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6"/>
  </p:notesMasterIdLst>
  <p:sldIdLst>
    <p:sldId id="353" r:id="rId3"/>
    <p:sldId id="257" r:id="rId4"/>
    <p:sldId id="258" r:id="rId5"/>
    <p:sldId id="259" r:id="rId6"/>
    <p:sldId id="260" r:id="rId7"/>
    <p:sldId id="261" r:id="rId8"/>
    <p:sldId id="262" r:id="rId9"/>
    <p:sldId id="354" r:id="rId10"/>
    <p:sldId id="369" r:id="rId11"/>
    <p:sldId id="357" r:id="rId12"/>
    <p:sldId id="359" r:id="rId13"/>
    <p:sldId id="355" r:id="rId14"/>
    <p:sldId id="356" r:id="rId15"/>
    <p:sldId id="370" r:id="rId16"/>
    <p:sldId id="360" r:id="rId17"/>
    <p:sldId id="361" r:id="rId18"/>
    <p:sldId id="374" r:id="rId19"/>
    <p:sldId id="362" r:id="rId20"/>
    <p:sldId id="363" r:id="rId21"/>
    <p:sldId id="364" r:id="rId22"/>
    <p:sldId id="366" r:id="rId23"/>
    <p:sldId id="365" r:id="rId24"/>
    <p:sldId id="367" r:id="rId25"/>
    <p:sldId id="368" r:id="rId26"/>
    <p:sldId id="371" r:id="rId27"/>
    <p:sldId id="372" r:id="rId28"/>
    <p:sldId id="373" r:id="rId29"/>
    <p:sldId id="290" r:id="rId30"/>
    <p:sldId id="291" r:id="rId31"/>
    <p:sldId id="292" r:id="rId32"/>
    <p:sldId id="293" r:id="rId33"/>
    <p:sldId id="294" r:id="rId34"/>
    <p:sldId id="295" r:id="rId35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33" autoAdjust="0"/>
  </p:normalViewPr>
  <p:slideViewPr>
    <p:cSldViewPr snapToGrid="0">
      <p:cViewPr varScale="1">
        <p:scale>
          <a:sx n="109" d="100"/>
          <a:sy n="109" d="100"/>
        </p:scale>
        <p:origin x="100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单击以移动幻灯片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zh-CN" sz="2000" b="0" strike="noStrike" spc="-1">
                <a:latin typeface="Arial"/>
              </a:rPr>
              <a:t>点击编辑备注格式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&lt;页眉&gt;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 idx="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&lt;日期/时间&gt;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 idx="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 idx="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C62054A-8343-4823-AF86-5D92B727225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/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6943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A745-A4A4-6859-0083-A5438FBE3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05D9AD8-91E2-5666-5A33-A378E018F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F3886CF-1E49-AECC-CEB2-E0416C3D00D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8EC21ED-D8DF-C45D-5CDC-9FCDE2121DC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7114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D51B-7E5E-179C-082C-B17D6EAA4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47AFCD1-ED1C-E49D-10E8-1A9B7F6720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9D3B45A-00BB-188D-92E6-A1FFEF4A806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1A04A6FB-761E-B4E0-3A42-44E9DEE3142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8620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B7708-1AEB-38B0-82A7-3E02564B3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EC10B9D-59FA-42D7-2E8E-8CE1C2B0D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9274B4A2-8911-8573-555A-5DA2F788CF5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FA66C473-EE3D-2294-04DC-E61F2E0EA41E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19447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EDEEC-DDFC-22A4-3731-F5549A2C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36280B31-36B6-0072-C917-B41DD9D51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10EA4C97-B885-FE04-AF10-409DABE505C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BF4E940-6BFA-534E-5BF3-B497E01A8F7C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09585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D21B8-AB92-4932-6D52-332933316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3336846-32E9-D331-C306-2EEEC237C4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4FE97EF-3499-58E8-6E4F-B115C0738E5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F2CF6B9-6898-289A-7104-CB7F2C291465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0278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9DC24-7118-8119-05E0-9498CEDF4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632A8170-C061-9320-DBD3-D23C37729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230E4D4-114B-4EAD-A00F-8585037AAC4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A1BF68ED-D2AD-5195-DC0C-8B4775D38C96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42056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58A7C-3232-F841-D2D9-749730DDB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F8B40C38-5383-D3F8-93D2-906076859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F195D62-6F9C-08D2-D221-BC01F100234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E251F156-E1D9-2A0F-811F-F7D05E9744E2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70995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A9DBE-17DA-8A51-8330-790FA68B0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763BF4E3-BB8B-A901-35DC-9C2DE038C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5F9DDA30-2F19-CE4F-9E6D-966D3DCDEA4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47E2121-671A-CDD8-62AD-809E841D8A00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8674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AA856-DE12-FDFE-51C9-952CD7F1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9CB8CCBE-D21D-7902-E178-C7C80DE9D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ECC0B7A4-27C2-CEAA-F6C2-F0BAC4FBDB2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9A292B9-0DD5-8B66-0A8B-D3776364E0EF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7276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4EEFD-0810-C79F-22FC-DA066327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4335CC6-45FE-F81E-C4C9-2C2DABFC0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4975D36-E8E6-C259-0C26-A68F3D35DD8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D01BB4C-5B3A-6142-DEFB-8589B002CCC8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811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952FE-5B51-24BA-9653-BA2D7DDA3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CE97726-6CA9-D7B3-7718-AAD81C632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72517B6-7541-B5AF-C715-6E7A50C3197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DED8CF01-8440-CDE1-39F8-029466E493C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08153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528CC-3330-9629-01F8-70D20A75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D149A6D0-C47D-8952-140A-90E6307213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80D9783-7129-52E0-D13A-DDF53B59A88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C2D19A8D-0121-96B8-02F0-AE4644252401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27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3615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ED2F1-A707-E667-D58C-7B077DF55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8476182F-142E-3A6F-656D-D26071904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2C549FBB-4B15-89EA-F02F-53EAFEDF3CC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977AFFAB-7EBF-F68C-2353-2BB80D963549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967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1CC7B-C1F5-9194-8F54-EA4F9C68C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95D580C-B695-8FF8-AEFC-737D9C798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67A1A397-7BC5-4272-90C1-59DA80A223C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3121D25-DA60-09FA-A84B-C2BAEEC7AC17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86231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9FC43-8369-CF73-CCB4-5C6178E86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1B8BAD1A-2755-2011-33C5-8F327681C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D2F2C859-E65E-7D56-192F-FAC1439FC9A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32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29EF1389-6E04-C68E-F325-9A55164D0FA3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62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48E76-B5BB-C6B5-9599-F65AA7992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C6027F29-CBAC-BA94-E173-9A86271FF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7E3FA8A8-4B86-B771-07FC-4F12E0BBD46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4A6E17B6-D3A2-75F2-20E9-77866556D7C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2600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F2449-8138-B79B-A11B-E43308D69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27181C87-89AD-309C-DACA-CDD168616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F5ECCD81-1C0B-BB30-F6FD-506B6F20C96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0DD3AF12-D469-3281-4E6F-D40C7E593F54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863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8259A-21B3-69C6-79A5-B9DCB477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E447435F-6CEC-0BEE-D06A-C5C7A5ECED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0C41753C-0A9D-760A-93C7-B2FFDF8B37F8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605D0D9F-43EA-CC22-664F-CB4503FD601B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69069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CD05E-33B7-E267-05F5-D8530077F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>
            <a:extLst>
              <a:ext uri="{FF2B5EF4-FFF2-40B4-BE49-F238E27FC236}">
                <a16:creationId xmlns:a16="http://schemas.microsoft.com/office/drawing/2014/main" id="{AED8F6EA-6FFC-4DEB-039E-6A5D1FC7E2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>
            <a:extLst>
              <a:ext uri="{FF2B5EF4-FFF2-40B4-BE49-F238E27FC236}">
                <a16:creationId xmlns:a16="http://schemas.microsoft.com/office/drawing/2014/main" id="{4EB6595C-D024-7547-222D-721B89F8AA6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711360" y="4925880"/>
            <a:ext cx="5682960" cy="40287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zh-CN" altLang="en-US" sz="4400" dirty="0"/>
          </a:p>
        </p:txBody>
      </p:sp>
      <p:sp>
        <p:nvSpPr>
          <p:cNvPr id="360" name="灯片编号占位符 3">
            <a:extLst>
              <a:ext uri="{FF2B5EF4-FFF2-40B4-BE49-F238E27FC236}">
                <a16:creationId xmlns:a16="http://schemas.microsoft.com/office/drawing/2014/main" id="{B1C13186-C192-BFA6-8DF0-34A74780489D}"/>
              </a:ext>
            </a:extLst>
          </p:cNvPr>
          <p:cNvSpPr/>
          <p:nvPr/>
        </p:nvSpPr>
        <p:spPr>
          <a:xfrm>
            <a:off x="4024440" y="9721800"/>
            <a:ext cx="3077640" cy="51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b">
            <a:no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23EFEC35-17C0-4BAB-B26C-7C3ED61C6803}" type="slidenum">
              <a:rPr lang="en-US" sz="18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010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2E57C6-0B00-47B8-9F41-F1ADC472D87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6423F1C-7897-435B-AF83-04AC36245F2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3F09BC-484D-48FC-AE27-E070CB2F46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6247BA-612B-404F-B645-F7231D5EFD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E40381B-A30C-4B08-B17C-314A78CCD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35D416-09E2-45C2-80C0-8EA8556438B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7C6ECB7-2BE4-41E3-8B26-24F54B9C180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12A8159-7C0E-439F-9460-52F05B3A2AD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3CBEE00-1731-4D31-9D7F-71F92BE156F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1D9FC90-BBF2-403B-B415-842FDCBFCE13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F8419B0-81C5-4468-A908-E90AA6E7B2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6122BCD-2CD9-4DC8-B93E-47E40F4792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F65D423-6278-43F7-A5B3-995F822724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A2379FD-3205-496D-B230-D6F74590EAA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D2F35D3-72B1-4B78-9D1A-0BA116C25FA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60866BBF-6279-41A3-BE55-6B16E3F39A3F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75C1ABD-C769-4667-B11A-09ABD3B594F9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35BF0E8-2010-47D6-93C7-68C1317BA63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2BB2243-ABB2-4CD2-B725-3F35D529133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827D39C-1C2E-4D00-A616-B6D7C22D805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0C616D5-677C-41FF-A3FC-4A90A0B9906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5AAE29F-BF8D-469E-BFD1-C45F966C05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44E81B-F347-44F5-A1A8-BAB14054C75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30000"/>
              </a:lnSpc>
              <a:spcBef>
                <a:spcPts val="1417"/>
              </a:spcBef>
              <a:buNone/>
              <a:tabLst>
                <a:tab pos="1609560" algn="l"/>
              </a:tabLst>
            </a:pP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6AD54A-FB72-4FD9-AB23-D2101AF2BB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ftr" idx="1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7177B67-6BF7-4C8F-A02B-6C65936C2286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CN" sz="1800" b="0" strike="noStrike" spc="-1">
                <a:solidFill>
                  <a:srgbClr val="000000"/>
                </a:solidFill>
                <a:latin typeface="等线"/>
              </a:rPr>
              <a:t>单击以编辑标题文本格式</a:t>
            </a:r>
            <a:endParaRPr lang="en-US" sz="1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3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点击以编辑提纲文本格式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864000" lvl="1" indent="-324000">
              <a:lnSpc>
                <a:spcPct val="13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第二提纲级别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296000" lvl="2" indent="-288000">
              <a:lnSpc>
                <a:spcPct val="13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第三提纲级别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1728000" lvl="3" indent="-216000">
              <a:lnSpc>
                <a:spcPct val="13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pos="1609560" algn="l"/>
              </a:tabLst>
            </a:pPr>
            <a:r>
              <a:rPr lang="zh-CN" sz="1600" b="0" strike="noStrike" spc="148">
                <a:solidFill>
                  <a:srgbClr val="262626"/>
                </a:solidFill>
                <a:latin typeface="Arial"/>
              </a:rPr>
              <a:t>第四提纲级别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  <a:p>
            <a:pPr marL="2160000" lvl="4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第五提纲级别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2592000" lvl="5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第六提纲级别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  <a:p>
            <a:pPr marL="3024000" lvl="6" indent="-216000">
              <a:lnSpc>
                <a:spcPct val="13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1609560" algn="l"/>
              </a:tabLst>
            </a:pPr>
            <a:r>
              <a:rPr lang="zh-CN" sz="2000" b="0" strike="noStrike" spc="148">
                <a:solidFill>
                  <a:srgbClr val="262626"/>
                </a:solidFill>
                <a:latin typeface="Arial"/>
              </a:rPr>
              <a:t>第七提纲级别</a:t>
            </a:r>
            <a:endParaRPr lang="en-US" sz="2000" b="0" strike="noStrike" spc="148">
              <a:solidFill>
                <a:srgbClr val="262626"/>
              </a:solidFill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KSO_TEMPLATE" hidden="1"/>
          <p:cNvSpPr/>
          <p:nvPr/>
        </p:nvSpPr>
        <p:spPr>
          <a:xfrm>
            <a:off x="0" y="0"/>
            <a:ext cx="360" cy="360"/>
          </a:xfrm>
          <a:prstGeom prst="rect">
            <a:avLst/>
          </a:prstGeom>
          <a:solidFill>
            <a:srgbClr val="000000"/>
          </a:solidFill>
          <a:ln w="12701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262626"/>
                </a:solidFill>
                <a:latin typeface="Arial"/>
                <a:ea typeface="汉仪旗黑-85S"/>
              </a:rPr>
              <a:t>单击此处编辑标题</a:t>
            </a:r>
            <a:endParaRPr lang="en-US" sz="4800" b="0" strike="noStrike" spc="-1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115880" y="3646440"/>
            <a:ext cx="5409360" cy="1310400"/>
          </a:xfrm>
          <a:prstGeom prst="rect">
            <a:avLst/>
          </a:prstGeom>
          <a:noFill/>
          <a:ln w="0">
            <a:noFill/>
          </a:ln>
        </p:spPr>
        <p:txBody>
          <a:bodyPr lIns="90000" tIns="0" rIns="90000" bIns="46800" anchor="t">
            <a:noAutofit/>
          </a:bodyPr>
          <a:lstStyle/>
          <a:p>
            <a:pPr>
              <a:lnSpc>
                <a:spcPct val="130000"/>
              </a:lnSpc>
              <a:spcAft>
                <a:spcPts val="1001"/>
              </a:spcAft>
              <a:buNone/>
              <a:tabLst>
                <a:tab pos="0" algn="l"/>
              </a:tabLst>
            </a:pPr>
            <a:r>
              <a:rPr lang="zh-CN" sz="1600" b="0" strike="noStrike" spc="-1">
                <a:solidFill>
                  <a:srgbClr val="262626"/>
                </a:solidFill>
                <a:latin typeface="Arial"/>
                <a:ea typeface="微软雅黑"/>
              </a:rPr>
              <a:t>单击此处编辑文本</a:t>
            </a:r>
            <a:endParaRPr lang="en-US" sz="1600" b="0" strike="noStrike" spc="148">
              <a:solidFill>
                <a:srgbClr val="262626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87984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&lt;日期/时间&gt;</a:t>
            </a:r>
            <a:endParaRPr lang="en-US" sz="1200" b="0" strike="noStrike" spc="-1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4115880" y="6349680"/>
            <a:ext cx="3959640" cy="316440"/>
          </a:xfrm>
          <a:prstGeom prst="rect">
            <a:avLst/>
          </a:prstGeom>
          <a:noFill/>
          <a:ln w="0">
            <a:noFill/>
          </a:ln>
        </p:spPr>
        <p:txBody>
          <a:bodyPr anchor="ctr" anchorCtr="1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US" sz="1400" b="0" strike="noStrike" spc="-1">
                <a:latin typeface="Times New Roman"/>
              </a:rPr>
              <a:t>&lt;页脚&gt;</a:t>
            </a: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8610480" y="6349680"/>
            <a:ext cx="2699640" cy="316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898989"/>
                </a:solidFill>
                <a:latin typeface="Arial"/>
                <a:ea typeface="微软雅黑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C13C63E-8C5F-4890-A930-71A57B640692}" type="slidenum">
              <a:rPr lang="en-US" sz="1200" b="0" strike="noStrike" spc="-1">
                <a:solidFill>
                  <a:srgbClr val="898989"/>
                </a:solidFill>
                <a:latin typeface="Arial"/>
                <a:ea typeface="微软雅黑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0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1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2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94" name="文本框 2"/>
          <p:cNvSpPr/>
          <p:nvPr/>
        </p:nvSpPr>
        <p:spPr>
          <a:xfrm>
            <a:off x="837720" y="2557080"/>
            <a:ext cx="10834560" cy="95410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comp3301 </a:t>
            </a:r>
            <a:r>
              <a:rPr lang="en-GB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operating systems architecture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		               2023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2022</a:t>
            </a:r>
            <a:r>
              <a:rPr lang="zh-CN" altLang="en-US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altLang="zh-CN" sz="32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2021Examinations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95" name="文本框 9"/>
          <p:cNvSpPr/>
          <p:nvPr/>
        </p:nvSpPr>
        <p:spPr>
          <a:xfrm>
            <a:off x="837720" y="5956200"/>
            <a:ext cx="367380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TUTOR: JannLeo</a:t>
            </a:r>
            <a:endParaRPr lang="en-US" sz="25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128D4-8723-ED66-8D9F-4D2CE5ED2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E40863DF-F4BA-A93D-3F07-DC448627BC8E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EC2AC45-3953-B68F-EF6A-C4432C1A635C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43737CA-41C7-733E-1E24-A99BD51F494E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D9E4772-DFCE-AE53-5D93-109240E9A69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28E075A5-048B-4691-FBFB-C35445E9484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F79F025-157A-8E28-B64E-2FB30990FC9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DD714C94-53F0-1741-3423-67D434291D11}"/>
              </a:ext>
            </a:extLst>
          </p:cNvPr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6F0C92-BFDF-3BC9-F8CA-571076081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71" y="191700"/>
            <a:ext cx="11320589" cy="619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02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436E-8717-44A0-6B4E-B0B77079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2A8909AA-9E60-D6A4-65D9-D1368CD48EF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CBBDFEA-E63B-3343-FF0E-9CDFC89A8EE7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5F5A58B6-B152-08E1-EBBE-B5C46E75B295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0CBCD7CA-30AF-8441-D710-3CFE0D8F088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C53580C-5751-479F-DA3A-5925D42BE90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0910CCED-6639-7F49-9466-E95B7A886DBD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B7EC37D3-933F-7BE7-5546-3D23A932E9A1}"/>
              </a:ext>
            </a:extLst>
          </p:cNvPr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F8560-7999-E4CA-BADA-CC65EBBC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20" y="308098"/>
            <a:ext cx="10647512" cy="627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74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0A87A-FFA9-8EAB-F5B2-8BAEFD144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809647F5-FAD8-C852-F659-005BE5DDE9C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F205CD4-69EF-D085-313A-0B547E5E2C0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1253387B-B0E3-8A93-DDBC-F7027074EB1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050EB54-40C3-EFB1-08E6-6928E872ABF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14943A4-127B-2422-CECB-0473F5044EF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8DA356A-42ED-0767-D085-0355E88C0D2B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B6930EA8-972E-7958-F60F-91261C941CD1}"/>
              </a:ext>
            </a:extLst>
          </p:cNvPr>
          <p:cNvSpPr/>
          <p:nvPr/>
        </p:nvSpPr>
        <p:spPr>
          <a:xfrm>
            <a:off x="-321121" y="771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B43B0B-501C-A8FD-B357-1FCFC2E98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09" y="1314450"/>
            <a:ext cx="6143625" cy="42291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411F5D-8E45-3261-1F3D-BA9EB68B4715}"/>
              </a:ext>
            </a:extLst>
          </p:cNvPr>
          <p:cNvSpPr txBox="1"/>
          <p:nvPr/>
        </p:nvSpPr>
        <p:spPr>
          <a:xfrm>
            <a:off x="6908548" y="2137917"/>
            <a:ext cx="63156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Spindle</a:t>
            </a:r>
            <a:r>
              <a:rPr lang="zh-CN" altLang="en-US" sz="1800" b="1" dirty="0"/>
              <a:t>（主轴）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Platter</a:t>
            </a:r>
            <a:r>
              <a:rPr lang="zh-CN" altLang="en-US" sz="1800" b="1" dirty="0"/>
              <a:t>（盘片）</a:t>
            </a:r>
            <a:endParaRPr lang="en-US" altLang="zh-CN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Track </a:t>
            </a:r>
            <a:r>
              <a:rPr lang="en-US" altLang="zh-CN" sz="1800" b="1" dirty="0" err="1"/>
              <a:t>ttt</a:t>
            </a:r>
            <a:r>
              <a:rPr lang="zh-CN" altLang="en-US" sz="1800" b="1" dirty="0"/>
              <a:t>（磁道）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Sector </a:t>
            </a:r>
            <a:r>
              <a:rPr lang="en-US" altLang="zh-CN" sz="1800" b="1" dirty="0" err="1"/>
              <a:t>sss</a:t>
            </a:r>
            <a:r>
              <a:rPr lang="zh-CN" altLang="en-US" sz="1800" b="1" dirty="0"/>
              <a:t>（扇区）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Cylinder ccc</a:t>
            </a:r>
            <a:r>
              <a:rPr lang="zh-CN" altLang="en-US" sz="1800" b="1" dirty="0"/>
              <a:t>（柱面）</a:t>
            </a:r>
            <a:endParaRPr lang="zh-CN" alt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Read-write head</a:t>
            </a:r>
            <a:r>
              <a:rPr lang="zh-CN" altLang="en-US" sz="1800" b="1" dirty="0"/>
              <a:t>（读写磁头）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Arm</a:t>
            </a:r>
            <a:r>
              <a:rPr lang="zh-CN" altLang="en-US" sz="1800" b="1" dirty="0"/>
              <a:t>（磁头臂）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Arm assembly</a:t>
            </a:r>
            <a:r>
              <a:rPr lang="zh-CN" altLang="en-US" sz="1800" b="1" dirty="0"/>
              <a:t>（磁头臂组件）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b="1" dirty="0"/>
              <a:t>Rotation</a:t>
            </a:r>
            <a:r>
              <a:rPr lang="zh-CN" altLang="en-US" sz="1800" b="1" dirty="0"/>
              <a:t>（旋转）</a:t>
            </a:r>
            <a:endParaRPr lang="en-US" altLang="zh-C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8115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6A82B-F46D-AAD2-E39F-738D6271E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D30D5E5A-60B7-22D0-E162-52AAB4C55B5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A5BF575E-63D2-8781-71FA-5CDC6CF053F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C2691E0-2EE0-9067-A02F-D4C868B28FB3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3F64455-BBB4-28DB-DF2D-3A7F0D98006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9A681EA8-052C-02D9-9DF7-4540292BB6C4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D1156B8F-D989-580B-55DC-DBE4DE85A04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D2F3CB87-3E31-8322-BFEC-4112B55FB67C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DDD5E-FCE1-1B26-D9DF-75C7DFAB1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94" y="1156334"/>
            <a:ext cx="5229225" cy="50863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5076308-57DF-95E8-8563-1CD5E32EBC60}"/>
              </a:ext>
            </a:extLst>
          </p:cNvPr>
          <p:cNvSpPr txBox="1"/>
          <p:nvPr/>
        </p:nvSpPr>
        <p:spPr>
          <a:xfrm>
            <a:off x="5208169" y="1383798"/>
            <a:ext cx="609700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1800" dirty="0"/>
          </a:p>
          <a:p>
            <a:r>
              <a:rPr lang="en-US" altLang="zh-CN" sz="1800" b="1" dirty="0" err="1"/>
              <a:t>i</a:t>
            </a:r>
            <a:r>
              <a:rPr lang="en-US" altLang="zh-CN" sz="1800" b="1" dirty="0"/>
              <a:t>) Read/Write Head</a:t>
            </a:r>
            <a:r>
              <a:rPr lang="zh-CN" altLang="en-US" sz="1800" b="1" dirty="0"/>
              <a:t>（读写磁头）</a:t>
            </a:r>
          </a:p>
          <a:p>
            <a:r>
              <a:rPr lang="zh-CN" altLang="en-US" sz="1800" dirty="0"/>
              <a:t>用于在盘片上读取和写入数据，通过磁化和解磁化来存取信息。   </a:t>
            </a:r>
            <a:r>
              <a:rPr lang="zh-CN" altLang="en-US" b="1" dirty="0"/>
              <a:t>磁化 和 解磁化 改变磁性区域</a:t>
            </a:r>
            <a:endParaRPr lang="zh-CN" altLang="en-US" sz="1800" b="1" dirty="0"/>
          </a:p>
          <a:p>
            <a:r>
              <a:rPr lang="en-US" altLang="zh-CN" sz="1800" b="1" dirty="0"/>
              <a:t>ii) Sector</a:t>
            </a:r>
            <a:r>
              <a:rPr lang="zh-CN" altLang="en-US" sz="1800" b="1" dirty="0"/>
              <a:t>（扇区）</a:t>
            </a:r>
          </a:p>
          <a:p>
            <a:r>
              <a:rPr lang="zh-CN" altLang="en-US" sz="1800" dirty="0"/>
              <a:t>磁盘上的最小存储单元，每个磁道被分成多个扇区，每个扇区存储固定数量的数据（</a:t>
            </a:r>
            <a:r>
              <a:rPr lang="en-US" altLang="zh-CN" sz="1800" dirty="0"/>
              <a:t>512Byte</a:t>
            </a:r>
            <a:r>
              <a:rPr lang="zh-CN" altLang="en-US" sz="1800" dirty="0"/>
              <a:t>）。 </a:t>
            </a:r>
          </a:p>
          <a:p>
            <a:r>
              <a:rPr lang="en-US" altLang="zh-CN" sz="1800" b="1" dirty="0"/>
              <a:t>iii) Track</a:t>
            </a:r>
            <a:r>
              <a:rPr lang="zh-CN" altLang="en-US" sz="1800" b="1" dirty="0"/>
              <a:t>（磁道）</a:t>
            </a:r>
          </a:p>
          <a:p>
            <a:r>
              <a:rPr lang="zh-CN" altLang="en-US" sz="1800" dirty="0"/>
              <a:t>盘片上的同心圆，每一圈为一个磁道，是数据存储的路径。</a:t>
            </a:r>
          </a:p>
          <a:p>
            <a:r>
              <a:rPr lang="en-US" altLang="zh-CN" sz="1800" b="1" dirty="0"/>
              <a:t>iv) Cylinder</a:t>
            </a:r>
            <a:r>
              <a:rPr lang="zh-CN" altLang="en-US" sz="1800" b="1" dirty="0"/>
              <a:t>（柱面）</a:t>
            </a:r>
          </a:p>
          <a:p>
            <a:r>
              <a:rPr lang="zh-CN" altLang="en-US" sz="1800" dirty="0"/>
              <a:t>由多张盘片上的同一半径的磁道组成。磁头可在柱面内水平移动访问数据。</a:t>
            </a:r>
          </a:p>
          <a:p>
            <a:r>
              <a:rPr lang="en-US" altLang="zh-CN" sz="1800" b="1" dirty="0"/>
              <a:t>v) Spindle</a:t>
            </a:r>
            <a:r>
              <a:rPr lang="zh-CN" altLang="en-US" sz="1800" b="1" dirty="0"/>
              <a:t>（主轴）</a:t>
            </a:r>
          </a:p>
          <a:p>
            <a:r>
              <a:rPr lang="zh-CN" altLang="en-US" sz="1800" dirty="0"/>
              <a:t>旋转盘片的轴，以固定转速转动</a:t>
            </a:r>
            <a:r>
              <a:rPr lang="en-US" altLang="zh-CN" sz="1800" dirty="0"/>
              <a:t>(RPM)</a:t>
            </a:r>
            <a:r>
              <a:rPr lang="zh-CN" altLang="en-US" sz="1800" dirty="0"/>
              <a:t>，影响数据访问速度。</a:t>
            </a:r>
          </a:p>
        </p:txBody>
      </p:sp>
    </p:spTree>
    <p:extLst>
      <p:ext uri="{BB962C8B-B14F-4D97-AF65-F5344CB8AC3E}">
        <p14:creationId xmlns:p14="http://schemas.microsoft.com/office/powerpoint/2010/main" val="115427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1BE5B-7107-DB21-29AD-C609EE8DA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222D15E-2D71-1185-88F5-9BA5DC3EB94B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7E8CA2F-645E-ADD8-E6F7-D4B0316E125E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E5C6355B-47B4-9222-EC2F-951977DC075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84C87DDF-C573-7A0B-3735-2636D7237F2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8626410-2B15-DD1A-223F-44396E684B9E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D175775-2B12-47D0-F426-5F16285D2554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9A17809C-6BAC-92B8-ABA4-0DEE56C81305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59CAECC-B14F-F6A5-E0D3-A5CB35F34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684" y="1471107"/>
            <a:ext cx="8205126" cy="426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708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34600-4F2C-DB99-B1F3-8CEBADCFB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A0C9F122-08AE-606A-F6BC-7E31CDE9D5E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3EA994AE-4920-3803-526A-5546C56854E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E5E9A8CC-E6E0-483A-8738-37AB7E23544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14F859B-3035-EFB5-4E52-6844C6040E4B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4201373-BAA9-7FAA-802B-46D3264F18BA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7277B36-71DD-88A8-3B4B-AD70EA10DD8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2709BC2D-F559-224A-AA9E-C4E4EF94B677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1026" name="Picture 2" descr="已上传的图片">
            <a:extLst>
              <a:ext uri="{FF2B5EF4-FFF2-40B4-BE49-F238E27FC236}">
                <a16:creationId xmlns:a16="http://schemas.microsoft.com/office/drawing/2014/main" id="{5470E1E7-0E27-35F6-346D-216541961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019880"/>
            <a:ext cx="7229475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817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DB549-C422-C378-27D3-3B2A04689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75C11D12-7D58-580B-B02B-378DF9443AE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56BFC58E-1D84-150B-7A44-913542D6612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EA8820C-6F89-A898-728F-919C0BE2D6F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77FDF99-2C83-75BB-199E-5836590CEE9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9EB65DD-0A05-8AF1-AA9A-D92D86DE8A0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A19A834-1B3D-C9B7-E508-7D7478DEFD22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8BC056E1-CB7E-8F71-F632-9ECD4715E18E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2050" name="Picture 2" descr="已上传的图片">
            <a:extLst>
              <a:ext uri="{FF2B5EF4-FFF2-40B4-BE49-F238E27FC236}">
                <a16:creationId xmlns:a16="http://schemas.microsoft.com/office/drawing/2014/main" id="{709A5A39-17BF-54AF-BE1A-1AAA89BDF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128" y="60158"/>
            <a:ext cx="75104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496C92F-349C-234D-A1EB-166661F71503}"/>
              </a:ext>
            </a:extLst>
          </p:cNvPr>
          <p:cNvSpPr txBox="1"/>
          <p:nvPr/>
        </p:nvSpPr>
        <p:spPr>
          <a:xfrm>
            <a:off x="5943600" y="4038600"/>
            <a:ext cx="50174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           1                   5ms+50us</a:t>
            </a:r>
          </a:p>
          <a:p>
            <a:endParaRPr lang="en-US" altLang="zh-CN" dirty="0"/>
          </a:p>
          <a:p>
            <a:r>
              <a:rPr lang="en-US" altLang="zh-CN" dirty="0"/>
              <a:t> 1              1                   5ms+50us</a:t>
            </a:r>
          </a:p>
          <a:p>
            <a:endParaRPr lang="en-US" altLang="zh-CN" dirty="0"/>
          </a:p>
          <a:p>
            <a:pPr marL="342900" indent="-342900">
              <a:buAutoNum type="arabicPlain" startAt="2"/>
            </a:pPr>
            <a:r>
              <a:rPr lang="en-US" altLang="zh-CN" dirty="0"/>
              <a:t>            2                    5ms*2 + 50us*2</a:t>
            </a:r>
          </a:p>
          <a:p>
            <a:r>
              <a:rPr lang="en-US" altLang="zh-CN" dirty="0"/>
              <a:t>0               0                    0</a:t>
            </a:r>
          </a:p>
          <a:p>
            <a:pPr marL="342900" indent="-342900">
              <a:buAutoNum type="arabicPlain"/>
            </a:pPr>
            <a:endParaRPr lang="en-US" altLang="zh-CN" dirty="0"/>
          </a:p>
          <a:p>
            <a:r>
              <a:rPr lang="en-US" altLang="zh-CN" dirty="0"/>
              <a:t>0               0                    0</a:t>
            </a:r>
          </a:p>
          <a:p>
            <a:endParaRPr lang="en-US" altLang="zh-CN" dirty="0"/>
          </a:p>
          <a:p>
            <a:r>
              <a:rPr lang="en-US" altLang="zh-CN" dirty="0"/>
              <a:t>0               0                    0</a:t>
            </a:r>
          </a:p>
        </p:txBody>
      </p:sp>
    </p:spTree>
    <p:extLst>
      <p:ext uri="{BB962C8B-B14F-4D97-AF65-F5344CB8AC3E}">
        <p14:creationId xmlns:p14="http://schemas.microsoft.com/office/powerpoint/2010/main" val="2093879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EE23-AFB4-ACCB-0D6B-3C480A4D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EBEE0A5-1447-4104-1C09-AFC4E07D35A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E3EB0394-221B-D65A-DA9C-4FE3FD53A675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05BF49CC-8470-76F6-51A0-DD9C55ECB99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38527C8-D212-5F37-68C3-F6F9D945905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7D9481B-5ADC-181F-CCAF-5F51C9BBDDB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8C40509-3B06-13A7-C80A-535DC3264C8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9386EEEC-5A58-DD4B-4AEE-E981ED6D2578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AF67E1-C7C2-6343-778B-5AC2D221E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16" y="345831"/>
            <a:ext cx="7458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4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E59E4-447F-78C2-10B9-345DA9B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14D81888-0A04-B979-2F52-412C9C095664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DA2411B-247A-088F-93AA-D4EE2ED44B6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9F7C83BC-ADB3-88E9-BC46-D693D6BCAA0B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AC05E7A7-7883-4F34-2793-CBB4AC810D5E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9B4E15F-061F-8D46-57CA-E867A0AAFA5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7A34125B-8D51-7774-185D-E9C109C1C1A6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7ECD4F42-E3D0-4694-EE86-5D7FE7EFB6CB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A19F2C7-2314-E3AC-EFE8-15E25084B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813" y="454785"/>
            <a:ext cx="7724775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077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D290D-52FE-F071-8DA5-C24A063F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A3CC24C-E9AE-6318-4DAE-24F90F4BDFA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BF81BF2F-3C69-79D2-A02F-17C3C6A6F77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760B6AE9-19F9-DFBF-F336-4CBF11053399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839A33F-2B4C-81C3-A0A6-91754E70022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57FEB691-2C66-C512-AE71-E33F11F052E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1E974CD9-0B9E-70FE-3F99-687AC2A78C7E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5DF854B3-6317-DC2F-9F06-B48A7D44E112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984CE5-1074-8832-085A-064F5000D9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3011" y="1067966"/>
            <a:ext cx="7972425" cy="50006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E36131C-066D-A005-B481-F946D63F3271}"/>
              </a:ext>
            </a:extLst>
          </p:cNvPr>
          <p:cNvSpPr txBox="1"/>
          <p:nvPr/>
        </p:nvSpPr>
        <p:spPr>
          <a:xfrm>
            <a:off x="4114800" y="2033954"/>
            <a:ext cx="40034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指针占用总字节数</a:t>
            </a:r>
            <a:r>
              <a:rPr lang="en-US" altLang="zh-CN" dirty="0"/>
              <a:t>=</a:t>
            </a:r>
            <a:r>
              <a:rPr lang="zh-CN" altLang="en-US" dirty="0"/>
              <a:t>空闲块</a:t>
            </a:r>
            <a:r>
              <a:rPr lang="en-US" altLang="zh-CN" dirty="0"/>
              <a:t>*4</a:t>
            </a:r>
            <a:r>
              <a:rPr lang="zh-CN" altLang="en-US" dirty="0"/>
              <a:t>字节</a:t>
            </a:r>
            <a:endParaRPr lang="en-US" altLang="zh-CN" dirty="0"/>
          </a:p>
          <a:p>
            <a:r>
              <a:rPr lang="zh-CN" altLang="en-US" dirty="0"/>
              <a:t>所需扇区数量 </a:t>
            </a:r>
            <a:r>
              <a:rPr lang="en-US" altLang="zh-CN" dirty="0"/>
              <a:t>=</a:t>
            </a:r>
            <a:r>
              <a:rPr lang="zh-CN" altLang="en-US" dirty="0"/>
              <a:t>总字节数 </a:t>
            </a:r>
            <a:r>
              <a:rPr lang="en-US" altLang="zh-CN" dirty="0"/>
              <a:t>/ 2048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920EAFB-92E3-0BFE-1801-AD10F0E7EF60}"/>
              </a:ext>
            </a:extLst>
          </p:cNvPr>
          <p:cNvSpPr txBox="1"/>
          <p:nvPr/>
        </p:nvSpPr>
        <p:spPr>
          <a:xfrm>
            <a:off x="3950677" y="3991708"/>
            <a:ext cx="49647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位图法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、直观、易于实现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、可以快速查找连续空闲块， 适用于 大型磁盘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、占用内存比较小定位空闲已知块</a:t>
            </a:r>
          </a:p>
        </p:txBody>
      </p:sp>
    </p:spTree>
    <p:extLst>
      <p:ext uri="{BB962C8B-B14F-4D97-AF65-F5344CB8AC3E}">
        <p14:creationId xmlns:p14="http://schemas.microsoft.com/office/powerpoint/2010/main" val="219289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97" name="菱形 1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8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9" name="菱形 2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0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01" name="文本框 18"/>
          <p:cNvSpPr/>
          <p:nvPr/>
        </p:nvSpPr>
        <p:spPr>
          <a:xfrm>
            <a:off x="565920" y="942840"/>
            <a:ext cx="5093640" cy="522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本科深圳大学计算机科学与技术，硕士利兹大学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Embedded System Engineering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GPA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均前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5%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并获得优秀毕业生（一等一），擅长计算机、电子等专业。逻辑清晰，语言精准。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擅长科目：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	Data Comms&amp; 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Ntwk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Security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FPGA Design Syst Chip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Control Systems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 err="1">
                <a:solidFill>
                  <a:srgbClr val="000000"/>
                </a:solidFill>
                <a:latin typeface="微软雅黑"/>
                <a:ea typeface="微软雅黑"/>
              </a:rPr>
              <a:t>Emb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 Microprocessor Syst Design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Programming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JAVA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程序设计、离散数学、数据库系统、数据结构与算法、专业基础英语、计算机安全导论、操作系统、并行计算、多媒体系统导论、计算机系统、自动机与形式语言、程序设计基础、概率论与数理统计、高等数学</a:t>
            </a:r>
            <a:r>
              <a:rPr lang="en-US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A</a:t>
            </a: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、线性代数、面向对象程序设计、计算机网络、算法设计与分析、专业研究英语</a:t>
            </a:r>
            <a:endParaRPr lang="en-US" sz="15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sz="1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教学风格：轻松愉快</a:t>
            </a:r>
            <a:endParaRPr lang="en-US" sz="1500" b="0" strike="noStrike" spc="-1" dirty="0">
              <a:latin typeface="Arial"/>
            </a:endParaRPr>
          </a:p>
        </p:txBody>
      </p:sp>
      <p:pic>
        <p:nvPicPr>
          <p:cNvPr id="102" name="图片 20"/>
          <p:cNvPicPr/>
          <p:nvPr/>
        </p:nvPicPr>
        <p:blipFill>
          <a:blip r:embed="rId2"/>
          <a:stretch/>
        </p:blipFill>
        <p:spPr>
          <a:xfrm>
            <a:off x="6095880" y="2530800"/>
            <a:ext cx="3246480" cy="1796040"/>
          </a:xfrm>
          <a:prstGeom prst="rect">
            <a:avLst/>
          </a:prstGeom>
          <a:ln w="0">
            <a:noFill/>
          </a:ln>
        </p:spPr>
      </p:pic>
      <p:sp>
        <p:nvSpPr>
          <p:cNvPr id="103" name="文本框 9"/>
          <p:cNvSpPr/>
          <p:nvPr/>
        </p:nvSpPr>
        <p:spPr>
          <a:xfrm>
            <a:off x="6364800" y="1732680"/>
            <a:ext cx="2708640" cy="471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TUTOR: </a:t>
            </a:r>
            <a:r>
              <a:rPr lang="zh-CN" sz="25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刘俊楠</a:t>
            </a:r>
            <a:endParaRPr lang="en-US" sz="25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0E631-84BE-9E3F-43B4-94841A140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6E4600B-08F5-CC8C-E3CD-75FE3D57ED26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38CE63C-6572-D728-1C46-C1728A51DD2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8F965AA-92B2-06E7-2B72-940A61F09914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02A9C33-2949-C697-F80E-8FEF77CC1C8A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E692CF38-50BA-B036-29D2-D8BBDF1BD570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FE46069-9D75-7C8A-6A21-49D59B0D73D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FC6011DE-476D-B386-2145-75B67C583E00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CF5B7-4754-2C98-E85D-4DD67F981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60" y="965779"/>
            <a:ext cx="76962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93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2CEDF-E4BE-4C05-DE1A-0C0997496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B51C5A5-9848-C073-3A22-80127417BA15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1A0E408A-8DC1-8545-9AB2-8A52EE9DDE58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FAC836A-4E90-7191-5FE8-6D0CDD1F58FF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9FBD4238-6966-3643-36DF-B41C5A6BC3C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1396521-D109-1C82-266F-CB3114F49F4B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5ADAEAAE-5752-468B-7594-44DB6B3950A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E0151DA6-4753-15F6-C28E-89370CE32A35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074" name="Picture 2" descr="已上传的图片">
            <a:extLst>
              <a:ext uri="{FF2B5EF4-FFF2-40B4-BE49-F238E27FC236}">
                <a16:creationId xmlns:a16="http://schemas.microsoft.com/office/drawing/2014/main" id="{DBE3C83D-BE06-2997-C764-28B0FAEC6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49" y="1104301"/>
            <a:ext cx="775335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8052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6C6CF-08E9-9FE1-9BE3-7141521E7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6D682981-3BE2-20E5-1599-E88A72EC060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62279A04-05BE-85E3-5324-A5B724B2E94A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AC89AD4-1A1A-79DE-4ECC-15BCC8E3FB68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275F72D-6641-BAAB-2D12-DFDA853A59F2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70BA919E-9E21-1BAF-6B3E-97CDB8AC6B3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99D4B339-899D-2C9B-F069-981D5C67A90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2049D88D-BDF4-1059-7A60-C7134D32AFCC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C576A9-E726-2360-EA16-2A4510F36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04" y="740535"/>
            <a:ext cx="7667625" cy="583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67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6979-A1C5-7F23-C43E-F0B56CAE8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4899B3A9-2617-5F66-0580-8CD01AC464CC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A90964BE-7384-EC41-5EA1-0517664C4B01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FB2E25E7-3111-3D68-EDCE-E336C199225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379AD68E-2701-C307-C683-AA2FE01EFDF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AD9DBD92-D489-4EB8-5423-2DE2DED5C2E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78BF156B-6558-5A11-3DC8-66546F24B9D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70E68A3A-A5EC-08D6-9FAF-D5AB466C9778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059E8A3-4533-CED0-0E0B-C2F7B1CD2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287" y="1241404"/>
            <a:ext cx="10533441" cy="483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617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AEEEE-E14D-5E3E-B0C0-05C013820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8FB8BFF-6195-EBB5-5327-5F1EFBD52B28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985F3C67-35AE-8F8F-0BC1-C94D816759DB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DA110AE2-2421-AFDF-CF52-53C73877B501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251918A0-758F-1515-35A4-7363482455D0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0038E47F-7630-A6A5-7CD0-E9111423D4BF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2DB885F6-3C80-A57D-8E80-E0521B795535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4DD20D5A-6B80-35C4-9304-A9AB8CDAAE1B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2CACFF-C169-3322-FAEE-05CFEF87C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40" y="218382"/>
            <a:ext cx="10367237" cy="62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3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090EF-6710-B229-2BFF-088C58B75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31055255-D901-AC77-4D3B-E2BE92B875A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1E1FC36-F35A-4721-8BB8-142B41F8058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4815B1AD-B34E-6215-B3FD-0ED2E937E8DD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FBA04FA1-857E-F836-7FAF-073E11E2C189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BC43E1F0-66A9-9502-4022-5F69DB0B523C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361C1883-DCC9-9EDD-3629-D17DA14FD2DF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28543180-1B50-8789-EECA-44C3159C1172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1D8703-8498-361E-4387-B31794181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258" y="1396260"/>
            <a:ext cx="8258204" cy="42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470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6FBB5-1CE5-029B-C31F-945CBAFF3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58D6A584-D2F1-0164-4753-0E707F52E9F7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C0F2545D-B82F-C093-D224-AC85EBE0CD1F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EC9B218-5A7E-208E-9DB1-3282FEC27EF2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CD8DC90E-DEEC-1FD3-B2B0-549A35F8AA5D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D60505A4-27DB-279D-C75A-E8010EC27513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BF7B6B83-E25E-D0D1-67E2-30EF375536B9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FCB47BB2-D4DF-EAE0-E5EC-A8210AD2F282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9B1F827-522B-0218-FF2D-4B5DFFB2A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5" y="1598686"/>
            <a:ext cx="9429384" cy="34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5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B8C9-1E62-0330-5F68-76B19EE7A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F988D8EF-D9C9-3767-6EFF-BA1DED8DF43D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8100C253-CBCB-1200-4B2D-EF4C5A3CA673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3E3B8551-6FD0-386F-9A28-1C58D844EB87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B8D9ECF8-1EFC-AFD1-1278-414894932EBC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F6391673-8214-A97D-E618-2AE5241DA217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F39295AF-DD9F-1A15-7ECA-38D326813AE1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00EC70FC-DC6F-8F43-6BAB-105DA526DCEE}"/>
              </a:ext>
            </a:extLst>
          </p:cNvPr>
          <p:cNvSpPr/>
          <p:nvPr/>
        </p:nvSpPr>
        <p:spPr>
          <a:xfrm>
            <a:off x="1059684" y="417859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FEAE47-006F-793B-4B6B-72FE80C3E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5" y="1598686"/>
            <a:ext cx="9429384" cy="348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708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4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知识总结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3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知识总结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33" name="文本框 3"/>
          <p:cNvSpPr/>
          <p:nvPr/>
        </p:nvSpPr>
        <p:spPr>
          <a:xfrm>
            <a:off x="1015920" y="2305440"/>
            <a:ext cx="10464480" cy="2285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请学生总结本课知识，老师适时补充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教师回顾课件，系统总结一下</a:t>
            </a:r>
            <a:endParaRPr lang="en-US" sz="2400" b="0" strike="noStrike" spc="-1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询问学生是否有疑问以及不明白的地方，若不能及时回复，可考虑课后发送资料或约下一次课。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1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0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学情交流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0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pc="-1" dirty="0">
                <a:solidFill>
                  <a:srgbClr val="262626"/>
                </a:solidFill>
                <a:latin typeface="Arial"/>
                <a:ea typeface="微软雅黑"/>
              </a:rPr>
              <a:t>5</a:t>
            </a:r>
            <a:endParaRPr lang="en-US" sz="28700" b="0" strike="noStrike" spc="-1" dirty="0">
              <a:latin typeface="Arial"/>
            </a:endParaRPr>
          </a:p>
        </p:txBody>
      </p:sp>
      <p:sp>
        <p:nvSpPr>
          <p:cNvPr id="33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课后作业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33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3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42" name="文本框 3"/>
          <p:cNvSpPr/>
          <p:nvPr/>
        </p:nvSpPr>
        <p:spPr>
          <a:xfrm>
            <a:off x="1711800" y="2234880"/>
            <a:ext cx="10604880" cy="639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完成</a:t>
            </a:r>
            <a:r>
              <a:rPr lang="en-US" sz="2400" b="0" strike="noStrike" spc="-1">
                <a:solidFill>
                  <a:srgbClr val="000000"/>
                </a:solidFill>
                <a:latin typeface="微软雅黑"/>
                <a:ea typeface="微软雅黑"/>
              </a:rPr>
              <a:t>report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343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课后作业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344" name="文本框 8"/>
          <p:cNvSpPr/>
          <p:nvPr/>
        </p:nvSpPr>
        <p:spPr>
          <a:xfrm>
            <a:off x="165240" y="200160"/>
            <a:ext cx="4063680" cy="36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46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7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8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9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350" name="文本框 4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【</a:t>
            </a:r>
            <a:r>
              <a:rPr lang="en-US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HD 1V1</a:t>
            </a: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】课程与服务评价</a:t>
            </a:r>
            <a:endParaRPr lang="en-US" sz="3000" b="0" strike="noStrike" spc="-1">
              <a:latin typeface="Arial"/>
            </a:endParaRPr>
          </a:p>
        </p:txBody>
      </p:sp>
      <p:pic>
        <p:nvPicPr>
          <p:cNvPr id="351" name="图片 1"/>
          <p:cNvPicPr/>
          <p:nvPr/>
        </p:nvPicPr>
        <p:blipFill>
          <a:blip r:embed="rId2"/>
          <a:stretch/>
        </p:blipFill>
        <p:spPr>
          <a:xfrm>
            <a:off x="591120" y="1505520"/>
            <a:ext cx="3012120" cy="5027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353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4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5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6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pic>
        <p:nvPicPr>
          <p:cNvPr id="357" name="图片 1"/>
          <p:cNvPicPr/>
          <p:nvPr/>
        </p:nvPicPr>
        <p:blipFill>
          <a:blip r:embed="rId2"/>
          <a:stretch/>
        </p:blipFill>
        <p:spPr>
          <a:xfrm>
            <a:off x="4381560" y="26640"/>
            <a:ext cx="3459600" cy="5773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0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1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学情交流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13" name="文本框 1"/>
          <p:cNvSpPr/>
          <p:nvPr/>
        </p:nvSpPr>
        <p:spPr>
          <a:xfrm>
            <a:off x="1070280" y="1286640"/>
            <a:ext cx="10464480" cy="39018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遇到的困难：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不知道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如何学习操作系统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，需要讲解和辅导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解决方案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spc="-1" dirty="0">
                <a:solidFill>
                  <a:srgbClr val="000000"/>
                </a:solidFill>
                <a:latin typeface="微软雅黑"/>
                <a:ea typeface="微软雅黑"/>
              </a:rPr>
              <a:t>先巩固回忆基础知识</a:t>
            </a:r>
            <a:endParaRPr lang="en-US" altLang="zh-CN" sz="2400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再回头来看作业</a:t>
            </a:r>
            <a:endParaRPr lang="en-US" altLang="zh-CN" sz="2400" b="0" strike="noStrike" spc="-1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endParaRPr lang="en-US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buNone/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2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1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本课信息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16" name="图片 2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1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22" name="文本框 6"/>
          <p:cNvSpPr/>
          <p:nvPr/>
        </p:nvSpPr>
        <p:spPr>
          <a:xfrm>
            <a:off x="396000" y="7336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>
                <a:solidFill>
                  <a:srgbClr val="000000"/>
                </a:solidFill>
                <a:latin typeface="微软雅黑"/>
                <a:ea typeface="微软雅黑"/>
              </a:rPr>
              <a:t>本课信息</a:t>
            </a:r>
            <a:endParaRPr lang="en-US" sz="3000" b="0" strike="noStrike" spc="-1">
              <a:latin typeface="Arial"/>
            </a:endParaRPr>
          </a:p>
        </p:txBody>
      </p:sp>
      <p:sp>
        <p:nvSpPr>
          <p:cNvPr id="123" name="文本框 2"/>
          <p:cNvSpPr/>
          <p:nvPr/>
        </p:nvSpPr>
        <p:spPr>
          <a:xfrm>
            <a:off x="1052280" y="1216800"/>
            <a:ext cx="10464480" cy="4458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课程目标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先弄明白</a:t>
            </a:r>
            <a:r>
              <a:rPr lang="zh-CN" alt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试卷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相关的基础知识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了解作业的内容并解决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课程内容安排（知识讲解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+x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道练习题</a:t>
            </a: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+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课后作业等）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梳理整体架构的流程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各个模块的讲解</a:t>
            </a:r>
            <a:endParaRPr lang="en-US" sz="2400" b="0" strike="noStrike" spc="-1" dirty="0">
              <a:latin typeface="Arial"/>
            </a:endParaRPr>
          </a:p>
          <a:p>
            <a:pPr marL="343080" indent="-343080">
              <a:lnSpc>
                <a:spcPct val="15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课程预计时长</a:t>
            </a:r>
            <a:endParaRPr lang="en-US" sz="2400" b="0" strike="noStrike" spc="-1" dirty="0">
              <a:latin typeface="Arial"/>
            </a:endParaRPr>
          </a:p>
          <a:p>
            <a:pPr marL="800280" lvl="1" indent="-34308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lang="en-US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2</a:t>
            </a:r>
            <a:r>
              <a:rPr lang="zh-CN" sz="2400" b="0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小时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文本框 19"/>
          <p:cNvSpPr/>
          <p:nvPr/>
        </p:nvSpPr>
        <p:spPr>
          <a:xfrm>
            <a:off x="1756800" y="1175040"/>
            <a:ext cx="2358720" cy="450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 anchorCtr="1">
            <a:normAutofit/>
          </a:bodyPr>
          <a:lstStyle/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700" b="1" strike="noStrike" spc="-1">
                <a:solidFill>
                  <a:srgbClr val="262626"/>
                </a:solidFill>
                <a:latin typeface="Arial"/>
                <a:ea typeface="微软雅黑"/>
              </a:rPr>
              <a:t>3</a:t>
            </a:r>
            <a:endParaRPr lang="en-US" sz="28700" b="0" strike="noStrike" spc="-1">
              <a:latin typeface="Arial"/>
            </a:endParaRPr>
          </a:p>
        </p:txBody>
      </p:sp>
      <p:sp>
        <p:nvSpPr>
          <p:cNvPr id="125" name="标题 9"/>
          <p:cNvSpPr/>
          <p:nvPr/>
        </p:nvSpPr>
        <p:spPr>
          <a:xfrm>
            <a:off x="4115880" y="2651760"/>
            <a:ext cx="5409360" cy="938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800" b="1" strike="noStrike" spc="-1">
                <a:solidFill>
                  <a:srgbClr val="000000"/>
                </a:solidFill>
                <a:latin typeface="Arial"/>
                <a:ea typeface="汉仪旗黑-85S"/>
              </a:rPr>
              <a:t>知识分析</a:t>
            </a:r>
            <a:endParaRPr lang="en-US" sz="4800" b="0" strike="noStrike" spc="-1">
              <a:latin typeface="Arial"/>
            </a:endParaRPr>
          </a:p>
        </p:txBody>
      </p:sp>
      <p:pic>
        <p:nvPicPr>
          <p:cNvPr id="126" name="图片 1" descr="图片1"/>
          <p:cNvPicPr/>
          <p:nvPr/>
        </p:nvPicPr>
        <p:blipFill>
          <a:blip r:embed="rId2"/>
          <a:stretch/>
        </p:blipFill>
        <p:spPr>
          <a:xfrm>
            <a:off x="5457960" y="378000"/>
            <a:ext cx="1275840" cy="42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/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/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/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/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/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/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/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7BB153-0AE4-01B1-1006-F5838AE3A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3" y="958500"/>
            <a:ext cx="7153275" cy="44577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9B9BD06-CBDD-60A5-DEA9-96337E081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391" y="1510920"/>
            <a:ext cx="5308909" cy="383616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4FA2886-CC61-5C7E-457B-26DC7C148339}"/>
              </a:ext>
            </a:extLst>
          </p:cNvPr>
          <p:cNvSpPr txBox="1"/>
          <p:nvPr/>
        </p:nvSpPr>
        <p:spPr>
          <a:xfrm>
            <a:off x="6324600" y="738554"/>
            <a:ext cx="4454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103-201 = 98* 5μs + 10ms = 10.49ms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2626F1A-E711-2F6C-3307-4B1DF8F34D1C}"/>
              </a:ext>
            </a:extLst>
          </p:cNvPr>
          <p:cNvSpPr txBox="1"/>
          <p:nvPr/>
        </p:nvSpPr>
        <p:spPr>
          <a:xfrm>
            <a:off x="7433728" y="2043195"/>
            <a:ext cx="439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201  1800 530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BD6053E-78CE-164E-9532-41FC85DC0E29}"/>
              </a:ext>
            </a:extLst>
          </p:cNvPr>
          <p:cNvSpPr txBox="1"/>
          <p:nvPr/>
        </p:nvSpPr>
        <p:spPr>
          <a:xfrm>
            <a:off x="7506988" y="3889580"/>
            <a:ext cx="4390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201  210  300  530  655   1200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9935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F81FB-4089-2143-60B9-D2B0011F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 16">
            <a:extLst>
              <a:ext uri="{FF2B5EF4-FFF2-40B4-BE49-F238E27FC236}">
                <a16:creationId xmlns:a16="http://schemas.microsoft.com/office/drawing/2014/main" id="{CB7235E8-6B74-7215-3029-3297F912D66A}"/>
              </a:ext>
            </a:extLst>
          </p:cNvPr>
          <p:cNvGrpSpPr/>
          <p:nvPr/>
        </p:nvGrpSpPr>
        <p:grpSpPr>
          <a:xfrm>
            <a:off x="11598840" y="6433200"/>
            <a:ext cx="450720" cy="149760"/>
            <a:chOff x="11598840" y="6433200"/>
            <a:chExt cx="450720" cy="149760"/>
          </a:xfrm>
        </p:grpSpPr>
        <p:sp>
          <p:nvSpPr>
            <p:cNvPr id="128" name="菱形 18">
              <a:extLst>
                <a:ext uri="{FF2B5EF4-FFF2-40B4-BE49-F238E27FC236}">
                  <a16:creationId xmlns:a16="http://schemas.microsoft.com/office/drawing/2014/main" id="{78BB37BA-BE8C-D4E5-D002-9F42FA0CAA99}"/>
                </a:ext>
              </a:extLst>
            </p:cNvPr>
            <p:cNvSpPr/>
            <p:nvPr/>
          </p:nvSpPr>
          <p:spPr>
            <a:xfrm>
              <a:off x="11598840" y="64368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9" name="菱形 19">
              <a:extLst>
                <a:ext uri="{FF2B5EF4-FFF2-40B4-BE49-F238E27FC236}">
                  <a16:creationId xmlns:a16="http://schemas.microsoft.com/office/drawing/2014/main" id="{B1BCC78A-0AB2-A432-901D-4413A3EC1640}"/>
                </a:ext>
              </a:extLst>
            </p:cNvPr>
            <p:cNvSpPr/>
            <p:nvPr/>
          </p:nvSpPr>
          <p:spPr>
            <a:xfrm>
              <a:off x="1175076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0" name="菱形 20">
              <a:extLst>
                <a:ext uri="{FF2B5EF4-FFF2-40B4-BE49-F238E27FC236}">
                  <a16:creationId xmlns:a16="http://schemas.microsoft.com/office/drawing/2014/main" id="{53DFA760-83D1-33C5-BB8A-8C5A1DC90F03}"/>
                </a:ext>
              </a:extLst>
            </p:cNvPr>
            <p:cNvSpPr/>
            <p:nvPr/>
          </p:nvSpPr>
          <p:spPr>
            <a:xfrm>
              <a:off x="11903040" y="6433200"/>
              <a:ext cx="146520" cy="146160"/>
            </a:xfrm>
            <a:custGeom>
              <a:avLst/>
              <a:gdLst/>
              <a:ahLst/>
              <a:cxnLst/>
              <a:rect l="l" t="t" r="r" b="b"/>
              <a:pathLst>
                <a:path w="408" h="407">
                  <a:moveTo>
                    <a:pt x="0" y="204"/>
                  </a:moveTo>
                  <a:lnTo>
                    <a:pt x="204" y="0"/>
                  </a:lnTo>
                  <a:lnTo>
                    <a:pt x="408" y="204"/>
                  </a:lnTo>
                  <a:lnTo>
                    <a:pt x="204" y="407"/>
                  </a:lnTo>
                  <a:close/>
                </a:path>
              </a:pathLst>
            </a:custGeom>
            <a:noFill/>
            <a:ln w="25402">
              <a:solidFill>
                <a:srgbClr val="000000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31" name="五边形 4">
            <a:extLst>
              <a:ext uri="{FF2B5EF4-FFF2-40B4-BE49-F238E27FC236}">
                <a16:creationId xmlns:a16="http://schemas.microsoft.com/office/drawing/2014/main" id="{4BBF73FA-CF7C-E3A5-595C-91A824DC7361}"/>
              </a:ext>
            </a:extLst>
          </p:cNvPr>
          <p:cNvSpPr/>
          <p:nvPr/>
        </p:nvSpPr>
        <p:spPr>
          <a:xfrm rot="5400000">
            <a:off x="347040" y="-79920"/>
            <a:ext cx="437760" cy="543240"/>
          </a:xfrm>
          <a:custGeom>
            <a:avLst/>
            <a:gdLst/>
            <a:ahLst/>
            <a:cxnLst/>
            <a:rect l="l" t="t" r="r" b="b"/>
            <a:pathLst>
              <a:path w="1217" h="1510">
                <a:moveTo>
                  <a:pt x="0" y="0"/>
                </a:moveTo>
                <a:lnTo>
                  <a:pt x="782" y="0"/>
                </a:lnTo>
                <a:lnTo>
                  <a:pt x="1217" y="755"/>
                </a:lnTo>
                <a:lnTo>
                  <a:pt x="782" y="1510"/>
                </a:lnTo>
                <a:lnTo>
                  <a:pt x="0" y="151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  <a:effectLst>
            <a:outerShdw algn="tl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zh-CN" altLang="en-US"/>
          </a:p>
        </p:txBody>
      </p:sp>
      <p:sp>
        <p:nvSpPr>
          <p:cNvPr id="132" name="文本框 6">
            <a:extLst>
              <a:ext uri="{FF2B5EF4-FFF2-40B4-BE49-F238E27FC236}">
                <a16:creationId xmlns:a16="http://schemas.microsoft.com/office/drawing/2014/main" id="{C8592CAE-802A-3932-1A9E-D589FEC3DC8A}"/>
              </a:ext>
            </a:extLst>
          </p:cNvPr>
          <p:cNvSpPr/>
          <p:nvPr/>
        </p:nvSpPr>
        <p:spPr>
          <a:xfrm>
            <a:off x="565920" y="410580"/>
            <a:ext cx="5617440" cy="547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3000" b="1" strike="noStrike" spc="-1" dirty="0">
                <a:solidFill>
                  <a:srgbClr val="000000"/>
                </a:solidFill>
                <a:latin typeface="微软雅黑"/>
                <a:ea typeface="微软雅黑"/>
              </a:rPr>
              <a:t>知识分析</a:t>
            </a:r>
            <a:endParaRPr lang="en-US" sz="3000" b="0" strike="noStrike" spc="-1" dirty="0">
              <a:latin typeface="Arial"/>
            </a:endParaRPr>
          </a:p>
        </p:txBody>
      </p:sp>
      <p:sp>
        <p:nvSpPr>
          <p:cNvPr id="133" name="文本框 2">
            <a:extLst>
              <a:ext uri="{FF2B5EF4-FFF2-40B4-BE49-F238E27FC236}">
                <a16:creationId xmlns:a16="http://schemas.microsoft.com/office/drawing/2014/main" id="{689B826C-70E9-7933-3BB3-87FDFEBA5F4F}"/>
              </a:ext>
            </a:extLst>
          </p:cNvPr>
          <p:cNvSpPr/>
          <p:nvPr/>
        </p:nvSpPr>
        <p:spPr>
          <a:xfrm>
            <a:off x="1022862" y="958500"/>
            <a:ext cx="10464480" cy="9586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spc="-1" dirty="0">
                <a:latin typeface="Arial"/>
              </a:rPr>
              <a:t>题目概述</a:t>
            </a:r>
            <a:endParaRPr lang="en-US" altLang="zh-CN" sz="2000" spc="-1" dirty="0">
              <a:latin typeface="Arial"/>
            </a:endParaRPr>
          </a:p>
          <a:p>
            <a:pPr>
              <a:lnSpc>
                <a:spcPct val="150000"/>
              </a:lnSpc>
              <a:buNone/>
              <a:tabLst>
                <a:tab pos="0" algn="l"/>
              </a:tabLst>
            </a:pPr>
            <a:r>
              <a:rPr lang="zh-CN" altLang="en-US" sz="2000" dirty="0"/>
              <a:t>    </a:t>
            </a:r>
            <a:endParaRPr lang="en-US" altLang="zh-CN" sz="2000" spc="-1" dirty="0"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7FD6B5-5309-E799-C974-31EF7D516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58" y="1093480"/>
            <a:ext cx="10557661" cy="518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925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3106</TotalTime>
  <Words>710</Words>
  <Application>Microsoft Office PowerPoint</Application>
  <PresentationFormat>宽屏</PresentationFormat>
  <Paragraphs>159</Paragraphs>
  <Slides>33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等线</vt:lpstr>
      <vt:lpstr>微软雅黑</vt:lpstr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hfy</dc:creator>
  <dc:description/>
  <cp:lastModifiedBy>Junnan Liu [el23jl2]</cp:lastModifiedBy>
  <cp:revision>596</cp:revision>
  <dcterms:created xsi:type="dcterms:W3CDTF">2020-11-13T09:39:00Z</dcterms:created>
  <dcterms:modified xsi:type="dcterms:W3CDTF">2024-11-02T12:07:41Z</dcterms:modified>
  <dc:language>zh-CN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0x010100FEAC714E6D3A4A498155A0BD9A20CC1D</vt:lpwstr>
  </property>
  <property fmtid="{D5CDD505-2E9C-101B-9397-08002B2CF9AE}" pid="3" name="ICV">
    <vt:lpwstr>D0D9B43A1E064A8F81BA14C0305F1E1A</vt:lpwstr>
  </property>
  <property fmtid="{D5CDD505-2E9C-101B-9397-08002B2CF9AE}" pid="4" name="KSOProductBuildVer">
    <vt:lpwstr>2052-11.1.0.13703</vt:lpwstr>
  </property>
  <property fmtid="{D5CDD505-2E9C-101B-9397-08002B2CF9AE}" pid="5" name="Notes">
    <vt:i4>24</vt:i4>
  </property>
  <property fmtid="{D5CDD505-2E9C-101B-9397-08002B2CF9AE}" pid="6" name="PresentationFormat">
    <vt:lpwstr>宽屏</vt:lpwstr>
  </property>
  <property fmtid="{D5CDD505-2E9C-101B-9397-08002B2CF9AE}" pid="7" name="Slides">
    <vt:i4>40</vt:i4>
  </property>
</Properties>
</file>