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4"/>
  </p:notesMasterIdLst>
  <p:sldIdLst>
    <p:sldId id="353" r:id="rId3"/>
    <p:sldId id="257" r:id="rId4"/>
    <p:sldId id="258" r:id="rId5"/>
    <p:sldId id="259" r:id="rId6"/>
    <p:sldId id="260" r:id="rId7"/>
    <p:sldId id="261" r:id="rId8"/>
    <p:sldId id="262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83" r:id="rId39"/>
    <p:sldId id="384" r:id="rId40"/>
    <p:sldId id="385" r:id="rId41"/>
    <p:sldId id="386" r:id="rId42"/>
    <p:sldId id="387" r:id="rId43"/>
    <p:sldId id="388" r:id="rId44"/>
    <p:sldId id="389" r:id="rId45"/>
    <p:sldId id="390" r:id="rId46"/>
    <p:sldId id="391" r:id="rId47"/>
    <p:sldId id="392" r:id="rId48"/>
    <p:sldId id="292" r:id="rId49"/>
    <p:sldId id="291" r:id="rId50"/>
    <p:sldId id="293" r:id="rId51"/>
    <p:sldId id="294" r:id="rId52"/>
    <p:sldId id="295" r:id="rId5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78" autoAdjust="0"/>
    <p:restoredTop sz="94495" autoAdjust="0"/>
  </p:normalViewPr>
  <p:slideViewPr>
    <p:cSldViewPr snapToGrid="0">
      <p:cViewPr varScale="1">
        <p:scale>
          <a:sx n="108" d="100"/>
          <a:sy n="108" d="100"/>
        </p:scale>
        <p:origin x="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单击以移动幻灯片</a:t>
            </a:r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zh-CN" sz="2000" b="0" strike="noStrike" spc="-1">
                <a:latin typeface="Arial"/>
              </a:rPr>
              <a:t>点击编辑备注格式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&lt;页眉&gt;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 idx="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&lt;日期/时间&gt;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 idx="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&lt;页脚&gt;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 idx="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6C62054A-8343-4823-AF86-5D92B727225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9438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D8B34-A6A8-A496-0AD4-9A7FA21F9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B9DC09D0-7007-9374-E316-7B88899414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72FF2A39-C323-6B97-B44F-19BB471D132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0CFB2760-2E32-A3BF-8D25-0FEA55253EDF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6963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C12F3-FBF7-3412-1673-1F64A0F46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AD59C44C-9B03-156D-CB6A-995A68075C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86DE4C83-BB24-3FB3-F9A3-7B6E8A5183B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A918B461-058D-DEC9-3B65-D11C654EF9D8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3378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A5720-AC80-7439-6DC2-006D0F0CA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17C45AAD-559A-262E-A761-BC9BCA3E14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20706824-E76D-8734-9215-D5188C1ECCF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062C3B5C-C562-C604-2205-8F7541D084F8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7723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905B6-E04E-CAE9-B5E8-DDE0D695D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AC17CBF1-8636-B467-2D59-B3FEABF174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2F9DD389-B9DB-9E5A-B704-2644F397B30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E86EBC1D-D13A-23BE-1DB7-DEEA5BD58BE3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976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CFF71-33BC-57D9-BA66-EB3150DE3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5A4C4092-1DA0-32F7-081B-FF7A99426C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A6A55139-13E7-66CD-A7E8-475FB5E5E51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B0F723E0-2781-A5FA-FF30-84F0308265BD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4324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26649-1FFB-CCA0-3384-8C0783144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52598156-98B3-ABFA-D76B-26BAB1589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ECF8424A-129F-9C8C-F050-80D0B418B3B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F6FE653F-943F-E4E1-3F5D-552E1A83B2D4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6905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21335-85EB-39C8-1E7E-09DF7E58D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ADCE67F4-1FDC-8E9F-32CA-DBF8CB3048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315EE475-7BCA-ACF5-15A8-6B3C54930E4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DB1EB814-12EC-8349-CFBA-94C00D92DDCF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3967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2215D-2597-B4A7-6E14-3A96AC1BA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308B9BDD-B28B-9E56-C224-BF295D6406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FDEFD4AE-0FB3-464C-0AE5-58614E20E4A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7BF32CD7-E0C1-1874-B51C-F4A30F9D1209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4225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15736-196C-A4EA-00D7-E6AA340E1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FD29D8D6-1B1F-7512-7B9F-B6D3A0FBC3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13311A73-D13C-C024-CB81-6462B7031A88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13365667-5804-9646-AF72-D90FFD862443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25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13468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3B401-2FBE-3A23-AD1A-EEBEAA36A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AD78B084-42F5-0939-7266-0025983CDC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19908E80-A023-A895-05A0-3A9BB5EAD61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E53BA7D8-5477-A409-A37F-F16432D30FEF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26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9054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D370F-18CB-BAC5-6B57-78E4703B5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C91A8639-D7D2-C0F9-5AD2-655C06BF03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555BF01D-A0FF-3F92-6A4A-9F4BE66CD70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altLang="zh-CN" sz="3200" b="1" dirty="0"/>
              <a:t>Introduction to SDN</a:t>
            </a:r>
            <a:r>
              <a:rPr lang="en-US" altLang="zh-CN" sz="3200" dirty="0"/>
              <a:t> - </a:t>
            </a:r>
            <a:r>
              <a:rPr lang="zh-CN" altLang="en-US" sz="3200" dirty="0"/>
              <a:t>软件定义网络（</a:t>
            </a:r>
            <a:r>
              <a:rPr lang="en-US" altLang="zh-CN" sz="3200" dirty="0"/>
              <a:t>SDN</a:t>
            </a:r>
            <a:r>
              <a:rPr lang="zh-CN" altLang="en-US" sz="3200" dirty="0"/>
              <a:t>）的简介。</a:t>
            </a:r>
            <a:r>
              <a:rPr lang="en-US" altLang="zh-CN" sz="3200" b="1" dirty="0"/>
              <a:t>Networking Technologies Basics</a:t>
            </a:r>
            <a:r>
              <a:rPr lang="en-US" altLang="zh-CN" sz="3200" dirty="0"/>
              <a:t> - </a:t>
            </a:r>
            <a:r>
              <a:rPr lang="zh-CN" altLang="en-US" sz="3200" dirty="0"/>
              <a:t>网络技术基础知识。</a:t>
            </a:r>
            <a:r>
              <a:rPr lang="en-US" altLang="zh-CN" sz="3200" b="1" dirty="0"/>
              <a:t>OpenFlow and Mininet</a:t>
            </a:r>
            <a:r>
              <a:rPr lang="en-US" altLang="zh-CN" sz="3200" dirty="0"/>
              <a:t> - OpenFlow</a:t>
            </a:r>
            <a:r>
              <a:rPr lang="zh-CN" altLang="en-US" sz="3200" dirty="0"/>
              <a:t>协议和</a:t>
            </a:r>
            <a:r>
              <a:rPr lang="en-US" altLang="zh-CN" sz="3200" dirty="0"/>
              <a:t>Mininet</a:t>
            </a:r>
            <a:r>
              <a:rPr lang="zh-CN" altLang="en-US" sz="3200" dirty="0"/>
              <a:t>网络模拟器的应用。</a:t>
            </a:r>
            <a:r>
              <a:rPr lang="en-US" altLang="zh-CN" sz="3200" b="1" dirty="0"/>
              <a:t>Smart Switches</a:t>
            </a:r>
            <a:r>
              <a:rPr lang="en-US" altLang="zh-CN" sz="3200" dirty="0"/>
              <a:t> - </a:t>
            </a:r>
            <a:r>
              <a:rPr lang="zh-CN" altLang="en-US" sz="3200" dirty="0"/>
              <a:t>智能交换机的概念和应用。</a:t>
            </a:r>
            <a:r>
              <a:rPr lang="en-US" altLang="zh-CN" sz="3200" b="1" dirty="0"/>
              <a:t>Controllers Design</a:t>
            </a:r>
            <a:r>
              <a:rPr lang="en-US" altLang="zh-CN" sz="3200" dirty="0"/>
              <a:t> - </a:t>
            </a:r>
            <a:r>
              <a:rPr lang="zh-CN" altLang="en-US" sz="3200" dirty="0"/>
              <a:t>控制器的设计与架构。</a:t>
            </a:r>
            <a:r>
              <a:rPr lang="en-US" altLang="zh-CN" sz="3200" b="1" dirty="0"/>
              <a:t>ONOS Controller</a:t>
            </a:r>
            <a:r>
              <a:rPr lang="en-US" altLang="zh-CN" sz="3200" dirty="0"/>
              <a:t> - ONOS</a:t>
            </a:r>
            <a:r>
              <a:rPr lang="zh-CN" altLang="en-US" sz="3200" dirty="0"/>
              <a:t>控制器的具体介绍。</a:t>
            </a:r>
            <a:r>
              <a:rPr lang="en-US" altLang="zh-CN" sz="3200" b="1" dirty="0"/>
              <a:t>Programmable Data Planes</a:t>
            </a:r>
            <a:r>
              <a:rPr lang="en-US" altLang="zh-CN" sz="3200" dirty="0"/>
              <a:t> - </a:t>
            </a:r>
            <a:r>
              <a:rPr lang="zh-CN" altLang="en-US" sz="3200" dirty="0"/>
              <a:t>可编程数据平面的原理和实现。</a:t>
            </a:r>
            <a:r>
              <a:rPr lang="en-US" altLang="zh-CN" sz="3200" b="1" dirty="0" err="1"/>
              <a:t>Virtualisation</a:t>
            </a:r>
            <a:r>
              <a:rPr lang="en-US" altLang="zh-CN" sz="3200" dirty="0"/>
              <a:t> - </a:t>
            </a:r>
            <a:r>
              <a:rPr lang="zh-CN" altLang="en-US" sz="3200" dirty="0"/>
              <a:t>虚拟化技术。</a:t>
            </a:r>
            <a:r>
              <a:rPr lang="en-US" altLang="zh-CN" sz="3200" b="1" dirty="0"/>
              <a:t>Network Function </a:t>
            </a:r>
            <a:r>
              <a:rPr lang="en-US" altLang="zh-CN" sz="3200" b="1" dirty="0" err="1"/>
              <a:t>Virtualisation</a:t>
            </a:r>
            <a:r>
              <a:rPr lang="en-US" altLang="zh-CN" sz="3200" b="1" dirty="0"/>
              <a:t> (NFV)</a:t>
            </a:r>
            <a:r>
              <a:rPr lang="en-US" altLang="zh-CN" sz="3200" dirty="0"/>
              <a:t> - </a:t>
            </a:r>
            <a:r>
              <a:rPr lang="zh-CN" altLang="en-US" sz="3200" dirty="0"/>
              <a:t>网络功能虚拟化。</a:t>
            </a:r>
            <a:r>
              <a:rPr lang="en-US" altLang="zh-CN" sz="3200" b="1" dirty="0"/>
              <a:t>SDN applications (CORD &amp; Datacenter)</a:t>
            </a:r>
            <a:r>
              <a:rPr lang="en-US" altLang="zh-CN" sz="3200" dirty="0"/>
              <a:t> - SDN</a:t>
            </a:r>
            <a:r>
              <a:rPr lang="zh-CN" altLang="en-US" sz="3200" dirty="0"/>
              <a:t>在</a:t>
            </a:r>
            <a:r>
              <a:rPr lang="en-US" altLang="zh-CN" sz="3200" dirty="0"/>
              <a:t>CORD</a:t>
            </a:r>
            <a:r>
              <a:rPr lang="zh-CN" altLang="en-US" sz="3200" dirty="0"/>
              <a:t>（中央办公室重构为数据中心）和数据中心中的应用。</a:t>
            </a:r>
            <a:r>
              <a:rPr lang="en-US" altLang="zh-CN" sz="3200" b="1" dirty="0"/>
              <a:t>SDN applications (SDX &amp; </a:t>
            </a:r>
            <a:r>
              <a:rPr lang="en-US" altLang="zh-CN" sz="3200" b="1" dirty="0" err="1"/>
              <a:t>SDWan</a:t>
            </a:r>
            <a:r>
              <a:rPr lang="en-US" altLang="zh-CN" sz="3200" b="1" dirty="0"/>
              <a:t>)</a:t>
            </a:r>
            <a:r>
              <a:rPr lang="en-US" altLang="zh-CN" sz="3200" dirty="0"/>
              <a:t> - SDN</a:t>
            </a:r>
            <a:r>
              <a:rPr lang="zh-CN" altLang="en-US" sz="3200" dirty="0"/>
              <a:t>在</a:t>
            </a:r>
            <a:r>
              <a:rPr lang="en-US" altLang="zh-CN" sz="3200" dirty="0"/>
              <a:t>SDX</a:t>
            </a:r>
            <a:r>
              <a:rPr lang="zh-CN" altLang="en-US" sz="3200" dirty="0"/>
              <a:t>（软件定义交换）和</a:t>
            </a:r>
            <a:r>
              <a:rPr lang="en-US" altLang="zh-CN" sz="3200" dirty="0"/>
              <a:t>SD-WAN</a:t>
            </a:r>
            <a:r>
              <a:rPr lang="zh-CN" altLang="en-US" sz="3200" dirty="0"/>
              <a:t>（软件定义广域网）中的应用。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A0BAE209-436D-A378-A55F-AEC20EC9E173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70500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25599-3915-FF66-5BA3-066B6539C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E38F8999-F7E1-F884-894E-4FD3C31E76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FBABECB3-276F-9375-541C-86258997A3D8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3C4D699C-EF74-3DF4-4049-E3E28A36EF9E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52997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C91BD-526E-44BE-09DC-1C5FE34B3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5EA07F69-CDA0-A4AB-8F31-5CFB2B5AE8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D9A146D0-1D15-9DBA-E3E0-5C87F32712F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4591E584-2F92-0A20-1F5E-784E23087901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28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9308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381D5-62D2-36E2-F2BB-C50133827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45BB387A-9D10-5649-EF7D-5861ADD671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A7042FA5-7B7C-5B66-FC1C-DBD6C58EBC1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C030DA37-F03D-57CE-478C-69A1E521FE5B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58424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72774-675C-20DF-4F6C-1D5E15204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AA01BEAC-3AB2-37C3-0FB3-CBD1E9645B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7DE7C96D-7508-202D-A7E1-2A12CB002A4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5041951F-329A-D12A-79F5-C6143B7CAD6E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30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36397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6FE60-463E-CEAA-3498-11B845CEE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F9E0B25B-846A-74C6-1A36-1B0FC88565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57D9DBA0-D24F-3DA6-6710-6A2FDFEDBF9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EBFAE778-A5F6-6647-1724-286B4E1256F8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31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70625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1706F-2ABF-2A9A-5D25-D0BCBAFB5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A522195D-64B5-9A1C-F7A3-084CFE0A98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F22A8A69-E2F4-EAAE-08C7-3B395F14525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1998E3EA-37E7-0367-A9B0-556B4E401217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54965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CF7F8-9292-0ABF-EAE9-018ECE65B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14264919-F697-EA73-C4D2-76AF6E90D6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AD22C77F-FD43-B397-4AB4-A5807CB047F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2EB984A7-0704-7586-EC7A-46173EB6D8F4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33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94503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84413-7FD2-F0ED-2815-A60D59A6C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B2057534-A633-A5B0-C641-00CC982AA5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24972C0F-9738-13A8-C3CF-B294024D581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8FB795C7-76DD-F0F1-61E8-8A2D577205F9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86887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A2C02-CD0C-128C-E2CA-2FC0B5DAE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AEA0E099-0516-CB3B-B63B-CD39E4E115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0BAD1067-DE21-BACD-9527-A0BDA176D94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933353EC-DD64-76DE-6B26-ABC3E3D295DB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35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76719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4F360-09AA-95FA-BFB9-65EA5F8FF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8D33C0BA-A515-F4B8-6693-E5C729273C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D18410CE-B4FB-1B6F-9FB6-3BD32241C69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A36EB961-756E-39D4-9BD1-4983A2838C6D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36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2094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05EF4-103A-2ACC-2892-BC3044C60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1D336A06-826F-EC2D-C229-45B72514E5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9E78576B-94C1-7A8D-FE89-0898F5313EF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39BE86D5-D2D8-01AC-A40C-964C00C80527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03517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85393-3D7C-C946-CE53-E8278CF4F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B4C101D4-EE5D-C31C-F0F6-7DBEFA0EAC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2A9081EB-6B94-B8F2-9532-3FAB9116226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134C278C-F263-DB0D-43AE-3EB2EDEA5503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37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03480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81EA2-BF06-C0FA-4EFD-19D5D5134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D5D6E209-4AC6-5CFC-25AF-D63ECBB88F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0E6A2EE4-B262-47CF-DD47-16D6C3D92CA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9EDDCC19-FEA2-D98D-B770-144528730C68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38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67766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39B95-280A-933D-29C1-64D354119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A7A829BA-29D3-066F-1D09-718BED3D9B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2222B6CD-90D9-90A8-6DC3-F30AF0F1251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D7E5D28D-643E-49FB-166A-6DD5316C82F0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39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85605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A70B8-9C21-2339-16F9-9E846051F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FFF615F9-EE87-6129-D087-A6F25F7C43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ABBC2DD7-811B-CEB7-BDC2-C72EB300D6D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7F97A697-0BFF-78C5-C561-016B570E68D4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40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68598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1E6C0-8D72-BD2C-47B8-673581128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A56009F5-97CB-AD1F-63D8-324FF30B8E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5F160E47-7B8D-B926-DD9F-888E3BC77B1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421F3158-9201-5853-A03D-921DC928BAEE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48399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4999A-F0D4-10BA-F7DE-C58CFAC3C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6DEEE330-572A-9EF9-2262-E14D079459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86149B15-C067-DF60-0D4E-F3676447125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F9507A44-4695-7233-5BBA-66C2285E3C8B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95244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CB8F8-AD8D-C802-AB3A-72F5D33A7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69A77B81-9B5A-8961-D433-F78163F369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AE77EF04-F579-8728-E537-3CC82FB86A8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13FA7C1C-1D30-9F33-F2C1-DD70A58F7D5F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86842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7B896-554D-0809-BDE0-466EA54B8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25F17487-0F75-C70A-1D6E-14E3CFF3A1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1E4137AE-26AB-391D-4384-0471030D3A8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29F5864D-1CBA-C977-9B08-F0961F886F63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44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71870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0F2A6-0C18-A2AD-6AA6-9C4DF7F4E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45CD87E9-454D-7867-6FEB-D620F527B4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2D163C6D-6ED4-92D6-B255-6A52BF2F7DD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8B6CA210-7714-6B44-0517-E9DAA36C1948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82095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8CCDE-2AA8-9C63-A7C1-B0B686254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DF3F8B21-C60E-016B-9EEC-C57BD3AAEE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BC0DF267-4738-AB8E-5EDC-6CFF2F4A5A1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7022798B-B375-A39A-0C22-29D3EE54A5F6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46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0438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EF687-0BE6-2C09-B021-FF4D352EF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4232FF28-158F-80B3-8742-E20A186922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BAB407A3-2E43-7E1B-7E42-AF9A48F7B5E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B572D57F-A125-8539-37C2-52B0A0A329A5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9362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E5029-F426-7729-8B49-E1135F071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0C9C217B-9905-8B03-CA8B-046650303D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2FEDC878-8D1B-9166-E51B-1B920FDD039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AD2FABBB-1228-5293-9FD4-5603B1F0A9D2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7442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98E09-6869-6517-6509-D3D1460AC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2D08258D-F1B3-1782-A35B-A8A69C4704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70AF2D52-C16C-2CF0-ED78-DD83675AFDF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1D775BCC-DF84-4994-C630-404AA0A01E21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9228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156E7-7A0B-A9BA-1626-FA3A596CE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82DACB11-B9A7-64D5-47E1-A26CBB76D7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10540E01-DEAD-F0DF-3D06-FAE28C8DBF5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8A67B0C7-B70E-488D-225A-B45EFF37C9CF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1175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27108-FEE8-D396-D0BB-693DA7B0E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76DCABE5-BF72-4275-80B5-3FE678D878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12728DF0-FCD1-3028-58E9-2200AB4ECA4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DA7D893F-1C61-1C7A-F7BB-EA0B7BF66410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0115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1D1A4-3639-BE96-2436-95A295351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B804DC63-EF1F-FCBE-0D8A-61F8E507E5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34474581-F991-B352-D3BD-60E2E7CE81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D8BE7C15-890A-BD2F-6B33-27FCFF0D711F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791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F2E57C6-0B00-47B8-9F41-F1ADC472D87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6423F1C-7897-435B-AF83-04AC36245F2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B3F09BC-484D-48FC-AE27-E070CB2F46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86247BA-612B-404F-B645-F7231D5EFD3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E40381B-A30C-4B08-B17C-314A78CCD5F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835D416-09E2-45C2-80C0-8EA8556438B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7C6ECB7-2BE4-41E3-8B26-24F54B9C180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12A8159-7C0E-439F-9460-52F05B3A2AD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3CBEE00-1731-4D31-9D7F-71F92BE156F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1D9FC90-BBF2-403B-B415-842FDCBFCE1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F8419B0-81C5-4468-A908-E90AA6E7B22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6122BCD-2CD9-4DC8-B93E-47E40F4792D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F65D423-6278-43F7-A5B3-995F822724C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A2379FD-3205-496D-B230-D6F74590EAA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D2F35D3-72B1-4B78-9D1A-0BA116C25FA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0866BBF-6279-41A3-BE55-6B16E3F39A3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75C1ABD-C769-4667-B11A-09ABD3B594F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35BF0E8-2010-47D6-93C7-68C1317BA63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2BB2243-ABB2-4CD2-B725-3F35D529133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827D39C-1C2E-4D00-A616-B6D7C22D805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0C616D5-677C-41FF-A3FC-4A90A0B9906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5AAE29F-BF8D-469E-BFD1-C45F966C05E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844E81B-F347-44F5-A1A8-BAB14054C75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86AD54A-FB72-4FD9-AB23-D2101AF2BB2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SO_TEMPLATE" hidden="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solidFill>
            <a:srgbClr val="000000"/>
          </a:solidFill>
          <a:ln w="12701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PlaceHolder 1"/>
          <p:cNvSpPr>
            <a:spLocks noGrp="1"/>
          </p:cNvSpPr>
          <p:nvPr>
            <p:ph type="ftr" idx="1"/>
          </p:nvPr>
        </p:nvSpPr>
        <p:spPr>
          <a:xfrm>
            <a:off x="4115880" y="6349680"/>
            <a:ext cx="395964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&lt;页脚&gt;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8610480" y="6349680"/>
            <a:ext cx="269964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98989"/>
                </a:solidFill>
                <a:latin typeface="Arial"/>
                <a:ea typeface="微软雅黑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67177B67-6BF7-4C8F-A02B-6C65936C2286}" type="slidenum">
              <a:rPr lang="en-US" sz="1200" b="0" strike="noStrike" spc="-1">
                <a:solidFill>
                  <a:srgbClr val="898989"/>
                </a:solidFill>
                <a:latin typeface="Arial"/>
                <a:ea typeface="微软雅黑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单击以编辑标题文本格式</a:t>
            </a:r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3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609560" algn="l"/>
              </a:tabLst>
            </a:pPr>
            <a:r>
              <a:rPr lang="zh-CN" sz="1600" b="0" strike="noStrike" spc="148">
                <a:solidFill>
                  <a:srgbClr val="262626"/>
                </a:solidFill>
                <a:latin typeface="Arial"/>
              </a:rPr>
              <a:t>点击以编辑提纲文本格式</a:t>
            </a: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  <a:p>
            <a:pPr marL="864000" lvl="1" indent="-324000">
              <a:lnSpc>
                <a:spcPct val="13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1609560" algn="l"/>
              </a:tabLst>
            </a:pPr>
            <a:r>
              <a:rPr lang="zh-CN" sz="1600" b="0" strike="noStrike" spc="148">
                <a:solidFill>
                  <a:srgbClr val="262626"/>
                </a:solidFill>
                <a:latin typeface="Arial"/>
              </a:rPr>
              <a:t>第二提纲级别</a:t>
            </a: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  <a:p>
            <a:pPr marL="1296000" lvl="2" indent="-288000">
              <a:lnSpc>
                <a:spcPct val="13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609560" algn="l"/>
              </a:tabLst>
            </a:pPr>
            <a:r>
              <a:rPr lang="zh-CN" sz="1600" b="0" strike="noStrike" spc="148">
                <a:solidFill>
                  <a:srgbClr val="262626"/>
                </a:solidFill>
                <a:latin typeface="Arial"/>
              </a:rPr>
              <a:t>第三提纲级别</a:t>
            </a: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  <a:p>
            <a:pPr marL="1728000" lvl="3" indent="-216000">
              <a:lnSpc>
                <a:spcPct val="13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1609560" algn="l"/>
              </a:tabLst>
            </a:pPr>
            <a:r>
              <a:rPr lang="zh-CN" sz="1600" b="0" strike="noStrike" spc="148">
                <a:solidFill>
                  <a:srgbClr val="262626"/>
                </a:solidFill>
                <a:latin typeface="Arial"/>
              </a:rPr>
              <a:t>第四提纲级别</a:t>
            </a: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  <a:p>
            <a:pPr marL="2160000" lvl="4" indent="-216000">
              <a:lnSpc>
                <a:spcPct val="13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609560" algn="l"/>
              </a:tabLst>
            </a:pPr>
            <a:r>
              <a:rPr lang="zh-CN" sz="2000" b="0" strike="noStrike" spc="148">
                <a:solidFill>
                  <a:srgbClr val="262626"/>
                </a:solidFill>
                <a:latin typeface="Arial"/>
              </a:rPr>
              <a:t>第五提纲级别</a:t>
            </a:r>
            <a:endParaRPr lang="en-US" sz="2000" b="0" strike="noStrike" spc="148">
              <a:solidFill>
                <a:srgbClr val="262626"/>
              </a:solidFill>
              <a:latin typeface="Arial"/>
            </a:endParaRPr>
          </a:p>
          <a:p>
            <a:pPr marL="2592000" lvl="5" indent="-216000">
              <a:lnSpc>
                <a:spcPct val="13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609560" algn="l"/>
              </a:tabLst>
            </a:pPr>
            <a:r>
              <a:rPr lang="zh-CN" sz="2000" b="0" strike="noStrike" spc="148">
                <a:solidFill>
                  <a:srgbClr val="262626"/>
                </a:solidFill>
                <a:latin typeface="Arial"/>
              </a:rPr>
              <a:t>第六提纲级别</a:t>
            </a:r>
            <a:endParaRPr lang="en-US" sz="2000" b="0" strike="noStrike" spc="148">
              <a:solidFill>
                <a:srgbClr val="262626"/>
              </a:solidFill>
              <a:latin typeface="Arial"/>
            </a:endParaRPr>
          </a:p>
          <a:p>
            <a:pPr marL="3024000" lvl="6" indent="-216000">
              <a:lnSpc>
                <a:spcPct val="13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609560" algn="l"/>
              </a:tabLst>
            </a:pPr>
            <a:r>
              <a:rPr lang="zh-CN" sz="2000" b="0" strike="noStrike" spc="148">
                <a:solidFill>
                  <a:srgbClr val="262626"/>
                </a:solidFill>
                <a:latin typeface="Arial"/>
              </a:rPr>
              <a:t>第七提纲级别</a:t>
            </a:r>
            <a:endParaRPr lang="en-US" sz="2000" b="0" strike="noStrike" spc="148">
              <a:solidFill>
                <a:srgbClr val="262626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KSO_TEMPLATE" hidden="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solidFill>
            <a:srgbClr val="000000"/>
          </a:solidFill>
          <a:ln w="12701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115880" y="2651760"/>
            <a:ext cx="5409360" cy="9388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b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4800" b="1" strike="noStrike" spc="-1">
                <a:solidFill>
                  <a:srgbClr val="262626"/>
                </a:solidFill>
                <a:latin typeface="Arial"/>
                <a:ea typeface="汉仪旗黑-85S"/>
              </a:rPr>
              <a:t>单击此处编辑标题</a:t>
            </a:r>
            <a:endParaRPr lang="en-US" sz="4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115880" y="3646440"/>
            <a:ext cx="5409360" cy="1310400"/>
          </a:xfrm>
          <a:prstGeom prst="rect">
            <a:avLst/>
          </a:prstGeom>
          <a:noFill/>
          <a:ln w="0">
            <a:noFill/>
          </a:ln>
        </p:spPr>
        <p:txBody>
          <a:bodyPr lIns="90000" tIns="0" rIns="90000" bIns="46800" anchor="t">
            <a:noAutofit/>
          </a:bodyPr>
          <a:lstStyle/>
          <a:p>
            <a:pPr>
              <a:lnSpc>
                <a:spcPct val="130000"/>
              </a:lnSpc>
              <a:spcAft>
                <a:spcPts val="1001"/>
              </a:spcAft>
              <a:buNone/>
              <a:tabLst>
                <a:tab pos="0" algn="l"/>
              </a:tabLst>
            </a:pPr>
            <a:r>
              <a:rPr lang="zh-CN" sz="1600" b="0" strike="noStrike" spc="-1">
                <a:solidFill>
                  <a:srgbClr val="262626"/>
                </a:solidFill>
                <a:latin typeface="Arial"/>
                <a:ea typeface="微软雅黑"/>
              </a:rPr>
              <a:t>单击此处编辑文本</a:t>
            </a: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3"/>
          </p:nvPr>
        </p:nvSpPr>
        <p:spPr>
          <a:xfrm>
            <a:off x="879840" y="6349680"/>
            <a:ext cx="269964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98989"/>
                </a:solidFill>
                <a:latin typeface="Arial"/>
                <a:ea typeface="微软雅黑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898989"/>
                </a:solidFill>
                <a:latin typeface="Arial"/>
                <a:ea typeface="微软雅黑"/>
              </a:rPr>
              <a:t>&lt;日期/时间&gt;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4"/>
          </p:nvPr>
        </p:nvSpPr>
        <p:spPr>
          <a:xfrm>
            <a:off x="4115880" y="6349680"/>
            <a:ext cx="395964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&lt;页脚&gt;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sldNum" idx="5"/>
          </p:nvPr>
        </p:nvSpPr>
        <p:spPr>
          <a:xfrm>
            <a:off x="8610480" y="6349680"/>
            <a:ext cx="269964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98989"/>
                </a:solidFill>
                <a:latin typeface="Arial"/>
                <a:ea typeface="微软雅黑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C13C63E-8C5F-4890-A930-71A57B640692}" type="slidenum">
              <a:rPr lang="en-US" sz="1200" b="0" strike="noStrike" spc="-1">
                <a:solidFill>
                  <a:srgbClr val="898989"/>
                </a:solidFill>
                <a:latin typeface="Arial"/>
                <a:ea typeface="微软雅黑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90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1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2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3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94" name="文本框 2"/>
          <p:cNvSpPr/>
          <p:nvPr/>
        </p:nvSpPr>
        <p:spPr>
          <a:xfrm>
            <a:off x="837720" y="2557080"/>
            <a:ext cx="10834560" cy="95410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 dirty="0">
                <a:latin typeface="Arial"/>
              </a:rPr>
              <a:t>software defined network 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			               Unit review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5" name="文本框 9"/>
          <p:cNvSpPr/>
          <p:nvPr/>
        </p:nvSpPr>
        <p:spPr>
          <a:xfrm>
            <a:off x="837720" y="5956200"/>
            <a:ext cx="3673800" cy="47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TUTOR: JannLeo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B09D9-B2FD-14B8-5ECB-8682802B0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88C1E942-4FA0-FB17-B05B-42F7A8C5950B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6737690F-3846-3C2F-3E6C-AAAB49E93EB9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7DB3C95D-D7F6-694E-2CFF-2E13F375C25D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748C5322-B848-086C-3011-FB154B3459F0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A366175D-C555-668A-2CBA-7183E492EDBE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3C9C2C51-AE76-35B3-AD08-B5E40B57151B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E6245D-352F-3C0D-E88C-64B640F19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647" y="1020624"/>
            <a:ext cx="11745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本单元学习的主题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230685-1240-8E09-0025-3143D5A7B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66" y="1551142"/>
            <a:ext cx="6496982" cy="3875882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DBB38D88-CE6D-AF87-5D18-B471EAF64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7013" y="2967335"/>
            <a:ext cx="1062841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SDN定义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：一种使网络更具可编程性的新架构。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SDN关键原则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：集中控制、开放接口、基于流的路由。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OpenFlow协议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：最广泛使用的SDN协议，是SDN的重要技术之一。</a:t>
            </a:r>
          </a:p>
        </p:txBody>
      </p:sp>
    </p:spTree>
    <p:extLst>
      <p:ext uri="{BB962C8B-B14F-4D97-AF65-F5344CB8AC3E}">
        <p14:creationId xmlns:p14="http://schemas.microsoft.com/office/powerpoint/2010/main" val="512929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C6C97-5008-CC1F-2266-CE92C80E2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ACCE5A8B-4A05-4D43-B794-A443C07B43A6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B310D1BE-B121-764B-51BD-9570247A850D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C8B6DB43-B26B-CB75-7D86-BFFAD505A33B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91BD6108-3E6F-8A0E-9D4E-C6B6A6E2E31C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AC74A644-606C-60BB-E28E-0E2A963C0D5E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2DB6DC0A-3BA2-BE15-3731-55277C12781A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6AE57D-A687-6958-4C98-5A0CC8409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647" y="1020624"/>
            <a:ext cx="11745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本单元学习的主题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191B08-8343-FF5B-F4F5-C571EF8F5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66" y="1551142"/>
            <a:ext cx="6496982" cy="3875882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110CA7D7-81AF-538A-8F63-2B84FD65A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7013" y="2967335"/>
            <a:ext cx="1062841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SDN定义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：一种使网络更具可编程性的新架构。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SDN关键原则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：集中控制、开放接口、基于流的路由。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OpenFlow协议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：最广泛使用的SDN协议，是SDN的重要技术之一。</a:t>
            </a:r>
          </a:p>
        </p:txBody>
      </p:sp>
    </p:spTree>
    <p:extLst>
      <p:ext uri="{BB962C8B-B14F-4D97-AF65-F5344CB8AC3E}">
        <p14:creationId xmlns:p14="http://schemas.microsoft.com/office/powerpoint/2010/main" val="3875094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6E601-0845-2ADA-03F1-8AD5A545F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42993EC5-BC2F-8968-064A-4312D4CD2720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935897CD-BF88-0D93-CFF0-A9726C3E9D72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DF1C8816-6BA8-71C5-1AE7-015B9C63D0E7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52FFC09E-B449-EB1F-1946-FE8D86E38302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3E78B36C-F9A2-2CE8-895F-5073FA4BEE10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0D582710-5D4A-11C9-D7EB-F8957F2E11EE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DE5F5F-BF6B-B831-AC59-1D7CB55AD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647" y="1020624"/>
            <a:ext cx="11745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本单元学习的主题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FA077F-284E-74C9-48C5-A0EB2A204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59" y="1579701"/>
            <a:ext cx="6515100" cy="425767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5B73A177-1DA8-5C42-498F-700BE1778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7444" y="4242017"/>
            <a:ext cx="661455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网络设备的操作系统概念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：将网络设备视为具有专用转发硬件和操作系统的系统。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闭源、专有结构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：传统网络设备的操作系统和硬件是封闭的，难以互通和集中管理。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SDN的目标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：通过集中控制打破封闭性，实现更高效的网络管理。 </a:t>
            </a:r>
          </a:p>
        </p:txBody>
      </p:sp>
    </p:spTree>
    <p:extLst>
      <p:ext uri="{BB962C8B-B14F-4D97-AF65-F5344CB8AC3E}">
        <p14:creationId xmlns:p14="http://schemas.microsoft.com/office/powerpoint/2010/main" val="1258108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5579C-53D8-DECD-BC43-9E9EA254C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3BF76261-0C34-22B5-07AB-A7B4694C1D4A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FC0403B8-18DE-2967-C6F6-415DA017325C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9DA8021A-9114-45DA-E422-92B4D34F1341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7F395663-3002-B75B-3812-324E1C7C3216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D7D9610A-A8ED-3016-5720-B72F8BCFA6AF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DB8CE1DD-A963-F924-C984-1C83EBF916A3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B3C406-70D2-6A5A-C01D-9DE023A9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647" y="1020624"/>
            <a:ext cx="11745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本单元学习的主题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36866" name="Picture 2" descr="已上传的图片">
            <a:extLst>
              <a:ext uri="{FF2B5EF4-FFF2-40B4-BE49-F238E27FC236}">
                <a16:creationId xmlns:a16="http://schemas.microsoft.com/office/drawing/2014/main" id="{FD0E9A76-FC41-1FCF-4C39-4437458C9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05" y="1420734"/>
            <a:ext cx="672465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ED7B9EBD-B3E4-E4DE-9F77-8511AC060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791" y="2714984"/>
            <a:ext cx="1052153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网络操作系统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：集中管理所有网络设备。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控制程序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：通过网络操作系统统一控制设备行为。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集中式架构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：提高网络的灵活性和可管理性。 </a:t>
            </a:r>
          </a:p>
        </p:txBody>
      </p:sp>
    </p:spTree>
    <p:extLst>
      <p:ext uri="{BB962C8B-B14F-4D97-AF65-F5344CB8AC3E}">
        <p14:creationId xmlns:p14="http://schemas.microsoft.com/office/powerpoint/2010/main" val="2647978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10326-FFAC-FC1C-BAC5-97BACBD0C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0CADF124-2301-8ACC-7313-9D8EC24038F3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2EA7DA48-D80D-6F53-6B20-3D4F5D801720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D11CCE6C-B30F-2B18-C05D-56C5E2953B76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55E5F452-B98C-0551-A512-D2F90E834FC4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74152221-8388-9FD0-019F-113C5C0B2103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D3E759E1-DF7F-FBA4-FD7A-A1368297115E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E516F7-79C9-A325-5891-3242EA7F2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647" y="1020624"/>
            <a:ext cx="11745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本单元学习的主题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F8E47A-814A-7FC0-5D6F-2CFA54BE9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00" y="1420734"/>
            <a:ext cx="6467475" cy="489585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611ADC5-0735-753E-98CB-2841FDDA2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039" y="2668329"/>
            <a:ext cx="630579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网络操作系统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集中控制网络设备。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控制程序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负责指挥网络流量。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简单转发硬件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：设备仅需执行数据包转发，控制由中央系统处理。 </a:t>
            </a:r>
          </a:p>
        </p:txBody>
      </p:sp>
    </p:spTree>
    <p:extLst>
      <p:ext uri="{BB962C8B-B14F-4D97-AF65-F5344CB8AC3E}">
        <p14:creationId xmlns:p14="http://schemas.microsoft.com/office/powerpoint/2010/main" val="3611047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94F17-0B03-93EA-4894-813462124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74FDB080-A6B9-1BEB-96DB-A7A196CA4633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FDAB5FF4-0301-F270-7F01-5A5DF7617EEE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59817200-FDCE-01CB-37C1-E9FF2F9933F7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D5CC9E30-1FF4-1683-A8A2-66371A3D0D85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0BC9BDE6-5105-CD60-D1D5-DF5E68DFC5C3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0D0A96C4-60B6-5203-F8A3-F22AE34EC444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4AEE89-F051-C6B9-C872-43F6A93B0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647" y="1020624"/>
            <a:ext cx="11745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本单元学习的主题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BB5F79-BEA1-1EA1-ED98-16E9CACBA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00" y="1736217"/>
            <a:ext cx="6829425" cy="438150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4E4B3437-E766-F88F-6880-0DDDD05E8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725" y="2549953"/>
            <a:ext cx="520139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传统网络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：控制平面和数据平面集成在设备中，控制逻辑分散，每个设备独立决定数据转发路径。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SDN网络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：控制平面和数据平面分离，控制逻辑集中在中央控制器上，交换机仅负责数据转发。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SDN优势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集中控制，便于全局优化。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灵活可编程，支持动态调整。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简化管理，减少逐个配置设备的复杂性。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826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C399B-F98C-11E9-D95E-6716C7B07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B8276422-115C-1A70-FDE6-11DDEB87B66D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E9905754-F39A-3E92-FEF4-894FBA75F0A7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BF41B636-3E57-130A-8365-CB3AE7BBB4D7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561B8BB0-415E-3AE5-3E28-C609452CF8E1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30F29823-9EA4-A3BE-0C09-7E0DA70D34A1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5EE54088-AF75-F5A7-6571-E42737EFCFF3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05E0D2-C28B-9BAA-914B-7BDDA84DC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647" y="1020624"/>
            <a:ext cx="11745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本单元学习的主题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19192B-ABFB-47CA-4509-CFC802799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8" y="2231003"/>
            <a:ext cx="6210300" cy="36957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F8703B-4821-139F-87AE-FA1EE6CC3EDA}"/>
              </a:ext>
            </a:extLst>
          </p:cNvPr>
          <p:cNvSpPr txBox="1"/>
          <p:nvPr/>
        </p:nvSpPr>
        <p:spPr>
          <a:xfrm>
            <a:off x="5228112" y="1763829"/>
            <a:ext cx="85561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SDN</a:t>
            </a:r>
            <a:r>
              <a:rPr lang="zh-CN" altLang="en-US" dirty="0"/>
              <a:t>基本概念要点：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控制平面和数据平面分离</a:t>
            </a:r>
            <a:r>
              <a:rPr lang="zh-CN" altLang="en-US" dirty="0"/>
              <a:t>：控制逻辑集中管理，简化网络配置。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通用硬件上运行控制平面</a:t>
            </a:r>
            <a:r>
              <a:rPr lang="zh-CN" altLang="en-US" dirty="0"/>
              <a:t>：解耦网络硬件，降低成本，提高灵活性。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可编程数据平面</a:t>
            </a:r>
            <a:r>
              <a:rPr lang="zh-CN" altLang="en-US" dirty="0"/>
              <a:t>：支持动态配置，适应不同需求。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全网控制架构</a:t>
            </a:r>
            <a:r>
              <a:rPr lang="zh-CN" altLang="en-US" dirty="0"/>
              <a:t>：集中管理整个网络，实现自动化和全局优化。</a:t>
            </a:r>
          </a:p>
        </p:txBody>
      </p:sp>
    </p:spTree>
    <p:extLst>
      <p:ext uri="{BB962C8B-B14F-4D97-AF65-F5344CB8AC3E}">
        <p14:creationId xmlns:p14="http://schemas.microsoft.com/office/powerpoint/2010/main" val="917249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96D14-B373-C6C4-E0C2-8CBAE7644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614D9C69-4E50-5A19-A99B-D2A074672979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E0B60CA4-10CD-A348-6B4A-8280AF421DF5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84433212-8820-28E6-514F-77C35103C98A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9CAEDEA6-C891-D1B3-F76F-FF0B1F0AFFB7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B09E92C5-4381-61AE-9FCE-3D9EF2528E9F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CFDDA923-9F14-8B08-FC29-49FF5EF25517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8F7421-8479-49B3-540B-D84FAFE29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647" y="1020624"/>
            <a:ext cx="11745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本单元学习的主题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C3EBE0-66BF-88F1-FD2C-532259852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2858"/>
            <a:ext cx="6724650" cy="466725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5A7FF8AD-296D-3EAD-7584-3BB0E525D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650" y="2939320"/>
            <a:ext cx="539106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虚拟网络测试平台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：用于开发和测试OpenFlow应用，支持集中控制和基于流的控制。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支持复杂拓扑和多用户协作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：无需物理网络，多个开发者可并发操作。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开箱即用，支持CLI和回归测试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：便于调试、管理，验证网络在变更后的一致性。 </a:t>
            </a:r>
          </a:p>
        </p:txBody>
      </p:sp>
    </p:spTree>
    <p:extLst>
      <p:ext uri="{BB962C8B-B14F-4D97-AF65-F5344CB8AC3E}">
        <p14:creationId xmlns:p14="http://schemas.microsoft.com/office/powerpoint/2010/main" val="86210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15A86-3D26-7735-155E-0B85959A6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F6F02799-55E3-2366-DC6E-1B5EFE0C0235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E5CDA913-7D53-5DCB-891E-1ED16CB94A82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6432D294-AA32-8C05-AD8A-A3EE46E0E26A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B1F120E5-7EC2-D3E2-CAF5-C04AD44445D7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6B2D3AE7-CCC4-6F87-812F-DA582908774A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3EA1ACCB-70B3-2D58-E643-3D55732DC22D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C52458-2FF1-6312-99DA-D22E417D5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647" y="1020624"/>
            <a:ext cx="11745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本单元学习的主题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1E1FDD-C121-7D40-1265-A536FC31D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90" y="2284551"/>
            <a:ext cx="6515100" cy="355282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A465123F-C622-0BB3-A1AF-15673D0DD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343" y="2988627"/>
            <a:ext cx="574765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OpenFlow协议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：用于控制器向交换机发送/接收转发规则。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控制器负责控制逻辑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，交换机执行数据包转发。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数据包处理流程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：匹配流表，执行操作；无匹配时请求控制器下发新规则。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优势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：集中管理、灵活配置，实现动态流量管理。 </a:t>
            </a:r>
          </a:p>
        </p:txBody>
      </p:sp>
    </p:spTree>
    <p:extLst>
      <p:ext uri="{BB962C8B-B14F-4D97-AF65-F5344CB8AC3E}">
        <p14:creationId xmlns:p14="http://schemas.microsoft.com/office/powerpoint/2010/main" val="1582618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A1229-6837-52C1-8916-0D396FE13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D2A9C750-432A-9FDE-971F-64C578C97299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52A53272-3FBF-52ED-1D57-C9415B4D4B78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9234E741-52CC-0F98-E109-4E144AFF8FEA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834D87EA-644A-A34C-879F-18619E320FE2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B735CB8A-0C14-6C68-6568-FCEC2B6E85C6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DE09528B-A80A-7396-8BE0-0FA36865447B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618C15-5604-9CBD-0851-D828F8B18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647" y="1020624"/>
            <a:ext cx="11745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本单元学习的主题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F72EE9-21E8-4BF4-0787-6FA332001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2679"/>
            <a:ext cx="5172075" cy="358140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82D9CD61-1DEE-12BB-8465-7FC749991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683" y="3049804"/>
            <a:ext cx="527264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匹配条件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：基于源、目的地址等识别数据包。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动作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：转发、发送到控制器、丢弃或修改数据包头。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优先级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：决定匹配多个规则时应用哪条规则。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超时时间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：硬超时和空闲超时控制规则的有效期。 </a:t>
            </a:r>
          </a:p>
        </p:txBody>
      </p:sp>
    </p:spTree>
    <p:extLst>
      <p:ext uri="{BB962C8B-B14F-4D97-AF65-F5344CB8AC3E}">
        <p14:creationId xmlns:p14="http://schemas.microsoft.com/office/powerpoint/2010/main" val="4125514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97" name="菱形 1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8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9" name="菱形 2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0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01" name="文本框 18"/>
          <p:cNvSpPr/>
          <p:nvPr/>
        </p:nvSpPr>
        <p:spPr>
          <a:xfrm>
            <a:off x="565920" y="942840"/>
            <a:ext cx="5093640" cy="522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本科深圳大学计算机科学与技术，硕士利兹大学</a:t>
            </a: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Embedded System Engineering</a:t>
            </a: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，</a:t>
            </a: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GPA</a:t>
            </a: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均前</a:t>
            </a: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5%</a:t>
            </a: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并获得优秀毕业生（一等一），擅长计算机、电子等专业。逻辑清晰，语言精准。</a:t>
            </a:r>
            <a:endParaRPr lang="en-US" sz="15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擅长科目：</a:t>
            </a:r>
            <a:endParaRPr lang="en-US" sz="15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	Data Comms&amp; 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微软雅黑"/>
                <a:ea typeface="微软雅黑"/>
              </a:rPr>
              <a:t>Ntwk</a:t>
            </a: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 Security</a:t>
            </a: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FPGA Design Syst Chip</a:t>
            </a: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Control Systems Design</a:t>
            </a: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微软雅黑"/>
                <a:ea typeface="微软雅黑"/>
              </a:rPr>
              <a:t>Emb</a:t>
            </a: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 Microprocessor Syst Design</a:t>
            </a: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Programming</a:t>
            </a: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JAVA</a:t>
            </a: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程序设计、离散数学、数据库系统、数据结构与算法、专业基础英语、计算机安全导论、操作系统、并行计算、多媒体系统导论、计算机系统、自动机与形式语言、程序设计基础、概率论与数理统计、高等数学</a:t>
            </a: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A</a:t>
            </a: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、线性代数、面向对象程序设计、计算机网络、算法设计与分析、专业研究英语</a:t>
            </a:r>
            <a:endParaRPr lang="en-US" sz="15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教学风格：轻松愉快</a:t>
            </a:r>
            <a:endParaRPr lang="en-US" sz="1500" b="0" strike="noStrike" spc="-1" dirty="0">
              <a:latin typeface="Arial"/>
            </a:endParaRPr>
          </a:p>
        </p:txBody>
      </p:sp>
      <p:pic>
        <p:nvPicPr>
          <p:cNvPr id="102" name="图片 20"/>
          <p:cNvPicPr/>
          <p:nvPr/>
        </p:nvPicPr>
        <p:blipFill>
          <a:blip r:embed="rId2"/>
          <a:stretch/>
        </p:blipFill>
        <p:spPr>
          <a:xfrm>
            <a:off x="6095880" y="2530800"/>
            <a:ext cx="3246480" cy="1796040"/>
          </a:xfrm>
          <a:prstGeom prst="rect">
            <a:avLst/>
          </a:prstGeom>
          <a:ln w="0">
            <a:noFill/>
          </a:ln>
        </p:spPr>
      </p:pic>
      <p:sp>
        <p:nvSpPr>
          <p:cNvPr id="103" name="文本框 9"/>
          <p:cNvSpPr/>
          <p:nvPr/>
        </p:nvSpPr>
        <p:spPr>
          <a:xfrm>
            <a:off x="6364800" y="1732680"/>
            <a:ext cx="2708640" cy="47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TUTOR: </a:t>
            </a:r>
            <a:r>
              <a:rPr lang="zh-CN" sz="2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刘俊楠</a:t>
            </a:r>
            <a:endParaRPr lang="en-US" sz="25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81EF4-59A7-5F16-1406-5319BC1D7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564B7E0E-EDA1-23C0-6B2F-40EA5FF3FBB7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5A3049DE-4CEA-F9F6-C7FD-7BD9666C3383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338E1979-AAE3-784E-A113-8DE5649E829F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77D8E949-B817-788E-257C-8DD3C09056D8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93BE1164-4411-05F6-5FE2-BBDAB9BE28AA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27C1755A-583D-BCEA-B7F2-9C4669DBC8AA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A2A29E-A928-F435-75A9-1DFE9F379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647" y="1020624"/>
            <a:ext cx="11745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本单元学习的主题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9C4DC1-70CA-0B12-CEE5-15E47E24B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5" y="1615971"/>
            <a:ext cx="6572250" cy="431482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79ABE703-BF5C-02BE-2008-9E6AD03CF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984" y="2626125"/>
            <a:ext cx="590203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与交换机通信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：通过安全通道和OpenFlow协议下发流表规则，集中执行控制逻辑。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数据包转发流程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：数据包匹配流表规则后执行转发、丢弃、修改等操作；无匹配时发送给控制器处理。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集中管理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：控制器实现全局优化和动态管理，简化交换机任务。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557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F0FDC-A8F6-8989-DB30-C52062420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45284FC1-968E-AA0E-5FCC-A4875EFD1359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CB413F2F-391C-428C-3AA1-868A02F0F888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BA204D32-6A32-AC78-4969-4E7CC08B3061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EA41E8D5-9C6D-5F4C-B411-6F2704984C01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4E73750B-A44C-3BB9-693B-3AF05646128A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60870758-779A-8A6C-194A-204817D82516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D41A45-1189-ED19-5EBD-D09541B66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647" y="1020624"/>
            <a:ext cx="11745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本单元学习的主题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A81460-52A7-5FE1-006A-4D36AA79D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3230"/>
            <a:ext cx="6543675" cy="315277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77FE6FCC-E43F-6FB0-D2F3-004984A24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3675" y="2690336"/>
            <a:ext cx="571203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定义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：使用通用硬件作为SDN的数据平面设备，区别于专用硬件。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优势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：灵活、低成本，避免供应商锁定。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Linux支持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：基于Linux系统，易于定制，满足多样化需求。 </a:t>
            </a:r>
          </a:p>
        </p:txBody>
      </p:sp>
    </p:spTree>
    <p:extLst>
      <p:ext uri="{BB962C8B-B14F-4D97-AF65-F5344CB8AC3E}">
        <p14:creationId xmlns:p14="http://schemas.microsoft.com/office/powerpoint/2010/main" val="3129379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32AAA-A371-9467-398E-9AEDAA352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C4E0714A-7893-52D3-D211-A33A2657BB11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39C4A14A-C0F2-8067-F9FB-03779DA2235B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70139F0C-A549-83EC-51C5-4D94DF98E4D3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8481E1F9-BA9A-B03F-8F97-882D06AA3DA9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C2DA6802-B0A3-3852-E001-7B26A41D5C8B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17C39352-7FB1-7765-E2C6-F45970D94DF3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3AA513-797D-10AB-F40F-0625E79BB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647" y="1020624"/>
            <a:ext cx="11745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本单元学习的主题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C89FA0-7F07-DD99-81F3-E83EADACB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2858"/>
            <a:ext cx="6772275" cy="462915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A0FBFCDE-62E9-3C56-0CA7-5DD447479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361" y="3429000"/>
            <a:ext cx="600864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SDN集中管理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：控制器作为“网络操作系统”。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控制程序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：定义网络行为，生成流表规则。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全局网络视图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：控制器掌握网络全局状态，优化决策。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转发接口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：控制器通过接口控制数据包流动，实现灵活管理。 </a:t>
            </a:r>
          </a:p>
        </p:txBody>
      </p:sp>
    </p:spTree>
    <p:extLst>
      <p:ext uri="{BB962C8B-B14F-4D97-AF65-F5344CB8AC3E}">
        <p14:creationId xmlns:p14="http://schemas.microsoft.com/office/powerpoint/2010/main" val="3978762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B13D6-BB95-5002-C410-D8D5E1203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D4161AFB-D2B4-FAF4-7FE2-898A933BA5ED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4C1DF61E-CBF4-40B6-9F38-B737D4E236D9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1FB0E052-C760-BDCD-A246-2A899E826D02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7B10241F-016F-26EC-6733-C9DE32AF518F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149FF40E-03E0-80D9-FEE7-6B2E283219EA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212C7A40-344D-4C3F-5DCC-86F93D594DBC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422105-2B2E-0238-2A99-1FAE15D02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647" y="1020624"/>
            <a:ext cx="11745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本单元学习的主题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96EAA4-472A-822C-1A46-8A4B97F41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55" y="1594669"/>
            <a:ext cx="6743700" cy="398145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947DF48-B6DC-6467-EFA7-CCA73F2D7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144" y="3123729"/>
            <a:ext cx="553390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实时网络视图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：维护最新的网络状态。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南向接口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：配置和控制网络设备。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北向接口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：提供图形抽象，支持上层应用管理网络。 </a:t>
            </a:r>
          </a:p>
        </p:txBody>
      </p:sp>
    </p:spTree>
    <p:extLst>
      <p:ext uri="{BB962C8B-B14F-4D97-AF65-F5344CB8AC3E}">
        <p14:creationId xmlns:p14="http://schemas.microsoft.com/office/powerpoint/2010/main" val="1507273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F8B33-4EEA-1416-704B-2B090FB09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0220472A-CCF4-C64A-67FD-4F7D311DBE70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1F88D502-8113-A4A8-A450-7B16B9877C2A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A764E090-F348-4880-F3F9-6E6009CF6F32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33EA1CA4-A324-7288-0F4D-A9FF2CCD3DF7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B57A44DE-61A4-BCE9-973C-D56CBE82081C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5A47487A-7D83-C475-AB55-7329210D22DF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21F960-EC00-F27A-3B92-2579613C5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647" y="1020624"/>
            <a:ext cx="11745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本单元学习的主题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84F04D-9BC5-5C4E-3819-D3169A86F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07" y="1732932"/>
            <a:ext cx="5324475" cy="386715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ADD6F26-12DA-DBFC-1EFE-B3EB4DE38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820" y="4149532"/>
            <a:ext cx="676102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包含内容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：交换机拓扑、设备和用户位置、名称与地址映射。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不包含内容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：动态网络状态（如流量）。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网络信息库（NIB）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：存储网络拓扑和抽象信息，支持控制器管理。 </a:t>
            </a:r>
          </a:p>
        </p:txBody>
      </p:sp>
    </p:spTree>
    <p:extLst>
      <p:ext uri="{BB962C8B-B14F-4D97-AF65-F5344CB8AC3E}">
        <p14:creationId xmlns:p14="http://schemas.microsoft.com/office/powerpoint/2010/main" val="2984966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54848-9A46-0115-1098-B4CDE3117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3E9444D1-FED0-9C14-FDB5-BFC3F85DB77B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3E535379-076F-090D-C9F0-4932107CF28B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397842C0-17A9-5295-4BBB-C608865D7DAD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D21FEF85-F01B-25A3-B0A2-71E34A11B606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2C540D13-9F7F-DDA0-F9E3-D48CFB42D47C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271E8EAD-F123-E301-3097-52F0B98AE5AF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E16A7E-8DCF-7003-2767-A8DA67073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647" y="1020624"/>
            <a:ext cx="11745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本单元学习的主题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20BD6A-23C2-765B-0895-1A6A442B4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00" y="2109416"/>
            <a:ext cx="6410325" cy="292417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5B30240-F02E-655D-D9FD-B16FCC6D3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587" y="2817421"/>
            <a:ext cx="4215740" cy="1223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可扩展性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：支持大规模网络管理。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可靠性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：确保系统稳定运行。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高性能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：快速响应网络变化。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北向接口简易性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：便于上层应用使用。 </a:t>
            </a:r>
          </a:p>
        </p:txBody>
      </p:sp>
    </p:spTree>
    <p:extLst>
      <p:ext uri="{BB962C8B-B14F-4D97-AF65-F5344CB8AC3E}">
        <p14:creationId xmlns:p14="http://schemas.microsoft.com/office/powerpoint/2010/main" val="2978354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90D2B-6F1C-2410-B092-4E89640A9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19A65931-091D-3F04-CEFD-94631FF5FC42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7B2C4F86-CD15-1FE7-F97C-62353223D27B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A5F8B2F0-35F6-7BC2-81E6-94A80F6246D7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5334B266-34A3-7014-4915-2D4173E9AF58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A0FC9BF5-E726-705F-8985-614B59DAC270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C5D76678-6A6E-30D9-49B0-BF332EDEC85D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9F028F-2B68-44FF-753B-3D99478EC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647" y="1020624"/>
            <a:ext cx="11745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本单元学习的主题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2D1C18-6976-0B1C-24DF-C075C02B9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60" y="1684476"/>
            <a:ext cx="6057900" cy="415290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178E3405-A0CD-BB1A-BA84-275134A58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9308" y="2694630"/>
            <a:ext cx="575953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ONOS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：2014年推出，面向服务提供商，由ONF开发。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ODL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：2013年推出，来自Linux基金会，支持多协议环境。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共同点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：均使用Java编写，模块化设计，支持OpenStack，并共享部分合作伙伴。 </a:t>
            </a:r>
          </a:p>
        </p:txBody>
      </p:sp>
    </p:spTree>
    <p:extLst>
      <p:ext uri="{BB962C8B-B14F-4D97-AF65-F5344CB8AC3E}">
        <p14:creationId xmlns:p14="http://schemas.microsoft.com/office/powerpoint/2010/main" val="3830219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19481-6F71-F812-7342-42E9F8B97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5937A210-BF14-224A-F249-8D786AD34CEC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2C0CD126-B6E1-5C4E-8348-82A49CC87572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E8FE13A8-81FD-601D-F121-EDDDA4F25142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F3BA66B0-C550-8708-27FD-D9CC90B453FA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5012EABC-099A-2D78-8B65-9A7EE945AB1C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FA9E9545-9F4E-21C3-3666-3FC25D55E4FA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3EF0EE-41F8-A934-6FAE-11609BDAC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647" y="1020624"/>
            <a:ext cx="11745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本单元学习的主题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3244E9-F7AB-3799-45BD-20732D19A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00" y="2129395"/>
            <a:ext cx="4410075" cy="217170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CBF5E17-79B7-F746-12D5-49E9E3F77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0151" y="2927470"/>
            <a:ext cx="561744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应用场景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：ONOS用于运营商级网络，ODL适合云提供商。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设计理念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：ONOS是纯SDN架构，ODL支持传统网络。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起源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：ONOS由学术机构发起，ODL由企业主导。 </a:t>
            </a:r>
          </a:p>
        </p:txBody>
      </p:sp>
    </p:spTree>
    <p:extLst>
      <p:ext uri="{BB962C8B-B14F-4D97-AF65-F5344CB8AC3E}">
        <p14:creationId xmlns:p14="http://schemas.microsoft.com/office/powerpoint/2010/main" val="2088693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A61A4-0522-B8C0-D22B-8D1F1F307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087D776F-792C-F883-CE02-D2E5B4D23AF2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05E55FC1-0E7F-0C9A-2D27-C59D6A00F74A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484204EE-590D-C9C9-B209-9AFC7C952BCC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08EA9065-610C-2134-6CC6-8CD48F23564E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FCBDE6E7-74AB-4B78-636B-C919006A71A0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972EF3DE-4BC3-89BD-84D4-3730A5ECC1BE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672829-D7D2-7F0E-1AA2-4A7677761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647" y="1020624"/>
            <a:ext cx="11745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本单元学习的主题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BB5615-C657-C896-2694-0EEB356FB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61" y="1450467"/>
            <a:ext cx="7124700" cy="495300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8DCD685C-3E60-7699-BF6C-3AD5F041E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5618" y="2772805"/>
            <a:ext cx="448068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分布式架构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：多个实例运行相同的软件栈，实现高可用性和扩展性。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北向抽象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：提供网络图和应用接口，供上层应用使用。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核心层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：分布式管理数据，确保一致性和高可用性。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南向抽象和适配器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：支持多种协议，控制底层设备。 </a:t>
            </a:r>
          </a:p>
        </p:txBody>
      </p:sp>
    </p:spTree>
    <p:extLst>
      <p:ext uri="{BB962C8B-B14F-4D97-AF65-F5344CB8AC3E}">
        <p14:creationId xmlns:p14="http://schemas.microsoft.com/office/powerpoint/2010/main" val="2222009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6E333-62BB-9EEE-2E18-B50B28FC5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E6BA7CD9-658C-D216-BDAF-59779FDB16D9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92D0B3EC-8CCD-5E75-1065-76327F043B76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D6883ED0-6298-1D77-0D2F-02861B6A3DDD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11E43B6E-6E94-864A-4F13-AAF92F2D2E10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2A2B511F-3FD6-B41D-E69F-52C3116CF248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FAFDFC60-78F1-29EB-DABB-01E54C4CA2DF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8028E3-1A4C-3232-2BC3-D5F74534F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647" y="1020624"/>
            <a:ext cx="11745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本单元学习的主题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1F54BD-1E9F-AD1A-C410-68EEAEA32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7" y="1693354"/>
            <a:ext cx="6715125" cy="446722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4FA31238-852C-48FF-78C0-CB1BE5B20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5" y="3168550"/>
            <a:ext cx="4785755" cy="122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强一致性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：所有实例立即读取到最新数据，但增加复杂性和延迟。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最终一致性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：允许短期内数据不一致，最终收敛一致，适用于低实时性场景。 </a:t>
            </a:r>
          </a:p>
        </p:txBody>
      </p:sp>
    </p:spTree>
    <p:extLst>
      <p:ext uri="{BB962C8B-B14F-4D97-AF65-F5344CB8AC3E}">
        <p14:creationId xmlns:p14="http://schemas.microsoft.com/office/powerpoint/2010/main" val="53904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文本框 19"/>
          <p:cNvSpPr/>
          <p:nvPr/>
        </p:nvSpPr>
        <p:spPr>
          <a:xfrm>
            <a:off x="1756800" y="1175040"/>
            <a:ext cx="2358720" cy="450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 anchorCtr="1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700" b="1" strike="noStrike" spc="-1">
                <a:solidFill>
                  <a:srgbClr val="262626"/>
                </a:solidFill>
                <a:latin typeface="Arial"/>
                <a:ea typeface="微软雅黑"/>
              </a:rPr>
              <a:t>1</a:t>
            </a:r>
            <a:endParaRPr lang="en-US" sz="28700" b="0" strike="noStrike" spc="-1">
              <a:latin typeface="Arial"/>
            </a:endParaRPr>
          </a:p>
        </p:txBody>
      </p:sp>
      <p:sp>
        <p:nvSpPr>
          <p:cNvPr id="105" name="标题 9"/>
          <p:cNvSpPr/>
          <p:nvPr/>
        </p:nvSpPr>
        <p:spPr>
          <a:xfrm>
            <a:off x="4115880" y="2651760"/>
            <a:ext cx="5409360" cy="93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4800" b="1" strike="noStrike" spc="-1">
                <a:solidFill>
                  <a:srgbClr val="000000"/>
                </a:solidFill>
                <a:latin typeface="Arial"/>
                <a:ea typeface="汉仪旗黑-85S"/>
              </a:rPr>
              <a:t>学情交流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06" name="图片 1" descr="图片1"/>
          <p:cNvPicPr/>
          <p:nvPr/>
        </p:nvPicPr>
        <p:blipFill>
          <a:blip r:embed="rId2"/>
          <a:stretch/>
        </p:blipFill>
        <p:spPr>
          <a:xfrm>
            <a:off x="5457960" y="378000"/>
            <a:ext cx="1275840" cy="425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A6846-0A74-BCF1-72C0-F887ABCC0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762098AB-0F69-E8D0-0EB2-18AA2B9C6DFA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3D733623-F843-CDF1-C3F5-FD729C733D8F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63C49426-76C6-C988-65DB-F07AA047F74F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C61C1499-F332-C0F5-6928-C55E87D8E82C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0D0C5716-3BC1-1659-D8EE-D85FFEACC0FD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3D8657C1-40AF-6D8C-A850-0DA0E8216064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49603B-2340-ABFA-4A7B-2A671B08B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647" y="1020624"/>
            <a:ext cx="11745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本单元学习的主题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56FCD8-3D4F-FF7F-11E8-B59EF6D46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6260"/>
            <a:ext cx="6572250" cy="505777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506F9BD0-93E9-2222-F5F7-185AD19DB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218" y="2893373"/>
            <a:ext cx="573578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负责状态管理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，包含拓扑、链路等信息。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一致性策略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：使用ACID（强一致性）和BASE（最终一致性）策略。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状态属性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网络拓扑和流量统计：最终一致性。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交换机映射和应用意图：强一致性。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472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9C1B2-D55F-C40C-F78A-8096081C0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C44EB991-8ACA-F34A-DFB4-052479021C6E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5994B914-A90B-FEC5-12EB-B4C4EB00AD6A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51462A32-0818-00CF-164C-E7E1204920B1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27770156-DE96-B5A5-FBEC-E5D4E18EA22F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F3156CD5-A161-9685-1BDF-22501CCD3613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09AAB4AF-D039-1DC8-AAD8-640381F6082B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E65CAF-5C06-CCB6-D0DF-8BE8A9CD1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647" y="1020624"/>
            <a:ext cx="11745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本单元学习的主题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2F43AB-679F-DCEE-6839-09222E4BA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00" y="1766084"/>
            <a:ext cx="3438525" cy="394335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15FC095-7C77-53B8-CEC5-F528BC781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9527" y="3158837"/>
            <a:ext cx="5094514" cy="95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功能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：包括转发、访问控制、流量监控、整形、深度包检测等。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设计目标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：灵活性、可扩展性、清晰接口。 </a:t>
            </a:r>
          </a:p>
        </p:txBody>
      </p:sp>
    </p:spTree>
    <p:extLst>
      <p:ext uri="{BB962C8B-B14F-4D97-AF65-F5344CB8AC3E}">
        <p14:creationId xmlns:p14="http://schemas.microsoft.com/office/powerpoint/2010/main" val="3083144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AD66B-C1C1-07A9-0A96-C9530ABE4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8396E1C0-4AA4-32D2-8DD2-2064BB8220DE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F8133913-616B-76DD-593D-6620F51E8A99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B6889A7D-7331-0C95-62AA-EFAFFF39D543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B21120FC-A179-FBFF-DA5E-0CE28684C03C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0F3A543C-8B86-6C48-638F-BA6292EE8342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42BAD7D9-7B5B-ED64-7FEC-03131E80BD35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FD3F08-E739-04A2-289B-BF405DC96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647" y="1020624"/>
            <a:ext cx="11745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本单元学习的主题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D4BA09-8C22-5E0F-CAF2-22EB2A37D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8801"/>
            <a:ext cx="5543550" cy="383857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C5D1AF3-C385-28B9-BD61-A11541A5C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3682" y="3317923"/>
            <a:ext cx="579515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协议需求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：支持SDN协议的独特要求。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性能需求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：实现高速数据包转发。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多协议支持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：并行运行多种协议，保证兼容性和扩展性。 </a:t>
            </a:r>
          </a:p>
        </p:txBody>
      </p:sp>
    </p:spTree>
    <p:extLst>
      <p:ext uri="{BB962C8B-B14F-4D97-AF65-F5344CB8AC3E}">
        <p14:creationId xmlns:p14="http://schemas.microsoft.com/office/powerpoint/2010/main" val="3125133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899FA-EAC7-936E-8BC3-11733D414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213D9330-0192-427A-E5D2-35706D0F145D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125D39FD-5126-1C01-8E06-9BEEDDCA8944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CFAC9D62-DD6E-E451-0DF2-F892EE9AAC33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7D5E2806-ECB8-90B3-C9E1-7440A5EE343C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EB110A23-C43F-E6B4-6C5A-516D996A9EB3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C5E5B227-B498-7CA5-470F-18A83E16EA00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5E227A-C893-D2C2-29AB-44093885C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647" y="1020624"/>
            <a:ext cx="11745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本单元学习的主题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67258C-0A37-9758-1252-A64AB6FB9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20" y="1827748"/>
            <a:ext cx="3886200" cy="401002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0E155CB-F091-9104-89D7-0D6C8B99E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517" y="3136031"/>
            <a:ext cx="561744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自定义软件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：灵活易编程，但转发速度慢。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自定义硬件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：性能高，但开发周期长、不灵活。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可编程硬件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：兼具灵活性和高性能，但编程难度大。 </a:t>
            </a:r>
          </a:p>
        </p:txBody>
      </p:sp>
    </p:spTree>
    <p:extLst>
      <p:ext uri="{BB962C8B-B14F-4D97-AF65-F5344CB8AC3E}">
        <p14:creationId xmlns:p14="http://schemas.microsoft.com/office/powerpoint/2010/main" val="544859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A7E04-8681-CED8-5A9A-0D83EBE2F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12759946-1032-BCDB-573A-2A0A9F9273C8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44F35A41-E80B-5D78-691A-905573ECD22D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7A6C855E-C46D-A8FA-6F3F-E613EC90E473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001873B2-F845-BC0F-9FCF-9E9AFE4919CC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D1646C7C-532C-43A3-0E9F-D041F15C0804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4E9DF753-2688-FE15-BA1B-4BE355FD0331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79C862-0720-7C6B-1F58-99A4A0CE4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647" y="1020624"/>
            <a:ext cx="11745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本单元学习的主题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64A4D8-0DFE-DD8F-399D-B1D47132F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9554"/>
            <a:ext cx="6543675" cy="431482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231F4932-A837-54B7-C19F-82E2BB5AC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3675" y="3166384"/>
            <a:ext cx="480950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OpenFlow局限性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：无法支持新数据平面功能。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新芯片组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：增加数据平面功能。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高级数据平面语言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：简化编程，便于使用。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填补空缺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：需要兼具硬件灵活性和高级语言易用性的机制。 </a:t>
            </a:r>
          </a:p>
        </p:txBody>
      </p:sp>
    </p:spTree>
    <p:extLst>
      <p:ext uri="{BB962C8B-B14F-4D97-AF65-F5344CB8AC3E}">
        <p14:creationId xmlns:p14="http://schemas.microsoft.com/office/powerpoint/2010/main" val="149021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409F5-5E4F-DB27-E9F6-68890B5F4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4B3C5ED3-4463-4168-B394-B38B38601F51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D7CB6C7A-F9F2-6316-CED8-21D739155621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F955ADAE-6DE3-90D2-75E3-A033330ED224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29B4099A-5714-4242-BA27-9103B6975A5D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D9353A54-8572-A04C-DBA5-CFA618D0D0C2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45469FA9-2504-32CC-C5F5-1B153CE7A0C5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9DBA12-BA17-C31E-BBBC-CD09FDB30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647" y="1020624"/>
            <a:ext cx="11745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本单元学习的主题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8D136B-DE15-C43E-77C6-41359332A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2" y="1966912"/>
            <a:ext cx="6657975" cy="292417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76FE68D-EB67-31D8-39EE-8AD061536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3984" y="3384413"/>
            <a:ext cx="586641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低级语言需求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：直接控制硬件，实现精细化数据包处理。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硬件对应关系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：指令与硬件操作一一对应，提高执行效率。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灵活构造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：定义低级操作，精细控制数据包流程。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高效优化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：编写高度优化的程序，提高数据包处理性能。 </a:t>
            </a:r>
          </a:p>
        </p:txBody>
      </p:sp>
    </p:spTree>
    <p:extLst>
      <p:ext uri="{BB962C8B-B14F-4D97-AF65-F5344CB8AC3E}">
        <p14:creationId xmlns:p14="http://schemas.microsoft.com/office/powerpoint/2010/main" val="14697521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318B2-4471-F7DE-7127-6F1013333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C9BCCE0F-33DF-4C29-1CB8-28ABFD0D2A22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3FBC8C0D-2122-BD22-2E7D-6FB37E15CB67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DE553A21-C6BB-3121-D43B-ED9F9246AF13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1C8CDA5F-7A16-A341-9BFE-9239342FB55F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E288F035-02D5-6F78-2E04-EA03A3CF6D1B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0D6E753F-DA47-0F5A-5197-464D6CC257D6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E021B-A6A1-34B7-D1BB-221E8046C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647" y="1020624"/>
            <a:ext cx="11745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本单元学习的主题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39B1D6-49A1-E076-713B-8F2EDEDA0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07" y="1779072"/>
            <a:ext cx="6972300" cy="308610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B6B2AAD-A06C-9CEC-696A-24F18EA36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311" y="2274838"/>
            <a:ext cx="467698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P4定义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：一种高级编程语言，支持协议无关的数据包处理。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与OpenFlow结合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：解决OpenFlow在扩展新协议时的局限性，提升数据包处理灵活性。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未来方向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：P4推动OpenFlow从依赖协议到协议无关的演进，增强网络扩展性和灵活性。 </a:t>
            </a:r>
          </a:p>
        </p:txBody>
      </p:sp>
    </p:spTree>
    <p:extLst>
      <p:ext uri="{BB962C8B-B14F-4D97-AF65-F5344CB8AC3E}">
        <p14:creationId xmlns:p14="http://schemas.microsoft.com/office/powerpoint/2010/main" val="18047548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33BE1-889C-603A-95A1-027F69BFF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F49C92B8-8D72-D0E1-E6F9-385EB0EB5F07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35DC4870-BDFC-64A4-F12C-0F56D46F7722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88CBD175-4C9E-52EC-4C76-96D80F622593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415D95D5-B613-20D1-F72B-579A2736EC43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3E0F6E88-2AE2-751C-99F6-DB4366D74341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0D8EA23B-126C-E448-4879-BE81F9CA8691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A12E57-EBCA-E851-E986-601B18036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647" y="1020624"/>
            <a:ext cx="11745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本单元学习的主题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73A669-CF71-8AC3-9C1A-C96FBC794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6260"/>
            <a:ext cx="6858000" cy="522922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234C123-EEE2-9555-1E47-C1EB51DDF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477" y="3145946"/>
            <a:ext cx="496388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定义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：通过共享硬件资源，使一台计算机运行多个独立环境。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非虚拟化 vs. 虚拟化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：非虚拟化系统由单一OS控制所有资源；虚拟化系统通过虚拟化层支持多个隔离的虚拟容器。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优势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：资源共享、应用隔离、管理灵活。 </a:t>
            </a:r>
          </a:p>
        </p:txBody>
      </p:sp>
    </p:spTree>
    <p:extLst>
      <p:ext uri="{BB962C8B-B14F-4D97-AF65-F5344CB8AC3E}">
        <p14:creationId xmlns:p14="http://schemas.microsoft.com/office/powerpoint/2010/main" val="14323462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01934-350D-A7C2-9F29-F49B71F63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56B061EB-42A0-9612-08DB-481FA15A9A55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037C1D82-53A6-2378-EE72-174CFB619ECF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971F8C61-2C03-EDB9-2CBD-466BCBAA3129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3AD74264-F8FA-7353-0CCD-A199CA0EC8D1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340C1992-CEE2-E173-2629-804DC7661D93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198193ED-CF88-999B-D39F-F6BC95827011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843CB4-E124-EF10-238A-BCC7B88F3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647" y="1020624"/>
            <a:ext cx="11745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本单元学习的主题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405FD3-9709-E104-467E-E0FD2B866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03" y="1611518"/>
            <a:ext cx="6686550" cy="408622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033349C-C312-A2C3-3C2C-1FD4D010C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6339" y="3048004"/>
            <a:ext cx="497576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定义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：将网络资源和功能整合成虚拟网络，提高管理效率。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外部网络虚拟化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：合并多个网络资源为一虚拟单元。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内部网络虚拟化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：在单一系统上为容器提供独立的网络功能。 </a:t>
            </a:r>
          </a:p>
        </p:txBody>
      </p:sp>
    </p:spTree>
    <p:extLst>
      <p:ext uri="{BB962C8B-B14F-4D97-AF65-F5344CB8AC3E}">
        <p14:creationId xmlns:p14="http://schemas.microsoft.com/office/powerpoint/2010/main" val="3613758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1C7A3-9E3E-056F-0EF3-4B9488A5C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822C2914-780E-DE3D-F9A0-83B620D74D97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FD23DD56-AE07-3560-A8DF-3BE22AA9C99F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14131081-CE50-4E5A-2BA2-3AA02098391A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6941CB7D-AC90-A95A-5137-362032950F6C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63F1F34D-7D9A-6C7E-7249-56F1DCDCDECD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013D1DD9-B7AA-845E-65AF-AC2A80682E5B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AD15A6-177B-6047-D506-2206F31FE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647" y="1020624"/>
            <a:ext cx="11745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本单元学习的主题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6EA28F-4F22-90CE-7C50-3AB02CD23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" y="1764520"/>
            <a:ext cx="6743700" cy="340042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5242024C-AEB8-BA04-8C5C-A2B57DF47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176" y="3316867"/>
            <a:ext cx="5902036" cy="121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定义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：将转发设备和中间设备整合到统一的控制框架。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功能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：简化网络功能的放置和流量引导。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优势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：解决传统网络中设备固定和路由复杂的问题，提升灵活性。 </a:t>
            </a:r>
          </a:p>
        </p:txBody>
      </p:sp>
    </p:spTree>
    <p:extLst>
      <p:ext uri="{BB962C8B-B14F-4D97-AF65-F5344CB8AC3E}">
        <p14:creationId xmlns:p14="http://schemas.microsoft.com/office/powerpoint/2010/main" val="383372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0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12" name="文本框 6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学情交流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13" name="文本框 1"/>
          <p:cNvSpPr/>
          <p:nvPr/>
        </p:nvSpPr>
        <p:spPr>
          <a:xfrm>
            <a:off x="1070280" y="1286640"/>
            <a:ext cx="10464480" cy="3347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遇到的困难：</a:t>
            </a:r>
            <a:endParaRPr lang="en-US" sz="2400" b="0" strike="noStrike" spc="-1" dirty="0">
              <a:latin typeface="Arial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不知道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如何</a:t>
            </a:r>
            <a:r>
              <a:rPr lang="zh-CN" altLang="en-US" sz="2400" spc="-1" dirty="0">
                <a:solidFill>
                  <a:srgbClr val="000000"/>
                </a:solidFill>
                <a:latin typeface="微软雅黑"/>
                <a:ea typeface="微软雅黑"/>
              </a:rPr>
              <a:t>复习</a:t>
            </a: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，需要讲解和辅导</a:t>
            </a:r>
            <a:endParaRPr lang="en-US" altLang="zh-CN" sz="2400" b="0" strike="noStrike" spc="-1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解决方案</a:t>
            </a:r>
            <a:endParaRPr lang="en-US" altLang="zh-CN" sz="2400" b="0" strike="noStrike" spc="-1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altLang="en-US" sz="2400" spc="-1" dirty="0">
                <a:solidFill>
                  <a:srgbClr val="000000"/>
                </a:solidFill>
                <a:latin typeface="微软雅黑"/>
                <a:ea typeface="微软雅黑"/>
              </a:rPr>
              <a:t>先巩固回忆基础知识</a:t>
            </a:r>
            <a:endParaRPr lang="en-US" altLang="zh-CN" sz="2400" spc="-1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altLang="en-US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再回头来复习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E34F2-A782-012A-6C70-F20AABE16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5253626B-F283-7AE0-634F-2171F6CBEA41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B0841296-AB7F-BC6D-7134-CF884AF8B3BD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4020A1F5-34BC-DF51-C46A-9E4CBD17310A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A2FFFFE0-2CB9-83FF-03C2-01F8F24C10DB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7133E286-E2B0-4C79-5174-921C6FBFA550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CACE13C7-831A-A1F2-8598-234BEEC8F68C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2725C4-395F-30D0-4EC4-B0EAA4007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647" y="1020624"/>
            <a:ext cx="11745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本单元学习的主题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8E18FF-0742-2B0F-CBC9-B7BD1E4C8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40" y="1667580"/>
            <a:ext cx="6838950" cy="483870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A7994B1E-5F50-0D91-0BAA-DFB86D3BD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813" y="2677734"/>
            <a:ext cx="549827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NFV基础设施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：提供VNF运行的计算、存储和网络资源环境。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NFVIaaS定义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：类似IaaS，支持VNF执行并提供动态网络连接服务。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IaaS和NaaS结合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：NFVIaaS整合IaaS的计算资源和NaaS的网络服务，支持VNF间的互联。 </a:t>
            </a:r>
          </a:p>
        </p:txBody>
      </p:sp>
    </p:spTree>
    <p:extLst>
      <p:ext uri="{BB962C8B-B14F-4D97-AF65-F5344CB8AC3E}">
        <p14:creationId xmlns:p14="http://schemas.microsoft.com/office/powerpoint/2010/main" val="42253298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C0A42-EC1A-90B7-C51C-58C3501EA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3B2DCCCA-A1DB-D0AB-F54E-69DD15C4B44D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0B9282DB-24CC-D328-6523-E5E215FD62A7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96611FF8-EEF1-4177-5ED6-379F06DB0ED4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AF6378A6-DCFE-4EBB-7813-4C078D95E339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C13E7994-6E44-699B-726E-A8B0F7764B0E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36F8E110-AAD4-083A-189E-740CA170EB8B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71DCEE-91E2-1582-F39A-B80426A04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647" y="1020624"/>
            <a:ext cx="11745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本单元学习的主题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B2AB3C-8B0A-2A16-36E7-7C69BC5CB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55" y="1551126"/>
            <a:ext cx="6629400" cy="428625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574C604-0696-7D16-7985-CE3BD338D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4551" y="3694251"/>
            <a:ext cx="507076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NFV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：重新定义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网络设备架构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，降低专有硬件需求，适合服务提供商。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SDN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：重新定义</a:t>
            </a: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网络架构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，实现控制与数据分离，提供网络编程能力，源自IT领域。 </a:t>
            </a:r>
          </a:p>
        </p:txBody>
      </p:sp>
    </p:spTree>
    <p:extLst>
      <p:ext uri="{BB962C8B-B14F-4D97-AF65-F5344CB8AC3E}">
        <p14:creationId xmlns:p14="http://schemas.microsoft.com/office/powerpoint/2010/main" val="19263315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2B823-A728-FCDD-1C37-315885FA1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75028F4F-82F3-37B9-310D-764C3B2E52CF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28F7B852-4E32-7D2B-900A-2D4B6520EB22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E0CF4456-0CB0-2863-715F-CDAD3D0D9306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676BF67C-ED9A-3400-8C38-704EF35F8767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0F009C94-543A-608B-C7CE-CC51B710503B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F1FC9566-6123-BF7D-B537-9B196868E7DB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4638C3-7A31-4328-8139-8C1D0DD54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647" y="1020624"/>
            <a:ext cx="11745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本单元学习的主题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332551-A627-AD4B-563C-73F405336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81" y="1714871"/>
            <a:ext cx="7038975" cy="497205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2FA688F5-7174-3688-1F33-3809D6532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870" y="3049804"/>
            <a:ext cx="428297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创新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：HDDC创新慢，SDDC创新快，基于软件更新。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灵活性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：HDDC无灵活性，SDDC灵活且不受硬件锁定限制。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部署便捷性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：HDDC升级难，SDDC部署无中断，易于扩展。 </a:t>
            </a:r>
          </a:p>
        </p:txBody>
      </p:sp>
    </p:spTree>
    <p:extLst>
      <p:ext uri="{BB962C8B-B14F-4D97-AF65-F5344CB8AC3E}">
        <p14:creationId xmlns:p14="http://schemas.microsoft.com/office/powerpoint/2010/main" val="41841121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94148-EE85-C33C-2E8D-47B436E1B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D9CBBC7F-2B96-327C-C869-8A850E86AAB6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13BC6111-8807-2364-1218-B90B942F3AC3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FE8EEF07-98D4-6374-CC9D-96A9893C9B0C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009892CF-4B52-8131-E7FC-40756BEF3F88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A8143B5F-6897-12DD-4B36-E8CE61602CEA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BCC4BA18-4CF1-1AC8-0692-F662F47A90B4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3A7DB7-A9EF-B961-BB9D-17EC4A8DB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647" y="1020624"/>
            <a:ext cx="11745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本单元学习的主题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82AECC-4E18-2C1A-30B3-0E6621581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40" y="1522995"/>
            <a:ext cx="6810375" cy="492442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22B9E741-0760-2190-04F8-F3C1745AD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5668" y="1768882"/>
            <a:ext cx="528451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定义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：支持SDN的数据中心技术，将网络资源划分成独立“切片”。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传统控制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：控制平面生成规则，下发到数据平面执行。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作用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：提升资源利用率，增强网络的灵活性和定制能力。 </a:t>
            </a:r>
          </a:p>
        </p:txBody>
      </p:sp>
    </p:spTree>
    <p:extLst>
      <p:ext uri="{BB962C8B-B14F-4D97-AF65-F5344CB8AC3E}">
        <p14:creationId xmlns:p14="http://schemas.microsoft.com/office/powerpoint/2010/main" val="23216770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E2DF5-2B19-18C6-45E6-402DF8DF5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2B5CEE04-2663-83CD-4769-9D0F9D25D666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1A077C9F-11B7-C7C9-FB6D-28083BFCF350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7823CA51-BB95-19FF-B831-A10A9727BB9F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87510C0C-C4D9-4F91-5BE7-333042C93F2D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0D18245C-7D72-5C97-F4CD-301FFB7FC1C4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10C65335-3FE4-3286-9279-43CDC4B07F11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F06BE2-E8CC-C88A-3AC0-70881FA73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647" y="1020624"/>
            <a:ext cx="11745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本单元学习的主题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F28B40-E601-A519-2A95-DFE357F97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04" y="1885950"/>
            <a:ext cx="5857875" cy="308610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51E58DF-AAAF-194B-6216-26997F711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571" y="2828835"/>
            <a:ext cx="478575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数据平面不变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：保持原有数据平面，避免性能下降。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控制策略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：为每个切片指定资源限制，如链路带宽、转发规则数、拓扑和CPU分配。 </a:t>
            </a:r>
          </a:p>
        </p:txBody>
      </p:sp>
    </p:spTree>
    <p:extLst>
      <p:ext uri="{BB962C8B-B14F-4D97-AF65-F5344CB8AC3E}">
        <p14:creationId xmlns:p14="http://schemas.microsoft.com/office/powerpoint/2010/main" val="34495169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63AED-FCA6-31F1-26E5-C39C7EBA1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E915AAC8-47CD-C229-6B44-D2D85D347A53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947EB778-3DCB-1F84-E0FC-9C002AD450FF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DD0FD0C7-3920-52D2-8383-F9AB841031EF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6ED30190-B7BA-1267-7B26-63E789A121BF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1EF23EAB-934E-0A94-5ECE-A51EE8994A89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65245551-7842-A666-6A2E-0BF43B855B58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56BEE3-044C-724C-7EF1-1A9E57E38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647" y="1020624"/>
            <a:ext cx="11745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本单元学习的主题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A4CD80-E5DA-2691-E1E6-043801742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5769"/>
            <a:ext cx="6381750" cy="322897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4BFC201F-DE9A-10C6-915B-939AB4BB7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360" y="2072169"/>
            <a:ext cx="584266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多头部字段转发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：基于多个头部字段（非仅目的IP）进行转发。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全网控制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：通过单一软件程序控制整个网络，而非仅限邻居设备。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直接数据平面控制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：直接控制数据包转发，而非通过控制平面间接控制。 </a:t>
            </a:r>
          </a:p>
        </p:txBody>
      </p:sp>
    </p:spTree>
    <p:extLst>
      <p:ext uri="{BB962C8B-B14F-4D97-AF65-F5344CB8AC3E}">
        <p14:creationId xmlns:p14="http://schemas.microsoft.com/office/powerpoint/2010/main" val="12790038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60874-6A7E-C9EB-7759-175D6047B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C2A10942-6AA1-157D-3A0B-C7C540942245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78926168-A912-81B2-E80B-688B65B9FF8D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94825E0B-6A10-C398-F1C8-0154261569E1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3FCB43C1-A01F-26A9-6927-4120302EBA17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A0967053-FFD0-43A4-E4B5-10FB0B2FF0D0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C0808380-1569-634D-6B8A-6112481281B7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3CA5B6-6135-DDCA-DB61-955486513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647" y="1020624"/>
            <a:ext cx="11745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本单元学习的主题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E69D8F-713B-4B3F-E51E-BB6E80E38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3083"/>
            <a:ext cx="6810375" cy="354330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68020C3-14FD-E1E6-7D66-921A11D28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4453" y="2316580"/>
            <a:ext cx="536764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弹性带宽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：支持带宽灵活调节，容忍周期性故障。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小规模站点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：少量站点，支持特殊优化。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终端应用控制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：完全控制应用优先级和突发流量。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成本敏感性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：传统WAN成本过高，SD-WAN更具成本效益。 </a:t>
            </a:r>
          </a:p>
        </p:txBody>
      </p:sp>
    </p:spTree>
    <p:extLst>
      <p:ext uri="{BB962C8B-B14F-4D97-AF65-F5344CB8AC3E}">
        <p14:creationId xmlns:p14="http://schemas.microsoft.com/office/powerpoint/2010/main" val="27052567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文本框 19"/>
          <p:cNvSpPr/>
          <p:nvPr/>
        </p:nvSpPr>
        <p:spPr>
          <a:xfrm>
            <a:off x="1756800" y="1175040"/>
            <a:ext cx="2358720" cy="450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 anchorCtr="1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700" b="0" strike="noStrike" spc="-1" dirty="0">
                <a:latin typeface="Arial"/>
              </a:rPr>
              <a:t>4</a:t>
            </a:r>
          </a:p>
        </p:txBody>
      </p:sp>
      <p:sp>
        <p:nvSpPr>
          <p:cNvPr id="335" name="标题 9"/>
          <p:cNvSpPr/>
          <p:nvPr/>
        </p:nvSpPr>
        <p:spPr>
          <a:xfrm>
            <a:off x="4115880" y="2651760"/>
            <a:ext cx="5409360" cy="93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4800" b="1" strike="noStrike" spc="-1">
                <a:solidFill>
                  <a:srgbClr val="000000"/>
                </a:solidFill>
                <a:latin typeface="Arial"/>
                <a:ea typeface="汉仪旗黑-85S"/>
              </a:rPr>
              <a:t>课后作业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336" name="图片 1" descr="图片1"/>
          <p:cNvPicPr/>
          <p:nvPr/>
        </p:nvPicPr>
        <p:blipFill>
          <a:blip r:embed="rId2"/>
          <a:stretch/>
        </p:blipFill>
        <p:spPr>
          <a:xfrm>
            <a:off x="5457960" y="378000"/>
            <a:ext cx="1275840" cy="425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3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332" name="文本框 6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知识总结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333" name="文本框 3"/>
          <p:cNvSpPr/>
          <p:nvPr/>
        </p:nvSpPr>
        <p:spPr>
          <a:xfrm>
            <a:off x="1015920" y="2305440"/>
            <a:ext cx="10464480" cy="228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请学生总结本课知识，老师适时补充</a:t>
            </a:r>
            <a:endParaRPr lang="en-US" sz="2400" b="0" strike="noStrike" spc="-1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教师回顾课件，系统总结一下</a:t>
            </a:r>
            <a:endParaRPr lang="en-US" sz="2400" b="0" strike="noStrike" spc="-1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询问学生是否有疑问以及不明白的地方，若不能及时回复，可考虑课后发送资料或约下一次课。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33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342" name="文本框 3"/>
          <p:cNvSpPr/>
          <p:nvPr/>
        </p:nvSpPr>
        <p:spPr>
          <a:xfrm>
            <a:off x="1711800" y="2234880"/>
            <a:ext cx="106048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完成</a:t>
            </a: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report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43" name="文本框 4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课后作业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344" name="文本框 8"/>
          <p:cNvSpPr/>
          <p:nvPr/>
        </p:nvSpPr>
        <p:spPr>
          <a:xfrm>
            <a:off x="165240" y="200160"/>
            <a:ext cx="4063680" cy="36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文本框 19"/>
          <p:cNvSpPr/>
          <p:nvPr/>
        </p:nvSpPr>
        <p:spPr>
          <a:xfrm>
            <a:off x="1756800" y="1175040"/>
            <a:ext cx="2358720" cy="450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 anchorCtr="1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700" b="1" strike="noStrike" spc="-1">
                <a:solidFill>
                  <a:srgbClr val="262626"/>
                </a:solidFill>
                <a:latin typeface="Arial"/>
                <a:ea typeface="微软雅黑"/>
              </a:rPr>
              <a:t>2</a:t>
            </a:r>
            <a:endParaRPr lang="en-US" sz="28700" b="0" strike="noStrike" spc="-1">
              <a:latin typeface="Arial"/>
            </a:endParaRPr>
          </a:p>
        </p:txBody>
      </p:sp>
      <p:sp>
        <p:nvSpPr>
          <p:cNvPr id="115" name="标题 9"/>
          <p:cNvSpPr/>
          <p:nvPr/>
        </p:nvSpPr>
        <p:spPr>
          <a:xfrm>
            <a:off x="4115880" y="2651760"/>
            <a:ext cx="5409360" cy="93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4800" b="1" strike="noStrike" spc="-1">
                <a:solidFill>
                  <a:srgbClr val="000000"/>
                </a:solidFill>
                <a:latin typeface="Arial"/>
                <a:ea typeface="汉仪旗黑-85S"/>
              </a:rPr>
              <a:t>本课信息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16" name="图片 2" descr="图片1"/>
          <p:cNvPicPr/>
          <p:nvPr/>
        </p:nvPicPr>
        <p:blipFill>
          <a:blip r:embed="rId2"/>
          <a:stretch/>
        </p:blipFill>
        <p:spPr>
          <a:xfrm>
            <a:off x="5457960" y="378000"/>
            <a:ext cx="1275840" cy="425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346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7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8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9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350" name="文本框 4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【</a:t>
            </a:r>
            <a:r>
              <a:rPr lang="en-US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HD 1V1</a:t>
            </a: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】课程与服务评价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351" name="图片 1"/>
          <p:cNvPicPr/>
          <p:nvPr/>
        </p:nvPicPr>
        <p:blipFill>
          <a:blip r:embed="rId2"/>
          <a:stretch/>
        </p:blipFill>
        <p:spPr>
          <a:xfrm>
            <a:off x="591120" y="1505520"/>
            <a:ext cx="3012120" cy="5027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353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4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5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6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pic>
        <p:nvPicPr>
          <p:cNvPr id="357" name="图片 1"/>
          <p:cNvPicPr/>
          <p:nvPr/>
        </p:nvPicPr>
        <p:blipFill>
          <a:blip r:embed="rId2"/>
          <a:stretch/>
        </p:blipFill>
        <p:spPr>
          <a:xfrm>
            <a:off x="4381560" y="26640"/>
            <a:ext cx="3459600" cy="5773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1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22" name="文本框 6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本课信息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23" name="文本框 2"/>
          <p:cNvSpPr/>
          <p:nvPr/>
        </p:nvSpPr>
        <p:spPr>
          <a:xfrm>
            <a:off x="1052280" y="1216800"/>
            <a:ext cx="10464480" cy="445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课程目标</a:t>
            </a:r>
            <a:endParaRPr lang="en-US" sz="2400" b="0" strike="noStrike" spc="-1" dirty="0">
              <a:latin typeface="Arial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先弄明白</a:t>
            </a:r>
            <a:r>
              <a:rPr lang="en-US" alt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pdf</a:t>
            </a: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相关的基础知识</a:t>
            </a:r>
            <a:endParaRPr lang="en-US" sz="2400" b="0" strike="noStrike" spc="-1" dirty="0">
              <a:latin typeface="Arial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了解</a:t>
            </a:r>
            <a:r>
              <a:rPr lang="zh-CN" altLang="en-US" sz="2400" spc="-1" dirty="0">
                <a:solidFill>
                  <a:srgbClr val="000000"/>
                </a:solidFill>
                <a:latin typeface="微软雅黑"/>
                <a:ea typeface="微软雅黑"/>
              </a:rPr>
              <a:t>科目</a:t>
            </a: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的内容并解决</a:t>
            </a:r>
            <a:endParaRPr lang="en-US" sz="2400" b="0" strike="noStrike" spc="-1" dirty="0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课程内容安排（知识讲解</a:t>
            </a:r>
            <a:r>
              <a:rPr lang="en-US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+x</a:t>
            </a: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道练习题</a:t>
            </a:r>
            <a:r>
              <a:rPr lang="en-US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+</a:t>
            </a: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课后作业等）</a:t>
            </a:r>
            <a:endParaRPr lang="en-US" sz="2400" b="0" strike="noStrike" spc="-1" dirty="0">
              <a:latin typeface="Arial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梳理整体架构的流程</a:t>
            </a:r>
            <a:endParaRPr lang="en-US" sz="2400" b="0" strike="noStrike" spc="-1" dirty="0">
              <a:latin typeface="Arial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各个模块的讲解</a:t>
            </a:r>
            <a:endParaRPr lang="en-US" sz="2400" b="0" strike="noStrike" spc="-1" dirty="0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课程预计时长</a:t>
            </a:r>
            <a:endParaRPr lang="en-US" sz="2400" b="0" strike="noStrike" spc="-1" dirty="0">
              <a:latin typeface="Arial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1</a:t>
            </a: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小时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文本框 19"/>
          <p:cNvSpPr/>
          <p:nvPr/>
        </p:nvSpPr>
        <p:spPr>
          <a:xfrm>
            <a:off x="1756800" y="1175040"/>
            <a:ext cx="2358720" cy="450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 anchorCtr="1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700" b="1" strike="noStrike" spc="-1">
                <a:solidFill>
                  <a:srgbClr val="262626"/>
                </a:solidFill>
                <a:latin typeface="Arial"/>
                <a:ea typeface="微软雅黑"/>
              </a:rPr>
              <a:t>3</a:t>
            </a:r>
            <a:endParaRPr lang="en-US" sz="28700" b="0" strike="noStrike" spc="-1">
              <a:latin typeface="Arial"/>
            </a:endParaRPr>
          </a:p>
        </p:txBody>
      </p:sp>
      <p:sp>
        <p:nvSpPr>
          <p:cNvPr id="125" name="标题 9"/>
          <p:cNvSpPr/>
          <p:nvPr/>
        </p:nvSpPr>
        <p:spPr>
          <a:xfrm>
            <a:off x="4115880" y="2651760"/>
            <a:ext cx="5409360" cy="93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4800" b="1" strike="noStrike" spc="-1">
                <a:solidFill>
                  <a:srgbClr val="000000"/>
                </a:solidFill>
                <a:latin typeface="Arial"/>
                <a:ea typeface="汉仪旗黑-85S"/>
              </a:rPr>
              <a:t>知识分析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26" name="图片 1" descr="图片1"/>
          <p:cNvPicPr/>
          <p:nvPr/>
        </p:nvPicPr>
        <p:blipFill>
          <a:blip r:embed="rId2"/>
          <a:stretch/>
        </p:blipFill>
        <p:spPr>
          <a:xfrm>
            <a:off x="5457960" y="378000"/>
            <a:ext cx="1275840" cy="425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8D8FA9F-B33E-A73F-FBC7-E3FD9E5E4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20" y="1666827"/>
            <a:ext cx="1189728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 to SDN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软件定义网络（SDN）的简介。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Networking Technologies Basics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网络技术基础知识。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OpenFlow and Mininet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OpenFlow协议和Mininet网络模拟器的应用。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Switches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智能交换机的概念和应用。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Controllers Design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控制器的设计与架构。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ONOS Controller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ONOS控制器的具体介绍。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Programmable Data Planes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可编程数据平面的原理和实现。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Virtualisation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虚拟化技术。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 Function Virtualisation (NFV)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网络功能虚拟化。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SDN applications (CORD &amp; Datacenter)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SDN在CORD（中央办公室重构为数据中心）和数据中心中的应用。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SDN applications (SDX &amp; SDWan)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SDN在SDX（软件定义交换）和SD-WAN（软件定义广域网）中的应用。 </a:t>
            </a:r>
          </a:p>
        </p:txBody>
      </p:sp>
    </p:spTree>
    <p:extLst>
      <p:ext uri="{BB962C8B-B14F-4D97-AF65-F5344CB8AC3E}">
        <p14:creationId xmlns:p14="http://schemas.microsoft.com/office/powerpoint/2010/main" val="709935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53883-096D-1CA5-68B7-6162AF297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F5B8B6D4-87C1-041A-E5B6-6A61D3FC470D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FE1688AF-48D6-EEDF-5104-6E3BCBFF0E02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A76EE58E-CB67-AB06-F0AB-EC39DBE50D91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78BAAC99-3F1E-D419-5C00-590B225C07FA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695BB8DD-39A2-D74F-2B67-B4DA445D7917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5CFDFCA9-93F4-C2CD-760F-608468306F8D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1E7727-4595-84FF-3EDB-4116838B4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647" y="1020624"/>
            <a:ext cx="11745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本单元学习的主题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A753DE-2025-5B89-1CC9-7C9338252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20" y="1578783"/>
            <a:ext cx="6229350" cy="377190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236D8818-6EA7-8362-04B0-ED2E02E17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144" y="2305496"/>
            <a:ext cx="555585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现有互联网架构难以更改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：高成本、故障风险、商业需求限制了基础技术（如IP、路由）的变更。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重新设计互联网架构的需求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：通过斯坦福的“Clean Slate”计划和全球资助项目，探索从零开始的新互联网架构。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支持新架构的研究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：通过会议和期刊推动新架构的研究与发展。</a:t>
            </a:r>
          </a:p>
        </p:txBody>
      </p:sp>
    </p:spTree>
    <p:extLst>
      <p:ext uri="{BB962C8B-B14F-4D97-AF65-F5344CB8AC3E}">
        <p14:creationId xmlns:p14="http://schemas.microsoft.com/office/powerpoint/2010/main" val="2898442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5858</TotalTime>
  <Words>2692</Words>
  <Application>Microsoft Office PowerPoint</Application>
  <PresentationFormat>宽屏</PresentationFormat>
  <Paragraphs>292</Paragraphs>
  <Slides>51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51</vt:i4>
      </vt:variant>
    </vt:vector>
  </HeadingPairs>
  <TitlesOfParts>
    <vt:vector size="61" baseType="lpstr">
      <vt:lpstr>DengXian</vt:lpstr>
      <vt:lpstr>Microsoft YaHei</vt:lpstr>
      <vt:lpstr>StarSymbol</vt:lpstr>
      <vt:lpstr>Arial</vt:lpstr>
      <vt:lpstr>Courier New</vt:lpstr>
      <vt:lpstr>Symbol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hfy</dc:creator>
  <dc:description/>
  <cp:lastModifiedBy>Junnan Liu [el23jl2]</cp:lastModifiedBy>
  <cp:revision>746</cp:revision>
  <dcterms:created xsi:type="dcterms:W3CDTF">2020-11-13T09:39:00Z</dcterms:created>
  <dcterms:modified xsi:type="dcterms:W3CDTF">2024-11-12T13:45:08Z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0x010100FEAC714E6D3A4A498155A0BD9A20CC1D</vt:lpwstr>
  </property>
  <property fmtid="{D5CDD505-2E9C-101B-9397-08002B2CF9AE}" pid="3" name="ICV">
    <vt:lpwstr>D0D9B43A1E064A8F81BA14C0305F1E1A</vt:lpwstr>
  </property>
  <property fmtid="{D5CDD505-2E9C-101B-9397-08002B2CF9AE}" pid="4" name="KSOProductBuildVer">
    <vt:lpwstr>2052-11.1.0.13703</vt:lpwstr>
  </property>
  <property fmtid="{D5CDD505-2E9C-101B-9397-08002B2CF9AE}" pid="5" name="Notes">
    <vt:i4>24</vt:i4>
  </property>
  <property fmtid="{D5CDD505-2E9C-101B-9397-08002B2CF9AE}" pid="6" name="PresentationFormat">
    <vt:lpwstr>宽屏</vt:lpwstr>
  </property>
  <property fmtid="{D5CDD505-2E9C-101B-9397-08002B2CF9AE}" pid="7" name="Slides">
    <vt:i4>40</vt:i4>
  </property>
</Properties>
</file>