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0" r:id="rId1"/>
  </p:sldMasterIdLst>
  <p:notesMasterIdLst>
    <p:notesMasterId r:id="rId62"/>
  </p:notesMasterIdLst>
  <p:handoutMasterIdLst>
    <p:handoutMasterId r:id="rId63"/>
  </p:handoutMasterIdLst>
  <p:sldIdLst>
    <p:sldId id="291" r:id="rId2"/>
    <p:sldId id="314" r:id="rId3"/>
    <p:sldId id="450" r:id="rId4"/>
    <p:sldId id="451" r:id="rId5"/>
    <p:sldId id="469" r:id="rId6"/>
    <p:sldId id="470" r:id="rId7"/>
    <p:sldId id="402" r:id="rId8"/>
    <p:sldId id="403" r:id="rId9"/>
    <p:sldId id="452" r:id="rId10"/>
    <p:sldId id="404" r:id="rId11"/>
    <p:sldId id="465" r:id="rId12"/>
    <p:sldId id="466" r:id="rId13"/>
    <p:sldId id="405" r:id="rId14"/>
    <p:sldId id="406" r:id="rId15"/>
    <p:sldId id="459" r:id="rId16"/>
    <p:sldId id="407" r:id="rId17"/>
    <p:sldId id="408" r:id="rId18"/>
    <p:sldId id="413" r:id="rId19"/>
    <p:sldId id="447" r:id="rId20"/>
    <p:sldId id="415" r:id="rId21"/>
    <p:sldId id="453" r:id="rId22"/>
    <p:sldId id="429" r:id="rId23"/>
    <p:sldId id="430" r:id="rId24"/>
    <p:sldId id="431" r:id="rId25"/>
    <p:sldId id="460" r:id="rId26"/>
    <p:sldId id="432" r:id="rId27"/>
    <p:sldId id="461" r:id="rId28"/>
    <p:sldId id="462" r:id="rId29"/>
    <p:sldId id="433" r:id="rId30"/>
    <p:sldId id="427" r:id="rId31"/>
    <p:sldId id="434" r:id="rId32"/>
    <p:sldId id="428" r:id="rId33"/>
    <p:sldId id="436" r:id="rId34"/>
    <p:sldId id="474" r:id="rId35"/>
    <p:sldId id="435" r:id="rId36"/>
    <p:sldId id="463" r:id="rId37"/>
    <p:sldId id="445" r:id="rId38"/>
    <p:sldId id="446" r:id="rId39"/>
    <p:sldId id="449" r:id="rId40"/>
    <p:sldId id="454" r:id="rId41"/>
    <p:sldId id="456" r:id="rId42"/>
    <p:sldId id="457" r:id="rId43"/>
    <p:sldId id="467" r:id="rId44"/>
    <p:sldId id="468" r:id="rId45"/>
    <p:sldId id="471" r:id="rId46"/>
    <p:sldId id="458" r:id="rId47"/>
    <p:sldId id="448" r:id="rId48"/>
    <p:sldId id="437" r:id="rId49"/>
    <p:sldId id="438" r:id="rId50"/>
    <p:sldId id="440" r:id="rId51"/>
    <p:sldId id="441" r:id="rId52"/>
    <p:sldId id="455" r:id="rId53"/>
    <p:sldId id="464" r:id="rId54"/>
    <p:sldId id="439" r:id="rId55"/>
    <p:sldId id="418" r:id="rId56"/>
    <p:sldId id="442" r:id="rId57"/>
    <p:sldId id="443" r:id="rId58"/>
    <p:sldId id="444" r:id="rId59"/>
    <p:sldId id="472" r:id="rId60"/>
    <p:sldId id="473" r:id="rId61"/>
  </p:sldIdLst>
  <p:sldSz cx="9144000" cy="6858000" type="screen4x3"/>
  <p:notesSz cx="6985000" cy="9283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31B6DD3-0A72-0C61-799A-E1E9527F5079}" name="George Green" initials="GG" userId="98ce34678dcfcb3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B6FD48-76E5-E5FC-A8A6-86C30D90220D}" v="98" dt="2025-08-25T16:10:32.619"/>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34" autoAdjust="0"/>
    <p:restoredTop sz="93725" autoAdjust="0"/>
  </p:normalViewPr>
  <p:slideViewPr>
    <p:cSldViewPr>
      <p:cViewPr varScale="1">
        <p:scale>
          <a:sx n="67" d="100"/>
          <a:sy n="67" d="100"/>
        </p:scale>
        <p:origin x="1332" y="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8" d="100"/>
        <a:sy n="108" d="100"/>
      </p:scale>
      <p:origin x="0" y="-5940"/>
    </p:cViewPr>
  </p:sorterViewPr>
  <p:notesViewPr>
    <p:cSldViewPr>
      <p:cViewPr varScale="1">
        <p:scale>
          <a:sx n="59" d="100"/>
          <a:sy n="59" d="100"/>
        </p:scale>
        <p:origin x="-1500" y="-72"/>
      </p:cViewPr>
      <p:guideLst>
        <p:guide orient="horz" pos="2924"/>
        <p:guide pos="2200"/>
      </p:guideLst>
    </p:cSldViewPr>
  </p:notesViewPr>
  <p:gridSpacing cx="38405" cy="384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handoutMaster" Target="handoutMasters/handoutMaster1.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7" y="0"/>
            <a:ext cx="3027363" cy="465138"/>
          </a:xfrm>
          <a:prstGeom prst="rect">
            <a:avLst/>
          </a:prstGeom>
          <a:noFill/>
          <a:ln w="9525">
            <a:noFill/>
            <a:miter lim="800000"/>
            <a:headEnd/>
            <a:tailEnd/>
          </a:ln>
          <a:effectLst/>
        </p:spPr>
        <p:txBody>
          <a:bodyPr vert="horz" wrap="square" lIns="19018" tIns="0" rIns="19018" bIns="0" numCol="1" anchor="t" anchorCtr="0" compatLnSpc="1">
            <a:prstTxWarp prst="textNoShape">
              <a:avLst/>
            </a:prstTxWarp>
          </a:bodyPr>
          <a:lstStyle>
            <a:lvl1pPr defTabSz="949224">
              <a:defRPr sz="1000" i="1">
                <a:latin typeface="Times New Roman" pitchFamily="18" charset="0"/>
              </a:defRPr>
            </a:lvl1pPr>
          </a:lstStyle>
          <a:p>
            <a:pPr>
              <a:defRPr/>
            </a:pPr>
            <a:endParaRPr lang="en-US"/>
          </a:p>
        </p:txBody>
      </p:sp>
      <p:sp>
        <p:nvSpPr>
          <p:cNvPr id="3075" name="Rectangle 3"/>
          <p:cNvSpPr>
            <a:spLocks noGrp="1" noChangeArrowheads="1"/>
          </p:cNvSpPr>
          <p:nvPr>
            <p:ph type="dt" sz="quarter" idx="1"/>
          </p:nvPr>
        </p:nvSpPr>
        <p:spPr bwMode="auto">
          <a:xfrm>
            <a:off x="3957638" y="0"/>
            <a:ext cx="3027362" cy="465138"/>
          </a:xfrm>
          <a:prstGeom prst="rect">
            <a:avLst/>
          </a:prstGeom>
          <a:noFill/>
          <a:ln w="9525">
            <a:noFill/>
            <a:miter lim="800000"/>
            <a:headEnd/>
            <a:tailEnd/>
          </a:ln>
          <a:effectLst/>
        </p:spPr>
        <p:txBody>
          <a:bodyPr vert="horz" wrap="square" lIns="19018" tIns="0" rIns="19018" bIns="0" numCol="1" anchor="t" anchorCtr="0" compatLnSpc="1">
            <a:prstTxWarp prst="textNoShape">
              <a:avLst/>
            </a:prstTxWarp>
          </a:bodyPr>
          <a:lstStyle>
            <a:lvl1pPr algn="r" defTabSz="949224">
              <a:defRPr sz="1000" i="1">
                <a:latin typeface="Times New Roman"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1587" y="8818564"/>
            <a:ext cx="3027363" cy="465137"/>
          </a:xfrm>
          <a:prstGeom prst="rect">
            <a:avLst/>
          </a:prstGeom>
          <a:noFill/>
          <a:ln w="9525">
            <a:noFill/>
            <a:miter lim="800000"/>
            <a:headEnd/>
            <a:tailEnd/>
          </a:ln>
          <a:effectLst/>
        </p:spPr>
        <p:txBody>
          <a:bodyPr vert="horz" wrap="square" lIns="19018" tIns="0" rIns="19018" bIns="0" numCol="1" anchor="b" anchorCtr="0" compatLnSpc="1">
            <a:prstTxWarp prst="textNoShape">
              <a:avLst/>
            </a:prstTxWarp>
          </a:bodyPr>
          <a:lstStyle>
            <a:lvl1pPr defTabSz="949224">
              <a:defRPr sz="1000" i="1">
                <a:latin typeface="Times New Roman" pitchFamily="18" charset="0"/>
              </a:defRPr>
            </a:lvl1pPr>
          </a:lstStyle>
          <a:p>
            <a:pPr>
              <a:defRPr/>
            </a:pPr>
            <a:endParaRPr lang="en-US"/>
          </a:p>
        </p:txBody>
      </p:sp>
      <p:sp>
        <p:nvSpPr>
          <p:cNvPr id="3077" name="Rectangle 5"/>
          <p:cNvSpPr>
            <a:spLocks noGrp="1" noChangeArrowheads="1"/>
          </p:cNvSpPr>
          <p:nvPr>
            <p:ph type="sldNum" sz="quarter" idx="3"/>
          </p:nvPr>
        </p:nvSpPr>
        <p:spPr bwMode="auto">
          <a:xfrm>
            <a:off x="3957638" y="8818564"/>
            <a:ext cx="3027362" cy="465137"/>
          </a:xfrm>
          <a:prstGeom prst="rect">
            <a:avLst/>
          </a:prstGeom>
          <a:noFill/>
          <a:ln w="9525">
            <a:noFill/>
            <a:miter lim="800000"/>
            <a:headEnd/>
            <a:tailEnd/>
          </a:ln>
          <a:effectLst/>
        </p:spPr>
        <p:txBody>
          <a:bodyPr vert="horz" wrap="square" lIns="19018" tIns="0" rIns="19018" bIns="0" numCol="1" anchor="b" anchorCtr="0" compatLnSpc="1">
            <a:prstTxWarp prst="textNoShape">
              <a:avLst/>
            </a:prstTxWarp>
          </a:bodyPr>
          <a:lstStyle>
            <a:lvl1pPr algn="r" defTabSz="949224">
              <a:defRPr sz="1000" i="1">
                <a:latin typeface="Times New Roman" panose="02020603050405020304" pitchFamily="18" charset="0"/>
              </a:defRPr>
            </a:lvl1pPr>
          </a:lstStyle>
          <a:p>
            <a:pPr>
              <a:defRPr/>
            </a:pPr>
            <a:fld id="{1435D18E-F2E9-44A3-BB49-3BE8459AE69F}" type="slidenum">
              <a:rPr lang="en-US" altLang="en-US"/>
              <a:pPr>
                <a:defRPr/>
              </a:pPr>
              <a:t>‹#›</a:t>
            </a:fld>
            <a:endParaRPr lang="en-US" altLang="en-US"/>
          </a:p>
        </p:txBody>
      </p:sp>
    </p:spTree>
    <p:extLst>
      <p:ext uri="{BB962C8B-B14F-4D97-AF65-F5344CB8AC3E}">
        <p14:creationId xmlns:p14="http://schemas.microsoft.com/office/powerpoint/2010/main" val="2295329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7" y="0"/>
            <a:ext cx="3027363" cy="465138"/>
          </a:xfrm>
          <a:prstGeom prst="rect">
            <a:avLst/>
          </a:prstGeom>
          <a:noFill/>
          <a:ln w="9525">
            <a:noFill/>
            <a:miter lim="800000"/>
            <a:headEnd/>
            <a:tailEnd/>
          </a:ln>
          <a:effectLst/>
        </p:spPr>
        <p:txBody>
          <a:bodyPr vert="horz" wrap="square" lIns="19018" tIns="0" rIns="19018" bIns="0" numCol="1" anchor="t" anchorCtr="0" compatLnSpc="1">
            <a:prstTxWarp prst="textNoShape">
              <a:avLst/>
            </a:prstTxWarp>
          </a:bodyPr>
          <a:lstStyle>
            <a:lvl1pPr defTabSz="949224">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957638" y="0"/>
            <a:ext cx="3027362" cy="465138"/>
          </a:xfrm>
          <a:prstGeom prst="rect">
            <a:avLst/>
          </a:prstGeom>
          <a:noFill/>
          <a:ln w="9525">
            <a:noFill/>
            <a:miter lim="800000"/>
            <a:headEnd/>
            <a:tailEnd/>
          </a:ln>
          <a:effectLst/>
        </p:spPr>
        <p:txBody>
          <a:bodyPr vert="horz" wrap="square" lIns="19018" tIns="0" rIns="19018" bIns="0" numCol="1" anchor="t" anchorCtr="0" compatLnSpc="1">
            <a:prstTxWarp prst="textNoShape">
              <a:avLst/>
            </a:prstTxWarp>
          </a:bodyPr>
          <a:lstStyle>
            <a:lvl1pPr algn="r" defTabSz="949224">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1587" y="8818564"/>
            <a:ext cx="3027363" cy="465137"/>
          </a:xfrm>
          <a:prstGeom prst="rect">
            <a:avLst/>
          </a:prstGeom>
          <a:noFill/>
          <a:ln w="9525">
            <a:noFill/>
            <a:miter lim="800000"/>
            <a:headEnd/>
            <a:tailEnd/>
          </a:ln>
          <a:effectLst/>
        </p:spPr>
        <p:txBody>
          <a:bodyPr vert="horz" wrap="square" lIns="19018" tIns="0" rIns="19018" bIns="0" numCol="1" anchor="b" anchorCtr="0" compatLnSpc="1">
            <a:prstTxWarp prst="textNoShape">
              <a:avLst/>
            </a:prstTxWarp>
          </a:bodyPr>
          <a:lstStyle>
            <a:lvl1pPr defTabSz="949224">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957638" y="8818564"/>
            <a:ext cx="3027362" cy="465137"/>
          </a:xfrm>
          <a:prstGeom prst="rect">
            <a:avLst/>
          </a:prstGeom>
          <a:noFill/>
          <a:ln w="9525">
            <a:noFill/>
            <a:miter lim="800000"/>
            <a:headEnd/>
            <a:tailEnd/>
          </a:ln>
          <a:effectLst/>
        </p:spPr>
        <p:txBody>
          <a:bodyPr vert="horz" wrap="square" lIns="19018" tIns="0" rIns="19018" bIns="0" numCol="1" anchor="b" anchorCtr="0" compatLnSpc="1">
            <a:prstTxWarp prst="textNoShape">
              <a:avLst/>
            </a:prstTxWarp>
          </a:bodyPr>
          <a:lstStyle>
            <a:lvl1pPr algn="r" defTabSz="949224">
              <a:defRPr sz="1000" i="1">
                <a:latin typeface="Times New Roman" panose="02020603050405020304" pitchFamily="18" charset="0"/>
              </a:defRPr>
            </a:lvl1pPr>
          </a:lstStyle>
          <a:p>
            <a:pPr>
              <a:defRPr/>
            </a:pPr>
            <a:fld id="{99A10D6E-E137-4390-8F5B-ED8AD6655ADD}" type="slidenum">
              <a:rPr lang="en-US" altLang="en-US"/>
              <a:pPr>
                <a:defRPr/>
              </a:pPr>
              <a:t>‹#›</a:t>
            </a:fld>
            <a:endParaRPr lang="en-US" altLang="en-US"/>
          </a:p>
        </p:txBody>
      </p:sp>
      <p:sp>
        <p:nvSpPr>
          <p:cNvPr id="3078" name="Rectangle 6"/>
          <p:cNvSpPr>
            <a:spLocks noGrp="1" noRot="1" noChangeAspect="1" noChangeArrowheads="1" noTextEdit="1"/>
          </p:cNvSpPr>
          <p:nvPr>
            <p:ph type="sldImg" idx="2"/>
          </p:nvPr>
        </p:nvSpPr>
        <p:spPr bwMode="auto">
          <a:xfrm>
            <a:off x="1179513" y="701675"/>
            <a:ext cx="4624387" cy="3468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5" name="Rectangle 7"/>
          <p:cNvSpPr>
            <a:spLocks noGrp="1" noChangeArrowheads="1"/>
          </p:cNvSpPr>
          <p:nvPr>
            <p:ph type="body" sz="quarter" idx="3"/>
          </p:nvPr>
        </p:nvSpPr>
        <p:spPr bwMode="auto">
          <a:xfrm>
            <a:off x="930275" y="4410075"/>
            <a:ext cx="5122863" cy="4178300"/>
          </a:xfrm>
          <a:prstGeom prst="rect">
            <a:avLst/>
          </a:prstGeom>
          <a:noFill/>
          <a:ln w="9525">
            <a:noFill/>
            <a:miter lim="800000"/>
            <a:headEnd/>
            <a:tailEnd/>
          </a:ln>
          <a:effectLst/>
        </p:spPr>
        <p:txBody>
          <a:bodyPr vert="horz" wrap="square" lIns="93503" tIns="47544" rIns="93503" bIns="47544"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59477814"/>
      </p:ext>
    </p:extLst>
  </p:cSld>
  <p:clrMap bg1="lt1" tx1="dk1" bg2="lt2" tx2="dk2" accent1="accent1" accent2="accent2" accent3="accent3" accent4="accent4" accent5="accent5" accent6="accent6" hlink="hlink" folHlink="folHlink"/>
  <p:notesStyle>
    <a:lvl1pPr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6725"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33450"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98588"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65313"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90F4CA1E-C265-4F54-9C14-84DAE569CE93}"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cap="flat"/>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66070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DA68D946-21F4-400D-A0EF-BF0328E1009B}"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2135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8940B78F-4DFD-4883-A857-6E624E9C9A21}"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77805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AA9195F0-88F6-4C17-A060-EAD35641DC7A}"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4090962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AA9195F0-88F6-4C17-A060-EAD35641DC7A}" type="slidenum">
              <a:rPr lang="en-US" altLang="en-US" smtClean="0">
                <a:solidFill>
                  <a:srgbClr val="000000"/>
                </a:solidFill>
                <a:latin typeface="Times New Roman" panose="02020603050405020304" pitchFamily="18" charset="0"/>
              </a:rPr>
              <a:pPr/>
              <a:t>31</a:t>
            </a:fld>
            <a:endParaRPr lang="en-US" altLang="en-US">
              <a:solidFill>
                <a:srgbClr val="000000"/>
              </a:solidFill>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98719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AA9195F0-88F6-4C17-A060-EAD35641DC7A}"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9165206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0F3B810F-F4E0-483C-A941-E9430438923D}" type="slidenum">
              <a:rPr lang="en-US" altLang="en-US" smtClean="0">
                <a:solidFill>
                  <a:srgbClr val="000000"/>
                </a:solidFill>
                <a:latin typeface="Times New Roman" panose="02020603050405020304" pitchFamily="18" charset="0"/>
              </a:rPr>
              <a:pPr/>
              <a:t>54</a:t>
            </a:fld>
            <a:endParaRPr lang="en-US" altLang="en-US">
              <a:solidFill>
                <a:srgbClr val="000000"/>
              </a:solidFill>
              <a:latin typeface="Times New Roman" panose="02020603050405020304" pitchFamily="18"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495584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3D35631B-997B-4676-861E-B72BFBFABF3F}" type="slidenum">
              <a:rPr lang="en-US" altLang="en-US" smtClean="0">
                <a:latin typeface="Times New Roman" panose="02020603050405020304" pitchFamily="18" charset="0"/>
              </a:rPr>
              <a:pPr/>
              <a:t>55</a:t>
            </a:fld>
            <a:endParaRPr lang="en-US" altLang="en-US">
              <a:latin typeface="Times New Roman" panose="02020603050405020304"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877587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C0CB8BC4-8F00-4FF1-ABFD-FF9AEFEF19BC}"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164889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14861C44-B80A-46D3-A312-27D61C388948}"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08372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C9712EB2-7953-4FDE-A680-E4BA2BB0F72A}"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600541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3F6D7FE2-D66A-4FD9-B153-9A6E09D0BC74}"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45253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57A4B116-B796-4755-A1BC-7ABEE99F1A84}"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255400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Registers and cache memory are part of the processor unit</a:t>
            </a:r>
          </a:p>
          <a:p>
            <a:r>
              <a:rPr lang="en-US" altLang="en-US"/>
              <a:t>The Internet itself, in this picture, would be an I/O unit</a:t>
            </a: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1B46338D-AAAB-497F-B040-E512C7EE76CD}"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Tree>
    <p:extLst>
      <p:ext uri="{BB962C8B-B14F-4D97-AF65-F5344CB8AC3E}">
        <p14:creationId xmlns:p14="http://schemas.microsoft.com/office/powerpoint/2010/main" val="35272161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66D14B0D-490C-4CB2-A7E9-83CB37334F51}"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1277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885211CE-3586-4125-BB3E-A68C54FB5888}"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How about the following approach to tell what the bit string means: use two more bits whose values give us this information; so 0111 means it represents one student’s grade and he passed both midterms … even that wouldn’t work because maybe there are *four* students in the class room (and four bulbs we are interested in)!</a:t>
            </a:r>
          </a:p>
        </p:txBody>
      </p:sp>
    </p:spTree>
    <p:extLst>
      <p:ext uri="{BB962C8B-B14F-4D97-AF65-F5344CB8AC3E}">
        <p14:creationId xmlns:p14="http://schemas.microsoft.com/office/powerpoint/2010/main" val="669385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grpSp>
      <p:sp>
        <p:nvSpPr>
          <p:cNvPr id="14" name="Rectangle 17"/>
          <p:cNvSpPr>
            <a:spLocks noChangeArrowheads="1"/>
          </p:cNvSpPr>
          <p:nvPr userDrawn="1"/>
        </p:nvSpPr>
        <p:spPr bwMode="white">
          <a:xfrm>
            <a:off x="528638" y="201613"/>
            <a:ext cx="8397875"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solidFill>
                <a:schemeClr val="bg1"/>
              </a:solidFill>
              <a:latin typeface="Times New Roman" pitchFamily="18" charset="0"/>
            </a:endParaRPr>
          </a:p>
        </p:txBody>
      </p:sp>
      <p:sp>
        <p:nvSpPr>
          <p:cNvPr id="191500"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19150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6"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CSE 3430; Part 1</a:t>
            </a:r>
          </a:p>
        </p:txBody>
      </p:sp>
      <p:sp>
        <p:nvSpPr>
          <p:cNvPr id="17"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CCC2105-0E99-4119-B380-20BFBE55FF8A}" type="slidenum">
              <a:rPr lang="en-US" altLang="en-US"/>
              <a:pPr>
                <a:defRPr/>
              </a:pPr>
              <a:t>‹#›</a:t>
            </a:fld>
            <a:endParaRPr lang="en-US" altLang="en-US"/>
          </a:p>
        </p:txBody>
      </p:sp>
    </p:spTree>
    <p:extLst>
      <p:ext uri="{BB962C8B-B14F-4D97-AF65-F5344CB8AC3E}">
        <p14:creationId xmlns:p14="http://schemas.microsoft.com/office/powerpoint/2010/main" val="183997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7A58B210-F78D-41B6-A1D7-91213C79168B}" type="slidenum">
              <a:rPr lang="en-US" altLang="en-US"/>
              <a:pPr>
                <a:defRPr/>
              </a:pPr>
              <a:t>‹#›</a:t>
            </a:fld>
            <a:endParaRPr lang="en-US" altLang="en-US"/>
          </a:p>
        </p:txBody>
      </p:sp>
    </p:spTree>
    <p:extLst>
      <p:ext uri="{BB962C8B-B14F-4D97-AF65-F5344CB8AC3E}">
        <p14:creationId xmlns:p14="http://schemas.microsoft.com/office/powerpoint/2010/main" val="20669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21500" y="125413"/>
            <a:ext cx="1952625" cy="6030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2038" y="125413"/>
            <a:ext cx="5707062" cy="6030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34CECA8E-2BA2-4C64-9455-44CFFF7D4B7B}" type="slidenum">
              <a:rPr lang="en-US" altLang="en-US"/>
              <a:pPr>
                <a:defRPr/>
              </a:pPr>
              <a:t>‹#›</a:t>
            </a:fld>
            <a:endParaRPr lang="en-US" altLang="en-US"/>
          </a:p>
        </p:txBody>
      </p:sp>
    </p:spTree>
    <p:extLst>
      <p:ext uri="{BB962C8B-B14F-4D97-AF65-F5344CB8AC3E}">
        <p14:creationId xmlns:p14="http://schemas.microsoft.com/office/powerpoint/2010/main" val="174361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9F95971F-92F4-44DA-B463-EB59D65F167A}" type="slidenum">
              <a:rPr lang="en-US" altLang="en-US"/>
              <a:pPr>
                <a:defRPr/>
              </a:pPr>
              <a:t>‹#›</a:t>
            </a:fld>
            <a:endParaRPr lang="en-US" altLang="en-US"/>
          </a:p>
        </p:txBody>
      </p:sp>
    </p:spTree>
    <p:extLst>
      <p:ext uri="{BB962C8B-B14F-4D97-AF65-F5344CB8AC3E}">
        <p14:creationId xmlns:p14="http://schemas.microsoft.com/office/powerpoint/2010/main" val="297010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CSE 3430; Part 1</a:t>
            </a:r>
          </a:p>
        </p:txBody>
      </p:sp>
      <p:sp>
        <p:nvSpPr>
          <p:cNvPr id="6" name="Rectangle 13"/>
          <p:cNvSpPr>
            <a:spLocks noGrp="1" noChangeArrowheads="1"/>
          </p:cNvSpPr>
          <p:nvPr>
            <p:ph type="sldNum" sz="quarter" idx="12"/>
          </p:nvPr>
        </p:nvSpPr>
        <p:spPr>
          <a:ln/>
        </p:spPr>
        <p:txBody>
          <a:bodyPr/>
          <a:lstStyle>
            <a:lvl1pPr>
              <a:defRPr/>
            </a:lvl1pPr>
          </a:lstStyle>
          <a:p>
            <a:pPr>
              <a:defRPr/>
            </a:pPr>
            <a:fld id="{D66D5345-7891-44AD-8F57-BEA31A0F21EF}" type="slidenum">
              <a:rPr lang="en-US" altLang="en-US"/>
              <a:pPr>
                <a:defRPr/>
              </a:pPr>
              <a:t>‹#›</a:t>
            </a:fld>
            <a:endParaRPr lang="en-US" altLang="en-US"/>
          </a:p>
        </p:txBody>
      </p:sp>
    </p:spTree>
    <p:extLst>
      <p:ext uri="{BB962C8B-B14F-4D97-AF65-F5344CB8AC3E}">
        <p14:creationId xmlns:p14="http://schemas.microsoft.com/office/powerpoint/2010/main" val="3394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2038" y="1033463"/>
            <a:ext cx="3829050"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43488" y="1033463"/>
            <a:ext cx="3830637"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5B86C0A9-850A-426A-A3B4-3E46603216B2}" type="slidenum">
              <a:rPr lang="en-US" altLang="en-US"/>
              <a:pPr>
                <a:defRPr/>
              </a:pPr>
              <a:t>‹#›</a:t>
            </a:fld>
            <a:endParaRPr lang="en-US" altLang="en-US"/>
          </a:p>
        </p:txBody>
      </p:sp>
    </p:spTree>
    <p:extLst>
      <p:ext uri="{BB962C8B-B14F-4D97-AF65-F5344CB8AC3E}">
        <p14:creationId xmlns:p14="http://schemas.microsoft.com/office/powerpoint/2010/main" val="176580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CSE 3430; Part 1</a:t>
            </a:r>
          </a:p>
        </p:txBody>
      </p:sp>
      <p:sp>
        <p:nvSpPr>
          <p:cNvPr id="9" name="Rectangle 13"/>
          <p:cNvSpPr>
            <a:spLocks noGrp="1" noChangeArrowheads="1"/>
          </p:cNvSpPr>
          <p:nvPr>
            <p:ph type="sldNum" sz="quarter" idx="12"/>
          </p:nvPr>
        </p:nvSpPr>
        <p:spPr>
          <a:ln/>
        </p:spPr>
        <p:txBody>
          <a:bodyPr/>
          <a:lstStyle>
            <a:lvl1pPr>
              <a:defRPr/>
            </a:lvl1pPr>
          </a:lstStyle>
          <a:p>
            <a:pPr>
              <a:defRPr/>
            </a:pPr>
            <a:fld id="{51C50E78-3B34-4A8C-A504-127975407E16}" type="slidenum">
              <a:rPr lang="en-US" altLang="en-US"/>
              <a:pPr>
                <a:defRPr/>
              </a:pPr>
              <a:t>‹#›</a:t>
            </a:fld>
            <a:endParaRPr lang="en-US" altLang="en-US"/>
          </a:p>
        </p:txBody>
      </p:sp>
    </p:spTree>
    <p:extLst>
      <p:ext uri="{BB962C8B-B14F-4D97-AF65-F5344CB8AC3E}">
        <p14:creationId xmlns:p14="http://schemas.microsoft.com/office/powerpoint/2010/main" val="269716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CSE 3430; Part 1</a:t>
            </a:r>
          </a:p>
        </p:txBody>
      </p:sp>
      <p:sp>
        <p:nvSpPr>
          <p:cNvPr id="5" name="Rectangle 13"/>
          <p:cNvSpPr>
            <a:spLocks noGrp="1" noChangeArrowheads="1"/>
          </p:cNvSpPr>
          <p:nvPr>
            <p:ph type="sldNum" sz="quarter" idx="12"/>
          </p:nvPr>
        </p:nvSpPr>
        <p:spPr>
          <a:ln/>
        </p:spPr>
        <p:txBody>
          <a:bodyPr/>
          <a:lstStyle>
            <a:lvl1pPr>
              <a:defRPr/>
            </a:lvl1pPr>
          </a:lstStyle>
          <a:p>
            <a:pPr>
              <a:defRPr/>
            </a:pPr>
            <a:fld id="{07B6A79C-CA38-4C57-A951-FB4AA748FD4B}" type="slidenum">
              <a:rPr lang="en-US" altLang="en-US"/>
              <a:pPr>
                <a:defRPr/>
              </a:pPr>
              <a:t>‹#›</a:t>
            </a:fld>
            <a:endParaRPr lang="en-US" altLang="en-US"/>
          </a:p>
        </p:txBody>
      </p:sp>
    </p:spTree>
    <p:extLst>
      <p:ext uri="{BB962C8B-B14F-4D97-AF65-F5344CB8AC3E}">
        <p14:creationId xmlns:p14="http://schemas.microsoft.com/office/powerpoint/2010/main" val="386169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CSE 3430; Part 1</a:t>
            </a:r>
          </a:p>
        </p:txBody>
      </p:sp>
      <p:sp>
        <p:nvSpPr>
          <p:cNvPr id="4" name="Rectangle 13"/>
          <p:cNvSpPr>
            <a:spLocks noGrp="1" noChangeArrowheads="1"/>
          </p:cNvSpPr>
          <p:nvPr>
            <p:ph type="sldNum" sz="quarter" idx="12"/>
          </p:nvPr>
        </p:nvSpPr>
        <p:spPr>
          <a:ln/>
        </p:spPr>
        <p:txBody>
          <a:bodyPr/>
          <a:lstStyle>
            <a:lvl1pPr>
              <a:defRPr/>
            </a:lvl1pPr>
          </a:lstStyle>
          <a:p>
            <a:pPr>
              <a:defRPr/>
            </a:pPr>
            <a:fld id="{839CD0CA-57D1-4A2D-9D54-9A7EF59A955F}" type="slidenum">
              <a:rPr lang="en-US" altLang="en-US"/>
              <a:pPr>
                <a:defRPr/>
              </a:pPr>
              <a:t>‹#›</a:t>
            </a:fld>
            <a:endParaRPr lang="en-US" altLang="en-US"/>
          </a:p>
        </p:txBody>
      </p:sp>
    </p:spTree>
    <p:extLst>
      <p:ext uri="{BB962C8B-B14F-4D97-AF65-F5344CB8AC3E}">
        <p14:creationId xmlns:p14="http://schemas.microsoft.com/office/powerpoint/2010/main" val="171675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127E9792-6290-463D-A56B-ED09D369E92D}" type="slidenum">
              <a:rPr lang="en-US" altLang="en-US"/>
              <a:pPr>
                <a:defRPr/>
              </a:pPr>
              <a:t>‹#›</a:t>
            </a:fld>
            <a:endParaRPr lang="en-US" altLang="en-US"/>
          </a:p>
        </p:txBody>
      </p:sp>
    </p:spTree>
    <p:extLst>
      <p:ext uri="{BB962C8B-B14F-4D97-AF65-F5344CB8AC3E}">
        <p14:creationId xmlns:p14="http://schemas.microsoft.com/office/powerpoint/2010/main" val="32259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CSE 3430; Part 1</a:t>
            </a:r>
          </a:p>
        </p:txBody>
      </p:sp>
      <p:sp>
        <p:nvSpPr>
          <p:cNvPr id="7" name="Rectangle 13"/>
          <p:cNvSpPr>
            <a:spLocks noGrp="1" noChangeArrowheads="1"/>
          </p:cNvSpPr>
          <p:nvPr>
            <p:ph type="sldNum" sz="quarter" idx="12"/>
          </p:nvPr>
        </p:nvSpPr>
        <p:spPr>
          <a:ln/>
        </p:spPr>
        <p:txBody>
          <a:bodyPr/>
          <a:lstStyle>
            <a:lvl1pPr>
              <a:defRPr/>
            </a:lvl1pPr>
          </a:lstStyle>
          <a:p>
            <a:pPr>
              <a:defRPr/>
            </a:pPr>
            <a:fld id="{A8BBE637-7F45-480C-BA7C-E3024FB6D27F}" type="slidenum">
              <a:rPr lang="en-US" altLang="en-US"/>
              <a:pPr>
                <a:defRPr/>
              </a:pPr>
              <a:t>‹#›</a:t>
            </a:fld>
            <a:endParaRPr lang="en-US" altLang="en-US"/>
          </a:p>
        </p:txBody>
      </p:sp>
    </p:spTree>
    <p:extLst>
      <p:ext uri="{BB962C8B-B14F-4D97-AF65-F5344CB8AC3E}">
        <p14:creationId xmlns:p14="http://schemas.microsoft.com/office/powerpoint/2010/main" val="83089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userDrawn="1"/>
        </p:nvGrpSpPr>
        <p:grpSpPr bwMode="auto">
          <a:xfrm>
            <a:off x="127000" y="165100"/>
            <a:ext cx="8542338" cy="1052513"/>
            <a:chOff x="80" y="624"/>
            <a:chExt cx="5381" cy="663"/>
          </a:xfrm>
        </p:grpSpPr>
        <p:sp>
          <p:nvSpPr>
            <p:cNvPr id="1033" name="Rectangle 2"/>
            <p:cNvSpPr>
              <a:spLocks noChangeArrowheads="1"/>
            </p:cNvSpPr>
            <p:nvPr/>
          </p:nvSpPr>
          <p:spPr bwMode="ltGray">
            <a:xfrm>
              <a:off x="263" y="692"/>
              <a:ext cx="27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4" name="Rectangle 3"/>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5" name="Rectangle 4"/>
            <p:cNvSpPr>
              <a:spLocks noChangeArrowheads="1"/>
            </p:cNvSpPr>
            <p:nvPr/>
          </p:nvSpPr>
          <p:spPr bwMode="ltGray">
            <a:xfrm>
              <a:off x="341" y="958"/>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6"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7" name="Rectangle 6"/>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8" name="Rectangle 7"/>
            <p:cNvSpPr>
              <a:spLocks noChangeArrowheads="1"/>
            </p:cNvSpPr>
            <p:nvPr/>
          </p:nvSpPr>
          <p:spPr bwMode="gray">
            <a:xfrm>
              <a:off x="480" y="624"/>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9"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grpSp>
      <p:sp>
        <p:nvSpPr>
          <p:cNvPr id="1027" name="Rectangle 9"/>
          <p:cNvSpPr>
            <a:spLocks noGrp="1" noChangeArrowheads="1"/>
          </p:cNvSpPr>
          <p:nvPr>
            <p:ph type="title"/>
          </p:nvPr>
        </p:nvSpPr>
        <p:spPr bwMode="auto">
          <a:xfrm>
            <a:off x="1150938" y="125413"/>
            <a:ext cx="76454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p:cNvSpPr>
            <a:spLocks noGrp="1" noChangeArrowheads="1"/>
          </p:cNvSpPr>
          <p:nvPr>
            <p:ph type="body" idx="1"/>
          </p:nvPr>
        </p:nvSpPr>
        <p:spPr bwMode="auto">
          <a:xfrm>
            <a:off x="1062038" y="1033463"/>
            <a:ext cx="7812087"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0475" name="Rectangle 11"/>
          <p:cNvSpPr>
            <a:spLocks noGrp="1" noChangeArrowheads="1"/>
          </p:cNvSpPr>
          <p:nvPr>
            <p:ph type="dt" sz="half" idx="2"/>
          </p:nvPr>
        </p:nvSpPr>
        <p:spPr bwMode="auto">
          <a:xfrm>
            <a:off x="193675"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a:defRPr/>
            </a:pPr>
            <a:endParaRPr lang="en-US"/>
          </a:p>
        </p:txBody>
      </p:sp>
      <p:sp>
        <p:nvSpPr>
          <p:cNvPr id="190476" name="Rectangle 12"/>
          <p:cNvSpPr>
            <a:spLocks noGrp="1" noChangeArrowheads="1"/>
          </p:cNvSpPr>
          <p:nvPr>
            <p:ph type="ftr" sz="quarter" idx="3"/>
          </p:nvPr>
        </p:nvSpPr>
        <p:spPr bwMode="auto">
          <a:xfrm>
            <a:off x="2266950" y="6232525"/>
            <a:ext cx="5146675" cy="468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r>
              <a:rPr lang="en-US"/>
              <a:t>CSE 3430; Part 1</a:t>
            </a:r>
          </a:p>
        </p:txBody>
      </p:sp>
      <p:sp>
        <p:nvSpPr>
          <p:cNvPr id="19047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a:defRPr/>
            </a:pPr>
            <a:fld id="{5B9E5912-A708-4426-9685-E19ECA04F379}" type="slidenum">
              <a:rPr lang="en-US" altLang="en-US"/>
              <a:pPr>
                <a:defRPr/>
              </a:pPr>
              <a:t>‹#›</a:t>
            </a:fld>
            <a:endParaRPr lang="en-US" altLang="en-US"/>
          </a:p>
        </p:txBody>
      </p:sp>
      <p:sp>
        <p:nvSpPr>
          <p:cNvPr id="1032" name="Rectangle 14"/>
          <p:cNvSpPr>
            <a:spLocks noChangeArrowheads="1"/>
          </p:cNvSpPr>
          <p:nvPr userDrawn="1"/>
        </p:nvSpPr>
        <p:spPr bwMode="white">
          <a:xfrm>
            <a:off x="528638" y="201613"/>
            <a:ext cx="8397875"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solidFill>
                <a:schemeClr val="bg1"/>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861"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pages.cs.wisc.edu/~remzi/OSTE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0" y="1171575"/>
            <a:ext cx="9144000" cy="1681163"/>
          </a:xfrm>
          <a:noFill/>
        </p:spPr>
        <p:txBody>
          <a:bodyPr lIns="92075" tIns="46038" rIns="92075" bIns="46038" anchor="ctr"/>
          <a:lstStyle/>
          <a:p>
            <a:pPr algn="ctr" eaLnBrk="1" hangingPunct="1"/>
            <a:br>
              <a:rPr lang="en-US" altLang="en-US" sz="3200"/>
            </a:br>
            <a:r>
              <a:rPr lang="en-US" altLang="en-US" sz="3200"/>
              <a:t>CSE 3430</a:t>
            </a:r>
            <a:br>
              <a:rPr lang="en-US" altLang="en-US" sz="3200"/>
            </a:br>
            <a:r>
              <a:rPr lang="en-US" altLang="en-US" sz="3200"/>
              <a:t>Overview of Computer Systems For Non-Majors</a:t>
            </a:r>
            <a:br>
              <a:rPr lang="en-US" altLang="en-US" sz="3200"/>
            </a:br>
            <a:endParaRPr lang="en-US" altLang="en-US" sz="3200"/>
          </a:p>
        </p:txBody>
      </p:sp>
      <p:sp>
        <p:nvSpPr>
          <p:cNvPr id="5123" name="Rectangle 3"/>
          <p:cNvSpPr>
            <a:spLocks noGrp="1" noChangeArrowheads="1"/>
          </p:cNvSpPr>
          <p:nvPr>
            <p:ph type="subTitle" idx="1"/>
          </p:nvPr>
        </p:nvSpPr>
        <p:spPr>
          <a:xfrm>
            <a:off x="1018816" y="3001903"/>
            <a:ext cx="7451725" cy="2208511"/>
          </a:xfrm>
          <a:noFill/>
        </p:spPr>
        <p:txBody>
          <a:bodyPr lIns="92075" tIns="46038" rIns="92075" bIns="46038"/>
          <a:lstStyle/>
          <a:p>
            <a:pPr marL="342900" indent="-342900" eaLnBrk="1" hangingPunct="1"/>
            <a:r>
              <a:rPr lang="en-US" altLang="en-US" sz="2800" dirty="0"/>
              <a:t>(George) Michael Green </a:t>
            </a:r>
          </a:p>
          <a:p>
            <a:pPr marL="342900" indent="-342900" eaLnBrk="1" hangingPunct="1"/>
            <a:r>
              <a:rPr lang="en-US" altLang="en-US" sz="2800" dirty="0"/>
              <a:t>Computer Science &amp; Engineering</a:t>
            </a:r>
          </a:p>
          <a:p>
            <a:pPr marL="342900" indent="-342900" eaLnBrk="1" hangingPunct="1"/>
            <a:r>
              <a:rPr lang="en-US" altLang="en-US" sz="2800" dirty="0"/>
              <a:t> Hitchcock Hall 303</a:t>
            </a:r>
            <a:endParaRPr lang="en-US" altLang="en-US" sz="2800" dirty="0">
              <a:ea typeface="Tahoma"/>
              <a:cs typeface="Tahoma"/>
            </a:endParaRPr>
          </a:p>
          <a:p>
            <a:pPr marL="342900" indent="-342900" eaLnBrk="1" hangingPunct="1"/>
            <a:r>
              <a:rPr lang="en-US" altLang="en-US" sz="2800" dirty="0"/>
              <a:t>E-mail: green.25@osu.edu</a:t>
            </a:r>
            <a:endParaRPr lang="en-US" altLang="en-US" sz="2800" dirty="0">
              <a:ea typeface="Tahoma"/>
              <a:cs typeface="Tahom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CSE 3430; Part 1</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A548AD5-EC79-492F-9D80-5C3E6EC54A66}" type="slidenum">
              <a:rPr lang="en-US" altLang="en-US" sz="1400" smtClean="0"/>
              <a:pPr>
                <a:spcBef>
                  <a:spcPct val="0"/>
                </a:spcBef>
                <a:buClrTx/>
                <a:buSzTx/>
                <a:buFontTx/>
                <a:buNone/>
              </a:pPr>
              <a:t>10</a:t>
            </a:fld>
            <a:endParaRPr lang="en-US" altLang="en-US" sz="1400"/>
          </a:p>
        </p:txBody>
      </p:sp>
      <p:sp>
        <p:nvSpPr>
          <p:cNvPr id="13316" name="Rectangle 2"/>
          <p:cNvSpPr>
            <a:spLocks noGrp="1" noChangeArrowheads="1"/>
          </p:cNvSpPr>
          <p:nvPr>
            <p:ph type="title"/>
          </p:nvPr>
        </p:nvSpPr>
        <p:spPr>
          <a:xfrm>
            <a:off x="2306630" y="125413"/>
            <a:ext cx="4032000" cy="730250"/>
          </a:xfrm>
        </p:spPr>
        <p:txBody>
          <a:bodyPr/>
          <a:lstStyle/>
          <a:p>
            <a:pPr eaLnBrk="1" hangingPunct="1"/>
            <a:r>
              <a:rPr lang="en-US" altLang="en-US"/>
              <a:t>Course Materials</a:t>
            </a:r>
          </a:p>
        </p:txBody>
      </p:sp>
      <p:sp>
        <p:nvSpPr>
          <p:cNvPr id="11269" name="Rectangle 3"/>
          <p:cNvSpPr>
            <a:spLocks noGrp="1" noChangeArrowheads="1"/>
          </p:cNvSpPr>
          <p:nvPr>
            <p:ph type="body" idx="1"/>
          </p:nvPr>
        </p:nvSpPr>
        <p:spPr>
          <a:xfrm>
            <a:off x="423863" y="1201738"/>
            <a:ext cx="8523287" cy="4722812"/>
          </a:xfrm>
        </p:spPr>
        <p:txBody>
          <a:bodyPr/>
          <a:lstStyle/>
          <a:p>
            <a:pPr marL="0" indent="0" defTabSz="282575" eaLnBrk="1" hangingPunct="1">
              <a:buFont typeface="Wingdings" panose="05000000000000000000" pitchFamily="2" charset="2"/>
              <a:buNone/>
              <a:defRPr/>
            </a:pPr>
            <a:r>
              <a:rPr lang="en-US" altLang="en-US" sz="2400" b="1" dirty="0">
                <a:latin typeface="Arial" panose="020B0604020202020204" pitchFamily="34" charset="0"/>
              </a:rPr>
              <a:t>Notes:</a:t>
            </a:r>
          </a:p>
          <a:p>
            <a:pPr defTabSz="282575" eaLnBrk="1" hangingPunct="1">
              <a:defRPr/>
            </a:pPr>
            <a:r>
              <a:rPr lang="en-US" altLang="en-US" sz="2000" b="1" i="1" dirty="0">
                <a:latin typeface="Arial"/>
                <a:cs typeface="Arial"/>
              </a:rPr>
              <a:t>You</a:t>
            </a:r>
            <a:r>
              <a:rPr lang="en-US" altLang="en-US" sz="2000" dirty="0">
                <a:latin typeface="Arial"/>
                <a:cs typeface="Arial"/>
              </a:rPr>
              <a:t> are responsible for creating your own class notes, and YOU SHOULD DO THIS!</a:t>
            </a:r>
            <a:br>
              <a:rPr lang="en-US" altLang="en-US" sz="2000" dirty="0">
                <a:latin typeface="Arial" panose="020B0604020202020204" pitchFamily="34" charset="0"/>
              </a:rPr>
            </a:br>
            <a:endParaRPr lang="en-US" altLang="en-US" sz="2000" dirty="0">
              <a:latin typeface="Arial" panose="020B0604020202020204" pitchFamily="34" charset="0"/>
            </a:endParaRPr>
          </a:p>
          <a:p>
            <a:pPr defTabSz="282575" eaLnBrk="1" hangingPunct="1">
              <a:defRPr/>
            </a:pPr>
            <a:r>
              <a:rPr lang="en-US" altLang="en-US" sz="2000" dirty="0">
                <a:latin typeface="Arial"/>
                <a:cs typeface="Arial"/>
              </a:rPr>
              <a:t>The slides will usually be something akin to a list of bullet points to guide class discussion. You have to create your own detailed notes based on the class/discussion sessions and discussion on Piazza.</a:t>
            </a:r>
            <a:br>
              <a:rPr lang="en-US" altLang="en-US" sz="2000" dirty="0">
                <a:latin typeface="Arial" panose="020B0604020202020204" pitchFamily="34" charset="0"/>
              </a:rPr>
            </a:br>
            <a:endParaRPr lang="en-US" altLang="en-US" sz="2000" dirty="0">
              <a:latin typeface="Arial" panose="020B0604020202020204" pitchFamily="34" charset="0"/>
            </a:endParaRPr>
          </a:p>
          <a:p>
            <a:pPr defTabSz="282575" eaLnBrk="1" hangingPunct="1">
              <a:defRPr/>
            </a:pPr>
            <a:r>
              <a:rPr lang="en-US" altLang="en-US" sz="2000" dirty="0">
                <a:latin typeface="Arial"/>
                <a:cs typeface="Arial"/>
              </a:rPr>
              <a:t>What we say in live class sessions overrides what you may find online or anywhere else; so when you do your homework assignments and answer questions in the exams etc., they should be based on the class coverage, not what you may have seen elsewhere.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2826E-754A-035C-8F45-E924889680D0}"/>
              </a:ext>
            </a:extLst>
          </p:cNvPr>
          <p:cNvSpPr>
            <a:spLocks noGrp="1"/>
          </p:cNvSpPr>
          <p:nvPr>
            <p:ph type="title"/>
          </p:nvPr>
        </p:nvSpPr>
        <p:spPr/>
        <p:txBody>
          <a:bodyPr/>
          <a:lstStyle/>
          <a:p>
            <a:r>
              <a:rPr lang="en-US" dirty="0">
                <a:ea typeface="Tahoma"/>
                <a:cs typeface="Tahoma"/>
              </a:rPr>
              <a:t>Grading</a:t>
            </a:r>
            <a:endParaRPr lang="en-US" dirty="0"/>
          </a:p>
        </p:txBody>
      </p:sp>
      <p:sp>
        <p:nvSpPr>
          <p:cNvPr id="3" name="Content Placeholder 2">
            <a:extLst>
              <a:ext uri="{FF2B5EF4-FFF2-40B4-BE49-F238E27FC236}">
                <a16:creationId xmlns:a16="http://schemas.microsoft.com/office/drawing/2014/main" id="{7E0AC65F-4C31-3007-52C8-451B44DFD9A2}"/>
              </a:ext>
            </a:extLst>
          </p:cNvPr>
          <p:cNvSpPr>
            <a:spLocks noGrp="1"/>
          </p:cNvSpPr>
          <p:nvPr>
            <p:ph idx="1"/>
          </p:nvPr>
        </p:nvSpPr>
        <p:spPr/>
        <p:txBody>
          <a:bodyPr/>
          <a:lstStyle/>
          <a:p>
            <a:r>
              <a:rPr lang="en-US" dirty="0">
                <a:ea typeface="Tahoma"/>
                <a:cs typeface="Tahoma"/>
              </a:rPr>
              <a:t>You can see a list of assignments on the syllabus. Here's a summary:</a:t>
            </a:r>
          </a:p>
          <a:p>
            <a:pPr lvl="1"/>
            <a:r>
              <a:rPr lang="en-US" dirty="0">
                <a:ea typeface="Tahoma"/>
                <a:cs typeface="Tahoma"/>
              </a:rPr>
              <a:t>2 midterms, 20% each (1st on Part A only, 2nd on Part B only)</a:t>
            </a:r>
          </a:p>
          <a:p>
            <a:pPr lvl="1"/>
            <a:r>
              <a:rPr lang="en-US" dirty="0">
                <a:ea typeface="Tahoma"/>
                <a:cs typeface="Tahoma"/>
              </a:rPr>
              <a:t>Comprehensive final exam, 35% (covers all 3 parts, A, B, and C)</a:t>
            </a:r>
          </a:p>
          <a:p>
            <a:pPr lvl="1"/>
            <a:r>
              <a:rPr lang="en-US" dirty="0">
                <a:ea typeface="Tahoma"/>
                <a:cs typeface="Tahoma"/>
              </a:rPr>
              <a:t>3 </a:t>
            </a:r>
            <a:r>
              <a:rPr lang="en-US" dirty="0" err="1">
                <a:ea typeface="Tahoma"/>
                <a:cs typeface="Tahoma"/>
              </a:rPr>
              <a:t>homeworks</a:t>
            </a:r>
            <a:r>
              <a:rPr lang="en-US" dirty="0">
                <a:ea typeface="Tahoma"/>
                <a:cs typeface="Tahoma"/>
              </a:rPr>
              <a:t>, total 10%</a:t>
            </a:r>
          </a:p>
          <a:p>
            <a:pPr lvl="1"/>
            <a:r>
              <a:rPr lang="en-US" dirty="0">
                <a:ea typeface="Tahoma"/>
                <a:cs typeface="Tahoma"/>
              </a:rPr>
              <a:t>2 labs, total 10%</a:t>
            </a:r>
          </a:p>
          <a:p>
            <a:pPr lvl="1"/>
            <a:r>
              <a:rPr lang="en-US" dirty="0">
                <a:ea typeface="Tahoma"/>
                <a:cs typeface="Tahoma"/>
              </a:rPr>
              <a:t>Attendance and participation, 5%</a:t>
            </a:r>
          </a:p>
        </p:txBody>
      </p:sp>
      <p:sp>
        <p:nvSpPr>
          <p:cNvPr id="4" name="Footer Placeholder 3">
            <a:extLst>
              <a:ext uri="{FF2B5EF4-FFF2-40B4-BE49-F238E27FC236}">
                <a16:creationId xmlns:a16="http://schemas.microsoft.com/office/drawing/2014/main" id="{2B38035B-F8FF-76A2-78D7-AB447B32DB53}"/>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18D2C3A4-EC40-2582-349E-390514A8BF9D}"/>
              </a:ext>
            </a:extLst>
          </p:cNvPr>
          <p:cNvSpPr>
            <a:spLocks noGrp="1"/>
          </p:cNvSpPr>
          <p:nvPr>
            <p:ph type="sldNum" sz="quarter" idx="12"/>
          </p:nvPr>
        </p:nvSpPr>
        <p:spPr/>
        <p:txBody>
          <a:bodyPr/>
          <a:lstStyle/>
          <a:p>
            <a:pPr>
              <a:defRPr/>
            </a:pPr>
            <a:fld id="{9F95971F-92F4-44DA-B463-EB59D65F167A}" type="slidenum">
              <a:rPr lang="en-US" altLang="en-US"/>
              <a:pPr>
                <a:defRPr/>
              </a:pPr>
              <a:t>11</a:t>
            </a:fld>
            <a:endParaRPr lang="en-US" altLang="en-US"/>
          </a:p>
        </p:txBody>
      </p:sp>
    </p:spTree>
    <p:extLst>
      <p:ext uri="{BB962C8B-B14F-4D97-AF65-F5344CB8AC3E}">
        <p14:creationId xmlns:p14="http://schemas.microsoft.com/office/powerpoint/2010/main" val="207082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2B75A-A4E5-46CB-7710-652502EE7FEE}"/>
              </a:ext>
            </a:extLst>
          </p:cNvPr>
          <p:cNvSpPr>
            <a:spLocks noGrp="1"/>
          </p:cNvSpPr>
          <p:nvPr>
            <p:ph type="title"/>
          </p:nvPr>
        </p:nvSpPr>
        <p:spPr/>
        <p:txBody>
          <a:bodyPr/>
          <a:lstStyle/>
          <a:p>
            <a:r>
              <a:rPr lang="en-US" dirty="0">
                <a:ea typeface="Tahoma"/>
                <a:cs typeface="Tahoma"/>
              </a:rPr>
              <a:t>Course grades</a:t>
            </a:r>
            <a:endParaRPr lang="en-US" dirty="0"/>
          </a:p>
        </p:txBody>
      </p:sp>
      <p:sp>
        <p:nvSpPr>
          <p:cNvPr id="3" name="Content Placeholder 2">
            <a:extLst>
              <a:ext uri="{FF2B5EF4-FFF2-40B4-BE49-F238E27FC236}">
                <a16:creationId xmlns:a16="http://schemas.microsoft.com/office/drawing/2014/main" id="{24FCF440-4A58-8103-C42A-D6085A49364A}"/>
              </a:ext>
            </a:extLst>
          </p:cNvPr>
          <p:cNvSpPr>
            <a:spLocks noGrp="1"/>
          </p:cNvSpPr>
          <p:nvPr>
            <p:ph idx="1"/>
          </p:nvPr>
        </p:nvSpPr>
        <p:spPr/>
        <p:txBody>
          <a:bodyPr/>
          <a:lstStyle/>
          <a:p>
            <a:r>
              <a:rPr lang="en-US" sz="2000" dirty="0">
                <a:ea typeface="Tahoma"/>
                <a:cs typeface="Tahoma"/>
              </a:rPr>
              <a:t>Although I do not use "a curve," in the usual sense, if the class average is lower than expected (87%, a low B+) at the end of the semester, I will add the same number of percentage points to everyone's average on Carmen to bring the average up to approximately 87%.</a:t>
            </a:r>
          </a:p>
          <a:p>
            <a:r>
              <a:rPr lang="en-US" sz="2000" dirty="0">
                <a:ea typeface="Tahoma"/>
                <a:cs typeface="Tahoma"/>
              </a:rPr>
              <a:t>I do not make this "adjustment" till the end of the semester, but I will keep you posted on what the current "tentative adjustment" is.</a:t>
            </a:r>
          </a:p>
          <a:p>
            <a:r>
              <a:rPr lang="en-US" sz="2000" dirty="0">
                <a:ea typeface="Tahoma"/>
                <a:cs typeface="Tahoma"/>
              </a:rPr>
              <a:t>Typically, about 40% of students get an A, 40-50% a B, and 10-20% a C.</a:t>
            </a:r>
          </a:p>
          <a:p>
            <a:r>
              <a:rPr lang="en-US" sz="2000" dirty="0">
                <a:ea typeface="Tahoma"/>
                <a:cs typeface="Tahoma"/>
              </a:rPr>
              <a:t>Sometimes students may get a grade lower than a C, but this is virtually always due to missing assignments or getting very low scores on multiple exams. We can avoid this by being sure we determine why an exam score was low, and preparing better for later exams, and by making sure we don't miss assignments.</a:t>
            </a:r>
            <a:endParaRPr lang="en-US"/>
          </a:p>
        </p:txBody>
      </p:sp>
      <p:sp>
        <p:nvSpPr>
          <p:cNvPr id="4" name="Footer Placeholder 3">
            <a:extLst>
              <a:ext uri="{FF2B5EF4-FFF2-40B4-BE49-F238E27FC236}">
                <a16:creationId xmlns:a16="http://schemas.microsoft.com/office/drawing/2014/main" id="{E0F5293E-FF20-E574-A6B4-ED805C77C9E8}"/>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BA782C8B-885B-76B9-2280-60A031B9BC6C}"/>
              </a:ext>
            </a:extLst>
          </p:cNvPr>
          <p:cNvSpPr>
            <a:spLocks noGrp="1"/>
          </p:cNvSpPr>
          <p:nvPr>
            <p:ph type="sldNum" sz="quarter" idx="12"/>
          </p:nvPr>
        </p:nvSpPr>
        <p:spPr/>
        <p:txBody>
          <a:bodyPr/>
          <a:lstStyle/>
          <a:p>
            <a:pPr>
              <a:defRPr/>
            </a:pPr>
            <a:fld id="{9F95971F-92F4-44DA-B463-EB59D65F167A}" type="slidenum">
              <a:rPr lang="en-US" altLang="en-US"/>
              <a:pPr>
                <a:defRPr/>
              </a:pPr>
              <a:t>12</a:t>
            </a:fld>
            <a:endParaRPr lang="en-US" altLang="en-US"/>
          </a:p>
        </p:txBody>
      </p:sp>
    </p:spTree>
    <p:extLst>
      <p:ext uri="{BB962C8B-B14F-4D97-AF65-F5344CB8AC3E}">
        <p14:creationId xmlns:p14="http://schemas.microsoft.com/office/powerpoint/2010/main" val="3353776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dirty="0"/>
              <a:t>CSE 3430; Part 1</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2C276A01-21BF-4E0A-82FE-F6167BF91389}" type="slidenum">
              <a:rPr lang="en-US" altLang="en-US" sz="1400" smtClean="0"/>
              <a:pPr>
                <a:spcBef>
                  <a:spcPct val="0"/>
                </a:spcBef>
                <a:buClrTx/>
                <a:buSzTx/>
                <a:buFontTx/>
                <a:buNone/>
              </a:pPr>
              <a:t>13</a:t>
            </a:fld>
            <a:endParaRPr lang="en-US" altLang="en-US" sz="1400"/>
          </a:p>
        </p:txBody>
      </p:sp>
      <p:sp>
        <p:nvSpPr>
          <p:cNvPr id="17412" name="Rectangle 2"/>
          <p:cNvSpPr>
            <a:spLocks noGrp="1" noChangeArrowheads="1"/>
          </p:cNvSpPr>
          <p:nvPr>
            <p:ph type="title"/>
          </p:nvPr>
        </p:nvSpPr>
        <p:spPr>
          <a:xfrm>
            <a:off x="1308100" y="125413"/>
            <a:ext cx="6873875" cy="692150"/>
          </a:xfrm>
        </p:spPr>
        <p:txBody>
          <a:bodyPr/>
          <a:lstStyle/>
          <a:p>
            <a:pPr eaLnBrk="1" hangingPunct="1"/>
            <a:r>
              <a:rPr lang="en-US" altLang="en-US"/>
              <a:t>Main components of a computer</a:t>
            </a:r>
          </a:p>
        </p:txBody>
      </p:sp>
      <p:sp>
        <p:nvSpPr>
          <p:cNvPr id="5125" name="Rectangle 3"/>
          <p:cNvSpPr>
            <a:spLocks noGrp="1" noChangeArrowheads="1"/>
          </p:cNvSpPr>
          <p:nvPr>
            <p:ph type="body" idx="1"/>
          </p:nvPr>
        </p:nvSpPr>
        <p:spPr>
          <a:xfrm>
            <a:off x="423863" y="1086295"/>
            <a:ext cx="8523287" cy="5453510"/>
          </a:xfrm>
        </p:spPr>
        <p:txBody>
          <a:bodyPr/>
          <a:lstStyle/>
          <a:p>
            <a:pPr defTabSz="282575" eaLnBrk="1" hangingPunct="1"/>
            <a:r>
              <a:rPr lang="en-US" altLang="en-US" sz="2400" dirty="0">
                <a:latin typeface="Arial" panose="020B0604020202020204" pitchFamily="34" charset="0"/>
              </a:rPr>
              <a:t>Memory</a:t>
            </a:r>
          </a:p>
          <a:p>
            <a:pPr lvl="1" defTabSz="282575" eaLnBrk="1" hangingPunct="1"/>
            <a:r>
              <a:rPr lang="en-US" altLang="en-US" sz="2000" dirty="0">
                <a:latin typeface="Arial" panose="020B0604020202020204" pitchFamily="34" charset="0"/>
              </a:rPr>
              <a:t>Main memory (RAM, i.e., Random Access Memory) – volatile</a:t>
            </a:r>
          </a:p>
          <a:p>
            <a:pPr lvl="1" defTabSz="282575" eaLnBrk="1" hangingPunct="1"/>
            <a:r>
              <a:rPr lang="en-US" altLang="en-US" sz="2000" dirty="0">
                <a:latin typeface="Arial" panose="020B0604020202020204" pitchFamily="34" charset="0"/>
              </a:rPr>
              <a:t>Secondary memory (disks, flash memory etc.) – non-volatile</a:t>
            </a:r>
          </a:p>
          <a:p>
            <a:pPr lvl="1" defTabSz="282575" eaLnBrk="1" hangingPunct="1"/>
            <a:r>
              <a:rPr lang="en-US" altLang="en-US" sz="2000" dirty="0">
                <a:latin typeface="Arial" panose="020B0604020202020204" pitchFamily="34" charset="0"/>
              </a:rPr>
              <a:t>Cache (also volatile) memory </a:t>
            </a:r>
          </a:p>
          <a:p>
            <a:pPr defTabSz="282575" eaLnBrk="1" hangingPunct="1"/>
            <a:r>
              <a:rPr lang="en-US" altLang="en-US" sz="2400" dirty="0">
                <a:latin typeface="Arial" panose="020B0604020202020204" pitchFamily="34" charset="0"/>
              </a:rPr>
              <a:t>Processor (CPU)</a:t>
            </a:r>
          </a:p>
          <a:p>
            <a:pPr lvl="1" defTabSz="282575" eaLnBrk="1" hangingPunct="1"/>
            <a:r>
              <a:rPr lang="en-US" altLang="en-US" sz="2000" dirty="0">
                <a:latin typeface="Arial"/>
                <a:cs typeface="Arial"/>
              </a:rPr>
              <a:t>Arithmetic/logic circuits (ALU)</a:t>
            </a:r>
            <a:endParaRPr lang="en-US" altLang="en-US" sz="2000" dirty="0">
              <a:latin typeface="Arial" panose="020B0604020202020204" pitchFamily="34" charset="0"/>
              <a:cs typeface="Arial"/>
            </a:endParaRPr>
          </a:p>
          <a:p>
            <a:pPr lvl="1" defTabSz="282575" eaLnBrk="1" hangingPunct="1"/>
            <a:r>
              <a:rPr lang="en-US" altLang="en-US" sz="2000" dirty="0">
                <a:latin typeface="Arial" panose="020B0604020202020204" pitchFamily="34" charset="0"/>
              </a:rPr>
              <a:t>Timing/control circuits</a:t>
            </a:r>
          </a:p>
          <a:p>
            <a:pPr lvl="1" defTabSz="282575" eaLnBrk="1" hangingPunct="1"/>
            <a:r>
              <a:rPr lang="en-US" altLang="en-US" sz="2000" dirty="0">
                <a:latin typeface="Arial" panose="020B0604020202020204" pitchFamily="34" charset="0"/>
              </a:rPr>
              <a:t>Registers, and cache memory</a:t>
            </a:r>
          </a:p>
          <a:p>
            <a:pPr defTabSz="282575" eaLnBrk="1" hangingPunct="1"/>
            <a:r>
              <a:rPr lang="en-US" altLang="en-US" sz="2400" dirty="0">
                <a:latin typeface="Arial" panose="020B0604020202020204" pitchFamily="34" charset="0"/>
              </a:rPr>
              <a:t>Input</a:t>
            </a:r>
          </a:p>
          <a:p>
            <a:pPr lvl="1" defTabSz="282575" eaLnBrk="1" hangingPunct="1"/>
            <a:r>
              <a:rPr lang="en-US" altLang="en-US" sz="2000" dirty="0">
                <a:latin typeface="Arial" panose="020B0604020202020204" pitchFamily="34" charset="0"/>
              </a:rPr>
              <a:t>Keyboard, mouse, touchpad, cameras, … (and many others)</a:t>
            </a:r>
          </a:p>
          <a:p>
            <a:pPr defTabSz="282575" eaLnBrk="1" hangingPunct="1"/>
            <a:r>
              <a:rPr lang="en-US" altLang="en-US" sz="2400" dirty="0">
                <a:latin typeface="Arial" panose="020B0604020202020204" pitchFamily="34" charset="0"/>
              </a:rPr>
              <a:t>Output units</a:t>
            </a:r>
          </a:p>
          <a:p>
            <a:pPr lvl="1" defTabSz="282575" eaLnBrk="1" hangingPunct="1"/>
            <a:r>
              <a:rPr lang="en-US" altLang="en-US" sz="2000" dirty="0">
                <a:latin typeface="Arial" panose="020B0604020202020204" pitchFamily="34" charset="0"/>
              </a:rPr>
              <a:t>printers, speakers, … (and many others)</a:t>
            </a:r>
          </a:p>
          <a:p>
            <a:pPr marL="457200" lvl="1" indent="0" defTabSz="282575" eaLnBrk="1" hangingPunct="1">
              <a:buNone/>
            </a:pPr>
            <a:br>
              <a:rPr lang="en-US" altLang="en-US" sz="2400" dirty="0">
                <a:latin typeface="Arial" panose="020B0604020202020204" pitchFamily="34" charset="0"/>
              </a:rPr>
            </a:br>
            <a:endParaRPr lang="en-US" altLang="en-US" sz="2400" b="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25">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12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2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12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235" y="1393535"/>
            <a:ext cx="85979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a:xfrm>
            <a:off x="1308100" y="49213"/>
            <a:ext cx="6873875" cy="692150"/>
          </a:xfrm>
          <a:prstGeom prst="rect">
            <a:avLst/>
          </a:prstGeom>
        </p:spPr>
        <p:txBody>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a:lstStyle>
          <a:p>
            <a:pPr eaLnBrk="1" hangingPunct="1">
              <a:defRPr/>
            </a:pPr>
            <a:r>
              <a:rPr lang="en-US" altLang="en-US" kern="0"/>
              <a:t>Main components of a computer</a:t>
            </a:r>
            <a:endParaRPr lang="en-US" altLang="en-US" kern="0" dirty="0"/>
          </a:p>
        </p:txBody>
      </p:sp>
      <p:sp>
        <p:nvSpPr>
          <p:cNvPr id="2" name="TextBox 1"/>
          <p:cNvSpPr txBox="1"/>
          <p:nvPr/>
        </p:nvSpPr>
        <p:spPr>
          <a:xfrm>
            <a:off x="539474" y="1739180"/>
            <a:ext cx="1420985" cy="400110"/>
          </a:xfrm>
          <a:prstGeom prst="rect">
            <a:avLst/>
          </a:prstGeom>
          <a:noFill/>
        </p:spPr>
        <p:txBody>
          <a:bodyPr wrap="square" rtlCol="0">
            <a:spAutoFit/>
          </a:bodyPr>
          <a:lstStyle/>
          <a:p>
            <a:r>
              <a:rPr lang="en-US" sz="2000" dirty="0"/>
              <a:t>Internet?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B862-2273-4FCC-82FF-416ED523199C}"/>
              </a:ext>
            </a:extLst>
          </p:cNvPr>
          <p:cNvSpPr>
            <a:spLocks noGrp="1"/>
          </p:cNvSpPr>
          <p:nvPr>
            <p:ph type="title"/>
          </p:nvPr>
        </p:nvSpPr>
        <p:spPr/>
        <p:txBody>
          <a:bodyPr/>
          <a:lstStyle/>
          <a:p>
            <a:r>
              <a:rPr lang="en-US" dirty="0"/>
              <a:t>Some initial questions</a:t>
            </a:r>
          </a:p>
        </p:txBody>
      </p:sp>
      <p:sp>
        <p:nvSpPr>
          <p:cNvPr id="3" name="Content Placeholder 2">
            <a:extLst>
              <a:ext uri="{FF2B5EF4-FFF2-40B4-BE49-F238E27FC236}">
                <a16:creationId xmlns:a16="http://schemas.microsoft.com/office/drawing/2014/main" id="{61EE0E2C-C98E-43D9-98B5-53D7DDA7BEF1}"/>
              </a:ext>
            </a:extLst>
          </p:cNvPr>
          <p:cNvSpPr>
            <a:spLocks noGrp="1"/>
          </p:cNvSpPr>
          <p:nvPr>
            <p:ph idx="1"/>
          </p:nvPr>
        </p:nvSpPr>
        <p:spPr/>
        <p:txBody>
          <a:bodyPr/>
          <a:lstStyle/>
          <a:p>
            <a:r>
              <a:rPr lang="en-US" dirty="0"/>
              <a:t>How do the different components communicate with one another?</a:t>
            </a:r>
          </a:p>
          <a:p>
            <a:r>
              <a:rPr lang="en-US" dirty="0"/>
              <a:t>Do you notice any missing component(s)/parts in the diagram?</a:t>
            </a:r>
            <a:endParaRPr lang="en-US" dirty="0">
              <a:ea typeface="Tahoma"/>
              <a:cs typeface="Tahoma"/>
            </a:endParaRPr>
          </a:p>
          <a:p>
            <a:endParaRPr lang="en-US" dirty="0"/>
          </a:p>
        </p:txBody>
      </p:sp>
      <p:sp>
        <p:nvSpPr>
          <p:cNvPr id="4" name="Footer Placeholder 3">
            <a:extLst>
              <a:ext uri="{FF2B5EF4-FFF2-40B4-BE49-F238E27FC236}">
                <a16:creationId xmlns:a16="http://schemas.microsoft.com/office/drawing/2014/main" id="{8609463B-27E4-469B-9694-7C674E0E0EEE}"/>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6DED4615-5D9A-4BD6-BC48-5512594A0738}"/>
              </a:ext>
            </a:extLst>
          </p:cNvPr>
          <p:cNvSpPr>
            <a:spLocks noGrp="1"/>
          </p:cNvSpPr>
          <p:nvPr>
            <p:ph type="sldNum" sz="quarter" idx="12"/>
          </p:nvPr>
        </p:nvSpPr>
        <p:spPr/>
        <p:txBody>
          <a:bodyPr/>
          <a:lstStyle/>
          <a:p>
            <a:pPr>
              <a:defRPr/>
            </a:pPr>
            <a:fld id="{9F95971F-92F4-44DA-B463-EB59D65F167A}" type="slidenum">
              <a:rPr lang="en-US" altLang="en-US" smtClean="0"/>
              <a:pPr>
                <a:defRPr/>
              </a:pPr>
              <a:t>15</a:t>
            </a:fld>
            <a:endParaRPr lang="en-US" altLang="en-US"/>
          </a:p>
        </p:txBody>
      </p:sp>
    </p:spTree>
    <p:extLst>
      <p:ext uri="{BB962C8B-B14F-4D97-AF65-F5344CB8AC3E}">
        <p14:creationId xmlns:p14="http://schemas.microsoft.com/office/powerpoint/2010/main" val="31374094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CSE 3430; Part 1</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8186FE8A-FE59-4FF8-A48D-CD69F5D2D44D}" type="slidenum">
              <a:rPr lang="en-US" altLang="en-US" sz="1400" smtClean="0"/>
              <a:pPr>
                <a:spcBef>
                  <a:spcPct val="0"/>
                </a:spcBef>
                <a:buClrTx/>
                <a:buSzTx/>
                <a:buFontTx/>
                <a:buNone/>
              </a:pPr>
              <a:t>16</a:t>
            </a:fld>
            <a:endParaRPr lang="en-US" altLang="en-US" sz="1400"/>
          </a:p>
        </p:txBody>
      </p:sp>
      <p:sp>
        <p:nvSpPr>
          <p:cNvPr id="21508" name="Rectangle 2"/>
          <p:cNvSpPr>
            <a:spLocks noGrp="1" noChangeArrowheads="1"/>
          </p:cNvSpPr>
          <p:nvPr>
            <p:ph type="title"/>
          </p:nvPr>
        </p:nvSpPr>
        <p:spPr>
          <a:xfrm>
            <a:off x="1308100" y="125413"/>
            <a:ext cx="6873875" cy="692150"/>
          </a:xfrm>
        </p:spPr>
        <p:txBody>
          <a:bodyPr/>
          <a:lstStyle/>
          <a:p>
            <a:pPr eaLnBrk="1" hangingPunct="1"/>
            <a:r>
              <a:rPr lang="en-US" altLang="en-US"/>
              <a:t>Fundamental Concept #1</a:t>
            </a:r>
          </a:p>
        </p:txBody>
      </p:sp>
      <p:sp>
        <p:nvSpPr>
          <p:cNvPr id="5125" name="Rectangle 3"/>
          <p:cNvSpPr>
            <a:spLocks noGrp="1" noChangeArrowheads="1"/>
          </p:cNvSpPr>
          <p:nvPr>
            <p:ph type="body" idx="1"/>
          </p:nvPr>
        </p:nvSpPr>
        <p:spPr>
          <a:xfrm>
            <a:off x="155575" y="1201738"/>
            <a:ext cx="8791575" cy="5499100"/>
          </a:xfrm>
        </p:spPr>
        <p:txBody>
          <a:bodyPr/>
          <a:lstStyle/>
          <a:p>
            <a:pPr defTabSz="282575" eaLnBrk="1" hangingPunct="1"/>
            <a:r>
              <a:rPr lang="en-US" altLang="en-US" sz="2000" dirty="0">
                <a:latin typeface="Arial" panose="020B0604020202020204" pitchFamily="34" charset="0"/>
              </a:rPr>
              <a:t>Smallest unit of memory: </a:t>
            </a:r>
            <a:r>
              <a:rPr lang="en-US" altLang="en-US" sz="2000" i="1" dirty="0">
                <a:latin typeface="Arial" panose="020B0604020202020204" pitchFamily="34" charset="0"/>
              </a:rPr>
              <a:t>Bit  </a:t>
            </a:r>
            <a:r>
              <a:rPr lang="en-US" altLang="en-US" sz="2000" dirty="0">
                <a:latin typeface="Arial" panose="020B0604020202020204" pitchFamily="34" charset="0"/>
              </a:rPr>
              <a:t>(</a:t>
            </a:r>
            <a:r>
              <a:rPr lang="en-US" altLang="en-US" sz="2000" b="1" dirty="0">
                <a:latin typeface="Arial" panose="020B0604020202020204" pitchFamily="34" charset="0"/>
              </a:rPr>
              <a:t>bi</a:t>
            </a:r>
            <a:r>
              <a:rPr lang="en-US" altLang="en-US" sz="2000" dirty="0">
                <a:latin typeface="Arial" panose="020B0604020202020204" pitchFamily="34" charset="0"/>
              </a:rPr>
              <a:t>nary digi</a:t>
            </a:r>
            <a:r>
              <a:rPr lang="en-US" altLang="en-US" sz="2000" b="1" dirty="0">
                <a:latin typeface="Arial" panose="020B0604020202020204" pitchFamily="34" charset="0"/>
              </a:rPr>
              <a:t>t</a:t>
            </a:r>
            <a:r>
              <a:rPr lang="en-US" altLang="en-US" sz="2000" dirty="0">
                <a:latin typeface="Arial" panose="020B0604020202020204" pitchFamily="34" charset="0"/>
              </a:rPr>
              <a:t>)</a:t>
            </a:r>
            <a:endParaRPr lang="en-US" altLang="en-US" sz="2000" dirty="0">
              <a:latin typeface="Arial" panose="020B0604020202020204" pitchFamily="34" charset="0"/>
              <a:cs typeface="Arial"/>
            </a:endParaRPr>
          </a:p>
          <a:p>
            <a:pPr lvl="1" defTabSz="282575" eaLnBrk="1" hangingPunct="1"/>
            <a:r>
              <a:rPr lang="en-US" altLang="en-US" sz="1800" dirty="0">
                <a:latin typeface="Arial" panose="020B0604020202020204" pitchFamily="34" charset="0"/>
              </a:rPr>
              <a:t>A bit may be 0 or 1 (abstraction of value)</a:t>
            </a:r>
          </a:p>
          <a:p>
            <a:pPr lvl="1" defTabSz="282575" eaLnBrk="1" hangingPunct="1"/>
            <a:r>
              <a:rPr lang="en-US" altLang="en-US" sz="1800" dirty="0">
                <a:latin typeface="Arial" panose="020B0604020202020204" pitchFamily="34" charset="0"/>
              </a:rPr>
              <a:t>There are hardware devices that can </a:t>
            </a:r>
            <a:r>
              <a:rPr lang="en-US" altLang="en-US" sz="1800" i="1" dirty="0">
                <a:latin typeface="Arial" panose="020B0604020202020204" pitchFamily="34" charset="0"/>
              </a:rPr>
              <a:t>store a bit</a:t>
            </a:r>
            <a:br>
              <a:rPr lang="en-US" altLang="en-US" sz="1800" i="1" dirty="0">
                <a:latin typeface="Arial" panose="020B0604020202020204" pitchFamily="34" charset="0"/>
              </a:rPr>
            </a:br>
            <a:r>
              <a:rPr lang="en-US" altLang="en-US" sz="1800" dirty="0">
                <a:latin typeface="Arial" panose="020B0604020202020204" pitchFamily="34" charset="0"/>
              </a:rPr>
              <a:t>(these devices are also called bits)</a:t>
            </a:r>
          </a:p>
          <a:p>
            <a:pPr lvl="1" defTabSz="282575" eaLnBrk="1" hangingPunct="1"/>
            <a:r>
              <a:rPr lang="en-US" altLang="en-US" sz="1800" dirty="0">
                <a:latin typeface="Arial" panose="020B0604020202020204" pitchFamily="34" charset="0"/>
              </a:rPr>
              <a:t>You can </a:t>
            </a:r>
            <a:r>
              <a:rPr lang="en-US" altLang="en-US" sz="1800" i="1" dirty="0">
                <a:latin typeface="Arial" panose="020B0604020202020204" pitchFamily="34" charset="0"/>
              </a:rPr>
              <a:t>write</a:t>
            </a:r>
            <a:r>
              <a:rPr lang="en-US" altLang="en-US" sz="1800" dirty="0">
                <a:latin typeface="Arial" panose="020B0604020202020204" pitchFamily="34" charset="0"/>
              </a:rPr>
              <a:t> a new value (only 0 or 1!) into a bit</a:t>
            </a:r>
            <a:br>
              <a:rPr lang="en-US" altLang="en-US" sz="1800" dirty="0">
                <a:latin typeface="Arial" panose="020B0604020202020204" pitchFamily="34" charset="0"/>
              </a:rPr>
            </a:br>
            <a:r>
              <a:rPr lang="en-US" altLang="en-US" sz="1800" dirty="0">
                <a:latin typeface="Arial" panose="020B0604020202020204" pitchFamily="34" charset="0"/>
              </a:rPr>
              <a:t>or </a:t>
            </a:r>
            <a:r>
              <a:rPr lang="en-US" altLang="en-US" sz="1800" i="1" dirty="0">
                <a:latin typeface="Arial" panose="020B0604020202020204" pitchFamily="34" charset="0"/>
              </a:rPr>
              <a:t>read</a:t>
            </a:r>
            <a:r>
              <a:rPr lang="en-US" altLang="en-US" sz="1800" dirty="0">
                <a:latin typeface="Arial" panose="020B0604020202020204" pitchFamily="34" charset="0"/>
              </a:rPr>
              <a:t> the value currently stored in the bit; THAT”S IT!</a:t>
            </a:r>
          </a:p>
          <a:p>
            <a:pPr defTabSz="282575" eaLnBrk="1" hangingPunct="1"/>
            <a:r>
              <a:rPr lang="en-US" altLang="en-US" sz="2000" dirty="0">
                <a:latin typeface="Arial"/>
                <a:cs typeface="Arial"/>
              </a:rPr>
              <a:t>Computer’s memory: Collection of a </a:t>
            </a:r>
            <a:r>
              <a:rPr lang="en-US" altLang="en-US" sz="2000" i="1" dirty="0">
                <a:latin typeface="Arial"/>
                <a:cs typeface="Arial"/>
              </a:rPr>
              <a:t>huge </a:t>
            </a:r>
            <a:r>
              <a:rPr lang="en-US" altLang="en-US" sz="2000" dirty="0">
                <a:latin typeface="Arial"/>
                <a:cs typeface="Arial"/>
              </a:rPr>
              <a:t>number of bits</a:t>
            </a:r>
          </a:p>
          <a:p>
            <a:pPr lvl="1" defTabSz="282575" eaLnBrk="1" hangingPunct="1"/>
            <a:r>
              <a:rPr lang="en-US" altLang="en-US" sz="1800" b="1" dirty="0">
                <a:latin typeface="Arial"/>
                <a:cs typeface="Arial"/>
              </a:rPr>
              <a:t>An ordered sequence of 1 or more bits: a </a:t>
            </a:r>
            <a:r>
              <a:rPr lang="en-US" altLang="en-US" sz="1800" b="1" i="1" dirty="0">
                <a:latin typeface="Arial"/>
                <a:cs typeface="Arial"/>
              </a:rPr>
              <a:t>bit string</a:t>
            </a:r>
            <a:r>
              <a:rPr lang="en-US" altLang="en-US" sz="1800" dirty="0">
                <a:latin typeface="Arial"/>
                <a:cs typeface="Arial"/>
              </a:rPr>
              <a:t> (or string of bits)</a:t>
            </a:r>
          </a:p>
          <a:p>
            <a:pPr defTabSz="282575" eaLnBrk="1" hangingPunct="1"/>
            <a:r>
              <a:rPr lang="en-US" altLang="en-US" sz="2000" b="1" i="1" dirty="0">
                <a:latin typeface="Arial"/>
                <a:cs typeface="Arial"/>
              </a:rPr>
              <a:t>Everything </a:t>
            </a:r>
            <a:r>
              <a:rPr lang="en-US" altLang="en-US" sz="2000" dirty="0">
                <a:latin typeface="Arial"/>
                <a:cs typeface="Arial"/>
              </a:rPr>
              <a:t>in the computer (data of every type, instructions, etc.) is stored as a bit string (an </a:t>
            </a:r>
            <a:r>
              <a:rPr lang="en-US" altLang="en-US" sz="2000" b="1" i="1" u="sng" dirty="0">
                <a:latin typeface="Arial"/>
                <a:cs typeface="Arial"/>
              </a:rPr>
              <a:t>ordered</a:t>
            </a:r>
            <a:r>
              <a:rPr lang="en-US" altLang="en-US" sz="2000" dirty="0">
                <a:latin typeface="Arial"/>
                <a:cs typeface="Arial"/>
              </a:rPr>
              <a:t> sequence of bits: 1100 and 0011 are distinct bit strings) – WHY?</a:t>
            </a:r>
          </a:p>
          <a:p>
            <a:pPr defTabSz="282575" eaLnBrk="1" hangingPunct="1"/>
            <a:r>
              <a:rPr lang="en-US" altLang="en-US" sz="2000" dirty="0">
                <a:latin typeface="Arial"/>
                <a:cs typeface="Arial"/>
              </a:rPr>
              <a:t>That is </a:t>
            </a:r>
            <a:r>
              <a:rPr lang="en-US" altLang="en-US" sz="2000" b="1" i="1" dirty="0">
                <a:latin typeface="Arial"/>
                <a:cs typeface="Arial"/>
              </a:rPr>
              <a:t>everything in the computer</a:t>
            </a:r>
            <a:r>
              <a:rPr lang="en-US" altLang="en-US" sz="2000" dirty="0">
                <a:latin typeface="Arial"/>
                <a:cs typeface="Arial"/>
              </a:rPr>
              <a:t>; NO exceptions!</a:t>
            </a:r>
          </a:p>
          <a:p>
            <a:pPr defTabSz="282575" eaLnBrk="1" hangingPunct="1"/>
            <a:r>
              <a:rPr lang="en-US" altLang="en-US" sz="2000" dirty="0">
                <a:latin typeface="Arial"/>
                <a:cs typeface="Arial"/>
              </a:rPr>
              <a:t>Names, numbers, songs, pictures, emojis, </a:t>
            </a:r>
            <a:r>
              <a:rPr lang="en-US" altLang="en-US" sz="2000" i="1" dirty="0">
                <a:latin typeface="Arial"/>
                <a:cs typeface="Arial"/>
              </a:rPr>
              <a:t>everything!</a:t>
            </a:r>
            <a:br>
              <a:rPr lang="en-US" altLang="en-US" sz="2000" i="1" dirty="0">
                <a:latin typeface="Arial" panose="020B0604020202020204" pitchFamily="34" charset="0"/>
              </a:rPr>
            </a:br>
            <a:r>
              <a:rPr lang="en-US" altLang="en-US" sz="2000" dirty="0">
                <a:latin typeface="Arial"/>
                <a:cs typeface="Arial"/>
              </a:rPr>
              <a:t>Even </a:t>
            </a:r>
            <a:r>
              <a:rPr lang="en-US" altLang="en-US" sz="2000" i="1" dirty="0">
                <a:latin typeface="Arial"/>
                <a:cs typeface="Arial"/>
              </a:rPr>
              <a:t>programs!</a:t>
            </a:r>
            <a:endParaRPr lang="en-US" altLang="en-US" sz="2000" dirty="0">
              <a:latin typeface="Arial"/>
              <a:cs typeface="Arial"/>
            </a:endParaRPr>
          </a:p>
          <a:p>
            <a:pPr defTabSz="282575" eaLnBrk="1" hangingPunct="1"/>
            <a:r>
              <a:rPr lang="en-US" altLang="en-US" sz="2000" b="1" dirty="0">
                <a:latin typeface="Arial" panose="020B0604020202020204" pitchFamily="34" charset="0"/>
              </a:rPr>
              <a:t>*Everything* in the computer is stored as a bit string!</a:t>
            </a:r>
            <a:endParaRPr lang="en-US" altLang="en-US" sz="20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2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5">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CSE 3430; Part 1</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C93FE9A-7A14-46C9-9AAA-C436095EF1CC}" type="slidenum">
              <a:rPr lang="en-US" altLang="en-US" sz="1400" smtClean="0"/>
              <a:pPr>
                <a:spcBef>
                  <a:spcPct val="0"/>
                </a:spcBef>
                <a:buClrTx/>
                <a:buSzTx/>
                <a:buFontTx/>
                <a:buNone/>
              </a:pPr>
              <a:t>17</a:t>
            </a:fld>
            <a:endParaRPr lang="en-US" altLang="en-US" sz="1400"/>
          </a:p>
        </p:txBody>
      </p:sp>
      <p:sp>
        <p:nvSpPr>
          <p:cNvPr id="23556" name="Rectangle 2"/>
          <p:cNvSpPr>
            <a:spLocks noGrp="1" noChangeArrowheads="1"/>
          </p:cNvSpPr>
          <p:nvPr>
            <p:ph type="title"/>
          </p:nvPr>
        </p:nvSpPr>
        <p:spPr>
          <a:xfrm>
            <a:off x="2767013" y="125413"/>
            <a:ext cx="3187700" cy="692150"/>
          </a:xfrm>
        </p:spPr>
        <p:txBody>
          <a:bodyPr/>
          <a:lstStyle/>
          <a:p>
            <a:pPr eaLnBrk="1" hangingPunct="1"/>
            <a:r>
              <a:rPr lang="en-US" altLang="en-US"/>
              <a:t>But … how?</a:t>
            </a:r>
          </a:p>
        </p:txBody>
      </p:sp>
      <p:sp>
        <p:nvSpPr>
          <p:cNvPr id="5125" name="Rectangle 3"/>
          <p:cNvSpPr>
            <a:spLocks noGrp="1" noChangeArrowheads="1"/>
          </p:cNvSpPr>
          <p:nvPr>
            <p:ph type="body" idx="1"/>
          </p:nvPr>
        </p:nvSpPr>
        <p:spPr>
          <a:xfrm>
            <a:off x="155575" y="1201738"/>
            <a:ext cx="8988425" cy="5299075"/>
          </a:xfrm>
        </p:spPr>
        <p:txBody>
          <a:bodyPr/>
          <a:lstStyle/>
          <a:p>
            <a:pPr defTabSz="282575" eaLnBrk="1" hangingPunct="1"/>
            <a:r>
              <a:rPr lang="en-US" altLang="en-US" sz="1800" dirty="0">
                <a:latin typeface="Arial" panose="020B0604020202020204" pitchFamily="34" charset="0"/>
              </a:rPr>
              <a:t>By </a:t>
            </a:r>
            <a:r>
              <a:rPr lang="en-US" altLang="en-US" sz="1800" b="1" i="1" dirty="0">
                <a:latin typeface="Arial" panose="020B0604020202020204" pitchFamily="34" charset="0"/>
              </a:rPr>
              <a:t>encoding</a:t>
            </a:r>
            <a:r>
              <a:rPr lang="en-US" altLang="en-US" sz="1800" i="1" dirty="0">
                <a:latin typeface="Arial" panose="020B0604020202020204" pitchFamily="34" charset="0"/>
              </a:rPr>
              <a:t> </a:t>
            </a:r>
            <a:r>
              <a:rPr lang="en-US" altLang="en-US" sz="1800" dirty="0">
                <a:latin typeface="Arial" panose="020B0604020202020204" pitchFamily="34" charset="0"/>
              </a:rPr>
              <a:t>everything as a bit string …; encoding means converting the meaning/value to a bit string that can be used to represent it.</a:t>
            </a:r>
          </a:p>
          <a:p>
            <a:pPr defTabSz="282575" eaLnBrk="1" hangingPunct="1"/>
            <a:r>
              <a:rPr lang="en-US" altLang="en-US" sz="1800" dirty="0">
                <a:latin typeface="Arial" panose="020B0604020202020204" pitchFamily="34" charset="0"/>
              </a:rPr>
              <a:t>A bit string with a single bit can encode two possible values:  </a:t>
            </a:r>
            <a:br>
              <a:rPr lang="en-US" altLang="en-US" sz="1800" dirty="0">
                <a:latin typeface="Arial" panose="020B0604020202020204" pitchFamily="34" charset="0"/>
              </a:rPr>
            </a:br>
            <a:r>
              <a:rPr lang="en-US" altLang="en-US" sz="1800" dirty="0">
                <a:latin typeface="Arial" panose="020B0604020202020204" pitchFamily="34" charset="0"/>
              </a:rPr>
              <a:t>		Represent the state of a light bulb </a:t>
            </a:r>
            <a:r>
              <a:rPr lang="en-US" altLang="en-US" sz="1800" i="1" dirty="0">
                <a:latin typeface="Arial" panose="020B0604020202020204" pitchFamily="34" charset="0"/>
              </a:rPr>
              <a:t>on</a:t>
            </a:r>
            <a:r>
              <a:rPr lang="en-US" altLang="en-US" sz="1800" dirty="0">
                <a:latin typeface="Arial" panose="020B0604020202020204" pitchFamily="34" charset="0"/>
              </a:rPr>
              <a:t> (1) or </a:t>
            </a:r>
            <a:r>
              <a:rPr lang="en-US" altLang="en-US" sz="1800" i="1" dirty="0">
                <a:latin typeface="Arial" panose="020B0604020202020204" pitchFamily="34" charset="0"/>
              </a:rPr>
              <a:t>off (</a:t>
            </a:r>
            <a:r>
              <a:rPr lang="en-US" altLang="en-US" sz="1800" dirty="0">
                <a:latin typeface="Arial" panose="020B0604020202020204" pitchFamily="34" charset="0"/>
              </a:rPr>
              <a:t>0); or </a:t>
            </a:r>
            <a:br>
              <a:rPr lang="en-US" altLang="en-US" sz="1800" dirty="0">
                <a:latin typeface="Arial" panose="020B0604020202020204" pitchFamily="34" charset="0"/>
              </a:rPr>
            </a:br>
            <a:r>
              <a:rPr lang="en-US" altLang="en-US" sz="1800" dirty="0">
                <a:latin typeface="Arial" panose="020B0604020202020204" pitchFamily="34" charset="0"/>
              </a:rPr>
              <a:t>		whether a particular student </a:t>
            </a:r>
            <a:r>
              <a:rPr lang="en-US" altLang="en-US" sz="1800" i="1" dirty="0">
                <a:latin typeface="Arial" panose="020B0604020202020204" pitchFamily="34" charset="0"/>
              </a:rPr>
              <a:t>passed</a:t>
            </a:r>
            <a:r>
              <a:rPr lang="en-US" altLang="en-US" sz="1800" dirty="0">
                <a:latin typeface="Arial" panose="020B0604020202020204" pitchFamily="34" charset="0"/>
              </a:rPr>
              <a:t> (1) or </a:t>
            </a:r>
            <a:r>
              <a:rPr lang="en-US" altLang="en-US" sz="1800" i="1" dirty="0">
                <a:latin typeface="Arial" panose="020B0604020202020204" pitchFamily="34" charset="0"/>
              </a:rPr>
              <a:t>failed</a:t>
            </a:r>
            <a:r>
              <a:rPr lang="en-US" altLang="en-US" sz="1800" dirty="0">
                <a:latin typeface="Arial" panose="020B0604020202020204" pitchFamily="34" charset="0"/>
              </a:rPr>
              <a:t> (0) the first midterm;</a:t>
            </a:r>
            <a:br>
              <a:rPr lang="en-US" altLang="en-US" sz="1800" dirty="0">
                <a:latin typeface="Arial" panose="020B0604020202020204" pitchFamily="34" charset="0"/>
              </a:rPr>
            </a:br>
            <a:r>
              <a:rPr lang="en-US" altLang="en-US" sz="1800" dirty="0">
                <a:latin typeface="Arial" panose="020B0604020202020204" pitchFamily="34" charset="0"/>
              </a:rPr>
              <a:t>		or </a:t>
            </a:r>
            <a:r>
              <a:rPr lang="en-US" altLang="en-US" sz="1800" i="1" dirty="0">
                <a:latin typeface="Arial" panose="020B0604020202020204" pitchFamily="34" charset="0"/>
              </a:rPr>
              <a:t>anything else</a:t>
            </a:r>
            <a:r>
              <a:rPr lang="en-US" altLang="en-US" sz="1800" dirty="0">
                <a:latin typeface="Arial" panose="020B0604020202020204" pitchFamily="34" charset="0"/>
              </a:rPr>
              <a:t> that has exactly two possible values.</a:t>
            </a:r>
          </a:p>
          <a:p>
            <a:pPr defTabSz="282575" eaLnBrk="1" hangingPunct="1"/>
            <a:r>
              <a:rPr lang="en-US" altLang="en-US" sz="1800" dirty="0">
                <a:latin typeface="Arial"/>
                <a:cs typeface="Arial"/>
              </a:rPr>
              <a:t>A bit string with two bits can encode up to four possible values (00, 01, 10, 11) </a:t>
            </a:r>
            <a:br>
              <a:rPr lang="en-US" altLang="en-US" sz="1800" dirty="0">
                <a:latin typeface="Arial" panose="020B0604020202020204" pitchFamily="34" charset="0"/>
              </a:rPr>
            </a:br>
            <a:r>
              <a:rPr lang="en-US" altLang="en-US" sz="1800" dirty="0">
                <a:latin typeface="Arial"/>
                <a:cs typeface="Arial"/>
              </a:rPr>
              <a:t> 		Represent state of </a:t>
            </a:r>
            <a:r>
              <a:rPr lang="en-US" altLang="en-US" sz="1800" i="1" dirty="0">
                <a:latin typeface="Arial"/>
                <a:cs typeface="Arial"/>
              </a:rPr>
              <a:t>two</a:t>
            </a:r>
            <a:r>
              <a:rPr lang="en-US" altLang="en-US" sz="1800" dirty="0">
                <a:latin typeface="Arial"/>
                <a:cs typeface="Arial"/>
              </a:rPr>
              <a:t> bulbs in room (</a:t>
            </a:r>
            <a:r>
              <a:rPr lang="en-US" altLang="en-US" sz="1800" dirty="0" err="1">
                <a:latin typeface="Arial"/>
                <a:cs typeface="Arial"/>
              </a:rPr>
              <a:t>off,off</a:t>
            </a:r>
            <a:r>
              <a:rPr lang="en-US" altLang="en-US" sz="1800" dirty="0">
                <a:latin typeface="Arial"/>
                <a:cs typeface="Arial"/>
              </a:rPr>
              <a:t> / </a:t>
            </a:r>
            <a:r>
              <a:rPr lang="en-US" altLang="en-US" sz="1800" dirty="0" err="1">
                <a:latin typeface="Arial"/>
                <a:cs typeface="Arial"/>
              </a:rPr>
              <a:t>off,on</a:t>
            </a:r>
            <a:r>
              <a:rPr lang="en-US" altLang="en-US" sz="1800" dirty="0">
                <a:latin typeface="Arial"/>
                <a:cs typeface="Arial"/>
              </a:rPr>
              <a:t>/ </a:t>
            </a:r>
            <a:r>
              <a:rPr lang="en-US" altLang="en-US" sz="1800" dirty="0" err="1">
                <a:latin typeface="Arial"/>
                <a:cs typeface="Arial"/>
              </a:rPr>
              <a:t>on,off</a:t>
            </a:r>
            <a:r>
              <a:rPr lang="en-US" altLang="en-US" sz="1800" dirty="0">
                <a:latin typeface="Arial"/>
                <a:cs typeface="Arial"/>
              </a:rPr>
              <a:t>/ </a:t>
            </a:r>
            <a:r>
              <a:rPr lang="en-US" altLang="en-US" sz="1800" dirty="0" err="1">
                <a:latin typeface="Arial"/>
                <a:cs typeface="Arial"/>
              </a:rPr>
              <a:t>on,on</a:t>
            </a:r>
            <a:r>
              <a:rPr lang="en-US" altLang="en-US" sz="1800" dirty="0">
                <a:latin typeface="Arial"/>
                <a:cs typeface="Arial"/>
              </a:rPr>
              <a:t>); or </a:t>
            </a:r>
            <a:br>
              <a:rPr lang="en-US" altLang="en-US" sz="1800" dirty="0">
                <a:latin typeface="Arial" panose="020B0604020202020204" pitchFamily="34" charset="0"/>
              </a:rPr>
            </a:br>
            <a:r>
              <a:rPr lang="en-US" altLang="en-US" sz="1800" dirty="0">
                <a:latin typeface="Arial"/>
                <a:cs typeface="Arial"/>
              </a:rPr>
              <a:t>		whether a particular student failed/passed each of two midterms; or </a:t>
            </a:r>
            <a:br>
              <a:rPr lang="en-US" altLang="en-US" sz="1800" dirty="0">
                <a:latin typeface="Arial" panose="020B0604020202020204" pitchFamily="34" charset="0"/>
              </a:rPr>
            </a:br>
            <a:r>
              <a:rPr lang="en-US" altLang="en-US" sz="1800" dirty="0">
                <a:latin typeface="Arial"/>
                <a:cs typeface="Arial"/>
              </a:rPr>
              <a:t>		whether </a:t>
            </a:r>
            <a:r>
              <a:rPr lang="en-US" altLang="en-US" sz="1800" i="1" dirty="0">
                <a:latin typeface="Arial"/>
                <a:cs typeface="Arial"/>
              </a:rPr>
              <a:t>two</a:t>
            </a:r>
            <a:r>
              <a:rPr lang="en-US" altLang="en-US" sz="1800" dirty="0">
                <a:latin typeface="Arial"/>
                <a:cs typeface="Arial"/>
              </a:rPr>
              <a:t> students failed/passed the first midterm; </a:t>
            </a:r>
            <a:br>
              <a:rPr lang="en-US" altLang="en-US" sz="1800" dirty="0">
                <a:latin typeface="Arial" panose="020B0604020202020204" pitchFamily="34" charset="0"/>
              </a:rPr>
            </a:br>
            <a:r>
              <a:rPr lang="en-US" altLang="en-US" sz="1800" dirty="0">
                <a:latin typeface="Arial"/>
                <a:cs typeface="Arial"/>
              </a:rPr>
              <a:t>		 or </a:t>
            </a:r>
            <a:r>
              <a:rPr lang="en-US" altLang="en-US" sz="1800" i="1" dirty="0">
                <a:latin typeface="Arial"/>
                <a:cs typeface="Arial"/>
              </a:rPr>
              <a:t>anything else</a:t>
            </a:r>
            <a:r>
              <a:rPr lang="en-US" altLang="en-US" sz="1800" dirty="0">
                <a:latin typeface="Arial"/>
                <a:cs typeface="Arial"/>
              </a:rPr>
              <a:t> that has exactly four possible values.</a:t>
            </a:r>
          </a:p>
          <a:p>
            <a:pPr defTabSz="282575" eaLnBrk="1" hangingPunct="1"/>
            <a:r>
              <a:rPr lang="en-US" altLang="en-US" sz="1800" dirty="0">
                <a:latin typeface="Arial"/>
                <a:cs typeface="Arial"/>
              </a:rPr>
              <a:t>*Major Problem*:</a:t>
            </a:r>
            <a:br>
              <a:rPr lang="en-US" altLang="en-US" sz="1800" dirty="0">
                <a:latin typeface="Arial" panose="020B0604020202020204" pitchFamily="34" charset="0"/>
              </a:rPr>
            </a:br>
            <a:r>
              <a:rPr lang="en-US" altLang="en-US" sz="1800" dirty="0">
                <a:latin typeface="Arial"/>
                <a:cs typeface="Arial"/>
              </a:rPr>
              <a:t>		Does “01” represent a particular student’s fail/pass in two midterms? or 					fail/pass of two students in the first midterm … </a:t>
            </a:r>
            <a:br>
              <a:rPr lang="en-US" altLang="en-US" sz="1800" dirty="0">
                <a:latin typeface="Arial" panose="020B0604020202020204" pitchFamily="34" charset="0"/>
              </a:rPr>
            </a:br>
            <a:r>
              <a:rPr lang="en-US" altLang="en-US" sz="1800" dirty="0">
                <a:latin typeface="Arial"/>
                <a:cs typeface="Arial"/>
              </a:rPr>
              <a:t>		or even whether the two light bulbs are off, on respectively?</a:t>
            </a:r>
            <a:br>
              <a:rPr lang="en-US" altLang="en-US" sz="1800" dirty="0">
                <a:latin typeface="Arial" panose="020B0604020202020204" pitchFamily="34" charset="0"/>
              </a:rPr>
            </a:br>
            <a:r>
              <a:rPr lang="en-US" altLang="en-US" sz="1800" dirty="0">
                <a:latin typeface="Arial"/>
                <a:cs typeface="Arial"/>
              </a:rPr>
              <a:t>		Answer: There is </a:t>
            </a:r>
            <a:r>
              <a:rPr lang="en-US" altLang="en-US" sz="1800" i="1" dirty="0">
                <a:latin typeface="Arial"/>
                <a:cs typeface="Arial"/>
              </a:rPr>
              <a:t>no way to tell just by looking at the bit string! </a:t>
            </a:r>
            <a:r>
              <a:rPr lang="en-US" altLang="en-US" sz="1800" dirty="0">
                <a:latin typeface="Arial"/>
                <a:cs typeface="Arial"/>
              </a:rPr>
              <a:t>We just have to 		know (actually, the software that manipulates the encoded data has to know)! 			… but we will see more on this later.</a:t>
            </a:r>
          </a:p>
          <a:p>
            <a:pPr lvl="1" defTabSz="282575" eaLnBrk="1" hangingPunct="1"/>
            <a:endParaRPr lang="en-US" altLang="en-US" sz="1600" dirty="0">
              <a:latin typeface="Arial" panose="020B0604020202020204" pitchFamily="34" charset="0"/>
            </a:endParaRPr>
          </a:p>
          <a:p>
            <a:pPr lvl="1" defTabSz="282575" eaLnBrk="1" hangingPunct="1"/>
            <a:endParaRPr lang="en-US" altLang="en-US" sz="16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CSE 3430; Part 1</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5BC68D08-A48B-4C92-8FA6-586A1DEB572F}" type="slidenum">
              <a:rPr lang="en-US" altLang="en-US" sz="1400" smtClean="0"/>
              <a:pPr>
                <a:spcBef>
                  <a:spcPct val="0"/>
                </a:spcBef>
                <a:buClrTx/>
                <a:buSzTx/>
                <a:buFontTx/>
                <a:buNone/>
              </a:pPr>
              <a:t>18</a:t>
            </a:fld>
            <a:endParaRPr lang="en-US" altLang="en-US" sz="1400"/>
          </a:p>
        </p:txBody>
      </p:sp>
      <p:sp>
        <p:nvSpPr>
          <p:cNvPr id="25604" name="Rectangle 2"/>
          <p:cNvSpPr>
            <a:spLocks noGrp="1" noChangeArrowheads="1"/>
          </p:cNvSpPr>
          <p:nvPr>
            <p:ph type="title"/>
          </p:nvPr>
        </p:nvSpPr>
        <p:spPr>
          <a:xfrm>
            <a:off x="1576388" y="125413"/>
            <a:ext cx="5837237" cy="619125"/>
          </a:xfrm>
        </p:spPr>
        <p:txBody>
          <a:bodyPr/>
          <a:lstStyle/>
          <a:p>
            <a:pPr algn="ctr" eaLnBrk="1" hangingPunct="1"/>
            <a:r>
              <a:rPr lang="en-US" altLang="en-US" dirty="0"/>
              <a:t>Storing Information …</a:t>
            </a:r>
          </a:p>
        </p:txBody>
      </p:sp>
      <p:sp>
        <p:nvSpPr>
          <p:cNvPr id="5125" name="Rectangle 3"/>
          <p:cNvSpPr>
            <a:spLocks noGrp="1" noChangeArrowheads="1"/>
          </p:cNvSpPr>
          <p:nvPr>
            <p:ph type="body" idx="1"/>
          </p:nvPr>
        </p:nvSpPr>
        <p:spPr>
          <a:xfrm>
            <a:off x="98425" y="1304925"/>
            <a:ext cx="8848725" cy="4965700"/>
          </a:xfrm>
        </p:spPr>
        <p:txBody>
          <a:bodyPr/>
          <a:lstStyle/>
          <a:p>
            <a:pPr defTabSz="282575" eaLnBrk="1" hangingPunct="1">
              <a:spcAft>
                <a:spcPts val="600"/>
              </a:spcAft>
            </a:pPr>
            <a:r>
              <a:rPr lang="en-US" altLang="en-US" sz="2000" dirty="0">
                <a:latin typeface="Arial"/>
                <a:cs typeface="Arial"/>
              </a:rPr>
              <a:t>Memory is organized into a sequence of </a:t>
            </a:r>
            <a:r>
              <a:rPr lang="en-US" altLang="en-US" sz="2000" i="1" dirty="0">
                <a:latin typeface="Arial"/>
                <a:cs typeface="Arial"/>
              </a:rPr>
              <a:t>words</a:t>
            </a:r>
            <a:r>
              <a:rPr lang="en-US" altLang="en-US" sz="2000" dirty="0">
                <a:latin typeface="Arial"/>
                <a:cs typeface="Arial"/>
              </a:rPr>
              <a:t> (an array of words)</a:t>
            </a:r>
          </a:p>
          <a:p>
            <a:pPr defTabSz="282575" eaLnBrk="1" hangingPunct="1">
              <a:spcAft>
                <a:spcPts val="600"/>
              </a:spcAft>
            </a:pPr>
            <a:r>
              <a:rPr lang="en-US" altLang="en-US" sz="2000" dirty="0">
                <a:latin typeface="Arial"/>
                <a:cs typeface="Arial"/>
              </a:rPr>
              <a:t>A word typically was a string of 32 bits in the prior generation of hardware (usually 64 today), but could be 8, 16, 32, …; there is no universal agreement about or definition of the size of a word. Unless otherwise stated, we will assume that it is 64 bits (this is the most common size in systems today, but this is an assumption we will make since it is very typical in general purpose systems today).</a:t>
            </a:r>
          </a:p>
          <a:p>
            <a:pPr defTabSz="282575" eaLnBrk="1" hangingPunct="1">
              <a:spcAft>
                <a:spcPts val="600"/>
              </a:spcAft>
            </a:pPr>
            <a:r>
              <a:rPr lang="en-US" altLang="en-US" sz="2000" dirty="0">
                <a:latin typeface="Arial"/>
                <a:cs typeface="Arial"/>
              </a:rPr>
              <a:t>Notice that what hardware manufacturers call a word may not be a word technically (we will see later that the Intel terminology is rather crazy in this way, because it’s based on history)</a:t>
            </a:r>
          </a:p>
          <a:p>
            <a:pPr defTabSz="282575" eaLnBrk="1" hangingPunct="1">
              <a:spcAft>
                <a:spcPts val="600"/>
              </a:spcAft>
            </a:pPr>
            <a:r>
              <a:rPr lang="en-US" altLang="en-US" sz="2000" dirty="0">
                <a:latin typeface="Arial"/>
                <a:cs typeface="Arial"/>
              </a:rPr>
              <a:t>Often we talk of </a:t>
            </a:r>
            <a:r>
              <a:rPr lang="en-US" altLang="en-US" sz="2000" i="1" dirty="0">
                <a:latin typeface="Arial"/>
                <a:cs typeface="Arial"/>
              </a:rPr>
              <a:t>bytes</a:t>
            </a:r>
            <a:r>
              <a:rPr lang="en-US" altLang="en-US" sz="2000" dirty="0">
                <a:latin typeface="Arial"/>
                <a:cs typeface="Arial"/>
              </a:rPr>
              <a:t> where a “byte” is </a:t>
            </a:r>
            <a:r>
              <a:rPr lang="en-US" altLang="en-US" sz="2000" b="1" i="1" dirty="0">
                <a:latin typeface="Arial"/>
                <a:cs typeface="Arial"/>
              </a:rPr>
              <a:t>always</a:t>
            </a:r>
            <a:r>
              <a:rPr lang="en-US" altLang="en-US" sz="2000" dirty="0">
                <a:latin typeface="Arial"/>
                <a:cs typeface="Arial"/>
              </a:rPr>
              <a:t> a string of 8 bits (that is, byte has a universal definition). Thus a word (typically) consists of 8 bytes (if, as we assume, a word is 64 bits).</a:t>
            </a:r>
          </a:p>
          <a:p>
            <a:pPr marL="457200" lvl="1" indent="0" defTabSz="282575" eaLnBrk="1" hangingPunct="1">
              <a:spcAft>
                <a:spcPts val="600"/>
              </a:spcAft>
              <a:buNone/>
            </a:pPr>
            <a:endParaRPr lang="en-US" altLang="en-US" sz="1600"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US" dirty="0"/>
              <a:t>Storing Information (contd.)</a:t>
            </a:r>
            <a:endParaRPr lang="en-US" dirty="0"/>
          </a:p>
        </p:txBody>
      </p:sp>
      <p:sp>
        <p:nvSpPr>
          <p:cNvPr id="3" name="Content Placeholder 2"/>
          <p:cNvSpPr>
            <a:spLocks noGrp="1"/>
          </p:cNvSpPr>
          <p:nvPr>
            <p:ph idx="1"/>
          </p:nvPr>
        </p:nvSpPr>
        <p:spPr/>
        <p:txBody>
          <a:bodyPr/>
          <a:lstStyle/>
          <a:p>
            <a:pPr defTabSz="282575" eaLnBrk="1" hangingPunct="1">
              <a:spcAft>
                <a:spcPts val="600"/>
              </a:spcAft>
            </a:pPr>
            <a:r>
              <a:rPr lang="en-US" altLang="en-US" sz="1600" dirty="0">
                <a:latin typeface="Arial" panose="020B0604020202020204" pitchFamily="34" charset="0"/>
              </a:rPr>
              <a:t>How do we represent a number? </a:t>
            </a:r>
          </a:p>
          <a:p>
            <a:pPr lvl="1" defTabSz="282575" eaLnBrk="1" hangingPunct="1">
              <a:spcAft>
                <a:spcPts val="600"/>
              </a:spcAft>
            </a:pPr>
            <a:r>
              <a:rPr lang="en-US" altLang="en-US" sz="1600" dirty="0">
                <a:latin typeface="Arial"/>
                <a:cs typeface="Arial"/>
              </a:rPr>
              <a:t>First, why does, say, “265” denote two-hundred-and-sixty-five (and not 562, for example)?</a:t>
            </a:r>
          </a:p>
          <a:p>
            <a:pPr lvl="1" defTabSz="282575" eaLnBrk="1" hangingPunct="1">
              <a:spcAft>
                <a:spcPts val="600"/>
              </a:spcAft>
            </a:pPr>
            <a:r>
              <a:rPr lang="en-US" altLang="en-US" sz="1600" dirty="0">
                <a:latin typeface="Arial"/>
                <a:cs typeface="Arial"/>
              </a:rPr>
              <a:t>Because we are using the </a:t>
            </a:r>
            <a:r>
              <a:rPr lang="en-US" altLang="en-US" sz="1600" i="1" dirty="0">
                <a:latin typeface="Arial"/>
                <a:cs typeface="Arial"/>
              </a:rPr>
              <a:t>positional</a:t>
            </a:r>
            <a:r>
              <a:rPr lang="en-US" altLang="en-US" sz="1600" dirty="0">
                <a:latin typeface="Arial"/>
                <a:cs typeface="Arial"/>
              </a:rPr>
              <a:t> notation; so the “5”, because it is in the “units” position, denotes 5 (times 1); the “6”, in the “tens” position, denotes *60* (6 X 10); the “2”, in the “hundreds” position, denotes 200; giving us a total of two-hundred-and-sixty-five</a:t>
            </a:r>
          </a:p>
          <a:p>
            <a:pPr lvl="1" defTabSz="282575" eaLnBrk="1" hangingPunct="1">
              <a:spcAft>
                <a:spcPts val="600"/>
              </a:spcAft>
            </a:pPr>
            <a:r>
              <a:rPr lang="en-US" altLang="en-US" sz="1600" dirty="0">
                <a:latin typeface="Arial"/>
                <a:cs typeface="Arial"/>
              </a:rPr>
              <a:t>We apply the same idea to </a:t>
            </a:r>
            <a:r>
              <a:rPr lang="en-US" altLang="en-US" sz="1600" i="1" dirty="0">
                <a:latin typeface="Arial"/>
                <a:cs typeface="Arial"/>
              </a:rPr>
              <a:t>binary numbers</a:t>
            </a:r>
            <a:r>
              <a:rPr lang="en-US" altLang="en-US" sz="1600" dirty="0">
                <a:latin typeface="Arial"/>
                <a:cs typeface="Arial"/>
              </a:rPr>
              <a:t>; i.e., in an unsigned “binary number”, say, 11001, the rightmost digit is in the units position (2</a:t>
            </a:r>
            <a:r>
              <a:rPr lang="en-US" altLang="en-US" sz="1600" baseline="30000" dirty="0">
                <a:latin typeface="Arial"/>
                <a:cs typeface="Arial"/>
              </a:rPr>
              <a:t>0</a:t>
            </a:r>
            <a:r>
              <a:rPr lang="en-US" altLang="en-US" sz="1600" dirty="0">
                <a:latin typeface="Arial"/>
                <a:cs typeface="Arial"/>
              </a:rPr>
              <a:t>); the digit to its left is in the 2</a:t>
            </a:r>
            <a:r>
              <a:rPr lang="en-US" altLang="en-US" sz="1600" baseline="30000" dirty="0">
                <a:latin typeface="Arial"/>
                <a:cs typeface="Arial"/>
              </a:rPr>
              <a:t>1 </a:t>
            </a:r>
            <a:r>
              <a:rPr lang="en-US" altLang="en-US" sz="1600" dirty="0">
                <a:latin typeface="Arial"/>
                <a:cs typeface="Arial"/>
              </a:rPr>
              <a:t>position; the digit to its left is in the 2</a:t>
            </a:r>
            <a:r>
              <a:rPr lang="en-US" altLang="en-US" sz="1600" baseline="30000" dirty="0">
                <a:latin typeface="Arial"/>
                <a:cs typeface="Arial"/>
              </a:rPr>
              <a:t>2</a:t>
            </a:r>
            <a:r>
              <a:rPr lang="en-US" altLang="en-US" sz="1600" dirty="0">
                <a:latin typeface="Arial"/>
                <a:cs typeface="Arial"/>
              </a:rPr>
              <a:t> position; the next one on the left is in the 2</a:t>
            </a:r>
            <a:r>
              <a:rPr lang="en-US" altLang="en-US" sz="1600" baseline="30000" dirty="0">
                <a:latin typeface="Arial"/>
                <a:cs typeface="Arial"/>
              </a:rPr>
              <a:t>3</a:t>
            </a:r>
            <a:r>
              <a:rPr lang="en-US" altLang="en-US" sz="1600" dirty="0">
                <a:latin typeface="Arial"/>
                <a:cs typeface="Arial"/>
              </a:rPr>
              <a:t> position; etc. </a:t>
            </a:r>
            <a:endParaRPr lang="en-US" altLang="en-US" sz="1600" baseline="30000" dirty="0">
              <a:latin typeface="Arial"/>
              <a:cs typeface="Arial"/>
            </a:endParaRPr>
          </a:p>
          <a:p>
            <a:pPr lvl="1" defTabSz="282575" eaLnBrk="1" hangingPunct="1">
              <a:spcAft>
                <a:spcPts val="600"/>
              </a:spcAft>
            </a:pPr>
            <a:r>
              <a:rPr lang="en-US" altLang="en-US" sz="1600" dirty="0">
                <a:latin typeface="Arial" panose="020B0604020202020204" pitchFamily="34" charset="0"/>
              </a:rPr>
              <a:t>So “11001” denotes 1*2</a:t>
            </a:r>
            <a:r>
              <a:rPr lang="en-US" altLang="en-US" sz="1600" baseline="30000" dirty="0">
                <a:latin typeface="Arial" panose="020B0604020202020204" pitchFamily="34" charset="0"/>
              </a:rPr>
              <a:t>0</a:t>
            </a:r>
            <a:r>
              <a:rPr lang="en-US" altLang="en-US" sz="1600" dirty="0">
                <a:latin typeface="Arial" panose="020B0604020202020204" pitchFamily="34" charset="0"/>
              </a:rPr>
              <a:t> + 0*2</a:t>
            </a:r>
            <a:r>
              <a:rPr lang="en-US" altLang="en-US" sz="1600" baseline="30000" dirty="0">
                <a:latin typeface="Arial" panose="020B0604020202020204" pitchFamily="34" charset="0"/>
              </a:rPr>
              <a:t>1 </a:t>
            </a:r>
            <a:r>
              <a:rPr lang="en-US" altLang="en-US" sz="1600" dirty="0">
                <a:latin typeface="Arial" panose="020B0604020202020204" pitchFamily="34" charset="0"/>
              </a:rPr>
              <a:t>+ 0*2</a:t>
            </a:r>
            <a:r>
              <a:rPr lang="en-US" altLang="en-US" sz="1600" baseline="30000" dirty="0">
                <a:latin typeface="Arial" panose="020B0604020202020204" pitchFamily="34" charset="0"/>
              </a:rPr>
              <a:t>2  </a:t>
            </a:r>
            <a:r>
              <a:rPr lang="en-US" altLang="en-US" sz="1600" dirty="0">
                <a:latin typeface="Arial" panose="020B0604020202020204" pitchFamily="34" charset="0"/>
              </a:rPr>
              <a:t>+ 1*2</a:t>
            </a:r>
            <a:r>
              <a:rPr lang="en-US" altLang="en-US" sz="1600" baseline="30000" dirty="0">
                <a:latin typeface="Arial" panose="020B0604020202020204" pitchFamily="34" charset="0"/>
              </a:rPr>
              <a:t>3 </a:t>
            </a:r>
            <a:r>
              <a:rPr lang="en-US" altLang="en-US" sz="1600" dirty="0">
                <a:latin typeface="Arial" panose="020B0604020202020204" pitchFamily="34" charset="0"/>
              </a:rPr>
              <a:t>+ 1*2</a:t>
            </a:r>
            <a:r>
              <a:rPr lang="en-US" altLang="en-US" sz="1600" baseline="30000" dirty="0">
                <a:latin typeface="Arial" panose="020B0604020202020204" pitchFamily="34" charset="0"/>
              </a:rPr>
              <a:t>4</a:t>
            </a:r>
            <a:r>
              <a:rPr lang="en-US" altLang="en-US" sz="1600" dirty="0">
                <a:latin typeface="Arial" panose="020B0604020202020204" pitchFamily="34" charset="0"/>
              </a:rPr>
              <a:t>, i.e., 25</a:t>
            </a:r>
            <a:br>
              <a:rPr lang="en-US" altLang="en-US" sz="1600" dirty="0">
                <a:latin typeface="Arial" panose="020B0604020202020204" pitchFamily="34" charset="0"/>
              </a:rPr>
            </a:br>
            <a:r>
              <a:rPr lang="en-US" altLang="en-US" sz="1600" dirty="0">
                <a:latin typeface="Arial" panose="020B0604020202020204" pitchFamily="34" charset="0"/>
              </a:rPr>
              <a:t>What does “1001” denote? What does “1201” denote in binary?</a:t>
            </a:r>
          </a:p>
          <a:p>
            <a:pPr lvl="1" defTabSz="282575" eaLnBrk="1" hangingPunct="1">
              <a:spcAft>
                <a:spcPts val="600"/>
              </a:spcAft>
            </a:pPr>
            <a:r>
              <a:rPr lang="en-US" altLang="en-US" sz="1600" dirty="0">
                <a:latin typeface="Arial" panose="020B0604020202020204" pitchFamily="34" charset="0"/>
              </a:rPr>
              <a:t>Using the way described above, what is the </a:t>
            </a:r>
            <a:r>
              <a:rPr lang="en-US" altLang="en-US" sz="1600" i="1" dirty="0">
                <a:latin typeface="Arial" panose="020B0604020202020204" pitchFamily="34" charset="0"/>
              </a:rPr>
              <a:t>largest</a:t>
            </a:r>
            <a:r>
              <a:rPr lang="en-US" altLang="en-US" sz="1600" dirty="0">
                <a:latin typeface="Arial" panose="020B0604020202020204" pitchFamily="34" charset="0"/>
              </a:rPr>
              <a:t> number we can denote with 5 bits? Smallest?</a:t>
            </a:r>
          </a:p>
          <a:p>
            <a:endParaRPr lang="en-US" dirty="0"/>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19</a:t>
            </a:fld>
            <a:endParaRPr lang="en-US" altLang="en-US"/>
          </a:p>
        </p:txBody>
      </p:sp>
    </p:spTree>
    <p:extLst>
      <p:ext uri="{BB962C8B-B14F-4D97-AF65-F5344CB8AC3E}">
        <p14:creationId xmlns:p14="http://schemas.microsoft.com/office/powerpoint/2010/main" val="211028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CSE 3430; Part 1</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DA65D280-5FCD-4919-8431-0F93317D013C}" type="slidenum">
              <a:rPr lang="en-US" altLang="en-US" sz="1400" smtClean="0"/>
              <a:pPr>
                <a:spcBef>
                  <a:spcPct val="0"/>
                </a:spcBef>
                <a:buClrTx/>
                <a:buSzTx/>
                <a:buFontTx/>
                <a:buNone/>
              </a:pPr>
              <a:t>2</a:t>
            </a:fld>
            <a:endParaRPr lang="en-US" altLang="en-US" sz="1400"/>
          </a:p>
        </p:txBody>
      </p:sp>
      <p:sp>
        <p:nvSpPr>
          <p:cNvPr id="7172" name="Rectangle 2"/>
          <p:cNvSpPr>
            <a:spLocks noGrp="1" noChangeArrowheads="1"/>
          </p:cNvSpPr>
          <p:nvPr>
            <p:ph type="title"/>
          </p:nvPr>
        </p:nvSpPr>
        <p:spPr>
          <a:xfrm>
            <a:off x="1308100" y="125413"/>
            <a:ext cx="6532563" cy="730250"/>
          </a:xfrm>
        </p:spPr>
        <p:txBody>
          <a:bodyPr/>
          <a:lstStyle/>
          <a:p>
            <a:pPr eaLnBrk="1" hangingPunct="1"/>
            <a:r>
              <a:rPr lang="en-US" altLang="en-US"/>
              <a:t>***Important Note***</a:t>
            </a:r>
          </a:p>
        </p:txBody>
      </p:sp>
      <p:sp>
        <p:nvSpPr>
          <p:cNvPr id="7173" name="Rectangle 3"/>
          <p:cNvSpPr>
            <a:spLocks noGrp="1" noChangeArrowheads="1"/>
          </p:cNvSpPr>
          <p:nvPr>
            <p:ph type="body" idx="1"/>
          </p:nvPr>
        </p:nvSpPr>
        <p:spPr>
          <a:xfrm>
            <a:off x="423863" y="1431925"/>
            <a:ext cx="8526462" cy="4570413"/>
          </a:xfrm>
        </p:spPr>
        <p:txBody>
          <a:bodyPr/>
          <a:lstStyle/>
          <a:p>
            <a:pPr defTabSz="282575" eaLnBrk="1" hangingPunct="1"/>
            <a:r>
              <a:rPr lang="en-US" altLang="en-US" sz="2400" b="1" dirty="0">
                <a:latin typeface="Arial"/>
                <a:cs typeface="Arial"/>
              </a:rPr>
              <a:t>This course is NOT intended for BS-CSE and BS-CIS majors.</a:t>
            </a:r>
            <a:br>
              <a:rPr lang="en-US" altLang="en-US" sz="2400" b="1" dirty="0">
                <a:latin typeface="Arial" panose="020B0604020202020204" pitchFamily="34" charset="0"/>
              </a:rPr>
            </a:br>
            <a:endParaRPr lang="en-US" altLang="en-US" sz="2400" b="1">
              <a:latin typeface="Arial" panose="020B0604020202020204" pitchFamily="34" charset="0"/>
            </a:endParaRPr>
          </a:p>
          <a:p>
            <a:pPr defTabSz="282575" eaLnBrk="1" hangingPunct="1"/>
            <a:r>
              <a:rPr lang="en-US" altLang="en-US" sz="2400" b="1" dirty="0">
                <a:latin typeface="Arial"/>
                <a:cs typeface="Arial"/>
              </a:rPr>
              <a:t>If you are a BS-CSE or BS-CIS major or pre-major, drop this course and take CSE 2421, followed by CSE 2431. You will NOT be able to use CSE 3430 as part of your major program.</a:t>
            </a:r>
            <a:br>
              <a:rPr lang="en-US" altLang="en-US" sz="2400" b="1" dirty="0">
                <a:latin typeface="Arial" panose="020B0604020202020204" pitchFamily="34" charset="0"/>
              </a:rPr>
            </a:br>
            <a:endParaRPr lang="en-US" altLang="en-US" sz="2400" b="1">
              <a:latin typeface="Arial" panose="020B0604020202020204" pitchFamily="34" charset="0"/>
            </a:endParaRPr>
          </a:p>
          <a:p>
            <a:pPr defTabSz="282575" eaLnBrk="1" hangingPunct="1"/>
            <a:r>
              <a:rPr lang="en-US" altLang="en-US" sz="2400" b="1" dirty="0">
                <a:latin typeface="Arial"/>
                <a:cs typeface="Arial"/>
              </a:rPr>
              <a:t>This course is meant for students pursuing a Computer Science minor, for Data Analytics majors, and possibly some others, but not majors for any degree in CSE at Ohio State.</a:t>
            </a:r>
          </a:p>
          <a:p>
            <a:pPr defTabSz="282575" eaLnBrk="1" hangingPunct="1"/>
            <a:endParaRPr lang="en-US" altLang="en-US" sz="2000">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CSE 3430; Part 1</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0728C4F-DDEF-40E7-A8CA-E17E2346D91E}" type="slidenum">
              <a:rPr lang="en-US" altLang="en-US" sz="1400" smtClean="0"/>
              <a:pPr>
                <a:spcBef>
                  <a:spcPct val="0"/>
                </a:spcBef>
                <a:buClrTx/>
                <a:buSzTx/>
                <a:buFontTx/>
                <a:buNone/>
              </a:pPr>
              <a:t>20</a:t>
            </a:fld>
            <a:endParaRPr lang="en-US" altLang="en-US" sz="1400"/>
          </a:p>
        </p:txBody>
      </p:sp>
      <p:sp>
        <p:nvSpPr>
          <p:cNvPr id="27652" name="Rectangle 2"/>
          <p:cNvSpPr>
            <a:spLocks noGrp="1" noChangeArrowheads="1"/>
          </p:cNvSpPr>
          <p:nvPr>
            <p:ph type="title"/>
          </p:nvPr>
        </p:nvSpPr>
        <p:spPr>
          <a:xfrm>
            <a:off x="1576388" y="125413"/>
            <a:ext cx="6605587" cy="615950"/>
          </a:xfrm>
        </p:spPr>
        <p:txBody>
          <a:bodyPr/>
          <a:lstStyle/>
          <a:p>
            <a:pPr algn="ctr" eaLnBrk="1" hangingPunct="1"/>
            <a:r>
              <a:rPr lang="en-US" altLang="en-US" dirty="0"/>
              <a:t>Storing Information (contd.)</a:t>
            </a:r>
          </a:p>
        </p:txBody>
      </p:sp>
      <p:sp>
        <p:nvSpPr>
          <p:cNvPr id="5125" name="Rectangle 3"/>
          <p:cNvSpPr>
            <a:spLocks noGrp="1" noChangeArrowheads="1"/>
          </p:cNvSpPr>
          <p:nvPr>
            <p:ph type="body" idx="1"/>
          </p:nvPr>
        </p:nvSpPr>
        <p:spPr>
          <a:xfrm>
            <a:off x="98425" y="1304925"/>
            <a:ext cx="8848725" cy="4965700"/>
          </a:xfrm>
        </p:spPr>
        <p:txBody>
          <a:bodyPr/>
          <a:lstStyle/>
          <a:p>
            <a:pPr defTabSz="282575" eaLnBrk="1" hangingPunct="1">
              <a:spcAft>
                <a:spcPts val="600"/>
              </a:spcAft>
            </a:pPr>
            <a:r>
              <a:rPr lang="en-US" altLang="en-US" sz="2000">
                <a:latin typeface="Arial"/>
                <a:cs typeface="Arial"/>
              </a:rPr>
              <a:t>What if we want to denote a number that is bigger than 31?</a:t>
            </a:r>
            <a:endParaRPr lang="en-US"/>
          </a:p>
          <a:p>
            <a:pPr marL="0" indent="0" defTabSz="282575">
              <a:spcAft>
                <a:spcPts val="600"/>
              </a:spcAft>
              <a:buNone/>
            </a:pPr>
            <a:r>
              <a:rPr lang="en-US" altLang="en-US" sz="2000" dirty="0">
                <a:latin typeface="Arial"/>
                <a:cs typeface="Arial"/>
              </a:rPr>
              <a:t>Answer: Use more bits! </a:t>
            </a:r>
            <a:endParaRPr lang="en-US" dirty="0">
              <a:ea typeface="Tahoma"/>
              <a:cs typeface="Tahoma"/>
            </a:endParaRPr>
          </a:p>
          <a:p>
            <a:pPr defTabSz="282575" eaLnBrk="1" hangingPunct="1">
              <a:spcAft>
                <a:spcPts val="600"/>
              </a:spcAft>
            </a:pPr>
            <a:r>
              <a:rPr lang="en-US" altLang="en-US" sz="2000" dirty="0">
                <a:latin typeface="Arial"/>
                <a:cs typeface="Arial"/>
              </a:rPr>
              <a:t>What is the largest number we can store in a </a:t>
            </a:r>
            <a:r>
              <a:rPr lang="en-US" altLang="en-US" sz="2000" i="1" dirty="0">
                <a:latin typeface="Arial"/>
                <a:cs typeface="Arial"/>
              </a:rPr>
              <a:t>word</a:t>
            </a:r>
            <a:r>
              <a:rPr lang="en-US" altLang="en-US" sz="2000" dirty="0">
                <a:latin typeface="Arial"/>
                <a:cs typeface="Arial"/>
              </a:rPr>
              <a:t> of memory?</a:t>
            </a:r>
            <a:br>
              <a:rPr lang="en-US" altLang="en-US" sz="2000" dirty="0">
                <a:latin typeface="Arial" panose="020B0604020202020204" pitchFamily="34" charset="0"/>
              </a:rPr>
            </a:br>
            <a:r>
              <a:rPr lang="en-US" altLang="en-US" sz="2000" dirty="0">
                <a:latin typeface="Arial"/>
                <a:cs typeface="Arial"/>
              </a:rPr>
              <a:t>		111…11 (a string of 32 bits, each being 1):</a:t>
            </a:r>
          </a:p>
          <a:p>
            <a:pPr marL="0" indent="0" defTabSz="282575" eaLnBrk="1" hangingPunct="1">
              <a:spcAft>
                <a:spcPts val="600"/>
              </a:spcAft>
              <a:buNone/>
            </a:pPr>
            <a:r>
              <a:rPr lang="en-US" altLang="en-US" sz="2000" dirty="0">
                <a:latin typeface="Arial" panose="020B0604020202020204" pitchFamily="34" charset="0"/>
              </a:rPr>
              <a:t>		2</a:t>
            </a:r>
            <a:r>
              <a:rPr lang="en-US" altLang="en-US" sz="2000" baseline="30000" dirty="0">
                <a:latin typeface="Arial" panose="020B0604020202020204" pitchFamily="34" charset="0"/>
              </a:rPr>
              <a:t>32</a:t>
            </a:r>
            <a:r>
              <a:rPr lang="en-US" altLang="en-US" sz="2000" dirty="0">
                <a:latin typeface="Arial" panose="020B0604020202020204" pitchFamily="34" charset="0"/>
              </a:rPr>
              <a:t> – 1 = (1024 * 1024 * 1024 * 4) – 1 = 4294967295</a:t>
            </a:r>
          </a:p>
          <a:p>
            <a:pPr defTabSz="282575" eaLnBrk="1" hangingPunct="1">
              <a:spcAft>
                <a:spcPts val="600"/>
              </a:spcAft>
            </a:pPr>
            <a:r>
              <a:rPr lang="en-US" altLang="en-US" sz="2000" dirty="0">
                <a:latin typeface="Arial" panose="020B0604020202020204" pitchFamily="34" charset="0"/>
              </a:rPr>
              <a:t>What value does it denote?</a:t>
            </a:r>
          </a:p>
          <a:p>
            <a:pPr defTabSz="282575" eaLnBrk="1" hangingPunct="1">
              <a:spcAft>
                <a:spcPts val="600"/>
              </a:spcAft>
            </a:pPr>
            <a:r>
              <a:rPr lang="en-US" altLang="en-US" sz="2000" dirty="0">
                <a:latin typeface="Arial" panose="020B0604020202020204" pitchFamily="34" charset="0"/>
              </a:rPr>
              <a:t>But what if we want </a:t>
            </a:r>
            <a:r>
              <a:rPr lang="en-US" altLang="en-US" sz="2000" i="1" dirty="0">
                <a:latin typeface="Arial" panose="020B0604020202020204" pitchFamily="34" charset="0"/>
              </a:rPr>
              <a:t>still larger </a:t>
            </a:r>
            <a:r>
              <a:rPr lang="en-US" altLang="en-US" sz="2000" dirty="0">
                <a:latin typeface="Arial" panose="020B0604020202020204" pitchFamily="34" charset="0"/>
              </a:rPr>
              <a:t>numbers?</a:t>
            </a:r>
          </a:p>
          <a:p>
            <a:pPr defTabSz="282575" eaLnBrk="1" hangingPunct="1">
              <a:spcAft>
                <a:spcPts val="600"/>
              </a:spcAft>
            </a:pPr>
            <a:r>
              <a:rPr lang="en-US" altLang="en-US" sz="2000" dirty="0">
                <a:latin typeface="Arial"/>
                <a:cs typeface="Arial"/>
              </a:rPr>
              <a:t>What can we do? Do you see?</a:t>
            </a:r>
          </a:p>
          <a:p>
            <a:pPr defTabSz="282575" eaLnBrk="1" hangingPunct="1">
              <a:spcAft>
                <a:spcPts val="600"/>
              </a:spcAft>
            </a:pPr>
            <a:r>
              <a:rPr lang="en-US" altLang="en-US" sz="2000" i="1" dirty="0">
                <a:latin typeface="Arial"/>
                <a:cs typeface="Arial"/>
              </a:rPr>
              <a:t>Range</a:t>
            </a:r>
            <a:r>
              <a:rPr lang="en-US" altLang="en-US" sz="2000" dirty="0">
                <a:latin typeface="Arial"/>
                <a:cs typeface="Arial"/>
              </a:rPr>
              <a:t> is an important concept in encoding.</a:t>
            </a:r>
          </a:p>
          <a:p>
            <a:pPr defTabSz="282575" eaLnBrk="1" hangingPunct="1">
              <a:spcAft>
                <a:spcPts val="600"/>
              </a:spcAft>
            </a:pPr>
            <a:r>
              <a:rPr lang="en-US" altLang="en-US" sz="2000" dirty="0">
                <a:latin typeface="Arial" panose="020B0604020202020204" pitchFamily="34" charset="0"/>
              </a:rPr>
              <a:t>How can we describe the range of values that can be encoded using the binary number encoding scheme described above?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12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12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4E22B-6BBF-40C9-8D2F-84A63AC63EC5}"/>
              </a:ext>
            </a:extLst>
          </p:cNvPr>
          <p:cNvSpPr>
            <a:spLocks noGrp="1"/>
          </p:cNvSpPr>
          <p:nvPr>
            <p:ph type="title"/>
          </p:nvPr>
        </p:nvSpPr>
        <p:spPr/>
        <p:txBody>
          <a:bodyPr/>
          <a:lstStyle/>
          <a:p>
            <a:r>
              <a:rPr lang="en-US" dirty="0"/>
              <a:t>Formulas</a:t>
            </a:r>
          </a:p>
        </p:txBody>
      </p:sp>
      <p:sp>
        <p:nvSpPr>
          <p:cNvPr id="3" name="Content Placeholder 2">
            <a:extLst>
              <a:ext uri="{FF2B5EF4-FFF2-40B4-BE49-F238E27FC236}">
                <a16:creationId xmlns:a16="http://schemas.microsoft.com/office/drawing/2014/main" id="{3B5B8533-BF79-4082-9F46-F4122E7E051E}"/>
              </a:ext>
            </a:extLst>
          </p:cNvPr>
          <p:cNvSpPr>
            <a:spLocks noGrp="1"/>
          </p:cNvSpPr>
          <p:nvPr>
            <p:ph idx="1"/>
          </p:nvPr>
        </p:nvSpPr>
        <p:spPr/>
        <p:txBody>
          <a:bodyPr/>
          <a:lstStyle/>
          <a:p>
            <a:r>
              <a:rPr lang="en-US" sz="2400" dirty="0"/>
              <a:t>Using the way of forming (unsigned) binary numbers described above, using n bits, the largest number which can be encoded (represented) is equal to </a:t>
            </a:r>
          </a:p>
          <a:p>
            <a:pPr marL="0" indent="0">
              <a:buNone/>
            </a:pPr>
            <a:r>
              <a:rPr lang="en-US" sz="2400" dirty="0"/>
              <a:t>    2</a:t>
            </a:r>
            <a:r>
              <a:rPr lang="en-US" sz="2400" baseline="30000" dirty="0"/>
              <a:t>n</a:t>
            </a:r>
            <a:r>
              <a:rPr lang="en-US" sz="2400" dirty="0"/>
              <a:t> – 1 </a:t>
            </a:r>
          </a:p>
          <a:p>
            <a:r>
              <a:rPr lang="en-US" sz="2400" dirty="0"/>
              <a:t>The smallest number which can be encoded is 0.</a:t>
            </a:r>
          </a:p>
          <a:p>
            <a:r>
              <a:rPr lang="en-US" sz="2400" dirty="0"/>
              <a:t>This is referred to as the range of values which can be encoded, and the range given above always applies to unsigned binary numbers.</a:t>
            </a:r>
            <a:endParaRPr lang="en-US" sz="2400" dirty="0">
              <a:ea typeface="Tahoma"/>
              <a:cs typeface="Tahoma"/>
            </a:endParaRPr>
          </a:p>
          <a:p>
            <a:r>
              <a:rPr lang="en-US" sz="2400" dirty="0"/>
              <a:t>The range, then, of course depends on n (how many bits we have to encode values); if n is larger, of course, we get a bigger range.</a:t>
            </a:r>
            <a:endParaRPr lang="en-US" sz="2400" dirty="0">
              <a:ea typeface="Tahoma"/>
              <a:cs typeface="Tahoma"/>
            </a:endParaRPr>
          </a:p>
        </p:txBody>
      </p:sp>
      <p:sp>
        <p:nvSpPr>
          <p:cNvPr id="4" name="Footer Placeholder 3">
            <a:extLst>
              <a:ext uri="{FF2B5EF4-FFF2-40B4-BE49-F238E27FC236}">
                <a16:creationId xmlns:a16="http://schemas.microsoft.com/office/drawing/2014/main" id="{B1117B99-D48C-45F9-B4CA-512C43749C00}"/>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ahoma"/>
                <a:ea typeface="+mn-ea"/>
                <a:cs typeface="+mn-cs"/>
              </a:rPr>
              <a:t>CSE 3430; Part 1</a:t>
            </a:r>
          </a:p>
        </p:txBody>
      </p:sp>
      <p:sp>
        <p:nvSpPr>
          <p:cNvPr id="5" name="Slide Number Placeholder 4">
            <a:extLst>
              <a:ext uri="{FF2B5EF4-FFF2-40B4-BE49-F238E27FC236}">
                <a16:creationId xmlns:a16="http://schemas.microsoft.com/office/drawing/2014/main" id="{A7B1232A-880B-42CD-82AF-991D944E7E2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95971F-92F4-44DA-B463-EB59D65F167A}"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99886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Storing Information (contd.)</a:t>
            </a:r>
            <a:endParaRPr lang="en-US" dirty="0"/>
          </a:p>
        </p:txBody>
      </p:sp>
      <p:sp>
        <p:nvSpPr>
          <p:cNvPr id="3" name="Content Placeholder 2"/>
          <p:cNvSpPr>
            <a:spLocks noGrp="1"/>
          </p:cNvSpPr>
          <p:nvPr>
            <p:ph idx="1"/>
          </p:nvPr>
        </p:nvSpPr>
        <p:spPr/>
        <p:txBody>
          <a:bodyPr/>
          <a:lstStyle/>
          <a:p>
            <a:pPr defTabSz="282575" eaLnBrk="1" hangingPunct="1">
              <a:spcAft>
                <a:spcPts val="600"/>
              </a:spcAft>
            </a:pPr>
            <a:r>
              <a:rPr lang="en-US" altLang="en-US" sz="2000" dirty="0">
                <a:latin typeface="Arial" panose="020B0604020202020204" pitchFamily="34" charset="0"/>
              </a:rPr>
              <a:t>Above, we only considered non-negative numbers (The encoding scheme described is known as </a:t>
            </a:r>
            <a:r>
              <a:rPr lang="en-US" altLang="en-US" sz="2000" b="1" i="1" dirty="0">
                <a:latin typeface="Arial" panose="020B0604020202020204" pitchFamily="34" charset="0"/>
              </a:rPr>
              <a:t>B2U</a:t>
            </a:r>
            <a:r>
              <a:rPr lang="en-US" altLang="en-US" sz="2000" dirty="0">
                <a:latin typeface="Arial" panose="020B0604020202020204" pitchFamily="34" charset="0"/>
              </a:rPr>
              <a:t>, or </a:t>
            </a:r>
            <a:r>
              <a:rPr lang="en-US" altLang="en-US" sz="2000" i="1" dirty="0">
                <a:latin typeface="Arial" panose="020B0604020202020204" pitchFamily="34" charset="0"/>
              </a:rPr>
              <a:t>binary to unsigned</a:t>
            </a:r>
            <a:r>
              <a:rPr lang="en-US" altLang="en-US" sz="2000" dirty="0">
                <a:latin typeface="Arial" panose="020B0604020202020204" pitchFamily="34" charset="0"/>
              </a:rPr>
              <a:t>). What if we want to also deal with </a:t>
            </a:r>
            <a:r>
              <a:rPr lang="en-US" altLang="en-US" sz="2000" i="1" dirty="0">
                <a:latin typeface="Arial" panose="020B0604020202020204" pitchFamily="34" charset="0"/>
              </a:rPr>
              <a:t>negative</a:t>
            </a:r>
            <a:r>
              <a:rPr lang="en-US" altLang="en-US" sz="2000" dirty="0">
                <a:latin typeface="Arial" panose="020B0604020202020204" pitchFamily="34" charset="0"/>
              </a:rPr>
              <a:t> numbers?</a:t>
            </a:r>
          </a:p>
          <a:p>
            <a:pPr defTabSz="282575" eaLnBrk="1" hangingPunct="1">
              <a:spcAft>
                <a:spcPts val="600"/>
              </a:spcAft>
            </a:pPr>
            <a:r>
              <a:rPr lang="en-US" altLang="en-US" sz="2000" dirty="0">
                <a:latin typeface="Arial"/>
                <a:cs typeface="Arial"/>
              </a:rPr>
              <a:t>Natural approach: Use the first bit as the “sign bit” and the remaining bits for the value: This kind of encoding is called </a:t>
            </a:r>
            <a:r>
              <a:rPr lang="en-US" altLang="en-US" sz="2000" b="1" i="1" dirty="0">
                <a:latin typeface="Arial"/>
                <a:cs typeface="Arial"/>
              </a:rPr>
              <a:t>binary to</a:t>
            </a:r>
            <a:r>
              <a:rPr lang="en-US" altLang="en-US" sz="2000" b="1" dirty="0">
                <a:latin typeface="Arial"/>
                <a:cs typeface="Arial"/>
              </a:rPr>
              <a:t> </a:t>
            </a:r>
            <a:r>
              <a:rPr lang="en-US" altLang="en-US" sz="2000" b="1" i="1" dirty="0">
                <a:latin typeface="Arial"/>
                <a:cs typeface="Arial"/>
              </a:rPr>
              <a:t>sign-and-magnitude (B2S)</a:t>
            </a:r>
            <a:r>
              <a:rPr lang="en-US" altLang="en-US" sz="2000" b="1" dirty="0">
                <a:latin typeface="Arial"/>
                <a:cs typeface="Arial"/>
              </a:rPr>
              <a:t>. Generally, a first bit of 0 is used for non-negative, and 1 for negative, </a:t>
            </a:r>
            <a:r>
              <a:rPr lang="en-US" altLang="en-US" sz="2000" dirty="0">
                <a:latin typeface="Arial"/>
                <a:cs typeface="Arial"/>
              </a:rPr>
              <a:t>so “0101” denotes +5 and “1101” denotes –5</a:t>
            </a:r>
          </a:p>
          <a:p>
            <a:pPr defTabSz="282575">
              <a:spcAft>
                <a:spcPts val="600"/>
              </a:spcAft>
            </a:pPr>
            <a:r>
              <a:rPr lang="en-US" altLang="en-US" sz="2000" dirty="0">
                <a:latin typeface="Arial"/>
                <a:cs typeface="Arial"/>
              </a:rPr>
              <a:t>We will see later that, although B2S is intuitive, it does not work well in machines, and no system uses it for signed numbers.</a:t>
            </a:r>
          </a:p>
          <a:p>
            <a:pPr defTabSz="282575" eaLnBrk="1" hangingPunct="1">
              <a:spcAft>
                <a:spcPts val="600"/>
              </a:spcAft>
            </a:pPr>
            <a:r>
              <a:rPr lang="en-US" altLang="en-US" sz="2000" dirty="0">
                <a:latin typeface="Arial"/>
                <a:cs typeface="Arial"/>
              </a:rPr>
              <a:t>We will say more about some much better ways of encoding signed numbers below.</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22</a:t>
            </a:fld>
            <a:endParaRPr lang="en-US" altLang="en-US"/>
          </a:p>
        </p:txBody>
      </p:sp>
    </p:spTree>
    <p:extLst>
      <p:ext uri="{BB962C8B-B14F-4D97-AF65-F5344CB8AC3E}">
        <p14:creationId xmlns:p14="http://schemas.microsoft.com/office/powerpoint/2010/main" val="1667920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Operations</a:t>
            </a:r>
          </a:p>
        </p:txBody>
      </p:sp>
      <p:sp>
        <p:nvSpPr>
          <p:cNvPr id="3" name="Content Placeholder 2"/>
          <p:cNvSpPr>
            <a:spLocks noGrp="1"/>
          </p:cNvSpPr>
          <p:nvPr>
            <p:ph idx="1"/>
          </p:nvPr>
        </p:nvSpPr>
        <p:spPr/>
        <p:txBody>
          <a:bodyPr/>
          <a:lstStyle/>
          <a:p>
            <a:pPr defTabSz="282575" eaLnBrk="1" hangingPunct="1">
              <a:spcAft>
                <a:spcPts val="600"/>
              </a:spcAft>
            </a:pPr>
            <a:r>
              <a:rPr lang="en-US" altLang="en-US" sz="2000" dirty="0">
                <a:latin typeface="Arial" panose="020B0604020202020204" pitchFamily="34" charset="0"/>
              </a:rPr>
              <a:t>How do we perform addition of two numbers? Subtraction?</a:t>
            </a:r>
          </a:p>
          <a:p>
            <a:pPr lvl="1" defTabSz="282575" eaLnBrk="1" hangingPunct="1">
              <a:spcAft>
                <a:spcPts val="600"/>
              </a:spcAft>
            </a:pPr>
            <a:r>
              <a:rPr lang="en-US" altLang="en-US" sz="1800" dirty="0">
                <a:latin typeface="Arial"/>
                <a:cs typeface="Arial"/>
              </a:rPr>
              <a:t>The representation we choose should make it as uncomplicated as possible to do arithmetic operations on the encodings; this is one factor to be considered in choosing a good encoding scheme.</a:t>
            </a:r>
          </a:p>
          <a:p>
            <a:pPr lvl="1" defTabSz="282575" eaLnBrk="1" hangingPunct="1">
              <a:spcAft>
                <a:spcPts val="600"/>
              </a:spcAft>
            </a:pPr>
            <a:r>
              <a:rPr lang="en-US" altLang="en-US" sz="1800" dirty="0">
                <a:latin typeface="Arial"/>
                <a:cs typeface="Arial"/>
              </a:rPr>
              <a:t>For the moment, let’s just consider addition of two unsigned numbers, using B2U (Binary to Unsigned). Let’s add two 4-bit numbers, 0101 and 0110 (First, what are these two numbers?):</a:t>
            </a:r>
          </a:p>
          <a:p>
            <a:pPr marL="457200" lvl="1" indent="0" defTabSz="282575" eaLnBrk="1" hangingPunct="1">
              <a:spcAft>
                <a:spcPts val="600"/>
              </a:spcAft>
              <a:buNone/>
            </a:pPr>
            <a:r>
              <a:rPr lang="en-US" altLang="en-US" sz="1800" dirty="0">
                <a:latin typeface="Arial"/>
                <a:cs typeface="Arial"/>
              </a:rPr>
              <a:t>		Carry:         0	1000</a:t>
            </a:r>
          </a:p>
          <a:p>
            <a:pPr marL="457200" lvl="1" indent="0" defTabSz="282575" eaLnBrk="1" hangingPunct="1">
              <a:spcAft>
                <a:spcPts val="600"/>
              </a:spcAft>
              <a:buNone/>
            </a:pPr>
            <a:r>
              <a:rPr lang="en-US" altLang="en-US" sz="1800" dirty="0">
                <a:latin typeface="Arial"/>
                <a:cs typeface="Arial"/>
              </a:rPr>
              <a:t>		1</a:t>
            </a:r>
            <a:r>
              <a:rPr lang="en-US" altLang="en-US" sz="1800" baseline="30000" dirty="0">
                <a:latin typeface="Arial"/>
                <a:cs typeface="Arial"/>
              </a:rPr>
              <a:t>st</a:t>
            </a:r>
            <a:r>
              <a:rPr lang="en-US" altLang="en-US" sz="1800" dirty="0">
                <a:latin typeface="Arial"/>
                <a:cs typeface="Arial"/>
              </a:rPr>
              <a:t> number:     0101</a:t>
            </a:r>
          </a:p>
          <a:p>
            <a:pPr marL="457200" lvl="1" indent="0" defTabSz="282575" eaLnBrk="1" hangingPunct="1">
              <a:spcAft>
                <a:spcPts val="600"/>
              </a:spcAft>
              <a:buNone/>
            </a:pPr>
            <a:r>
              <a:rPr lang="en-US" altLang="en-US" sz="1800" dirty="0">
                <a:latin typeface="Arial"/>
                <a:cs typeface="Arial"/>
              </a:rPr>
              <a:t>		2</a:t>
            </a:r>
            <a:r>
              <a:rPr lang="en-US" altLang="en-US" sz="1800" baseline="30000" dirty="0">
                <a:latin typeface="Arial"/>
                <a:cs typeface="Arial"/>
              </a:rPr>
              <a:t>nd</a:t>
            </a:r>
            <a:r>
              <a:rPr lang="en-US" altLang="en-US" sz="1800" dirty="0">
                <a:latin typeface="Arial"/>
                <a:cs typeface="Arial"/>
              </a:rPr>
              <a:t> number:    0110</a:t>
            </a:r>
          </a:p>
          <a:p>
            <a:pPr marL="457200" lvl="1" indent="0" defTabSz="282575" eaLnBrk="1" hangingPunct="1">
              <a:spcAft>
                <a:spcPts val="600"/>
              </a:spcAft>
              <a:buNone/>
            </a:pPr>
            <a:r>
              <a:rPr lang="en-US" altLang="en-US" sz="1800" dirty="0">
                <a:latin typeface="Arial"/>
                <a:cs typeface="Arial"/>
              </a:rPr>
              <a:t>		Sum:              1011</a:t>
            </a:r>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23</a:t>
            </a:fld>
            <a:endParaRPr lang="en-US" altLang="en-US"/>
          </a:p>
        </p:txBody>
      </p:sp>
    </p:spTree>
    <p:extLst>
      <p:ext uri="{BB962C8B-B14F-4D97-AF65-F5344CB8AC3E}">
        <p14:creationId xmlns:p14="http://schemas.microsoft.com/office/powerpoint/2010/main" val="2968439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on Addition</a:t>
            </a:r>
          </a:p>
        </p:txBody>
      </p:sp>
      <p:sp>
        <p:nvSpPr>
          <p:cNvPr id="3" name="Content Placeholder 2"/>
          <p:cNvSpPr>
            <a:spLocks noGrp="1"/>
          </p:cNvSpPr>
          <p:nvPr>
            <p:ph idx="1"/>
          </p:nvPr>
        </p:nvSpPr>
        <p:spPr/>
        <p:txBody>
          <a:bodyPr/>
          <a:lstStyle/>
          <a:p>
            <a:r>
              <a:rPr lang="en-US" sz="2000" dirty="0"/>
              <a:t>Notice that we wrote carries for each pair of bits (even if 0) – we want to represent the addition operations for each pair of bits in a way that shows clearly what the hardware does.</a:t>
            </a:r>
          </a:p>
          <a:p>
            <a:r>
              <a:rPr lang="en-US" sz="2000" dirty="0"/>
              <a:t>The carries can only be 1 or 0; it is NOT POSSIBLE to have “no carry,” (which we use as a shorthand when doing decimal addition by hand) because it must be either 0 or 1 (because it is a bit value), so the carry should </a:t>
            </a:r>
            <a:r>
              <a:rPr lang="en-US" sz="2000" b="1" i="1" dirty="0"/>
              <a:t>ALWAYS</a:t>
            </a:r>
            <a:r>
              <a:rPr lang="en-US" sz="2000" dirty="0"/>
              <a:t> be written, whether 0 or 1 (you will lose points if you fail to write all the bit values)!</a:t>
            </a:r>
            <a:endParaRPr lang="en-US" sz="2000" dirty="0">
              <a:ea typeface="Tahoma"/>
              <a:cs typeface="Tahoma"/>
            </a:endParaRPr>
          </a:p>
          <a:p>
            <a:r>
              <a:rPr lang="en-US" sz="2000" dirty="0"/>
              <a:t>Also notice that there is a carry used for the addition of the right-most  pair of bits also (least significant bits, abbreviated</a:t>
            </a:r>
            <a:r>
              <a:rPr lang="en-US" sz="2000" b="1" i="1" dirty="0"/>
              <a:t> </a:t>
            </a:r>
            <a:r>
              <a:rPr lang="en-US" sz="2000" b="1" i="1" dirty="0" err="1"/>
              <a:t>lsbs</a:t>
            </a:r>
            <a:r>
              <a:rPr lang="en-US" sz="2000" dirty="0"/>
              <a:t>).</a:t>
            </a:r>
          </a:p>
          <a:p>
            <a:r>
              <a:rPr lang="en-US" sz="2000" dirty="0"/>
              <a:t>Also, notice that a carry is generated for the addition of the last pair of bits (the most significant pair of bits, or </a:t>
            </a:r>
            <a:r>
              <a:rPr lang="en-US" sz="2000" b="1" i="1" dirty="0" err="1"/>
              <a:t>msbs</a:t>
            </a:r>
            <a:r>
              <a:rPr lang="en-US" sz="2000" dirty="0"/>
              <a:t>); this carry is actually stored by the hardware in a one-bit flag called the carry flag, or C; we will say more about this later. </a:t>
            </a:r>
            <a:endParaRPr lang="en-US" sz="2000" dirty="0">
              <a:ea typeface="Tahoma"/>
              <a:cs typeface="Tahoma"/>
            </a:endParaRP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24</a:t>
            </a:fld>
            <a:endParaRPr lang="en-US" altLang="en-US"/>
          </a:p>
        </p:txBody>
      </p:sp>
    </p:spTree>
    <p:extLst>
      <p:ext uri="{BB962C8B-B14F-4D97-AF65-F5344CB8AC3E}">
        <p14:creationId xmlns:p14="http://schemas.microsoft.com/office/powerpoint/2010/main" val="1417325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79CA1-BE60-42D0-ADD8-260DA72D4B36}"/>
              </a:ext>
            </a:extLst>
          </p:cNvPr>
          <p:cNvSpPr>
            <a:spLocks noGrp="1"/>
          </p:cNvSpPr>
          <p:nvPr>
            <p:ph type="title"/>
          </p:nvPr>
        </p:nvSpPr>
        <p:spPr/>
        <p:txBody>
          <a:bodyPr/>
          <a:lstStyle/>
          <a:p>
            <a:r>
              <a:rPr lang="en-US" dirty="0"/>
              <a:t>Notes on Addition (continued)</a:t>
            </a:r>
          </a:p>
        </p:txBody>
      </p:sp>
      <p:sp>
        <p:nvSpPr>
          <p:cNvPr id="3" name="Content Placeholder 2">
            <a:extLst>
              <a:ext uri="{FF2B5EF4-FFF2-40B4-BE49-F238E27FC236}">
                <a16:creationId xmlns:a16="http://schemas.microsoft.com/office/drawing/2014/main" id="{CA8C6324-A65C-49EF-A174-9B070556B199}"/>
              </a:ext>
            </a:extLst>
          </p:cNvPr>
          <p:cNvSpPr>
            <a:spLocks noGrp="1"/>
          </p:cNvSpPr>
          <p:nvPr>
            <p:ph idx="1"/>
          </p:nvPr>
        </p:nvSpPr>
        <p:spPr/>
        <p:txBody>
          <a:bodyPr/>
          <a:lstStyle/>
          <a:p>
            <a:r>
              <a:rPr lang="en-US" sz="2400" dirty="0"/>
              <a:t>The last carry bit is important to determine if there is OVERFLOW of some kind (we will discuss two different kinds of overflow for addition and subtraction).</a:t>
            </a:r>
            <a:endParaRPr lang="en-US" sz="2400" dirty="0">
              <a:ea typeface="Tahoma"/>
              <a:cs typeface="Tahoma"/>
            </a:endParaRPr>
          </a:p>
          <a:p>
            <a:r>
              <a:rPr lang="en-US" sz="2400" dirty="0">
                <a:ea typeface="Tahoma"/>
                <a:cs typeface="Tahoma"/>
              </a:rPr>
              <a:t>It's called overflow because we'll see later that this means there are not enough bits to store the accurate/correct result.</a:t>
            </a:r>
            <a:endParaRPr lang="en-US" sz="2400" dirty="0"/>
          </a:p>
          <a:p>
            <a:r>
              <a:rPr lang="en-US" sz="2400" dirty="0"/>
              <a:t>OVERFLOW means that the sum generated by the addition hardware is NOT ACCURATE. Let’s see an example on the next slide.</a:t>
            </a:r>
          </a:p>
          <a:p>
            <a:endParaRPr lang="en-US" dirty="0"/>
          </a:p>
        </p:txBody>
      </p:sp>
      <p:sp>
        <p:nvSpPr>
          <p:cNvPr id="4" name="Footer Placeholder 3">
            <a:extLst>
              <a:ext uri="{FF2B5EF4-FFF2-40B4-BE49-F238E27FC236}">
                <a16:creationId xmlns:a16="http://schemas.microsoft.com/office/drawing/2014/main" id="{93D3DF35-1B6F-4CAC-BB71-182D25B927B2}"/>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E2D491C4-41DF-4A53-8C4B-3BD89F6A11C1}"/>
              </a:ext>
            </a:extLst>
          </p:cNvPr>
          <p:cNvSpPr>
            <a:spLocks noGrp="1"/>
          </p:cNvSpPr>
          <p:nvPr>
            <p:ph type="sldNum" sz="quarter" idx="12"/>
          </p:nvPr>
        </p:nvSpPr>
        <p:spPr/>
        <p:txBody>
          <a:bodyPr/>
          <a:lstStyle/>
          <a:p>
            <a:pPr>
              <a:defRPr/>
            </a:pPr>
            <a:fld id="{9F95971F-92F4-44DA-B463-EB59D65F167A}" type="slidenum">
              <a:rPr lang="en-US" altLang="en-US" smtClean="0"/>
              <a:pPr>
                <a:defRPr/>
              </a:pPr>
              <a:t>25</a:t>
            </a:fld>
            <a:endParaRPr lang="en-US" altLang="en-US"/>
          </a:p>
        </p:txBody>
      </p:sp>
    </p:spTree>
    <p:extLst>
      <p:ext uri="{BB962C8B-B14F-4D97-AF65-F5344CB8AC3E}">
        <p14:creationId xmlns:p14="http://schemas.microsoft.com/office/powerpoint/2010/main" val="650578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Example</a:t>
            </a:r>
          </a:p>
        </p:txBody>
      </p:sp>
      <p:sp>
        <p:nvSpPr>
          <p:cNvPr id="3" name="Content Placeholder 2"/>
          <p:cNvSpPr>
            <a:spLocks noGrp="1"/>
          </p:cNvSpPr>
          <p:nvPr>
            <p:ph idx="1"/>
          </p:nvPr>
        </p:nvSpPr>
        <p:spPr/>
        <p:txBody>
          <a:bodyPr/>
          <a:lstStyle/>
          <a:p>
            <a:pPr lvl="1" defTabSz="282575" eaLnBrk="1" hangingPunct="1">
              <a:spcAft>
                <a:spcPts val="600"/>
              </a:spcAft>
            </a:pPr>
            <a:r>
              <a:rPr lang="en-US" altLang="en-US" sz="1800" dirty="0">
                <a:latin typeface="Arial"/>
                <a:cs typeface="Arial"/>
              </a:rPr>
              <a:t>Now, let’s add the two numbers, 0110 and 1010 using B2U. with 4 bits:</a:t>
            </a:r>
          </a:p>
          <a:p>
            <a:pPr marL="457200" lvl="1" indent="0" defTabSz="282575" eaLnBrk="1" hangingPunct="1">
              <a:spcAft>
                <a:spcPts val="600"/>
              </a:spcAft>
              <a:buNone/>
            </a:pPr>
            <a:r>
              <a:rPr lang="en-US" altLang="en-US" sz="1800" dirty="0">
                <a:latin typeface="Arial" panose="020B0604020202020204" pitchFamily="34" charset="0"/>
              </a:rPr>
              <a:t>		Carry:		  1	1100</a:t>
            </a:r>
          </a:p>
          <a:p>
            <a:pPr marL="457200" lvl="1" indent="0" defTabSz="282575" eaLnBrk="1" hangingPunct="1">
              <a:spcAft>
                <a:spcPts val="600"/>
              </a:spcAft>
              <a:buNone/>
            </a:pPr>
            <a:r>
              <a:rPr lang="en-US" altLang="en-US" sz="1800" dirty="0">
                <a:latin typeface="Arial" panose="020B0604020202020204" pitchFamily="34" charset="0"/>
              </a:rPr>
              <a:t>		1</a:t>
            </a:r>
            <a:r>
              <a:rPr lang="en-US" altLang="en-US" sz="1800" baseline="30000" dirty="0">
                <a:latin typeface="Arial" panose="020B0604020202020204" pitchFamily="34" charset="0"/>
              </a:rPr>
              <a:t>st</a:t>
            </a:r>
            <a:r>
              <a:rPr lang="en-US" altLang="en-US" sz="1800" dirty="0">
                <a:latin typeface="Arial" panose="020B0604020202020204" pitchFamily="34" charset="0"/>
              </a:rPr>
              <a:t> number:	0110 </a:t>
            </a:r>
          </a:p>
          <a:p>
            <a:pPr marL="457200" lvl="1" indent="0" defTabSz="282575" eaLnBrk="1" hangingPunct="1">
              <a:spcAft>
                <a:spcPts val="600"/>
              </a:spcAft>
              <a:buNone/>
            </a:pPr>
            <a:r>
              <a:rPr lang="en-US" altLang="en-US" sz="1800" dirty="0">
                <a:latin typeface="Arial" panose="020B0604020202020204" pitchFamily="34" charset="0"/>
              </a:rPr>
              <a:t>		2</a:t>
            </a:r>
            <a:r>
              <a:rPr lang="en-US" altLang="en-US" sz="1800" baseline="30000" dirty="0">
                <a:latin typeface="Arial" panose="020B0604020202020204" pitchFamily="34" charset="0"/>
              </a:rPr>
              <a:t>nd</a:t>
            </a:r>
            <a:r>
              <a:rPr lang="en-US" altLang="en-US" sz="1800" dirty="0">
                <a:latin typeface="Arial" panose="020B0604020202020204" pitchFamily="34" charset="0"/>
              </a:rPr>
              <a:t> number: +	</a:t>
            </a:r>
            <a:r>
              <a:rPr lang="en-US" altLang="en-US" sz="1800" u="sng" dirty="0">
                <a:latin typeface="Arial" panose="020B0604020202020204" pitchFamily="34" charset="0"/>
              </a:rPr>
              <a:t>1010 </a:t>
            </a:r>
          </a:p>
          <a:p>
            <a:pPr marL="457200" lvl="1" indent="0" defTabSz="282575" eaLnBrk="1" hangingPunct="1">
              <a:spcAft>
                <a:spcPts val="600"/>
              </a:spcAft>
              <a:buNone/>
            </a:pPr>
            <a:r>
              <a:rPr lang="en-US" altLang="en-US" sz="1800" dirty="0">
                <a:latin typeface="Arial" panose="020B0604020202020204" pitchFamily="34" charset="0"/>
              </a:rPr>
              <a:t>		Sum:				0000</a:t>
            </a:r>
          </a:p>
          <a:p>
            <a:pPr lvl="1" defTabSz="282575" eaLnBrk="1" hangingPunct="1">
              <a:spcAft>
                <a:spcPts val="600"/>
              </a:spcAft>
            </a:pPr>
            <a:r>
              <a:rPr lang="en-US" altLang="en-US" sz="1800" dirty="0">
                <a:latin typeface="Arial"/>
                <a:cs typeface="Arial"/>
              </a:rPr>
              <a:t>Notice that the carry from the addition of the </a:t>
            </a:r>
            <a:r>
              <a:rPr lang="en-US" altLang="en-US" sz="1800" dirty="0" err="1">
                <a:latin typeface="Arial"/>
                <a:cs typeface="Arial"/>
              </a:rPr>
              <a:t>msbs</a:t>
            </a:r>
            <a:r>
              <a:rPr lang="en-US" altLang="en-US" sz="1800" dirty="0">
                <a:latin typeface="Arial"/>
                <a:cs typeface="Arial"/>
              </a:rPr>
              <a:t> is 1; this means there is overflow, and the result is incorrect. (It’s obvious that the result is incorrect, right? We added 0110 (Decimal 6) and 1010 (Decimal 10), and the result is 0!).</a:t>
            </a:r>
          </a:p>
          <a:p>
            <a:pPr lvl="1" defTabSz="282575" eaLnBrk="1" hangingPunct="1">
              <a:spcAft>
                <a:spcPts val="600"/>
              </a:spcAft>
            </a:pPr>
            <a:r>
              <a:rPr lang="en-US" altLang="en-US" sz="1800" dirty="0">
                <a:latin typeface="Arial"/>
                <a:cs typeface="Arial"/>
              </a:rPr>
              <a:t>The problem is that the binary encoding of the correct result, which is 16, </a:t>
            </a:r>
            <a:r>
              <a:rPr lang="en-US" altLang="en-US" sz="1800" b="1" i="1" dirty="0">
                <a:latin typeface="Arial"/>
                <a:cs typeface="Arial"/>
              </a:rPr>
              <a:t>does not fit </a:t>
            </a:r>
            <a:r>
              <a:rPr lang="en-US" altLang="en-US" sz="1800" dirty="0">
                <a:latin typeface="Arial"/>
                <a:cs typeface="Arial"/>
              </a:rPr>
              <a:t>in 4 bits (that is, we need more than 4 bits to encode this value in B2U); as we saw above, the range for 4 bit B2U numbers is 0 to 15. When the result does not fit in this way, we refer to this as </a:t>
            </a:r>
            <a:r>
              <a:rPr lang="en-US" altLang="en-US" sz="1800" b="1" i="1" dirty="0">
                <a:latin typeface="Arial"/>
                <a:cs typeface="Arial"/>
              </a:rPr>
              <a:t>overflow</a:t>
            </a:r>
            <a:r>
              <a:rPr lang="en-US" altLang="en-US" sz="1800" dirty="0">
                <a:latin typeface="Arial"/>
                <a:cs typeface="Arial"/>
              </a:rPr>
              <a:t>.</a:t>
            </a:r>
            <a:endParaRPr lang="en-US" altLang="en-US" sz="1800" dirty="0">
              <a:latin typeface="Arial" panose="020B0604020202020204" pitchFamily="34" charset="0"/>
              <a:cs typeface="Arial"/>
            </a:endParaRPr>
          </a:p>
          <a:p>
            <a:pPr lvl="1" defTabSz="282575" eaLnBrk="1" hangingPunct="1">
              <a:spcAft>
                <a:spcPts val="600"/>
              </a:spcAft>
            </a:pPr>
            <a:endParaRPr lang="en-US" altLang="en-US" sz="1800" dirty="0">
              <a:latin typeface="Arial" panose="020B0604020202020204" pitchFamily="34" charset="0"/>
            </a:endParaRPr>
          </a:p>
          <a:p>
            <a:endParaRPr lang="en-US" sz="2000" dirty="0"/>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26</a:t>
            </a:fld>
            <a:endParaRPr lang="en-US" altLang="en-US"/>
          </a:p>
        </p:txBody>
      </p:sp>
    </p:spTree>
    <p:extLst>
      <p:ext uri="{BB962C8B-B14F-4D97-AF65-F5344CB8AC3E}">
        <p14:creationId xmlns:p14="http://schemas.microsoft.com/office/powerpoint/2010/main" val="2301624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7B7CB-5F13-43F9-A69E-A3CD605F9D21}"/>
              </a:ext>
            </a:extLst>
          </p:cNvPr>
          <p:cNvSpPr>
            <a:spLocks noGrp="1"/>
          </p:cNvSpPr>
          <p:nvPr>
            <p:ph type="title"/>
          </p:nvPr>
        </p:nvSpPr>
        <p:spPr/>
        <p:txBody>
          <a:bodyPr/>
          <a:lstStyle/>
          <a:p>
            <a:r>
              <a:rPr lang="en-US" dirty="0"/>
              <a:t>Why not add another bit?</a:t>
            </a:r>
          </a:p>
        </p:txBody>
      </p:sp>
      <p:sp>
        <p:nvSpPr>
          <p:cNvPr id="3" name="Content Placeholder 2">
            <a:extLst>
              <a:ext uri="{FF2B5EF4-FFF2-40B4-BE49-F238E27FC236}">
                <a16:creationId xmlns:a16="http://schemas.microsoft.com/office/drawing/2014/main" id="{4EB128CB-A36A-4FC2-A994-EAFC1DE2970B}"/>
              </a:ext>
            </a:extLst>
          </p:cNvPr>
          <p:cNvSpPr>
            <a:spLocks noGrp="1"/>
          </p:cNvSpPr>
          <p:nvPr>
            <p:ph idx="1"/>
          </p:nvPr>
        </p:nvSpPr>
        <p:spPr/>
        <p:txBody>
          <a:bodyPr/>
          <a:lstStyle/>
          <a:p>
            <a:r>
              <a:rPr lang="en-US" sz="2000" dirty="0"/>
              <a:t>If the processor is adding two 4 bit numbers, and the sum requires 5 bits, why not just use another bit to store the result? [In other words, store a 5 bit result.]</a:t>
            </a:r>
            <a:endParaRPr lang="en-US" sz="2000" dirty="0">
              <a:ea typeface="Tahoma"/>
              <a:cs typeface="Tahoma"/>
            </a:endParaRPr>
          </a:p>
          <a:p>
            <a:r>
              <a:rPr lang="en-US" sz="2000" dirty="0"/>
              <a:t>The answer is that this makes the hardware WAAAAAAAAY more complicated, and thus, </a:t>
            </a:r>
            <a:r>
              <a:rPr lang="en-US" sz="2000" i="1" dirty="0"/>
              <a:t>much more expensive</a:t>
            </a:r>
            <a:r>
              <a:rPr lang="en-US" sz="2000" dirty="0"/>
              <a:t> (</a:t>
            </a:r>
            <a:r>
              <a:rPr lang="en-US" sz="2000" i="1" dirty="0"/>
              <a:t>and slower</a:t>
            </a:r>
            <a:r>
              <a:rPr lang="en-US" sz="2000" dirty="0"/>
              <a:t>), but the performance is generally no better (or only marginally better)!</a:t>
            </a:r>
            <a:endParaRPr lang="en-US" sz="2000" dirty="0">
              <a:ea typeface="Tahoma"/>
              <a:cs typeface="Tahoma"/>
            </a:endParaRPr>
          </a:p>
          <a:p>
            <a:r>
              <a:rPr lang="en-US" sz="2000" dirty="0">
                <a:ea typeface="Tahoma"/>
                <a:cs typeface="Tahoma"/>
              </a:rPr>
              <a:t>Do you want to pay a lot more money for a machine that is slower and performs only a little better in terms of being able to store a slightly larger range of results? Neither does anyone else!</a:t>
            </a:r>
          </a:p>
          <a:p>
            <a:r>
              <a:rPr lang="en-US" sz="2000" dirty="0">
                <a:ea typeface="Tahoma"/>
                <a:cs typeface="Tahoma"/>
              </a:rPr>
              <a:t>This is why nobody (no manufacturer) builds a computer that uses an extra bit to store the correct result when there is overflow - it's simply not worth it!!!!</a:t>
            </a:r>
          </a:p>
        </p:txBody>
      </p:sp>
      <p:sp>
        <p:nvSpPr>
          <p:cNvPr id="4" name="Footer Placeholder 3">
            <a:extLst>
              <a:ext uri="{FF2B5EF4-FFF2-40B4-BE49-F238E27FC236}">
                <a16:creationId xmlns:a16="http://schemas.microsoft.com/office/drawing/2014/main" id="{60630857-FEAF-4480-84F9-DFF46D61650E}"/>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E7218859-57D1-42E1-BC1A-70844D8AE3D8}"/>
              </a:ext>
            </a:extLst>
          </p:cNvPr>
          <p:cNvSpPr>
            <a:spLocks noGrp="1"/>
          </p:cNvSpPr>
          <p:nvPr>
            <p:ph type="sldNum" sz="quarter" idx="12"/>
          </p:nvPr>
        </p:nvSpPr>
        <p:spPr/>
        <p:txBody>
          <a:bodyPr/>
          <a:lstStyle/>
          <a:p>
            <a:pPr>
              <a:defRPr/>
            </a:pPr>
            <a:fld id="{9F95971F-92F4-44DA-B463-EB59D65F167A}" type="slidenum">
              <a:rPr lang="en-US" altLang="en-US" smtClean="0"/>
              <a:pPr>
                <a:defRPr/>
              </a:pPr>
              <a:t>27</a:t>
            </a:fld>
            <a:endParaRPr lang="en-US" altLang="en-US"/>
          </a:p>
        </p:txBody>
      </p:sp>
    </p:spTree>
    <p:extLst>
      <p:ext uri="{BB962C8B-B14F-4D97-AF65-F5344CB8AC3E}">
        <p14:creationId xmlns:p14="http://schemas.microsoft.com/office/powerpoint/2010/main" val="3486974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0A17-0F7F-42B1-920A-E459216632E2}"/>
              </a:ext>
            </a:extLst>
          </p:cNvPr>
          <p:cNvSpPr>
            <a:spLocks noGrp="1"/>
          </p:cNvSpPr>
          <p:nvPr>
            <p:ph type="title"/>
          </p:nvPr>
        </p:nvSpPr>
        <p:spPr/>
        <p:txBody>
          <a:bodyPr/>
          <a:lstStyle/>
          <a:p>
            <a:r>
              <a:rPr lang="en-US" dirty="0"/>
              <a:t>Real CPUs</a:t>
            </a:r>
          </a:p>
        </p:txBody>
      </p:sp>
      <p:sp>
        <p:nvSpPr>
          <p:cNvPr id="3" name="Content Placeholder 2">
            <a:extLst>
              <a:ext uri="{FF2B5EF4-FFF2-40B4-BE49-F238E27FC236}">
                <a16:creationId xmlns:a16="http://schemas.microsoft.com/office/drawing/2014/main" id="{5226E7F5-A6AA-4159-8011-F0AC12117024}"/>
              </a:ext>
            </a:extLst>
          </p:cNvPr>
          <p:cNvSpPr>
            <a:spLocks noGrp="1"/>
          </p:cNvSpPr>
          <p:nvPr>
            <p:ph idx="1"/>
          </p:nvPr>
        </p:nvSpPr>
        <p:spPr/>
        <p:txBody>
          <a:bodyPr/>
          <a:lstStyle/>
          <a:p>
            <a:r>
              <a:rPr lang="en-US" sz="2000" dirty="0"/>
              <a:t>For the reasons stated above, all real CPUs generally use the same number of bits to store results that are used for the operands (the numbers being used to do the calculation).</a:t>
            </a:r>
            <a:endParaRPr lang="en-US" sz="2000" dirty="0">
              <a:ea typeface="Tahoma"/>
              <a:cs typeface="Tahoma"/>
            </a:endParaRPr>
          </a:p>
          <a:p>
            <a:r>
              <a:rPr lang="en-US" sz="2000" dirty="0"/>
              <a:t>Also, real CPUs can generally only work on operands (and get results) of certain numbers of bits (8, 16, 32, and 64 bit operands/results are pretty much what all general-purpose CPUs have today).</a:t>
            </a:r>
            <a:endParaRPr lang="en-US" sz="2000" dirty="0">
              <a:ea typeface="Tahoma"/>
              <a:cs typeface="Tahoma"/>
            </a:endParaRPr>
          </a:p>
          <a:p>
            <a:r>
              <a:rPr lang="en-US" sz="2000" dirty="0"/>
              <a:t>You can see the operand/result sizes are 1 byte, 2 bytes, 4 bytes and 8 bytes.</a:t>
            </a:r>
            <a:endParaRPr lang="en-US" sz="2000" dirty="0">
              <a:ea typeface="Tahoma"/>
              <a:cs typeface="Tahoma"/>
            </a:endParaRPr>
          </a:p>
          <a:p>
            <a:r>
              <a:rPr lang="en-US" sz="2000" dirty="0">
                <a:ea typeface="Tahoma"/>
                <a:cs typeface="Tahoma"/>
              </a:rPr>
              <a:t>Finally, for operations on multiple operands, all of the operands are the same size; designing a machine to work on operands of different sizes is </a:t>
            </a:r>
            <a:r>
              <a:rPr lang="en-US" sz="2000" dirty="0" err="1">
                <a:ea typeface="Tahoma"/>
                <a:cs typeface="Tahoma"/>
              </a:rPr>
              <a:t>waaaaay</a:t>
            </a:r>
            <a:r>
              <a:rPr lang="en-US" sz="2000" dirty="0">
                <a:ea typeface="Tahoma"/>
                <a:cs typeface="Tahoma"/>
              </a:rPr>
              <a:t> too complicated, and not worth it!!!</a:t>
            </a:r>
          </a:p>
        </p:txBody>
      </p:sp>
      <p:sp>
        <p:nvSpPr>
          <p:cNvPr id="4" name="Footer Placeholder 3">
            <a:extLst>
              <a:ext uri="{FF2B5EF4-FFF2-40B4-BE49-F238E27FC236}">
                <a16:creationId xmlns:a16="http://schemas.microsoft.com/office/drawing/2014/main" id="{AE5A858E-5AC3-4C72-A16C-012BBEF36527}"/>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3B34C495-3F71-4058-B616-AC57AFF27947}"/>
              </a:ext>
            </a:extLst>
          </p:cNvPr>
          <p:cNvSpPr>
            <a:spLocks noGrp="1"/>
          </p:cNvSpPr>
          <p:nvPr>
            <p:ph type="sldNum" sz="quarter" idx="12"/>
          </p:nvPr>
        </p:nvSpPr>
        <p:spPr/>
        <p:txBody>
          <a:bodyPr/>
          <a:lstStyle/>
          <a:p>
            <a:pPr>
              <a:defRPr/>
            </a:pPr>
            <a:fld id="{9F95971F-92F4-44DA-B463-EB59D65F167A}" type="slidenum">
              <a:rPr lang="en-US" altLang="en-US" smtClean="0"/>
              <a:pPr>
                <a:defRPr/>
              </a:pPr>
              <a:t>28</a:t>
            </a:fld>
            <a:endParaRPr lang="en-US" altLang="en-US"/>
          </a:p>
        </p:txBody>
      </p:sp>
    </p:spTree>
    <p:extLst>
      <p:ext uri="{BB962C8B-B14F-4D97-AF65-F5344CB8AC3E}">
        <p14:creationId xmlns:p14="http://schemas.microsoft.com/office/powerpoint/2010/main" val="1686025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Detection of Overflow in Hardware: Flags</a:t>
            </a:r>
          </a:p>
        </p:txBody>
      </p:sp>
      <p:sp>
        <p:nvSpPr>
          <p:cNvPr id="3" name="Content Placeholder 2"/>
          <p:cNvSpPr>
            <a:spLocks noGrp="1"/>
          </p:cNvSpPr>
          <p:nvPr>
            <p:ph idx="1"/>
          </p:nvPr>
        </p:nvSpPr>
        <p:spPr/>
        <p:txBody>
          <a:bodyPr/>
          <a:lstStyle/>
          <a:p>
            <a:r>
              <a:rPr lang="en-US" sz="2400" dirty="0"/>
              <a:t>All CPUs store the carry from the addition of the </a:t>
            </a:r>
            <a:r>
              <a:rPr lang="en-US" sz="2400" dirty="0" err="1"/>
              <a:t>msbs</a:t>
            </a:r>
            <a:r>
              <a:rPr lang="en-US" sz="2400" dirty="0"/>
              <a:t> somewhere, so that overflow can be detected.</a:t>
            </a:r>
            <a:endParaRPr lang="en-US" sz="2400" dirty="0">
              <a:ea typeface="Tahoma"/>
              <a:cs typeface="Tahoma"/>
            </a:endParaRPr>
          </a:p>
          <a:p>
            <a:r>
              <a:rPr lang="en-US" sz="2400" dirty="0"/>
              <a:t>Processors store this last carry in a 1 bit flag called </a:t>
            </a:r>
            <a:r>
              <a:rPr lang="en-US" sz="2400" b="1" i="1" dirty="0"/>
              <a:t>the carry flag</a:t>
            </a:r>
            <a:r>
              <a:rPr lang="en-US" sz="2400" dirty="0"/>
              <a:t>, abbreviated C.</a:t>
            </a:r>
          </a:p>
          <a:p>
            <a:r>
              <a:rPr lang="en-US" sz="2400" dirty="0"/>
              <a:t>If C is 1 for an unsigned arithmetic operation, then the result of the last arithmetic operation is incorrect; if C is 0 for an unsigned arithmetic operation, the result of the last arithmetic operation is correct.</a:t>
            </a:r>
          </a:p>
          <a:p>
            <a:r>
              <a:rPr lang="en-US" sz="2400" dirty="0"/>
              <a:t>Notice we referred above to </a:t>
            </a:r>
            <a:r>
              <a:rPr lang="en-US" sz="2400" b="1" i="1" dirty="0"/>
              <a:t>unsigned</a:t>
            </a:r>
            <a:r>
              <a:rPr lang="en-US" sz="2400" dirty="0"/>
              <a:t> arithmetic operations; processors can do both signed and unsigned operations (more later).</a:t>
            </a:r>
            <a:endParaRPr lang="en-US" sz="2400" dirty="0">
              <a:ea typeface="Tahoma"/>
              <a:cs typeface="Tahoma"/>
            </a:endParaRPr>
          </a:p>
          <a:p>
            <a:endParaRPr lang="en-US" dirty="0"/>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29</a:t>
            </a:fld>
            <a:endParaRPr lang="en-US" altLang="en-US"/>
          </a:p>
        </p:txBody>
      </p:sp>
    </p:spTree>
    <p:extLst>
      <p:ext uri="{BB962C8B-B14F-4D97-AF65-F5344CB8AC3E}">
        <p14:creationId xmlns:p14="http://schemas.microsoft.com/office/powerpoint/2010/main" val="2665081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C2EFE-25DA-4A9E-8B15-6E2F9DE9B618}"/>
              </a:ext>
            </a:extLst>
          </p:cNvPr>
          <p:cNvSpPr>
            <a:spLocks noGrp="1"/>
          </p:cNvSpPr>
          <p:nvPr>
            <p:ph type="title"/>
          </p:nvPr>
        </p:nvSpPr>
        <p:spPr/>
        <p:txBody>
          <a:bodyPr/>
          <a:lstStyle/>
          <a:p>
            <a:r>
              <a:rPr lang="en-US" dirty="0"/>
              <a:t>Course Organization</a:t>
            </a:r>
          </a:p>
        </p:txBody>
      </p:sp>
      <p:sp>
        <p:nvSpPr>
          <p:cNvPr id="3" name="Content Placeholder 2">
            <a:extLst>
              <a:ext uri="{FF2B5EF4-FFF2-40B4-BE49-F238E27FC236}">
                <a16:creationId xmlns:a16="http://schemas.microsoft.com/office/drawing/2014/main" id="{D84D216F-AD8F-45DE-A3E9-6CC7E6E5638B}"/>
              </a:ext>
            </a:extLst>
          </p:cNvPr>
          <p:cNvSpPr>
            <a:spLocks noGrp="1"/>
          </p:cNvSpPr>
          <p:nvPr>
            <p:ph idx="1"/>
          </p:nvPr>
        </p:nvSpPr>
        <p:spPr/>
        <p:txBody>
          <a:bodyPr/>
          <a:lstStyle/>
          <a:p>
            <a:r>
              <a:rPr lang="en-US" sz="2800" dirty="0"/>
              <a:t>The course consists of 3 parts:</a:t>
            </a:r>
          </a:p>
          <a:p>
            <a:pPr lvl="1"/>
            <a:r>
              <a:rPr lang="en-US" sz="2400" dirty="0"/>
              <a:t>Computer hardware topics: Data encoding, integer operations, Boolean logic and logic gates, assembly language, and CPU hardware.</a:t>
            </a:r>
            <a:endParaRPr lang="en-US" sz="2400" dirty="0">
              <a:ea typeface="Tahoma"/>
              <a:cs typeface="Tahoma"/>
            </a:endParaRPr>
          </a:p>
          <a:p>
            <a:pPr lvl="1"/>
            <a:r>
              <a:rPr lang="en-US" sz="2400" dirty="0"/>
              <a:t>C18 (Same as C11) C language programming</a:t>
            </a:r>
          </a:p>
          <a:p>
            <a:pPr lvl="1"/>
            <a:r>
              <a:rPr lang="en-US" sz="2400" dirty="0"/>
              <a:t>Operating systems</a:t>
            </a:r>
          </a:p>
          <a:p>
            <a:r>
              <a:rPr lang="en-US" sz="2800" dirty="0"/>
              <a:t>Stated simply, the course is a somewhat less advanced and condensed version of the two systems courses for CSE/CIS majors at Ohio State (CSE 2421 and CSE 2431).</a:t>
            </a:r>
            <a:endParaRPr lang="en-US" sz="2800" dirty="0">
              <a:ea typeface="Tahoma"/>
              <a:cs typeface="Tahoma"/>
            </a:endParaRPr>
          </a:p>
        </p:txBody>
      </p:sp>
      <p:sp>
        <p:nvSpPr>
          <p:cNvPr id="4" name="Footer Placeholder 3">
            <a:extLst>
              <a:ext uri="{FF2B5EF4-FFF2-40B4-BE49-F238E27FC236}">
                <a16:creationId xmlns:a16="http://schemas.microsoft.com/office/drawing/2014/main" id="{315248FC-2C66-4734-BA2D-A99526F6D61D}"/>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1B3F827E-09DE-48CC-81EF-873F7D889252}"/>
              </a:ext>
            </a:extLst>
          </p:cNvPr>
          <p:cNvSpPr>
            <a:spLocks noGrp="1"/>
          </p:cNvSpPr>
          <p:nvPr>
            <p:ph type="sldNum" sz="quarter" idx="12"/>
          </p:nvPr>
        </p:nvSpPr>
        <p:spPr/>
        <p:txBody>
          <a:bodyPr/>
          <a:lstStyle/>
          <a:p>
            <a:pPr>
              <a:defRPr/>
            </a:pPr>
            <a:fld id="{9F95971F-92F4-44DA-B463-EB59D65F167A}" type="slidenum">
              <a:rPr lang="en-US" altLang="en-US" smtClean="0"/>
              <a:pPr>
                <a:defRPr/>
              </a:pPr>
              <a:t>3</a:t>
            </a:fld>
            <a:endParaRPr lang="en-US" altLang="en-US"/>
          </a:p>
        </p:txBody>
      </p:sp>
    </p:spTree>
    <p:extLst>
      <p:ext uri="{BB962C8B-B14F-4D97-AF65-F5344CB8AC3E}">
        <p14:creationId xmlns:p14="http://schemas.microsoft.com/office/powerpoint/2010/main" val="22032033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CSE 3430; Part 1</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3795C11-A96B-4F0A-A2AC-188EACDD5F93}" type="slidenum">
              <a:rPr lang="en-US" altLang="en-US" sz="1400" smtClean="0"/>
              <a:pPr>
                <a:spcBef>
                  <a:spcPct val="0"/>
                </a:spcBef>
                <a:buClrTx/>
                <a:buSzTx/>
                <a:buFontTx/>
                <a:buNone/>
              </a:pPr>
              <a:t>30</a:t>
            </a:fld>
            <a:endParaRPr lang="en-US" altLang="en-US" sz="1400"/>
          </a:p>
        </p:txBody>
      </p:sp>
      <p:sp>
        <p:nvSpPr>
          <p:cNvPr id="29700" name="Rectangle 2"/>
          <p:cNvSpPr>
            <a:spLocks noGrp="1" noChangeArrowheads="1"/>
          </p:cNvSpPr>
          <p:nvPr>
            <p:ph type="title"/>
          </p:nvPr>
        </p:nvSpPr>
        <p:spPr>
          <a:xfrm>
            <a:off x="493329" y="211931"/>
            <a:ext cx="7985125" cy="750887"/>
          </a:xfrm>
        </p:spPr>
        <p:txBody>
          <a:bodyPr/>
          <a:lstStyle/>
          <a:p>
            <a:pPr algn="ctr" eaLnBrk="1" hangingPunct="1"/>
            <a:r>
              <a:rPr lang="en-US" altLang="en-US" dirty="0"/>
              <a:t>2’s complement: A different approach</a:t>
            </a:r>
          </a:p>
        </p:txBody>
      </p:sp>
      <p:sp>
        <p:nvSpPr>
          <p:cNvPr id="5125" name="Rectangle 3"/>
          <p:cNvSpPr>
            <a:spLocks noGrp="1" noChangeArrowheads="1"/>
          </p:cNvSpPr>
          <p:nvPr>
            <p:ph type="body" idx="1"/>
          </p:nvPr>
        </p:nvSpPr>
        <p:spPr>
          <a:xfrm>
            <a:off x="367260" y="1064799"/>
            <a:ext cx="8237265" cy="4965700"/>
          </a:xfrm>
        </p:spPr>
        <p:txBody>
          <a:bodyPr/>
          <a:lstStyle/>
          <a:p>
            <a:pPr defTabSz="282575" eaLnBrk="1" hangingPunct="1">
              <a:spcAft>
                <a:spcPts val="600"/>
              </a:spcAft>
            </a:pPr>
            <a:r>
              <a:rPr lang="en-US" altLang="en-US" sz="2400" dirty="0">
                <a:latin typeface="Arial"/>
                <a:cs typeface="Arial"/>
              </a:rPr>
              <a:t>Let’s return now to signed encoding. Suppose our word size is 3 bits (for simplicity). This means there are 8 possible combinations of bits (for n bits, 2</a:t>
            </a:r>
            <a:r>
              <a:rPr lang="en-US" altLang="en-US" sz="2400" baseline="40000" dirty="0">
                <a:latin typeface="Arial"/>
                <a:cs typeface="Arial"/>
              </a:rPr>
              <a:t>n</a:t>
            </a:r>
            <a:r>
              <a:rPr lang="en-US" altLang="en-US" sz="2400" dirty="0">
                <a:latin typeface="Arial"/>
                <a:cs typeface="Arial"/>
              </a:rPr>
              <a:t> is the number of distinct encodings; do you see why? So, if n is 3, we can have 2 * 2 * 2 = 8 different bit strings).</a:t>
            </a:r>
          </a:p>
          <a:p>
            <a:pPr defTabSz="282575" eaLnBrk="1" hangingPunct="1">
              <a:spcAft>
                <a:spcPts val="0"/>
              </a:spcAft>
            </a:pPr>
            <a:r>
              <a:rPr lang="en-US" altLang="en-US" sz="2400" dirty="0">
                <a:latin typeface="Arial" panose="020B0604020202020204" pitchFamily="34" charset="0"/>
              </a:rPr>
              <a:t>We want to have:</a:t>
            </a:r>
          </a:p>
          <a:p>
            <a:pPr lvl="1" defTabSz="282575" eaLnBrk="1" hangingPunct="1">
              <a:spcAft>
                <a:spcPts val="0"/>
              </a:spcAft>
            </a:pPr>
            <a:r>
              <a:rPr lang="en-US" altLang="en-US" sz="2400" dirty="0">
                <a:latin typeface="Arial" panose="020B0604020202020204" pitchFamily="34" charset="0"/>
              </a:rPr>
              <a:t>Roughly equal number of  positive and negative nos. </a:t>
            </a:r>
          </a:p>
          <a:p>
            <a:pPr lvl="1" defTabSz="282575" eaLnBrk="1" hangingPunct="1">
              <a:spcAft>
                <a:spcPts val="0"/>
              </a:spcAft>
            </a:pPr>
            <a:r>
              <a:rPr lang="en-US" altLang="en-US" sz="2400" dirty="0">
                <a:latin typeface="Arial"/>
                <a:cs typeface="Arial"/>
              </a:rPr>
              <a:t>As many numbers as possible (that is, every encoding should encode a unique value – we do not want 2 encodings of the same value).</a:t>
            </a:r>
          </a:p>
          <a:p>
            <a:pPr lvl="1" defTabSz="282575" eaLnBrk="1" hangingPunct="1">
              <a:spcAft>
                <a:spcPts val="600"/>
              </a:spcAft>
            </a:pPr>
            <a:r>
              <a:rPr lang="en-US" altLang="en-US" sz="2400" dirty="0">
                <a:latin typeface="Arial" panose="020B0604020202020204" pitchFamily="34" charset="0"/>
              </a:rPr>
              <a:t>Easy comparison for equality of numbers, and easy determination of sign of number.</a:t>
            </a:r>
          </a:p>
        </p:txBody>
      </p:sp>
    </p:spTree>
    <p:extLst>
      <p:ext uri="{BB962C8B-B14F-4D97-AF65-F5344CB8AC3E}">
        <p14:creationId xmlns:p14="http://schemas.microsoft.com/office/powerpoint/2010/main" val="21067122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solidFill>
                  <a:srgbClr val="000000"/>
                </a:solidFill>
              </a:rPr>
              <a:t>CSE 3430; Part 1</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3795C11-A96B-4F0A-A2AC-188EACDD5F93}" type="slidenum">
              <a:rPr lang="en-US" altLang="en-US" sz="1400" smtClean="0">
                <a:solidFill>
                  <a:srgbClr val="000000"/>
                </a:solidFill>
              </a:rPr>
              <a:pPr>
                <a:spcBef>
                  <a:spcPct val="0"/>
                </a:spcBef>
                <a:buClrTx/>
                <a:buSzTx/>
                <a:buFontTx/>
                <a:buNone/>
              </a:pPr>
              <a:t>31</a:t>
            </a:fld>
            <a:endParaRPr lang="en-US" altLang="en-US" sz="1400">
              <a:solidFill>
                <a:srgbClr val="000000"/>
              </a:solidFill>
            </a:endParaRPr>
          </a:p>
        </p:txBody>
      </p:sp>
      <p:sp>
        <p:nvSpPr>
          <p:cNvPr id="29700" name="Rectangle 2"/>
          <p:cNvSpPr>
            <a:spLocks noGrp="1" noChangeArrowheads="1"/>
          </p:cNvSpPr>
          <p:nvPr>
            <p:ph type="title"/>
          </p:nvPr>
        </p:nvSpPr>
        <p:spPr>
          <a:xfrm>
            <a:off x="1079500" y="125413"/>
            <a:ext cx="7985125" cy="750887"/>
          </a:xfrm>
        </p:spPr>
        <p:txBody>
          <a:bodyPr/>
          <a:lstStyle/>
          <a:p>
            <a:pPr eaLnBrk="1" hangingPunct="1"/>
            <a:r>
              <a:rPr lang="en-US" altLang="en-US" dirty="0"/>
              <a:t>2’s complement (continued)</a:t>
            </a:r>
          </a:p>
        </p:txBody>
      </p:sp>
      <p:sp>
        <p:nvSpPr>
          <p:cNvPr id="5125" name="Rectangle 3"/>
          <p:cNvSpPr>
            <a:spLocks noGrp="1" noChangeArrowheads="1"/>
          </p:cNvSpPr>
          <p:nvPr>
            <p:ph type="body" idx="1"/>
          </p:nvPr>
        </p:nvSpPr>
        <p:spPr>
          <a:xfrm>
            <a:off x="340046" y="1073604"/>
            <a:ext cx="8237265" cy="5115378"/>
          </a:xfrm>
        </p:spPr>
        <p:txBody>
          <a:bodyPr/>
          <a:lstStyle/>
          <a:p>
            <a:pPr defTabSz="282575" eaLnBrk="1" hangingPunct="1">
              <a:spcAft>
                <a:spcPts val="600"/>
              </a:spcAft>
            </a:pPr>
            <a:r>
              <a:rPr lang="en-US" altLang="en-US" sz="2400" dirty="0">
                <a:latin typeface="Arial" panose="020B0604020202020204" pitchFamily="34" charset="0"/>
              </a:rPr>
              <a:t>Based on the above considerations, 000, 001, 010, 011 should be non-negative (note that 0 is neither positive nor negative); 100, 101, 110, 111 should be negative</a:t>
            </a:r>
          </a:p>
          <a:p>
            <a:pPr defTabSz="282575" eaLnBrk="1" hangingPunct="1">
              <a:spcAft>
                <a:spcPts val="600"/>
              </a:spcAft>
            </a:pPr>
            <a:r>
              <a:rPr lang="en-US" altLang="en-US" sz="2400" dirty="0">
                <a:latin typeface="Arial"/>
                <a:cs typeface="Arial"/>
              </a:rPr>
              <a:t>Evaluate this scheme using the criteria that we gave above. How does it do? [Let’s look back at the prior slide.]</a:t>
            </a:r>
          </a:p>
          <a:p>
            <a:pPr defTabSz="282575" eaLnBrk="1" hangingPunct="1">
              <a:spcAft>
                <a:spcPts val="600"/>
              </a:spcAft>
            </a:pPr>
            <a:r>
              <a:rPr lang="en-US" altLang="en-US" sz="2400" dirty="0">
                <a:latin typeface="Arial" panose="020B0604020202020204" pitchFamily="34" charset="0"/>
              </a:rPr>
              <a:t>This encoding scheme is called 2’s complement, or </a:t>
            </a:r>
            <a:r>
              <a:rPr lang="en-US" altLang="en-US" sz="2400" b="1" i="1" dirty="0">
                <a:latin typeface="Arial" panose="020B0604020202020204" pitchFamily="34" charset="0"/>
              </a:rPr>
              <a:t>B2T</a:t>
            </a:r>
          </a:p>
          <a:p>
            <a:pPr defTabSz="282575" eaLnBrk="1" hangingPunct="1">
              <a:spcAft>
                <a:spcPts val="0"/>
              </a:spcAft>
            </a:pPr>
            <a:r>
              <a:rPr lang="en-US" altLang="en-US" sz="2400" dirty="0">
                <a:latin typeface="Arial" panose="020B0604020202020204" pitchFamily="34" charset="0"/>
              </a:rPr>
              <a:t>Q: Which negative nos. should each of 100, …, 111 represent?</a:t>
            </a:r>
          </a:p>
          <a:p>
            <a:pPr lvl="1" defTabSz="282575" eaLnBrk="1" hangingPunct="1">
              <a:spcAft>
                <a:spcPts val="0"/>
              </a:spcAft>
            </a:pPr>
            <a:r>
              <a:rPr lang="en-US" altLang="en-US" sz="1600" dirty="0">
                <a:latin typeface="Arial" panose="020B0604020202020204" pitchFamily="34" charset="0"/>
              </a:rPr>
              <a:t>100</a:t>
            </a:r>
          </a:p>
          <a:p>
            <a:pPr lvl="1" defTabSz="282575" eaLnBrk="1" hangingPunct="1">
              <a:spcAft>
                <a:spcPts val="0"/>
              </a:spcAft>
            </a:pPr>
            <a:r>
              <a:rPr lang="en-US" altLang="en-US" sz="1600" dirty="0">
                <a:latin typeface="Arial" panose="020B0604020202020204" pitchFamily="34" charset="0"/>
              </a:rPr>
              <a:t>101</a:t>
            </a:r>
          </a:p>
          <a:p>
            <a:pPr lvl="1" defTabSz="282575" eaLnBrk="1" hangingPunct="1">
              <a:spcAft>
                <a:spcPts val="0"/>
              </a:spcAft>
            </a:pPr>
            <a:r>
              <a:rPr lang="en-US" altLang="en-US" sz="1600" dirty="0">
                <a:latin typeface="Arial" panose="020B0604020202020204" pitchFamily="34" charset="0"/>
              </a:rPr>
              <a:t>110</a:t>
            </a:r>
          </a:p>
          <a:p>
            <a:pPr lvl="1" defTabSz="282575" eaLnBrk="1" hangingPunct="1">
              <a:spcAft>
                <a:spcPts val="0"/>
              </a:spcAft>
            </a:pPr>
            <a:r>
              <a:rPr lang="en-US" altLang="en-US" sz="1600" dirty="0">
                <a:latin typeface="Arial" panose="020B0604020202020204" pitchFamily="34" charset="0"/>
              </a:rPr>
              <a:t>111</a:t>
            </a:r>
          </a:p>
        </p:txBody>
      </p:sp>
    </p:spTree>
    <p:extLst>
      <p:ext uri="{BB962C8B-B14F-4D97-AF65-F5344CB8AC3E}">
        <p14:creationId xmlns:p14="http://schemas.microsoft.com/office/powerpoint/2010/main" val="3768042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12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2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CSE 3430; Part 1</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03795C11-A96B-4F0A-A2AC-188EACDD5F93}" type="slidenum">
              <a:rPr lang="en-US" altLang="en-US" sz="1400" smtClean="0"/>
              <a:pPr>
                <a:spcBef>
                  <a:spcPct val="0"/>
                </a:spcBef>
                <a:buClrTx/>
                <a:buSzTx/>
                <a:buFontTx/>
                <a:buNone/>
              </a:pPr>
              <a:t>32</a:t>
            </a:fld>
            <a:endParaRPr lang="en-US" altLang="en-US" sz="1400"/>
          </a:p>
        </p:txBody>
      </p:sp>
      <p:sp>
        <p:nvSpPr>
          <p:cNvPr id="29700" name="Rectangle 2"/>
          <p:cNvSpPr>
            <a:spLocks noGrp="1" noChangeArrowheads="1"/>
          </p:cNvSpPr>
          <p:nvPr>
            <p:ph type="title"/>
          </p:nvPr>
        </p:nvSpPr>
        <p:spPr>
          <a:xfrm>
            <a:off x="1079500" y="125413"/>
            <a:ext cx="7985125" cy="750887"/>
          </a:xfrm>
        </p:spPr>
        <p:txBody>
          <a:bodyPr/>
          <a:lstStyle/>
          <a:p>
            <a:pPr eaLnBrk="1" hangingPunct="1"/>
            <a:r>
              <a:rPr lang="en-US" altLang="en-US" dirty="0"/>
              <a:t>2’s complement "theory"</a:t>
            </a:r>
            <a:endParaRPr lang="en-US" altLang="en-US" dirty="0">
              <a:ea typeface="Tahoma"/>
              <a:cs typeface="Tahoma"/>
            </a:endParaRPr>
          </a:p>
        </p:txBody>
      </p:sp>
      <p:sp>
        <p:nvSpPr>
          <p:cNvPr id="5125" name="Rectangle 3"/>
          <p:cNvSpPr>
            <a:spLocks noGrp="1" noChangeArrowheads="1"/>
          </p:cNvSpPr>
          <p:nvPr>
            <p:ph type="body" idx="1"/>
          </p:nvPr>
        </p:nvSpPr>
        <p:spPr>
          <a:xfrm>
            <a:off x="367260" y="1304925"/>
            <a:ext cx="8237265" cy="4965700"/>
          </a:xfrm>
        </p:spPr>
        <p:txBody>
          <a:bodyPr/>
          <a:lstStyle/>
          <a:p>
            <a:pPr defTabSz="282575" eaLnBrk="1" hangingPunct="1">
              <a:spcAft>
                <a:spcPts val="600"/>
              </a:spcAft>
            </a:pPr>
            <a:r>
              <a:rPr lang="en-US" altLang="en-US" sz="1800" dirty="0">
                <a:latin typeface="Arial" panose="020B0604020202020204" pitchFamily="34" charset="0"/>
              </a:rPr>
              <a:t>What happens if you subtract 1 from 000 (Notice that this is the same as adding -1 to 0)? What should the result be?</a:t>
            </a:r>
          </a:p>
          <a:p>
            <a:pPr defTabSz="282575" eaLnBrk="1" hangingPunct="1">
              <a:spcAft>
                <a:spcPts val="600"/>
              </a:spcAft>
            </a:pPr>
            <a:r>
              <a:rPr lang="en-US" altLang="en-US" sz="1800" dirty="0">
                <a:latin typeface="Arial"/>
                <a:cs typeface="Arial"/>
              </a:rPr>
              <a:t>The reason this is called 2’s complement is because 000 is treated, if we are subtracting from it, as though it were (1)000, that is, with an implied 1 in the position of the </a:t>
            </a:r>
            <a:r>
              <a:rPr lang="en-US" altLang="en-US" sz="1800" b="1" i="1" dirty="0">
                <a:latin typeface="Arial"/>
                <a:cs typeface="Arial"/>
              </a:rPr>
              <a:t>most significant bit </a:t>
            </a:r>
            <a:r>
              <a:rPr lang="en-US" altLang="en-US" sz="1800" dirty="0">
                <a:latin typeface="Arial"/>
                <a:cs typeface="Arial"/>
              </a:rPr>
              <a:t>(or </a:t>
            </a:r>
            <a:r>
              <a:rPr lang="en-US" altLang="en-US" sz="1800" b="1" i="1" dirty="0" err="1">
                <a:latin typeface="Arial"/>
                <a:cs typeface="Arial"/>
              </a:rPr>
              <a:t>msb</a:t>
            </a:r>
            <a:r>
              <a:rPr lang="en-US" altLang="en-US" sz="1800" dirty="0">
                <a:latin typeface="Arial"/>
                <a:cs typeface="Arial"/>
              </a:rPr>
              <a:t>). </a:t>
            </a:r>
            <a:endParaRPr lang="en-US" altLang="en-US" sz="1800" dirty="0">
              <a:latin typeface="Arial" panose="020B0604020202020204" pitchFamily="34" charset="0"/>
              <a:cs typeface="Arial"/>
            </a:endParaRPr>
          </a:p>
          <a:p>
            <a:pPr defTabSz="282575" eaLnBrk="1" hangingPunct="1">
              <a:spcAft>
                <a:spcPts val="600"/>
              </a:spcAft>
            </a:pPr>
            <a:r>
              <a:rPr lang="en-US" altLang="en-US" sz="1800" dirty="0">
                <a:latin typeface="Arial"/>
                <a:cs typeface="Arial"/>
              </a:rPr>
              <a:t>So, for three bit numbers, for purposes of subtraction, 0 is treated as if it were 8, 1000 in binary, but the </a:t>
            </a:r>
            <a:r>
              <a:rPr lang="en-US" altLang="en-US" sz="1800" dirty="0" err="1">
                <a:latin typeface="Arial"/>
                <a:cs typeface="Arial"/>
              </a:rPr>
              <a:t>msb</a:t>
            </a:r>
            <a:r>
              <a:rPr lang="en-US" altLang="en-US" sz="1800" dirty="0">
                <a:latin typeface="Arial"/>
                <a:cs typeface="Arial"/>
              </a:rPr>
              <a:t> is only </a:t>
            </a:r>
            <a:r>
              <a:rPr lang="en-US" altLang="en-US" sz="1800" b="1" i="1" dirty="0">
                <a:latin typeface="Arial"/>
                <a:cs typeface="Arial"/>
              </a:rPr>
              <a:t>implied</a:t>
            </a:r>
            <a:r>
              <a:rPr lang="en-US" altLang="en-US" sz="1800" dirty="0">
                <a:latin typeface="Arial"/>
                <a:cs typeface="Arial"/>
              </a:rPr>
              <a:t> (it’s not really there, because we only have a three bit number!).</a:t>
            </a:r>
            <a:endParaRPr lang="en-US" altLang="en-US" sz="1800" dirty="0">
              <a:latin typeface="Arial" panose="020B0604020202020204" pitchFamily="34" charset="0"/>
              <a:cs typeface="Arial"/>
            </a:endParaRPr>
          </a:p>
          <a:p>
            <a:pPr defTabSz="282575" eaLnBrk="1" hangingPunct="1">
              <a:spcAft>
                <a:spcPts val="600"/>
              </a:spcAft>
            </a:pPr>
            <a:r>
              <a:rPr lang="en-US" altLang="en-US" sz="1800" dirty="0">
                <a:latin typeface="Arial"/>
                <a:cs typeface="Arial"/>
              </a:rPr>
              <a:t>So 111 should be -1 (because (1)000 – 1 = 111); </a:t>
            </a:r>
            <a:br>
              <a:rPr lang="en-US" altLang="en-US" sz="1800" dirty="0">
                <a:latin typeface="Arial" panose="020B0604020202020204" pitchFamily="34" charset="0"/>
              </a:rPr>
            </a:br>
            <a:r>
              <a:rPr lang="en-US" altLang="en-US" sz="1800" dirty="0">
                <a:latin typeface="Arial"/>
                <a:cs typeface="Arial"/>
              </a:rPr>
              <a:t>similarly, 110 should be -2; 101 should be -3</a:t>
            </a:r>
          </a:p>
          <a:p>
            <a:pPr defTabSz="282575" eaLnBrk="1" hangingPunct="1">
              <a:spcAft>
                <a:spcPts val="600"/>
              </a:spcAft>
            </a:pPr>
            <a:r>
              <a:rPr lang="en-US" altLang="en-US" sz="1800" dirty="0">
                <a:latin typeface="Arial"/>
                <a:cs typeface="Arial"/>
              </a:rPr>
              <a:t>And 100 should be -4</a:t>
            </a:r>
          </a:p>
          <a:p>
            <a:pPr defTabSz="282575" eaLnBrk="1" hangingPunct="1">
              <a:spcAft>
                <a:spcPts val="600"/>
              </a:spcAft>
            </a:pPr>
            <a:r>
              <a:rPr lang="en-US" altLang="en-US" sz="1800" dirty="0">
                <a:latin typeface="Arial"/>
                <a:cs typeface="Arial"/>
              </a:rPr>
              <a:t>In effect, we can see what -k should be by subtracting k from 0; or, rather, from 2</a:t>
            </a:r>
            <a:r>
              <a:rPr lang="en-US" altLang="en-US" sz="1800" baseline="40000" dirty="0">
                <a:latin typeface="Arial"/>
                <a:cs typeface="Arial"/>
              </a:rPr>
              <a:t>3</a:t>
            </a:r>
            <a:r>
              <a:rPr lang="en-US" altLang="en-US" sz="1800" dirty="0">
                <a:latin typeface="Arial"/>
                <a:cs typeface="Arial"/>
              </a:rPr>
              <a:t> (because we are using 3 bits here); if we were using 4 bits, for example, we would subtract from 2</a:t>
            </a:r>
            <a:r>
              <a:rPr lang="en-US" altLang="en-US" sz="1800" baseline="30000" dirty="0">
                <a:latin typeface="Arial"/>
                <a:cs typeface="Arial"/>
              </a:rPr>
              <a:t>4</a:t>
            </a:r>
            <a:r>
              <a:rPr lang="en-US" altLang="en-US" sz="1800" dirty="0">
                <a:latin typeface="Arial"/>
                <a:cs typeface="Arial"/>
              </a:rPr>
              <a:t>, or 16.</a:t>
            </a:r>
          </a:p>
        </p:txBody>
      </p:sp>
    </p:spTree>
    <p:extLst>
      <p:ext uri="{BB962C8B-B14F-4D97-AF65-F5344CB8AC3E}">
        <p14:creationId xmlns:p14="http://schemas.microsoft.com/office/powerpoint/2010/main" val="2939161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 complement: negating a value</a:t>
            </a:r>
          </a:p>
        </p:txBody>
      </p:sp>
      <p:sp>
        <p:nvSpPr>
          <p:cNvPr id="3" name="Content Placeholder 2"/>
          <p:cNvSpPr>
            <a:spLocks noGrp="1"/>
          </p:cNvSpPr>
          <p:nvPr>
            <p:ph idx="1"/>
          </p:nvPr>
        </p:nvSpPr>
        <p:spPr/>
        <p:txBody>
          <a:bodyPr/>
          <a:lstStyle/>
          <a:p>
            <a:r>
              <a:rPr lang="en-US" sz="2400" dirty="0"/>
              <a:t>Here is another 2-step algorithm that is much more often used to negate values (get the negative value that corresponds to some positive value </a:t>
            </a:r>
            <a:r>
              <a:rPr lang="en-US" sz="2400" i="1" dirty="0"/>
              <a:t>OR</a:t>
            </a:r>
            <a:r>
              <a:rPr lang="en-US" sz="2400" dirty="0"/>
              <a:t> get the positive value that corresponds to some </a:t>
            </a:r>
            <a:r>
              <a:rPr lang="en-US" sz="2400" err="1"/>
              <a:t>negatvie</a:t>
            </a:r>
            <a:r>
              <a:rPr lang="en-US" sz="2400" dirty="0"/>
              <a:t> value) in 2’s complement:</a:t>
            </a:r>
          </a:p>
          <a:p>
            <a:pPr marL="457200" lvl="1" indent="0">
              <a:buNone/>
            </a:pPr>
            <a:r>
              <a:rPr lang="en-US" sz="2000" dirty="0"/>
              <a:t>(1) Invert all the bits (change 1’s to 0’s, and 0’s to 1’s)</a:t>
            </a:r>
          </a:p>
          <a:p>
            <a:pPr marL="457200" lvl="1" indent="0">
              <a:buNone/>
            </a:pPr>
            <a:r>
              <a:rPr lang="en-US" sz="2000" dirty="0"/>
              <a:t>(2) Add 1 to the result of step 1</a:t>
            </a:r>
            <a:endParaRPr lang="en-US" sz="2400" dirty="0"/>
          </a:p>
          <a:p>
            <a:r>
              <a:rPr lang="en-US" sz="2400" dirty="0"/>
              <a:t>Suppose, for example, we want to negate 0101 (decimal 5), using a 4 bit encoding of signed numbers</a:t>
            </a:r>
          </a:p>
          <a:p>
            <a:pPr marL="457200" lvl="1" indent="0">
              <a:buNone/>
            </a:pPr>
            <a:r>
              <a:rPr lang="en-US" sz="2000" dirty="0"/>
              <a:t>(1) Invert: 1010</a:t>
            </a:r>
          </a:p>
          <a:p>
            <a:pPr marL="457200" lvl="1" indent="0">
              <a:buNone/>
            </a:pPr>
            <a:r>
              <a:rPr lang="en-US" sz="2000" dirty="0"/>
              <a:t>(2) Add 1: 1011</a:t>
            </a:r>
          </a:p>
          <a:p>
            <a:r>
              <a:rPr lang="en-US" sz="2400" dirty="0"/>
              <a:t>Thus, 1011 is -5 in 4 bits in 2’s complement, or B2T</a:t>
            </a:r>
          </a:p>
          <a:p>
            <a:pPr marL="457200" lvl="1" indent="0">
              <a:buNone/>
            </a:pPr>
            <a:endParaRPr lang="en-US" sz="2000" dirty="0"/>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33</a:t>
            </a:fld>
            <a:endParaRPr lang="en-US" altLang="en-US"/>
          </a:p>
        </p:txBody>
      </p:sp>
    </p:spTree>
    <p:extLst>
      <p:ext uri="{BB962C8B-B14F-4D97-AF65-F5344CB8AC3E}">
        <p14:creationId xmlns:p14="http://schemas.microsoft.com/office/powerpoint/2010/main" val="1913564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2058A-163E-61AD-A522-175F62065EE8}"/>
              </a:ext>
            </a:extLst>
          </p:cNvPr>
          <p:cNvSpPr>
            <a:spLocks noGrp="1"/>
          </p:cNvSpPr>
          <p:nvPr>
            <p:ph type="title"/>
          </p:nvPr>
        </p:nvSpPr>
        <p:spPr/>
        <p:txBody>
          <a:bodyPr/>
          <a:lstStyle/>
          <a:p>
            <a:r>
              <a:rPr lang="en-US" dirty="0">
                <a:ea typeface="Tahoma"/>
                <a:cs typeface="Tahoma"/>
              </a:rPr>
              <a:t>Going the other way with negation</a:t>
            </a:r>
            <a:endParaRPr lang="en-US" dirty="0"/>
          </a:p>
        </p:txBody>
      </p:sp>
      <p:sp>
        <p:nvSpPr>
          <p:cNvPr id="3" name="Content Placeholder 2">
            <a:extLst>
              <a:ext uri="{FF2B5EF4-FFF2-40B4-BE49-F238E27FC236}">
                <a16:creationId xmlns:a16="http://schemas.microsoft.com/office/drawing/2014/main" id="{1D4FF696-FCEA-944B-D30C-2AABD4F7C41F}"/>
              </a:ext>
            </a:extLst>
          </p:cNvPr>
          <p:cNvSpPr>
            <a:spLocks noGrp="1"/>
          </p:cNvSpPr>
          <p:nvPr>
            <p:ph idx="1"/>
          </p:nvPr>
        </p:nvSpPr>
        <p:spPr/>
        <p:txBody>
          <a:bodyPr/>
          <a:lstStyle/>
          <a:p>
            <a:r>
              <a:rPr lang="en-US" dirty="0">
                <a:ea typeface="Tahoma"/>
                <a:cs typeface="Tahoma"/>
              </a:rPr>
              <a:t>Now, let's reverse what we did above, and see if it works. </a:t>
            </a:r>
          </a:p>
          <a:p>
            <a:r>
              <a:rPr lang="en-US" dirty="0">
                <a:ea typeface="Tahoma"/>
                <a:cs typeface="Tahoma"/>
              </a:rPr>
              <a:t>In other words, start with –5 in 4 bits, 1011, and negate.</a:t>
            </a:r>
          </a:p>
          <a:p>
            <a:r>
              <a:rPr lang="en-US" dirty="0">
                <a:ea typeface="Tahoma"/>
                <a:cs typeface="Tahoma"/>
              </a:rPr>
              <a:t>1011 (-5)</a:t>
            </a:r>
          </a:p>
          <a:p>
            <a:pPr marL="457200" lvl="1" indent="0">
              <a:buNone/>
            </a:pPr>
            <a:r>
              <a:rPr lang="en-US" sz="2000" dirty="0">
                <a:ea typeface="Tahoma"/>
                <a:cs typeface="Tahoma"/>
              </a:rPr>
              <a:t>(1) Invert: 0100</a:t>
            </a:r>
          </a:p>
          <a:p>
            <a:pPr marL="457200" lvl="1" indent="0">
              <a:buNone/>
            </a:pPr>
            <a:r>
              <a:rPr lang="en-US" sz="2000" dirty="0">
                <a:ea typeface="Tahoma"/>
                <a:cs typeface="Tahoma"/>
              </a:rPr>
              <a:t>(2) Add 1: 0101</a:t>
            </a:r>
            <a:endParaRPr lang="en-US" dirty="0">
              <a:ea typeface="Tahoma"/>
              <a:cs typeface="Tahoma"/>
            </a:endParaRPr>
          </a:p>
          <a:p>
            <a:r>
              <a:rPr lang="en-US" dirty="0">
                <a:ea typeface="Tahoma"/>
                <a:cs typeface="Tahoma"/>
              </a:rPr>
              <a:t>It worked: We got back our original representation for 5!</a:t>
            </a:r>
          </a:p>
        </p:txBody>
      </p:sp>
      <p:sp>
        <p:nvSpPr>
          <p:cNvPr id="4" name="Footer Placeholder 3">
            <a:extLst>
              <a:ext uri="{FF2B5EF4-FFF2-40B4-BE49-F238E27FC236}">
                <a16:creationId xmlns:a16="http://schemas.microsoft.com/office/drawing/2014/main" id="{614908BA-0156-5598-8693-B731983CC203}"/>
              </a:ext>
            </a:extLst>
          </p:cNvPr>
          <p:cNvSpPr>
            <a:spLocks noGrp="1"/>
          </p:cNvSpPr>
          <p:nvPr>
            <p:ph type="ftr" sz="quarter" idx="11"/>
          </p:nvPr>
        </p:nvSpPr>
        <p:spPr>
          <a:xfrm>
            <a:off x="1894056" y="5919078"/>
            <a:ext cx="5146675" cy="468313"/>
          </a:xfrm>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212BFEC0-0A5E-E07D-BD5A-85F7C479DE4B}"/>
              </a:ext>
            </a:extLst>
          </p:cNvPr>
          <p:cNvSpPr>
            <a:spLocks noGrp="1"/>
          </p:cNvSpPr>
          <p:nvPr>
            <p:ph type="sldNum" sz="quarter" idx="12"/>
          </p:nvPr>
        </p:nvSpPr>
        <p:spPr/>
        <p:txBody>
          <a:bodyPr/>
          <a:lstStyle/>
          <a:p>
            <a:pPr>
              <a:defRPr/>
            </a:pPr>
            <a:fld id="{9F95971F-92F4-44DA-B463-EB59D65F167A}" type="slidenum">
              <a:rPr lang="en-US" altLang="en-US"/>
              <a:pPr>
                <a:defRPr/>
              </a:pPr>
              <a:t>34</a:t>
            </a:fld>
            <a:endParaRPr lang="en-US" altLang="en-US"/>
          </a:p>
        </p:txBody>
      </p:sp>
    </p:spTree>
    <p:extLst>
      <p:ext uri="{BB962C8B-B14F-4D97-AF65-F5344CB8AC3E}">
        <p14:creationId xmlns:p14="http://schemas.microsoft.com/office/powerpoint/2010/main" val="1802168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1’s complement </a:t>
            </a:r>
          </a:p>
        </p:txBody>
      </p:sp>
      <p:sp>
        <p:nvSpPr>
          <p:cNvPr id="3" name="Content Placeholder 2"/>
          <p:cNvSpPr>
            <a:spLocks noGrp="1"/>
          </p:cNvSpPr>
          <p:nvPr>
            <p:ph idx="1"/>
          </p:nvPr>
        </p:nvSpPr>
        <p:spPr/>
        <p:txBody>
          <a:bodyPr/>
          <a:lstStyle/>
          <a:p>
            <a:r>
              <a:rPr lang="en-US" sz="2000" dirty="0"/>
              <a:t>2’s complement was developed based on 1’s complement, or B2O, which is a simpler scheme for negation of integer numbers, but does not work nearly as well.</a:t>
            </a:r>
            <a:endParaRPr lang="en-US" sz="2000" dirty="0">
              <a:ea typeface="Tahoma"/>
              <a:cs typeface="Tahoma"/>
            </a:endParaRPr>
          </a:p>
          <a:p>
            <a:r>
              <a:rPr lang="en-US" sz="2000" dirty="0"/>
              <a:t>If we have a non-negative integer in B2U, say 011 (decimal 3), we negate it using 1’s complement by simply </a:t>
            </a:r>
            <a:r>
              <a:rPr lang="en-US" sz="2000" b="1" i="1" dirty="0"/>
              <a:t>inverting or complementing</a:t>
            </a:r>
            <a:r>
              <a:rPr lang="en-US" sz="2000" dirty="0"/>
              <a:t> all of the bits; that is, if a bit is 1, we change it to 0, and if it’s 0, we change it to 1.</a:t>
            </a:r>
          </a:p>
          <a:p>
            <a:r>
              <a:rPr lang="en-US" sz="2000" dirty="0"/>
              <a:t>This scheme looks simpler, but does not work well for arithmetic operations</a:t>
            </a:r>
          </a:p>
          <a:p>
            <a:pPr lvl="1"/>
            <a:r>
              <a:rPr lang="en-US" sz="1600" dirty="0"/>
              <a:t>Because we cannot use the same hardware in the ALU to do signed and unsigned operations.</a:t>
            </a:r>
          </a:p>
          <a:p>
            <a:pPr lvl="1"/>
            <a:r>
              <a:rPr lang="en-US" sz="1600" dirty="0"/>
              <a:t>For example, we need one adder for unsigned values, and a different adder for signed values.</a:t>
            </a:r>
          </a:p>
          <a:p>
            <a:pPr lvl="1"/>
            <a:r>
              <a:rPr lang="en-US" sz="1600" dirty="0"/>
              <a:t>This makes the hardware more complex, and also more expensive.</a:t>
            </a:r>
          </a:p>
          <a:p>
            <a:r>
              <a:rPr lang="en-US" sz="2000" dirty="0"/>
              <a:t>Let’s try adding two signed values using 1’s complement, and see if we get the right result.</a:t>
            </a:r>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35</a:t>
            </a:fld>
            <a:endParaRPr lang="en-US" altLang="en-US"/>
          </a:p>
        </p:txBody>
      </p:sp>
    </p:spTree>
    <p:extLst>
      <p:ext uri="{BB962C8B-B14F-4D97-AF65-F5344CB8AC3E}">
        <p14:creationId xmlns:p14="http://schemas.microsoft.com/office/powerpoint/2010/main" val="316078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6166F-705E-4A8F-A633-E90E16A748DA}"/>
              </a:ext>
            </a:extLst>
          </p:cNvPr>
          <p:cNvSpPr>
            <a:spLocks noGrp="1"/>
          </p:cNvSpPr>
          <p:nvPr>
            <p:ph type="title"/>
          </p:nvPr>
        </p:nvSpPr>
        <p:spPr/>
        <p:txBody>
          <a:bodyPr/>
          <a:lstStyle/>
          <a:p>
            <a:r>
              <a:rPr lang="en-US" dirty="0"/>
              <a:t>-1 in 1’s complement</a:t>
            </a:r>
          </a:p>
        </p:txBody>
      </p:sp>
      <p:sp>
        <p:nvSpPr>
          <p:cNvPr id="3" name="Content Placeholder 2">
            <a:extLst>
              <a:ext uri="{FF2B5EF4-FFF2-40B4-BE49-F238E27FC236}">
                <a16:creationId xmlns:a16="http://schemas.microsoft.com/office/drawing/2014/main" id="{9422FC41-E824-48AB-9A8A-750FD910922D}"/>
              </a:ext>
            </a:extLst>
          </p:cNvPr>
          <p:cNvSpPr>
            <a:spLocks noGrp="1"/>
          </p:cNvSpPr>
          <p:nvPr>
            <p:ph idx="1"/>
          </p:nvPr>
        </p:nvSpPr>
        <p:spPr/>
        <p:txBody>
          <a:bodyPr/>
          <a:lstStyle/>
          <a:p>
            <a:r>
              <a:rPr lang="en-US" dirty="0"/>
              <a:t>First, let’s get -1 in 4 bit 1’s complement:</a:t>
            </a:r>
          </a:p>
          <a:p>
            <a:r>
              <a:rPr lang="en-US" dirty="0"/>
              <a:t>1 is 0001</a:t>
            </a:r>
          </a:p>
          <a:p>
            <a:r>
              <a:rPr lang="en-US" dirty="0"/>
              <a:t>Invert/complement all bits to get -1: 1110</a:t>
            </a:r>
            <a:endParaRPr lang="en-US" dirty="0">
              <a:ea typeface="Tahoma"/>
              <a:cs typeface="Tahoma"/>
            </a:endParaRPr>
          </a:p>
          <a:p>
            <a:r>
              <a:rPr lang="en-US" dirty="0"/>
              <a:t>Now let’s add -1 to -1 in 1’s complement (next slide).</a:t>
            </a:r>
          </a:p>
          <a:p>
            <a:endParaRPr lang="en-US" dirty="0"/>
          </a:p>
        </p:txBody>
      </p:sp>
      <p:sp>
        <p:nvSpPr>
          <p:cNvPr id="4" name="Footer Placeholder 3">
            <a:extLst>
              <a:ext uri="{FF2B5EF4-FFF2-40B4-BE49-F238E27FC236}">
                <a16:creationId xmlns:a16="http://schemas.microsoft.com/office/drawing/2014/main" id="{AAFE17BA-385F-4A38-9035-CEDC5C182466}"/>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70887B95-B5C5-46E7-89E2-9E667861257D}"/>
              </a:ext>
            </a:extLst>
          </p:cNvPr>
          <p:cNvSpPr>
            <a:spLocks noGrp="1"/>
          </p:cNvSpPr>
          <p:nvPr>
            <p:ph type="sldNum" sz="quarter" idx="12"/>
          </p:nvPr>
        </p:nvSpPr>
        <p:spPr/>
        <p:txBody>
          <a:bodyPr/>
          <a:lstStyle/>
          <a:p>
            <a:pPr>
              <a:defRPr/>
            </a:pPr>
            <a:fld id="{9F95971F-92F4-44DA-B463-EB59D65F167A}" type="slidenum">
              <a:rPr lang="en-US" altLang="en-US" smtClean="0"/>
              <a:pPr>
                <a:defRPr/>
              </a:pPr>
              <a:t>36</a:t>
            </a:fld>
            <a:endParaRPr lang="en-US" altLang="en-US"/>
          </a:p>
        </p:txBody>
      </p:sp>
    </p:spTree>
    <p:extLst>
      <p:ext uri="{BB962C8B-B14F-4D97-AF65-F5344CB8AC3E}">
        <p14:creationId xmlns:p14="http://schemas.microsoft.com/office/powerpoint/2010/main" val="26950144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 1’s complement</a:t>
            </a:r>
          </a:p>
        </p:txBody>
      </p:sp>
      <p:sp>
        <p:nvSpPr>
          <p:cNvPr id="3" name="Content Placeholder 2"/>
          <p:cNvSpPr>
            <a:spLocks noGrp="1"/>
          </p:cNvSpPr>
          <p:nvPr>
            <p:ph idx="1"/>
          </p:nvPr>
        </p:nvSpPr>
        <p:spPr/>
        <p:txBody>
          <a:bodyPr/>
          <a:lstStyle/>
          <a:p>
            <a:r>
              <a:rPr lang="en-US" sz="2400" dirty="0"/>
              <a:t>Let’s add -1 to -1 in 1’s complement.</a:t>
            </a:r>
          </a:p>
          <a:p>
            <a:pPr lvl="1"/>
            <a:r>
              <a:rPr lang="en-US" sz="2400" dirty="0"/>
              <a:t>Carry:	       1	1100</a:t>
            </a:r>
          </a:p>
          <a:p>
            <a:pPr lvl="1"/>
            <a:r>
              <a:rPr lang="en-US" sz="2400" dirty="0"/>
              <a:t>1</a:t>
            </a:r>
            <a:r>
              <a:rPr lang="en-US" sz="2400" baseline="30000" dirty="0"/>
              <a:t>st</a:t>
            </a:r>
            <a:r>
              <a:rPr lang="en-US" sz="2400" dirty="0"/>
              <a:t> number	1110 (-1)</a:t>
            </a:r>
          </a:p>
          <a:p>
            <a:pPr lvl="1"/>
            <a:r>
              <a:rPr lang="en-US" sz="2400" dirty="0"/>
              <a:t>2</a:t>
            </a:r>
            <a:r>
              <a:rPr lang="en-US" sz="2400" baseline="30000" dirty="0"/>
              <a:t>nd</a:t>
            </a:r>
            <a:r>
              <a:rPr lang="en-US" sz="2400" dirty="0"/>
              <a:t> number  +	</a:t>
            </a:r>
            <a:r>
              <a:rPr lang="en-US" sz="2400" u="sng" dirty="0"/>
              <a:t>1110</a:t>
            </a:r>
            <a:r>
              <a:rPr lang="en-US" sz="2400" dirty="0"/>
              <a:t> (-1)</a:t>
            </a:r>
          </a:p>
          <a:p>
            <a:pPr lvl="1"/>
            <a:r>
              <a:rPr lang="en-US" sz="2400" dirty="0"/>
              <a:t>Sum		1100 (-3)</a:t>
            </a:r>
          </a:p>
          <a:p>
            <a:pPr marL="457200" lvl="1" indent="0">
              <a:buNone/>
            </a:pPr>
            <a:endParaRPr lang="en-US" sz="2400" dirty="0"/>
          </a:p>
          <a:p>
            <a:pPr lvl="1"/>
            <a:r>
              <a:rPr lang="en-US" sz="2400" dirty="0"/>
              <a:t>Wrong result!</a:t>
            </a:r>
          </a:p>
          <a:p>
            <a:pPr lvl="1"/>
            <a:r>
              <a:rPr lang="en-US" sz="2400" dirty="0"/>
              <a:t>Can we fix this so that the sum comes out correctly?</a:t>
            </a:r>
            <a:endParaRPr lang="en-US" sz="2400" dirty="0">
              <a:ea typeface="Tahoma"/>
              <a:cs typeface="Tahoma"/>
            </a:endParaRPr>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37</a:t>
            </a:fld>
            <a:endParaRPr lang="en-US" altLang="en-US"/>
          </a:p>
        </p:txBody>
      </p:sp>
    </p:spTree>
    <p:extLst>
      <p:ext uri="{BB962C8B-B14F-4D97-AF65-F5344CB8AC3E}">
        <p14:creationId xmlns:p14="http://schemas.microsoft.com/office/powerpoint/2010/main" val="4134681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Mechanism to fix the problem</a:t>
            </a:r>
          </a:p>
        </p:txBody>
      </p:sp>
      <p:sp>
        <p:nvSpPr>
          <p:cNvPr id="3" name="Content Placeholder 2"/>
          <p:cNvSpPr>
            <a:spLocks noGrp="1"/>
          </p:cNvSpPr>
          <p:nvPr>
            <p:ph idx="1"/>
          </p:nvPr>
        </p:nvSpPr>
        <p:spPr/>
        <p:txBody>
          <a:bodyPr/>
          <a:lstStyle/>
          <a:p>
            <a:r>
              <a:rPr lang="en-US" sz="1800" dirty="0"/>
              <a:t>For 1’s complement addition, if we look at lots of examples, we will see that the result will be incorrect if both operands are negative, as in the example above, and in that case, if we add the same way we did before, the result will always be 1 less than the correct result (as in the problem above; we got -3, but the correct result is -2).</a:t>
            </a:r>
            <a:endParaRPr lang="en-US" sz="1800" dirty="0">
              <a:ea typeface="Tahoma"/>
              <a:cs typeface="Tahoma"/>
            </a:endParaRPr>
          </a:p>
          <a:p>
            <a:r>
              <a:rPr lang="en-US" sz="1800" dirty="0"/>
              <a:t>Therefore, the simple solution is to use a carry of 1 for the 1</a:t>
            </a:r>
            <a:r>
              <a:rPr lang="en-US" sz="1800" baseline="30000" dirty="0"/>
              <a:t>st</a:t>
            </a:r>
            <a:r>
              <a:rPr lang="en-US" sz="1800" dirty="0"/>
              <a:t> pair of bits when both operands are negative (have an </a:t>
            </a:r>
            <a:r>
              <a:rPr lang="en-US" sz="1800" dirty="0" err="1"/>
              <a:t>msb</a:t>
            </a:r>
            <a:r>
              <a:rPr lang="en-US" sz="1800" dirty="0"/>
              <a:t> of 1):</a:t>
            </a:r>
          </a:p>
          <a:p>
            <a:r>
              <a:rPr lang="en-US" sz="1800" dirty="0"/>
              <a:t>Carry	          1	110</a:t>
            </a:r>
            <a:r>
              <a:rPr lang="en-US" sz="1800" b="1" dirty="0"/>
              <a:t>1</a:t>
            </a:r>
            <a:endParaRPr lang="en-US" sz="1800" b="1" dirty="0">
              <a:ea typeface="Tahoma"/>
              <a:cs typeface="Tahoma"/>
            </a:endParaRPr>
          </a:p>
          <a:p>
            <a:r>
              <a:rPr lang="en-US" sz="1800" dirty="0"/>
              <a:t>1</a:t>
            </a:r>
            <a:r>
              <a:rPr lang="en-US" sz="1800" baseline="30000" dirty="0"/>
              <a:t>st</a:t>
            </a:r>
            <a:r>
              <a:rPr lang="en-US" sz="1800" dirty="0"/>
              <a:t> number	1110  (-1)</a:t>
            </a:r>
          </a:p>
          <a:p>
            <a:r>
              <a:rPr lang="en-US" sz="1800" dirty="0"/>
              <a:t>2</a:t>
            </a:r>
            <a:r>
              <a:rPr lang="en-US" sz="1800" baseline="30000" dirty="0"/>
              <a:t>nd</a:t>
            </a:r>
            <a:r>
              <a:rPr lang="en-US" sz="1800" dirty="0"/>
              <a:t> number  +	</a:t>
            </a:r>
            <a:r>
              <a:rPr lang="en-US" sz="1800" u="sng" dirty="0"/>
              <a:t>1110</a:t>
            </a:r>
            <a:r>
              <a:rPr lang="en-US" sz="1800" dirty="0"/>
              <a:t>  (-1)</a:t>
            </a:r>
          </a:p>
          <a:p>
            <a:r>
              <a:rPr lang="en-US" sz="1800" dirty="0"/>
              <a:t>Sum		1101  (-2)</a:t>
            </a:r>
          </a:p>
          <a:p>
            <a:r>
              <a:rPr lang="en-US" sz="1800" dirty="0"/>
              <a:t>Correct!</a:t>
            </a:r>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38</a:t>
            </a:fld>
            <a:endParaRPr lang="en-US" altLang="en-US"/>
          </a:p>
        </p:txBody>
      </p:sp>
    </p:spTree>
    <p:extLst>
      <p:ext uri="{BB962C8B-B14F-4D97-AF65-F5344CB8AC3E}">
        <p14:creationId xmlns:p14="http://schemas.microsoft.com/office/powerpoint/2010/main" val="2583838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Mechanism to fix the problem</a:t>
            </a:r>
          </a:p>
        </p:txBody>
      </p:sp>
      <p:sp>
        <p:nvSpPr>
          <p:cNvPr id="3" name="Content Placeholder 2"/>
          <p:cNvSpPr>
            <a:spLocks noGrp="1"/>
          </p:cNvSpPr>
          <p:nvPr>
            <p:ph idx="1"/>
          </p:nvPr>
        </p:nvSpPr>
        <p:spPr/>
        <p:txBody>
          <a:bodyPr/>
          <a:lstStyle/>
          <a:p>
            <a:r>
              <a:rPr lang="en-US" sz="2000" dirty="0"/>
              <a:t>How can we get the hardware to use a carry of 1 to add the 1</a:t>
            </a:r>
            <a:r>
              <a:rPr lang="en-US" sz="2000" baseline="30000" dirty="0"/>
              <a:t>st</a:t>
            </a:r>
            <a:r>
              <a:rPr lang="en-US" sz="2000" dirty="0"/>
              <a:t> two bits when both operands are negative? We can use an AND gate for the two </a:t>
            </a:r>
            <a:r>
              <a:rPr lang="en-US" sz="2000" dirty="0" err="1"/>
              <a:t>msbs</a:t>
            </a:r>
            <a:r>
              <a:rPr lang="en-US" sz="2000" dirty="0"/>
              <a:t> in the operands, and use the output of that gate as the first carry. Where both operands are negative, this works, as the example above illustrates.</a:t>
            </a:r>
            <a:endParaRPr lang="en-US" sz="2000" dirty="0">
              <a:ea typeface="Tahoma"/>
              <a:cs typeface="Tahoma"/>
            </a:endParaRPr>
          </a:p>
          <a:p>
            <a:r>
              <a:rPr lang="en-US" sz="2000" dirty="0"/>
              <a:t>It also works if both operands are positive (0 AND 0 is 0, so 0 is used for the first carry).</a:t>
            </a:r>
            <a:endParaRPr lang="en-US" sz="2000" dirty="0">
              <a:ea typeface="Tahoma"/>
              <a:cs typeface="Tahoma"/>
            </a:endParaRPr>
          </a:p>
          <a:p>
            <a:r>
              <a:rPr lang="en-US" sz="2000" dirty="0"/>
              <a:t>BUT what if one is positive and one is negative (0 AND 1 is 0, and 1 AND 0 is 0, so in this case, the first carry will be 0)?</a:t>
            </a:r>
            <a:endParaRPr lang="en-US" sz="2000" dirty="0">
              <a:ea typeface="Tahoma"/>
              <a:cs typeface="Tahoma"/>
            </a:endParaRPr>
          </a:p>
          <a:p>
            <a:r>
              <a:rPr lang="en-US" sz="2000" dirty="0"/>
              <a:t>Let’s try to add -3 and 2 in one’s complement using the scheme described above (that is, use a first carry of 0), and see if the result is correct.</a:t>
            </a:r>
            <a:endParaRPr lang="en-US" sz="2000" dirty="0">
              <a:ea typeface="Tahoma"/>
              <a:cs typeface="Tahoma"/>
            </a:endParaRPr>
          </a:p>
          <a:p>
            <a:endParaRPr lang="en-US" dirty="0"/>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39</a:t>
            </a:fld>
            <a:endParaRPr lang="en-US" altLang="en-US"/>
          </a:p>
        </p:txBody>
      </p:sp>
    </p:spTree>
    <p:extLst>
      <p:ext uri="{BB962C8B-B14F-4D97-AF65-F5344CB8AC3E}">
        <p14:creationId xmlns:p14="http://schemas.microsoft.com/office/powerpoint/2010/main" val="1652995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E1128-4742-46DD-A21B-137F76B4AD92}"/>
              </a:ext>
            </a:extLst>
          </p:cNvPr>
          <p:cNvSpPr>
            <a:spLocks noGrp="1"/>
          </p:cNvSpPr>
          <p:nvPr>
            <p:ph type="title"/>
          </p:nvPr>
        </p:nvSpPr>
        <p:spPr/>
        <p:txBody>
          <a:bodyPr/>
          <a:lstStyle/>
          <a:p>
            <a:r>
              <a:rPr lang="en-US" dirty="0"/>
              <a:t>Some Key Points from the Syllabus</a:t>
            </a:r>
          </a:p>
        </p:txBody>
      </p:sp>
      <p:sp>
        <p:nvSpPr>
          <p:cNvPr id="3" name="Content Placeholder 2">
            <a:extLst>
              <a:ext uri="{FF2B5EF4-FFF2-40B4-BE49-F238E27FC236}">
                <a16:creationId xmlns:a16="http://schemas.microsoft.com/office/drawing/2014/main" id="{8B304370-74C3-4E07-878A-E12BD52F6EED}"/>
              </a:ext>
            </a:extLst>
          </p:cNvPr>
          <p:cNvSpPr>
            <a:spLocks noGrp="1"/>
          </p:cNvSpPr>
          <p:nvPr>
            <p:ph idx="1"/>
          </p:nvPr>
        </p:nvSpPr>
        <p:spPr/>
        <p:txBody>
          <a:bodyPr/>
          <a:lstStyle/>
          <a:p>
            <a:r>
              <a:rPr lang="en-US" sz="1800" dirty="0"/>
              <a:t>You should read the syllabus (if you have not already) and follow the policies stated there.</a:t>
            </a:r>
          </a:p>
          <a:p>
            <a:r>
              <a:rPr lang="en-US" sz="1800" dirty="0"/>
              <a:t>Although the optional text on C is an excellent reference, it is optional; the OS text is required (but free online!).</a:t>
            </a:r>
            <a:endParaRPr lang="en-US" sz="1800" dirty="0">
              <a:ea typeface="Tahoma"/>
              <a:cs typeface="Tahoma"/>
            </a:endParaRPr>
          </a:p>
          <a:p>
            <a:r>
              <a:rPr lang="en-US" sz="1800" dirty="0"/>
              <a:t>You can make Piazza posts on content which will count as part of participation (but not posts on assignments, scheduling, etc.), even if you think you understand everything perfectly! “Contribution” license used for Piazza (Sorry about the requests for money!).</a:t>
            </a:r>
            <a:endParaRPr lang="en-US" sz="1800" dirty="0">
              <a:ea typeface="Tahoma"/>
              <a:cs typeface="Tahoma"/>
            </a:endParaRPr>
          </a:p>
          <a:p>
            <a:r>
              <a:rPr lang="en-US" sz="1800" dirty="0"/>
              <a:t>Academic misconduct: See the statement on the syllabus. If you are not sure if something is allowed, </a:t>
            </a:r>
            <a:r>
              <a:rPr lang="en-US" sz="1800" b="1" i="1" dirty="0"/>
              <a:t>assume it is not</a:t>
            </a:r>
            <a:r>
              <a:rPr lang="en-US" sz="1800" dirty="0"/>
              <a:t>, and ask before doing it, or don’t do it.</a:t>
            </a:r>
            <a:endParaRPr lang="en-US" sz="1800" dirty="0">
              <a:ea typeface="Tahoma"/>
              <a:cs typeface="Tahoma"/>
            </a:endParaRPr>
          </a:p>
          <a:p>
            <a:r>
              <a:rPr lang="en-US" sz="1800" dirty="0"/>
              <a:t>Access, disability issues, etc.: Please be sure to request assistance if you need it, and I will refer you to SLDS so they can determine what you need, and I will make sure you get it.</a:t>
            </a:r>
          </a:p>
          <a:p>
            <a:endParaRPr lang="en-US" sz="2400" dirty="0"/>
          </a:p>
          <a:p>
            <a:endParaRPr lang="en-US" sz="2400" dirty="0"/>
          </a:p>
        </p:txBody>
      </p:sp>
      <p:sp>
        <p:nvSpPr>
          <p:cNvPr id="4" name="Footer Placeholder 3">
            <a:extLst>
              <a:ext uri="{FF2B5EF4-FFF2-40B4-BE49-F238E27FC236}">
                <a16:creationId xmlns:a16="http://schemas.microsoft.com/office/drawing/2014/main" id="{D59CD79A-7B6F-4C22-BF5E-F1F9ADA7364A}"/>
              </a:ext>
            </a:extLst>
          </p:cNvPr>
          <p:cNvSpPr>
            <a:spLocks noGrp="1"/>
          </p:cNvSpPr>
          <p:nvPr>
            <p:ph type="ftr" sz="quarter" idx="11"/>
          </p:nvPr>
        </p:nvSpPr>
        <p:spPr/>
        <p:txBody>
          <a:bodyPr/>
          <a:lstStyle/>
          <a:p>
            <a:pPr>
              <a:defRPr/>
            </a:pPr>
            <a:r>
              <a:rPr lang="en-US" dirty="0"/>
              <a:t>CSE 3430; Part 1</a:t>
            </a:r>
          </a:p>
        </p:txBody>
      </p:sp>
      <p:sp>
        <p:nvSpPr>
          <p:cNvPr id="5" name="Slide Number Placeholder 4">
            <a:extLst>
              <a:ext uri="{FF2B5EF4-FFF2-40B4-BE49-F238E27FC236}">
                <a16:creationId xmlns:a16="http://schemas.microsoft.com/office/drawing/2014/main" id="{ECBD37DD-5A80-47B9-BE0F-249337D0A06C}"/>
              </a:ext>
            </a:extLst>
          </p:cNvPr>
          <p:cNvSpPr>
            <a:spLocks noGrp="1"/>
          </p:cNvSpPr>
          <p:nvPr>
            <p:ph type="sldNum" sz="quarter" idx="12"/>
          </p:nvPr>
        </p:nvSpPr>
        <p:spPr/>
        <p:txBody>
          <a:bodyPr/>
          <a:lstStyle/>
          <a:p>
            <a:pPr>
              <a:defRPr/>
            </a:pPr>
            <a:fld id="{9F95971F-92F4-44DA-B463-EB59D65F167A}" type="slidenum">
              <a:rPr lang="en-US" altLang="en-US" smtClean="0"/>
              <a:pPr>
                <a:defRPr/>
              </a:pPr>
              <a:t>4</a:t>
            </a:fld>
            <a:endParaRPr lang="en-US" altLang="en-US"/>
          </a:p>
        </p:txBody>
      </p:sp>
    </p:spTree>
    <p:extLst>
      <p:ext uri="{BB962C8B-B14F-4D97-AF65-F5344CB8AC3E}">
        <p14:creationId xmlns:p14="http://schemas.microsoft.com/office/powerpoint/2010/main" val="23442764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D3116-3400-47D1-8AA4-0263EC98BD86}"/>
              </a:ext>
            </a:extLst>
          </p:cNvPr>
          <p:cNvSpPr>
            <a:spLocks noGrp="1"/>
          </p:cNvSpPr>
          <p:nvPr>
            <p:ph type="title"/>
          </p:nvPr>
        </p:nvSpPr>
        <p:spPr/>
        <p:txBody>
          <a:bodyPr/>
          <a:lstStyle/>
          <a:p>
            <a:r>
              <a:rPr lang="en-US" dirty="0"/>
              <a:t>Add -3 and 2 in B2O</a:t>
            </a:r>
          </a:p>
        </p:txBody>
      </p:sp>
      <p:sp>
        <p:nvSpPr>
          <p:cNvPr id="3" name="Content Placeholder 2">
            <a:extLst>
              <a:ext uri="{FF2B5EF4-FFF2-40B4-BE49-F238E27FC236}">
                <a16:creationId xmlns:a16="http://schemas.microsoft.com/office/drawing/2014/main" id="{0152A615-050A-46E2-A44C-5267A736E533}"/>
              </a:ext>
            </a:extLst>
          </p:cNvPr>
          <p:cNvSpPr>
            <a:spLocks noGrp="1"/>
          </p:cNvSpPr>
          <p:nvPr>
            <p:ph idx="1"/>
          </p:nvPr>
        </p:nvSpPr>
        <p:spPr/>
        <p:txBody>
          <a:bodyPr/>
          <a:lstStyle/>
          <a:p>
            <a:r>
              <a:rPr lang="en-US" sz="2800" dirty="0"/>
              <a:t>Let’s try adding -3 and 2 in one’s complement (since 1 AND 0 is 0, the first carry is 0):</a:t>
            </a:r>
          </a:p>
          <a:p>
            <a:r>
              <a:rPr lang="en-US" sz="2800" dirty="0"/>
              <a:t>Carry	     0	0000</a:t>
            </a:r>
          </a:p>
          <a:p>
            <a:r>
              <a:rPr lang="en-US" sz="2800" dirty="0"/>
              <a:t>1</a:t>
            </a:r>
            <a:r>
              <a:rPr lang="en-US" sz="2800" baseline="30000" dirty="0"/>
              <a:t>st</a:t>
            </a:r>
            <a:r>
              <a:rPr lang="en-US" sz="2800" dirty="0"/>
              <a:t> number	1100 (-3)</a:t>
            </a:r>
          </a:p>
          <a:p>
            <a:r>
              <a:rPr lang="en-US" sz="2800" dirty="0"/>
              <a:t>2</a:t>
            </a:r>
            <a:r>
              <a:rPr lang="en-US" sz="2800" baseline="30000" dirty="0"/>
              <a:t>nd</a:t>
            </a:r>
            <a:r>
              <a:rPr lang="en-US" sz="2800" dirty="0"/>
              <a:t> number   +	</a:t>
            </a:r>
            <a:r>
              <a:rPr lang="en-US" sz="2800" u="sng" dirty="0"/>
              <a:t>0010</a:t>
            </a:r>
            <a:r>
              <a:rPr lang="en-US" sz="2800" dirty="0"/>
              <a:t>  (2)</a:t>
            </a:r>
          </a:p>
          <a:p>
            <a:r>
              <a:rPr lang="en-US" sz="2800" dirty="0"/>
              <a:t>Sum		1110  (-1)</a:t>
            </a:r>
          </a:p>
          <a:p>
            <a:r>
              <a:rPr lang="en-US" sz="2800" b="1" dirty="0"/>
              <a:t>Correct!</a:t>
            </a:r>
            <a:endParaRPr lang="en-US" sz="2800" b="1" dirty="0">
              <a:ea typeface="Tahoma"/>
              <a:cs typeface="Tahoma"/>
            </a:endParaRPr>
          </a:p>
          <a:p>
            <a:r>
              <a:rPr lang="en-US" sz="2800" dirty="0"/>
              <a:t>BUT does it </a:t>
            </a:r>
            <a:r>
              <a:rPr lang="en-US" sz="2800" b="1" i="1" dirty="0"/>
              <a:t>always</a:t>
            </a:r>
            <a:r>
              <a:rPr lang="en-US" sz="2800" dirty="0"/>
              <a:t> work for operands of different signs?</a:t>
            </a:r>
          </a:p>
          <a:p>
            <a:endParaRPr lang="en-US" dirty="0"/>
          </a:p>
        </p:txBody>
      </p:sp>
      <p:sp>
        <p:nvSpPr>
          <p:cNvPr id="4" name="Footer Placeholder 3">
            <a:extLst>
              <a:ext uri="{FF2B5EF4-FFF2-40B4-BE49-F238E27FC236}">
                <a16:creationId xmlns:a16="http://schemas.microsoft.com/office/drawing/2014/main" id="{7CD7C1DA-311E-48A7-BC5E-36A606969CDC}"/>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B361159A-F37D-461C-A8A8-FA6D84B12048}"/>
              </a:ext>
            </a:extLst>
          </p:cNvPr>
          <p:cNvSpPr>
            <a:spLocks noGrp="1"/>
          </p:cNvSpPr>
          <p:nvPr>
            <p:ph type="sldNum" sz="quarter" idx="12"/>
          </p:nvPr>
        </p:nvSpPr>
        <p:spPr/>
        <p:txBody>
          <a:bodyPr/>
          <a:lstStyle/>
          <a:p>
            <a:pPr>
              <a:defRPr/>
            </a:pPr>
            <a:fld id="{9F95971F-92F4-44DA-B463-EB59D65F167A}" type="slidenum">
              <a:rPr lang="en-US" altLang="en-US" smtClean="0"/>
              <a:pPr>
                <a:defRPr/>
              </a:pPr>
              <a:t>40</a:t>
            </a:fld>
            <a:endParaRPr lang="en-US" altLang="en-US"/>
          </a:p>
        </p:txBody>
      </p:sp>
    </p:spTree>
    <p:extLst>
      <p:ext uri="{BB962C8B-B14F-4D97-AF65-F5344CB8AC3E}">
        <p14:creationId xmlns:p14="http://schemas.microsoft.com/office/powerpoint/2010/main" val="3142100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503E-E70D-44B8-A29F-D7CBBE4EC7EB}"/>
              </a:ext>
            </a:extLst>
          </p:cNvPr>
          <p:cNvSpPr>
            <a:spLocks noGrp="1"/>
          </p:cNvSpPr>
          <p:nvPr>
            <p:ph type="title"/>
          </p:nvPr>
        </p:nvSpPr>
        <p:spPr/>
        <p:txBody>
          <a:bodyPr/>
          <a:lstStyle/>
          <a:p>
            <a:r>
              <a:rPr lang="en-US" dirty="0"/>
              <a:t>Add -3 and 4 in B2O</a:t>
            </a:r>
          </a:p>
        </p:txBody>
      </p:sp>
      <p:sp>
        <p:nvSpPr>
          <p:cNvPr id="3" name="Content Placeholder 2">
            <a:extLst>
              <a:ext uri="{FF2B5EF4-FFF2-40B4-BE49-F238E27FC236}">
                <a16:creationId xmlns:a16="http://schemas.microsoft.com/office/drawing/2014/main" id="{D8137027-29DE-4B39-9121-D0C0F10B4E19}"/>
              </a:ext>
            </a:extLst>
          </p:cNvPr>
          <p:cNvSpPr>
            <a:spLocks noGrp="1"/>
          </p:cNvSpPr>
          <p:nvPr>
            <p:ph idx="1"/>
          </p:nvPr>
        </p:nvSpPr>
        <p:spPr/>
        <p:txBody>
          <a:bodyPr/>
          <a:lstStyle/>
          <a:p>
            <a:r>
              <a:rPr lang="en-US" sz="2800" dirty="0"/>
              <a:t>Let’s try adding -3 and 4 in one’s complement (since 1 AND 0 is 0, the first carry is 0):</a:t>
            </a:r>
          </a:p>
          <a:p>
            <a:r>
              <a:rPr lang="en-US" sz="2800" dirty="0"/>
              <a:t>Carry	      1	1000</a:t>
            </a:r>
          </a:p>
          <a:p>
            <a:r>
              <a:rPr lang="en-US" sz="2800" dirty="0"/>
              <a:t>1</a:t>
            </a:r>
            <a:r>
              <a:rPr lang="en-US" sz="2800" baseline="30000" dirty="0"/>
              <a:t>st</a:t>
            </a:r>
            <a:r>
              <a:rPr lang="en-US" sz="2800" dirty="0"/>
              <a:t> number	1100  (-3)</a:t>
            </a:r>
          </a:p>
          <a:p>
            <a:r>
              <a:rPr lang="en-US" sz="2800" dirty="0"/>
              <a:t>2</a:t>
            </a:r>
            <a:r>
              <a:rPr lang="en-US" sz="2800" baseline="30000" dirty="0"/>
              <a:t>nd</a:t>
            </a:r>
            <a:r>
              <a:rPr lang="en-US" sz="2800" dirty="0"/>
              <a:t> number   +	</a:t>
            </a:r>
            <a:r>
              <a:rPr lang="en-US" sz="2800" u="sng" dirty="0"/>
              <a:t>0100</a:t>
            </a:r>
            <a:r>
              <a:rPr lang="en-US" sz="2800" dirty="0"/>
              <a:t>  (4)</a:t>
            </a:r>
          </a:p>
          <a:p>
            <a:r>
              <a:rPr lang="en-US" sz="2800" dirty="0"/>
              <a:t>Sum		0000  (0)</a:t>
            </a:r>
          </a:p>
          <a:p>
            <a:r>
              <a:rPr lang="en-US" sz="2800" dirty="0"/>
              <a:t>Incorrect!</a:t>
            </a:r>
          </a:p>
          <a:p>
            <a:r>
              <a:rPr lang="en-US" sz="2800" dirty="0"/>
              <a:t>Notice the result is 1 less than the correct result (which is 1).</a:t>
            </a:r>
          </a:p>
          <a:p>
            <a:endParaRPr lang="en-US" dirty="0"/>
          </a:p>
        </p:txBody>
      </p:sp>
      <p:sp>
        <p:nvSpPr>
          <p:cNvPr id="4" name="Footer Placeholder 3">
            <a:extLst>
              <a:ext uri="{FF2B5EF4-FFF2-40B4-BE49-F238E27FC236}">
                <a16:creationId xmlns:a16="http://schemas.microsoft.com/office/drawing/2014/main" id="{B0CE948D-C50F-47CF-8DE2-96A865B618F0}"/>
              </a:ext>
            </a:extLst>
          </p:cNvPr>
          <p:cNvSpPr>
            <a:spLocks noGrp="1"/>
          </p:cNvSpPr>
          <p:nvPr>
            <p:ph type="ftr" sz="quarter" idx="11"/>
          </p:nvPr>
        </p:nvSpPr>
        <p:spPr/>
        <p:txBody>
          <a:bodyPr/>
          <a:lstStyle/>
          <a:p>
            <a:pPr>
              <a:defRPr/>
            </a:pPr>
            <a:r>
              <a:rPr lang="en-US" dirty="0"/>
              <a:t>CSE 3430; Part 1</a:t>
            </a:r>
          </a:p>
        </p:txBody>
      </p:sp>
      <p:sp>
        <p:nvSpPr>
          <p:cNvPr id="5" name="Slide Number Placeholder 4">
            <a:extLst>
              <a:ext uri="{FF2B5EF4-FFF2-40B4-BE49-F238E27FC236}">
                <a16:creationId xmlns:a16="http://schemas.microsoft.com/office/drawing/2014/main" id="{3325577C-DE1E-4979-914A-97887865C455}"/>
              </a:ext>
            </a:extLst>
          </p:cNvPr>
          <p:cNvSpPr>
            <a:spLocks noGrp="1"/>
          </p:cNvSpPr>
          <p:nvPr>
            <p:ph type="sldNum" sz="quarter" idx="12"/>
          </p:nvPr>
        </p:nvSpPr>
        <p:spPr/>
        <p:txBody>
          <a:bodyPr/>
          <a:lstStyle/>
          <a:p>
            <a:pPr>
              <a:defRPr/>
            </a:pPr>
            <a:fld id="{9F95971F-92F4-44DA-B463-EB59D65F167A}" type="slidenum">
              <a:rPr lang="en-US" altLang="en-US" smtClean="0"/>
              <a:pPr>
                <a:defRPr/>
              </a:pPr>
              <a:t>41</a:t>
            </a:fld>
            <a:endParaRPr lang="en-US" altLang="en-US"/>
          </a:p>
        </p:txBody>
      </p:sp>
    </p:spTree>
    <p:extLst>
      <p:ext uri="{BB962C8B-B14F-4D97-AF65-F5344CB8AC3E}">
        <p14:creationId xmlns:p14="http://schemas.microsoft.com/office/powerpoint/2010/main" val="17367316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7AC1-EC54-4268-93BD-B0410288EDFB}"/>
              </a:ext>
            </a:extLst>
          </p:cNvPr>
          <p:cNvSpPr>
            <a:spLocks noGrp="1"/>
          </p:cNvSpPr>
          <p:nvPr>
            <p:ph type="title"/>
          </p:nvPr>
        </p:nvSpPr>
        <p:spPr/>
        <p:txBody>
          <a:bodyPr/>
          <a:lstStyle/>
          <a:p>
            <a:r>
              <a:rPr lang="en-US" dirty="0"/>
              <a:t>Big Problem</a:t>
            </a:r>
          </a:p>
        </p:txBody>
      </p:sp>
      <p:sp>
        <p:nvSpPr>
          <p:cNvPr id="3" name="Content Placeholder 2">
            <a:extLst>
              <a:ext uri="{FF2B5EF4-FFF2-40B4-BE49-F238E27FC236}">
                <a16:creationId xmlns:a16="http://schemas.microsoft.com/office/drawing/2014/main" id="{68E8CEC2-F4D9-406B-8A73-11E0116DFD73}"/>
              </a:ext>
            </a:extLst>
          </p:cNvPr>
          <p:cNvSpPr>
            <a:spLocks noGrp="1"/>
          </p:cNvSpPr>
          <p:nvPr>
            <p:ph idx="1"/>
          </p:nvPr>
        </p:nvSpPr>
        <p:spPr/>
        <p:txBody>
          <a:bodyPr/>
          <a:lstStyle/>
          <a:p>
            <a:r>
              <a:rPr lang="en-US" sz="2400" dirty="0"/>
              <a:t>In the first case above, (-3 + 2), we used a carry of 0 for the first pair of bits, and the result was correct. In the second case, (-3 + 4), we used a carry of 0 for the first pair of bits, and the result was incorrect. </a:t>
            </a:r>
          </a:p>
          <a:p>
            <a:r>
              <a:rPr lang="en-US" sz="2400" dirty="0"/>
              <a:t>When adding two number with different signs in B2O, getting the correct result depends on choosing the right carry for the first pair of bits, but making the right choice of the bit to use for the first carry requires more complicated hardware.</a:t>
            </a:r>
            <a:endParaRPr lang="en-US" sz="2400" dirty="0">
              <a:ea typeface="Tahoma"/>
              <a:cs typeface="Tahoma"/>
            </a:endParaRPr>
          </a:p>
          <a:p>
            <a:r>
              <a:rPr lang="en-US" sz="2400" dirty="0">
                <a:ea typeface="Tahoma"/>
                <a:cs typeface="Tahoma"/>
              </a:rPr>
              <a:t>See the next slide for a simple solution to the problem.</a:t>
            </a:r>
          </a:p>
        </p:txBody>
      </p:sp>
      <p:sp>
        <p:nvSpPr>
          <p:cNvPr id="4" name="Footer Placeholder 3">
            <a:extLst>
              <a:ext uri="{FF2B5EF4-FFF2-40B4-BE49-F238E27FC236}">
                <a16:creationId xmlns:a16="http://schemas.microsoft.com/office/drawing/2014/main" id="{0C4B6B88-3E17-4D38-846B-819CF6CC69D3}"/>
              </a:ext>
            </a:extLst>
          </p:cNvPr>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Tahoma"/>
                <a:ea typeface="+mn-ea"/>
                <a:cs typeface="+mn-cs"/>
              </a:rPr>
              <a:t>CSE 3430; Part 1</a:t>
            </a:r>
          </a:p>
        </p:txBody>
      </p:sp>
      <p:sp>
        <p:nvSpPr>
          <p:cNvPr id="5" name="Slide Number Placeholder 4">
            <a:extLst>
              <a:ext uri="{FF2B5EF4-FFF2-40B4-BE49-F238E27FC236}">
                <a16:creationId xmlns:a16="http://schemas.microsoft.com/office/drawing/2014/main" id="{5D96F641-20F8-4731-AEB7-81D993CCDB82}"/>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F95971F-92F4-44DA-B463-EB59D65F167A}"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Tree>
    <p:extLst>
      <p:ext uri="{BB962C8B-B14F-4D97-AF65-F5344CB8AC3E}">
        <p14:creationId xmlns:p14="http://schemas.microsoft.com/office/powerpoint/2010/main" val="3042739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1026B-477F-649C-001F-2EED9E52B1A7}"/>
              </a:ext>
            </a:extLst>
          </p:cNvPr>
          <p:cNvSpPr>
            <a:spLocks noGrp="1"/>
          </p:cNvSpPr>
          <p:nvPr>
            <p:ph type="title"/>
          </p:nvPr>
        </p:nvSpPr>
        <p:spPr>
          <a:xfrm>
            <a:off x="964032" y="341073"/>
            <a:ext cx="7645400" cy="465467"/>
          </a:xfrm>
        </p:spPr>
        <p:txBody>
          <a:bodyPr/>
          <a:lstStyle/>
          <a:p>
            <a:r>
              <a:rPr lang="en-US" sz="2800">
                <a:ea typeface="Tahoma"/>
                <a:cs typeface="Tahoma"/>
              </a:rPr>
              <a:t>Adding numbers with different signs in B2O</a:t>
            </a:r>
          </a:p>
        </p:txBody>
      </p:sp>
      <p:sp>
        <p:nvSpPr>
          <p:cNvPr id="3" name="Content Placeholder 2">
            <a:extLst>
              <a:ext uri="{FF2B5EF4-FFF2-40B4-BE49-F238E27FC236}">
                <a16:creationId xmlns:a16="http://schemas.microsoft.com/office/drawing/2014/main" id="{037518DB-9AC0-05B4-EA5A-86864936F1A3}"/>
              </a:ext>
            </a:extLst>
          </p:cNvPr>
          <p:cNvSpPr>
            <a:spLocks noGrp="1"/>
          </p:cNvSpPr>
          <p:nvPr>
            <p:ph idx="1"/>
          </p:nvPr>
        </p:nvSpPr>
        <p:spPr/>
        <p:txBody>
          <a:bodyPr/>
          <a:lstStyle/>
          <a:p>
            <a:r>
              <a:rPr lang="en-US" sz="2000" dirty="0">
                <a:ea typeface="Tahoma"/>
                <a:cs typeface="Tahoma"/>
              </a:rPr>
              <a:t>We can see in the two examples above (and in </a:t>
            </a:r>
            <a:r>
              <a:rPr lang="en-US" sz="2000" dirty="0" err="1">
                <a:ea typeface="Tahoma"/>
                <a:cs typeface="Tahoma"/>
              </a:rPr>
              <a:t>amny</a:t>
            </a:r>
            <a:r>
              <a:rPr lang="en-US" sz="2000" dirty="0">
                <a:ea typeface="Tahoma"/>
                <a:cs typeface="Tahoma"/>
              </a:rPr>
              <a:t> other examples), if the result is correct with a 1st carry of 0, then the LAST carry will ALSO be 0, BUT if the result is incorrect with a 1st carry of 0, then the LAST carry will be 1!</a:t>
            </a:r>
            <a:endParaRPr lang="en-US" sz="2000" dirty="0">
              <a:ea typeface="+mn-lt"/>
              <a:cs typeface="+mn-lt"/>
            </a:endParaRPr>
          </a:p>
          <a:p>
            <a:r>
              <a:rPr lang="en-US" sz="2000" dirty="0">
                <a:ea typeface="Tahoma"/>
                <a:cs typeface="Tahoma"/>
              </a:rPr>
              <a:t>We can use the fact above to fix the problem; ADD the last carry back to the result </a:t>
            </a:r>
            <a:r>
              <a:rPr lang="en-US" sz="2000" u="sng" dirty="0">
                <a:ea typeface="Tahoma"/>
                <a:cs typeface="Tahoma"/>
              </a:rPr>
              <a:t>(do</a:t>
            </a:r>
            <a:r>
              <a:rPr lang="en-US" sz="2000" dirty="0">
                <a:ea typeface="Tahoma"/>
                <a:cs typeface="Tahoma"/>
              </a:rPr>
              <a:t> a 2nd addition) and then the result will always be correct, as long as there's no overflow (the correct result fits in the number of bits available)!</a:t>
            </a:r>
          </a:p>
          <a:p>
            <a:r>
              <a:rPr lang="en-US" sz="2000" dirty="0">
                <a:ea typeface="Tahoma"/>
                <a:cs typeface="Tahoma"/>
              </a:rPr>
              <a:t>The disadvantage of this is that it requires A SECOND ADDITION OPERATION (so 2 additions are needed) whenever we add numbers with different signs. This means addition takes twice as long in these cases, but ADDITION IS A VERY COMMON OPERATION in programs :-( </a:t>
            </a:r>
          </a:p>
        </p:txBody>
      </p:sp>
      <p:sp>
        <p:nvSpPr>
          <p:cNvPr id="4" name="Footer Placeholder 3">
            <a:extLst>
              <a:ext uri="{FF2B5EF4-FFF2-40B4-BE49-F238E27FC236}">
                <a16:creationId xmlns:a16="http://schemas.microsoft.com/office/drawing/2014/main" id="{456B82C7-497E-B0CB-36AB-2529A2D1376A}"/>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8AB9576E-848B-5FCC-B35D-FB5F4915CDFB}"/>
              </a:ext>
            </a:extLst>
          </p:cNvPr>
          <p:cNvSpPr>
            <a:spLocks noGrp="1"/>
          </p:cNvSpPr>
          <p:nvPr>
            <p:ph type="sldNum" sz="quarter" idx="12"/>
          </p:nvPr>
        </p:nvSpPr>
        <p:spPr/>
        <p:txBody>
          <a:bodyPr/>
          <a:lstStyle/>
          <a:p>
            <a:pPr>
              <a:defRPr/>
            </a:pPr>
            <a:fld id="{9F95971F-92F4-44DA-B463-EB59D65F167A}" type="slidenum">
              <a:rPr lang="en-US" altLang="en-US"/>
              <a:pPr>
                <a:defRPr/>
              </a:pPr>
              <a:t>43</a:t>
            </a:fld>
            <a:endParaRPr lang="en-US" altLang="en-US"/>
          </a:p>
        </p:txBody>
      </p:sp>
    </p:spTree>
    <p:extLst>
      <p:ext uri="{BB962C8B-B14F-4D97-AF65-F5344CB8AC3E}">
        <p14:creationId xmlns:p14="http://schemas.microsoft.com/office/powerpoint/2010/main" val="29855078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47F6-A20A-36A0-08B5-FE3C7876AD4B}"/>
              </a:ext>
            </a:extLst>
          </p:cNvPr>
          <p:cNvSpPr>
            <a:spLocks noGrp="1"/>
          </p:cNvSpPr>
          <p:nvPr>
            <p:ph type="title"/>
          </p:nvPr>
        </p:nvSpPr>
        <p:spPr/>
        <p:txBody>
          <a:bodyPr/>
          <a:lstStyle/>
          <a:p>
            <a:r>
              <a:rPr lang="en-US">
                <a:ea typeface="Tahoma"/>
                <a:cs typeface="Tahoma"/>
              </a:rPr>
              <a:t>Determining if signs are different</a:t>
            </a:r>
            <a:endParaRPr lang="en-US"/>
          </a:p>
        </p:txBody>
      </p:sp>
      <p:sp>
        <p:nvSpPr>
          <p:cNvPr id="3" name="Content Placeholder 2">
            <a:extLst>
              <a:ext uri="{FF2B5EF4-FFF2-40B4-BE49-F238E27FC236}">
                <a16:creationId xmlns:a16="http://schemas.microsoft.com/office/drawing/2014/main" id="{4B1CAF99-04FA-A713-D6FB-38C3C929762A}"/>
              </a:ext>
            </a:extLst>
          </p:cNvPr>
          <p:cNvSpPr>
            <a:spLocks noGrp="1"/>
          </p:cNvSpPr>
          <p:nvPr>
            <p:ph idx="1"/>
          </p:nvPr>
        </p:nvSpPr>
        <p:spPr/>
        <p:txBody>
          <a:bodyPr/>
          <a:lstStyle/>
          <a:p>
            <a:r>
              <a:rPr lang="en-US" sz="2800" dirty="0">
                <a:ea typeface="Tahoma"/>
                <a:cs typeface="Tahoma"/>
              </a:rPr>
              <a:t>How can the addition unit in the processor determine if the two numbers being added have different signs (one has sign bit of 0, and the other has sign bit of 1)?</a:t>
            </a:r>
          </a:p>
          <a:p>
            <a:r>
              <a:rPr lang="en-US" sz="2800" dirty="0">
                <a:ea typeface="Tahoma"/>
                <a:cs typeface="Tahoma"/>
              </a:rPr>
              <a:t>Remember that the sign bit is the </a:t>
            </a:r>
            <a:r>
              <a:rPr lang="en-US" sz="2800" err="1">
                <a:ea typeface="Tahoma"/>
                <a:cs typeface="Tahoma"/>
              </a:rPr>
              <a:t>msb</a:t>
            </a:r>
            <a:r>
              <a:rPr lang="en-US" sz="2800" dirty="0">
                <a:ea typeface="Tahoma"/>
                <a:cs typeface="Tahoma"/>
              </a:rPr>
              <a:t>.</a:t>
            </a:r>
          </a:p>
          <a:p>
            <a:r>
              <a:rPr lang="en-US" sz="2800" dirty="0">
                <a:ea typeface="Tahoma"/>
                <a:cs typeface="Tahoma"/>
              </a:rPr>
              <a:t>The adder can input the 2 </a:t>
            </a:r>
            <a:r>
              <a:rPr lang="en-US" sz="2800" dirty="0" err="1">
                <a:ea typeface="Tahoma"/>
                <a:cs typeface="Tahoma"/>
              </a:rPr>
              <a:t>msbs</a:t>
            </a:r>
            <a:r>
              <a:rPr lang="en-US" sz="2800" dirty="0">
                <a:ea typeface="Tahoma"/>
                <a:cs typeface="Tahoma"/>
              </a:rPr>
              <a:t> (sign bits) to an exclusive-or (XOR) gate. XOR outputs a 1 if and only if exactly 1 of the two input bits is 1 (meaning the other must be 0).</a:t>
            </a:r>
          </a:p>
        </p:txBody>
      </p:sp>
      <p:sp>
        <p:nvSpPr>
          <p:cNvPr id="4" name="Footer Placeholder 3">
            <a:extLst>
              <a:ext uri="{FF2B5EF4-FFF2-40B4-BE49-F238E27FC236}">
                <a16:creationId xmlns:a16="http://schemas.microsoft.com/office/drawing/2014/main" id="{0DB63B9A-E1DE-54B6-341D-219037701F48}"/>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63A655CB-6BAB-F16B-3D87-E96441953D54}"/>
              </a:ext>
            </a:extLst>
          </p:cNvPr>
          <p:cNvSpPr>
            <a:spLocks noGrp="1"/>
          </p:cNvSpPr>
          <p:nvPr>
            <p:ph type="sldNum" sz="quarter" idx="12"/>
          </p:nvPr>
        </p:nvSpPr>
        <p:spPr/>
        <p:txBody>
          <a:bodyPr/>
          <a:lstStyle/>
          <a:p>
            <a:pPr>
              <a:defRPr/>
            </a:pPr>
            <a:fld id="{9F95971F-92F4-44DA-B463-EB59D65F167A}" type="slidenum">
              <a:rPr lang="en-US" altLang="en-US"/>
              <a:pPr>
                <a:defRPr/>
              </a:pPr>
              <a:t>44</a:t>
            </a:fld>
            <a:endParaRPr lang="en-US" altLang="en-US"/>
          </a:p>
        </p:txBody>
      </p:sp>
    </p:spTree>
    <p:extLst>
      <p:ext uri="{BB962C8B-B14F-4D97-AF65-F5344CB8AC3E}">
        <p14:creationId xmlns:p14="http://schemas.microsoft.com/office/powerpoint/2010/main" val="31880845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3429-4823-B228-A808-C35C5EEEC4A1}"/>
              </a:ext>
            </a:extLst>
          </p:cNvPr>
          <p:cNvSpPr>
            <a:spLocks noGrp="1"/>
          </p:cNvSpPr>
          <p:nvPr>
            <p:ph type="title"/>
          </p:nvPr>
        </p:nvSpPr>
        <p:spPr/>
        <p:txBody>
          <a:bodyPr/>
          <a:lstStyle/>
          <a:p>
            <a:r>
              <a:rPr lang="en-US" dirty="0">
                <a:ea typeface="Tahoma"/>
                <a:cs typeface="Tahoma"/>
              </a:rPr>
              <a:t>Summary of Mechanism</a:t>
            </a:r>
            <a:endParaRPr lang="en-US" dirty="0"/>
          </a:p>
        </p:txBody>
      </p:sp>
      <p:sp>
        <p:nvSpPr>
          <p:cNvPr id="3" name="Content Placeholder 2">
            <a:extLst>
              <a:ext uri="{FF2B5EF4-FFF2-40B4-BE49-F238E27FC236}">
                <a16:creationId xmlns:a16="http://schemas.microsoft.com/office/drawing/2014/main" id="{F7A835D2-C76B-486D-DBD0-77971139CCBB}"/>
              </a:ext>
            </a:extLst>
          </p:cNvPr>
          <p:cNvSpPr>
            <a:spLocks noGrp="1"/>
          </p:cNvSpPr>
          <p:nvPr>
            <p:ph idx="1"/>
          </p:nvPr>
        </p:nvSpPr>
        <p:spPr/>
        <p:txBody>
          <a:bodyPr/>
          <a:lstStyle/>
          <a:p>
            <a:r>
              <a:rPr lang="en-US" sz="2800" dirty="0">
                <a:ea typeface="Tahoma"/>
                <a:cs typeface="Tahoma"/>
              </a:rPr>
              <a:t>So the adder uses an XOR gate for the 2 </a:t>
            </a:r>
            <a:r>
              <a:rPr lang="en-US" sz="2800" dirty="0" err="1">
                <a:ea typeface="Tahoma"/>
                <a:cs typeface="Tahoma"/>
              </a:rPr>
              <a:t>msbs</a:t>
            </a:r>
            <a:r>
              <a:rPr lang="en-US" sz="2800" dirty="0">
                <a:ea typeface="Tahoma"/>
                <a:cs typeface="Tahoma"/>
              </a:rPr>
              <a:t> of the numbers being added to determine if it needs to do a 2nd addition. </a:t>
            </a:r>
            <a:r>
              <a:rPr lang="en-US" sz="2800" b="1" i="1" dirty="0">
                <a:ea typeface="Tahoma"/>
                <a:cs typeface="Tahoma"/>
              </a:rPr>
              <a:t>If the XOR gate output is 1, a second addition will be done</a:t>
            </a:r>
            <a:r>
              <a:rPr lang="en-US" sz="2800" dirty="0">
                <a:ea typeface="Tahoma"/>
                <a:cs typeface="Tahoma"/>
              </a:rPr>
              <a:t>, using the last carry from the first addition as the first carry for the second addition.</a:t>
            </a:r>
          </a:p>
          <a:p>
            <a:r>
              <a:rPr lang="en-US" sz="2800" dirty="0">
                <a:ea typeface="Tahoma"/>
                <a:cs typeface="Tahoma"/>
              </a:rPr>
              <a:t>If the output of the XOR gate is 0 (this means the two operands have the same sign), only one addition will be done, as we described before.</a:t>
            </a:r>
          </a:p>
        </p:txBody>
      </p:sp>
      <p:sp>
        <p:nvSpPr>
          <p:cNvPr id="4" name="Footer Placeholder 3">
            <a:extLst>
              <a:ext uri="{FF2B5EF4-FFF2-40B4-BE49-F238E27FC236}">
                <a16:creationId xmlns:a16="http://schemas.microsoft.com/office/drawing/2014/main" id="{6F9EE388-8E9C-B7BB-AB8B-46CAE7B2A170}"/>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B7C20A90-2DCA-3FBA-E6B1-34C124675481}"/>
              </a:ext>
            </a:extLst>
          </p:cNvPr>
          <p:cNvSpPr>
            <a:spLocks noGrp="1"/>
          </p:cNvSpPr>
          <p:nvPr>
            <p:ph type="sldNum" sz="quarter" idx="12"/>
          </p:nvPr>
        </p:nvSpPr>
        <p:spPr/>
        <p:txBody>
          <a:bodyPr/>
          <a:lstStyle/>
          <a:p>
            <a:pPr>
              <a:defRPr/>
            </a:pPr>
            <a:fld id="{9F95971F-92F4-44DA-B463-EB59D65F167A}" type="slidenum">
              <a:rPr lang="en-US" altLang="en-US"/>
              <a:pPr>
                <a:defRPr/>
              </a:pPr>
              <a:t>45</a:t>
            </a:fld>
            <a:endParaRPr lang="en-US" altLang="en-US"/>
          </a:p>
        </p:txBody>
      </p:sp>
    </p:spTree>
    <p:extLst>
      <p:ext uri="{BB962C8B-B14F-4D97-AF65-F5344CB8AC3E}">
        <p14:creationId xmlns:p14="http://schemas.microsoft.com/office/powerpoint/2010/main" val="2340656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AA45C-F031-4A59-8A60-E9C3BE2BA671}"/>
              </a:ext>
            </a:extLst>
          </p:cNvPr>
          <p:cNvSpPr>
            <a:spLocks noGrp="1"/>
          </p:cNvSpPr>
          <p:nvPr>
            <p:ph type="title"/>
          </p:nvPr>
        </p:nvSpPr>
        <p:spPr/>
        <p:txBody>
          <a:bodyPr/>
          <a:lstStyle/>
          <a:p>
            <a:r>
              <a:rPr lang="en-US" dirty="0"/>
              <a:t>Summary of B2O addition</a:t>
            </a:r>
          </a:p>
        </p:txBody>
      </p:sp>
      <p:sp>
        <p:nvSpPr>
          <p:cNvPr id="3" name="Content Placeholder 2">
            <a:extLst>
              <a:ext uri="{FF2B5EF4-FFF2-40B4-BE49-F238E27FC236}">
                <a16:creationId xmlns:a16="http://schemas.microsoft.com/office/drawing/2014/main" id="{D9FDE81F-429D-44C7-BCC1-83BF65EF6006}"/>
              </a:ext>
            </a:extLst>
          </p:cNvPr>
          <p:cNvSpPr>
            <a:spLocks noGrp="1"/>
          </p:cNvSpPr>
          <p:nvPr>
            <p:ph idx="1"/>
          </p:nvPr>
        </p:nvSpPr>
        <p:spPr/>
        <p:txBody>
          <a:bodyPr/>
          <a:lstStyle/>
          <a:p>
            <a:r>
              <a:rPr lang="en-US" sz="2400" dirty="0"/>
              <a:t>When adding two negative numbers in B2O, using a carry of 1 for the first pair of bits always works.</a:t>
            </a:r>
            <a:endParaRPr lang="en-US" sz="2400" dirty="0">
              <a:ea typeface="Tahoma"/>
              <a:cs typeface="Tahoma"/>
            </a:endParaRPr>
          </a:p>
          <a:p>
            <a:r>
              <a:rPr lang="en-US" sz="2400" dirty="0"/>
              <a:t>When adding two non-negative numbers in B2O, using a carry of 0 for the first pair of bits always works also (it’s just like B2U addition).</a:t>
            </a:r>
            <a:endParaRPr lang="en-US" sz="2400" dirty="0">
              <a:ea typeface="Tahoma"/>
              <a:cs typeface="Tahoma"/>
            </a:endParaRPr>
          </a:p>
          <a:p>
            <a:r>
              <a:rPr lang="en-US" sz="2400" dirty="0"/>
              <a:t>When adding two numbers with different signs (XOR gate outputs 1), use a 1st carry of 0, but then add the last carry back to the result (do a second addition) to obtain the final correct result.</a:t>
            </a:r>
            <a:endParaRPr lang="en-US" sz="2400" dirty="0">
              <a:ea typeface="Tahoma"/>
              <a:cs typeface="Tahoma"/>
            </a:endParaRPr>
          </a:p>
        </p:txBody>
      </p:sp>
      <p:sp>
        <p:nvSpPr>
          <p:cNvPr id="4" name="Footer Placeholder 3">
            <a:extLst>
              <a:ext uri="{FF2B5EF4-FFF2-40B4-BE49-F238E27FC236}">
                <a16:creationId xmlns:a16="http://schemas.microsoft.com/office/drawing/2014/main" id="{7A9FC61C-B110-4F20-9CB3-FB6CF7F09A4A}"/>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8995BD61-697A-4163-B3A9-BBED0A810EFA}"/>
              </a:ext>
            </a:extLst>
          </p:cNvPr>
          <p:cNvSpPr>
            <a:spLocks noGrp="1"/>
          </p:cNvSpPr>
          <p:nvPr>
            <p:ph type="sldNum" sz="quarter" idx="12"/>
          </p:nvPr>
        </p:nvSpPr>
        <p:spPr/>
        <p:txBody>
          <a:bodyPr/>
          <a:lstStyle/>
          <a:p>
            <a:pPr>
              <a:defRPr/>
            </a:pPr>
            <a:fld id="{9F95971F-92F4-44DA-B463-EB59D65F167A}" type="slidenum">
              <a:rPr lang="en-US" altLang="en-US" smtClean="0"/>
              <a:pPr>
                <a:defRPr/>
              </a:pPr>
              <a:t>46</a:t>
            </a:fld>
            <a:endParaRPr lang="en-US" altLang="en-US"/>
          </a:p>
        </p:txBody>
      </p:sp>
    </p:spTree>
    <p:extLst>
      <p:ext uri="{BB962C8B-B14F-4D97-AF65-F5344CB8AC3E}">
        <p14:creationId xmlns:p14="http://schemas.microsoft.com/office/powerpoint/2010/main" val="6099472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Mechanism to fix the problem</a:t>
            </a:r>
          </a:p>
        </p:txBody>
      </p:sp>
      <p:sp>
        <p:nvSpPr>
          <p:cNvPr id="3" name="Content Placeholder 2"/>
          <p:cNvSpPr>
            <a:spLocks noGrp="1"/>
          </p:cNvSpPr>
          <p:nvPr>
            <p:ph idx="1"/>
          </p:nvPr>
        </p:nvSpPr>
        <p:spPr/>
        <p:txBody>
          <a:bodyPr/>
          <a:lstStyle/>
          <a:p>
            <a:r>
              <a:rPr lang="en-US" sz="2400" dirty="0"/>
              <a:t>Getting the hardware to work correctly for addition and subtraction using 1’s complement is somewhat more complicated than for 2’s complement, but it can be done (as we saw above).</a:t>
            </a:r>
          </a:p>
          <a:p>
            <a:r>
              <a:rPr lang="en-US" sz="2400" dirty="0"/>
              <a:t>For multiplication and division, however, the hardware gets much more complicated, for 1’s complement.</a:t>
            </a:r>
          </a:p>
          <a:p>
            <a:r>
              <a:rPr lang="en-US" sz="2400" dirty="0"/>
              <a:t>For these reasons, among others, 1’s complement is not used in modern hardware.</a:t>
            </a:r>
          </a:p>
          <a:p>
            <a:r>
              <a:rPr lang="en-US" sz="2400" dirty="0"/>
              <a:t>Instead, 2’s complement is universally used in hardware being built currently.</a:t>
            </a:r>
          </a:p>
          <a:p>
            <a:pPr marL="0" indent="0">
              <a:buNone/>
            </a:pPr>
            <a:endParaRPr lang="en-US" dirty="0"/>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47</a:t>
            </a:fld>
            <a:endParaRPr lang="en-US" altLang="en-US"/>
          </a:p>
        </p:txBody>
      </p:sp>
    </p:spTree>
    <p:extLst>
      <p:ext uri="{BB962C8B-B14F-4D97-AF65-F5344CB8AC3E}">
        <p14:creationId xmlns:p14="http://schemas.microsoft.com/office/powerpoint/2010/main" val="42865315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B2S</a:t>
            </a:r>
          </a:p>
        </p:txBody>
      </p:sp>
      <p:sp>
        <p:nvSpPr>
          <p:cNvPr id="3" name="Content Placeholder 2"/>
          <p:cNvSpPr>
            <a:spLocks noGrp="1"/>
          </p:cNvSpPr>
          <p:nvPr>
            <p:ph idx="1"/>
          </p:nvPr>
        </p:nvSpPr>
        <p:spPr/>
        <p:txBody>
          <a:bodyPr/>
          <a:lstStyle/>
          <a:p>
            <a:r>
              <a:rPr lang="en-US" sz="2400" dirty="0"/>
              <a:t>We also looked at sign and magnitude (B2S - slide 18 above) for the encoding of signed integers.</a:t>
            </a:r>
          </a:p>
          <a:p>
            <a:r>
              <a:rPr lang="en-US" sz="2400" dirty="0"/>
              <a:t>This scheme also looks simpler, just as 1’s complement does, but it has similar disadvantages.</a:t>
            </a:r>
            <a:endParaRPr lang="en-US" sz="2400" dirty="0">
              <a:ea typeface="Tahoma"/>
              <a:cs typeface="Tahoma"/>
            </a:endParaRPr>
          </a:p>
          <a:p>
            <a:pPr lvl="1"/>
            <a:r>
              <a:rPr lang="en-US" sz="2400" dirty="0"/>
              <a:t>Arithmetic hardware is more complex, because different hardware is needed for signed and unsigned arithmetic.</a:t>
            </a:r>
          </a:p>
          <a:p>
            <a:pPr lvl="1"/>
            <a:r>
              <a:rPr lang="en-US" sz="2400" dirty="0"/>
              <a:t>As with 1’s complement, since this makes the hardware much more complicated, B2S, or sign and magnitude is not used in modern hardware either.</a:t>
            </a:r>
          </a:p>
          <a:p>
            <a:pPr marL="457200" lvl="1" indent="0">
              <a:buNone/>
            </a:pPr>
            <a:endParaRPr lang="en-US" sz="1600" dirty="0"/>
          </a:p>
          <a:p>
            <a:endParaRPr lang="en-US" sz="2000" dirty="0"/>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48</a:t>
            </a:fld>
            <a:endParaRPr lang="en-US" altLang="en-US"/>
          </a:p>
        </p:txBody>
      </p:sp>
    </p:spTree>
    <p:extLst>
      <p:ext uri="{BB962C8B-B14F-4D97-AF65-F5344CB8AC3E}">
        <p14:creationId xmlns:p14="http://schemas.microsoft.com/office/powerpoint/2010/main" val="17174572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2’s complement arithmetic - more</a:t>
            </a:r>
          </a:p>
        </p:txBody>
      </p:sp>
      <p:sp>
        <p:nvSpPr>
          <p:cNvPr id="3" name="Content Placeholder 2"/>
          <p:cNvSpPr>
            <a:spLocks noGrp="1"/>
          </p:cNvSpPr>
          <p:nvPr>
            <p:ph idx="1"/>
          </p:nvPr>
        </p:nvSpPr>
        <p:spPr/>
        <p:txBody>
          <a:bodyPr/>
          <a:lstStyle/>
          <a:p>
            <a:r>
              <a:rPr lang="en-US" sz="2000" dirty="0"/>
              <a:t>With 2’s complement, the same hardware can be used for unsigned and signed arithmetic for ALL operations, </a:t>
            </a:r>
            <a:r>
              <a:rPr lang="en-US" sz="2000" i="1" dirty="0"/>
              <a:t>with only a very small wrinkle</a:t>
            </a:r>
            <a:r>
              <a:rPr lang="en-US" sz="2000" dirty="0"/>
              <a:t>.</a:t>
            </a:r>
          </a:p>
          <a:p>
            <a:r>
              <a:rPr lang="en-US" sz="2000" dirty="0"/>
              <a:t>The hardware for addition, for example, can be exactly the same for unsigned and signed values</a:t>
            </a:r>
          </a:p>
          <a:p>
            <a:r>
              <a:rPr lang="en-US" sz="2000" b="1" i="1" dirty="0"/>
              <a:t>Overflow</a:t>
            </a:r>
            <a:r>
              <a:rPr lang="en-US" sz="2000" dirty="0"/>
              <a:t>, however, must be detected differently (that’s the wrinkle).</a:t>
            </a:r>
          </a:p>
          <a:p>
            <a:r>
              <a:rPr lang="en-US" sz="2000" dirty="0"/>
              <a:t>Here’s an example: 1101 (-3) + 1011 (-5):</a:t>
            </a:r>
          </a:p>
          <a:p>
            <a:pPr marL="457200" lvl="1" indent="0" defTabSz="282575" eaLnBrk="1" hangingPunct="1">
              <a:spcAft>
                <a:spcPts val="600"/>
              </a:spcAft>
              <a:buNone/>
            </a:pPr>
            <a:r>
              <a:rPr lang="en-US" altLang="en-US" sz="1800" dirty="0"/>
              <a:t>		Carry:			1	1110</a:t>
            </a:r>
          </a:p>
          <a:p>
            <a:pPr marL="457200" lvl="1" indent="0" defTabSz="282575" eaLnBrk="1" hangingPunct="1">
              <a:spcAft>
                <a:spcPts val="600"/>
              </a:spcAft>
              <a:buNone/>
            </a:pPr>
            <a:r>
              <a:rPr lang="en-US" altLang="en-US" sz="1800" dirty="0"/>
              <a:t>		1</a:t>
            </a:r>
            <a:r>
              <a:rPr lang="en-US" altLang="en-US" sz="1800" baseline="30000" dirty="0"/>
              <a:t>st</a:t>
            </a:r>
            <a:r>
              <a:rPr lang="en-US" altLang="en-US" sz="1800" dirty="0"/>
              <a:t> number:		</a:t>
            </a:r>
            <a:r>
              <a:rPr lang="en-US" sz="1800" dirty="0"/>
              <a:t>1101 (-3)</a:t>
            </a:r>
            <a:r>
              <a:rPr lang="en-US" altLang="en-US" sz="1800" dirty="0"/>
              <a:t> </a:t>
            </a:r>
          </a:p>
          <a:p>
            <a:pPr marL="457200" lvl="1" indent="0" defTabSz="282575" eaLnBrk="1" hangingPunct="1">
              <a:spcAft>
                <a:spcPts val="600"/>
              </a:spcAft>
              <a:buNone/>
            </a:pPr>
            <a:r>
              <a:rPr lang="en-US" altLang="en-US" sz="1800" dirty="0"/>
              <a:t>		2</a:t>
            </a:r>
            <a:r>
              <a:rPr lang="en-US" altLang="en-US" sz="1800" baseline="30000" dirty="0"/>
              <a:t>nd</a:t>
            </a:r>
            <a:r>
              <a:rPr lang="en-US" altLang="en-US" sz="1800" dirty="0"/>
              <a:t> number:	 +	</a:t>
            </a:r>
            <a:r>
              <a:rPr lang="en-US" sz="1800" u="sng" dirty="0"/>
              <a:t>1011</a:t>
            </a:r>
            <a:r>
              <a:rPr lang="en-US" altLang="en-US" sz="1800" dirty="0"/>
              <a:t> (-5)</a:t>
            </a:r>
          </a:p>
          <a:p>
            <a:pPr marL="457200" lvl="1" indent="0" defTabSz="282575" eaLnBrk="1" hangingPunct="1">
              <a:spcAft>
                <a:spcPts val="600"/>
              </a:spcAft>
              <a:buNone/>
            </a:pPr>
            <a:r>
              <a:rPr lang="en-US" altLang="en-US" sz="1800" dirty="0"/>
              <a:t>		Sum:					1000</a:t>
            </a:r>
          </a:p>
          <a:p>
            <a:pPr marL="0" indent="0">
              <a:buNone/>
            </a:pPr>
            <a:r>
              <a:rPr lang="en-US" sz="2000" dirty="0"/>
              <a:t>Here, the carry from the </a:t>
            </a:r>
            <a:r>
              <a:rPr lang="en-US" sz="2000" dirty="0" err="1"/>
              <a:t>msbs</a:t>
            </a:r>
            <a:r>
              <a:rPr lang="en-US" sz="2000" dirty="0"/>
              <a:t> is 1, so the carry flag will be 1, but the result is CORRECT, though the carry is 1!</a:t>
            </a:r>
          </a:p>
          <a:p>
            <a:endParaRPr lang="en-US" sz="2000" dirty="0"/>
          </a:p>
          <a:p>
            <a:endParaRPr lang="en-US" dirty="0"/>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49</a:t>
            </a:fld>
            <a:endParaRPr lang="en-US" altLang="en-US"/>
          </a:p>
        </p:txBody>
      </p:sp>
    </p:spTree>
    <p:extLst>
      <p:ext uri="{BB962C8B-B14F-4D97-AF65-F5344CB8AC3E}">
        <p14:creationId xmlns:p14="http://schemas.microsoft.com/office/powerpoint/2010/main" val="2297552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F2B4E-FFD8-6571-6B56-4572C11DE7AE}"/>
              </a:ext>
            </a:extLst>
          </p:cNvPr>
          <p:cNvSpPr>
            <a:spLocks noGrp="1"/>
          </p:cNvSpPr>
          <p:nvPr>
            <p:ph type="title"/>
          </p:nvPr>
        </p:nvSpPr>
        <p:spPr/>
        <p:txBody>
          <a:bodyPr/>
          <a:lstStyle/>
          <a:p>
            <a:r>
              <a:rPr lang="en-US" dirty="0">
                <a:ea typeface="Tahoma"/>
                <a:cs typeface="Tahoma"/>
              </a:rPr>
              <a:t>Other Key Syllabus Points</a:t>
            </a:r>
            <a:endParaRPr lang="en-US" dirty="0"/>
          </a:p>
        </p:txBody>
      </p:sp>
      <p:sp>
        <p:nvSpPr>
          <p:cNvPr id="3" name="Content Placeholder 2">
            <a:extLst>
              <a:ext uri="{FF2B5EF4-FFF2-40B4-BE49-F238E27FC236}">
                <a16:creationId xmlns:a16="http://schemas.microsoft.com/office/drawing/2014/main" id="{9F528842-6109-C2A9-2601-E46595E77A0A}"/>
              </a:ext>
            </a:extLst>
          </p:cNvPr>
          <p:cNvSpPr>
            <a:spLocks noGrp="1"/>
          </p:cNvSpPr>
          <p:nvPr>
            <p:ph idx="1"/>
          </p:nvPr>
        </p:nvSpPr>
        <p:spPr/>
        <p:txBody>
          <a:bodyPr/>
          <a:lstStyle/>
          <a:p>
            <a:r>
              <a:rPr lang="en-US" sz="2000" dirty="0">
                <a:ea typeface="Tahoma"/>
                <a:cs typeface="Tahoma"/>
              </a:rPr>
              <a:t>You need to include the Academic Integrity Statement in homework/lab assignments you submit.</a:t>
            </a:r>
          </a:p>
          <a:p>
            <a:r>
              <a:rPr lang="en-US" sz="2000" dirty="0">
                <a:ea typeface="Tahoma"/>
                <a:cs typeface="Tahoma"/>
              </a:rPr>
              <a:t>Late assignments only accepted within 24 hours, with 25% deduction, but let me know as early as possible if you cannot submit on time, and I may be able to give you an extension if you need to submit late for some reason beyond your control.</a:t>
            </a:r>
          </a:p>
          <a:p>
            <a:r>
              <a:rPr lang="en-US" sz="2000" dirty="0">
                <a:ea typeface="Tahoma"/>
                <a:cs typeface="Tahoma"/>
              </a:rPr>
              <a:t>We will not check homework solutions before they're submitted, but let us know if you have questions about how to do problems.</a:t>
            </a:r>
          </a:p>
          <a:p>
            <a:r>
              <a:rPr lang="en-US" sz="2000" dirty="0">
                <a:ea typeface="Tahoma"/>
                <a:cs typeface="Tahoma"/>
              </a:rPr>
              <a:t>You are responsible for testing and debugging your lab code (the only way to learn debugging well is by doing it), but we can give helpful guidance.</a:t>
            </a:r>
          </a:p>
          <a:p>
            <a:r>
              <a:rPr lang="en-US" sz="2000" dirty="0">
                <a:ea typeface="Tahoma"/>
                <a:cs typeface="Tahoma"/>
              </a:rPr>
              <a:t>Comments are part of writing software; be sure to include them in lab code filles for code that you write.</a:t>
            </a:r>
          </a:p>
        </p:txBody>
      </p:sp>
      <p:sp>
        <p:nvSpPr>
          <p:cNvPr id="4" name="Footer Placeholder 3">
            <a:extLst>
              <a:ext uri="{FF2B5EF4-FFF2-40B4-BE49-F238E27FC236}">
                <a16:creationId xmlns:a16="http://schemas.microsoft.com/office/drawing/2014/main" id="{A637888C-C517-EE0A-7638-547748708C3C}"/>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8DB98A07-8F2E-867D-5029-FEDF77150EAE}"/>
              </a:ext>
            </a:extLst>
          </p:cNvPr>
          <p:cNvSpPr>
            <a:spLocks noGrp="1"/>
          </p:cNvSpPr>
          <p:nvPr>
            <p:ph type="sldNum" sz="quarter" idx="12"/>
          </p:nvPr>
        </p:nvSpPr>
        <p:spPr/>
        <p:txBody>
          <a:bodyPr/>
          <a:lstStyle/>
          <a:p>
            <a:pPr>
              <a:defRPr/>
            </a:pPr>
            <a:fld id="{9F95971F-92F4-44DA-B463-EB59D65F167A}" type="slidenum">
              <a:rPr lang="en-US" altLang="en-US"/>
              <a:pPr>
                <a:defRPr/>
              </a:pPr>
              <a:t>5</a:t>
            </a:fld>
            <a:endParaRPr lang="en-US" altLang="en-US"/>
          </a:p>
        </p:txBody>
      </p:sp>
    </p:spTree>
    <p:extLst>
      <p:ext uri="{BB962C8B-B14F-4D97-AF65-F5344CB8AC3E}">
        <p14:creationId xmlns:p14="http://schemas.microsoft.com/office/powerpoint/2010/main" val="2636855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2’s complement overflow for signed addition</a:t>
            </a:r>
          </a:p>
        </p:txBody>
      </p:sp>
      <p:sp>
        <p:nvSpPr>
          <p:cNvPr id="3" name="Content Placeholder 2"/>
          <p:cNvSpPr>
            <a:spLocks noGrp="1"/>
          </p:cNvSpPr>
          <p:nvPr>
            <p:ph idx="1"/>
          </p:nvPr>
        </p:nvSpPr>
        <p:spPr/>
        <p:txBody>
          <a:bodyPr/>
          <a:lstStyle/>
          <a:p>
            <a:r>
              <a:rPr lang="en-US" sz="2000" dirty="0"/>
              <a:t>As we saw above, when adding signed numbers, in some cases, if the carry from the </a:t>
            </a:r>
            <a:r>
              <a:rPr lang="en-US" sz="2000" dirty="0" err="1"/>
              <a:t>msbs</a:t>
            </a:r>
            <a:r>
              <a:rPr lang="en-US" sz="2000" dirty="0"/>
              <a:t> is 1 for signed addition with 2’s complement, the result is still correct.</a:t>
            </a:r>
          </a:p>
          <a:p>
            <a:r>
              <a:rPr lang="en-US" sz="2000" dirty="0"/>
              <a:t>There are also cases where the carry from the </a:t>
            </a:r>
            <a:r>
              <a:rPr lang="en-US" sz="2000" dirty="0" err="1"/>
              <a:t>msbs</a:t>
            </a:r>
            <a:r>
              <a:rPr lang="en-US" sz="2000" dirty="0"/>
              <a:t> is 0, and the result is incorrect! Let’s add 4 (0100) and 4 (0100):</a:t>
            </a:r>
          </a:p>
          <a:p>
            <a:pPr marL="457200" lvl="1" indent="0" defTabSz="282575" eaLnBrk="1" hangingPunct="1">
              <a:spcAft>
                <a:spcPts val="600"/>
              </a:spcAft>
              <a:buNone/>
            </a:pPr>
            <a:r>
              <a:rPr lang="en-US" altLang="en-US" sz="2000" dirty="0"/>
              <a:t>     Carry:		    0 	1000</a:t>
            </a:r>
          </a:p>
          <a:p>
            <a:pPr marL="457200" lvl="1" indent="0" defTabSz="282575" eaLnBrk="1" hangingPunct="1">
              <a:spcAft>
                <a:spcPts val="600"/>
              </a:spcAft>
              <a:buNone/>
            </a:pPr>
            <a:r>
              <a:rPr lang="en-US" altLang="en-US" sz="2000" dirty="0"/>
              <a:t>		1</a:t>
            </a:r>
            <a:r>
              <a:rPr lang="en-US" altLang="en-US" sz="2000" baseline="30000" dirty="0"/>
              <a:t>st</a:t>
            </a:r>
            <a:r>
              <a:rPr lang="en-US" altLang="en-US" sz="2000" dirty="0"/>
              <a:t> number:		</a:t>
            </a:r>
            <a:r>
              <a:rPr lang="en-US" sz="2000" dirty="0"/>
              <a:t>0100  (4)</a:t>
            </a:r>
            <a:r>
              <a:rPr lang="en-US" altLang="en-US" sz="2000" dirty="0"/>
              <a:t> </a:t>
            </a:r>
          </a:p>
          <a:p>
            <a:pPr marL="457200" lvl="1" indent="0" defTabSz="282575" eaLnBrk="1" hangingPunct="1">
              <a:spcAft>
                <a:spcPts val="600"/>
              </a:spcAft>
              <a:buNone/>
            </a:pPr>
            <a:r>
              <a:rPr lang="en-US" altLang="en-US" sz="2000" dirty="0"/>
              <a:t>		2</a:t>
            </a:r>
            <a:r>
              <a:rPr lang="en-US" altLang="en-US" sz="2000" baseline="30000" dirty="0"/>
              <a:t>nd</a:t>
            </a:r>
            <a:r>
              <a:rPr lang="en-US" altLang="en-US" sz="2000" dirty="0"/>
              <a:t> number:	+</a:t>
            </a:r>
            <a:r>
              <a:rPr lang="en-US" altLang="en-US" sz="2000" u="sng" dirty="0"/>
              <a:t>	</a:t>
            </a:r>
            <a:r>
              <a:rPr lang="en-US" sz="2000" u="sng" dirty="0"/>
              <a:t>0100</a:t>
            </a:r>
            <a:r>
              <a:rPr lang="en-US" altLang="en-US" sz="2000" u="sng" dirty="0"/>
              <a:t> </a:t>
            </a:r>
            <a:r>
              <a:rPr lang="en-US" altLang="en-US" sz="2000" dirty="0"/>
              <a:t> (4)</a:t>
            </a:r>
          </a:p>
          <a:p>
            <a:pPr marL="457200" lvl="1" indent="0" defTabSz="282575" eaLnBrk="1" hangingPunct="1">
              <a:spcAft>
                <a:spcPts val="600"/>
              </a:spcAft>
              <a:buNone/>
            </a:pPr>
            <a:r>
              <a:rPr lang="en-US" altLang="en-US" sz="2000" dirty="0"/>
              <a:t>		Sum:				1000  (-8)</a:t>
            </a:r>
          </a:p>
          <a:p>
            <a:r>
              <a:rPr lang="en-US" sz="2000" dirty="0"/>
              <a:t>The carry flag will be 0, but the result is -8, which is incorrect.</a:t>
            </a:r>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50</a:t>
            </a:fld>
            <a:endParaRPr lang="en-US" altLang="en-US"/>
          </a:p>
        </p:txBody>
      </p:sp>
    </p:spTree>
    <p:extLst>
      <p:ext uri="{BB962C8B-B14F-4D97-AF65-F5344CB8AC3E}">
        <p14:creationId xmlns:p14="http://schemas.microsoft.com/office/powerpoint/2010/main" val="14619138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Overflow for signed addition</a:t>
            </a:r>
          </a:p>
        </p:txBody>
      </p:sp>
      <p:sp>
        <p:nvSpPr>
          <p:cNvPr id="3" name="Content Placeholder 2"/>
          <p:cNvSpPr>
            <a:spLocks noGrp="1"/>
          </p:cNvSpPr>
          <p:nvPr>
            <p:ph idx="1"/>
          </p:nvPr>
        </p:nvSpPr>
        <p:spPr/>
        <p:txBody>
          <a:bodyPr/>
          <a:lstStyle/>
          <a:p>
            <a:r>
              <a:rPr lang="en-US" sz="2000" dirty="0"/>
              <a:t>What we actually need is to </a:t>
            </a:r>
            <a:r>
              <a:rPr lang="en-US" sz="2000" b="1" i="1" dirty="0"/>
              <a:t>compare</a:t>
            </a:r>
            <a:r>
              <a:rPr lang="en-US" sz="2000" dirty="0"/>
              <a:t> the carry from the bits to the right of the </a:t>
            </a:r>
            <a:r>
              <a:rPr lang="en-US" sz="2000" dirty="0" err="1"/>
              <a:t>msbs</a:t>
            </a:r>
            <a:r>
              <a:rPr lang="en-US" sz="2000" dirty="0"/>
              <a:t> (the second to the last carry) and the carry from the </a:t>
            </a:r>
            <a:r>
              <a:rPr lang="en-US" sz="2000" dirty="0" err="1"/>
              <a:t>msbs</a:t>
            </a:r>
            <a:r>
              <a:rPr lang="en-US" sz="2000" dirty="0"/>
              <a:t> (the last carry).</a:t>
            </a:r>
          </a:p>
          <a:p>
            <a:pPr lvl="1"/>
            <a:r>
              <a:rPr lang="en-US" sz="1600" dirty="0"/>
              <a:t>If these two carries are </a:t>
            </a:r>
            <a:r>
              <a:rPr lang="en-US" sz="1600" i="1" dirty="0"/>
              <a:t>the same</a:t>
            </a:r>
            <a:r>
              <a:rPr lang="en-US" sz="1600" dirty="0"/>
              <a:t>, there is no overflow.</a:t>
            </a:r>
          </a:p>
          <a:p>
            <a:pPr lvl="1"/>
            <a:r>
              <a:rPr lang="en-US" sz="1600" dirty="0"/>
              <a:t>If these two carries are </a:t>
            </a:r>
            <a:r>
              <a:rPr lang="en-US" sz="1600" i="1" dirty="0"/>
              <a:t>different</a:t>
            </a:r>
            <a:r>
              <a:rPr lang="en-US" sz="1600" dirty="0"/>
              <a:t>, there is overflow.</a:t>
            </a:r>
          </a:p>
          <a:p>
            <a:r>
              <a:rPr lang="en-US" sz="2000" dirty="0"/>
              <a:t>Examples:</a:t>
            </a:r>
          </a:p>
          <a:p>
            <a:pPr lvl="1"/>
            <a:r>
              <a:rPr lang="en-US" sz="1600" dirty="0"/>
              <a:t>Look at the example above, with 0100 and 0100. You see that the carry from the bits to the right of the </a:t>
            </a:r>
            <a:r>
              <a:rPr lang="en-US" sz="1600" dirty="0" err="1"/>
              <a:t>msbs</a:t>
            </a:r>
            <a:r>
              <a:rPr lang="en-US" sz="1600" dirty="0"/>
              <a:t> is 1, but the carry from the </a:t>
            </a:r>
            <a:r>
              <a:rPr lang="en-US" sz="1600" dirty="0" err="1"/>
              <a:t>msbs</a:t>
            </a:r>
            <a:r>
              <a:rPr lang="en-US" sz="1600" dirty="0"/>
              <a:t> is 0; since the two are different, there is overflow.</a:t>
            </a:r>
          </a:p>
          <a:p>
            <a:pPr lvl="1"/>
            <a:r>
              <a:rPr lang="en-US" sz="1600" dirty="0"/>
              <a:t>Also look at the prior example for the addition of -3 (1101) and -5 (1011). Here, the carry from the bits to the right of the </a:t>
            </a:r>
            <a:r>
              <a:rPr lang="en-US" sz="1600" dirty="0" err="1"/>
              <a:t>msbs</a:t>
            </a:r>
            <a:r>
              <a:rPr lang="en-US" sz="1600" dirty="0"/>
              <a:t> is 1, but the carry from the addition of the </a:t>
            </a:r>
            <a:r>
              <a:rPr lang="en-US" sz="1600" dirty="0" err="1"/>
              <a:t>msbs</a:t>
            </a:r>
            <a:r>
              <a:rPr lang="en-US" sz="1600" dirty="0"/>
              <a:t> is also 1. Since the two carries are the same, there is no overflow.</a:t>
            </a:r>
          </a:p>
          <a:p>
            <a:r>
              <a:rPr lang="en-US" sz="2000" dirty="0"/>
              <a:t>Therefore, all CPUs today have a second flag in addition to the carry flag which is used to detect overflow for signed operations.</a:t>
            </a:r>
          </a:p>
          <a:p>
            <a:r>
              <a:rPr lang="en-US" sz="2000" dirty="0"/>
              <a:t>This flag is called the overflow flag, or O.</a:t>
            </a:r>
          </a:p>
          <a:p>
            <a:pPr marL="457200" lvl="1" indent="0">
              <a:buNone/>
            </a:pPr>
            <a:endParaRPr lang="en-US" sz="1800" dirty="0"/>
          </a:p>
        </p:txBody>
      </p:sp>
      <p:sp>
        <p:nvSpPr>
          <p:cNvPr id="4" name="Footer Placeholder 3"/>
          <p:cNvSpPr>
            <a:spLocks noGrp="1"/>
          </p:cNvSpPr>
          <p:nvPr>
            <p:ph type="ftr" sz="quarter" idx="11"/>
          </p:nvPr>
        </p:nvSpPr>
        <p:spPr/>
        <p:txBody>
          <a:bodyPr/>
          <a:lstStyle/>
          <a:p>
            <a:pPr>
              <a:defRPr/>
            </a:pPr>
            <a:r>
              <a:rPr lang="en-US">
                <a:solidFill>
                  <a:srgbClr val="000000"/>
                </a:solidFill>
              </a:rPr>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solidFill>
                  <a:srgbClr val="000000"/>
                </a:solidFill>
              </a:rPr>
              <a:pPr>
                <a:defRPr/>
              </a:pPr>
              <a:t>51</a:t>
            </a:fld>
            <a:endParaRPr lang="en-US" altLang="en-US">
              <a:solidFill>
                <a:srgbClr val="000000"/>
              </a:solidFill>
            </a:endParaRPr>
          </a:p>
        </p:txBody>
      </p:sp>
    </p:spTree>
    <p:extLst>
      <p:ext uri="{BB962C8B-B14F-4D97-AF65-F5344CB8AC3E}">
        <p14:creationId xmlns:p14="http://schemas.microsoft.com/office/powerpoint/2010/main" val="32938441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3EBC8-67D2-4E60-B589-B6E46393D14F}"/>
              </a:ext>
            </a:extLst>
          </p:cNvPr>
          <p:cNvSpPr>
            <a:spLocks noGrp="1"/>
          </p:cNvSpPr>
          <p:nvPr>
            <p:ph type="title"/>
          </p:nvPr>
        </p:nvSpPr>
        <p:spPr/>
        <p:txBody>
          <a:bodyPr/>
          <a:lstStyle/>
          <a:p>
            <a:r>
              <a:rPr lang="en-US" dirty="0"/>
              <a:t>How to compare the last 2 carries</a:t>
            </a:r>
          </a:p>
        </p:txBody>
      </p:sp>
      <p:sp>
        <p:nvSpPr>
          <p:cNvPr id="3" name="Content Placeholder 2">
            <a:extLst>
              <a:ext uri="{FF2B5EF4-FFF2-40B4-BE49-F238E27FC236}">
                <a16:creationId xmlns:a16="http://schemas.microsoft.com/office/drawing/2014/main" id="{CD2CCD68-88DC-4256-B121-8862AC507EE7}"/>
              </a:ext>
            </a:extLst>
          </p:cNvPr>
          <p:cNvSpPr>
            <a:spLocks noGrp="1"/>
          </p:cNvSpPr>
          <p:nvPr>
            <p:ph idx="1"/>
          </p:nvPr>
        </p:nvSpPr>
        <p:spPr/>
        <p:txBody>
          <a:bodyPr/>
          <a:lstStyle/>
          <a:p>
            <a:r>
              <a:rPr lang="en-US" sz="2000" dirty="0"/>
              <a:t>To get the correct bit value for the overflow flag, or O, an exclusive-OR gate, or XOR gate is used.</a:t>
            </a:r>
            <a:endParaRPr lang="en-US" sz="2000" dirty="0">
              <a:ea typeface="Tahoma"/>
              <a:cs typeface="Tahoma"/>
            </a:endParaRPr>
          </a:p>
          <a:p>
            <a:r>
              <a:rPr lang="en-US" sz="2000" dirty="0"/>
              <a:t>An XOR gate outputs 1 only if exactly one of the two input bits is 1. If both are 0, or both are 1, it outputs a 0.</a:t>
            </a:r>
            <a:endParaRPr lang="en-US" sz="2000" dirty="0">
              <a:ea typeface="Tahoma"/>
              <a:cs typeface="Tahoma"/>
            </a:endParaRPr>
          </a:p>
          <a:p>
            <a:r>
              <a:rPr lang="en-US" sz="2000" dirty="0"/>
              <a:t>So, the last 2 carries are fed to an XOR gate, and the output bit is put into the O flag. This gives the correct value of the bit for the O flag.</a:t>
            </a:r>
            <a:endParaRPr lang="en-US" sz="2000" dirty="0">
              <a:ea typeface="Tahoma"/>
              <a:cs typeface="Tahoma"/>
            </a:endParaRPr>
          </a:p>
          <a:p>
            <a:r>
              <a:rPr lang="en-US" sz="2000" dirty="0"/>
              <a:t>You can see that the scheme described above will give an O flag of 0 if the last two carries are the same (no signed overflow), or 1 if the last two carries are different (so there is signed overflow).</a:t>
            </a:r>
          </a:p>
          <a:p>
            <a:r>
              <a:rPr lang="en-US" sz="2000">
                <a:ea typeface="Tahoma"/>
                <a:cs typeface="Tahoma"/>
              </a:rPr>
              <a:t>This method of detecting overflow also works for 1's complement addition (see below).</a:t>
            </a:r>
            <a:endParaRPr lang="en-US" sz="2000" dirty="0">
              <a:ea typeface="Tahoma"/>
              <a:cs typeface="Tahoma"/>
            </a:endParaRPr>
          </a:p>
        </p:txBody>
      </p:sp>
      <p:sp>
        <p:nvSpPr>
          <p:cNvPr id="4" name="Footer Placeholder 3">
            <a:extLst>
              <a:ext uri="{FF2B5EF4-FFF2-40B4-BE49-F238E27FC236}">
                <a16:creationId xmlns:a16="http://schemas.microsoft.com/office/drawing/2014/main" id="{852500DF-CFC4-4DDC-8F95-34914BC64466}"/>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D711D50F-5680-4462-91F2-EFEFA5391048}"/>
              </a:ext>
            </a:extLst>
          </p:cNvPr>
          <p:cNvSpPr>
            <a:spLocks noGrp="1"/>
          </p:cNvSpPr>
          <p:nvPr>
            <p:ph type="sldNum" sz="quarter" idx="12"/>
          </p:nvPr>
        </p:nvSpPr>
        <p:spPr/>
        <p:txBody>
          <a:bodyPr/>
          <a:lstStyle/>
          <a:p>
            <a:pPr>
              <a:defRPr/>
            </a:pPr>
            <a:fld id="{9F95971F-92F4-44DA-B463-EB59D65F167A}" type="slidenum">
              <a:rPr lang="en-US" altLang="en-US" smtClean="0"/>
              <a:pPr>
                <a:defRPr/>
              </a:pPr>
              <a:t>52</a:t>
            </a:fld>
            <a:endParaRPr lang="en-US" altLang="en-US"/>
          </a:p>
        </p:txBody>
      </p:sp>
    </p:spTree>
    <p:extLst>
      <p:ext uri="{BB962C8B-B14F-4D97-AF65-F5344CB8AC3E}">
        <p14:creationId xmlns:p14="http://schemas.microsoft.com/office/powerpoint/2010/main" val="19402920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34B7-86C3-4402-86C0-BD030E61D123}"/>
              </a:ext>
            </a:extLst>
          </p:cNvPr>
          <p:cNvSpPr>
            <a:spLocks noGrp="1"/>
          </p:cNvSpPr>
          <p:nvPr>
            <p:ph type="title"/>
          </p:nvPr>
        </p:nvSpPr>
        <p:spPr/>
        <p:txBody>
          <a:bodyPr/>
          <a:lstStyle/>
          <a:p>
            <a:r>
              <a:rPr lang="en-US" sz="3200" dirty="0"/>
              <a:t>The method above also works for B2O</a:t>
            </a:r>
          </a:p>
        </p:txBody>
      </p:sp>
      <p:sp>
        <p:nvSpPr>
          <p:cNvPr id="3" name="Content Placeholder 2">
            <a:extLst>
              <a:ext uri="{FF2B5EF4-FFF2-40B4-BE49-F238E27FC236}">
                <a16:creationId xmlns:a16="http://schemas.microsoft.com/office/drawing/2014/main" id="{43122D1E-C549-4957-A55C-67170C2EB41A}"/>
              </a:ext>
            </a:extLst>
          </p:cNvPr>
          <p:cNvSpPr>
            <a:spLocks noGrp="1"/>
          </p:cNvSpPr>
          <p:nvPr>
            <p:ph idx="1"/>
          </p:nvPr>
        </p:nvSpPr>
        <p:spPr/>
        <p:txBody>
          <a:bodyPr/>
          <a:lstStyle/>
          <a:p>
            <a:r>
              <a:rPr lang="en-US" sz="2400" dirty="0"/>
              <a:t>Comparing the last two carries using an XOR gate also works to determine overflow for B2O addition.</a:t>
            </a:r>
          </a:p>
          <a:p>
            <a:r>
              <a:rPr lang="en-US" sz="2400" dirty="0"/>
              <a:t>Example:</a:t>
            </a:r>
          </a:p>
          <a:p>
            <a:pPr marL="0" indent="0">
              <a:buNone/>
            </a:pPr>
            <a:r>
              <a:rPr lang="en-US" sz="2400" dirty="0"/>
              <a:t>	Carry	       1	0111</a:t>
            </a:r>
          </a:p>
          <a:p>
            <a:pPr marL="0" indent="0">
              <a:buNone/>
            </a:pPr>
            <a:r>
              <a:rPr lang="en-US" sz="2400" dirty="0"/>
              <a:t>	1</a:t>
            </a:r>
            <a:r>
              <a:rPr lang="en-US" sz="2400" baseline="30000" dirty="0"/>
              <a:t>st</a:t>
            </a:r>
            <a:r>
              <a:rPr lang="en-US" sz="2400" dirty="0"/>
              <a:t> number	1011 (-4)</a:t>
            </a:r>
          </a:p>
          <a:p>
            <a:pPr marL="0" indent="0">
              <a:buNone/>
            </a:pPr>
            <a:r>
              <a:rPr lang="en-US" sz="2400" dirty="0"/>
              <a:t>	2</a:t>
            </a:r>
            <a:r>
              <a:rPr lang="en-US" sz="2400" baseline="30000" dirty="0"/>
              <a:t>nd</a:t>
            </a:r>
            <a:r>
              <a:rPr lang="en-US" sz="2400" dirty="0"/>
              <a:t> number	</a:t>
            </a:r>
            <a:r>
              <a:rPr lang="en-US" sz="2400" u="sng" dirty="0"/>
              <a:t>1010</a:t>
            </a:r>
            <a:r>
              <a:rPr lang="en-US" sz="2400" dirty="0"/>
              <a:t> (-5)</a:t>
            </a:r>
          </a:p>
          <a:p>
            <a:pPr marL="0" indent="0">
              <a:buNone/>
            </a:pPr>
            <a:r>
              <a:rPr lang="en-US" sz="2400" dirty="0"/>
              <a:t>	Sum		0110 (6)</a:t>
            </a:r>
          </a:p>
          <a:p>
            <a:pPr marL="0" indent="0">
              <a:buNone/>
            </a:pPr>
            <a:r>
              <a:rPr lang="en-US" sz="2400" dirty="0"/>
              <a:t>Result is incorrect (overflow), because last two carries are different, so O flag will be 1</a:t>
            </a:r>
          </a:p>
        </p:txBody>
      </p:sp>
      <p:sp>
        <p:nvSpPr>
          <p:cNvPr id="4" name="Footer Placeholder 3">
            <a:extLst>
              <a:ext uri="{FF2B5EF4-FFF2-40B4-BE49-F238E27FC236}">
                <a16:creationId xmlns:a16="http://schemas.microsoft.com/office/drawing/2014/main" id="{BA4D2A9C-9655-4D90-BDDB-E2A47B14663B}"/>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FBB57AAB-BAF8-4DDB-9621-372A3B6C681D}"/>
              </a:ext>
            </a:extLst>
          </p:cNvPr>
          <p:cNvSpPr>
            <a:spLocks noGrp="1"/>
          </p:cNvSpPr>
          <p:nvPr>
            <p:ph type="sldNum" sz="quarter" idx="12"/>
          </p:nvPr>
        </p:nvSpPr>
        <p:spPr/>
        <p:txBody>
          <a:bodyPr/>
          <a:lstStyle/>
          <a:p>
            <a:pPr>
              <a:defRPr/>
            </a:pPr>
            <a:fld id="{9F95971F-92F4-44DA-B463-EB59D65F167A}" type="slidenum">
              <a:rPr lang="en-US" altLang="en-US" smtClean="0"/>
              <a:pPr>
                <a:defRPr/>
              </a:pPr>
              <a:t>53</a:t>
            </a:fld>
            <a:endParaRPr lang="en-US" altLang="en-US"/>
          </a:p>
        </p:txBody>
      </p:sp>
    </p:spTree>
    <p:extLst>
      <p:ext uri="{BB962C8B-B14F-4D97-AF65-F5344CB8AC3E}">
        <p14:creationId xmlns:p14="http://schemas.microsoft.com/office/powerpoint/2010/main" val="30509758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solidFill>
                  <a:srgbClr val="000000"/>
                </a:solidFill>
              </a:rPr>
              <a:t>CSE 3430; Part 1</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76D7543B-4455-46AC-A6C3-49080E0BA30A}" type="slidenum">
              <a:rPr lang="en-US" altLang="en-US" sz="1400" smtClean="0">
                <a:solidFill>
                  <a:srgbClr val="000000"/>
                </a:solidFill>
              </a:rPr>
              <a:pPr>
                <a:spcBef>
                  <a:spcPct val="0"/>
                </a:spcBef>
                <a:buClrTx/>
                <a:buSzTx/>
                <a:buFontTx/>
                <a:buNone/>
              </a:pPr>
              <a:t>54</a:t>
            </a:fld>
            <a:endParaRPr lang="en-US" altLang="en-US" sz="1400">
              <a:solidFill>
                <a:srgbClr val="000000"/>
              </a:solidFill>
            </a:endParaRPr>
          </a:p>
        </p:txBody>
      </p:sp>
      <p:sp>
        <p:nvSpPr>
          <p:cNvPr id="35844" name="Rectangle 2"/>
          <p:cNvSpPr>
            <a:spLocks noGrp="1" noChangeArrowheads="1"/>
          </p:cNvSpPr>
          <p:nvPr>
            <p:ph type="title"/>
          </p:nvPr>
        </p:nvSpPr>
        <p:spPr>
          <a:xfrm>
            <a:off x="961930" y="125413"/>
            <a:ext cx="6605587" cy="615950"/>
          </a:xfrm>
        </p:spPr>
        <p:txBody>
          <a:bodyPr/>
          <a:lstStyle/>
          <a:p>
            <a:pPr algn="ctr" eaLnBrk="1" hangingPunct="1"/>
            <a:r>
              <a:rPr lang="en-US" altLang="en-US"/>
              <a:t>Advantages of 2’s complement</a:t>
            </a:r>
            <a:endParaRPr lang="en-US" altLang="en-US" dirty="0"/>
          </a:p>
        </p:txBody>
      </p:sp>
      <p:sp>
        <p:nvSpPr>
          <p:cNvPr id="5125" name="Rectangle 3"/>
          <p:cNvSpPr>
            <a:spLocks noGrp="1" noChangeArrowheads="1"/>
          </p:cNvSpPr>
          <p:nvPr>
            <p:ph type="body" idx="1"/>
          </p:nvPr>
        </p:nvSpPr>
        <p:spPr>
          <a:xfrm>
            <a:off x="98425" y="1304925"/>
            <a:ext cx="8848725" cy="4965700"/>
          </a:xfrm>
        </p:spPr>
        <p:txBody>
          <a:bodyPr/>
          <a:lstStyle/>
          <a:p>
            <a:pPr defTabSz="282575" eaLnBrk="1" hangingPunct="1">
              <a:spcAft>
                <a:spcPts val="600"/>
              </a:spcAft>
            </a:pPr>
            <a:r>
              <a:rPr lang="en-US" altLang="en-US" sz="2400" dirty="0">
                <a:latin typeface="Arial" panose="020B0604020202020204" pitchFamily="34" charset="0"/>
              </a:rPr>
              <a:t>Arithmetic is easy and uniform for positive and negative nos.</a:t>
            </a:r>
          </a:p>
          <a:p>
            <a:pPr defTabSz="282575" eaLnBrk="1" hangingPunct="1">
              <a:spcAft>
                <a:spcPts val="600"/>
              </a:spcAft>
            </a:pPr>
            <a:r>
              <a:rPr lang="en-US" altLang="en-US" sz="2400" dirty="0">
                <a:latin typeface="Arial" panose="020B0604020202020204" pitchFamily="34" charset="0"/>
              </a:rPr>
              <a:t>Testing for equality or for positive/negative are easy</a:t>
            </a:r>
          </a:p>
          <a:p>
            <a:pPr defTabSz="282575" eaLnBrk="1" hangingPunct="1">
              <a:spcAft>
                <a:spcPts val="600"/>
              </a:spcAft>
            </a:pPr>
            <a:r>
              <a:rPr lang="en-US" altLang="en-US" sz="2400" dirty="0">
                <a:latin typeface="Arial" panose="020B0604020202020204" pitchFamily="34" charset="0"/>
              </a:rPr>
              <a:t>Going from 3-bit to 4-bit is easy: just extend the sign bit;</a:t>
            </a:r>
            <a:br>
              <a:rPr lang="en-US" altLang="en-US" sz="2400" dirty="0">
                <a:latin typeface="Arial" panose="020B0604020202020204" pitchFamily="34" charset="0"/>
              </a:rPr>
            </a:br>
            <a:r>
              <a:rPr lang="en-US" altLang="en-US" sz="2400" dirty="0">
                <a:latin typeface="Arial" panose="020B0604020202020204" pitchFamily="34" charset="0"/>
              </a:rPr>
              <a:t>works for any no. of bits.</a:t>
            </a:r>
          </a:p>
          <a:p>
            <a:pPr lvl="1" defTabSz="282575" eaLnBrk="1" hangingPunct="1">
              <a:spcAft>
                <a:spcPts val="600"/>
              </a:spcAft>
            </a:pPr>
            <a:r>
              <a:rPr lang="en-US" altLang="en-US" sz="2000" dirty="0">
                <a:latin typeface="Arial" panose="020B0604020202020204" pitchFamily="34" charset="0"/>
              </a:rPr>
              <a:t>This is important because we often want to change the no. of bits used for storing some info</a:t>
            </a:r>
          </a:p>
          <a:p>
            <a:pPr defTabSz="282575" eaLnBrk="1" hangingPunct="1">
              <a:spcAft>
                <a:spcPts val="600"/>
              </a:spcAft>
            </a:pPr>
            <a:r>
              <a:rPr lang="en-US" altLang="en-US" sz="2400" dirty="0">
                <a:latin typeface="Arial" panose="020B0604020202020204" pitchFamily="34" charset="0"/>
              </a:rPr>
              <a:t>Virtually all computers use 2’s complement representation today because of these advantages.</a:t>
            </a:r>
          </a:p>
          <a:p>
            <a:pPr defTabSz="282575" eaLnBrk="1" hangingPunct="1">
              <a:spcAft>
                <a:spcPts val="600"/>
              </a:spcAft>
            </a:pPr>
            <a:r>
              <a:rPr lang="en-US" altLang="en-US" sz="2400" dirty="0">
                <a:latin typeface="Arial" panose="020B0604020202020204" pitchFamily="34" charset="0"/>
              </a:rPr>
              <a:t>Range of values for n bit B2T numbers is -2</a:t>
            </a:r>
            <a:r>
              <a:rPr lang="en-US" altLang="en-US" sz="2400" baseline="30000" dirty="0">
                <a:latin typeface="Arial" panose="020B0604020202020204" pitchFamily="34" charset="0"/>
              </a:rPr>
              <a:t>n-1</a:t>
            </a:r>
            <a:r>
              <a:rPr lang="en-US" altLang="en-US" sz="2400" dirty="0">
                <a:latin typeface="Arial" panose="020B0604020202020204" pitchFamily="34" charset="0"/>
              </a:rPr>
              <a:t> to 2</a:t>
            </a:r>
            <a:r>
              <a:rPr lang="en-US" altLang="en-US" sz="2400" baseline="30000" dirty="0">
                <a:latin typeface="Arial" panose="020B0604020202020204" pitchFamily="34" charset="0"/>
              </a:rPr>
              <a:t>n-1</a:t>
            </a:r>
            <a:r>
              <a:rPr lang="en-US" altLang="en-US" sz="2400" dirty="0">
                <a:latin typeface="Arial" panose="020B0604020202020204" pitchFamily="34" charset="0"/>
              </a:rPr>
              <a:t> – 1.</a:t>
            </a:r>
          </a:p>
          <a:p>
            <a:pPr defTabSz="282575" eaLnBrk="1" hangingPunct="1">
              <a:spcAft>
                <a:spcPts val="600"/>
              </a:spcAft>
            </a:pPr>
            <a:r>
              <a:rPr lang="en-US" altLang="en-US" sz="2400" dirty="0">
                <a:latin typeface="Arial" panose="020B0604020202020204" pitchFamily="34" charset="0"/>
              </a:rPr>
              <a:t>So, for example, for 4 bit B2T numbers, the range of values is – 8 to 7.</a:t>
            </a:r>
          </a:p>
        </p:txBody>
      </p:sp>
    </p:spTree>
    <p:extLst>
      <p:ext uri="{BB962C8B-B14F-4D97-AF65-F5344CB8AC3E}">
        <p14:creationId xmlns:p14="http://schemas.microsoft.com/office/powerpoint/2010/main" val="985521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2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1613" y="709613"/>
            <a:ext cx="6672262" cy="585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 and subtraction</a:t>
            </a:r>
          </a:p>
        </p:txBody>
      </p:sp>
      <p:sp>
        <p:nvSpPr>
          <p:cNvPr id="3" name="Content Placeholder 2"/>
          <p:cNvSpPr>
            <a:spLocks noGrp="1"/>
          </p:cNvSpPr>
          <p:nvPr>
            <p:ph idx="1"/>
          </p:nvPr>
        </p:nvSpPr>
        <p:spPr/>
        <p:txBody>
          <a:bodyPr/>
          <a:lstStyle/>
          <a:p>
            <a:r>
              <a:rPr lang="en-US" sz="1800" dirty="0"/>
              <a:t>2’s complement has another advantage.</a:t>
            </a:r>
          </a:p>
          <a:p>
            <a:r>
              <a:rPr lang="en-US" sz="1800" dirty="0"/>
              <a:t>Because it works for both unsigned and signed arithmetic, we can do subtraction by adding the negative of the number being subtracted.</a:t>
            </a:r>
          </a:p>
          <a:p>
            <a:r>
              <a:rPr lang="en-US" sz="1800" dirty="0"/>
              <a:t>That is, a – b is just a + (-b).</a:t>
            </a:r>
          </a:p>
          <a:p>
            <a:r>
              <a:rPr lang="en-US" sz="1800" dirty="0"/>
              <a:t>This means we can use an adder to do subtraction, if we can complement the second operand.</a:t>
            </a:r>
          </a:p>
          <a:p>
            <a:r>
              <a:rPr lang="en-US" sz="1800" dirty="0"/>
              <a:t>Doing complementation with 2’s complement seems a little tricky, but we can do it like this:</a:t>
            </a:r>
          </a:p>
          <a:p>
            <a:pPr lvl="1"/>
            <a:r>
              <a:rPr lang="en-US" sz="1600" dirty="0"/>
              <a:t>Invert the bits in the second operand (just input each one to a NOT gate, which just inverts, or “flips” the bit; if a 0 is input, 1 is output, and if a 1 is input, 0 is output);</a:t>
            </a:r>
          </a:p>
          <a:p>
            <a:pPr lvl="1"/>
            <a:r>
              <a:rPr lang="en-US" sz="1600" dirty="0"/>
              <a:t>Change the carry used for the first pair of bits from 0 to 1! This is equivalent to adding 1 to the complemented second operand.</a:t>
            </a:r>
          </a:p>
          <a:p>
            <a:r>
              <a:rPr lang="en-US" sz="1800" dirty="0"/>
              <a:t>So, when the CPU does subtraction, it complements the second operand (flips the bits) and uses a carry for the first pair of bits equal to 1 (rather than 0, as usual for B2U or B2T addition).</a:t>
            </a:r>
            <a:endParaRPr lang="en-US" sz="1800" dirty="0">
              <a:ea typeface="Tahoma"/>
              <a:cs typeface="Tahoma"/>
            </a:endParaRPr>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56</a:t>
            </a:fld>
            <a:endParaRPr lang="en-US" altLang="en-US"/>
          </a:p>
        </p:txBody>
      </p:sp>
    </p:spTree>
    <p:extLst>
      <p:ext uri="{BB962C8B-B14F-4D97-AF65-F5344CB8AC3E}">
        <p14:creationId xmlns:p14="http://schemas.microsoft.com/office/powerpoint/2010/main" val="32550745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try it!</a:t>
            </a:r>
          </a:p>
        </p:txBody>
      </p:sp>
      <p:sp>
        <p:nvSpPr>
          <p:cNvPr id="3" name="Content Placeholder 2"/>
          <p:cNvSpPr>
            <a:spLocks noGrp="1"/>
          </p:cNvSpPr>
          <p:nvPr>
            <p:ph idx="1"/>
          </p:nvPr>
        </p:nvSpPr>
        <p:spPr/>
        <p:txBody>
          <a:bodyPr/>
          <a:lstStyle/>
          <a:p>
            <a:r>
              <a:rPr lang="en-US" sz="2400" dirty="0"/>
              <a:t>Compute, with 4 bit operands, 4 (0100) – 3 (0011).</a:t>
            </a:r>
          </a:p>
          <a:p>
            <a:r>
              <a:rPr lang="en-US" sz="2400" dirty="0"/>
              <a:t>Remember, we need to invert the second operand, 3, and then add using a carry for the first pair of bits of 1, not 0.</a:t>
            </a:r>
          </a:p>
          <a:p>
            <a:r>
              <a:rPr lang="en-US" sz="2400" dirty="0"/>
              <a:t>Is the result correct?</a:t>
            </a:r>
          </a:p>
          <a:p>
            <a:r>
              <a:rPr lang="en-US" sz="2400" dirty="0"/>
              <a:t>How do you know?</a:t>
            </a:r>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57</a:t>
            </a:fld>
            <a:endParaRPr lang="en-US" altLang="en-US"/>
          </a:p>
        </p:txBody>
      </p:sp>
    </p:spTree>
    <p:extLst>
      <p:ext uri="{BB962C8B-B14F-4D97-AF65-F5344CB8AC3E}">
        <p14:creationId xmlns:p14="http://schemas.microsoft.com/office/powerpoint/2010/main" val="13010876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a:t>
            </a:r>
          </a:p>
        </p:txBody>
      </p:sp>
      <p:sp>
        <p:nvSpPr>
          <p:cNvPr id="3" name="Content Placeholder 2"/>
          <p:cNvSpPr>
            <a:spLocks noGrp="1"/>
          </p:cNvSpPr>
          <p:nvPr>
            <p:ph idx="1"/>
          </p:nvPr>
        </p:nvSpPr>
        <p:spPr/>
        <p:txBody>
          <a:bodyPr/>
          <a:lstStyle/>
          <a:p>
            <a:pPr marL="457200" lvl="1" indent="0" defTabSz="282575" eaLnBrk="1" hangingPunct="1">
              <a:spcAft>
                <a:spcPts val="600"/>
              </a:spcAft>
              <a:buNone/>
            </a:pPr>
            <a:r>
              <a:rPr lang="en-US" altLang="en-US" sz="1800" dirty="0"/>
              <a:t>      Carry:      1	1001</a:t>
            </a:r>
          </a:p>
          <a:p>
            <a:pPr marL="457200" lvl="1" indent="0" defTabSz="282575" eaLnBrk="1" hangingPunct="1">
              <a:spcAft>
                <a:spcPts val="600"/>
              </a:spcAft>
              <a:buNone/>
            </a:pPr>
            <a:r>
              <a:rPr lang="en-US" altLang="en-US" sz="1800" dirty="0"/>
              <a:t>		1</a:t>
            </a:r>
            <a:r>
              <a:rPr lang="en-US" altLang="en-US" sz="1800" baseline="30000" dirty="0"/>
              <a:t>st</a:t>
            </a:r>
            <a:r>
              <a:rPr lang="en-US" altLang="en-US" sz="1800" dirty="0"/>
              <a:t> number:	</a:t>
            </a:r>
            <a:r>
              <a:rPr lang="en-US" sz="1800" dirty="0"/>
              <a:t>0100</a:t>
            </a:r>
            <a:r>
              <a:rPr lang="en-US" altLang="en-US" sz="1800" dirty="0"/>
              <a:t> (4)</a:t>
            </a:r>
          </a:p>
          <a:p>
            <a:pPr marL="457200" lvl="1" indent="0" defTabSz="282575" eaLnBrk="1" hangingPunct="1">
              <a:spcAft>
                <a:spcPts val="600"/>
              </a:spcAft>
              <a:buNone/>
            </a:pPr>
            <a:r>
              <a:rPr lang="en-US" altLang="en-US" sz="1800" dirty="0"/>
              <a:t>		2</a:t>
            </a:r>
            <a:r>
              <a:rPr lang="en-US" altLang="en-US" sz="1800" baseline="30000" dirty="0"/>
              <a:t>nd</a:t>
            </a:r>
            <a:r>
              <a:rPr lang="en-US" altLang="en-US" sz="1800" dirty="0"/>
              <a:t> number:	1100	 (-3 in B2O) </a:t>
            </a:r>
          </a:p>
          <a:p>
            <a:pPr marL="457200" lvl="1" indent="0" defTabSz="282575" eaLnBrk="1" hangingPunct="1">
              <a:spcAft>
                <a:spcPts val="600"/>
              </a:spcAft>
              <a:buNone/>
            </a:pPr>
            <a:r>
              <a:rPr lang="en-US" altLang="en-US" sz="1800" dirty="0"/>
              <a:t>		Sum:				0001</a:t>
            </a:r>
          </a:p>
          <a:p>
            <a:r>
              <a:rPr lang="en-US" sz="2000" dirty="0"/>
              <a:t>The result is correct, because the last two carries are the same (both are 1), so the overflow flag will be 0.</a:t>
            </a:r>
          </a:p>
          <a:p>
            <a:r>
              <a:rPr lang="en-US" sz="2000" dirty="0"/>
              <a:t>If the two bits are different, the CPU would store a 1 in the overflow flag.</a:t>
            </a:r>
          </a:p>
          <a:p>
            <a:r>
              <a:rPr lang="en-US" sz="2000" dirty="0"/>
              <a:t>Try 4 – 5 with 4 bit operands using the method we described, and see what you get (there should not be overflow, right?).</a:t>
            </a:r>
          </a:p>
        </p:txBody>
      </p:sp>
      <p:sp>
        <p:nvSpPr>
          <p:cNvPr id="4" name="Footer Placeholder 3"/>
          <p:cNvSpPr>
            <a:spLocks noGrp="1"/>
          </p:cNvSpPr>
          <p:nvPr>
            <p:ph type="ftr" sz="quarter" idx="11"/>
          </p:nvPr>
        </p:nvSpPr>
        <p:spPr/>
        <p:txBody>
          <a:bodyPr/>
          <a:lstStyle/>
          <a:p>
            <a:pPr>
              <a:defRPr/>
            </a:pPr>
            <a:r>
              <a:rPr lang="en-US"/>
              <a:t>CSE 3430; Part 1</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58</a:t>
            </a:fld>
            <a:endParaRPr lang="en-US" altLang="en-US"/>
          </a:p>
        </p:txBody>
      </p:sp>
    </p:spTree>
    <p:extLst>
      <p:ext uri="{BB962C8B-B14F-4D97-AF65-F5344CB8AC3E}">
        <p14:creationId xmlns:p14="http://schemas.microsoft.com/office/powerpoint/2010/main" val="10021611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B0D4-9333-BF85-B14D-C22ED787CC8E}"/>
              </a:ext>
            </a:extLst>
          </p:cNvPr>
          <p:cNvSpPr>
            <a:spLocks noGrp="1"/>
          </p:cNvSpPr>
          <p:nvPr>
            <p:ph type="title"/>
          </p:nvPr>
        </p:nvSpPr>
        <p:spPr/>
        <p:txBody>
          <a:bodyPr/>
          <a:lstStyle/>
          <a:p>
            <a:r>
              <a:rPr lang="en-US" dirty="0">
                <a:ea typeface="Tahoma"/>
                <a:cs typeface="Tahoma"/>
              </a:rPr>
              <a:t>Overflow for Subtraction</a:t>
            </a:r>
            <a:endParaRPr lang="en-US" dirty="0"/>
          </a:p>
        </p:txBody>
      </p:sp>
      <p:sp>
        <p:nvSpPr>
          <p:cNvPr id="3" name="Content Placeholder 2">
            <a:extLst>
              <a:ext uri="{FF2B5EF4-FFF2-40B4-BE49-F238E27FC236}">
                <a16:creationId xmlns:a16="http://schemas.microsoft.com/office/drawing/2014/main" id="{4DF2DBF9-E9DE-1A81-CBAD-49686C0B8FAF}"/>
              </a:ext>
            </a:extLst>
          </p:cNvPr>
          <p:cNvSpPr>
            <a:spLocks noGrp="1"/>
          </p:cNvSpPr>
          <p:nvPr>
            <p:ph idx="1"/>
          </p:nvPr>
        </p:nvSpPr>
        <p:spPr/>
        <p:txBody>
          <a:bodyPr/>
          <a:lstStyle/>
          <a:p>
            <a:r>
              <a:rPr lang="en-US" sz="2400" dirty="0">
                <a:ea typeface="Tahoma"/>
                <a:cs typeface="Tahoma"/>
              </a:rPr>
              <a:t>Overflow for subtraction can be detected as discussed before, but remember that subtraction is always a signed operation (because it uses the negation of one operand).</a:t>
            </a:r>
          </a:p>
          <a:p>
            <a:r>
              <a:rPr lang="en-US" sz="2400" dirty="0">
                <a:ea typeface="Tahoma"/>
                <a:cs typeface="Tahoma"/>
              </a:rPr>
              <a:t>Therefore, overflow is detected by comparing the last two carries with an XOR gate, as previously discussed; if the last two carries are the same, there's no overflow (the O flag will be 0), but if the last two carries are different, the O flag will be 1, and the result is incorrect.</a:t>
            </a:r>
          </a:p>
          <a:p>
            <a:r>
              <a:rPr lang="en-US" sz="2400" dirty="0">
                <a:ea typeface="Tahoma"/>
                <a:cs typeface="Tahoma"/>
              </a:rPr>
              <a:t>See the example on the next slide.</a:t>
            </a:r>
          </a:p>
        </p:txBody>
      </p:sp>
      <p:sp>
        <p:nvSpPr>
          <p:cNvPr id="4" name="Footer Placeholder 3">
            <a:extLst>
              <a:ext uri="{FF2B5EF4-FFF2-40B4-BE49-F238E27FC236}">
                <a16:creationId xmlns:a16="http://schemas.microsoft.com/office/drawing/2014/main" id="{D2AF6330-E7B8-6005-3844-3872431DD593}"/>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99C4A970-CDBE-0467-7966-70B4084F9995}"/>
              </a:ext>
            </a:extLst>
          </p:cNvPr>
          <p:cNvSpPr>
            <a:spLocks noGrp="1"/>
          </p:cNvSpPr>
          <p:nvPr>
            <p:ph type="sldNum" sz="quarter" idx="12"/>
          </p:nvPr>
        </p:nvSpPr>
        <p:spPr/>
        <p:txBody>
          <a:bodyPr/>
          <a:lstStyle/>
          <a:p>
            <a:pPr>
              <a:defRPr/>
            </a:pPr>
            <a:fld id="{9F95971F-92F4-44DA-B463-EB59D65F167A}" type="slidenum">
              <a:rPr lang="en-US" altLang="en-US"/>
              <a:pPr>
                <a:defRPr/>
              </a:pPr>
              <a:t>59</a:t>
            </a:fld>
            <a:endParaRPr lang="en-US" altLang="en-US"/>
          </a:p>
        </p:txBody>
      </p:sp>
    </p:spTree>
    <p:extLst>
      <p:ext uri="{BB962C8B-B14F-4D97-AF65-F5344CB8AC3E}">
        <p14:creationId xmlns:p14="http://schemas.microsoft.com/office/powerpoint/2010/main" val="219237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40764-44FA-3259-B375-356E0D8B7028}"/>
              </a:ext>
            </a:extLst>
          </p:cNvPr>
          <p:cNvSpPr>
            <a:spLocks noGrp="1"/>
          </p:cNvSpPr>
          <p:nvPr>
            <p:ph idx="1"/>
          </p:nvPr>
        </p:nvSpPr>
        <p:spPr/>
        <p:txBody>
          <a:bodyPr/>
          <a:lstStyle/>
          <a:p>
            <a:r>
              <a:rPr lang="en-US" dirty="0">
                <a:ea typeface="Tahoma"/>
                <a:cs typeface="Tahoma"/>
              </a:rPr>
              <a:t>If you need help, please ask, and please don't wait too long! Look at assignments as soon as possible after they're made (not just a few days before they're due!), so you can ask questions early!</a:t>
            </a:r>
          </a:p>
          <a:p>
            <a:r>
              <a:rPr lang="en-US" dirty="0">
                <a:ea typeface="Tahoma"/>
                <a:cs typeface="Tahoma"/>
              </a:rPr>
              <a:t>Do your best to keep up with the material, and ask any questions you have, as early as possible.</a:t>
            </a:r>
          </a:p>
          <a:p>
            <a:endParaRPr lang="en-US" dirty="0">
              <a:ea typeface="Tahoma"/>
              <a:cs typeface="Tahoma"/>
            </a:endParaRPr>
          </a:p>
        </p:txBody>
      </p:sp>
      <p:sp>
        <p:nvSpPr>
          <p:cNvPr id="4" name="Footer Placeholder 3">
            <a:extLst>
              <a:ext uri="{FF2B5EF4-FFF2-40B4-BE49-F238E27FC236}">
                <a16:creationId xmlns:a16="http://schemas.microsoft.com/office/drawing/2014/main" id="{0C44B436-D792-5E62-4A91-F2CCCCEF7DB4}"/>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ECCA0E83-4F41-DFC7-E343-EFA8B8E66D4F}"/>
              </a:ext>
            </a:extLst>
          </p:cNvPr>
          <p:cNvSpPr>
            <a:spLocks noGrp="1"/>
          </p:cNvSpPr>
          <p:nvPr>
            <p:ph type="sldNum" sz="quarter" idx="12"/>
          </p:nvPr>
        </p:nvSpPr>
        <p:spPr/>
        <p:txBody>
          <a:bodyPr/>
          <a:lstStyle/>
          <a:p>
            <a:pPr>
              <a:defRPr/>
            </a:pPr>
            <a:fld id="{9F95971F-92F4-44DA-B463-EB59D65F167A}" type="slidenum">
              <a:rPr lang="en-US" altLang="en-US"/>
              <a:pPr>
                <a:defRPr/>
              </a:pPr>
              <a:t>6</a:t>
            </a:fld>
            <a:endParaRPr lang="en-US" altLang="en-US"/>
          </a:p>
        </p:txBody>
      </p:sp>
      <p:sp>
        <p:nvSpPr>
          <p:cNvPr id="7" name="Title 6">
            <a:extLst>
              <a:ext uri="{FF2B5EF4-FFF2-40B4-BE49-F238E27FC236}">
                <a16:creationId xmlns:a16="http://schemas.microsoft.com/office/drawing/2014/main" id="{6F50511F-60C0-5E10-9B19-988E3AF17B06}"/>
              </a:ext>
            </a:extLst>
          </p:cNvPr>
          <p:cNvSpPr>
            <a:spLocks noGrp="1"/>
          </p:cNvSpPr>
          <p:nvPr>
            <p:ph type="title"/>
          </p:nvPr>
        </p:nvSpPr>
        <p:spPr/>
        <p:txBody>
          <a:bodyPr/>
          <a:lstStyle/>
          <a:p>
            <a:r>
              <a:rPr lang="en-US" dirty="0">
                <a:ea typeface="Tahoma"/>
                <a:cs typeface="Tahoma"/>
              </a:rPr>
              <a:t>2 Other Key Syllabus Points</a:t>
            </a:r>
            <a:endParaRPr lang="en-US" dirty="0"/>
          </a:p>
        </p:txBody>
      </p:sp>
    </p:spTree>
    <p:extLst>
      <p:ext uri="{BB962C8B-B14F-4D97-AF65-F5344CB8AC3E}">
        <p14:creationId xmlns:p14="http://schemas.microsoft.com/office/powerpoint/2010/main" val="21754157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8608-3E4C-675F-E1DE-C955E6C60D62}"/>
              </a:ext>
            </a:extLst>
          </p:cNvPr>
          <p:cNvSpPr>
            <a:spLocks noGrp="1"/>
          </p:cNvSpPr>
          <p:nvPr>
            <p:ph type="title"/>
          </p:nvPr>
        </p:nvSpPr>
        <p:spPr/>
        <p:txBody>
          <a:bodyPr/>
          <a:lstStyle/>
          <a:p>
            <a:r>
              <a:rPr lang="en-US" dirty="0">
                <a:ea typeface="Tahoma"/>
                <a:cs typeface="Tahoma"/>
              </a:rPr>
              <a:t>Example of Overflow for Subtraction</a:t>
            </a:r>
            <a:endParaRPr lang="en-US" dirty="0"/>
          </a:p>
        </p:txBody>
      </p:sp>
      <p:sp>
        <p:nvSpPr>
          <p:cNvPr id="3" name="Content Placeholder 2">
            <a:extLst>
              <a:ext uri="{FF2B5EF4-FFF2-40B4-BE49-F238E27FC236}">
                <a16:creationId xmlns:a16="http://schemas.microsoft.com/office/drawing/2014/main" id="{DF189F51-0039-C268-7572-6320C870E6DA}"/>
              </a:ext>
            </a:extLst>
          </p:cNvPr>
          <p:cNvSpPr>
            <a:spLocks noGrp="1"/>
          </p:cNvSpPr>
          <p:nvPr>
            <p:ph idx="1"/>
          </p:nvPr>
        </p:nvSpPr>
        <p:spPr/>
        <p:txBody>
          <a:bodyPr/>
          <a:lstStyle/>
          <a:p>
            <a:r>
              <a:rPr lang="en-US" sz="2400" dirty="0">
                <a:ea typeface="Tahoma"/>
                <a:cs typeface="Tahoma"/>
              </a:rPr>
              <a:t>Let's compute, using 4 bit operands,  –4 – 6 (the bold bit strings are the ones being added, and remember that the 1st carry is 1):</a:t>
            </a:r>
          </a:p>
          <a:p>
            <a:pPr marL="0" indent="0">
              <a:buNone/>
            </a:pPr>
            <a:r>
              <a:rPr lang="en-US" sz="2400" dirty="0">
                <a:ea typeface="Tahoma"/>
                <a:cs typeface="Tahoma"/>
              </a:rPr>
              <a:t>   Carry         1  0011</a:t>
            </a:r>
          </a:p>
          <a:p>
            <a:pPr marL="0" indent="0">
              <a:buNone/>
            </a:pPr>
            <a:r>
              <a:rPr lang="en-US" sz="2400" dirty="0">
                <a:ea typeface="Tahoma"/>
                <a:cs typeface="Tahoma"/>
              </a:rPr>
              <a:t>   1st number   </a:t>
            </a:r>
            <a:r>
              <a:rPr lang="en-US" sz="2400" b="1" dirty="0">
                <a:ea typeface="Tahoma"/>
                <a:cs typeface="Tahoma"/>
              </a:rPr>
              <a:t>1100</a:t>
            </a:r>
            <a:r>
              <a:rPr lang="en-US" sz="2400" dirty="0">
                <a:ea typeface="Tahoma"/>
                <a:cs typeface="Tahoma"/>
              </a:rPr>
              <a:t>  (-4)</a:t>
            </a:r>
          </a:p>
          <a:p>
            <a:pPr marL="0" indent="0">
              <a:buNone/>
            </a:pPr>
            <a:r>
              <a:rPr lang="en-US" sz="2400">
                <a:ea typeface="Tahoma"/>
                <a:cs typeface="Tahoma"/>
              </a:rPr>
              <a:t>   2nd number [0110]  (6)</a:t>
            </a:r>
          </a:p>
          <a:p>
            <a:pPr marL="0" indent="0">
              <a:buNone/>
            </a:pPr>
            <a:r>
              <a:rPr lang="en-US" sz="2400" dirty="0">
                <a:ea typeface="Tahoma"/>
                <a:cs typeface="Tahoma"/>
              </a:rPr>
              <a:t>   2nd number  </a:t>
            </a:r>
            <a:endParaRPr lang="en-US" sz="2400" b="1">
              <a:ea typeface="Tahoma"/>
              <a:cs typeface="Tahoma"/>
            </a:endParaRPr>
          </a:p>
          <a:p>
            <a:pPr marL="0" indent="0">
              <a:buNone/>
            </a:pPr>
            <a:r>
              <a:rPr lang="en-US" sz="2400" dirty="0">
                <a:ea typeface="Tahoma"/>
                <a:cs typeface="Tahoma"/>
              </a:rPr>
              <a:t>         inverted  </a:t>
            </a:r>
            <a:r>
              <a:rPr lang="en-US" sz="2400" b="1" dirty="0">
                <a:ea typeface="Tahoma"/>
                <a:cs typeface="Tahoma"/>
              </a:rPr>
              <a:t>1001</a:t>
            </a:r>
          </a:p>
          <a:p>
            <a:pPr marL="0" indent="0">
              <a:buNone/>
            </a:pPr>
            <a:r>
              <a:rPr lang="en-US" sz="2400" dirty="0">
                <a:ea typeface="Tahoma"/>
                <a:cs typeface="Tahoma"/>
              </a:rPr>
              <a:t>   Difference      0110</a:t>
            </a:r>
          </a:p>
          <a:p>
            <a:pPr marL="0" indent="0">
              <a:buNone/>
            </a:pPr>
            <a:r>
              <a:rPr lang="en-US" sz="2400" dirty="0">
                <a:ea typeface="Tahoma"/>
                <a:cs typeface="Tahoma"/>
              </a:rPr>
              <a:t>The last 2 carries are different, so the O flag will be 1, and that means the result is incorrect, which we can see (the result obtained is 6, but the correct result is –10).</a:t>
            </a:r>
          </a:p>
        </p:txBody>
      </p:sp>
      <p:sp>
        <p:nvSpPr>
          <p:cNvPr id="4" name="Footer Placeholder 3">
            <a:extLst>
              <a:ext uri="{FF2B5EF4-FFF2-40B4-BE49-F238E27FC236}">
                <a16:creationId xmlns:a16="http://schemas.microsoft.com/office/drawing/2014/main" id="{F9248E71-9EB1-4539-DF25-92AF1154F080}"/>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31254E7A-8441-0772-EB8B-AA2F72F14261}"/>
              </a:ext>
            </a:extLst>
          </p:cNvPr>
          <p:cNvSpPr>
            <a:spLocks noGrp="1"/>
          </p:cNvSpPr>
          <p:nvPr>
            <p:ph type="sldNum" sz="quarter" idx="12"/>
          </p:nvPr>
        </p:nvSpPr>
        <p:spPr/>
        <p:txBody>
          <a:bodyPr/>
          <a:lstStyle/>
          <a:p>
            <a:pPr>
              <a:defRPr/>
            </a:pPr>
            <a:fld id="{9F95971F-92F4-44DA-B463-EB59D65F167A}" type="slidenum">
              <a:rPr lang="en-US" altLang="en-US"/>
              <a:pPr>
                <a:defRPr/>
              </a:pPr>
              <a:t>60</a:t>
            </a:fld>
            <a:endParaRPr lang="en-US" altLang="en-US"/>
          </a:p>
        </p:txBody>
      </p:sp>
    </p:spTree>
    <p:extLst>
      <p:ext uri="{BB962C8B-B14F-4D97-AF65-F5344CB8AC3E}">
        <p14:creationId xmlns:p14="http://schemas.microsoft.com/office/powerpoint/2010/main" val="1844483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CSE 3430; Part 1</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14027B72-A5B4-485C-B71C-909D19B87AE0}" type="slidenum">
              <a:rPr lang="en-US" altLang="en-US" sz="1400" smtClean="0"/>
              <a:pPr>
                <a:spcBef>
                  <a:spcPct val="0"/>
                </a:spcBef>
                <a:buClrTx/>
                <a:buSzTx/>
                <a:buFontTx/>
                <a:buNone/>
              </a:pPr>
              <a:t>7</a:t>
            </a:fld>
            <a:endParaRPr lang="en-US" altLang="en-US" sz="1400"/>
          </a:p>
        </p:txBody>
      </p:sp>
      <p:sp>
        <p:nvSpPr>
          <p:cNvPr id="9220" name="Rectangle 2"/>
          <p:cNvSpPr>
            <a:spLocks noGrp="1" noChangeArrowheads="1"/>
          </p:cNvSpPr>
          <p:nvPr>
            <p:ph type="title"/>
          </p:nvPr>
        </p:nvSpPr>
        <p:spPr>
          <a:xfrm>
            <a:off x="1308100" y="125413"/>
            <a:ext cx="6532563" cy="730250"/>
          </a:xfrm>
        </p:spPr>
        <p:txBody>
          <a:bodyPr/>
          <a:lstStyle/>
          <a:p>
            <a:pPr eaLnBrk="1" hangingPunct="1"/>
            <a:r>
              <a:rPr lang="en-US" altLang="en-US" sz="2800" dirty="0"/>
              <a:t>Goals of the Course (and the 3 parts)</a:t>
            </a:r>
          </a:p>
        </p:txBody>
      </p:sp>
      <p:sp>
        <p:nvSpPr>
          <p:cNvPr id="9221" name="Rectangle 3"/>
          <p:cNvSpPr>
            <a:spLocks noGrp="1" noChangeArrowheads="1"/>
          </p:cNvSpPr>
          <p:nvPr>
            <p:ph type="body" idx="1"/>
          </p:nvPr>
        </p:nvSpPr>
        <p:spPr>
          <a:xfrm>
            <a:off x="423863" y="1431925"/>
            <a:ext cx="8720137" cy="4608513"/>
          </a:xfrm>
        </p:spPr>
        <p:txBody>
          <a:bodyPr/>
          <a:lstStyle/>
          <a:p>
            <a:pPr defTabSz="282575" eaLnBrk="1" hangingPunct="1"/>
            <a:r>
              <a:rPr lang="en-US" altLang="en-US" sz="2000" dirty="0">
                <a:latin typeface="Arial"/>
                <a:cs typeface="Arial"/>
              </a:rPr>
              <a:t>A. Discuss key “machine-level” ideas, i.e., how computers are organized internally and how they function – this is usually described as 					 </a:t>
            </a:r>
            <a:r>
              <a:rPr lang="en-US" altLang="en-US" sz="2000" i="1" dirty="0">
                <a:latin typeface="Arial"/>
                <a:cs typeface="Arial"/>
              </a:rPr>
              <a:t>hardware; </a:t>
            </a:r>
            <a:r>
              <a:rPr lang="en-US" altLang="en-US" sz="2000" dirty="0">
                <a:latin typeface="Arial"/>
                <a:cs typeface="Arial"/>
              </a:rPr>
              <a:t>also, discuss how data is </a:t>
            </a:r>
            <a:r>
              <a:rPr lang="en-US" altLang="en-US" sz="2000" i="1" dirty="0">
                <a:latin typeface="Arial"/>
                <a:cs typeface="Arial"/>
              </a:rPr>
              <a:t>encoded</a:t>
            </a:r>
            <a:r>
              <a:rPr lang="en-US" altLang="en-US" sz="2000" dirty="0">
                <a:latin typeface="Arial"/>
                <a:cs typeface="Arial"/>
              </a:rPr>
              <a:t> (integers, characters, and floating-point data briefly, but other types of data more generally)</a:t>
            </a:r>
          </a:p>
          <a:p>
            <a:pPr defTabSz="282575" eaLnBrk="1" hangingPunct="1"/>
            <a:r>
              <a:rPr lang="en-US" altLang="en-US" sz="2000" dirty="0">
                <a:latin typeface="Arial"/>
                <a:cs typeface="Arial"/>
              </a:rPr>
              <a:t>B. Develop a knowledge of “low-level” programming using C (We'll discuss why C is still a very important language, even though it's quite old)</a:t>
            </a:r>
            <a:endParaRPr lang="en-US" altLang="en-US" sz="2000" dirty="0">
              <a:latin typeface="Arial" panose="020B0604020202020204" pitchFamily="34" charset="0"/>
              <a:cs typeface="Arial"/>
            </a:endParaRPr>
          </a:p>
          <a:p>
            <a:pPr defTabSz="282575" eaLnBrk="1" hangingPunct="1"/>
            <a:r>
              <a:rPr lang="en-US" altLang="en-US" sz="2000" dirty="0">
                <a:latin typeface="Arial"/>
                <a:cs typeface="Arial"/>
              </a:rPr>
              <a:t>C. Discuss some key ideas and concepts underlying </a:t>
            </a:r>
            <a:r>
              <a:rPr lang="en-US" altLang="en-US" sz="2000" i="1" dirty="0">
                <a:latin typeface="Arial"/>
                <a:cs typeface="Arial"/>
              </a:rPr>
              <a:t>operating systems </a:t>
            </a:r>
            <a:r>
              <a:rPr lang="en-US" altLang="en-US" sz="2000" dirty="0">
                <a:latin typeface="Arial"/>
                <a:cs typeface="Arial"/>
              </a:rPr>
              <a:t>that serve as an interface between application programs and the computer hardware (Operating systems are implemented exclusively or mostly in C)</a:t>
            </a:r>
            <a:br>
              <a:rPr lang="en-US" altLang="en-US" sz="2400" dirty="0">
                <a:latin typeface="Arial" panose="020B0604020202020204" pitchFamily="34" charset="0"/>
              </a:rPr>
            </a:br>
            <a:endParaRPr lang="en-US" altLang="en-US" sz="2000"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CSE 3430; Part 1</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fld id="{A0B73851-C045-481D-8C27-7A571B2829BC}" type="slidenum">
              <a:rPr lang="en-US" altLang="en-US" sz="1400" smtClean="0"/>
              <a:pPr>
                <a:spcBef>
                  <a:spcPct val="0"/>
                </a:spcBef>
                <a:buClrTx/>
                <a:buSzTx/>
                <a:buFontTx/>
                <a:buNone/>
              </a:pPr>
              <a:t>8</a:t>
            </a:fld>
            <a:endParaRPr lang="en-US" altLang="en-US" sz="1400"/>
          </a:p>
        </p:txBody>
      </p:sp>
      <p:sp>
        <p:nvSpPr>
          <p:cNvPr id="11268" name="Rectangle 2"/>
          <p:cNvSpPr>
            <a:spLocks noGrp="1" noChangeArrowheads="1"/>
          </p:cNvSpPr>
          <p:nvPr>
            <p:ph type="title"/>
          </p:nvPr>
        </p:nvSpPr>
        <p:spPr>
          <a:xfrm>
            <a:off x="1308100" y="125413"/>
            <a:ext cx="7296150" cy="730250"/>
          </a:xfrm>
        </p:spPr>
        <p:txBody>
          <a:bodyPr/>
          <a:lstStyle/>
          <a:p>
            <a:pPr eaLnBrk="1" hangingPunct="1"/>
            <a:r>
              <a:rPr lang="en-US" altLang="en-US" sz="3200" dirty="0"/>
              <a:t>Background and Course Materials</a:t>
            </a:r>
          </a:p>
        </p:txBody>
      </p:sp>
      <p:sp>
        <p:nvSpPr>
          <p:cNvPr id="11269" name="Rectangle 3"/>
          <p:cNvSpPr>
            <a:spLocks noGrp="1" noChangeArrowheads="1"/>
          </p:cNvSpPr>
          <p:nvPr>
            <p:ph type="body" idx="1"/>
          </p:nvPr>
        </p:nvSpPr>
        <p:spPr>
          <a:xfrm>
            <a:off x="423863" y="1431925"/>
            <a:ext cx="8526462" cy="4570413"/>
          </a:xfrm>
        </p:spPr>
        <p:txBody>
          <a:bodyPr/>
          <a:lstStyle/>
          <a:p>
            <a:pPr defTabSz="282575" eaLnBrk="1" hangingPunct="1"/>
            <a:r>
              <a:rPr lang="en-US" altLang="en-US" sz="2000" dirty="0">
                <a:latin typeface="Arial"/>
                <a:cs typeface="Arial"/>
              </a:rPr>
              <a:t>1.	This is a relatively new course (about eight years old now).</a:t>
            </a:r>
          </a:p>
          <a:p>
            <a:pPr defTabSz="282575" eaLnBrk="1" hangingPunct="1"/>
            <a:r>
              <a:rPr lang="en-US" altLang="en-US" sz="2000" dirty="0">
                <a:latin typeface="Arial"/>
                <a:cs typeface="Arial"/>
              </a:rPr>
              <a:t>2.	There are many books on </a:t>
            </a:r>
            <a:r>
              <a:rPr lang="en-US" altLang="en-US" sz="2000" i="1" dirty="0">
                <a:latin typeface="Arial"/>
                <a:cs typeface="Arial"/>
              </a:rPr>
              <a:t>computer architecture </a:t>
            </a:r>
            <a:r>
              <a:rPr lang="en-US" altLang="en-US" sz="2000" dirty="0">
                <a:latin typeface="Arial"/>
                <a:cs typeface="Arial"/>
              </a:rPr>
              <a:t>and on </a:t>
            </a:r>
            <a:r>
              <a:rPr lang="en-US" altLang="en-US" sz="2000" i="1" dirty="0">
                <a:latin typeface="Arial"/>
                <a:cs typeface="Arial"/>
              </a:rPr>
              <a:t>operating systems</a:t>
            </a:r>
            <a:r>
              <a:rPr lang="en-US" altLang="en-US" sz="2000" dirty="0">
                <a:latin typeface="Arial"/>
                <a:cs typeface="Arial"/>
              </a:rPr>
              <a:t> but they are </a:t>
            </a:r>
            <a:r>
              <a:rPr lang="en-US" altLang="en-US" sz="2000" i="1" dirty="0">
                <a:latin typeface="Arial"/>
                <a:cs typeface="Arial"/>
              </a:rPr>
              <a:t>much</a:t>
            </a:r>
            <a:r>
              <a:rPr lang="en-US" altLang="en-US" sz="2000" dirty="0">
                <a:latin typeface="Arial"/>
                <a:cs typeface="Arial"/>
              </a:rPr>
              <a:t> too detailed for the purposes of this course.</a:t>
            </a:r>
          </a:p>
          <a:p>
            <a:pPr defTabSz="282575" eaLnBrk="1" hangingPunct="1"/>
            <a:r>
              <a:rPr lang="en-US" altLang="en-US" sz="2000" dirty="0">
                <a:latin typeface="Arial"/>
                <a:cs typeface="Arial"/>
              </a:rPr>
              <a:t>3.	Useful references:</a:t>
            </a:r>
          </a:p>
          <a:p>
            <a:pPr lvl="1" defTabSz="282575" eaLnBrk="1" hangingPunct="1">
              <a:spcBef>
                <a:spcPts val="0"/>
              </a:spcBef>
            </a:pPr>
            <a:r>
              <a:rPr lang="en-US" altLang="en-US" sz="2000" dirty="0">
                <a:latin typeface="Arial"/>
                <a:cs typeface="Arial"/>
              </a:rPr>
              <a:t>Arpaci-Dusseau, Arpaci-Dusseau, </a:t>
            </a:r>
            <a:r>
              <a:rPr lang="en-US" altLang="en-US" sz="2000" i="1" dirty="0">
                <a:latin typeface="Arial"/>
                <a:cs typeface="Arial"/>
              </a:rPr>
              <a:t>Operating Systems: Three Easy Pieces</a:t>
            </a:r>
          </a:p>
          <a:p>
            <a:pPr lvl="2" defTabSz="282575" eaLnBrk="1" hangingPunct="1">
              <a:spcBef>
                <a:spcPts val="0"/>
              </a:spcBef>
            </a:pPr>
            <a:r>
              <a:rPr lang="en-US" altLang="en-US" sz="2000" dirty="0">
                <a:latin typeface="Arial"/>
                <a:cs typeface="Arial"/>
              </a:rPr>
              <a:t>(Here: </a:t>
            </a:r>
            <a:r>
              <a:rPr lang="en-US" altLang="en-US" sz="2000" dirty="0">
                <a:latin typeface="Arial"/>
                <a:cs typeface="Arial"/>
                <a:hlinkClick r:id="rId3"/>
              </a:rPr>
              <a:t>http://pages.cs.wisc.edu/~remzi/OSTEP/</a:t>
            </a:r>
            <a:r>
              <a:rPr lang="en-US" altLang="en-US" sz="2000" dirty="0">
                <a:latin typeface="Arial"/>
                <a:cs typeface="Arial"/>
              </a:rPr>
              <a:t>) – I will assign operating systems reading from this online text, which can be accessed using the link above.</a:t>
            </a:r>
          </a:p>
          <a:p>
            <a:pPr lvl="1" defTabSz="282575" eaLnBrk="1" hangingPunct="1"/>
            <a:r>
              <a:rPr lang="en-US" sz="2000" i="1" dirty="0">
                <a:latin typeface="Arial"/>
                <a:ea typeface="+mn-lt"/>
                <a:cs typeface="+mn-lt"/>
              </a:rPr>
              <a:t>C Primer Plus, 6th Edition</a:t>
            </a:r>
            <a:r>
              <a:rPr lang="en-US" sz="2000" dirty="0">
                <a:latin typeface="Arial"/>
                <a:ea typeface="+mn-lt"/>
                <a:cs typeface="+mn-lt"/>
              </a:rPr>
              <a:t>, Stephen Prata, ISBN13 9780321928429</a:t>
            </a:r>
            <a:endParaRPr lang="en-US" sz="2000" dirty="0">
              <a:latin typeface="Tahoma"/>
              <a:ea typeface="Tahoma"/>
              <a:cs typeface="Tahoma"/>
            </a:endParaRPr>
          </a:p>
          <a:p>
            <a:pPr lvl="2" defTabSz="282575"/>
            <a:r>
              <a:rPr lang="en-US" altLang="en-US" sz="2000" dirty="0">
                <a:latin typeface="Arial"/>
                <a:cs typeface="Arial"/>
              </a:rPr>
              <a:t>(This text is quite useful for coding in C, but optional)</a:t>
            </a:r>
            <a:endParaRPr lang="en-US" sz="2000" dirty="0">
              <a:ea typeface="Tahoma"/>
              <a:cs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628EA-A0A4-4076-9F37-5D767DC888BB}"/>
              </a:ext>
            </a:extLst>
          </p:cNvPr>
          <p:cNvSpPr>
            <a:spLocks noGrp="1"/>
          </p:cNvSpPr>
          <p:nvPr>
            <p:ph type="title"/>
          </p:nvPr>
        </p:nvSpPr>
        <p:spPr/>
        <p:txBody>
          <a:bodyPr/>
          <a:lstStyle/>
          <a:p>
            <a:r>
              <a:rPr lang="en-US" altLang="en-US" sz="2800" dirty="0"/>
              <a:t>Background and Course Materials continued</a:t>
            </a:r>
            <a:endParaRPr lang="en-US" sz="2800" dirty="0"/>
          </a:p>
        </p:txBody>
      </p:sp>
      <p:sp>
        <p:nvSpPr>
          <p:cNvPr id="3" name="Content Placeholder 2">
            <a:extLst>
              <a:ext uri="{FF2B5EF4-FFF2-40B4-BE49-F238E27FC236}">
                <a16:creationId xmlns:a16="http://schemas.microsoft.com/office/drawing/2014/main" id="{7FB5874F-7B02-4014-A10C-4AD6C381F03C}"/>
              </a:ext>
            </a:extLst>
          </p:cNvPr>
          <p:cNvSpPr>
            <a:spLocks noGrp="1"/>
          </p:cNvSpPr>
          <p:nvPr>
            <p:ph idx="1"/>
          </p:nvPr>
        </p:nvSpPr>
        <p:spPr/>
        <p:txBody>
          <a:bodyPr/>
          <a:lstStyle/>
          <a:p>
            <a:r>
              <a:rPr lang="en-US" altLang="en-US" sz="2000" dirty="0">
                <a:latin typeface="Arial"/>
                <a:cs typeface="Arial"/>
              </a:rPr>
              <a:t>4. 	</a:t>
            </a:r>
            <a:r>
              <a:rPr lang="en-US" altLang="en-US" sz="2000" i="1" dirty="0">
                <a:latin typeface="Arial"/>
                <a:cs typeface="Arial"/>
              </a:rPr>
              <a:t>Important:</a:t>
            </a:r>
            <a:r>
              <a:rPr lang="en-US" altLang="en-US" sz="2000" dirty="0">
                <a:latin typeface="Arial"/>
                <a:cs typeface="Arial"/>
              </a:rPr>
              <a:t> *Don’t* miss classes! The attendance and participation portion of the grade is 5%; we have a 75% </a:t>
            </a:r>
            <a:r>
              <a:rPr lang="en-US" altLang="en-US" sz="2000" b="1" i="1" dirty="0">
                <a:latin typeface="Arial"/>
                <a:cs typeface="Arial"/>
              </a:rPr>
              <a:t>minimum</a:t>
            </a:r>
            <a:r>
              <a:rPr lang="en-US" altLang="en-US" sz="2000" dirty="0">
                <a:latin typeface="Arial"/>
                <a:cs typeface="Arial"/>
              </a:rPr>
              <a:t> attendance rule for non-exam days; </a:t>
            </a:r>
            <a:r>
              <a:rPr lang="en-US" altLang="en-US" sz="2000" b="1" i="1" dirty="0">
                <a:latin typeface="Arial"/>
                <a:cs typeface="Arial"/>
              </a:rPr>
              <a:t>you must attend a minimum of 3/4 of the classes on non-exam days to pass</a:t>
            </a:r>
            <a:r>
              <a:rPr lang="en-US" altLang="en-US" sz="2000" dirty="0">
                <a:latin typeface="Arial"/>
                <a:cs typeface="Arial"/>
              </a:rPr>
              <a:t>. Falling behind, and/or missing assignments and/or submitting them late and then doing badly on exams is the most common reason why students who don’t pass the course end up with a non-passing grade.</a:t>
            </a:r>
          </a:p>
          <a:p>
            <a:endParaRPr lang="en-US" dirty="0"/>
          </a:p>
        </p:txBody>
      </p:sp>
      <p:sp>
        <p:nvSpPr>
          <p:cNvPr id="4" name="Footer Placeholder 3">
            <a:extLst>
              <a:ext uri="{FF2B5EF4-FFF2-40B4-BE49-F238E27FC236}">
                <a16:creationId xmlns:a16="http://schemas.microsoft.com/office/drawing/2014/main" id="{C9C18C7F-2D2A-436F-93C1-30A11E9DEBFF}"/>
              </a:ext>
            </a:extLst>
          </p:cNvPr>
          <p:cNvSpPr>
            <a:spLocks noGrp="1"/>
          </p:cNvSpPr>
          <p:nvPr>
            <p:ph type="ftr" sz="quarter" idx="11"/>
          </p:nvPr>
        </p:nvSpPr>
        <p:spPr/>
        <p:txBody>
          <a:bodyPr/>
          <a:lstStyle/>
          <a:p>
            <a:pPr>
              <a:defRPr/>
            </a:pPr>
            <a:r>
              <a:rPr lang="en-US"/>
              <a:t>CSE 3430; Part 1</a:t>
            </a:r>
          </a:p>
        </p:txBody>
      </p:sp>
      <p:sp>
        <p:nvSpPr>
          <p:cNvPr id="5" name="Slide Number Placeholder 4">
            <a:extLst>
              <a:ext uri="{FF2B5EF4-FFF2-40B4-BE49-F238E27FC236}">
                <a16:creationId xmlns:a16="http://schemas.microsoft.com/office/drawing/2014/main" id="{368BD9A2-8E5C-4295-85C9-03CAA642E791}"/>
              </a:ext>
            </a:extLst>
          </p:cNvPr>
          <p:cNvSpPr>
            <a:spLocks noGrp="1"/>
          </p:cNvSpPr>
          <p:nvPr>
            <p:ph type="sldNum" sz="quarter" idx="12"/>
          </p:nvPr>
        </p:nvSpPr>
        <p:spPr/>
        <p:txBody>
          <a:bodyPr/>
          <a:lstStyle/>
          <a:p>
            <a:pPr>
              <a:defRPr/>
            </a:pPr>
            <a:fld id="{9F95971F-92F4-44DA-B463-EB59D65F167A}" type="slidenum">
              <a:rPr lang="en-US" altLang="en-US" smtClean="0"/>
              <a:pPr>
                <a:defRPr/>
              </a:pPr>
              <a:t>9</a:t>
            </a:fld>
            <a:endParaRPr lang="en-US" altLang="en-US"/>
          </a:p>
        </p:txBody>
      </p:sp>
    </p:spTree>
    <p:extLst>
      <p:ext uri="{BB962C8B-B14F-4D97-AF65-F5344CB8AC3E}">
        <p14:creationId xmlns:p14="http://schemas.microsoft.com/office/powerpoint/2010/main" val="498978591"/>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64573545</TotalTime>
  <Pages>13</Pages>
  <Words>6064</Words>
  <Application>Microsoft Office PowerPoint</Application>
  <PresentationFormat>On-screen Show (4:3)</PresentationFormat>
  <Paragraphs>422</Paragraphs>
  <Slides>60</Slides>
  <Notes>16</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Blends</vt:lpstr>
      <vt:lpstr> CSE 3430 Overview of Computer Systems For Non-Majors </vt:lpstr>
      <vt:lpstr>***Important Note***</vt:lpstr>
      <vt:lpstr>Course Organization</vt:lpstr>
      <vt:lpstr>Some Key Points from the Syllabus</vt:lpstr>
      <vt:lpstr>Other Key Syllabus Points</vt:lpstr>
      <vt:lpstr>2 Other Key Syllabus Points</vt:lpstr>
      <vt:lpstr>Goals of the Course (and the 3 parts)</vt:lpstr>
      <vt:lpstr>Background and Course Materials</vt:lpstr>
      <vt:lpstr>Background and Course Materials continued</vt:lpstr>
      <vt:lpstr>Course Materials</vt:lpstr>
      <vt:lpstr>Grading</vt:lpstr>
      <vt:lpstr>Course grades</vt:lpstr>
      <vt:lpstr>Main components of a computer</vt:lpstr>
      <vt:lpstr>PowerPoint Presentation</vt:lpstr>
      <vt:lpstr>Some initial questions</vt:lpstr>
      <vt:lpstr>Fundamental Concept #1</vt:lpstr>
      <vt:lpstr>But … how?</vt:lpstr>
      <vt:lpstr>Storing Information …</vt:lpstr>
      <vt:lpstr>Storing Information (contd.)</vt:lpstr>
      <vt:lpstr>Storing Information (contd.)</vt:lpstr>
      <vt:lpstr>Formulas</vt:lpstr>
      <vt:lpstr>Storing Information (contd.)</vt:lpstr>
      <vt:lpstr>Arithmetic Operations</vt:lpstr>
      <vt:lpstr>Notes on Addition</vt:lpstr>
      <vt:lpstr>Notes on Addition (continued)</vt:lpstr>
      <vt:lpstr>Overflow Example</vt:lpstr>
      <vt:lpstr>Why not add another bit?</vt:lpstr>
      <vt:lpstr>Real CPUs</vt:lpstr>
      <vt:lpstr>Detection of Overflow in Hardware: Flags</vt:lpstr>
      <vt:lpstr>2’s complement: A different approach</vt:lpstr>
      <vt:lpstr>2’s complement (continued)</vt:lpstr>
      <vt:lpstr>2’s complement "theory"</vt:lpstr>
      <vt:lpstr>2’s complement: negating a value</vt:lpstr>
      <vt:lpstr>Going the other way with negation</vt:lpstr>
      <vt:lpstr>1’s complement </vt:lpstr>
      <vt:lpstr>-1 in 1’s complement</vt:lpstr>
      <vt:lpstr>Example in 1’s complement</vt:lpstr>
      <vt:lpstr>Mechanism to fix the problem</vt:lpstr>
      <vt:lpstr>Mechanism to fix the problem</vt:lpstr>
      <vt:lpstr>Add -3 and 2 in B2O</vt:lpstr>
      <vt:lpstr>Add -3 and 4 in B2O</vt:lpstr>
      <vt:lpstr>Big Problem</vt:lpstr>
      <vt:lpstr>Adding numbers with different signs in B2O</vt:lpstr>
      <vt:lpstr>Determining if signs are different</vt:lpstr>
      <vt:lpstr>Summary of Mechanism</vt:lpstr>
      <vt:lpstr>Summary of B2O addition</vt:lpstr>
      <vt:lpstr>Mechanism to fix the problem</vt:lpstr>
      <vt:lpstr>More on B2S</vt:lpstr>
      <vt:lpstr>2’s complement arithmetic - more</vt:lpstr>
      <vt:lpstr>2’s complement overflow for signed addition</vt:lpstr>
      <vt:lpstr>Overflow for signed addition</vt:lpstr>
      <vt:lpstr>How to compare the last 2 carries</vt:lpstr>
      <vt:lpstr>The method above also works for B2O</vt:lpstr>
      <vt:lpstr>Advantages of 2’s complement</vt:lpstr>
      <vt:lpstr>PowerPoint Presentation</vt:lpstr>
      <vt:lpstr>Addition and subtraction</vt:lpstr>
      <vt:lpstr>Let’s try it!</vt:lpstr>
      <vt:lpstr>Result</vt:lpstr>
      <vt:lpstr>Overflow for Subtraction</vt:lpstr>
      <vt:lpstr>Example of Overflow for Subtraction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and Information Science Engineering</dc:title>
  <dc:subject>Dept Vist</dc:subject>
  <dc:creator>Jeremy Loomis</dc:creator>
  <cp:keywords/>
  <dc:description/>
  <cp:lastModifiedBy>George Green</cp:lastModifiedBy>
  <cp:revision>1662</cp:revision>
  <cp:lastPrinted>2016-01-08T22:17:30Z</cp:lastPrinted>
  <dcterms:created xsi:type="dcterms:W3CDTF">1996-10-20T16:17:05Z</dcterms:created>
  <dcterms:modified xsi:type="dcterms:W3CDTF">2025-08-25T16:11:33Z</dcterms:modified>
</cp:coreProperties>
</file>