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 id="2147483708" r:id="rId4"/>
    <p:sldMasterId id="2147483720" r:id="rId5"/>
    <p:sldMasterId id="2147483744" r:id="rId6"/>
  </p:sldMasterIdLst>
  <p:notesMasterIdLst>
    <p:notesMasterId r:id="rId47"/>
  </p:notesMasterIdLst>
  <p:sldIdLst>
    <p:sldId id="264" r:id="rId7"/>
    <p:sldId id="257" r:id="rId8"/>
    <p:sldId id="286" r:id="rId9"/>
    <p:sldId id="287" r:id="rId10"/>
    <p:sldId id="288" r:id="rId11"/>
    <p:sldId id="295" r:id="rId12"/>
    <p:sldId id="290" r:id="rId13"/>
    <p:sldId id="292" r:id="rId14"/>
    <p:sldId id="293" r:id="rId15"/>
    <p:sldId id="294" r:id="rId16"/>
    <p:sldId id="289" r:id="rId17"/>
    <p:sldId id="296" r:id="rId18"/>
    <p:sldId id="297" r:id="rId19"/>
    <p:sldId id="298" r:id="rId20"/>
    <p:sldId id="299" r:id="rId21"/>
    <p:sldId id="268" r:id="rId22"/>
    <p:sldId id="291" r:id="rId23"/>
    <p:sldId id="300" r:id="rId24"/>
    <p:sldId id="269" r:id="rId25"/>
    <p:sldId id="265" r:id="rId26"/>
    <p:sldId id="273" r:id="rId27"/>
    <p:sldId id="271" r:id="rId28"/>
    <p:sldId id="281" r:id="rId29"/>
    <p:sldId id="274" r:id="rId30"/>
    <p:sldId id="275" r:id="rId31"/>
    <p:sldId id="276" r:id="rId32"/>
    <p:sldId id="277" r:id="rId33"/>
    <p:sldId id="278" r:id="rId34"/>
    <p:sldId id="279" r:id="rId35"/>
    <p:sldId id="280" r:id="rId36"/>
    <p:sldId id="283" r:id="rId37"/>
    <p:sldId id="285" r:id="rId38"/>
    <p:sldId id="302" r:id="rId39"/>
    <p:sldId id="266" r:id="rId40"/>
    <p:sldId id="282" r:id="rId41"/>
    <p:sldId id="259" r:id="rId42"/>
    <p:sldId id="260" r:id="rId43"/>
    <p:sldId id="270" r:id="rId44"/>
    <p:sldId id="261" r:id="rId45"/>
    <p:sldId id="26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0C88A-506D-BAB5-EF49-289ADE2E79A9}" v="200" dt="2025-09-01T17:59:23.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7" d="100"/>
          <a:sy n="67"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EBB03-B00A-475D-89F4-B4556E1AD245}"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AB7B4-4064-4E57-93EA-4735B84E6CC2}" type="slidenum">
              <a:rPr lang="en-US" smtClean="0"/>
              <a:t>‹#›</a:t>
            </a:fld>
            <a:endParaRPr lang="en-US"/>
          </a:p>
        </p:txBody>
      </p:sp>
    </p:spTree>
    <p:extLst>
      <p:ext uri="{BB962C8B-B14F-4D97-AF65-F5344CB8AC3E}">
        <p14:creationId xmlns:p14="http://schemas.microsoft.com/office/powerpoint/2010/main" val="396015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90F4CA1E-C265-4F54-9C14-84DAE569CE93}" type="slidenum">
              <a:rPr lang="en-US" altLang="en-US" smtClean="0">
                <a:solidFill>
                  <a:srgbClr val="000000"/>
                </a:solidFill>
                <a:latin typeface="Times New Roman" panose="02020603050405020304" pitchFamily="18" charset="0"/>
              </a:rPr>
              <a:pPr/>
              <a:t>1</a:t>
            </a:fld>
            <a:endParaRPr lang="en-US" altLang="en-US">
              <a:solidFill>
                <a:srgbClr val="000000"/>
              </a:solidFill>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cap="flat"/>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7038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F73DCFF3-7B16-47B1-BC84-8060538F24E2}" type="slidenum">
              <a:rPr lang="en-US" altLang="en-US" smtClean="0">
                <a:solidFill>
                  <a:srgbClr val="000000"/>
                </a:solidFill>
                <a:latin typeface="Times New Roman" panose="02020603050405020304" pitchFamily="18" charset="0"/>
              </a:rPr>
              <a:pPr/>
              <a:t>2</a:t>
            </a:fld>
            <a:endParaRPr lang="en-US" altLang="en-US">
              <a:solidFill>
                <a:srgbClr val="000000"/>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76712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F73DCFF3-7B16-47B1-BC84-8060538F24E2}" type="slidenum">
              <a:rPr lang="en-US" altLang="en-US" smtClean="0">
                <a:solidFill>
                  <a:srgbClr val="000000"/>
                </a:solidFill>
                <a:latin typeface="Times New Roman" panose="02020603050405020304" pitchFamily="18" charset="0"/>
              </a:rPr>
              <a:pPr/>
              <a:t>35</a:t>
            </a:fld>
            <a:endParaRPr lang="en-US" altLang="en-US">
              <a:solidFill>
                <a:srgbClr val="000000"/>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top row is “vertical </a:t>
            </a:r>
            <a:r>
              <a:rPr lang="en-US" altLang="en-US" baseline="0">
                <a:latin typeface="Arial" panose="020B0604020202020204" pitchFamily="34" charset="0"/>
              </a:rPr>
              <a:t>parity bit” chosen so each column has even number of 1s</a:t>
            </a:r>
          </a:p>
          <a:p>
            <a:pPr eaLnBrk="1" hangingPunct="1"/>
            <a:r>
              <a:rPr lang="en-US" altLang="en-US" baseline="0">
                <a:latin typeface="Arial" panose="020B0604020202020204" pitchFamily="34" charset="0"/>
              </a:rPr>
              <a:t>The right column is horizontal parity bit chosen so each rown has even no. of 1’s</a:t>
            </a:r>
          </a:p>
          <a:p>
            <a:pPr eaLnBrk="1" hangingPunct="1"/>
            <a:r>
              <a:rPr lang="en-US" altLang="en-US" baseline="0">
                <a:latin typeface="Arial" panose="020B0604020202020204" pitchFamily="34" charset="0"/>
              </a:rPr>
              <a:t>The top right corner is chosen so that the number of 1’s in LPB and HPB are even – interestingly, the same bit value for the corner bit does the trick for both LPB and HPB!</a:t>
            </a:r>
            <a:endParaRPr lang="en-US" altLang="en-US" dirty="0">
              <a:latin typeface="Arial" panose="020B0604020202020204" pitchFamily="34" charset="0"/>
            </a:endParaRPr>
          </a:p>
        </p:txBody>
      </p:sp>
    </p:spTree>
    <p:extLst>
      <p:ext uri="{BB962C8B-B14F-4D97-AF65-F5344CB8AC3E}">
        <p14:creationId xmlns:p14="http://schemas.microsoft.com/office/powerpoint/2010/main" val="241366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F73DCFF3-7B16-47B1-BC84-8060538F24E2}" type="slidenum">
              <a:rPr lang="en-US" altLang="en-US" smtClean="0">
                <a:solidFill>
                  <a:srgbClr val="000000"/>
                </a:solidFill>
                <a:latin typeface="Times New Roman" panose="02020603050405020304" pitchFamily="18" charset="0"/>
              </a:rPr>
              <a:pPr/>
              <a:t>36</a:t>
            </a:fld>
            <a:endParaRPr lang="en-US" altLang="en-US">
              <a:solidFill>
                <a:srgbClr val="000000"/>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95954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F73DCFF3-7B16-47B1-BC84-8060538F24E2}" type="slidenum">
              <a:rPr lang="en-US" altLang="en-US" smtClean="0">
                <a:solidFill>
                  <a:srgbClr val="000000"/>
                </a:solidFill>
                <a:latin typeface="Times New Roman" panose="02020603050405020304" pitchFamily="18" charset="0"/>
              </a:rPr>
              <a:pPr/>
              <a:t>37</a:t>
            </a:fld>
            <a:endParaRPr lang="en-US" altLang="en-US">
              <a:solidFill>
                <a:srgbClr val="000000"/>
              </a:solidFill>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6464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58254780-F7A2-44F6-8E2F-7E8692C61A3D}" type="slidenum">
              <a:rPr lang="en-US" altLang="en-US" smtClean="0">
                <a:solidFill>
                  <a:srgbClr val="000000"/>
                </a:solidFill>
                <a:latin typeface="Times New Roman" panose="02020603050405020304" pitchFamily="18" charset="0"/>
              </a:rPr>
              <a:pPr/>
              <a:t>39</a:t>
            </a:fld>
            <a:endParaRPr lang="en-US" altLang="en-US">
              <a:solidFill>
                <a:srgbClr val="000000"/>
              </a:solidFill>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0501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84635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5902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32000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3174289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90181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4434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51670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369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43490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413398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32014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976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46859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30049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541163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12596469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13901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16286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436379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4653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74536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2036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9665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155405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484096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451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832034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31118153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061138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7321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126234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473926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1359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345666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061437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867913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032810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981191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664403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16895554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2612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540432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55893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3892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179270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61327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67144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8796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327082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5560993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669146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0" fontAlgn="base" hangingPunct="0">
                <a:spcBef>
                  <a:spcPct val="0"/>
                </a:spcBef>
                <a:spcAft>
                  <a:spcPct val="0"/>
                </a:spcAft>
                <a:defRPr/>
              </a:pPr>
              <a:endParaRPr lang="en-US" altLang="en-US" sz="1800">
                <a:solidFill>
                  <a:srgbClr val="000000"/>
                </a:solidFill>
              </a:endParaRPr>
            </a:p>
          </p:txBody>
        </p:sp>
      </p:grpSp>
      <p:sp>
        <p:nvSpPr>
          <p:cNvPr id="14" name="Rectangle 17"/>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
        <p:nvSpPr>
          <p:cNvPr id="191500" name="Rectangle 12"/>
          <p:cNvSpPr>
            <a:spLocks noGrp="1" noChangeArrowheads="1"/>
          </p:cNvSpPr>
          <p:nvPr>
            <p:ph type="ctrTitle"/>
          </p:nvPr>
        </p:nvSpPr>
        <p:spPr>
          <a:xfrm>
            <a:off x="1320800" y="1676400"/>
            <a:ext cx="103632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solidFill>
                  <a:srgbClr val="1C1C1C"/>
                </a:solidFill>
              </a:rPr>
              <a:t>CSE 3430; Part 1</a:t>
            </a:r>
          </a:p>
        </p:txBody>
      </p:sp>
      <p:sp>
        <p:nvSpPr>
          <p:cNvPr id="17"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CCC2105-0E99-4119-B380-20BFBE55FF8A}" type="slidenum">
              <a:rPr lang="en-US" altLang="en-US">
                <a:solidFill>
                  <a:srgbClr val="1C1C1C"/>
                </a:solidFill>
              </a:rPr>
              <a:pPr>
                <a:defRPr/>
              </a:pPr>
              <a:t>‹#›</a:t>
            </a:fld>
            <a:endParaRPr lang="en-US" altLang="en-US">
              <a:solidFill>
                <a:srgbClr val="1C1C1C"/>
              </a:solidFill>
            </a:endParaRPr>
          </a:p>
        </p:txBody>
      </p:sp>
    </p:spTree>
    <p:extLst>
      <p:ext uri="{BB962C8B-B14F-4D97-AF65-F5344CB8AC3E}">
        <p14:creationId xmlns:p14="http://schemas.microsoft.com/office/powerpoint/2010/main" val="42438354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459630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46533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1" y="1033463"/>
            <a:ext cx="510540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24651" y="1033463"/>
            <a:ext cx="5107516"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106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547207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848985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588439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940293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592908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51801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403398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8667" y="125413"/>
            <a:ext cx="2603500"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1" y="125413"/>
            <a:ext cx="7609416"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9065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113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9193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r>
              <a:rPr lang="en-US">
                <a:solidFill>
                  <a:srgbClr val="000000"/>
                </a:solidFill>
              </a:rPr>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9259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6654443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12717287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25248453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20531539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32201177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69333" y="165101"/>
            <a:ext cx="11389784"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000000"/>
                </a:solidFill>
                <a:latin typeface="Tahoma" pitchFamily="34" charset="0"/>
              </a:endParaRPr>
            </a:p>
          </p:txBody>
        </p:sp>
      </p:grpSp>
      <p:sp>
        <p:nvSpPr>
          <p:cNvPr id="1027" name="Rectangle 9"/>
          <p:cNvSpPr>
            <a:spLocks noGrp="1" noChangeArrowheads="1"/>
          </p:cNvSpPr>
          <p:nvPr>
            <p:ph type="title"/>
          </p:nvPr>
        </p:nvSpPr>
        <p:spPr bwMode="auto">
          <a:xfrm>
            <a:off x="1534584" y="125413"/>
            <a:ext cx="10193867"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416051" y="1033463"/>
            <a:ext cx="10416116"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2582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fontAlgn="base">
              <a:spcBef>
                <a:spcPct val="0"/>
              </a:spcBef>
              <a:spcAft>
                <a:spcPct val="0"/>
              </a:spcAft>
              <a:defRPr/>
            </a:pPr>
            <a:endParaRPr lang="en-US">
              <a:solidFill>
                <a:srgbClr val="000000"/>
              </a:solidFill>
            </a:endParaRPr>
          </a:p>
        </p:txBody>
      </p:sp>
      <p:sp>
        <p:nvSpPr>
          <p:cNvPr id="190476" name="Rectangle 12"/>
          <p:cNvSpPr>
            <a:spLocks noGrp="1" noChangeArrowheads="1"/>
          </p:cNvSpPr>
          <p:nvPr>
            <p:ph type="ftr" sz="quarter" idx="3"/>
          </p:nvPr>
        </p:nvSpPr>
        <p:spPr bwMode="auto">
          <a:xfrm>
            <a:off x="3022601" y="6232526"/>
            <a:ext cx="6862233"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fontAlgn="base">
              <a:spcBef>
                <a:spcPct val="0"/>
              </a:spcBef>
              <a:spcAft>
                <a:spcPct val="0"/>
              </a:spcAft>
              <a:defRPr/>
            </a:pPr>
            <a:r>
              <a:rPr lang="en-US">
                <a:solidFill>
                  <a:srgbClr val="000000"/>
                </a:solidFill>
              </a:rPr>
              <a:t>CSE 3430; Part 1</a:t>
            </a:r>
          </a:p>
        </p:txBody>
      </p:sp>
      <p:sp>
        <p:nvSpPr>
          <p:cNvPr id="190477" name="Rectangle 13"/>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fontAlgn="base">
              <a:spcBef>
                <a:spcPct val="0"/>
              </a:spcBef>
              <a:spcAft>
                <a:spcPct val="0"/>
              </a:spcAft>
              <a:defRPr/>
            </a:pPr>
            <a:fld id="{5B9E5912-A708-4426-9685-E19ECA04F379}"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2" name="Rectangle 14"/>
          <p:cNvSpPr>
            <a:spLocks noChangeArrowheads="1"/>
          </p:cNvSpPr>
          <p:nvPr userDrawn="1"/>
        </p:nvSpPr>
        <p:spPr bwMode="white">
          <a:xfrm>
            <a:off x="704851" y="201613"/>
            <a:ext cx="11197167"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defRPr/>
            </a:pPr>
            <a:endParaRPr kumimoji="1" lang="en-US" altLang="en-US" sz="2400">
              <a:solidFill>
                <a:srgbClr val="FFFFFF"/>
              </a:solidFill>
              <a:latin typeface="Times New Roman" pitchFamily="18" charset="0"/>
            </a:endParaRPr>
          </a:p>
        </p:txBody>
      </p:sp>
    </p:spTree>
    <p:extLst>
      <p:ext uri="{BB962C8B-B14F-4D97-AF65-F5344CB8AC3E}">
        <p14:creationId xmlns:p14="http://schemas.microsoft.com/office/powerpoint/2010/main" val="12211754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0" y="1171576"/>
            <a:ext cx="9144000" cy="1681163"/>
          </a:xfrm>
          <a:noFill/>
        </p:spPr>
        <p:txBody>
          <a:bodyPr vert="horz" wrap="square" lIns="92075" tIns="46038" rIns="92075" bIns="46038" numCol="1" anchor="ctr" anchorCtr="0" compatLnSpc="1">
            <a:prstTxWarp prst="textNoShape">
              <a:avLst/>
            </a:prstTxWarp>
          </a:bodyPr>
          <a:lstStyle/>
          <a:p>
            <a:pPr algn="ctr" eaLnBrk="1" hangingPunct="1"/>
            <a:br>
              <a:rPr lang="en-US" altLang="en-US" sz="3200" dirty="0"/>
            </a:br>
            <a:r>
              <a:rPr lang="en-US" altLang="en-US" sz="3200" dirty="0"/>
              <a:t>CSE 3430</a:t>
            </a:r>
            <a:br>
              <a:rPr lang="en-US" altLang="en-US" sz="3200" dirty="0"/>
            </a:br>
            <a:r>
              <a:rPr lang="en-US" altLang="en-US" sz="3200" dirty="0"/>
              <a:t>Overview of Computer Systems For Non-Majors</a:t>
            </a:r>
            <a:br>
              <a:rPr lang="en-US" altLang="en-US" sz="3200" dirty="0"/>
            </a:br>
            <a:endParaRPr lang="en-US" altLang="en-US" sz="3200" dirty="0"/>
          </a:p>
        </p:txBody>
      </p:sp>
      <p:sp>
        <p:nvSpPr>
          <p:cNvPr id="5123" name="Rectangle 3"/>
          <p:cNvSpPr>
            <a:spLocks noGrp="1" noChangeArrowheads="1"/>
          </p:cNvSpPr>
          <p:nvPr>
            <p:ph type="subTitle" idx="1"/>
          </p:nvPr>
        </p:nvSpPr>
        <p:spPr>
          <a:xfrm>
            <a:off x="2600326" y="3519489"/>
            <a:ext cx="7451725" cy="1906587"/>
          </a:xfrm>
          <a:noFill/>
        </p:spPr>
        <p:txBody>
          <a:bodyPr vert="horz" wrap="square" lIns="92075" tIns="46038" rIns="92075" bIns="46038" numCol="1" anchor="t" anchorCtr="0" compatLnSpc="1">
            <a:prstTxWarp prst="textNoShape">
              <a:avLst/>
            </a:prstTxWarp>
          </a:bodyPr>
          <a:lstStyle/>
          <a:p>
            <a:pPr marL="342900" indent="-342900" eaLnBrk="1" hangingPunct="1"/>
            <a:r>
              <a:rPr lang="en-US" altLang="en-US" sz="2800" dirty="0"/>
              <a:t> Part 2</a:t>
            </a:r>
          </a:p>
        </p:txBody>
      </p:sp>
    </p:spTree>
    <p:extLst>
      <p:ext uri="{BB962C8B-B14F-4D97-AF65-F5344CB8AC3E}">
        <p14:creationId xmlns:p14="http://schemas.microsoft.com/office/powerpoint/2010/main" val="426996070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B27E-D173-4B57-AD6E-B19394309816}"/>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6D9209DD-AAB2-47B4-8232-A62DDB964410}"/>
              </a:ext>
            </a:extLst>
          </p:cNvPr>
          <p:cNvSpPr>
            <a:spLocks noGrp="1"/>
          </p:cNvSpPr>
          <p:nvPr>
            <p:ph idx="1"/>
          </p:nvPr>
        </p:nvSpPr>
        <p:spPr/>
        <p:txBody>
          <a:bodyPr/>
          <a:lstStyle/>
          <a:p>
            <a:r>
              <a:rPr lang="en-US" sz="2400" dirty="0"/>
              <a:t>Step 3: Write the binary value of the floating point number in </a:t>
            </a:r>
            <a:r>
              <a:rPr lang="en-US" sz="2400" b="1" dirty="0"/>
              <a:t>standard form</a:t>
            </a:r>
            <a:r>
              <a:rPr lang="en-US" sz="2400" dirty="0"/>
              <a:t>.</a:t>
            </a:r>
            <a:endParaRPr lang="en-US" sz="2400" dirty="0">
              <a:ea typeface="Tahoma"/>
              <a:cs typeface="Tahoma"/>
            </a:endParaRPr>
          </a:p>
          <a:p>
            <a:r>
              <a:rPr lang="en-US" sz="2400" dirty="0"/>
              <a:t>To do this, write the 23 least significant bits of the original IEEE 754 encoded number (the mantissa) after the implied 1. (we can omit any 0’s on the right side, after the last 1 in these last 23 bits) X 2</a:t>
            </a:r>
            <a:r>
              <a:rPr lang="en-US" sz="2400" baseline="30000" dirty="0"/>
              <a:t>exp</a:t>
            </a:r>
            <a:endParaRPr lang="en-US" sz="2400" baseline="30000">
              <a:ea typeface="Tahoma"/>
              <a:cs typeface="Tahoma"/>
            </a:endParaRPr>
          </a:p>
          <a:p>
            <a:r>
              <a:rPr lang="en-US" sz="2400" dirty="0"/>
              <a:t>For our problem, since exp is 2 (from step 2 above) this is:</a:t>
            </a:r>
          </a:p>
          <a:p>
            <a:pPr marL="0" indent="0">
              <a:buNone/>
            </a:pPr>
            <a:r>
              <a:rPr lang="en-US" sz="2400" dirty="0"/>
              <a:t>	1.0001 X 2</a:t>
            </a:r>
            <a:r>
              <a:rPr lang="en-US" sz="2400" baseline="30000" dirty="0"/>
              <a:t>2</a:t>
            </a:r>
          </a:p>
          <a:p>
            <a:pPr marL="0" indent="0">
              <a:buNone/>
            </a:pPr>
            <a:endParaRPr lang="en-US" sz="2400" baseline="30000" dirty="0"/>
          </a:p>
          <a:p>
            <a:pPr marL="0" indent="0">
              <a:buNone/>
            </a:pPr>
            <a:r>
              <a:rPr lang="en-US" sz="2400" b="1" dirty="0"/>
              <a:t>NOTICE: </a:t>
            </a:r>
            <a:r>
              <a:rPr lang="en-US" sz="2400" dirty="0"/>
              <a:t>The 19 0’s on the right of the mantissa have been omitted from 00010000000000000000000 (the 23 least significant bits from the original IEEE 754 encoded number). They can be omitted because they do not change the value (0's on the far right of the mantissa can always be omitted when converting to decimal).</a:t>
            </a:r>
            <a:endParaRPr lang="en-US" sz="2400" dirty="0">
              <a:ea typeface="Tahoma"/>
              <a:cs typeface="Tahoma"/>
            </a:endParaRPr>
          </a:p>
          <a:p>
            <a:pPr marL="0" indent="0">
              <a:buNone/>
            </a:pPr>
            <a:endParaRPr lang="en-US" dirty="0"/>
          </a:p>
          <a:p>
            <a:endParaRPr lang="en-US" dirty="0"/>
          </a:p>
          <a:p>
            <a:endParaRPr lang="en-US" sz="3200" dirty="0"/>
          </a:p>
          <a:p>
            <a:endParaRPr lang="en-US" dirty="0"/>
          </a:p>
        </p:txBody>
      </p:sp>
      <p:sp>
        <p:nvSpPr>
          <p:cNvPr id="4" name="Footer Placeholder 3">
            <a:extLst>
              <a:ext uri="{FF2B5EF4-FFF2-40B4-BE49-F238E27FC236}">
                <a16:creationId xmlns:a16="http://schemas.microsoft.com/office/drawing/2014/main" id="{7A79A512-7762-43D5-B09A-83AA85F3129A}"/>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68E8AAF8-9EF2-4C9B-9BE0-825D85853DEA}"/>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10</a:t>
            </a:fld>
            <a:endParaRPr lang="en-US" altLang="en-US">
              <a:solidFill>
                <a:srgbClr val="000000"/>
              </a:solidFill>
            </a:endParaRPr>
          </a:p>
        </p:txBody>
      </p:sp>
    </p:spTree>
    <p:extLst>
      <p:ext uri="{BB962C8B-B14F-4D97-AF65-F5344CB8AC3E}">
        <p14:creationId xmlns:p14="http://schemas.microsoft.com/office/powerpoint/2010/main" val="161302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Conversion to decimal</a:t>
            </a:r>
          </a:p>
        </p:txBody>
      </p:sp>
      <p:sp>
        <p:nvSpPr>
          <p:cNvPr id="3" name="Content Placeholder 2"/>
          <p:cNvSpPr>
            <a:spLocks noGrp="1"/>
          </p:cNvSpPr>
          <p:nvPr>
            <p:ph idx="1"/>
          </p:nvPr>
        </p:nvSpPr>
        <p:spPr/>
        <p:txBody>
          <a:bodyPr/>
          <a:lstStyle/>
          <a:p>
            <a:r>
              <a:rPr lang="en-US" sz="2400" dirty="0"/>
              <a:t>To eliminate the exponent, move the binary point (or radix point) </a:t>
            </a:r>
            <a:r>
              <a:rPr lang="en-US" sz="2400" b="1" i="1" dirty="0"/>
              <a:t>to the right for a positive exp</a:t>
            </a:r>
            <a:r>
              <a:rPr lang="en-US" sz="2400" dirty="0"/>
              <a:t> (true exponent), or</a:t>
            </a:r>
            <a:r>
              <a:rPr lang="en-US" sz="2400" i="1" dirty="0"/>
              <a:t> </a:t>
            </a:r>
            <a:r>
              <a:rPr lang="en-US" sz="2400" b="1" i="1" dirty="0"/>
              <a:t>to the left for a negative exp</a:t>
            </a:r>
            <a:r>
              <a:rPr lang="en-US" sz="2400" dirty="0"/>
              <a:t> (true exponent): in our problem, since exp is positive 2, move the binary point to the right 2 places:</a:t>
            </a:r>
          </a:p>
          <a:p>
            <a:pPr marL="0" indent="0">
              <a:buNone/>
            </a:pPr>
            <a:r>
              <a:rPr lang="en-US" sz="2400" dirty="0"/>
              <a:t>	100.01</a:t>
            </a:r>
            <a:endParaRPr lang="en-US" sz="2400" baseline="30000" dirty="0"/>
          </a:p>
          <a:p>
            <a:r>
              <a:rPr lang="en-US" sz="2400" dirty="0"/>
              <a:t>Now, convert the binary number to decimal.</a:t>
            </a:r>
          </a:p>
          <a:p>
            <a:r>
              <a:rPr lang="en-US" sz="2400" dirty="0"/>
              <a:t>The integer part (to the left of the binary point), 100, is 4</a:t>
            </a:r>
          </a:p>
          <a:p>
            <a:r>
              <a:rPr lang="en-US" sz="2400" dirty="0"/>
              <a:t>To get the fractional part, treat the bits to the right of the binary point as a whole number, and divide by 2</a:t>
            </a:r>
            <a:r>
              <a:rPr lang="en-US" sz="2400" baseline="30000" dirty="0"/>
              <a:t>(number of bits up to, and including, the rightmost 1)</a:t>
            </a:r>
          </a:p>
          <a:p>
            <a:pPr marL="0" indent="0">
              <a:buNone/>
            </a:pPr>
            <a:r>
              <a:rPr lang="en-US" sz="2400" dirty="0"/>
              <a:t>	.01 = 1/(2</a:t>
            </a:r>
            <a:r>
              <a:rPr lang="en-US" sz="2400" baseline="30000" dirty="0"/>
              <a:t>2</a:t>
            </a:r>
            <a:r>
              <a:rPr lang="en-US" sz="2400" dirty="0"/>
              <a:t>) =¼ or .25, so the number is 4.25</a:t>
            </a:r>
            <a:endParaRPr lang="en-US" sz="2400" dirty="0">
              <a:ea typeface="Tahoma"/>
              <a:cs typeface="Tahoma"/>
            </a:endParaRPr>
          </a:p>
          <a:p>
            <a:r>
              <a:rPr lang="en-US" sz="2400" dirty="0"/>
              <a:t>Add sign: negative if sign bit was 1, or positive if sign bit was 0; here it was 0, so the number is +4.25 or just 4.25</a:t>
            </a:r>
            <a:endParaRPr lang="en-US" sz="2400" dirty="0">
              <a:ea typeface="Tahoma"/>
              <a:cs typeface="Tahoma"/>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93207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E17B-84AA-4370-A15F-C6F871CDE953}"/>
              </a:ext>
            </a:extLst>
          </p:cNvPr>
          <p:cNvSpPr>
            <a:spLocks noGrp="1"/>
          </p:cNvSpPr>
          <p:nvPr>
            <p:ph type="title"/>
          </p:nvPr>
        </p:nvSpPr>
        <p:spPr/>
        <p:txBody>
          <a:bodyPr/>
          <a:lstStyle/>
          <a:p>
            <a:r>
              <a:rPr lang="en-US" dirty="0"/>
              <a:t>Example with negative exp (true exponent)</a:t>
            </a:r>
          </a:p>
        </p:txBody>
      </p:sp>
      <p:sp>
        <p:nvSpPr>
          <p:cNvPr id="3" name="Content Placeholder 2">
            <a:extLst>
              <a:ext uri="{FF2B5EF4-FFF2-40B4-BE49-F238E27FC236}">
                <a16:creationId xmlns:a16="http://schemas.microsoft.com/office/drawing/2014/main" id="{8F16091C-70EB-41AB-A554-FF084D258060}"/>
              </a:ext>
            </a:extLst>
          </p:cNvPr>
          <p:cNvSpPr>
            <a:spLocks noGrp="1"/>
          </p:cNvSpPr>
          <p:nvPr>
            <p:ph idx="1"/>
          </p:nvPr>
        </p:nvSpPr>
        <p:spPr/>
        <p:txBody>
          <a:bodyPr/>
          <a:lstStyle/>
          <a:p>
            <a:r>
              <a:rPr lang="en-US" sz="2000" dirty="0"/>
              <a:t>Let’s try this example:</a:t>
            </a:r>
          </a:p>
          <a:p>
            <a:pPr marL="0" indent="0">
              <a:buNone/>
            </a:pPr>
            <a:r>
              <a:rPr lang="en-US" sz="2000" dirty="0"/>
              <a:t>	0 01111110 10100000000000000000000</a:t>
            </a:r>
          </a:p>
          <a:p>
            <a:r>
              <a:rPr lang="en-US" sz="2000" dirty="0"/>
              <a:t>Step 1: Since the sign bit is 0, the number is positive.</a:t>
            </a:r>
          </a:p>
          <a:p>
            <a:r>
              <a:rPr lang="en-US" sz="2000" dirty="0"/>
              <a:t>Step 2: Get the exp (true exponent). The encoded exponent is 01111110 </a:t>
            </a:r>
          </a:p>
          <a:p>
            <a:r>
              <a:rPr lang="en-US" sz="2000" dirty="0"/>
              <a:t>What is the decimal value of the exponent?</a:t>
            </a:r>
          </a:p>
          <a:p>
            <a:pPr lvl="1"/>
            <a:r>
              <a:rPr lang="en-US" sz="2000" dirty="0"/>
              <a:t>Subtract the bias (127).</a:t>
            </a:r>
          </a:p>
          <a:p>
            <a:pPr lvl="1"/>
            <a:r>
              <a:rPr lang="en-US" sz="2000" dirty="0"/>
              <a:t>What is the true exponent (exp)?</a:t>
            </a:r>
          </a:p>
          <a:p>
            <a:r>
              <a:rPr lang="en-US" sz="2000" dirty="0"/>
              <a:t>Step 3: Write the binary value of the floating point number in standard form.</a:t>
            </a:r>
            <a:endParaRPr lang="en-US" sz="2000" u="sng" dirty="0"/>
          </a:p>
          <a:p>
            <a:r>
              <a:rPr lang="en-US" sz="2000" dirty="0"/>
              <a:t>Step 4: Convert the floating point number to decimal.</a:t>
            </a:r>
          </a:p>
          <a:p>
            <a:endParaRPr lang="en-US" dirty="0"/>
          </a:p>
        </p:txBody>
      </p:sp>
      <p:sp>
        <p:nvSpPr>
          <p:cNvPr id="4" name="Footer Placeholder 3">
            <a:extLst>
              <a:ext uri="{FF2B5EF4-FFF2-40B4-BE49-F238E27FC236}">
                <a16:creationId xmlns:a16="http://schemas.microsoft.com/office/drawing/2014/main" id="{7475802D-8D87-4E2B-890C-9906D1D8108F}"/>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A7951FB5-9637-4B95-B482-25CCBDA922C3}"/>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12</a:t>
            </a:fld>
            <a:endParaRPr lang="en-US" altLang="en-US">
              <a:solidFill>
                <a:srgbClr val="000000"/>
              </a:solidFill>
            </a:endParaRPr>
          </a:p>
        </p:txBody>
      </p:sp>
    </p:spTree>
    <p:extLst>
      <p:ext uri="{BB962C8B-B14F-4D97-AF65-F5344CB8AC3E}">
        <p14:creationId xmlns:p14="http://schemas.microsoft.com/office/powerpoint/2010/main" val="3081746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E17B-84AA-4370-A15F-C6F871CDE953}"/>
              </a:ext>
            </a:extLst>
          </p:cNvPr>
          <p:cNvSpPr>
            <a:spLocks noGrp="1"/>
          </p:cNvSpPr>
          <p:nvPr>
            <p:ph type="title"/>
          </p:nvPr>
        </p:nvSpPr>
        <p:spPr/>
        <p:txBody>
          <a:bodyPr/>
          <a:lstStyle/>
          <a:p>
            <a:r>
              <a:rPr lang="en-US" dirty="0"/>
              <a:t>Example with negative exp (true exponent)</a:t>
            </a:r>
          </a:p>
        </p:txBody>
      </p:sp>
      <p:sp>
        <p:nvSpPr>
          <p:cNvPr id="3" name="Content Placeholder 2">
            <a:extLst>
              <a:ext uri="{FF2B5EF4-FFF2-40B4-BE49-F238E27FC236}">
                <a16:creationId xmlns:a16="http://schemas.microsoft.com/office/drawing/2014/main" id="{8F16091C-70EB-41AB-A554-FF084D258060}"/>
              </a:ext>
            </a:extLst>
          </p:cNvPr>
          <p:cNvSpPr>
            <a:spLocks noGrp="1"/>
          </p:cNvSpPr>
          <p:nvPr>
            <p:ph idx="1"/>
          </p:nvPr>
        </p:nvSpPr>
        <p:spPr/>
        <p:txBody>
          <a:bodyPr/>
          <a:lstStyle/>
          <a:p>
            <a:r>
              <a:rPr lang="en-US" sz="2000" dirty="0"/>
              <a:t>Let’s try this example:</a:t>
            </a:r>
          </a:p>
          <a:p>
            <a:pPr marL="0" indent="0">
              <a:buNone/>
            </a:pPr>
            <a:r>
              <a:rPr lang="en-US" sz="2000" dirty="0"/>
              <a:t>	0 01111110 10100000000000000000000</a:t>
            </a:r>
          </a:p>
          <a:p>
            <a:r>
              <a:rPr lang="en-US" sz="2000" dirty="0"/>
              <a:t>Step 1: Since the sign bit is 0, the number is positive.</a:t>
            </a:r>
          </a:p>
          <a:p>
            <a:r>
              <a:rPr lang="en-US" sz="2000" dirty="0"/>
              <a:t>Step 2: Get the exp (true exponent). The (biased) encoded exponent is 01111110 </a:t>
            </a:r>
          </a:p>
          <a:p>
            <a:r>
              <a:rPr lang="en-US" sz="2000" dirty="0"/>
              <a:t>What is the decimal value of the exponent: </a:t>
            </a:r>
            <a:r>
              <a:rPr lang="en-US" sz="2000" b="1" dirty="0"/>
              <a:t>64 + 32 + 16+ 8 + 4 + 2 = 126</a:t>
            </a:r>
          </a:p>
          <a:p>
            <a:pPr lvl="1"/>
            <a:r>
              <a:rPr lang="en-US" sz="2000" dirty="0"/>
              <a:t>Subtract the bias (127): </a:t>
            </a:r>
            <a:r>
              <a:rPr lang="en-US" sz="2000" b="1" dirty="0"/>
              <a:t>126 – 127 = -1</a:t>
            </a:r>
          </a:p>
          <a:p>
            <a:pPr lvl="1"/>
            <a:r>
              <a:rPr lang="en-US" sz="2000" dirty="0"/>
              <a:t>What is the true exponent (exp): </a:t>
            </a:r>
            <a:r>
              <a:rPr lang="en-US" sz="2000" b="1" dirty="0"/>
              <a:t>-1</a:t>
            </a:r>
          </a:p>
          <a:p>
            <a:r>
              <a:rPr lang="en-US" sz="2000" dirty="0"/>
              <a:t>Step 3: Write the binary value of the floating point number in standard form.</a:t>
            </a:r>
            <a:endParaRPr lang="en-US" sz="2000" u="sng" dirty="0"/>
          </a:p>
          <a:p>
            <a:r>
              <a:rPr lang="en-US" sz="2000" dirty="0"/>
              <a:t>Step 4: Convert the floating point number to decimal.</a:t>
            </a:r>
          </a:p>
          <a:p>
            <a:endParaRPr lang="en-US" dirty="0"/>
          </a:p>
        </p:txBody>
      </p:sp>
      <p:sp>
        <p:nvSpPr>
          <p:cNvPr id="4" name="Footer Placeholder 3">
            <a:extLst>
              <a:ext uri="{FF2B5EF4-FFF2-40B4-BE49-F238E27FC236}">
                <a16:creationId xmlns:a16="http://schemas.microsoft.com/office/drawing/2014/main" id="{7475802D-8D87-4E2B-890C-9906D1D8108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a:extLst>
              <a:ext uri="{FF2B5EF4-FFF2-40B4-BE49-F238E27FC236}">
                <a16:creationId xmlns:a16="http://schemas.microsoft.com/office/drawing/2014/main" id="{A7951FB5-9637-4B95-B482-25CCBDA922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81359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1B27E-D173-4B57-AD6E-B19394309816}"/>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6D9209DD-AAB2-47B4-8232-A62DDB964410}"/>
              </a:ext>
            </a:extLst>
          </p:cNvPr>
          <p:cNvSpPr>
            <a:spLocks noGrp="1"/>
          </p:cNvSpPr>
          <p:nvPr>
            <p:ph idx="1"/>
          </p:nvPr>
        </p:nvSpPr>
        <p:spPr/>
        <p:txBody>
          <a:bodyPr/>
          <a:lstStyle/>
          <a:p>
            <a:r>
              <a:rPr lang="en-US" sz="2400" dirty="0"/>
              <a:t>Step 3: Write the binary value of the floating point number in </a:t>
            </a:r>
            <a:r>
              <a:rPr lang="en-US" sz="2400" b="1" dirty="0"/>
              <a:t>standard form</a:t>
            </a:r>
            <a:r>
              <a:rPr lang="en-US" sz="2400" dirty="0"/>
              <a:t>.</a:t>
            </a:r>
            <a:endParaRPr lang="en-US" sz="2400" dirty="0">
              <a:ea typeface="Tahoma"/>
              <a:cs typeface="Tahoma"/>
            </a:endParaRPr>
          </a:p>
          <a:p>
            <a:r>
              <a:rPr lang="en-US" sz="2400" dirty="0"/>
              <a:t>To do this, write the 23 least significant bits of the original IEEE 754 encoded number (the mantissa) after the implied 1. (we can omit any 0’s on the right side) X 2</a:t>
            </a:r>
            <a:r>
              <a:rPr lang="en-US" sz="2400" baseline="30000" dirty="0"/>
              <a:t>exp</a:t>
            </a:r>
            <a:endParaRPr lang="en-US" sz="2400" baseline="30000">
              <a:ea typeface="Tahoma"/>
              <a:cs typeface="Tahoma"/>
            </a:endParaRPr>
          </a:p>
          <a:p>
            <a:r>
              <a:rPr lang="en-US" sz="2400" dirty="0"/>
              <a:t>For our problem, since exp is -1 (from step 2 above) this is:</a:t>
            </a:r>
          </a:p>
          <a:p>
            <a:pPr marL="0" indent="0">
              <a:buNone/>
            </a:pPr>
            <a:r>
              <a:rPr lang="en-US" sz="2400" dirty="0"/>
              <a:t>	1.101 X 2</a:t>
            </a:r>
            <a:r>
              <a:rPr lang="en-US" sz="2400" baseline="30000" dirty="0"/>
              <a:t>-1</a:t>
            </a:r>
          </a:p>
          <a:p>
            <a:pPr marL="0" indent="0">
              <a:buNone/>
            </a:pPr>
            <a:endParaRPr lang="en-US" sz="2400" baseline="30000" dirty="0"/>
          </a:p>
          <a:p>
            <a:pPr marL="0" indent="0">
              <a:buNone/>
            </a:pPr>
            <a:r>
              <a:rPr lang="en-US" sz="2400" b="1" dirty="0"/>
              <a:t>NOTICE: </a:t>
            </a:r>
            <a:r>
              <a:rPr lang="en-US" sz="2400" dirty="0"/>
              <a:t>The 20 0’s on the right have been omitted from 10100000000000000000000 (the 23 bits of the mantissa from the original IEEE 754 encoded number); 0’s on the right can always be omitted without changing the value when converting to decimal.</a:t>
            </a:r>
            <a:endParaRPr lang="en-US" sz="2400" dirty="0">
              <a:ea typeface="Tahoma"/>
              <a:cs typeface="Tahoma"/>
            </a:endParaRPr>
          </a:p>
          <a:p>
            <a:pPr marL="0" indent="0">
              <a:buNone/>
            </a:pPr>
            <a:endParaRPr lang="en-US" dirty="0"/>
          </a:p>
          <a:p>
            <a:endParaRPr lang="en-US" dirty="0"/>
          </a:p>
          <a:p>
            <a:endParaRPr lang="en-US" sz="3200" dirty="0"/>
          </a:p>
          <a:p>
            <a:endParaRPr lang="en-US" dirty="0"/>
          </a:p>
        </p:txBody>
      </p:sp>
      <p:sp>
        <p:nvSpPr>
          <p:cNvPr id="4" name="Footer Placeholder 3">
            <a:extLst>
              <a:ext uri="{FF2B5EF4-FFF2-40B4-BE49-F238E27FC236}">
                <a16:creationId xmlns:a16="http://schemas.microsoft.com/office/drawing/2014/main" id="{7A79A512-7762-43D5-B09A-83AA85F312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a:extLst>
              <a:ext uri="{FF2B5EF4-FFF2-40B4-BE49-F238E27FC236}">
                <a16:creationId xmlns:a16="http://schemas.microsoft.com/office/drawing/2014/main" id="{68E8AAF8-9EF2-4C9B-9BE0-825D85853D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78143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4: Conversion to decimal</a:t>
            </a:r>
          </a:p>
        </p:txBody>
      </p:sp>
      <p:sp>
        <p:nvSpPr>
          <p:cNvPr id="3" name="Content Placeholder 2"/>
          <p:cNvSpPr>
            <a:spLocks noGrp="1"/>
          </p:cNvSpPr>
          <p:nvPr>
            <p:ph idx="1"/>
          </p:nvPr>
        </p:nvSpPr>
        <p:spPr/>
        <p:txBody>
          <a:bodyPr/>
          <a:lstStyle/>
          <a:p>
            <a:r>
              <a:rPr lang="en-US" sz="2000" dirty="0"/>
              <a:t>To eliminate the exponent, move the binary point (or radix point) to the right for a positive exp (true exponent), or to the left for a negative exp (true exponent): in our problem, since exp is -1, move the binary point to the left 1 place:</a:t>
            </a:r>
            <a:endParaRPr lang="en-US" sz="2000" dirty="0">
              <a:ea typeface="Tahoma"/>
              <a:cs typeface="Tahoma"/>
            </a:endParaRPr>
          </a:p>
          <a:p>
            <a:pPr marL="0" indent="0">
              <a:buNone/>
            </a:pPr>
            <a:r>
              <a:rPr lang="en-US" sz="2000" dirty="0"/>
              <a:t>	0.1101</a:t>
            </a:r>
            <a:endParaRPr lang="en-US" sz="2000" baseline="30000" dirty="0">
              <a:ea typeface="Tahoma"/>
              <a:cs typeface="Tahoma"/>
            </a:endParaRPr>
          </a:p>
          <a:p>
            <a:r>
              <a:rPr lang="en-US" sz="2000" dirty="0"/>
              <a:t>Now, convert the binary number to decimal.</a:t>
            </a:r>
            <a:endParaRPr lang="en-US" sz="2000" dirty="0">
              <a:ea typeface="Tahoma"/>
              <a:cs typeface="Tahoma"/>
            </a:endParaRPr>
          </a:p>
          <a:p>
            <a:r>
              <a:rPr lang="en-US" sz="2000" dirty="0"/>
              <a:t>The integer part (to the left of the binary point), 0, is 0</a:t>
            </a:r>
            <a:endParaRPr lang="en-US" sz="2000" dirty="0">
              <a:ea typeface="Tahoma"/>
              <a:cs typeface="Tahoma"/>
            </a:endParaRPr>
          </a:p>
          <a:p>
            <a:r>
              <a:rPr lang="en-US" sz="2000" dirty="0"/>
              <a:t>To get the fractional part, use the same method as before: Treat the bits to the right of the binary point as a whole number, and divide by 2</a:t>
            </a:r>
            <a:r>
              <a:rPr lang="en-US" sz="2000" baseline="30000" dirty="0"/>
              <a:t>(number of bits up to and including the rightmost 1)</a:t>
            </a:r>
            <a:endParaRPr lang="en-US" sz="2000" baseline="30000" dirty="0">
              <a:ea typeface="Tahoma"/>
              <a:cs typeface="Tahoma"/>
            </a:endParaRPr>
          </a:p>
          <a:p>
            <a:pPr marL="0" indent="0">
              <a:buNone/>
            </a:pPr>
            <a:r>
              <a:rPr lang="en-US" sz="2000" dirty="0"/>
              <a:t>	.1101 = 13/(2</a:t>
            </a:r>
            <a:r>
              <a:rPr lang="en-US" sz="2000" baseline="30000" dirty="0"/>
              <a:t>4</a:t>
            </a:r>
            <a:r>
              <a:rPr lang="en-US" sz="2000" dirty="0"/>
              <a:t>) = 13/16 or 0.8125, so the number is 13/16 (It is fine to write it this way; you do not need to convert to 0.8125 with a calculator).</a:t>
            </a:r>
            <a:endParaRPr lang="en-US" sz="2000" dirty="0">
              <a:ea typeface="Tahoma"/>
              <a:cs typeface="Tahoma"/>
            </a:endParaRPr>
          </a:p>
          <a:p>
            <a:r>
              <a:rPr lang="en-US" sz="2000" dirty="0"/>
              <a:t>Add sign: negative if sign bit was 1, or positive if sign bit was 0; here, it was 0, so the number is: 13/16 or 0.8125 (13/16 is fine)</a:t>
            </a:r>
            <a:endParaRPr lang="en-US" sz="2000" dirty="0">
              <a:ea typeface="Tahoma"/>
              <a:cs typeface="Tahoma"/>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20965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way below 1 and close to 0</a:t>
            </a:r>
          </a:p>
        </p:txBody>
      </p:sp>
      <p:sp>
        <p:nvSpPr>
          <p:cNvPr id="3" name="Content Placeholder 2"/>
          <p:cNvSpPr>
            <a:spLocks noGrp="1"/>
          </p:cNvSpPr>
          <p:nvPr>
            <p:ph idx="1"/>
          </p:nvPr>
        </p:nvSpPr>
        <p:spPr/>
        <p:txBody>
          <a:bodyPr/>
          <a:lstStyle/>
          <a:p>
            <a:r>
              <a:rPr lang="en-US" sz="2400" dirty="0"/>
              <a:t>As we saw in the example above, if the exponent (exp) is negative, floating point numbers can be used to represent values which are less than 1.</a:t>
            </a:r>
          </a:p>
          <a:p>
            <a:r>
              <a:rPr lang="en-US" sz="2400" dirty="0"/>
              <a:t>If the exponent is negative and very far below zero (say -120 or less), positive numbers can be represented which are </a:t>
            </a:r>
            <a:r>
              <a:rPr lang="en-US" sz="2400" b="1" i="1" dirty="0"/>
              <a:t>extremely small</a:t>
            </a:r>
            <a:r>
              <a:rPr lang="en-US" sz="2400" dirty="0"/>
              <a:t>; that is very much less than 1, i.e., </a:t>
            </a:r>
            <a:r>
              <a:rPr lang="en-US" sz="2400" b="1" i="1" dirty="0"/>
              <a:t>extremely</a:t>
            </a:r>
            <a:r>
              <a:rPr lang="en-US" sz="2400" dirty="0"/>
              <a:t> close to 0 (or negative numbers which are much greater than –1, </a:t>
            </a:r>
            <a:r>
              <a:rPr lang="en-US" sz="2400" dirty="0" err="1"/>
              <a:t>i.e</a:t>
            </a:r>
            <a:r>
              <a:rPr lang="en-US" sz="2400" dirty="0"/>
              <a:t>, extremely close to 0, but negative).</a:t>
            </a:r>
            <a:endParaRPr lang="en-US" sz="2400" dirty="0">
              <a:ea typeface="Tahoma"/>
              <a:cs typeface="Tahoma"/>
            </a:endParaRPr>
          </a:p>
          <a:p>
            <a:r>
              <a:rPr lang="en-US" sz="2400" dirty="0"/>
              <a:t>The range of exponents in IEEE 754 single precision is:</a:t>
            </a:r>
          </a:p>
          <a:p>
            <a:pPr lvl="1"/>
            <a:r>
              <a:rPr lang="en-US" sz="2400" dirty="0"/>
              <a:t>Biased exponent range: 0 – 255</a:t>
            </a:r>
          </a:p>
          <a:p>
            <a:pPr lvl="1"/>
            <a:r>
              <a:rPr lang="en-US" sz="2400" dirty="0"/>
              <a:t>True exponent range (explanation below): -126 to 127</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16</a:t>
            </a:fld>
            <a:endParaRPr lang="en-US" altLang="en-US">
              <a:solidFill>
                <a:srgbClr val="000000"/>
              </a:solidFill>
            </a:endParaRPr>
          </a:p>
        </p:txBody>
      </p:sp>
    </p:spTree>
    <p:extLst>
      <p:ext uri="{BB962C8B-B14F-4D97-AF65-F5344CB8AC3E}">
        <p14:creationId xmlns:p14="http://schemas.microsoft.com/office/powerpoint/2010/main" val="354264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a:t>
            </a:r>
            <a:r>
              <a:rPr lang="en-US" dirty="0" err="1"/>
              <a:t>exp</a:t>
            </a:r>
            <a:endParaRPr lang="en-US" dirty="0"/>
          </a:p>
        </p:txBody>
      </p:sp>
      <p:sp>
        <p:nvSpPr>
          <p:cNvPr id="3" name="Content Placeholder 2"/>
          <p:cNvSpPr>
            <a:spLocks noGrp="1"/>
          </p:cNvSpPr>
          <p:nvPr>
            <p:ph idx="1"/>
          </p:nvPr>
        </p:nvSpPr>
        <p:spPr/>
        <p:txBody>
          <a:bodyPr/>
          <a:lstStyle/>
          <a:p>
            <a:r>
              <a:rPr lang="en-US" sz="2000" dirty="0"/>
              <a:t>What is discussed above is only for values of exp from -126 to 127 (biased, or encoded, exponents from 1 to 254). Such values are called </a:t>
            </a:r>
            <a:r>
              <a:rPr lang="en-US" sz="2000" b="1" i="1" dirty="0"/>
              <a:t>normalized</a:t>
            </a:r>
            <a:r>
              <a:rPr lang="en-US" sz="2000" dirty="0"/>
              <a:t> numbers in IEEE 754.</a:t>
            </a:r>
            <a:endParaRPr lang="en-US" sz="2000">
              <a:ea typeface="Tahoma"/>
              <a:cs typeface="Tahoma"/>
            </a:endParaRPr>
          </a:p>
          <a:p>
            <a:r>
              <a:rPr lang="en-US" sz="2000" dirty="0"/>
              <a:t>With this range of true exponents, we can encode floating point numbers in the range: +/- 1.0 X 2</a:t>
            </a:r>
            <a:r>
              <a:rPr lang="en-US" sz="2000" baseline="30000" dirty="0"/>
              <a:t>-126 </a:t>
            </a:r>
            <a:r>
              <a:rPr lang="en-US" sz="2000" dirty="0"/>
              <a:t>to +/- 1.0 X 2</a:t>
            </a:r>
            <a:r>
              <a:rPr lang="en-US" sz="2000" baseline="30000" dirty="0"/>
              <a:t>127</a:t>
            </a:r>
            <a:endParaRPr lang="en-US" sz="2000" baseline="30000" dirty="0">
              <a:ea typeface="Tahoma"/>
              <a:cs typeface="Tahoma"/>
            </a:endParaRPr>
          </a:p>
          <a:p>
            <a:r>
              <a:rPr lang="en-US" sz="2000" dirty="0"/>
              <a:t>If the encoded exponent is 0 (all 8 bits of the exponent are 0’s), the number is a </a:t>
            </a:r>
            <a:r>
              <a:rPr lang="en-US" sz="2000" b="1" i="1" dirty="0"/>
              <a:t>denormalized</a:t>
            </a:r>
            <a:r>
              <a:rPr lang="en-US" sz="2000" dirty="0"/>
              <a:t> number. This can be used to represent 0, and values with absolute value much less than 1, that is, </a:t>
            </a:r>
            <a:r>
              <a:rPr lang="en-US" sz="2000" b="1" dirty="0"/>
              <a:t>values extremely close to 0 (just below or just above 0)</a:t>
            </a:r>
            <a:r>
              <a:rPr lang="en-US" sz="2000" dirty="0"/>
              <a:t>.</a:t>
            </a:r>
            <a:endParaRPr lang="en-US" sz="2000">
              <a:ea typeface="Tahoma"/>
              <a:cs typeface="Tahoma"/>
            </a:endParaRPr>
          </a:p>
          <a:p>
            <a:pPr lvl="1"/>
            <a:r>
              <a:rPr lang="en-US" sz="2000" dirty="0"/>
              <a:t>We will not consider these values.</a:t>
            </a:r>
          </a:p>
          <a:p>
            <a:r>
              <a:rPr lang="en-US" sz="2000" dirty="0"/>
              <a:t>Numbers that have a biased exponent of 255 (all 8 exponent bits are 1) are used to encode </a:t>
            </a:r>
            <a:r>
              <a:rPr lang="en-US" sz="2000" b="1" dirty="0"/>
              <a:t>+/- infinity (overflow), and errors</a:t>
            </a:r>
            <a:r>
              <a:rPr lang="en-US" sz="2000" dirty="0"/>
              <a:t> (values that are not real numbers, for example, the square root of a negative number).</a:t>
            </a:r>
            <a:endParaRPr lang="en-US" sz="2000" dirty="0">
              <a:ea typeface="Tahoma"/>
              <a:cs typeface="Tahoma"/>
            </a:endParaRPr>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17</a:t>
            </a:fld>
            <a:endParaRPr lang="en-US" altLang="en-US">
              <a:solidFill>
                <a:srgbClr val="000000"/>
              </a:solidFill>
            </a:endParaRPr>
          </a:p>
        </p:txBody>
      </p:sp>
    </p:spTree>
    <p:extLst>
      <p:ext uri="{BB962C8B-B14F-4D97-AF65-F5344CB8AC3E}">
        <p14:creationId xmlns:p14="http://schemas.microsoft.com/office/powerpoint/2010/main" val="271861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1FA7-A809-4557-9377-7A5335A87571}"/>
              </a:ext>
            </a:extLst>
          </p:cNvPr>
          <p:cNvSpPr>
            <a:spLocks noGrp="1"/>
          </p:cNvSpPr>
          <p:nvPr>
            <p:ph type="title"/>
          </p:nvPr>
        </p:nvSpPr>
        <p:spPr/>
        <p:txBody>
          <a:bodyPr/>
          <a:lstStyle/>
          <a:p>
            <a:r>
              <a:rPr lang="en-US" dirty="0"/>
              <a:t>Comparison of float range and integer range</a:t>
            </a:r>
          </a:p>
        </p:txBody>
      </p:sp>
      <p:sp>
        <p:nvSpPr>
          <p:cNvPr id="3" name="Content Placeholder 2">
            <a:extLst>
              <a:ext uri="{FF2B5EF4-FFF2-40B4-BE49-F238E27FC236}">
                <a16:creationId xmlns:a16="http://schemas.microsoft.com/office/drawing/2014/main" id="{CCCE6149-721A-4995-A5F2-C974F90CC9D8}"/>
              </a:ext>
            </a:extLst>
          </p:cNvPr>
          <p:cNvSpPr>
            <a:spLocks noGrp="1"/>
          </p:cNvSpPr>
          <p:nvPr>
            <p:ph idx="1"/>
          </p:nvPr>
        </p:nvSpPr>
        <p:spPr/>
        <p:txBody>
          <a:bodyPr/>
          <a:lstStyle/>
          <a:p>
            <a:r>
              <a:rPr lang="en-US" dirty="0"/>
              <a:t>If we compare the range of floats using IEEE 754 single precision to 32-bit signed integers, we can see floats have </a:t>
            </a:r>
            <a:r>
              <a:rPr lang="en-US" b="1" i="1" dirty="0"/>
              <a:t>a tremendously larger range:</a:t>
            </a:r>
          </a:p>
          <a:p>
            <a:r>
              <a:rPr lang="en-US" dirty="0"/>
              <a:t>Floats: </a:t>
            </a:r>
            <a:r>
              <a:rPr lang="en-US" sz="3200" dirty="0"/>
              <a:t>+/- 1.0 X 2</a:t>
            </a:r>
            <a:r>
              <a:rPr lang="en-US" sz="3200" baseline="30000" dirty="0"/>
              <a:t>-126 </a:t>
            </a:r>
            <a:r>
              <a:rPr lang="en-US" sz="3200" dirty="0"/>
              <a:t>to +/- 1.0 X 2</a:t>
            </a:r>
            <a:r>
              <a:rPr lang="en-US" sz="3200" baseline="30000" dirty="0"/>
              <a:t>127</a:t>
            </a:r>
          </a:p>
          <a:p>
            <a:r>
              <a:rPr lang="en-US" dirty="0"/>
              <a:t>Signed </a:t>
            </a:r>
            <a:r>
              <a:rPr lang="en-US" dirty="0" err="1"/>
              <a:t>ints</a:t>
            </a:r>
            <a:r>
              <a:rPr lang="en-US" dirty="0"/>
              <a:t> (B2T): -</a:t>
            </a:r>
            <a:r>
              <a:rPr lang="en-US" sz="3200" dirty="0"/>
              <a:t>2</a:t>
            </a:r>
            <a:r>
              <a:rPr lang="en-US" baseline="30000" dirty="0"/>
              <a:t>31</a:t>
            </a:r>
            <a:r>
              <a:rPr lang="en-US" sz="3200" baseline="30000" dirty="0"/>
              <a:t> </a:t>
            </a:r>
            <a:r>
              <a:rPr lang="en-US" sz="3200" dirty="0"/>
              <a:t>to 2</a:t>
            </a:r>
            <a:r>
              <a:rPr lang="en-US" baseline="30000" dirty="0"/>
              <a:t>31 </a:t>
            </a:r>
            <a:r>
              <a:rPr lang="en-US" dirty="0"/>
              <a:t>– 1 </a:t>
            </a:r>
            <a:endParaRPr lang="en-US" sz="3200" baseline="30000" dirty="0"/>
          </a:p>
          <a:p>
            <a:endParaRPr lang="en-US" dirty="0"/>
          </a:p>
        </p:txBody>
      </p:sp>
      <p:sp>
        <p:nvSpPr>
          <p:cNvPr id="4" name="Footer Placeholder 3">
            <a:extLst>
              <a:ext uri="{FF2B5EF4-FFF2-40B4-BE49-F238E27FC236}">
                <a16:creationId xmlns:a16="http://schemas.microsoft.com/office/drawing/2014/main" id="{D379A901-B056-455D-8026-1647DA90B83F}"/>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B74630FB-AAE2-4B2C-8F8D-221725142338}"/>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18</a:t>
            </a:fld>
            <a:endParaRPr lang="en-US" altLang="en-US">
              <a:solidFill>
                <a:srgbClr val="000000"/>
              </a:solidFill>
            </a:endParaRPr>
          </a:p>
        </p:txBody>
      </p:sp>
    </p:spTree>
    <p:extLst>
      <p:ext uri="{BB962C8B-B14F-4D97-AF65-F5344CB8AC3E}">
        <p14:creationId xmlns:p14="http://schemas.microsoft.com/office/powerpoint/2010/main" val="142097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521" y="299033"/>
            <a:ext cx="10193867" cy="666750"/>
          </a:xfrm>
        </p:spPr>
        <p:txBody>
          <a:bodyPr/>
          <a:lstStyle/>
          <a:p>
            <a:r>
              <a:rPr lang="en-US" dirty="0"/>
              <a:t>Floating Point Range</a:t>
            </a:r>
          </a:p>
        </p:txBody>
      </p:sp>
      <p:sp>
        <p:nvSpPr>
          <p:cNvPr id="3" name="Content Placeholder 2"/>
          <p:cNvSpPr>
            <a:spLocks noGrp="1"/>
          </p:cNvSpPr>
          <p:nvPr>
            <p:ph idx="1"/>
          </p:nvPr>
        </p:nvSpPr>
        <p:spPr>
          <a:xfrm>
            <a:off x="692634" y="1284248"/>
            <a:ext cx="11245633" cy="4640584"/>
          </a:xfrm>
        </p:spPr>
        <p:txBody>
          <a:bodyPr/>
          <a:lstStyle/>
          <a:p>
            <a:r>
              <a:rPr lang="en-US" sz="1800" dirty="0"/>
              <a:t>Therefore, floating point numbers represented in this way have a tremendous range compared with int representation. For non-negative floats, we can represent:</a:t>
            </a:r>
            <a:endParaRPr lang="en-US" sz="1800" dirty="0">
              <a:ea typeface="Tahoma"/>
              <a:cs typeface="Tahoma"/>
            </a:endParaRPr>
          </a:p>
          <a:p>
            <a:pPr lvl="1"/>
            <a:r>
              <a:rPr lang="en-US" sz="1800" dirty="0"/>
              <a:t>0 </a:t>
            </a:r>
            <a:endParaRPr lang="en-US" sz="1800" dirty="0">
              <a:ea typeface="Tahoma"/>
              <a:cs typeface="Tahoma"/>
            </a:endParaRPr>
          </a:p>
          <a:p>
            <a:pPr lvl="1"/>
            <a:r>
              <a:rPr lang="en-US" sz="1800" dirty="0"/>
              <a:t>From values which are extremely small, but close to 0, to values which are extremely large, much larger than the largest integer which can be represented, even with a 64-bit encoding.</a:t>
            </a:r>
            <a:endParaRPr lang="en-US" sz="1800" dirty="0">
              <a:ea typeface="Tahoma"/>
              <a:cs typeface="Tahoma"/>
            </a:endParaRPr>
          </a:p>
          <a:p>
            <a:pPr lvl="1"/>
            <a:r>
              <a:rPr lang="en-US" sz="1800" dirty="0"/>
              <a:t>Thus, if we want tremendous range, but are willing to trade some precision, we can use floating point data types.</a:t>
            </a:r>
            <a:endParaRPr lang="en-US" sz="1800" dirty="0">
              <a:ea typeface="Tahoma"/>
              <a:cs typeface="Tahoma"/>
            </a:endParaRPr>
          </a:p>
          <a:p>
            <a:pPr lvl="1"/>
            <a:r>
              <a:rPr lang="en-US" sz="1800" dirty="0"/>
              <a:t>If we want </a:t>
            </a:r>
            <a:r>
              <a:rPr lang="en-US" sz="1800" b="1" dirty="0"/>
              <a:t>perfect precision</a:t>
            </a:r>
            <a:r>
              <a:rPr lang="en-US" sz="1800" dirty="0"/>
              <a:t>, but much more limited range, we need integer types.</a:t>
            </a:r>
            <a:endParaRPr lang="en-US" sz="1800" dirty="0">
              <a:ea typeface="Tahoma"/>
              <a:cs typeface="Tahoma"/>
            </a:endParaRPr>
          </a:p>
          <a:p>
            <a:pPr lvl="1"/>
            <a:r>
              <a:rPr lang="en-US" sz="1800" b="1" i="1" dirty="0"/>
              <a:t>SOME</a:t>
            </a:r>
            <a:r>
              <a:rPr lang="en-US" sz="1800" b="1" dirty="0"/>
              <a:t> encoded floats</a:t>
            </a:r>
            <a:r>
              <a:rPr lang="en-US" sz="1800" dirty="0"/>
              <a:t> represent real number values precisely, but only if the number can be written in the form (+/-) x/y where y is an integer of the form 2</a:t>
            </a:r>
            <a:r>
              <a:rPr lang="en-US" sz="1800" baseline="30000" dirty="0"/>
              <a:t>n</a:t>
            </a:r>
            <a:r>
              <a:rPr lang="en-US" sz="1800" dirty="0"/>
              <a:t>, for integer n </a:t>
            </a:r>
            <a:r>
              <a:rPr lang="en-US" sz="1800" u="sng" dirty="0"/>
              <a:t>&gt;</a:t>
            </a:r>
            <a:r>
              <a:rPr lang="en-US" sz="1800" dirty="0"/>
              <a:t> 0.</a:t>
            </a:r>
            <a:endParaRPr lang="en-US" sz="1800" dirty="0">
              <a:ea typeface="Tahoma"/>
              <a:cs typeface="Tahoma"/>
            </a:endParaRPr>
          </a:p>
          <a:p>
            <a:pPr lvl="1"/>
            <a:r>
              <a:rPr lang="en-US" sz="1800" dirty="0"/>
              <a:t>So, fractional values such as 1/5 cannot be stored precisely in binary; they can only be </a:t>
            </a:r>
            <a:r>
              <a:rPr lang="en-US" sz="1800" b="1" i="1" dirty="0"/>
              <a:t>approximated</a:t>
            </a:r>
            <a:r>
              <a:rPr lang="en-US" sz="1800" dirty="0"/>
              <a:t>. Likewise, 1/3, 1/6, 1/7, 1/9, etc. can only be approximated in binary representation with a finite number of bits. The approximation is very good generally, but it is important to understand that it is </a:t>
            </a:r>
            <a:r>
              <a:rPr lang="en-US" sz="1800" b="1" i="1" dirty="0"/>
              <a:t>only an approximation in these cases (a large percentage of cases)!</a:t>
            </a:r>
            <a:endParaRPr lang="en-US" sz="1800" dirty="0">
              <a:ea typeface="Tahoma"/>
              <a:cs typeface="Tahoma"/>
            </a:endParaRPr>
          </a:p>
          <a:p>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19</a:t>
            </a:fld>
            <a:endParaRPr lang="en-US" altLang="en-US">
              <a:solidFill>
                <a:srgbClr val="000000"/>
              </a:solidFill>
            </a:endParaRPr>
          </a:p>
        </p:txBody>
      </p:sp>
    </p:spTree>
    <p:extLst>
      <p:ext uri="{BB962C8B-B14F-4D97-AF65-F5344CB8AC3E}">
        <p14:creationId xmlns:p14="http://schemas.microsoft.com/office/powerpoint/2010/main" val="145064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solidFill>
                  <a:srgbClr val="000000"/>
                </a:solidFill>
              </a:rPr>
              <a:t>CSE 3430; Part 2</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D0EF5D-6220-4525-A952-B7D3F47FD14D}" type="slidenum">
              <a:rPr lang="en-US" altLang="en-US" sz="1400">
                <a:solidFill>
                  <a:srgbClr val="000000"/>
                </a:solidFill>
              </a:rPr>
              <a:pPr>
                <a:spcBef>
                  <a:spcPct val="0"/>
                </a:spcBef>
                <a:buClrTx/>
                <a:buSzTx/>
                <a:buFontTx/>
                <a:buNone/>
              </a:pPr>
              <a:t>2</a:t>
            </a:fld>
            <a:endParaRPr lang="en-US" altLang="en-US" sz="1400">
              <a:solidFill>
                <a:srgbClr val="000000"/>
              </a:solidFill>
            </a:endParaRPr>
          </a:p>
        </p:txBody>
      </p:sp>
      <p:sp>
        <p:nvSpPr>
          <p:cNvPr id="37892" name="Rectangle 2"/>
          <p:cNvSpPr>
            <a:spLocks noGrp="1" noChangeArrowheads="1"/>
          </p:cNvSpPr>
          <p:nvPr>
            <p:ph type="title"/>
          </p:nvPr>
        </p:nvSpPr>
        <p:spPr>
          <a:xfrm>
            <a:off x="3100389" y="125413"/>
            <a:ext cx="6605587" cy="615950"/>
          </a:xfrm>
        </p:spPr>
        <p:txBody>
          <a:bodyPr/>
          <a:lstStyle/>
          <a:p>
            <a:pPr algn="ctr" eaLnBrk="1" hangingPunct="1"/>
            <a:r>
              <a:rPr lang="en-US" altLang="en-US" dirty="0"/>
              <a:t>Storing Information (contd.)</a:t>
            </a:r>
          </a:p>
        </p:txBody>
      </p:sp>
      <mc:AlternateContent xmlns:mc="http://schemas.openxmlformats.org/markup-compatibility/2006" xmlns:a14="http://schemas.microsoft.com/office/drawing/2010/main">
        <mc:Choice Requires="a14">
          <p:sp>
            <p:nvSpPr>
              <p:cNvPr id="5125" name="Rectangle 3"/>
              <p:cNvSpPr>
                <a:spLocks noGrp="1" noChangeArrowheads="1"/>
              </p:cNvSpPr>
              <p:nvPr>
                <p:ph type="body" idx="1"/>
              </p:nvPr>
            </p:nvSpPr>
            <p:spPr>
              <a:xfrm>
                <a:off x="1347269" y="809606"/>
                <a:ext cx="9045575" cy="5234153"/>
              </a:xfrm>
            </p:spPr>
            <p:txBody>
              <a:bodyPr/>
              <a:lstStyle/>
              <a:p>
                <a:pPr defTabSz="282575" eaLnBrk="1" hangingPunct="1">
                  <a:spcAft>
                    <a:spcPts val="600"/>
                  </a:spcAft>
                </a:pPr>
                <a:r>
                  <a:rPr lang="en-US" altLang="en-US" sz="2000" dirty="0">
                    <a:latin typeface="Arial" panose="020B0604020202020204" pitchFamily="34" charset="0"/>
                  </a:rPr>
                  <a:t>Floating point numbers: A powerful representation used to represent a wide range of values (the way shown below is used in IEEE 754 (single precision):</a:t>
                </a:r>
              </a:p>
              <a:p>
                <a:pPr lvl="1" defTabSz="282575" eaLnBrk="1" hangingPunct="1">
                  <a:spcAft>
                    <a:spcPts val="0"/>
                  </a:spcAft>
                </a:pPr>
                <a:r>
                  <a:rPr lang="en-US" altLang="en-US" sz="2000" dirty="0">
                    <a:latin typeface="Arial" panose="020B0604020202020204" pitchFamily="34" charset="0"/>
                  </a:rPr>
                  <a:t>1 bit for the </a:t>
                </a:r>
                <a:r>
                  <a:rPr lang="en-US" altLang="en-US" sz="2000" i="1" dirty="0">
                    <a:latin typeface="Arial" panose="020B0604020202020204" pitchFamily="34" charset="0"/>
                  </a:rPr>
                  <a:t>sign</a:t>
                </a:r>
                <a:r>
                  <a:rPr lang="en-US" altLang="en-US" sz="2000" dirty="0">
                    <a:latin typeface="Arial" panose="020B0604020202020204" pitchFamily="34" charset="0"/>
                  </a:rPr>
                  <a:t> of the number</a:t>
                </a:r>
              </a:p>
              <a:p>
                <a:pPr lvl="1" defTabSz="282575" eaLnBrk="1" hangingPunct="1">
                  <a:spcAft>
                    <a:spcPts val="0"/>
                  </a:spcAft>
                </a:pPr>
                <a:r>
                  <a:rPr lang="en-US" altLang="en-US" sz="2000" dirty="0">
                    <a:latin typeface="Arial" panose="020B0604020202020204" pitchFamily="34" charset="0"/>
                  </a:rPr>
                  <a:t>8 bits to represent a </a:t>
                </a:r>
                <a:r>
                  <a:rPr lang="en-US" altLang="en-US" sz="2000" i="1" dirty="0">
                    <a:latin typeface="Arial" panose="020B0604020202020204" pitchFamily="34" charset="0"/>
                  </a:rPr>
                  <a:t>signed</a:t>
                </a:r>
                <a:r>
                  <a:rPr lang="en-US" altLang="en-US" sz="2000" dirty="0">
                    <a:latin typeface="Arial" panose="020B0604020202020204" pitchFamily="34" charset="0"/>
                  </a:rPr>
                  <a:t> exponent to a base of 2</a:t>
                </a:r>
              </a:p>
              <a:p>
                <a:pPr lvl="1" defTabSz="282575" eaLnBrk="1" hangingPunct="1">
                  <a:spcAft>
                    <a:spcPts val="0"/>
                  </a:spcAft>
                </a:pPr>
                <a:r>
                  <a:rPr lang="en-US" altLang="en-US" sz="2000" dirty="0">
                    <a:latin typeface="Arial" panose="020B0604020202020204" pitchFamily="34" charset="0"/>
                  </a:rPr>
                  <a:t>23 significant bits (the X’s) in the form 1.XX…X</a:t>
                </a:r>
              </a:p>
              <a:p>
                <a:pPr lvl="1" defTabSz="282575" eaLnBrk="1" hangingPunct="1">
                  <a:spcAft>
                    <a:spcPts val="0"/>
                  </a:spcAft>
                </a:pPr>
                <a:r>
                  <a:rPr lang="en-US" altLang="en-US" sz="2000" dirty="0">
                    <a:latin typeface="Arial" panose="020B0604020202020204" pitchFamily="34" charset="0"/>
                  </a:rPr>
                  <a:t>The value represented is: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altLang="en-US" sz="2000" dirty="0">
                    <a:latin typeface="Arial" panose="020B0604020202020204" pitchFamily="34" charset="0"/>
                  </a:rPr>
                  <a:t> 1.XX…X * 2</a:t>
                </a:r>
                <a:r>
                  <a:rPr lang="en-US" altLang="en-US" sz="2000" baseline="30000" dirty="0">
                    <a:latin typeface="Arial" panose="020B0604020202020204" pitchFamily="34" charset="0"/>
                  </a:rPr>
                  <a:t>exp </a:t>
                </a:r>
                <a:r>
                  <a:rPr lang="en-US" altLang="en-US" sz="2000" dirty="0">
                    <a:latin typeface="Arial" panose="020B0604020202020204" pitchFamily="34" charset="0"/>
                  </a:rPr>
                  <a:t>  </a:t>
                </a:r>
              </a:p>
              <a:p>
                <a:pPr lvl="1" defTabSz="282575" eaLnBrk="1" hangingPunct="1">
                  <a:spcAft>
                    <a:spcPts val="0"/>
                  </a:spcAft>
                </a:pPr>
                <a:r>
                  <a:rPr lang="en-US" altLang="en-US" sz="2000" dirty="0">
                    <a:latin typeface="Arial" panose="020B0604020202020204" pitchFamily="34" charset="0"/>
                  </a:rPr>
                  <a:t>NOTE CAREFULLY that there is an implied 1 before the binary point!  </a:t>
                </a:r>
              </a:p>
              <a:p>
                <a:pPr lvl="1" defTabSz="282575" eaLnBrk="1" hangingPunct="1">
                  <a:spcAft>
                    <a:spcPts val="0"/>
                  </a:spcAft>
                </a:pPr>
                <a:r>
                  <a:rPr lang="en-US" altLang="en-US" sz="2000" dirty="0">
                    <a:latin typeface="Arial" panose="020B0604020202020204" pitchFamily="34" charset="0"/>
                  </a:rPr>
                  <a:t>This works because the use of the exponent covers a wide range of values with the number of significant bits being the same at different values </a:t>
                </a:r>
              </a:p>
              <a:p>
                <a:pPr defTabSz="282575" eaLnBrk="1" hangingPunct="1">
                  <a:spcAft>
                    <a:spcPts val="600"/>
                  </a:spcAft>
                </a:pPr>
                <a:r>
                  <a:rPr lang="en-US" altLang="en-US" sz="2000" dirty="0">
                    <a:latin typeface="Arial" panose="020B0604020202020204" pitchFamily="34" charset="0"/>
                  </a:rPr>
                  <a:t>The description above is for single precision; we will not look at double precision</a:t>
                </a:r>
              </a:p>
              <a:p>
                <a:pPr marL="457200" lvl="1" indent="0" defTabSz="282575" eaLnBrk="1" hangingPunct="1">
                  <a:spcAft>
                    <a:spcPts val="0"/>
                  </a:spcAft>
                  <a:buNone/>
                </a:pPr>
                <a:endParaRPr lang="en-US" altLang="en-US" sz="1600" dirty="0">
                  <a:latin typeface="Arial" panose="020B0604020202020204" pitchFamily="34" charset="0"/>
                </a:endParaRPr>
              </a:p>
            </p:txBody>
          </p:sp>
        </mc:Choice>
        <mc:Fallback xmlns="">
          <p:sp>
            <p:nvSpPr>
              <p:cNvPr id="5125" name="Rectangle 3"/>
              <p:cNvSpPr>
                <a:spLocks noGrp="1" noRot="1" noChangeAspect="1" noMove="1" noResize="1" noEditPoints="1" noAdjustHandles="1" noChangeArrowheads="1" noChangeShapeType="1" noTextEdit="1"/>
              </p:cNvSpPr>
              <p:nvPr>
                <p:ph type="body" idx="1"/>
              </p:nvPr>
            </p:nvSpPr>
            <p:spPr>
              <a:xfrm>
                <a:off x="1347269" y="809606"/>
                <a:ext cx="9045575" cy="5234153"/>
              </a:xfrm>
              <a:blipFill>
                <a:blip r:embed="rId3"/>
                <a:stretch>
                  <a:fillRect t="-583" r="-876"/>
                </a:stretch>
              </a:blipFill>
            </p:spPr>
            <p:txBody>
              <a:bodyPr/>
              <a:lstStyle/>
              <a:p>
                <a:r>
                  <a:rPr lang="en-US">
                    <a:noFill/>
                  </a:rPr>
                  <a:t> </a:t>
                </a:r>
              </a:p>
            </p:txBody>
          </p:sp>
        </mc:Fallback>
      </mc:AlternateContent>
    </p:spTree>
    <p:extLst>
      <p:ext uri="{BB962C8B-B14F-4D97-AF65-F5344CB8AC3E}">
        <p14:creationId xmlns:p14="http://schemas.microsoft.com/office/powerpoint/2010/main" val="61353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ea typeface="Tahoma"/>
                <a:cs typeface="Tahoma"/>
              </a:rPr>
              <a:t>Character representation</a:t>
            </a:r>
            <a:endParaRPr lang="en-US" altLang="en-US" dirty="0">
              <a:ea typeface="Tahoma"/>
              <a:cs typeface="Tahoma"/>
            </a:endParaRPr>
          </a:p>
        </p:txBody>
      </p:sp>
      <p:sp>
        <p:nvSpPr>
          <p:cNvPr id="3" name="Content Placeholder 2"/>
          <p:cNvSpPr>
            <a:spLocks noGrp="1"/>
          </p:cNvSpPr>
          <p:nvPr>
            <p:ph idx="1"/>
          </p:nvPr>
        </p:nvSpPr>
        <p:spPr/>
        <p:txBody>
          <a:bodyPr/>
          <a:lstStyle/>
          <a:p>
            <a:pPr defTabSz="282575" eaLnBrk="1" hangingPunct="1">
              <a:spcAft>
                <a:spcPts val="0"/>
              </a:spcAft>
            </a:pPr>
            <a:r>
              <a:rPr lang="en-US" altLang="en-US" sz="2400" dirty="0">
                <a:latin typeface="Arial" panose="020B0604020202020204" pitchFamily="34" charset="0"/>
              </a:rPr>
              <a:t>Characters</a:t>
            </a:r>
          </a:p>
          <a:p>
            <a:pPr defTabSz="282575" eaLnBrk="1" hangingPunct="1">
              <a:spcAft>
                <a:spcPts val="0"/>
              </a:spcAft>
            </a:pPr>
            <a:r>
              <a:rPr lang="en-US" altLang="en-US" sz="2400" dirty="0">
                <a:latin typeface="Arial" panose="020B0604020202020204" pitchFamily="34" charset="0"/>
              </a:rPr>
              <a:t>There are various encoding schemes which are used</a:t>
            </a:r>
          </a:p>
          <a:p>
            <a:pPr defTabSz="282575" eaLnBrk="1" hangingPunct="1">
              <a:spcAft>
                <a:spcPts val="0"/>
              </a:spcAft>
            </a:pPr>
            <a:r>
              <a:rPr lang="en-US" altLang="en-US" sz="2400" dirty="0">
                <a:latin typeface="Arial" panose="020B0604020202020204" pitchFamily="34" charset="0"/>
              </a:rPr>
              <a:t>For the Latin alphabet and related characters, and decimal digits (0 to 9) one early system (still being used) is ASCII (American Standard Code for Information Exchange):</a:t>
            </a:r>
            <a:br>
              <a:rPr lang="en-US" altLang="en-US" sz="2400" dirty="0">
                <a:latin typeface="Arial" panose="020B0604020202020204" pitchFamily="34" charset="0"/>
              </a:rPr>
            </a:br>
            <a:r>
              <a:rPr lang="en-US" altLang="en-US" sz="2400" dirty="0">
                <a:latin typeface="Arial" panose="020B0604020202020204" pitchFamily="34" charset="0"/>
              </a:rPr>
              <a:t>	Corresponding to each character, there is a unique 8 bit code</a:t>
            </a:r>
            <a:br>
              <a:rPr lang="en-US" altLang="en-US" sz="2400" dirty="0">
                <a:latin typeface="Arial" panose="020B0604020202020204" pitchFamily="34" charset="0"/>
              </a:rPr>
            </a:br>
            <a:r>
              <a:rPr lang="en-US" altLang="en-US" sz="2400" dirty="0">
                <a:latin typeface="Arial" panose="020B0604020202020204" pitchFamily="34" charset="0"/>
              </a:rPr>
              <a:t>	Example: ‘A’ has the code 0100 0001; ‘B’ has code 0100 0010</a:t>
            </a:r>
            <a:br>
              <a:rPr lang="en-US" altLang="en-US" sz="2400" dirty="0">
                <a:latin typeface="Arial" panose="020B0604020202020204" pitchFamily="34" charset="0"/>
              </a:rPr>
            </a:br>
            <a:r>
              <a:rPr lang="en-US" altLang="en-US" sz="2400" dirty="0">
                <a:latin typeface="Arial" panose="020B0604020202020204" pitchFamily="34" charset="0"/>
              </a:rPr>
              <a:t>		‘7’ has code 0011 0111; ‘8’ has code 0011 1000;</a:t>
            </a:r>
            <a:br>
              <a:rPr lang="en-US" altLang="en-US" sz="2400" dirty="0">
                <a:latin typeface="Arial" panose="020B0604020202020204" pitchFamily="34" charset="0"/>
              </a:rPr>
            </a:br>
            <a:r>
              <a:rPr lang="en-US" altLang="en-US" sz="2400" dirty="0">
                <a:latin typeface="Arial" panose="020B0604020202020204" pitchFamily="34" charset="0"/>
              </a:rPr>
              <a:t>		Why? … because! (it is an accepted standard)</a:t>
            </a:r>
          </a:p>
          <a:p>
            <a:pPr defTabSz="282575" eaLnBrk="1" hangingPunct="1">
              <a:spcAft>
                <a:spcPts val="0"/>
              </a:spcAft>
            </a:pPr>
            <a:r>
              <a:rPr lang="en-US" altLang="en-US" sz="2400" dirty="0">
                <a:latin typeface="Arial" panose="020B0604020202020204" pitchFamily="34" charset="0"/>
              </a:rPr>
              <a:t>Please see the ASCII table posted on Carmen</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20</a:t>
            </a:fld>
            <a:endParaRPr lang="en-US" altLang="en-US">
              <a:solidFill>
                <a:srgbClr val="000000"/>
              </a:solidFill>
            </a:endParaRPr>
          </a:p>
        </p:txBody>
      </p:sp>
    </p:spTree>
    <p:extLst>
      <p:ext uri="{BB962C8B-B14F-4D97-AF65-F5344CB8AC3E}">
        <p14:creationId xmlns:p14="http://schemas.microsoft.com/office/powerpoint/2010/main" val="48396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 Important Point</a:t>
            </a:r>
          </a:p>
        </p:txBody>
      </p:sp>
      <p:sp>
        <p:nvSpPr>
          <p:cNvPr id="3" name="Content Placeholder 2"/>
          <p:cNvSpPr>
            <a:spLocks noGrp="1"/>
          </p:cNvSpPr>
          <p:nvPr>
            <p:ph idx="1"/>
          </p:nvPr>
        </p:nvSpPr>
        <p:spPr/>
        <p:txBody>
          <a:bodyPr/>
          <a:lstStyle/>
          <a:p>
            <a:r>
              <a:rPr lang="en-US" altLang="en-US" dirty="0">
                <a:latin typeface="Arial"/>
                <a:cs typeface="Arial"/>
              </a:rPr>
              <a:t>Please note that the most significant bit (the </a:t>
            </a:r>
            <a:r>
              <a:rPr lang="en-US" altLang="en-US" dirty="0" err="1">
                <a:latin typeface="Arial"/>
                <a:cs typeface="Arial"/>
              </a:rPr>
              <a:t>msb</a:t>
            </a:r>
            <a:r>
              <a:rPr lang="en-US" altLang="en-US" dirty="0">
                <a:latin typeface="Arial"/>
                <a:cs typeface="Arial"/>
              </a:rPr>
              <a:t>, that is, leftmost bit) in an ASCII character encoding is </a:t>
            </a:r>
            <a:r>
              <a:rPr lang="en-US" altLang="en-US" i="1" dirty="0">
                <a:latin typeface="Arial"/>
                <a:cs typeface="Arial"/>
              </a:rPr>
              <a:t>always 0</a:t>
            </a:r>
            <a:r>
              <a:rPr lang="en-US" altLang="en-US" dirty="0">
                <a:latin typeface="Arial"/>
                <a:cs typeface="Arial"/>
              </a:rPr>
              <a:t>. </a:t>
            </a:r>
          </a:p>
          <a:p>
            <a:r>
              <a:rPr lang="en-US" altLang="en-US" dirty="0">
                <a:latin typeface="Arial"/>
                <a:cs typeface="Arial"/>
              </a:rPr>
              <a:t>This means that the </a:t>
            </a:r>
            <a:r>
              <a:rPr lang="en-US" altLang="en-US" dirty="0" err="1">
                <a:latin typeface="Arial"/>
                <a:cs typeface="Arial"/>
              </a:rPr>
              <a:t>msb</a:t>
            </a:r>
            <a:r>
              <a:rPr lang="en-US" altLang="en-US" dirty="0">
                <a:latin typeface="Arial"/>
                <a:cs typeface="Arial"/>
              </a:rPr>
              <a:t> can be used to detect errors in the transmission of character data, for example, across a network connection (see discussion of how this can be done below).</a:t>
            </a:r>
          </a:p>
          <a:p>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21</a:t>
            </a:fld>
            <a:endParaRPr lang="en-US" altLang="en-US">
              <a:solidFill>
                <a:srgbClr val="000000"/>
              </a:solidFill>
            </a:endParaRPr>
          </a:p>
        </p:txBody>
      </p:sp>
    </p:spTree>
    <p:extLst>
      <p:ext uri="{BB962C8B-B14F-4D97-AF65-F5344CB8AC3E}">
        <p14:creationId xmlns:p14="http://schemas.microsoft.com/office/powerpoint/2010/main" val="1497005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 of character encoding – UTF-8</a:t>
            </a:r>
          </a:p>
        </p:txBody>
      </p:sp>
      <p:sp>
        <p:nvSpPr>
          <p:cNvPr id="3" name="Content Placeholder 2"/>
          <p:cNvSpPr>
            <a:spLocks noGrp="1"/>
          </p:cNvSpPr>
          <p:nvPr>
            <p:ph idx="1"/>
          </p:nvPr>
        </p:nvSpPr>
        <p:spPr/>
        <p:txBody>
          <a:bodyPr/>
          <a:lstStyle/>
          <a:p>
            <a:r>
              <a:rPr lang="en-US" dirty="0"/>
              <a:t>Because ASCII uses only 7 bits (remember that the </a:t>
            </a:r>
            <a:r>
              <a:rPr lang="en-US" err="1"/>
              <a:t>msb</a:t>
            </a:r>
            <a:r>
              <a:rPr lang="en-US" dirty="0"/>
              <a:t> is always 0), it can encode a very limited number of characters. </a:t>
            </a:r>
          </a:p>
          <a:p>
            <a:r>
              <a:rPr lang="en-US" dirty="0"/>
              <a:t>How many?</a:t>
            </a:r>
            <a:endParaRPr lang="en-US" dirty="0">
              <a:ea typeface="Tahoma"/>
              <a:cs typeface="Tahoma"/>
            </a:endParaRPr>
          </a:p>
          <a:p>
            <a:r>
              <a:rPr lang="en-US" dirty="0"/>
              <a:t>If we want an encoding for a larger character set, what can we do?</a:t>
            </a: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22</a:t>
            </a:fld>
            <a:endParaRPr lang="en-US" altLang="en-US">
              <a:solidFill>
                <a:srgbClr val="000000"/>
              </a:solidFill>
            </a:endParaRPr>
          </a:p>
        </p:txBody>
      </p:sp>
    </p:spTree>
    <p:extLst>
      <p:ext uri="{BB962C8B-B14F-4D97-AF65-F5344CB8AC3E}">
        <p14:creationId xmlns:p14="http://schemas.microsoft.com/office/powerpoint/2010/main" val="4206761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methods of character encoding (</a:t>
            </a:r>
            <a:r>
              <a:rPr lang="en-US" dirty="0" err="1"/>
              <a:t>cont</a:t>
            </a:r>
            <a:r>
              <a:rPr lang="en-US" dirty="0"/>
              <a:t>)</a:t>
            </a:r>
          </a:p>
        </p:txBody>
      </p:sp>
      <p:sp>
        <p:nvSpPr>
          <p:cNvPr id="3" name="Content Placeholder 2"/>
          <p:cNvSpPr>
            <a:spLocks noGrp="1"/>
          </p:cNvSpPr>
          <p:nvPr>
            <p:ph idx="1"/>
          </p:nvPr>
        </p:nvSpPr>
        <p:spPr/>
        <p:txBody>
          <a:bodyPr/>
          <a:lstStyle/>
          <a:p>
            <a:r>
              <a:rPr lang="en-US" dirty="0"/>
              <a:t>Right – the same answer as always - use more bits (longer bit strings)!</a:t>
            </a:r>
            <a:endParaRPr lang="en-US" dirty="0">
              <a:ea typeface="Tahoma"/>
              <a:cs typeface="Tahoma"/>
            </a:endParaRPr>
          </a:p>
          <a:p>
            <a:r>
              <a:rPr lang="en-US" dirty="0"/>
              <a:t>UTF-8</a:t>
            </a:r>
          </a:p>
          <a:p>
            <a:pPr lvl="1"/>
            <a:r>
              <a:rPr lang="en-US" dirty="0"/>
              <a:t>Unicode</a:t>
            </a:r>
          </a:p>
          <a:p>
            <a:pPr lvl="1"/>
            <a:r>
              <a:rPr lang="en-US" dirty="0"/>
              <a:t>Each character is encoded by one to four 8 bit bytes (it is a variable byte-length character encoding method).</a:t>
            </a:r>
          </a:p>
          <a:p>
            <a:pPr lvl="1"/>
            <a:r>
              <a:rPr lang="en-US" dirty="0"/>
              <a:t>NOTE: The UTF-8 encoding is the same as the ASCII encoding for characters encoded by ASCII</a:t>
            </a: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23</a:t>
            </a:fld>
            <a:endParaRPr lang="en-US" altLang="en-US">
              <a:solidFill>
                <a:srgbClr val="000000"/>
              </a:solidFill>
            </a:endParaRPr>
          </a:p>
        </p:txBody>
      </p:sp>
    </p:spTree>
    <p:extLst>
      <p:ext uri="{BB962C8B-B14F-4D97-AF65-F5344CB8AC3E}">
        <p14:creationId xmlns:p14="http://schemas.microsoft.com/office/powerpoint/2010/main" val="1876078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a:t>
            </a:r>
          </a:p>
        </p:txBody>
      </p:sp>
      <p:sp>
        <p:nvSpPr>
          <p:cNvPr id="3" name="Content Placeholder 2"/>
          <p:cNvSpPr>
            <a:spLocks noGrp="1"/>
          </p:cNvSpPr>
          <p:nvPr>
            <p:ph idx="1"/>
          </p:nvPr>
        </p:nvSpPr>
        <p:spPr/>
        <p:txBody>
          <a:bodyPr/>
          <a:lstStyle/>
          <a:p>
            <a:r>
              <a:rPr lang="en-US" dirty="0"/>
              <a:t>UTF-8 can encode Unicode characters. Unicode is an extremely large character set, and currently includes 1,112,064 characters!</a:t>
            </a: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24</a:t>
            </a:fld>
            <a:endParaRPr lang="en-US" altLang="en-US">
              <a:solidFill>
                <a:srgbClr val="000000"/>
              </a:solidFill>
            </a:endParaRPr>
          </a:p>
        </p:txBody>
      </p:sp>
    </p:spTree>
    <p:extLst>
      <p:ext uri="{BB962C8B-B14F-4D97-AF65-F5344CB8AC3E}">
        <p14:creationId xmlns:p14="http://schemas.microsoft.com/office/powerpoint/2010/main" val="70501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 (</a:t>
            </a:r>
            <a:r>
              <a:rPr lang="en-US" dirty="0" err="1"/>
              <a:t>cont</a:t>
            </a:r>
            <a:r>
              <a:rPr lang="en-US" dirty="0"/>
              <a:t>)</a:t>
            </a:r>
          </a:p>
        </p:txBody>
      </p:sp>
      <p:sp>
        <p:nvSpPr>
          <p:cNvPr id="3" name="Content Placeholder 2"/>
          <p:cNvSpPr>
            <a:spLocks noGrp="1"/>
          </p:cNvSpPr>
          <p:nvPr>
            <p:ph idx="1"/>
          </p:nvPr>
        </p:nvSpPr>
        <p:spPr/>
        <p:txBody>
          <a:bodyPr/>
          <a:lstStyle/>
          <a:p>
            <a:r>
              <a:rPr lang="en-US" dirty="0"/>
              <a:t>This is a large enough number to include encodings for Latin-script alphabets, Greek, Cyrillic (used for Russian and other Slavic languages), Coptic, Armenian, Hebrew, Arabic, Syriac, Thaana, and the </a:t>
            </a:r>
            <a:r>
              <a:rPr lang="en-US" err="1"/>
              <a:t>N’Ko</a:t>
            </a:r>
            <a:r>
              <a:rPr lang="en-US" dirty="0"/>
              <a:t> alphabets, as well as diacritical marks (accents, etc.), and also including Chinese, Japanese, and Korean characters.</a:t>
            </a:r>
            <a:endParaRPr lang="en-US" dirty="0">
              <a:ea typeface="Tahoma"/>
              <a:cs typeface="Tahoma"/>
            </a:endParaRPr>
          </a:p>
          <a:p>
            <a:r>
              <a:rPr lang="en-US" dirty="0">
                <a:ea typeface="Tahoma"/>
                <a:cs typeface="Tahoma"/>
              </a:rPr>
              <a:t>Actually, it includes an encoding for every character in every known language that has a writing system!</a:t>
            </a:r>
          </a:p>
          <a:p>
            <a:endParaRPr lang="en-US" dirty="0">
              <a:ea typeface="Tahoma"/>
              <a:cs typeface="Tahoma"/>
            </a:endParaRP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25</a:t>
            </a:fld>
            <a:endParaRPr lang="en-US" altLang="en-US">
              <a:solidFill>
                <a:srgbClr val="000000"/>
              </a:solidFill>
            </a:endParaRPr>
          </a:p>
        </p:txBody>
      </p:sp>
    </p:spTree>
    <p:extLst>
      <p:ext uri="{BB962C8B-B14F-4D97-AF65-F5344CB8AC3E}">
        <p14:creationId xmlns:p14="http://schemas.microsoft.com/office/powerpoint/2010/main" val="1744147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it called UTF-8?</a:t>
            </a:r>
          </a:p>
        </p:txBody>
      </p:sp>
      <p:sp>
        <p:nvSpPr>
          <p:cNvPr id="3" name="Content Placeholder 2"/>
          <p:cNvSpPr>
            <a:spLocks noGrp="1"/>
          </p:cNvSpPr>
          <p:nvPr>
            <p:ph idx="1"/>
          </p:nvPr>
        </p:nvSpPr>
        <p:spPr/>
        <p:txBody>
          <a:bodyPr/>
          <a:lstStyle/>
          <a:p>
            <a:r>
              <a:rPr lang="en-US" dirty="0"/>
              <a:t>The name UTF-8 comes from </a:t>
            </a:r>
            <a:r>
              <a:rPr lang="en-US" b="1" i="1" dirty="0"/>
              <a:t>U</a:t>
            </a:r>
            <a:r>
              <a:rPr lang="en-US" i="1" dirty="0"/>
              <a:t>nicode</a:t>
            </a:r>
            <a:r>
              <a:rPr lang="en-US" dirty="0"/>
              <a:t> (or </a:t>
            </a:r>
            <a:r>
              <a:rPr lang="en-US" i="1" dirty="0"/>
              <a:t>Universal Coded Character Set</a:t>
            </a:r>
            <a:r>
              <a:rPr lang="en-US" dirty="0"/>
              <a:t>) </a:t>
            </a:r>
            <a:r>
              <a:rPr lang="en-US" b="1" i="1" dirty="0"/>
              <a:t>T</a:t>
            </a:r>
            <a:r>
              <a:rPr lang="en-US" i="1" dirty="0"/>
              <a:t>ransformation </a:t>
            </a:r>
            <a:r>
              <a:rPr lang="en-US" b="1" i="1" dirty="0"/>
              <a:t>F</a:t>
            </a:r>
            <a:r>
              <a:rPr lang="en-US" i="1" dirty="0"/>
              <a:t>ormat – </a:t>
            </a:r>
            <a:r>
              <a:rPr lang="en-US" b="1" i="1" dirty="0"/>
              <a:t>8</a:t>
            </a:r>
            <a:r>
              <a:rPr lang="en-US" i="1" dirty="0"/>
              <a:t>-bit </a:t>
            </a:r>
            <a:r>
              <a:rPr lang="en-US" dirty="0"/>
              <a:t>(You do not need to remember this!)</a:t>
            </a:r>
            <a:endParaRPr lang="en-US" dirty="0">
              <a:ea typeface="Tahoma"/>
              <a:cs typeface="Tahoma"/>
            </a:endParaRPr>
          </a:p>
          <a:p>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26</a:t>
            </a:fld>
            <a:endParaRPr lang="en-US" altLang="en-US">
              <a:solidFill>
                <a:srgbClr val="000000"/>
              </a:solidFill>
            </a:endParaRPr>
          </a:p>
        </p:txBody>
      </p:sp>
    </p:spTree>
    <p:extLst>
      <p:ext uri="{BB962C8B-B14F-4D97-AF65-F5344CB8AC3E}">
        <p14:creationId xmlns:p14="http://schemas.microsoft.com/office/powerpoint/2010/main" val="1395234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lstStyle/>
          <a:p>
            <a:r>
              <a:rPr lang="en-US" dirty="0"/>
              <a:t>UTF-8 appears somewhat complicated, but the basic idea is quite simple.</a:t>
            </a:r>
          </a:p>
          <a:p>
            <a:r>
              <a:rPr lang="en-US" dirty="0"/>
              <a:t>First, UTF-8 uses a variable length encoding of 1 to 4 bytes for every character.</a:t>
            </a:r>
          </a:p>
          <a:p>
            <a:pPr lvl="1"/>
            <a:r>
              <a:rPr lang="en-US" dirty="0"/>
              <a:t>That is, the number of bytes used to encode various characters is </a:t>
            </a:r>
            <a:r>
              <a:rPr lang="en-US" i="1" dirty="0"/>
              <a:t>variable </a:t>
            </a:r>
            <a:r>
              <a:rPr lang="en-US" dirty="0"/>
              <a:t>(some characters use 1 byte, some use 2, some use 3, and some use 4).</a:t>
            </a:r>
          </a:p>
          <a:p>
            <a:pPr lvl="1"/>
            <a:r>
              <a:rPr lang="en-US" dirty="0"/>
              <a:t>Although the encoding of </a:t>
            </a:r>
            <a:r>
              <a:rPr lang="en-US" i="1" dirty="0"/>
              <a:t>any particular character </a:t>
            </a:r>
            <a:r>
              <a:rPr lang="en-US" dirty="0"/>
              <a:t>always uses the same number of bytes, encoding of two different characters may use a different number of bytes.</a:t>
            </a:r>
          </a:p>
          <a:p>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27</a:t>
            </a:fld>
            <a:endParaRPr lang="en-US" altLang="en-US">
              <a:solidFill>
                <a:srgbClr val="000000"/>
              </a:solidFill>
            </a:endParaRPr>
          </a:p>
        </p:txBody>
      </p:sp>
    </p:spTree>
    <p:extLst>
      <p:ext uri="{BB962C8B-B14F-4D97-AF65-F5344CB8AC3E}">
        <p14:creationId xmlns:p14="http://schemas.microsoft.com/office/powerpoint/2010/main" val="2511749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 – How does it work (</a:t>
            </a:r>
            <a:r>
              <a:rPr lang="en-US" dirty="0" err="1"/>
              <a:t>cont</a:t>
            </a:r>
            <a:r>
              <a:rPr lang="en-US" dirty="0"/>
              <a:t>)</a:t>
            </a:r>
          </a:p>
        </p:txBody>
      </p:sp>
      <p:sp>
        <p:nvSpPr>
          <p:cNvPr id="3" name="Content Placeholder 2"/>
          <p:cNvSpPr>
            <a:spLocks noGrp="1"/>
          </p:cNvSpPr>
          <p:nvPr>
            <p:ph idx="1"/>
          </p:nvPr>
        </p:nvSpPr>
        <p:spPr/>
        <p:txBody>
          <a:bodyPr/>
          <a:lstStyle/>
          <a:p>
            <a:r>
              <a:rPr lang="en-US" dirty="0"/>
              <a:t>If each character has a variable byte-length encoding (1, 2, 3, or 4 bytes for UTF-8), how does </a:t>
            </a:r>
            <a:r>
              <a:rPr lang="en-US" i="1" dirty="0"/>
              <a:t>the decoder </a:t>
            </a:r>
            <a:r>
              <a:rPr lang="en-US" dirty="0"/>
              <a:t>(software, or perhaps a human being, such as you or me </a:t>
            </a:r>
            <a:r>
              <a:rPr lang="en-US" dirty="0">
                <a:sym typeface="Wingdings" panose="05000000000000000000" pitchFamily="2" charset="2"/>
              </a:rPr>
              <a:t> ) know the length of the character encoding?</a:t>
            </a:r>
          </a:p>
          <a:p>
            <a:r>
              <a:rPr lang="en-US" dirty="0">
                <a:sym typeface="Wingdings" panose="05000000000000000000" pitchFamily="2" charset="2"/>
              </a:rPr>
              <a:t>A clever scheme is used to handle this, explained on the next slide.</a:t>
            </a:r>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28</a:t>
            </a:fld>
            <a:endParaRPr lang="en-US" altLang="en-US">
              <a:solidFill>
                <a:srgbClr val="000000"/>
              </a:solidFill>
            </a:endParaRPr>
          </a:p>
        </p:txBody>
      </p:sp>
    </p:spTree>
    <p:extLst>
      <p:ext uri="{BB962C8B-B14F-4D97-AF65-F5344CB8AC3E}">
        <p14:creationId xmlns:p14="http://schemas.microsoft.com/office/powerpoint/2010/main" val="319663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 – Variable byte length encoding</a:t>
            </a:r>
          </a:p>
        </p:txBody>
      </p:sp>
      <p:sp>
        <p:nvSpPr>
          <p:cNvPr id="3" name="Content Placeholder 2"/>
          <p:cNvSpPr>
            <a:spLocks noGrp="1"/>
          </p:cNvSpPr>
          <p:nvPr>
            <p:ph idx="1"/>
          </p:nvPr>
        </p:nvSpPr>
        <p:spPr/>
        <p:txBody>
          <a:bodyPr/>
          <a:lstStyle/>
          <a:p>
            <a:r>
              <a:rPr lang="en-US" dirty="0"/>
              <a:t>The scheme is shown on the next slide, with the bits marked x actually used to encode the character (each of these bits, of course, can be 0 or 1, depending on the specific character being encoded).</a:t>
            </a:r>
            <a:endParaRPr lang="en-US" dirty="0">
              <a:ea typeface="Tahoma"/>
              <a:cs typeface="Tahoma"/>
            </a:endParaRPr>
          </a:p>
          <a:p>
            <a:r>
              <a:rPr lang="en-US" dirty="0">
                <a:ea typeface="Tahoma"/>
                <a:cs typeface="Tahoma"/>
              </a:rPr>
              <a:t>The bits that are not represented by x can be thought of as formatting bits; they convey information about the encoding, and not about the specific character represented. These bits always come at the beginning of the byte (they are the </a:t>
            </a:r>
            <a:r>
              <a:rPr lang="en-US" dirty="0" err="1">
                <a:ea typeface="Tahoma"/>
                <a:cs typeface="Tahoma"/>
              </a:rPr>
              <a:t>msbs</a:t>
            </a:r>
            <a:r>
              <a:rPr lang="en-US" dirty="0">
                <a:ea typeface="Tahoma"/>
                <a:cs typeface="Tahoma"/>
              </a:rPr>
              <a:t>).</a:t>
            </a:r>
          </a:p>
          <a:p>
            <a:pPr marL="0" indent="0">
              <a:buNone/>
            </a:pPr>
            <a:endParaRPr lang="en-US" dirty="0">
              <a:ea typeface="Tahoma"/>
              <a:cs typeface="Tahoma"/>
            </a:endParaRP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29</a:t>
            </a:fld>
            <a:endParaRPr lang="en-US" altLang="en-US">
              <a:solidFill>
                <a:srgbClr val="000000"/>
              </a:solidFill>
            </a:endParaRPr>
          </a:p>
        </p:txBody>
      </p:sp>
    </p:spTree>
    <p:extLst>
      <p:ext uri="{BB962C8B-B14F-4D97-AF65-F5344CB8AC3E}">
        <p14:creationId xmlns:p14="http://schemas.microsoft.com/office/powerpoint/2010/main" val="203103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754</a:t>
            </a:r>
          </a:p>
        </p:txBody>
      </p:sp>
      <p:sp>
        <p:nvSpPr>
          <p:cNvPr id="3" name="Content Placeholder 2"/>
          <p:cNvSpPr>
            <a:spLocks noGrp="1"/>
          </p:cNvSpPr>
          <p:nvPr>
            <p:ph idx="1"/>
          </p:nvPr>
        </p:nvSpPr>
        <p:spPr/>
        <p:txBody>
          <a:bodyPr/>
          <a:lstStyle/>
          <a:p>
            <a:r>
              <a:rPr lang="en-US" sz="2800" dirty="0"/>
              <a:t>The most common way of encoding floating point numbers is using a standard called IEEE 754 (IEEE is Institute of Electrical and Electronics Engineers)</a:t>
            </a:r>
            <a:endParaRPr lang="en-US" sz="2800" dirty="0">
              <a:ea typeface="Tahoma"/>
              <a:cs typeface="Tahoma"/>
            </a:endParaRPr>
          </a:p>
          <a:p>
            <a:r>
              <a:rPr lang="en-US" sz="2800" dirty="0"/>
              <a:t>IEEE 754 is used for floats on Intel based PCs, Macs, and most Unix and Linux platforms (but other ways of representing floats are used in some systems).</a:t>
            </a:r>
            <a:endParaRPr lang="en-US" sz="2800" dirty="0">
              <a:ea typeface="Tahoma"/>
              <a:cs typeface="Tahoma"/>
            </a:endParaRPr>
          </a:p>
          <a:p>
            <a:r>
              <a:rPr lang="en-US" sz="2800" dirty="0"/>
              <a:t>We will only look at single-precision (32 bit) encoding; although 64-bit encoding works in the same way, just with more bits to represent floating point numbers with a larger range and greater precision, doing 64-bit problems is impractical for our purposes.</a:t>
            </a:r>
            <a:endParaRPr lang="en-US" sz="2800" dirty="0">
              <a:ea typeface="Tahoma"/>
              <a:cs typeface="Tahoma"/>
            </a:endParaRPr>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a:t>
            </a:fld>
            <a:endParaRPr lang="en-US" altLang="en-US">
              <a:solidFill>
                <a:srgbClr val="000000"/>
              </a:solidFill>
            </a:endParaRPr>
          </a:p>
        </p:txBody>
      </p:sp>
    </p:spTree>
    <p:extLst>
      <p:ext uri="{BB962C8B-B14F-4D97-AF65-F5344CB8AC3E}">
        <p14:creationId xmlns:p14="http://schemas.microsoft.com/office/powerpoint/2010/main" val="378789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 variable byte length encoding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94726105"/>
              </p:ext>
            </p:extLst>
          </p:nvPr>
        </p:nvGraphicFramePr>
        <p:xfrm>
          <a:off x="1416050" y="1033463"/>
          <a:ext cx="10415586" cy="4835580"/>
        </p:xfrm>
        <a:graphic>
          <a:graphicData uri="http://schemas.openxmlformats.org/drawingml/2006/table">
            <a:tbl>
              <a:tblPr firstRow="1" bandRow="1">
                <a:tableStyleId>{5C22544A-7EE6-4342-B048-85BDC9FD1C3A}</a:tableStyleId>
              </a:tblPr>
              <a:tblGrid>
                <a:gridCol w="1201026">
                  <a:extLst>
                    <a:ext uri="{9D8B030D-6E8A-4147-A177-3AD203B41FA5}">
                      <a16:colId xmlns:a16="http://schemas.microsoft.com/office/drawing/2014/main" val="20000"/>
                    </a:ext>
                  </a:extLst>
                </a:gridCol>
                <a:gridCol w="1702676">
                  <a:extLst>
                    <a:ext uri="{9D8B030D-6E8A-4147-A177-3AD203B41FA5}">
                      <a16:colId xmlns:a16="http://schemas.microsoft.com/office/drawing/2014/main" val="20001"/>
                    </a:ext>
                  </a:extLst>
                </a:gridCol>
                <a:gridCol w="1387365">
                  <a:extLst>
                    <a:ext uri="{9D8B030D-6E8A-4147-A177-3AD203B41FA5}">
                      <a16:colId xmlns:a16="http://schemas.microsoft.com/office/drawing/2014/main" val="20002"/>
                    </a:ext>
                  </a:extLst>
                </a:gridCol>
                <a:gridCol w="1734207">
                  <a:extLst>
                    <a:ext uri="{9D8B030D-6E8A-4147-A177-3AD203B41FA5}">
                      <a16:colId xmlns:a16="http://schemas.microsoft.com/office/drawing/2014/main" val="20003"/>
                    </a:ext>
                  </a:extLst>
                </a:gridCol>
                <a:gridCol w="1497724">
                  <a:extLst>
                    <a:ext uri="{9D8B030D-6E8A-4147-A177-3AD203B41FA5}">
                      <a16:colId xmlns:a16="http://schemas.microsoft.com/office/drawing/2014/main" val="20004"/>
                    </a:ext>
                  </a:extLst>
                </a:gridCol>
                <a:gridCol w="1466193">
                  <a:extLst>
                    <a:ext uri="{9D8B030D-6E8A-4147-A177-3AD203B41FA5}">
                      <a16:colId xmlns:a16="http://schemas.microsoft.com/office/drawing/2014/main" val="20005"/>
                    </a:ext>
                  </a:extLst>
                </a:gridCol>
                <a:gridCol w="1426395">
                  <a:extLst>
                    <a:ext uri="{9D8B030D-6E8A-4147-A177-3AD203B41FA5}">
                      <a16:colId xmlns:a16="http://schemas.microsoft.com/office/drawing/2014/main" val="20006"/>
                    </a:ext>
                  </a:extLst>
                </a:gridCol>
              </a:tblGrid>
              <a:tr h="1295400">
                <a:tc>
                  <a:txBody>
                    <a:bodyPr/>
                    <a:lstStyle/>
                    <a:p>
                      <a:r>
                        <a:rPr lang="en-US" dirty="0"/>
                        <a:t>Number of bytes</a:t>
                      </a:r>
                    </a:p>
                  </a:txBody>
                  <a:tcPr/>
                </a:tc>
                <a:tc>
                  <a:txBody>
                    <a:bodyPr/>
                    <a:lstStyle/>
                    <a:p>
                      <a:r>
                        <a:rPr lang="en-US" dirty="0"/>
                        <a:t>Range of codes (</a:t>
                      </a:r>
                      <a:r>
                        <a:rPr lang="en-US" baseline="0" dirty="0"/>
                        <a:t>decimal)</a:t>
                      </a:r>
                      <a:endParaRPr lang="en-US" dirty="0"/>
                    </a:p>
                  </a:txBody>
                  <a:tcPr/>
                </a:tc>
                <a:tc>
                  <a:txBody>
                    <a:bodyPr/>
                    <a:lstStyle/>
                    <a:p>
                      <a:r>
                        <a:rPr lang="en-US" dirty="0"/>
                        <a:t>Number of significant</a:t>
                      </a:r>
                      <a:r>
                        <a:rPr lang="en-US" baseline="0" dirty="0"/>
                        <a:t> bits</a:t>
                      </a:r>
                      <a:endParaRPr lang="en-US" dirty="0"/>
                    </a:p>
                  </a:txBody>
                  <a:tcPr/>
                </a:tc>
                <a:tc>
                  <a:txBody>
                    <a:bodyPr/>
                    <a:lstStyle/>
                    <a:p>
                      <a:r>
                        <a:rPr lang="en-US" dirty="0"/>
                        <a:t>1</a:t>
                      </a:r>
                      <a:r>
                        <a:rPr lang="en-US" baseline="30000" dirty="0"/>
                        <a:t>st</a:t>
                      </a:r>
                      <a:r>
                        <a:rPr lang="en-US" dirty="0"/>
                        <a:t> byte</a:t>
                      </a:r>
                    </a:p>
                  </a:txBody>
                  <a:tcPr/>
                </a:tc>
                <a:tc>
                  <a:txBody>
                    <a:bodyPr/>
                    <a:lstStyle/>
                    <a:p>
                      <a:r>
                        <a:rPr lang="en-US" dirty="0"/>
                        <a:t>2</a:t>
                      </a:r>
                      <a:r>
                        <a:rPr lang="en-US" baseline="30000" dirty="0"/>
                        <a:t>nd</a:t>
                      </a:r>
                      <a:r>
                        <a:rPr lang="en-US" dirty="0"/>
                        <a:t> byte</a:t>
                      </a:r>
                    </a:p>
                  </a:txBody>
                  <a:tcPr/>
                </a:tc>
                <a:tc>
                  <a:txBody>
                    <a:bodyPr/>
                    <a:lstStyle/>
                    <a:p>
                      <a:r>
                        <a:rPr lang="en-US" dirty="0"/>
                        <a:t>3</a:t>
                      </a:r>
                      <a:r>
                        <a:rPr lang="en-US" baseline="30000" dirty="0"/>
                        <a:t>rd</a:t>
                      </a:r>
                      <a:r>
                        <a:rPr lang="en-US" dirty="0"/>
                        <a:t> byte</a:t>
                      </a:r>
                    </a:p>
                  </a:txBody>
                  <a:tcPr/>
                </a:tc>
                <a:tc>
                  <a:txBody>
                    <a:bodyPr/>
                    <a:lstStyle/>
                    <a:p>
                      <a:r>
                        <a:rPr lang="en-US" dirty="0"/>
                        <a:t>4</a:t>
                      </a:r>
                      <a:r>
                        <a:rPr lang="en-US" baseline="30000" dirty="0"/>
                        <a:t>th</a:t>
                      </a:r>
                      <a:r>
                        <a:rPr lang="en-US" dirty="0"/>
                        <a:t> byte</a:t>
                      </a:r>
                    </a:p>
                  </a:txBody>
                  <a:tcPr/>
                </a:tc>
                <a:extLst>
                  <a:ext uri="{0D108BD9-81ED-4DB2-BD59-A6C34878D82A}">
                    <a16:rowId xmlns:a16="http://schemas.microsoft.com/office/drawing/2014/main" val="10000"/>
                  </a:ext>
                </a:extLst>
              </a:tr>
              <a:tr h="885045">
                <a:tc>
                  <a:txBody>
                    <a:bodyPr/>
                    <a:lstStyle/>
                    <a:p>
                      <a:r>
                        <a:rPr lang="en-US" sz="2000" dirty="0"/>
                        <a:t>1</a:t>
                      </a:r>
                    </a:p>
                  </a:txBody>
                  <a:tcPr/>
                </a:tc>
                <a:tc>
                  <a:txBody>
                    <a:bodyPr/>
                    <a:lstStyle/>
                    <a:p>
                      <a:r>
                        <a:rPr lang="en-US" sz="2000" dirty="0"/>
                        <a:t>0-127</a:t>
                      </a:r>
                    </a:p>
                  </a:txBody>
                  <a:tcPr/>
                </a:tc>
                <a:tc>
                  <a:txBody>
                    <a:bodyPr/>
                    <a:lstStyle/>
                    <a:p>
                      <a:r>
                        <a:rPr lang="en-US" sz="2000" dirty="0"/>
                        <a:t>7</a:t>
                      </a:r>
                    </a:p>
                  </a:txBody>
                  <a:tcPr/>
                </a:tc>
                <a:tc>
                  <a:txBody>
                    <a:bodyPr/>
                    <a:lstStyle/>
                    <a:p>
                      <a:r>
                        <a:rPr lang="en-US" sz="2000" dirty="0"/>
                        <a:t>0xxx </a:t>
                      </a:r>
                      <a:r>
                        <a:rPr lang="en-US" sz="2000" dirty="0" err="1"/>
                        <a:t>xxxx</a:t>
                      </a:r>
                      <a:endParaRPr lang="en-US" sz="2000" dirty="0"/>
                    </a:p>
                  </a:txBody>
                  <a:tcPr/>
                </a:tc>
                <a:tc>
                  <a:txBody>
                    <a:bodyPr/>
                    <a:lstStyle/>
                    <a:p>
                      <a:r>
                        <a:rPr lang="en-US" sz="20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
                      </a:r>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
                      </a:r>
                    </a:p>
                    <a:p>
                      <a:endParaRPr lang="en-US" sz="2000" dirty="0"/>
                    </a:p>
                  </a:txBody>
                  <a:tcPr/>
                </a:tc>
                <a:extLst>
                  <a:ext uri="{0D108BD9-81ED-4DB2-BD59-A6C34878D82A}">
                    <a16:rowId xmlns:a16="http://schemas.microsoft.com/office/drawing/2014/main" val="10001"/>
                  </a:ext>
                </a:extLst>
              </a:tr>
              <a:tr h="885045">
                <a:tc>
                  <a:txBody>
                    <a:bodyPr/>
                    <a:lstStyle/>
                    <a:p>
                      <a:r>
                        <a:rPr lang="en-US" sz="2000" dirty="0"/>
                        <a:t>2</a:t>
                      </a:r>
                    </a:p>
                  </a:txBody>
                  <a:tcPr/>
                </a:tc>
                <a:tc>
                  <a:txBody>
                    <a:bodyPr/>
                    <a:lstStyle/>
                    <a:p>
                      <a:r>
                        <a:rPr lang="en-US" sz="2000" dirty="0"/>
                        <a:t>128-2047</a:t>
                      </a:r>
                    </a:p>
                  </a:txBody>
                  <a:tcPr/>
                </a:tc>
                <a:tc>
                  <a:txBody>
                    <a:bodyPr/>
                    <a:lstStyle/>
                    <a:p>
                      <a:r>
                        <a:rPr lang="en-US" sz="2000" dirty="0"/>
                        <a:t>11</a:t>
                      </a:r>
                    </a:p>
                  </a:txBody>
                  <a:tcPr/>
                </a:tc>
                <a:tc>
                  <a:txBody>
                    <a:bodyPr/>
                    <a:lstStyle/>
                    <a:p>
                      <a:r>
                        <a:rPr lang="en-US" sz="2000" dirty="0"/>
                        <a:t>110x </a:t>
                      </a:r>
                      <a:r>
                        <a:rPr lang="en-US" sz="2000" dirty="0" err="1"/>
                        <a:t>xxxx</a:t>
                      </a:r>
                      <a:endParaRPr lang="en-US" sz="2000" dirty="0"/>
                    </a:p>
                  </a:txBody>
                  <a:tcPr/>
                </a:tc>
                <a:tc>
                  <a:txBody>
                    <a:bodyPr/>
                    <a:lstStyle/>
                    <a:p>
                      <a:r>
                        <a:rPr lang="en-US" sz="2000" dirty="0"/>
                        <a:t>10xx </a:t>
                      </a:r>
                      <a:r>
                        <a:rPr lang="en-US" sz="2000" dirty="0" err="1"/>
                        <a:t>xxxx</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
                      </a:r>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
                      </a:r>
                    </a:p>
                    <a:p>
                      <a:endParaRPr lang="en-US" sz="2000" dirty="0"/>
                    </a:p>
                  </a:txBody>
                  <a:tcPr/>
                </a:tc>
                <a:extLst>
                  <a:ext uri="{0D108BD9-81ED-4DB2-BD59-A6C34878D82A}">
                    <a16:rowId xmlns:a16="http://schemas.microsoft.com/office/drawing/2014/main" val="10002"/>
                  </a:ext>
                </a:extLst>
              </a:tr>
              <a:tr h="885045">
                <a:tc>
                  <a:txBody>
                    <a:bodyPr/>
                    <a:lstStyle/>
                    <a:p>
                      <a:r>
                        <a:rPr lang="en-US" sz="2000" dirty="0"/>
                        <a:t>3</a:t>
                      </a:r>
                    </a:p>
                  </a:txBody>
                  <a:tcPr/>
                </a:tc>
                <a:tc>
                  <a:txBody>
                    <a:bodyPr/>
                    <a:lstStyle/>
                    <a:p>
                      <a:r>
                        <a:rPr lang="en-US" sz="2000" dirty="0"/>
                        <a:t>2048-65535</a:t>
                      </a:r>
                    </a:p>
                  </a:txBody>
                  <a:tcPr/>
                </a:tc>
                <a:tc>
                  <a:txBody>
                    <a:bodyPr/>
                    <a:lstStyle/>
                    <a:p>
                      <a:r>
                        <a:rPr lang="en-US" sz="2000" dirty="0"/>
                        <a:t>16</a:t>
                      </a:r>
                    </a:p>
                  </a:txBody>
                  <a:tcPr/>
                </a:tc>
                <a:tc>
                  <a:txBody>
                    <a:bodyPr/>
                    <a:lstStyle/>
                    <a:p>
                      <a:r>
                        <a:rPr lang="en-US" sz="2000" dirty="0"/>
                        <a:t>1110 </a:t>
                      </a:r>
                      <a:r>
                        <a:rPr lang="en-US" sz="2000" dirty="0" err="1"/>
                        <a:t>xxxx</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10xx </a:t>
                      </a:r>
                      <a:r>
                        <a:rPr lang="en-US" sz="2000" dirty="0" err="1"/>
                        <a:t>xxxx</a:t>
                      </a:r>
                      <a:endParaRPr lang="en-US" sz="200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10xx </a:t>
                      </a:r>
                      <a:r>
                        <a:rPr lang="en-US" sz="2000" dirty="0" err="1"/>
                        <a:t>xxxx</a:t>
                      </a:r>
                      <a:endParaRPr lang="en-US" sz="200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t>
                      </a:r>
                    </a:p>
                    <a:p>
                      <a:endParaRPr lang="en-US" sz="2000" dirty="0"/>
                    </a:p>
                  </a:txBody>
                  <a:tcPr/>
                </a:tc>
                <a:extLst>
                  <a:ext uri="{0D108BD9-81ED-4DB2-BD59-A6C34878D82A}">
                    <a16:rowId xmlns:a16="http://schemas.microsoft.com/office/drawing/2014/main" val="10003"/>
                  </a:ext>
                </a:extLst>
              </a:tr>
              <a:tr h="885045">
                <a:tc>
                  <a:txBody>
                    <a:bodyPr/>
                    <a:lstStyle/>
                    <a:p>
                      <a:r>
                        <a:rPr lang="en-US" sz="2000" dirty="0"/>
                        <a:t>4</a:t>
                      </a:r>
                    </a:p>
                  </a:txBody>
                  <a:tcPr/>
                </a:tc>
                <a:tc>
                  <a:txBody>
                    <a:bodyPr/>
                    <a:lstStyle/>
                    <a:p>
                      <a:r>
                        <a:rPr lang="en-US" sz="2000" dirty="0"/>
                        <a:t>65536-2097151</a:t>
                      </a:r>
                    </a:p>
                  </a:txBody>
                  <a:tcPr/>
                </a:tc>
                <a:tc>
                  <a:txBody>
                    <a:bodyPr/>
                    <a:lstStyle/>
                    <a:p>
                      <a:r>
                        <a:rPr lang="en-US" sz="2000" dirty="0"/>
                        <a:t>21</a:t>
                      </a:r>
                    </a:p>
                  </a:txBody>
                  <a:tcPr/>
                </a:tc>
                <a:tc>
                  <a:txBody>
                    <a:bodyPr/>
                    <a:lstStyle/>
                    <a:p>
                      <a:r>
                        <a:rPr lang="en-US" sz="2000" dirty="0"/>
                        <a:t>1111 0xxx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10xx </a:t>
                      </a:r>
                      <a:r>
                        <a:rPr lang="en-US" sz="2000" dirty="0" err="1"/>
                        <a:t>xxxx</a:t>
                      </a:r>
                      <a:endParaRPr lang="en-US" sz="200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10xx </a:t>
                      </a:r>
                      <a:r>
                        <a:rPr lang="en-US" sz="2000" dirty="0" err="1"/>
                        <a:t>xxxx</a:t>
                      </a:r>
                      <a:endParaRPr lang="en-US" sz="2000" dirty="0"/>
                    </a:p>
                    <a:p>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10xx </a:t>
                      </a:r>
                      <a:r>
                        <a:rPr lang="en-US" sz="2000" dirty="0" err="1"/>
                        <a:t>xxxx</a:t>
                      </a:r>
                      <a:endParaRPr lang="en-US" sz="2000"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30</a:t>
            </a:fld>
            <a:endParaRPr lang="en-US" altLang="en-US">
              <a:solidFill>
                <a:srgbClr val="000000"/>
              </a:solidFill>
            </a:endParaRPr>
          </a:p>
        </p:txBody>
      </p:sp>
    </p:spTree>
    <p:extLst>
      <p:ext uri="{BB962C8B-B14F-4D97-AF65-F5344CB8AC3E}">
        <p14:creationId xmlns:p14="http://schemas.microsoft.com/office/powerpoint/2010/main" val="1436031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UTF-8 conclusion</a:t>
            </a:r>
          </a:p>
        </p:txBody>
      </p:sp>
      <p:sp>
        <p:nvSpPr>
          <p:cNvPr id="3" name="Content Placeholder 2"/>
          <p:cNvSpPr>
            <a:spLocks noGrp="1"/>
          </p:cNvSpPr>
          <p:nvPr>
            <p:ph idx="1"/>
          </p:nvPr>
        </p:nvSpPr>
        <p:spPr/>
        <p:txBody>
          <a:bodyPr/>
          <a:lstStyle/>
          <a:p>
            <a:r>
              <a:rPr lang="en-US" dirty="0"/>
              <a:t>Since 2009, UTF-8 has been the dominant character encoding scheme for the World Wide Web</a:t>
            </a:r>
          </a:p>
          <a:p>
            <a:r>
              <a:rPr lang="en-US" dirty="0"/>
              <a:t>It now accounts for approximately 93% of all web pages (some of these are pages use just ASCII, but ASCII and UTF-8 are equivalent for one-byte encoded UTF-8 characters) [Please don't worry about remembering the percentage!]</a:t>
            </a:r>
            <a:endParaRPr lang="en-US" dirty="0">
              <a:ea typeface="Tahoma"/>
              <a:cs typeface="Tahoma"/>
            </a:endParaRP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31</a:t>
            </a:fld>
            <a:endParaRPr lang="en-US" altLang="en-US">
              <a:solidFill>
                <a:srgbClr val="000000"/>
              </a:solidFill>
            </a:endParaRPr>
          </a:p>
        </p:txBody>
      </p:sp>
    </p:spTree>
    <p:extLst>
      <p:ext uri="{BB962C8B-B14F-4D97-AF65-F5344CB8AC3E}">
        <p14:creationId xmlns:p14="http://schemas.microsoft.com/office/powerpoint/2010/main" val="1396415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Aside on Hexadecimal</a:t>
            </a:r>
          </a:p>
        </p:txBody>
      </p:sp>
      <p:sp>
        <p:nvSpPr>
          <p:cNvPr id="3" name="Content Placeholder 2"/>
          <p:cNvSpPr>
            <a:spLocks noGrp="1"/>
          </p:cNvSpPr>
          <p:nvPr>
            <p:ph idx="1"/>
          </p:nvPr>
        </p:nvSpPr>
        <p:spPr/>
        <p:txBody>
          <a:bodyPr/>
          <a:lstStyle/>
          <a:p>
            <a:r>
              <a:rPr lang="en-US" sz="2000" dirty="0"/>
              <a:t>Hexadecimal (base 16) is used fairly often in computer science, because it is easy to convert to or from binary to hex.</a:t>
            </a:r>
            <a:endParaRPr lang="en-US" sz="2000" dirty="0">
              <a:ea typeface="Tahoma"/>
              <a:cs typeface="Tahoma"/>
            </a:endParaRPr>
          </a:p>
          <a:p>
            <a:r>
              <a:rPr lang="en-US" sz="2000" dirty="0"/>
              <a:t>Every sequence of 4 bits (every half-byte, or "nibble") can be converted to or from hex directly, as follows:</a:t>
            </a:r>
            <a:endParaRPr lang="en-US" sz="2000" dirty="0">
              <a:ea typeface="Tahoma"/>
              <a:cs typeface="Tahoma"/>
            </a:endParaRPr>
          </a:p>
          <a:p>
            <a:r>
              <a:rPr lang="en-US" sz="2000" dirty="0"/>
              <a:t>Binary	Hex		Binary		Hex</a:t>
            </a:r>
          </a:p>
          <a:p>
            <a:pPr marL="0" indent="0">
              <a:buNone/>
            </a:pPr>
            <a:r>
              <a:rPr lang="en-US" sz="2000" dirty="0"/>
              <a:t>    0000		0		1000		8    		</a:t>
            </a:r>
          </a:p>
          <a:p>
            <a:pPr marL="0" indent="0">
              <a:buNone/>
            </a:pPr>
            <a:r>
              <a:rPr lang="en-US" sz="2000" dirty="0"/>
              <a:t>    0001		1		1001		9</a:t>
            </a:r>
          </a:p>
          <a:p>
            <a:pPr marL="0" indent="0">
              <a:buNone/>
            </a:pPr>
            <a:r>
              <a:rPr lang="en-US" sz="2000" dirty="0"/>
              <a:t>    0010		2		1010		A</a:t>
            </a:r>
          </a:p>
          <a:p>
            <a:pPr marL="0" indent="0">
              <a:buNone/>
            </a:pPr>
            <a:r>
              <a:rPr lang="en-US" sz="2000" dirty="0"/>
              <a:t>    0011		3		1011		B	</a:t>
            </a:r>
          </a:p>
          <a:p>
            <a:pPr marL="0" indent="0">
              <a:buNone/>
            </a:pPr>
            <a:r>
              <a:rPr lang="en-US" sz="2000" dirty="0"/>
              <a:t>    0100		4		1100		C 	</a:t>
            </a:r>
          </a:p>
          <a:p>
            <a:pPr marL="0" indent="0">
              <a:buNone/>
            </a:pPr>
            <a:r>
              <a:rPr lang="en-US" sz="2000" dirty="0"/>
              <a:t>    0101		5		1101		D </a:t>
            </a:r>
          </a:p>
          <a:p>
            <a:pPr marL="0" indent="0">
              <a:buNone/>
            </a:pPr>
            <a:r>
              <a:rPr lang="en-US" sz="2000" dirty="0"/>
              <a:t>    0110		6		1110		E </a:t>
            </a:r>
          </a:p>
          <a:p>
            <a:pPr marL="0" indent="0">
              <a:buNone/>
            </a:pPr>
            <a:r>
              <a:rPr lang="en-US" sz="2000" dirty="0"/>
              <a:t>    0111		7		1111		F </a:t>
            </a:r>
          </a:p>
          <a:p>
            <a:pPr marL="0" indent="0">
              <a:buNone/>
            </a:pPr>
            <a:r>
              <a:rPr lang="en-US" sz="2000" dirty="0"/>
              <a:t>   </a:t>
            </a:r>
          </a:p>
          <a:p>
            <a:pPr marL="0" indent="0">
              <a:buNone/>
            </a:pPr>
            <a:endParaRPr lang="en-US" sz="2000" dirty="0"/>
          </a:p>
          <a:p>
            <a:pPr marL="0" indent="0">
              <a:buNone/>
            </a:pPr>
            <a:endParaRPr lang="en-US" sz="2000"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Tahoma"/>
                <a:ea typeface="+mn-ea"/>
                <a:cs typeface="+mn-cs"/>
              </a:rPr>
              <a:t>CSE 3430; Part 2</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4006033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73A0-B54B-4E3D-8E90-7B82084AD4CF}"/>
              </a:ext>
            </a:extLst>
          </p:cNvPr>
          <p:cNvSpPr>
            <a:spLocks noGrp="1"/>
          </p:cNvSpPr>
          <p:nvPr>
            <p:ph type="title"/>
          </p:nvPr>
        </p:nvSpPr>
        <p:spPr>
          <a:xfrm>
            <a:off x="1527175" y="174228"/>
            <a:ext cx="10193867" cy="859233"/>
          </a:xfrm>
        </p:spPr>
        <p:txBody>
          <a:bodyPr/>
          <a:lstStyle/>
          <a:p>
            <a:r>
              <a:rPr lang="en-US" sz="2800" dirty="0"/>
              <a:t>UTF-8 example – Greek characters </a:t>
            </a:r>
            <a:br>
              <a:rPr lang="en-US" sz="2400" dirty="0"/>
            </a:br>
            <a:r>
              <a:rPr lang="en-US" sz="2400" dirty="0"/>
              <a:t>(Please don’t memorize these!)</a:t>
            </a:r>
          </a:p>
        </p:txBody>
      </p:sp>
      <p:sp>
        <p:nvSpPr>
          <p:cNvPr id="3" name="Content Placeholder 2">
            <a:extLst>
              <a:ext uri="{FF2B5EF4-FFF2-40B4-BE49-F238E27FC236}">
                <a16:creationId xmlns:a16="http://schemas.microsoft.com/office/drawing/2014/main" id="{C16C4A62-57B7-4A6C-BDE8-0F283DFF4FAF}"/>
              </a:ext>
            </a:extLst>
          </p:cNvPr>
          <p:cNvSpPr>
            <a:spLocks noGrp="1"/>
          </p:cNvSpPr>
          <p:nvPr>
            <p:ph idx="1"/>
          </p:nvPr>
        </p:nvSpPr>
        <p:spPr/>
        <p:txBody>
          <a:bodyPr/>
          <a:lstStyle/>
          <a:p>
            <a:r>
              <a:rPr lang="en-US" sz="2400" dirty="0"/>
              <a:t>Here are some UTF-8 codes for some Greek characters many of us may be familiar with:</a:t>
            </a:r>
          </a:p>
          <a:p>
            <a:endParaRPr lang="en-US" dirty="0"/>
          </a:p>
          <a:p>
            <a:endParaRPr lang="en-US" dirty="0"/>
          </a:p>
          <a:p>
            <a:endParaRPr lang="en-US" dirty="0"/>
          </a:p>
          <a:p>
            <a:endParaRPr lang="en-US" dirty="0"/>
          </a:p>
          <a:p>
            <a:endParaRPr lang="en-US" dirty="0"/>
          </a:p>
          <a:p>
            <a:pPr marL="0" indent="0">
              <a:buNone/>
            </a:pPr>
            <a:endParaRPr lang="en-US" sz="2400" dirty="0">
              <a:ea typeface="Tahoma"/>
              <a:cs typeface="Tahoma"/>
            </a:endParaRPr>
          </a:p>
          <a:p>
            <a:r>
              <a:rPr lang="en-US" sz="2400" dirty="0"/>
              <a:t>Notice that all of the UTF-8 codes for Greek characters are two-byte codes (4 hex digits)</a:t>
            </a:r>
            <a:endParaRPr lang="en-US" sz="2400">
              <a:ea typeface="Tahoma"/>
              <a:cs typeface="Tahoma"/>
            </a:endParaRPr>
          </a:p>
        </p:txBody>
      </p:sp>
      <p:sp>
        <p:nvSpPr>
          <p:cNvPr id="4" name="Footer Placeholder 3">
            <a:extLst>
              <a:ext uri="{FF2B5EF4-FFF2-40B4-BE49-F238E27FC236}">
                <a16:creationId xmlns:a16="http://schemas.microsoft.com/office/drawing/2014/main" id="{2BA1E302-77A4-477C-A0CB-44C3D7EA5102}"/>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C3B810D3-DC32-43E1-9FB7-9782DD6FA5F5}"/>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33</a:t>
            </a:fld>
            <a:endParaRPr lang="en-US" altLang="en-US">
              <a:solidFill>
                <a:srgbClr val="000000"/>
              </a:solidFill>
            </a:endParaRPr>
          </a:p>
        </p:txBody>
      </p:sp>
      <p:graphicFrame>
        <p:nvGraphicFramePr>
          <p:cNvPr id="6" name="Table 6">
            <a:extLst>
              <a:ext uri="{FF2B5EF4-FFF2-40B4-BE49-F238E27FC236}">
                <a16:creationId xmlns:a16="http://schemas.microsoft.com/office/drawing/2014/main" id="{E8467E31-A928-4ABC-BB19-BEB0AEA45038}"/>
              </a:ext>
            </a:extLst>
          </p:cNvPr>
          <p:cNvGraphicFramePr>
            <a:graphicFrameLocks noGrp="1"/>
          </p:cNvGraphicFramePr>
          <p:nvPr>
            <p:extLst>
              <p:ext uri="{D42A27DB-BD31-4B8C-83A1-F6EECF244321}">
                <p14:modId xmlns:p14="http://schemas.microsoft.com/office/powerpoint/2010/main" val="2700648876"/>
              </p:ext>
            </p:extLst>
          </p:nvPr>
        </p:nvGraphicFramePr>
        <p:xfrm>
          <a:off x="1845204" y="1849069"/>
          <a:ext cx="8501592" cy="2836035"/>
        </p:xfrm>
        <a:graphic>
          <a:graphicData uri="http://schemas.openxmlformats.org/drawingml/2006/table">
            <a:tbl>
              <a:tblPr firstRow="1" bandRow="1">
                <a:tableStyleId>{5C22544A-7EE6-4342-B048-85BDC9FD1C3A}</a:tableStyleId>
              </a:tblPr>
              <a:tblGrid>
                <a:gridCol w="3615267">
                  <a:extLst>
                    <a:ext uri="{9D8B030D-6E8A-4147-A177-3AD203B41FA5}">
                      <a16:colId xmlns:a16="http://schemas.microsoft.com/office/drawing/2014/main" val="1157788324"/>
                    </a:ext>
                  </a:extLst>
                </a:gridCol>
                <a:gridCol w="4886325">
                  <a:extLst>
                    <a:ext uri="{9D8B030D-6E8A-4147-A177-3AD203B41FA5}">
                      <a16:colId xmlns:a16="http://schemas.microsoft.com/office/drawing/2014/main" val="4231357403"/>
                    </a:ext>
                  </a:extLst>
                </a:gridCol>
              </a:tblGrid>
              <a:tr h="550035">
                <a:tc>
                  <a:txBody>
                    <a:bodyPr/>
                    <a:lstStyle/>
                    <a:p>
                      <a:r>
                        <a:rPr lang="en-US" sz="2400" dirty="0"/>
                        <a:t>Greek character</a:t>
                      </a:r>
                    </a:p>
                  </a:txBody>
                  <a:tcPr/>
                </a:tc>
                <a:tc>
                  <a:txBody>
                    <a:bodyPr/>
                    <a:lstStyle/>
                    <a:p>
                      <a:r>
                        <a:rPr lang="en-US" sz="2400" dirty="0"/>
                        <a:t>UTF-8 code (hex)</a:t>
                      </a:r>
                    </a:p>
                  </a:txBody>
                  <a:tcPr/>
                </a:tc>
                <a:extLst>
                  <a:ext uri="{0D108BD9-81ED-4DB2-BD59-A6C34878D82A}">
                    <a16:rowId xmlns:a16="http://schemas.microsoft.com/office/drawing/2014/main" val="1198409484"/>
                  </a:ext>
                </a:extLst>
              </a:tr>
              <a:tr h="370840">
                <a:tc>
                  <a:txBody>
                    <a:bodyPr/>
                    <a:lstStyle/>
                    <a:p>
                      <a:r>
                        <a:rPr lang="en-US" sz="2400" dirty="0">
                          <a:latin typeface="Symbol" panose="05050102010706020507" pitchFamily="18" charset="2"/>
                        </a:rPr>
                        <a:t>D   </a:t>
                      </a:r>
                      <a:r>
                        <a:rPr lang="en-US" sz="2400" dirty="0">
                          <a:latin typeface="+mn-lt"/>
                        </a:rPr>
                        <a:t>(uppercase delta)</a:t>
                      </a:r>
                      <a:endParaRPr lang="en-US" sz="2400" dirty="0">
                        <a:latin typeface="Symbol" panose="05050102010706020507" pitchFamily="18" charset="2"/>
                      </a:endParaRPr>
                    </a:p>
                  </a:txBody>
                  <a:tcPr/>
                </a:tc>
                <a:tc>
                  <a:txBody>
                    <a:bodyPr/>
                    <a:lstStyle/>
                    <a:p>
                      <a:r>
                        <a:rPr lang="en-US" sz="2400" dirty="0"/>
                        <a:t>0xCE94</a:t>
                      </a:r>
                    </a:p>
                  </a:txBody>
                  <a:tcPr/>
                </a:tc>
                <a:extLst>
                  <a:ext uri="{0D108BD9-81ED-4DB2-BD59-A6C34878D82A}">
                    <a16:rowId xmlns:a16="http://schemas.microsoft.com/office/drawing/2014/main" val="3285154477"/>
                  </a:ext>
                </a:extLst>
              </a:tr>
              <a:tr h="370840">
                <a:tc>
                  <a:txBody>
                    <a:bodyPr/>
                    <a:lstStyle/>
                    <a:p>
                      <a:r>
                        <a:rPr lang="en-US" sz="2400" dirty="0">
                          <a:latin typeface="Symbol" panose="05050102010706020507" pitchFamily="18" charset="2"/>
                        </a:rPr>
                        <a:t>p   </a:t>
                      </a:r>
                      <a:r>
                        <a:rPr lang="en-US" sz="2400" dirty="0">
                          <a:latin typeface="+mn-lt"/>
                        </a:rPr>
                        <a:t>(lowercase pi)</a:t>
                      </a:r>
                      <a:endParaRPr lang="en-US" sz="2400" dirty="0">
                        <a:latin typeface="Symbol" panose="05050102010706020507" pitchFamily="18" charset="2"/>
                      </a:endParaRPr>
                    </a:p>
                  </a:txBody>
                  <a:tcPr/>
                </a:tc>
                <a:tc>
                  <a:txBody>
                    <a:bodyPr/>
                    <a:lstStyle/>
                    <a:p>
                      <a:r>
                        <a:rPr lang="en-US" sz="2400" dirty="0"/>
                        <a:t>0xCF80</a:t>
                      </a:r>
                    </a:p>
                  </a:txBody>
                  <a:tcPr/>
                </a:tc>
                <a:extLst>
                  <a:ext uri="{0D108BD9-81ED-4DB2-BD59-A6C34878D82A}">
                    <a16:rowId xmlns:a16="http://schemas.microsoft.com/office/drawing/2014/main" val="2965500537"/>
                  </a:ext>
                </a:extLst>
              </a:tr>
              <a:tr h="370840">
                <a:tc>
                  <a:txBody>
                    <a:bodyPr/>
                    <a:lstStyle/>
                    <a:p>
                      <a:r>
                        <a:rPr lang="en-US" sz="2400" dirty="0">
                          <a:latin typeface="Symbol" panose="05050102010706020507" pitchFamily="18" charset="2"/>
                        </a:rPr>
                        <a:t>P   </a:t>
                      </a:r>
                      <a:r>
                        <a:rPr lang="en-US" sz="2400" dirty="0">
                          <a:latin typeface="+mn-lt"/>
                        </a:rPr>
                        <a:t>(uppercase pi)</a:t>
                      </a:r>
                      <a:endParaRPr lang="en-US" sz="2400" dirty="0">
                        <a:latin typeface="Symbol" panose="05050102010706020507" pitchFamily="18" charset="2"/>
                      </a:endParaRPr>
                    </a:p>
                  </a:txBody>
                  <a:tcPr/>
                </a:tc>
                <a:tc>
                  <a:txBody>
                    <a:bodyPr/>
                    <a:lstStyle/>
                    <a:p>
                      <a:r>
                        <a:rPr lang="en-US" sz="2400" dirty="0"/>
                        <a:t>0xCEA0</a:t>
                      </a:r>
                    </a:p>
                  </a:txBody>
                  <a:tcPr/>
                </a:tc>
                <a:extLst>
                  <a:ext uri="{0D108BD9-81ED-4DB2-BD59-A6C34878D82A}">
                    <a16:rowId xmlns:a16="http://schemas.microsoft.com/office/drawing/2014/main" val="1818662095"/>
                  </a:ext>
                </a:extLst>
              </a:tr>
              <a:tr h="370840">
                <a:tc>
                  <a:txBody>
                    <a:bodyPr/>
                    <a:lstStyle/>
                    <a:p>
                      <a:r>
                        <a:rPr lang="en-US" sz="2400" dirty="0">
                          <a:latin typeface="Symbol" panose="05050102010706020507" pitchFamily="18" charset="2"/>
                        </a:rPr>
                        <a:t>S   </a:t>
                      </a:r>
                      <a:r>
                        <a:rPr lang="en-US" sz="2400" dirty="0">
                          <a:latin typeface="+mn-lt"/>
                        </a:rPr>
                        <a:t>(uppercase sigma)</a:t>
                      </a:r>
                      <a:endParaRPr lang="en-US" sz="2400" dirty="0">
                        <a:latin typeface="Symbol" panose="05050102010706020507" pitchFamily="18" charset="2"/>
                      </a:endParaRPr>
                    </a:p>
                  </a:txBody>
                  <a:tcPr/>
                </a:tc>
                <a:tc>
                  <a:txBody>
                    <a:bodyPr/>
                    <a:lstStyle/>
                    <a:p>
                      <a:r>
                        <a:rPr lang="en-US" sz="2400" dirty="0"/>
                        <a:t>0xCEA3</a:t>
                      </a:r>
                    </a:p>
                  </a:txBody>
                  <a:tcPr/>
                </a:tc>
                <a:extLst>
                  <a:ext uri="{0D108BD9-81ED-4DB2-BD59-A6C34878D82A}">
                    <a16:rowId xmlns:a16="http://schemas.microsoft.com/office/drawing/2014/main" val="2044640586"/>
                  </a:ext>
                </a:extLst>
              </a:tr>
              <a:tr h="370840">
                <a:tc>
                  <a:txBody>
                    <a:bodyPr/>
                    <a:lstStyle/>
                    <a:p>
                      <a:r>
                        <a:rPr lang="en-US" sz="2400" dirty="0">
                          <a:latin typeface="Symbol" panose="05050102010706020507" pitchFamily="18" charset="2"/>
                        </a:rPr>
                        <a:t>q   </a:t>
                      </a:r>
                      <a:r>
                        <a:rPr lang="en-US" sz="2400" dirty="0">
                          <a:latin typeface="+mn-lt"/>
                        </a:rPr>
                        <a:t>(lowercase theta)</a:t>
                      </a:r>
                      <a:endParaRPr lang="en-US" sz="2400" dirty="0">
                        <a:latin typeface="Symbol" panose="05050102010706020507" pitchFamily="18" charset="2"/>
                      </a:endParaRPr>
                    </a:p>
                  </a:txBody>
                  <a:tcPr/>
                </a:tc>
                <a:tc>
                  <a:txBody>
                    <a:bodyPr/>
                    <a:lstStyle/>
                    <a:p>
                      <a:r>
                        <a:rPr lang="en-US" sz="2400" dirty="0"/>
                        <a:t>0xCEB8</a:t>
                      </a:r>
                    </a:p>
                  </a:txBody>
                  <a:tcPr/>
                </a:tc>
                <a:extLst>
                  <a:ext uri="{0D108BD9-81ED-4DB2-BD59-A6C34878D82A}">
                    <a16:rowId xmlns:a16="http://schemas.microsoft.com/office/drawing/2014/main" val="3911600741"/>
                  </a:ext>
                </a:extLst>
              </a:tr>
            </a:tbl>
          </a:graphicData>
        </a:graphic>
      </p:graphicFrame>
    </p:spTree>
    <p:extLst>
      <p:ext uri="{BB962C8B-B14F-4D97-AF65-F5344CB8AC3E}">
        <p14:creationId xmlns:p14="http://schemas.microsoft.com/office/powerpoint/2010/main" val="3001192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strings</a:t>
            </a:r>
          </a:p>
        </p:txBody>
      </p:sp>
      <p:sp>
        <p:nvSpPr>
          <p:cNvPr id="3" name="Content Placeholder 2"/>
          <p:cNvSpPr>
            <a:spLocks noGrp="1"/>
          </p:cNvSpPr>
          <p:nvPr>
            <p:ph idx="1"/>
          </p:nvPr>
        </p:nvSpPr>
        <p:spPr/>
        <p:txBody>
          <a:bodyPr/>
          <a:lstStyle/>
          <a:p>
            <a:pPr defTabSz="282575" eaLnBrk="1" hangingPunct="1">
              <a:spcAft>
                <a:spcPts val="0"/>
              </a:spcAft>
            </a:pPr>
            <a:r>
              <a:rPr lang="en-US" altLang="en-US" dirty="0">
                <a:latin typeface="Arial" panose="020B0604020202020204" pitchFamily="34" charset="0"/>
              </a:rPr>
              <a:t>Character strings: Stored in a </a:t>
            </a:r>
            <a:r>
              <a:rPr lang="en-US" altLang="en-US" i="1" dirty="0">
                <a:latin typeface="Arial" panose="020B0604020202020204" pitchFamily="34" charset="0"/>
              </a:rPr>
              <a:t>sequence </a:t>
            </a:r>
            <a:r>
              <a:rPr lang="en-US" altLang="en-US" dirty="0">
                <a:latin typeface="Arial" panose="020B0604020202020204" pitchFamily="34" charset="0"/>
              </a:rPr>
              <a:t>of bytes. Thus “B7A” (encoded in ASCII) is:</a:t>
            </a:r>
          </a:p>
          <a:p>
            <a:pPr marL="0" indent="0" defTabSz="282575" eaLnBrk="1" hangingPunct="1">
              <a:spcAft>
                <a:spcPts val="0"/>
              </a:spcAft>
              <a:buNone/>
            </a:pPr>
            <a:r>
              <a:rPr lang="en-US" altLang="en-US" dirty="0">
                <a:latin typeface="Arial" panose="020B0604020202020204" pitchFamily="34" charset="0"/>
              </a:rPr>
              <a:t>              B                  7                 A</a:t>
            </a:r>
            <a:br>
              <a:rPr lang="en-US" altLang="en-US" dirty="0">
                <a:latin typeface="Arial" panose="020B0604020202020204" pitchFamily="34" charset="0"/>
              </a:rPr>
            </a:br>
            <a:r>
              <a:rPr lang="en-US" altLang="en-US" dirty="0">
                <a:latin typeface="Arial" panose="020B0604020202020204" pitchFamily="34" charset="0"/>
              </a:rPr>
              <a:t>		 0100 0010    0011 0111   0100 0001</a:t>
            </a:r>
          </a:p>
          <a:p>
            <a:pPr defTabSz="282575" eaLnBrk="1" hangingPunct="1">
              <a:spcAft>
                <a:spcPts val="0"/>
              </a:spcAft>
            </a:pPr>
            <a:r>
              <a:rPr lang="en-US" altLang="en-US" dirty="0">
                <a:latin typeface="Arial"/>
                <a:cs typeface="Arial"/>
              </a:rPr>
              <a:t>Or, more readably, in </a:t>
            </a:r>
            <a:r>
              <a:rPr lang="en-US" altLang="en-US" i="1" dirty="0">
                <a:latin typeface="Arial"/>
                <a:cs typeface="Arial"/>
              </a:rPr>
              <a:t>hex</a:t>
            </a:r>
            <a:r>
              <a:rPr lang="en-US" altLang="en-US" dirty="0">
                <a:latin typeface="Arial"/>
                <a:cs typeface="Arial"/>
              </a:rPr>
              <a:t> (hexadecimal, or base 16): 0x423741 (the prefix 0x is usually used to indicate that a number is hex; see explanation below of how to convert binary to hexadecimal).</a:t>
            </a:r>
          </a:p>
          <a:p>
            <a:endParaRPr lang="en-US" dirty="0"/>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34</a:t>
            </a:fld>
            <a:endParaRPr lang="en-US" altLang="en-US">
              <a:solidFill>
                <a:srgbClr val="000000"/>
              </a:solidFill>
            </a:endParaRPr>
          </a:p>
        </p:txBody>
      </p:sp>
    </p:spTree>
    <p:extLst>
      <p:ext uri="{BB962C8B-B14F-4D97-AF65-F5344CB8AC3E}">
        <p14:creationId xmlns:p14="http://schemas.microsoft.com/office/powerpoint/2010/main" val="2174636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solidFill>
                  <a:srgbClr val="000000"/>
                </a:solidFill>
              </a:rPr>
              <a:t>CSE 3430; Part 1</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D0EF5D-6220-4525-A952-B7D3F47FD14D}" type="slidenum">
              <a:rPr lang="en-US" altLang="en-US" sz="1400">
                <a:solidFill>
                  <a:srgbClr val="000000"/>
                </a:solidFill>
              </a:rPr>
              <a:pPr>
                <a:spcBef>
                  <a:spcPct val="0"/>
                </a:spcBef>
                <a:buClrTx/>
                <a:buSzTx/>
                <a:buFontTx/>
                <a:buNone/>
              </a:pPr>
              <a:t>35</a:t>
            </a:fld>
            <a:endParaRPr lang="en-US" altLang="en-US" sz="1400">
              <a:solidFill>
                <a:srgbClr val="000000"/>
              </a:solidFill>
            </a:endParaRPr>
          </a:p>
        </p:txBody>
      </p:sp>
      <p:sp>
        <p:nvSpPr>
          <p:cNvPr id="37892" name="Rectangle 2"/>
          <p:cNvSpPr>
            <a:spLocks noGrp="1" noChangeArrowheads="1"/>
          </p:cNvSpPr>
          <p:nvPr>
            <p:ph type="title"/>
          </p:nvPr>
        </p:nvSpPr>
        <p:spPr>
          <a:xfrm>
            <a:off x="3100389" y="125413"/>
            <a:ext cx="6605587" cy="615950"/>
          </a:xfrm>
        </p:spPr>
        <p:txBody>
          <a:bodyPr/>
          <a:lstStyle/>
          <a:p>
            <a:pPr algn="ctr" eaLnBrk="1" hangingPunct="1"/>
            <a:r>
              <a:rPr lang="en-US" altLang="en-US"/>
              <a:t>Error Detection/correction</a:t>
            </a:r>
          </a:p>
        </p:txBody>
      </p:sp>
      <p:sp>
        <p:nvSpPr>
          <p:cNvPr id="5125" name="Rectangle 3"/>
          <p:cNvSpPr>
            <a:spLocks noGrp="1" noChangeArrowheads="1"/>
          </p:cNvSpPr>
          <p:nvPr>
            <p:ph type="body" idx="1"/>
          </p:nvPr>
        </p:nvSpPr>
        <p:spPr>
          <a:xfrm>
            <a:off x="1622426" y="971080"/>
            <a:ext cx="9045575" cy="5272557"/>
          </a:xfrm>
        </p:spPr>
        <p:txBody>
          <a:bodyPr/>
          <a:lstStyle/>
          <a:p>
            <a:pPr defTabSz="282575" eaLnBrk="1" hangingPunct="1">
              <a:spcAft>
                <a:spcPts val="600"/>
              </a:spcAft>
            </a:pPr>
            <a:r>
              <a:rPr lang="en-US" altLang="en-US" sz="2000" dirty="0">
                <a:latin typeface="Arial" panose="020B0604020202020204" pitchFamily="34" charset="0"/>
              </a:rPr>
              <a:t>Information stored in the computer usually remains unchanged … but</a:t>
            </a:r>
          </a:p>
          <a:p>
            <a:pPr defTabSz="282575" eaLnBrk="1" hangingPunct="1">
              <a:spcAft>
                <a:spcPts val="600"/>
              </a:spcAft>
            </a:pPr>
            <a:r>
              <a:rPr lang="en-US" altLang="en-US" sz="2000" dirty="0">
                <a:latin typeface="Arial" panose="020B0604020202020204" pitchFamily="34" charset="0"/>
              </a:rPr>
              <a:t>During transmission (e.g., over a network), errors can creep in.</a:t>
            </a:r>
          </a:p>
          <a:p>
            <a:pPr defTabSz="282575" eaLnBrk="1" hangingPunct="1">
              <a:spcAft>
                <a:spcPts val="600"/>
              </a:spcAft>
            </a:pPr>
            <a:r>
              <a:rPr lang="en-US" altLang="en-US" sz="2000" dirty="0">
                <a:latin typeface="Arial" panose="020B0604020202020204" pitchFamily="34" charset="0"/>
              </a:rPr>
              <a:t>Simple error detection method: </a:t>
            </a:r>
            <a:r>
              <a:rPr lang="en-US" altLang="en-US" sz="2000" i="1" dirty="0">
                <a:latin typeface="Arial" panose="020B0604020202020204" pitchFamily="34" charset="0"/>
              </a:rPr>
              <a:t>parity; </a:t>
            </a:r>
            <a:r>
              <a:rPr lang="en-US" altLang="en-US" sz="2000" dirty="0">
                <a:latin typeface="Arial" panose="020B0604020202020204" pitchFamily="34" charset="0"/>
              </a:rPr>
              <a:t>for ASCII, use </a:t>
            </a:r>
            <a:r>
              <a:rPr lang="en-US" altLang="en-US" sz="2000" i="1" dirty="0">
                <a:latin typeface="Arial" panose="020B0604020202020204" pitchFamily="34" charset="0"/>
              </a:rPr>
              <a:t>eight bits </a:t>
            </a:r>
            <a:r>
              <a:rPr lang="en-US" altLang="en-US" sz="2000" dirty="0">
                <a:latin typeface="Arial" panose="020B0604020202020204" pitchFamily="34" charset="0"/>
              </a:rPr>
              <a:t>instead of 7</a:t>
            </a:r>
            <a:br>
              <a:rPr lang="en-US" altLang="en-US" sz="2000" dirty="0">
                <a:latin typeface="Arial" panose="020B0604020202020204" pitchFamily="34" charset="0"/>
              </a:rPr>
            </a:br>
            <a:r>
              <a:rPr lang="en-US" altLang="en-US" sz="2000" dirty="0">
                <a:latin typeface="Arial" panose="020B0604020202020204" pitchFamily="34" charset="0"/>
              </a:rPr>
              <a:t>(the value of 8th bit being chosen to get even number of 1’s)</a:t>
            </a:r>
          </a:p>
          <a:p>
            <a:pPr defTabSz="182880" eaLnBrk="1" hangingPunct="1">
              <a:spcAft>
                <a:spcPts val="600"/>
              </a:spcAft>
            </a:pPr>
            <a:r>
              <a:rPr lang="en-US" altLang="en-US" sz="2000" dirty="0">
                <a:latin typeface="Arial" panose="020B0604020202020204" pitchFamily="34" charset="0"/>
              </a:rPr>
              <a:t>An error detection/correction scheme:</a:t>
            </a:r>
            <a:br>
              <a:rPr lang="en-US" altLang="en-US" sz="2000" dirty="0">
                <a:latin typeface="Arial" panose="020B0604020202020204" pitchFamily="34" charset="0"/>
              </a:rPr>
            </a:br>
            <a:r>
              <a:rPr lang="en-US" altLang="en-US" sz="2000" dirty="0">
                <a:latin typeface="Arial" panose="020B0604020202020204" pitchFamily="34" charset="0"/>
              </a:rPr>
              <a:t>	(VPB: Vertical parity bit; HPB: horizontal parity bit; top right: “corner bit”</a:t>
            </a:r>
            <a:br>
              <a:rPr lang="en-US" altLang="en-US" sz="2000" dirty="0">
                <a:latin typeface="Arial" panose="020B0604020202020204" pitchFamily="34" charset="0"/>
              </a:rPr>
            </a:br>
            <a:r>
              <a:rPr lang="en-US" altLang="en-US" sz="2000" dirty="0">
                <a:latin typeface="Arial" panose="020B0604020202020204" pitchFamily="34" charset="0"/>
              </a:rPr>
              <a:t>					H	e		l		l		o		,	 			w	o		r		l		d		HPB</a:t>
            </a:r>
            <a:br>
              <a:rPr lang="en-US" altLang="en-US" sz="2000" dirty="0">
                <a:latin typeface="Arial" panose="020B0604020202020204" pitchFamily="34" charset="0"/>
              </a:rPr>
            </a:br>
            <a:r>
              <a:rPr lang="en-US" altLang="en-US" sz="2000" dirty="0">
                <a:latin typeface="Arial" panose="020B0604020202020204" pitchFamily="34" charset="0"/>
              </a:rPr>
              <a:t>VPB		0		0		0		0		0		1		1		0		0		0		0		1			1				</a:t>
            </a:r>
            <a:br>
              <a:rPr lang="en-US" altLang="en-US" sz="2000" dirty="0">
                <a:latin typeface="Arial" panose="020B0604020202020204" pitchFamily="34" charset="0"/>
              </a:rPr>
            </a:br>
            <a:r>
              <a:rPr lang="en-US" altLang="en-US" sz="2000" dirty="0">
                <a:latin typeface="Arial" panose="020B0604020202020204" pitchFamily="34" charset="0"/>
              </a:rPr>
              <a:t>bit 6		1		1		1		1		1		0		0		1		1		1		1		1			0</a:t>
            </a:r>
            <a:br>
              <a:rPr lang="en-US" altLang="en-US" sz="2000" dirty="0">
                <a:latin typeface="Arial" panose="020B0604020202020204" pitchFamily="34" charset="0"/>
              </a:rPr>
            </a:br>
            <a:r>
              <a:rPr lang="en-US" altLang="en-US" sz="2000" dirty="0">
                <a:latin typeface="Arial" panose="020B0604020202020204" pitchFamily="34" charset="0"/>
              </a:rPr>
              <a:t>bit 5		0		1		1		1		1		1		1		1		1		1		1		1			1</a:t>
            </a:r>
            <a:br>
              <a:rPr lang="en-US" altLang="en-US" sz="2000" dirty="0">
                <a:latin typeface="Arial" panose="020B0604020202020204" pitchFamily="34" charset="0"/>
              </a:rPr>
            </a:br>
            <a:r>
              <a:rPr lang="en-US" altLang="en-US" sz="2000" dirty="0">
                <a:latin typeface="Arial" panose="020B0604020202020204" pitchFamily="34" charset="0"/>
              </a:rPr>
              <a:t>bit 4		0		0		0		0		0		0		0		1		0		1		0		0			0</a:t>
            </a:r>
            <a:br>
              <a:rPr lang="en-US" altLang="en-US" sz="2000" dirty="0">
                <a:latin typeface="Arial" panose="020B0604020202020204" pitchFamily="34" charset="0"/>
              </a:rPr>
            </a:br>
            <a:r>
              <a:rPr lang="en-US" altLang="en-US" sz="2000" dirty="0">
                <a:latin typeface="Arial" panose="020B0604020202020204" pitchFamily="34" charset="0"/>
              </a:rPr>
              <a:t>bit 3		1		0		1		1		1		1		0		0		1		0		1		0			1</a:t>
            </a:r>
            <a:br>
              <a:rPr lang="en-US" altLang="en-US" sz="2000" dirty="0">
                <a:latin typeface="Arial" panose="020B0604020202020204" pitchFamily="34" charset="0"/>
              </a:rPr>
            </a:br>
            <a:r>
              <a:rPr lang="en-US" altLang="en-US" sz="2000" dirty="0">
                <a:latin typeface="Arial" panose="020B0604020202020204" pitchFamily="34" charset="0"/>
              </a:rPr>
              <a:t>bit 2		0		1		1		1		1		1		0		1		1		0		1		1			1</a:t>
            </a:r>
            <a:br>
              <a:rPr lang="en-US" altLang="en-US" sz="2000" dirty="0">
                <a:latin typeface="Arial" panose="020B0604020202020204" pitchFamily="34" charset="0"/>
              </a:rPr>
            </a:br>
            <a:r>
              <a:rPr lang="en-US" altLang="en-US" sz="2000" dirty="0">
                <a:latin typeface="Arial" panose="020B0604020202020204" pitchFamily="34" charset="0"/>
              </a:rPr>
              <a:t>bit 1		0		0		0		0		1		0		0		1		1		1		0		0			0</a:t>
            </a:r>
            <a:br>
              <a:rPr lang="en-US" altLang="en-US" sz="2000" dirty="0">
                <a:latin typeface="Arial" panose="020B0604020202020204" pitchFamily="34" charset="0"/>
              </a:rPr>
            </a:br>
            <a:r>
              <a:rPr lang="en-US" altLang="en-US" sz="2000" dirty="0">
                <a:latin typeface="Arial" panose="020B0604020202020204" pitchFamily="34" charset="0"/>
              </a:rPr>
              <a:t>bit 0		0		1		0		0		1		0		0		1		1		0		0		0			0</a:t>
            </a:r>
            <a:br>
              <a:rPr lang="en-US" altLang="en-US" sz="2000" dirty="0">
                <a:latin typeface="Arial" panose="020B0604020202020204" pitchFamily="34" charset="0"/>
              </a:rPr>
            </a:br>
            <a:endParaRPr lang="en-US" altLang="en-US" sz="2000" dirty="0">
              <a:latin typeface="Arial" panose="020B0604020202020204" pitchFamily="34" charset="0"/>
            </a:endParaRPr>
          </a:p>
          <a:p>
            <a:pPr marL="457200" lvl="1" indent="0" defTabSz="282575" eaLnBrk="1" hangingPunct="1">
              <a:spcAft>
                <a:spcPts val="0"/>
              </a:spcAft>
              <a:buNone/>
            </a:pPr>
            <a:endParaRPr lang="en-US" altLang="en-US" sz="1600" dirty="0">
              <a:latin typeface="Arial" panose="020B0604020202020204" pitchFamily="34" charset="0"/>
            </a:endParaRPr>
          </a:p>
        </p:txBody>
      </p:sp>
      <p:cxnSp>
        <p:nvCxnSpPr>
          <p:cNvPr id="9" name="Straight Connector 8"/>
          <p:cNvCxnSpPr/>
          <p:nvPr/>
        </p:nvCxnSpPr>
        <p:spPr bwMode="auto">
          <a:xfrm>
            <a:off x="2639551" y="385145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3" name="Straight Connector 12"/>
          <p:cNvCxnSpPr/>
          <p:nvPr/>
        </p:nvCxnSpPr>
        <p:spPr bwMode="auto">
          <a:xfrm>
            <a:off x="2639551" y="415869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4" name="Straight Connector 13"/>
          <p:cNvCxnSpPr/>
          <p:nvPr/>
        </p:nvCxnSpPr>
        <p:spPr bwMode="auto">
          <a:xfrm>
            <a:off x="2677956" y="446593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5" name="Straight Connector 14"/>
          <p:cNvCxnSpPr/>
          <p:nvPr/>
        </p:nvCxnSpPr>
        <p:spPr bwMode="auto">
          <a:xfrm>
            <a:off x="2677956" y="477317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2677956" y="508041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7" name="Straight Connector 16"/>
          <p:cNvCxnSpPr/>
          <p:nvPr/>
        </p:nvCxnSpPr>
        <p:spPr bwMode="auto">
          <a:xfrm>
            <a:off x="2677956" y="5387655"/>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8" name="Straight Connector 17"/>
          <p:cNvCxnSpPr/>
          <p:nvPr/>
        </p:nvCxnSpPr>
        <p:spPr bwMode="auto">
          <a:xfrm>
            <a:off x="2677956" y="5656490"/>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 name="Straight Connector 18"/>
          <p:cNvCxnSpPr/>
          <p:nvPr/>
        </p:nvCxnSpPr>
        <p:spPr bwMode="auto">
          <a:xfrm>
            <a:off x="2677956" y="5963730"/>
            <a:ext cx="5107865" cy="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1" name="Straight Connector 10"/>
          <p:cNvCxnSpPr/>
          <p:nvPr/>
        </p:nvCxnSpPr>
        <p:spPr bwMode="auto">
          <a:xfrm>
            <a:off x="7094530"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2" name="Straight Connector 21"/>
          <p:cNvCxnSpPr/>
          <p:nvPr/>
        </p:nvCxnSpPr>
        <p:spPr bwMode="auto">
          <a:xfrm>
            <a:off x="260114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3" name="Straight Connector 22"/>
          <p:cNvCxnSpPr/>
          <p:nvPr/>
        </p:nvCxnSpPr>
        <p:spPr bwMode="auto">
          <a:xfrm>
            <a:off x="3023600" y="3236975"/>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4" name="Straight Connector 23"/>
          <p:cNvCxnSpPr/>
          <p:nvPr/>
        </p:nvCxnSpPr>
        <p:spPr bwMode="auto">
          <a:xfrm>
            <a:off x="336924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5" name="Straight Connector 24"/>
          <p:cNvCxnSpPr/>
          <p:nvPr/>
        </p:nvCxnSpPr>
        <p:spPr bwMode="auto">
          <a:xfrm>
            <a:off x="375329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6" name="Straight Connector 25"/>
          <p:cNvCxnSpPr/>
          <p:nvPr/>
        </p:nvCxnSpPr>
        <p:spPr bwMode="auto">
          <a:xfrm>
            <a:off x="4098940"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7" name="Straight Connector 26"/>
          <p:cNvCxnSpPr/>
          <p:nvPr/>
        </p:nvCxnSpPr>
        <p:spPr bwMode="auto">
          <a:xfrm>
            <a:off x="4482990"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8" name="Straight Connector 27"/>
          <p:cNvCxnSpPr/>
          <p:nvPr/>
        </p:nvCxnSpPr>
        <p:spPr bwMode="auto">
          <a:xfrm>
            <a:off x="482863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29" name="Straight Connector 28"/>
          <p:cNvCxnSpPr/>
          <p:nvPr/>
        </p:nvCxnSpPr>
        <p:spPr bwMode="auto">
          <a:xfrm>
            <a:off x="521268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0" name="Straight Connector 29"/>
          <p:cNvCxnSpPr/>
          <p:nvPr/>
        </p:nvCxnSpPr>
        <p:spPr bwMode="auto">
          <a:xfrm>
            <a:off x="559673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1" name="Straight Connector 30"/>
          <p:cNvCxnSpPr/>
          <p:nvPr/>
        </p:nvCxnSpPr>
        <p:spPr bwMode="auto">
          <a:xfrm>
            <a:off x="5942380"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2" name="Straight Connector 31"/>
          <p:cNvCxnSpPr/>
          <p:nvPr/>
        </p:nvCxnSpPr>
        <p:spPr bwMode="auto">
          <a:xfrm>
            <a:off x="6326430"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33" name="Straight Connector 32"/>
          <p:cNvCxnSpPr/>
          <p:nvPr/>
        </p:nvCxnSpPr>
        <p:spPr bwMode="auto">
          <a:xfrm>
            <a:off x="6672075" y="3275380"/>
            <a:ext cx="76810" cy="2688350"/>
          </a:xfrm>
          <a:prstGeom prst="line">
            <a:avLst/>
          </a:prstGeom>
          <a:solidFill>
            <a:schemeClr val="accent1"/>
          </a:solidFill>
          <a:ln w="12700" cap="sq" cmpd="sng" algn="ctr">
            <a:solidFill>
              <a:schemeClr val="tx1"/>
            </a:solidFill>
            <a:prstDash val="solid"/>
            <a:round/>
            <a:headEnd type="none" w="sm" len="sm"/>
            <a:tailEnd type="none" w="sm" len="sm"/>
          </a:ln>
          <a:effectLst/>
        </p:spPr>
      </p:cxnSp>
    </p:spTree>
    <p:extLst>
      <p:ext uri="{BB962C8B-B14F-4D97-AF65-F5344CB8AC3E}">
        <p14:creationId xmlns:p14="http://schemas.microsoft.com/office/powerpoint/2010/main" val="2887415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solidFill>
                  <a:srgbClr val="000000"/>
                </a:solidFill>
              </a:rPr>
              <a:t>CSE 3430; Part 2</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D0EF5D-6220-4525-A952-B7D3F47FD14D}" type="slidenum">
              <a:rPr lang="en-US" altLang="en-US" sz="1400">
                <a:solidFill>
                  <a:srgbClr val="000000"/>
                </a:solidFill>
              </a:rPr>
              <a:pPr>
                <a:spcBef>
                  <a:spcPct val="0"/>
                </a:spcBef>
                <a:buClrTx/>
                <a:buSzTx/>
                <a:buFontTx/>
                <a:buNone/>
              </a:pPr>
              <a:t>36</a:t>
            </a:fld>
            <a:endParaRPr lang="en-US" altLang="en-US" sz="1400">
              <a:solidFill>
                <a:srgbClr val="000000"/>
              </a:solidFill>
            </a:endParaRPr>
          </a:p>
        </p:txBody>
      </p:sp>
      <p:sp>
        <p:nvSpPr>
          <p:cNvPr id="37892" name="Rectangle 2"/>
          <p:cNvSpPr>
            <a:spLocks noGrp="1" noChangeArrowheads="1"/>
          </p:cNvSpPr>
          <p:nvPr>
            <p:ph type="title"/>
          </p:nvPr>
        </p:nvSpPr>
        <p:spPr>
          <a:xfrm>
            <a:off x="3100389" y="125413"/>
            <a:ext cx="6605587" cy="615950"/>
          </a:xfrm>
        </p:spPr>
        <p:txBody>
          <a:bodyPr/>
          <a:lstStyle/>
          <a:p>
            <a:pPr algn="ctr" eaLnBrk="1" hangingPunct="1"/>
            <a:r>
              <a:rPr lang="en-US" altLang="en-US"/>
              <a:t>Storing Information (contd.)</a:t>
            </a:r>
          </a:p>
        </p:txBody>
      </p:sp>
      <p:sp>
        <p:nvSpPr>
          <p:cNvPr id="5125" name="Rectangle 3"/>
          <p:cNvSpPr>
            <a:spLocks noGrp="1" noChangeArrowheads="1"/>
          </p:cNvSpPr>
          <p:nvPr>
            <p:ph type="body" idx="1"/>
          </p:nvPr>
        </p:nvSpPr>
        <p:spPr>
          <a:xfrm>
            <a:off x="1622426" y="1009485"/>
            <a:ext cx="9045575" cy="5234153"/>
          </a:xfrm>
        </p:spPr>
        <p:txBody>
          <a:bodyPr/>
          <a:lstStyle/>
          <a:p>
            <a:pPr defTabSz="282575" eaLnBrk="1" hangingPunct="1">
              <a:spcAft>
                <a:spcPts val="600"/>
              </a:spcAft>
            </a:pPr>
            <a:r>
              <a:rPr lang="en-US" altLang="en-US" sz="2000" dirty="0">
                <a:latin typeface="Arial" panose="020B0604020202020204" pitchFamily="34" charset="0"/>
              </a:rPr>
              <a:t>What about </a:t>
            </a:r>
            <a:r>
              <a:rPr lang="en-US" altLang="en-US" sz="2000" i="1" dirty="0">
                <a:latin typeface="Arial" panose="020B0604020202020204" pitchFamily="34" charset="0"/>
              </a:rPr>
              <a:t>other</a:t>
            </a:r>
            <a:r>
              <a:rPr lang="en-US" altLang="en-US" sz="2000" dirty="0">
                <a:latin typeface="Arial" panose="020B0604020202020204" pitchFamily="34" charset="0"/>
              </a:rPr>
              <a:t>  values? </a:t>
            </a:r>
          </a:p>
          <a:p>
            <a:pPr defTabSz="282575" eaLnBrk="1" hangingPunct="1">
              <a:spcAft>
                <a:spcPts val="600"/>
              </a:spcAft>
            </a:pPr>
            <a:r>
              <a:rPr lang="en-US" altLang="en-US" sz="2000" dirty="0">
                <a:latin typeface="Arial" panose="020B0604020202020204" pitchFamily="34" charset="0"/>
              </a:rPr>
              <a:t>Say, I want to store the grades that  a given student obtains in all the </a:t>
            </a:r>
            <a:r>
              <a:rPr lang="en-US" altLang="en-US" sz="2000" dirty="0" err="1">
                <a:latin typeface="Arial" panose="020B0604020202020204" pitchFamily="34" charset="0"/>
              </a:rPr>
              <a:t>homeworks</a:t>
            </a:r>
            <a:r>
              <a:rPr lang="en-US" altLang="en-US" sz="2000" dirty="0">
                <a:latin typeface="Arial" panose="020B0604020202020204" pitchFamily="34" charset="0"/>
              </a:rPr>
              <a:t>, exams, etc.?</a:t>
            </a:r>
            <a:br>
              <a:rPr lang="en-US" altLang="en-US" sz="2000" dirty="0">
                <a:latin typeface="Arial" panose="020B0604020202020204" pitchFamily="34" charset="0"/>
              </a:rPr>
            </a:br>
            <a:r>
              <a:rPr lang="en-US" altLang="en-US" sz="2000" dirty="0">
                <a:latin typeface="Arial" panose="020B0604020202020204" pitchFamily="34" charset="0"/>
              </a:rPr>
              <a:t>Just use the appropriate number of words or bytes: </a:t>
            </a:r>
            <a:br>
              <a:rPr lang="en-US" altLang="en-US" sz="2000" dirty="0">
                <a:latin typeface="Arial" panose="020B0604020202020204" pitchFamily="34" charset="0"/>
              </a:rPr>
            </a:br>
            <a:r>
              <a:rPr lang="en-US" altLang="en-US" sz="2000" dirty="0">
                <a:latin typeface="Arial" panose="020B0604020202020204" pitchFamily="34" charset="0"/>
              </a:rPr>
              <a:t>	Let us say there are ten graded activities each worth a max of  100 pts</a:t>
            </a:r>
            <a:br>
              <a:rPr lang="en-US" altLang="en-US" sz="2000" dirty="0">
                <a:latin typeface="Arial" panose="020B0604020202020204" pitchFamily="34" charset="0"/>
              </a:rPr>
            </a:br>
            <a:r>
              <a:rPr lang="en-US" altLang="en-US" sz="2000" dirty="0">
                <a:latin typeface="Arial" panose="020B0604020202020204" pitchFamily="34" charset="0"/>
              </a:rPr>
              <a:t>	We could store each of these in a single byte (why?)</a:t>
            </a:r>
            <a:br>
              <a:rPr lang="en-US" altLang="en-US" sz="2000" dirty="0">
                <a:latin typeface="Arial" panose="020B0604020202020204" pitchFamily="34" charset="0"/>
              </a:rPr>
            </a:br>
            <a:r>
              <a:rPr lang="en-US" altLang="en-US" sz="2000" dirty="0">
                <a:latin typeface="Arial" panose="020B0604020202020204" pitchFamily="34" charset="0"/>
              </a:rPr>
              <a:t>		but it is more common to use a whole word;</a:t>
            </a:r>
            <a:br>
              <a:rPr lang="en-US" altLang="en-US" sz="2000" dirty="0">
                <a:latin typeface="Arial" panose="020B0604020202020204" pitchFamily="34" charset="0"/>
              </a:rPr>
            </a:br>
            <a:r>
              <a:rPr lang="en-US" altLang="en-US" sz="2000" dirty="0">
                <a:latin typeface="Arial" panose="020B0604020202020204" pitchFamily="34" charset="0"/>
              </a:rPr>
              <a:t>	And use two words to store the name of the student (why?)</a:t>
            </a:r>
            <a:br>
              <a:rPr lang="en-US" altLang="en-US" sz="2000" dirty="0">
                <a:latin typeface="Arial" panose="020B0604020202020204" pitchFamily="34" charset="0"/>
              </a:rPr>
            </a:br>
            <a:r>
              <a:rPr lang="en-US" altLang="en-US" sz="2000" dirty="0">
                <a:latin typeface="Arial" panose="020B0604020202020204" pitchFamily="34" charset="0"/>
              </a:rPr>
              <a:t>	for a total of 12 words</a:t>
            </a:r>
          </a:p>
          <a:p>
            <a:pPr defTabSz="282575" eaLnBrk="1" hangingPunct="1">
              <a:spcAft>
                <a:spcPts val="600"/>
              </a:spcAft>
            </a:pPr>
            <a:r>
              <a:rPr lang="en-US" altLang="en-US" sz="2000" dirty="0">
                <a:latin typeface="Arial" panose="020B0604020202020204" pitchFamily="34" charset="0"/>
              </a:rPr>
              <a:t>What if I want to store the grades of </a:t>
            </a:r>
            <a:r>
              <a:rPr lang="en-US" altLang="en-US" sz="2000" i="1" dirty="0">
                <a:latin typeface="Arial" panose="020B0604020202020204" pitchFamily="34" charset="0"/>
              </a:rPr>
              <a:t>all</a:t>
            </a:r>
            <a:r>
              <a:rPr lang="en-US" altLang="en-US" sz="2000" dirty="0">
                <a:latin typeface="Arial" panose="020B0604020202020204" pitchFamily="34" charset="0"/>
              </a:rPr>
              <a:t> the students in the class?</a:t>
            </a:r>
            <a:br>
              <a:rPr lang="en-US" altLang="en-US" sz="2000" dirty="0">
                <a:latin typeface="Arial" panose="020B0604020202020204" pitchFamily="34" charset="0"/>
              </a:rPr>
            </a:br>
            <a:r>
              <a:rPr lang="en-US" altLang="en-US" sz="2000" dirty="0">
                <a:latin typeface="Arial" panose="020B0604020202020204" pitchFamily="34" charset="0"/>
              </a:rPr>
              <a:t>Just use N * 12 words (if there are N students in the class)</a:t>
            </a:r>
          </a:p>
          <a:p>
            <a:pPr defTabSz="282575" eaLnBrk="1" hangingPunct="1">
              <a:spcAft>
                <a:spcPts val="600"/>
              </a:spcAft>
            </a:pPr>
            <a:r>
              <a:rPr lang="en-US" altLang="en-US" sz="2000" dirty="0">
                <a:latin typeface="Arial" panose="020B0604020202020204" pitchFamily="34" charset="0"/>
              </a:rPr>
              <a:t>*But*: If I look at the actual contents of these words in memory, it will just be a sequence of 0’s and 1’s! I have to know what each byte represents</a:t>
            </a:r>
          </a:p>
          <a:p>
            <a:pPr defTabSz="282575" eaLnBrk="1" hangingPunct="1">
              <a:spcAft>
                <a:spcPts val="600"/>
              </a:spcAft>
            </a:pPr>
            <a:r>
              <a:rPr lang="en-US" altLang="en-US" sz="2000" dirty="0">
                <a:latin typeface="Arial" panose="020B0604020202020204" pitchFamily="34" charset="0"/>
              </a:rPr>
              <a:t>For example, suppose I thought there were 12 (instead of 10) graded activities, what will happen?</a:t>
            </a:r>
          </a:p>
        </p:txBody>
      </p:sp>
    </p:spTree>
    <p:extLst>
      <p:ext uri="{BB962C8B-B14F-4D97-AF65-F5344CB8AC3E}">
        <p14:creationId xmlns:p14="http://schemas.microsoft.com/office/powerpoint/2010/main" val="228948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solidFill>
                  <a:srgbClr val="000000"/>
                </a:solidFill>
              </a:rPr>
              <a:t>CSE 3430; Part 2</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ED0EF5D-6220-4525-A952-B7D3F47FD14D}" type="slidenum">
              <a:rPr lang="en-US" altLang="en-US" sz="1400">
                <a:solidFill>
                  <a:srgbClr val="000000"/>
                </a:solidFill>
              </a:rPr>
              <a:pPr>
                <a:spcBef>
                  <a:spcPct val="0"/>
                </a:spcBef>
                <a:buClrTx/>
                <a:buSzTx/>
                <a:buFontTx/>
                <a:buNone/>
              </a:pPr>
              <a:t>37</a:t>
            </a:fld>
            <a:endParaRPr lang="en-US" altLang="en-US" sz="1400">
              <a:solidFill>
                <a:srgbClr val="000000"/>
              </a:solidFill>
            </a:endParaRPr>
          </a:p>
        </p:txBody>
      </p:sp>
      <p:sp>
        <p:nvSpPr>
          <p:cNvPr id="37892" name="Rectangle 2"/>
          <p:cNvSpPr>
            <a:spLocks noGrp="1" noChangeArrowheads="1"/>
          </p:cNvSpPr>
          <p:nvPr>
            <p:ph type="title"/>
          </p:nvPr>
        </p:nvSpPr>
        <p:spPr>
          <a:xfrm>
            <a:off x="3100389" y="125413"/>
            <a:ext cx="6605587" cy="615950"/>
          </a:xfrm>
        </p:spPr>
        <p:txBody>
          <a:bodyPr/>
          <a:lstStyle/>
          <a:p>
            <a:pPr algn="ctr" eaLnBrk="1" hangingPunct="1"/>
            <a:r>
              <a:rPr lang="en-US" altLang="en-US"/>
              <a:t>Storing Information (contd.)</a:t>
            </a:r>
          </a:p>
        </p:txBody>
      </p:sp>
      <p:sp>
        <p:nvSpPr>
          <p:cNvPr id="5125" name="Rectangle 3"/>
          <p:cNvSpPr>
            <a:spLocks noGrp="1" noChangeArrowheads="1"/>
          </p:cNvSpPr>
          <p:nvPr>
            <p:ph type="body" idx="1"/>
          </p:nvPr>
        </p:nvSpPr>
        <p:spPr>
          <a:xfrm>
            <a:off x="1622426" y="1009485"/>
            <a:ext cx="9045575" cy="5234153"/>
          </a:xfrm>
        </p:spPr>
        <p:txBody>
          <a:bodyPr/>
          <a:lstStyle/>
          <a:p>
            <a:pPr defTabSz="282575" eaLnBrk="1" hangingPunct="1">
              <a:spcAft>
                <a:spcPts val="600"/>
              </a:spcAft>
            </a:pPr>
            <a:r>
              <a:rPr lang="en-US" altLang="en-US" sz="2000" dirty="0">
                <a:latin typeface="Arial"/>
                <a:cs typeface="Arial"/>
              </a:rPr>
              <a:t>What about </a:t>
            </a:r>
            <a:r>
              <a:rPr lang="en-US" altLang="en-US" sz="2000" i="1" dirty="0">
                <a:latin typeface="Arial"/>
                <a:cs typeface="Arial"/>
              </a:rPr>
              <a:t>other</a:t>
            </a:r>
            <a:r>
              <a:rPr lang="en-US" altLang="en-US" sz="2000" dirty="0">
                <a:latin typeface="Arial"/>
                <a:cs typeface="Arial"/>
              </a:rPr>
              <a:t> values? </a:t>
            </a:r>
            <a:br>
              <a:rPr lang="en-US" altLang="en-US" sz="2000" dirty="0">
                <a:latin typeface="Arial" panose="020B0604020202020204" pitchFamily="34" charset="0"/>
              </a:rPr>
            </a:br>
            <a:r>
              <a:rPr lang="en-US" altLang="en-US" sz="2000" dirty="0">
                <a:latin typeface="Arial"/>
                <a:cs typeface="Arial"/>
              </a:rPr>
              <a:t>Say a song that you downloaded (legally:-)?) or a photo? or video?</a:t>
            </a:r>
          </a:p>
          <a:p>
            <a:pPr defTabSz="282575" eaLnBrk="1" hangingPunct="1">
              <a:spcAft>
                <a:spcPts val="600"/>
              </a:spcAft>
            </a:pPr>
            <a:r>
              <a:rPr lang="en-US" altLang="en-US" sz="2000" dirty="0">
                <a:latin typeface="Arial"/>
                <a:cs typeface="Arial"/>
              </a:rPr>
              <a:t>For each type of data, standard coding schemes have been defined so that each such “value”  can be stored as a (</a:t>
            </a:r>
            <a:r>
              <a:rPr lang="en-US" altLang="en-US" sz="2000" dirty="0" err="1">
                <a:latin typeface="Arial"/>
                <a:cs typeface="Arial"/>
              </a:rPr>
              <a:t>looo</a:t>
            </a:r>
            <a:r>
              <a:rPr lang="en-US" altLang="en-US" sz="2000" dirty="0">
                <a:latin typeface="Arial"/>
                <a:cs typeface="Arial"/>
              </a:rPr>
              <a:t>…ng!) sequence of bits</a:t>
            </a:r>
          </a:p>
          <a:p>
            <a:pPr defTabSz="282575" eaLnBrk="1" hangingPunct="1">
              <a:spcAft>
                <a:spcPts val="600"/>
              </a:spcAft>
            </a:pPr>
            <a:r>
              <a:rPr lang="en-US" altLang="en-US" sz="2000" dirty="0">
                <a:latin typeface="Arial"/>
                <a:cs typeface="Arial"/>
              </a:rPr>
              <a:t>In each case, if you don’t know the coding scheme, there is no way for you to know what song or photo or video a given string of bits is …</a:t>
            </a:r>
          </a:p>
          <a:p>
            <a:pPr defTabSz="282575" eaLnBrk="1" hangingPunct="1">
              <a:spcAft>
                <a:spcPts val="600"/>
              </a:spcAft>
            </a:pPr>
            <a:r>
              <a:rPr lang="en-US" altLang="en-US" sz="2000" dirty="0">
                <a:latin typeface="Arial"/>
                <a:cs typeface="Arial"/>
              </a:rPr>
              <a:t>In fact, you can’t even be sure whether it is a song or a photo or video!</a:t>
            </a:r>
          </a:p>
          <a:p>
            <a:pPr defTabSz="282575" eaLnBrk="1" hangingPunct="1">
              <a:spcAft>
                <a:spcPts val="600"/>
              </a:spcAft>
            </a:pPr>
            <a:r>
              <a:rPr lang="en-US" altLang="en-US" sz="2000" dirty="0">
                <a:latin typeface="Arial"/>
                <a:cs typeface="Arial"/>
              </a:rPr>
              <a:t>… or the grade roster of a course!</a:t>
            </a:r>
          </a:p>
          <a:p>
            <a:pPr defTabSz="282575" eaLnBrk="1" hangingPunct="1">
              <a:spcAft>
                <a:spcPts val="600"/>
              </a:spcAft>
            </a:pPr>
            <a:r>
              <a:rPr lang="en-US" altLang="en-US" sz="2000" b="1" dirty="0">
                <a:latin typeface="Arial"/>
                <a:cs typeface="Arial"/>
              </a:rPr>
              <a:t>Essential point:</a:t>
            </a:r>
            <a:r>
              <a:rPr lang="en-US" altLang="en-US" sz="2000" dirty="0">
                <a:latin typeface="Arial"/>
                <a:cs typeface="Arial"/>
              </a:rPr>
              <a:t> </a:t>
            </a:r>
            <a:r>
              <a:rPr lang="en-US" altLang="en-US" sz="2000" b="1" i="1" dirty="0">
                <a:latin typeface="Arial"/>
                <a:cs typeface="Arial"/>
              </a:rPr>
              <a:t>Everything</a:t>
            </a:r>
            <a:r>
              <a:rPr lang="en-US" altLang="en-US" sz="2000" dirty="0">
                <a:latin typeface="Arial"/>
                <a:cs typeface="Arial"/>
              </a:rPr>
              <a:t> in the computer is stored as bit strings. You have to know which value is stored where in memory and what the encoding scheme used to store that value is, in order to be able to interpret (get the meaning of) the encoded data. </a:t>
            </a:r>
            <a:endParaRPr lang="en-US" altLang="en-US" sz="2000" dirty="0">
              <a:latin typeface="Arial" panose="020B0604020202020204" pitchFamily="34" charset="0"/>
              <a:cs typeface="Arial"/>
            </a:endParaRPr>
          </a:p>
        </p:txBody>
      </p:sp>
    </p:spTree>
    <p:extLst>
      <p:ext uri="{BB962C8B-B14F-4D97-AF65-F5344CB8AC3E}">
        <p14:creationId xmlns:p14="http://schemas.microsoft.com/office/powerpoint/2010/main" val="546245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of Memory</a:t>
            </a:r>
          </a:p>
        </p:txBody>
      </p:sp>
      <p:sp>
        <p:nvSpPr>
          <p:cNvPr id="3" name="Content Placeholder 2"/>
          <p:cNvSpPr>
            <a:spLocks noGrp="1"/>
          </p:cNvSpPr>
          <p:nvPr>
            <p:ph idx="1"/>
          </p:nvPr>
        </p:nvSpPr>
        <p:spPr/>
        <p:txBody>
          <a:bodyPr/>
          <a:lstStyle/>
          <a:p>
            <a:r>
              <a:rPr lang="en-US" sz="2400" dirty="0"/>
              <a:t>Memory is organized as an array of bytes; each byte in the memory array has an index (just as elements of other types of arrays have indexes), and this index of the memory byte is called an address. System addresses always start with index 0.</a:t>
            </a:r>
            <a:endParaRPr lang="en-US" sz="2400">
              <a:ea typeface="Tahoma"/>
              <a:cs typeface="Tahoma"/>
            </a:endParaRPr>
          </a:p>
          <a:p>
            <a:r>
              <a:rPr lang="en-US" sz="2400" dirty="0"/>
              <a:t>In some architectures, memory is byte-addressable (data beginning at </a:t>
            </a:r>
            <a:r>
              <a:rPr lang="en-US" sz="2400" i="1" dirty="0"/>
              <a:t>any</a:t>
            </a:r>
            <a:r>
              <a:rPr lang="en-US" sz="2400" dirty="0"/>
              <a:t> byte in memory can be accessed, that is, read or written).</a:t>
            </a:r>
            <a:endParaRPr lang="en-US" sz="2400">
              <a:ea typeface="Tahoma"/>
              <a:cs typeface="Tahoma"/>
            </a:endParaRPr>
          </a:p>
          <a:p>
            <a:r>
              <a:rPr lang="en-US" sz="2400" dirty="0"/>
              <a:t>BUT, in other architectures, addresses must be word-aligned (the only data which is accessible is data which starts at a byte index which is evenly divisible by the size of a word).</a:t>
            </a:r>
          </a:p>
          <a:p>
            <a:r>
              <a:rPr lang="en-US" sz="2400" dirty="0">
                <a:ea typeface="Tahoma"/>
                <a:cs typeface="Tahoma"/>
              </a:rPr>
              <a:t>So, in a system which requires aligned access and has an 8-byte word size, only data which starts at an address evenly divisible by 8 could be read or written; 8-byte data starting at address 3, or 7, or 75, for example, could not be accessed.</a:t>
            </a:r>
          </a:p>
        </p:txBody>
      </p:sp>
      <p:sp>
        <p:nvSpPr>
          <p:cNvPr id="4" name="Footer Placeholder 3"/>
          <p:cNvSpPr>
            <a:spLocks noGrp="1"/>
          </p:cNvSpPr>
          <p:nvPr>
            <p:ph type="ftr" sz="quarter" idx="11"/>
          </p:nvPr>
        </p:nvSpPr>
        <p:spPr/>
        <p:txBody>
          <a:bodyPr/>
          <a:lstStyle/>
          <a:p>
            <a:pPr>
              <a:defRPr/>
            </a:pPr>
            <a:r>
              <a:rPr lang="en-US" dirty="0">
                <a:solidFill>
                  <a:srgbClr val="000000"/>
                </a:solidFill>
              </a:rPr>
              <a:t>CSE 3430; Part 2</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38</a:t>
            </a:fld>
            <a:endParaRPr lang="en-US" altLang="en-US">
              <a:solidFill>
                <a:srgbClr val="000000"/>
              </a:solidFill>
            </a:endParaRPr>
          </a:p>
        </p:txBody>
      </p:sp>
    </p:spTree>
    <p:extLst>
      <p:ext uri="{BB962C8B-B14F-4D97-AF65-F5344CB8AC3E}">
        <p14:creationId xmlns:p14="http://schemas.microsoft.com/office/powerpoint/2010/main" val="318011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solidFill>
                  <a:srgbClr val="000000"/>
                </a:solidFill>
              </a:rPr>
              <a:t>CSE 3430; Part 2</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D1AB7B2-A71E-41E2-A741-DB095E5701F5}" type="slidenum">
              <a:rPr lang="en-US" altLang="en-US" sz="1400">
                <a:solidFill>
                  <a:srgbClr val="000000"/>
                </a:solidFill>
              </a:rPr>
              <a:pPr>
                <a:spcBef>
                  <a:spcPct val="0"/>
                </a:spcBef>
                <a:buClrTx/>
                <a:buSzTx/>
                <a:buFontTx/>
                <a:buNone/>
              </a:pPr>
              <a:t>39</a:t>
            </a:fld>
            <a:endParaRPr lang="en-US" altLang="en-US" sz="1400">
              <a:solidFill>
                <a:srgbClr val="000000"/>
              </a:solidFill>
            </a:endParaRPr>
          </a:p>
        </p:txBody>
      </p:sp>
      <p:sp>
        <p:nvSpPr>
          <p:cNvPr id="39940" name="Rectangle 2"/>
          <p:cNvSpPr>
            <a:spLocks noGrp="1" noChangeArrowheads="1"/>
          </p:cNvSpPr>
          <p:nvPr>
            <p:ph type="title"/>
          </p:nvPr>
        </p:nvSpPr>
        <p:spPr>
          <a:xfrm>
            <a:off x="3100389" y="125414"/>
            <a:ext cx="5837237" cy="619125"/>
          </a:xfrm>
        </p:spPr>
        <p:txBody>
          <a:bodyPr/>
          <a:lstStyle/>
          <a:p>
            <a:pPr algn="ctr" eaLnBrk="1" hangingPunct="1"/>
            <a:r>
              <a:rPr lang="en-US" altLang="en-US"/>
              <a:t>Memory Structure</a:t>
            </a:r>
          </a:p>
        </p:txBody>
      </p:sp>
      <p:sp>
        <p:nvSpPr>
          <p:cNvPr id="5125" name="Rectangle 3"/>
          <p:cNvSpPr>
            <a:spLocks noGrp="1" noChangeArrowheads="1"/>
          </p:cNvSpPr>
          <p:nvPr>
            <p:ph type="body" idx="1"/>
          </p:nvPr>
        </p:nvSpPr>
        <p:spPr>
          <a:xfrm>
            <a:off x="1590229" y="821275"/>
            <a:ext cx="8848725" cy="5325771"/>
          </a:xfrm>
        </p:spPr>
        <p:txBody>
          <a:bodyPr/>
          <a:lstStyle/>
          <a:p>
            <a:pPr defTabSz="282575" eaLnBrk="1" hangingPunct="1">
              <a:spcAft>
                <a:spcPts val="600"/>
              </a:spcAft>
            </a:pPr>
            <a:r>
              <a:rPr lang="en-US" altLang="en-US" sz="1800" dirty="0">
                <a:latin typeface="Arial"/>
                <a:cs typeface="Arial"/>
              </a:rPr>
              <a:t>Memory consists of a </a:t>
            </a:r>
            <a:r>
              <a:rPr lang="en-US" altLang="en-US" sz="1800" b="1" dirty="0">
                <a:latin typeface="Arial"/>
                <a:cs typeface="Arial"/>
              </a:rPr>
              <a:t>huge</a:t>
            </a:r>
            <a:r>
              <a:rPr lang="en-US" altLang="en-US" sz="1800" dirty="0">
                <a:latin typeface="Arial"/>
                <a:cs typeface="Arial"/>
              </a:rPr>
              <a:t> number of bytes (of 8 bits each)</a:t>
            </a:r>
          </a:p>
          <a:p>
            <a:pPr defTabSz="282575" eaLnBrk="1" hangingPunct="1">
              <a:spcAft>
                <a:spcPts val="600"/>
              </a:spcAft>
            </a:pPr>
            <a:r>
              <a:rPr lang="en-US" altLang="en-US" sz="1800" dirty="0">
                <a:latin typeface="Arial"/>
                <a:cs typeface="Arial"/>
              </a:rPr>
              <a:t>Each byte in memory has a unique </a:t>
            </a:r>
            <a:r>
              <a:rPr lang="en-US" altLang="en-US" sz="1800" i="1" dirty="0">
                <a:latin typeface="Arial"/>
                <a:cs typeface="Arial"/>
              </a:rPr>
              <a:t>address</a:t>
            </a:r>
          </a:p>
          <a:p>
            <a:pPr defTabSz="282575" eaLnBrk="1" hangingPunct="1">
              <a:spcAft>
                <a:spcPts val="600"/>
              </a:spcAft>
            </a:pPr>
            <a:r>
              <a:rPr lang="en-US" altLang="en-US" sz="1800" dirty="0">
                <a:latin typeface="Arial"/>
                <a:cs typeface="Arial"/>
              </a:rPr>
              <a:t>If the memory has 10 bytes, their addresses will be 0, 1, 2, …, 9</a:t>
            </a:r>
          </a:p>
          <a:p>
            <a:pPr defTabSz="282575" eaLnBrk="1" hangingPunct="1">
              <a:spcAft>
                <a:spcPts val="600"/>
              </a:spcAft>
            </a:pPr>
            <a:r>
              <a:rPr lang="en-US" altLang="en-US" sz="1800" dirty="0">
                <a:latin typeface="Arial"/>
                <a:cs typeface="Arial"/>
              </a:rPr>
              <a:t>… represented as bit strings (0000, 0001, 0010, …, 0111, 1001, 1010)</a:t>
            </a:r>
            <a:br>
              <a:rPr lang="en-US" altLang="en-US" sz="1800" dirty="0">
                <a:latin typeface="Arial" panose="020B0604020202020204" pitchFamily="34" charset="0"/>
              </a:rPr>
            </a:br>
            <a:r>
              <a:rPr lang="en-US" altLang="en-US" sz="1800" dirty="0">
                <a:latin typeface="Arial"/>
                <a:cs typeface="Arial"/>
              </a:rPr>
              <a:t>… because </a:t>
            </a:r>
            <a:r>
              <a:rPr lang="en-US" altLang="en-US" sz="1800" i="1" dirty="0">
                <a:latin typeface="Arial"/>
                <a:cs typeface="Arial"/>
              </a:rPr>
              <a:t>everything</a:t>
            </a:r>
            <a:r>
              <a:rPr lang="en-US" altLang="en-US" sz="1800" dirty="0">
                <a:latin typeface="Arial"/>
                <a:cs typeface="Arial"/>
              </a:rPr>
              <a:t> is represented as a bit string!</a:t>
            </a:r>
          </a:p>
          <a:p>
            <a:pPr defTabSz="282575" eaLnBrk="1" hangingPunct="1">
              <a:spcAft>
                <a:spcPts val="600"/>
              </a:spcAft>
            </a:pPr>
            <a:r>
              <a:rPr lang="en-US" altLang="en-US" sz="1800" dirty="0">
                <a:latin typeface="Arial"/>
                <a:cs typeface="Arial"/>
              </a:rPr>
              <a:t>In a typical machine today, the address is represented as a 64-bit string</a:t>
            </a:r>
            <a:br>
              <a:rPr lang="en-US" altLang="en-US" sz="1800" dirty="0">
                <a:latin typeface="Arial" panose="020B0604020202020204" pitchFamily="34" charset="0"/>
              </a:rPr>
            </a:br>
            <a:r>
              <a:rPr lang="en-US" altLang="en-US" sz="1800" dirty="0">
                <a:latin typeface="Arial"/>
                <a:cs typeface="Arial"/>
              </a:rPr>
              <a:t>(or 16 hexadecimal digits), and the word size is 8 bytes. In the prior generation of computer systems, addresses were 32 bits, or 8 hexadecimal digits, and word size was 4 bytes.</a:t>
            </a:r>
          </a:p>
          <a:p>
            <a:pPr defTabSz="282575">
              <a:spcAft>
                <a:spcPts val="600"/>
              </a:spcAft>
            </a:pPr>
            <a:r>
              <a:rPr lang="en-US" altLang="en-US" sz="1800" dirty="0">
                <a:latin typeface="Arial"/>
                <a:cs typeface="Arial"/>
              </a:rPr>
              <a:t>Therefore, in the prior generation of machines, we could have a maximum of </a:t>
            </a:r>
            <a:r>
              <a:rPr lang="en-US" altLang="en-US" sz="1800" dirty="0"/>
              <a:t>4,294,967,296 bytes of memory (why?). In today's machines, we have that number of bytes squared (</a:t>
            </a:r>
            <a:r>
              <a:rPr lang="en-US" sz="1800" dirty="0"/>
              <a:t>4,294,967,296 bytes squared) as the maximum amount of memory our machine can have (though real machines do not currently have that much)!</a:t>
            </a:r>
            <a:endParaRPr lang="en-US" sz="1800">
              <a:ea typeface="Tahoma"/>
              <a:cs typeface="Tahoma"/>
            </a:endParaRPr>
          </a:p>
          <a:p>
            <a:pPr defTabSz="282575" eaLnBrk="1" hangingPunct="1">
              <a:spcAft>
                <a:spcPts val="600"/>
              </a:spcAft>
            </a:pPr>
            <a:r>
              <a:rPr lang="en-US" altLang="en-US" sz="1800" dirty="0">
                <a:latin typeface="Arial"/>
                <a:cs typeface="Arial"/>
              </a:rPr>
              <a:t>Numbers (integers and single-precision floats) are usually stored in 4 bytes, though the word size in a 64-bit machine is 8 bytes.</a:t>
            </a:r>
          </a:p>
          <a:p>
            <a:pPr defTabSz="282575" eaLnBrk="1" hangingPunct="1">
              <a:spcAft>
                <a:spcPts val="60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765727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754 continued</a:t>
            </a:r>
          </a:p>
        </p:txBody>
      </p:sp>
      <p:sp>
        <p:nvSpPr>
          <p:cNvPr id="3" name="Content Placeholder 2"/>
          <p:cNvSpPr>
            <a:spLocks noGrp="1"/>
          </p:cNvSpPr>
          <p:nvPr>
            <p:ph idx="1"/>
          </p:nvPr>
        </p:nvSpPr>
        <p:spPr/>
        <p:txBody>
          <a:bodyPr/>
          <a:lstStyle/>
          <a:p>
            <a:r>
              <a:rPr lang="en-US" sz="1800" dirty="0"/>
              <a:t>In this standard, the first bit (</a:t>
            </a:r>
            <a:r>
              <a:rPr lang="en-US" sz="1800" dirty="0" err="1"/>
              <a:t>msb</a:t>
            </a:r>
            <a:r>
              <a:rPr lang="en-US" sz="1800" dirty="0"/>
              <a:t>) encodes the sign of the number, 0 for non-negative, and 1 for negative</a:t>
            </a:r>
            <a:endParaRPr lang="en-US" sz="1800" dirty="0">
              <a:ea typeface="Tahoma"/>
              <a:cs typeface="Tahoma"/>
            </a:endParaRPr>
          </a:p>
          <a:p>
            <a:r>
              <a:rPr lang="en-US" sz="1800" dirty="0"/>
              <a:t>The next 8 bits encode the exponent, but the exponent is encoded with a </a:t>
            </a:r>
            <a:r>
              <a:rPr lang="en-US" sz="1800" i="1" dirty="0"/>
              <a:t>bias</a:t>
            </a:r>
            <a:r>
              <a:rPr lang="en-US" sz="1800" dirty="0"/>
              <a:t> (a number added to the true exponent); to get </a:t>
            </a:r>
            <a:r>
              <a:rPr lang="en-US" sz="1800" b="1" i="1" dirty="0"/>
              <a:t>the true exponent </a:t>
            </a:r>
            <a:r>
              <a:rPr lang="en-US" sz="1800" dirty="0"/>
              <a:t>(exp), subtract 127 (the bias).</a:t>
            </a:r>
          </a:p>
          <a:p>
            <a:r>
              <a:rPr lang="en-US" sz="1800" dirty="0"/>
              <a:t>It is really important to distinguish the biased exponent (what is encoded as part of the bit string which stores the floating point value) from </a:t>
            </a:r>
            <a:r>
              <a:rPr lang="en-US" sz="1800" b="1" dirty="0"/>
              <a:t>the true exponent </a:t>
            </a:r>
            <a:r>
              <a:rPr lang="en-US" sz="1800" dirty="0"/>
              <a:t>(what you need to determine the value of the floating point number encoded)</a:t>
            </a:r>
          </a:p>
          <a:p>
            <a:r>
              <a:rPr lang="en-US" sz="1800" dirty="0"/>
              <a:t>For a 32 bit IEEE 754-encoded number, the format is:</a:t>
            </a:r>
          </a:p>
          <a:p>
            <a:pPr marL="0" indent="0">
              <a:buNone/>
            </a:pPr>
            <a:r>
              <a:rPr lang="en-US" sz="1800" dirty="0"/>
              <a:t>          X                    YYYYYYYY                ZZZZZZZZZZZZZZZZZZZZZZZ</a:t>
            </a:r>
          </a:p>
          <a:p>
            <a:pPr marL="0" indent="0">
              <a:buNone/>
            </a:pPr>
            <a:r>
              <a:rPr lang="en-US" sz="1800" dirty="0"/>
              <a:t>    (1-bit sign)  (8-bit biased exponent)      (23-bit mantissa)</a:t>
            </a:r>
            <a:endParaRPr lang="en-US" sz="1800" dirty="0">
              <a:ea typeface="Tahoma"/>
              <a:cs typeface="Tahoma"/>
            </a:endParaRPr>
          </a:p>
          <a:p>
            <a:pPr marL="0" indent="0">
              <a:buNone/>
            </a:pPr>
            <a:r>
              <a:rPr lang="en-US" sz="1800" b="1" dirty="0"/>
              <a:t>The standard form</a:t>
            </a:r>
            <a:r>
              <a:rPr lang="en-US" sz="1800" dirty="0"/>
              <a:t> of the encoded number is (NOTICE the implied 1):</a:t>
            </a:r>
          </a:p>
          <a:p>
            <a:pPr marL="0" indent="0">
              <a:buNone/>
            </a:pPr>
            <a:r>
              <a:rPr lang="en-US" sz="1800" dirty="0"/>
              <a:t>            (-1)</a:t>
            </a:r>
            <a:r>
              <a:rPr lang="en-US" sz="1800" baseline="30000" dirty="0"/>
              <a:t>X</a:t>
            </a:r>
            <a:r>
              <a:rPr lang="en-US" sz="1800" dirty="0"/>
              <a:t> * 1.ZZZZZZZZZZZZZZZZZZZZZZZ * 2</a:t>
            </a:r>
            <a:r>
              <a:rPr lang="en-US" sz="1800" baseline="30000" dirty="0"/>
              <a:t>exp</a:t>
            </a:r>
            <a:endParaRPr lang="en-US" sz="1800" baseline="30000" dirty="0">
              <a:ea typeface="Tahoma"/>
              <a:cs typeface="Tahoma"/>
            </a:endParaRPr>
          </a:p>
          <a:p>
            <a:pPr marL="0" indent="0">
              <a:buNone/>
            </a:pPr>
            <a:r>
              <a:rPr lang="en-US" sz="1800" b="1" dirty="0"/>
              <a:t>REMEMBER:</a:t>
            </a:r>
            <a:r>
              <a:rPr lang="en-US" sz="1800" dirty="0"/>
              <a:t> </a:t>
            </a:r>
            <a:r>
              <a:rPr lang="en-US" sz="1800" b="1" i="1" dirty="0"/>
              <a:t>exp</a:t>
            </a:r>
            <a:r>
              <a:rPr lang="en-US" sz="1800" dirty="0"/>
              <a:t> in the formula above is </a:t>
            </a:r>
            <a:r>
              <a:rPr lang="en-US" sz="1800" b="1" dirty="0"/>
              <a:t>the </a:t>
            </a:r>
            <a:r>
              <a:rPr lang="en-US" sz="1800" b="1" i="1" dirty="0"/>
              <a:t>true </a:t>
            </a:r>
            <a:r>
              <a:rPr lang="en-US" sz="1800" b="1" dirty="0"/>
              <a:t>exponent</a:t>
            </a:r>
            <a:r>
              <a:rPr lang="en-US" sz="1800" dirty="0"/>
              <a:t>, </a:t>
            </a:r>
            <a:r>
              <a:rPr lang="en-US" sz="1800" b="1" dirty="0"/>
              <a:t>NOT the biased exponent (which is the exponent represented as part of the 32 bit encoding)</a:t>
            </a:r>
            <a:r>
              <a:rPr lang="en-US" sz="1800" dirty="0"/>
              <a:t>.</a:t>
            </a:r>
            <a:endParaRPr lang="en-US" sz="1800" dirty="0">
              <a:ea typeface="Tahoma"/>
              <a:cs typeface="Tahoma"/>
            </a:endParaRPr>
          </a:p>
          <a:p>
            <a:pPr marL="0" indent="0">
              <a:buNone/>
            </a:pPr>
            <a:r>
              <a:rPr lang="en-US" sz="1800" b="1" dirty="0"/>
              <a:t>ALSO NOTE:</a:t>
            </a:r>
            <a:r>
              <a:rPr lang="en-US" sz="1800" dirty="0"/>
              <a:t> The 1 before the . (the binary point, since it's base 2) is not part of the encoding; </a:t>
            </a:r>
            <a:r>
              <a:rPr lang="en-US" sz="1800" b="1" i="1" dirty="0"/>
              <a:t>it is implied</a:t>
            </a:r>
            <a:r>
              <a:rPr lang="en-US" sz="1800" dirty="0"/>
              <a:t>.</a:t>
            </a:r>
          </a:p>
          <a:p>
            <a:pPr marL="0" indent="0">
              <a:buNone/>
            </a:pPr>
            <a:endParaRPr lang="en-US" sz="2800" dirty="0"/>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4</a:t>
            </a:fld>
            <a:endParaRPr lang="en-US" altLang="en-US">
              <a:solidFill>
                <a:srgbClr val="000000"/>
              </a:solidFill>
            </a:endParaRPr>
          </a:p>
        </p:txBody>
      </p:sp>
    </p:spTree>
    <p:extLst>
      <p:ext uri="{BB962C8B-B14F-4D97-AF65-F5344CB8AC3E}">
        <p14:creationId xmlns:p14="http://schemas.microsoft.com/office/powerpoint/2010/main" val="3134431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descr="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7486" y="1036774"/>
            <a:ext cx="5341111" cy="563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3702033" y="650133"/>
            <a:ext cx="1152128" cy="389526"/>
            <a:chOff x="467544" y="1455298"/>
            <a:chExt cx="1152128" cy="389526"/>
          </a:xfrm>
        </p:grpSpPr>
        <p:sp>
          <p:nvSpPr>
            <p:cNvPr id="3" name="Rectangle 2"/>
            <p:cNvSpPr/>
            <p:nvPr/>
          </p:nvSpPr>
          <p:spPr>
            <a:xfrm>
              <a:off x="467544" y="1484784"/>
              <a:ext cx="11521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2" name="TextBox 1"/>
            <p:cNvSpPr txBox="1"/>
            <p:nvPr/>
          </p:nvSpPr>
          <p:spPr>
            <a:xfrm>
              <a:off x="539552" y="1455298"/>
              <a:ext cx="1008112" cy="369332"/>
            </a:xfrm>
            <a:prstGeom prst="rect">
              <a:avLst/>
            </a:prstGeom>
            <a:noFill/>
          </p:spPr>
          <p:txBody>
            <a:bodyPr wrap="square" rtlCol="0">
              <a:spAutoFit/>
            </a:bodyPr>
            <a:lstStyle/>
            <a:p>
              <a:pPr eaLnBrk="0" fontAlgn="base" hangingPunct="0">
                <a:spcBef>
                  <a:spcPct val="0"/>
                </a:spcBef>
                <a:spcAft>
                  <a:spcPct val="0"/>
                </a:spcAft>
              </a:pPr>
              <a:r>
                <a:rPr lang="en-US" dirty="0">
                  <a:solidFill>
                    <a:srgbClr val="FF0000"/>
                  </a:solidFill>
                  <a:latin typeface="Arial" panose="020B0604020202020204" pitchFamily="34" charset="0"/>
                </a:rPr>
                <a:t>8 bits</a:t>
              </a:r>
            </a:p>
          </p:txBody>
        </p:sp>
      </p:grpSp>
      <p:sp>
        <p:nvSpPr>
          <p:cNvPr id="10" name="Rectangle 9"/>
          <p:cNvSpPr/>
          <p:nvPr/>
        </p:nvSpPr>
        <p:spPr>
          <a:xfrm>
            <a:off x="2041610" y="1783560"/>
            <a:ext cx="822414" cy="349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20" name="Rectangle 19"/>
          <p:cNvSpPr/>
          <p:nvPr/>
        </p:nvSpPr>
        <p:spPr>
          <a:xfrm>
            <a:off x="2188163" y="959242"/>
            <a:ext cx="86409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grpSp>
        <p:nvGrpSpPr>
          <p:cNvPr id="23" name="Group 22"/>
          <p:cNvGrpSpPr/>
          <p:nvPr/>
        </p:nvGrpSpPr>
        <p:grpSpPr>
          <a:xfrm>
            <a:off x="5917184" y="1038885"/>
            <a:ext cx="872480" cy="410562"/>
            <a:chOff x="467544" y="1722294"/>
            <a:chExt cx="916699" cy="338554"/>
          </a:xfrm>
        </p:grpSpPr>
        <p:sp>
          <p:nvSpPr>
            <p:cNvPr id="24" name="Rectangle 23"/>
            <p:cNvSpPr/>
            <p:nvPr/>
          </p:nvSpPr>
          <p:spPr>
            <a:xfrm>
              <a:off x="520147" y="1772816"/>
              <a:ext cx="86409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25" name="TextBox 24"/>
            <p:cNvSpPr txBox="1"/>
            <p:nvPr/>
          </p:nvSpPr>
          <p:spPr>
            <a:xfrm>
              <a:off x="467544" y="1722294"/>
              <a:ext cx="648072" cy="279175"/>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latin typeface="Times New Roman" panose="02020603050405020304" pitchFamily="18" charset="0"/>
                  <a:cs typeface="Times New Roman" panose="02020603050405020304" pitchFamily="18" charset="0"/>
                </a:rPr>
                <a:t>byte</a:t>
              </a:r>
            </a:p>
          </p:txBody>
        </p:sp>
      </p:grpSp>
      <p:grpSp>
        <p:nvGrpSpPr>
          <p:cNvPr id="29" name="Group 28"/>
          <p:cNvGrpSpPr/>
          <p:nvPr/>
        </p:nvGrpSpPr>
        <p:grpSpPr>
          <a:xfrm>
            <a:off x="4926079" y="692696"/>
            <a:ext cx="872480" cy="410562"/>
            <a:chOff x="467544" y="1722294"/>
            <a:chExt cx="916699" cy="338554"/>
          </a:xfrm>
        </p:grpSpPr>
        <p:sp>
          <p:nvSpPr>
            <p:cNvPr id="30" name="Rectangle 29"/>
            <p:cNvSpPr/>
            <p:nvPr/>
          </p:nvSpPr>
          <p:spPr>
            <a:xfrm>
              <a:off x="520147" y="1772816"/>
              <a:ext cx="86409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1" name="TextBox 30"/>
            <p:cNvSpPr txBox="1"/>
            <p:nvPr/>
          </p:nvSpPr>
          <p:spPr>
            <a:xfrm>
              <a:off x="467544" y="1722294"/>
              <a:ext cx="648072" cy="279175"/>
            </a:xfrm>
            <a:prstGeom prst="rect">
              <a:avLst/>
            </a:prstGeom>
            <a:noFill/>
          </p:spPr>
          <p:txBody>
            <a:bodyPr wrap="square" rtlCol="0">
              <a:spAutoFit/>
            </a:bodyPr>
            <a:lstStyle/>
            <a:p>
              <a:pPr eaLnBrk="0" fontAlgn="base" hangingPunct="0">
                <a:spcBef>
                  <a:spcPct val="0"/>
                </a:spcBef>
                <a:spcAft>
                  <a:spcPct val="0"/>
                </a:spcAft>
              </a:pPr>
              <a:r>
                <a:rPr lang="en-US" sz="1600" dirty="0">
                  <a:solidFill>
                    <a:srgbClr val="000000"/>
                  </a:solidFill>
                  <a:latin typeface="Times New Roman" panose="02020603050405020304" pitchFamily="18" charset="0"/>
                  <a:cs typeface="Times New Roman" panose="02020603050405020304" pitchFamily="18" charset="0"/>
                </a:rPr>
                <a:t>byte</a:t>
              </a:r>
            </a:p>
          </p:txBody>
        </p:sp>
      </p:grpSp>
      <p:grpSp>
        <p:nvGrpSpPr>
          <p:cNvPr id="32" name="Group 31"/>
          <p:cNvGrpSpPr/>
          <p:nvPr/>
        </p:nvGrpSpPr>
        <p:grpSpPr>
          <a:xfrm>
            <a:off x="7564102" y="1444883"/>
            <a:ext cx="1398367" cy="2610703"/>
            <a:chOff x="-84996" y="-91967"/>
            <a:chExt cx="1469239" cy="2152815"/>
          </a:xfrm>
        </p:grpSpPr>
        <p:sp>
          <p:nvSpPr>
            <p:cNvPr id="33" name="Rectangle 32"/>
            <p:cNvSpPr/>
            <p:nvPr/>
          </p:nvSpPr>
          <p:spPr>
            <a:xfrm>
              <a:off x="520147" y="1772816"/>
              <a:ext cx="86409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4" name="TextBox 33"/>
            <p:cNvSpPr txBox="1"/>
            <p:nvPr/>
          </p:nvSpPr>
          <p:spPr>
            <a:xfrm>
              <a:off x="-84996" y="-91967"/>
              <a:ext cx="1042743" cy="279175"/>
            </a:xfrm>
            <a:prstGeom prst="rect">
              <a:avLst/>
            </a:prstGeom>
            <a:noFill/>
          </p:spPr>
          <p:txBody>
            <a:bodyPr wrap="square" lIns="91440" tIns="45720" rIns="91440" bIns="45720" rtlCol="0" anchor="t">
              <a:spAutoFit/>
            </a:bodyPr>
            <a:lstStyle/>
            <a:p>
              <a:pPr eaLnBrk="0" fontAlgn="base" hangingPunct="0">
                <a:spcBef>
                  <a:spcPct val="0"/>
                </a:spcBef>
                <a:spcAft>
                  <a:spcPct val="0"/>
                </a:spcAft>
              </a:pPr>
              <a:r>
                <a:rPr lang="en-US" sz="1600" dirty="0">
                  <a:solidFill>
                    <a:srgbClr val="000000"/>
                  </a:solidFill>
                  <a:latin typeface="Times New Roman"/>
                  <a:cs typeface="Times New Roman"/>
                </a:rPr>
                <a:t>or byte</a:t>
              </a:r>
              <a:endParaRPr lang="en-US" sz="1600" dirty="0">
                <a:solidFill>
                  <a:srgbClr val="000000"/>
                </a:solidFill>
                <a:latin typeface="Times New Roman" panose="02020603050405020304" pitchFamily="18" charset="0"/>
                <a:cs typeface="Times New Roman" panose="02020603050405020304" pitchFamily="18" charset="0"/>
              </a:endParaRPr>
            </a:p>
          </p:txBody>
        </p:sp>
      </p:grpSp>
      <p:grpSp>
        <p:nvGrpSpPr>
          <p:cNvPr id="35" name="Group 34"/>
          <p:cNvGrpSpPr/>
          <p:nvPr/>
        </p:nvGrpSpPr>
        <p:grpSpPr>
          <a:xfrm>
            <a:off x="7513356" y="6157710"/>
            <a:ext cx="1494959" cy="367631"/>
            <a:chOff x="-186483" y="1757695"/>
            <a:chExt cx="1570726" cy="303153"/>
          </a:xfrm>
        </p:grpSpPr>
        <p:sp>
          <p:nvSpPr>
            <p:cNvPr id="36" name="Rectangle 35"/>
            <p:cNvSpPr/>
            <p:nvPr/>
          </p:nvSpPr>
          <p:spPr>
            <a:xfrm>
              <a:off x="520147" y="1772816"/>
              <a:ext cx="864096"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endParaRPr>
            </a:p>
          </p:txBody>
        </p:sp>
        <p:sp>
          <p:nvSpPr>
            <p:cNvPr id="37" name="TextBox 36"/>
            <p:cNvSpPr txBox="1"/>
            <p:nvPr/>
          </p:nvSpPr>
          <p:spPr>
            <a:xfrm>
              <a:off x="-186483" y="1757695"/>
              <a:ext cx="1200612" cy="279176"/>
            </a:xfrm>
            <a:prstGeom prst="rect">
              <a:avLst/>
            </a:prstGeom>
            <a:noFill/>
          </p:spPr>
          <p:txBody>
            <a:bodyPr wrap="square" lIns="91440" tIns="45720" rIns="91440" bIns="45720" rtlCol="0" anchor="t">
              <a:spAutoFit/>
            </a:bodyPr>
            <a:lstStyle/>
            <a:p>
              <a:pPr eaLnBrk="0" fontAlgn="base" hangingPunct="0">
                <a:spcBef>
                  <a:spcPct val="0"/>
                </a:spcBef>
                <a:spcAft>
                  <a:spcPct val="0"/>
                </a:spcAft>
              </a:pPr>
              <a:r>
                <a:rPr lang="en-US" sz="1600" dirty="0">
                  <a:solidFill>
                    <a:srgbClr val="000000"/>
                  </a:solidFill>
                  <a:latin typeface="Times New Roman"/>
                  <a:cs typeface="Times New Roman"/>
                </a:rPr>
                <a:t>or byte</a:t>
              </a:r>
              <a:endParaRPr lang="en-US" sz="1600" dirty="0">
                <a:solidFill>
                  <a:srgbClr val="00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18051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sz="2000" dirty="0"/>
              <a:t>Let’s look at how to get the decimal value of an IEEE 754 encoded floating point number with an example (spaces are used to separate the parts of the encoding – sign/exponent/mantissa):</a:t>
            </a:r>
          </a:p>
          <a:p>
            <a:pPr marL="0" indent="0">
              <a:buNone/>
            </a:pPr>
            <a:r>
              <a:rPr lang="en-US" sz="2000" dirty="0"/>
              <a:t>	1 10000011 01011100000000000000000</a:t>
            </a:r>
          </a:p>
          <a:p>
            <a:r>
              <a:rPr lang="en-US" sz="2000" dirty="0"/>
              <a:t>Step 1: Since the sign bit is 1, the number is negative.</a:t>
            </a:r>
          </a:p>
          <a:p>
            <a:r>
              <a:rPr lang="en-US" sz="2000" dirty="0"/>
              <a:t>Step 2: Get the exp (true exponent). The encoded exponent is  10000011</a:t>
            </a:r>
          </a:p>
          <a:p>
            <a:pPr lvl="1"/>
            <a:r>
              <a:rPr lang="en-US" sz="2000" dirty="0"/>
              <a:t>What is the decimal value of the exponent?</a:t>
            </a:r>
          </a:p>
          <a:p>
            <a:pPr lvl="1"/>
            <a:r>
              <a:rPr lang="en-US" sz="2000" dirty="0"/>
              <a:t>Subtract the bias (127) from the biased exponent to get the true exponent.</a:t>
            </a:r>
            <a:endParaRPr lang="en-US" sz="2000" dirty="0">
              <a:ea typeface="Tahoma"/>
              <a:cs typeface="Tahoma"/>
            </a:endParaRPr>
          </a:p>
          <a:p>
            <a:pPr lvl="1"/>
            <a:r>
              <a:rPr lang="en-US" sz="2000" dirty="0"/>
              <a:t>What is the true exponent (exp)?</a:t>
            </a:r>
          </a:p>
          <a:p>
            <a:r>
              <a:rPr lang="en-US" sz="2000" dirty="0"/>
              <a:t>Step 3: Write the binary value of the floating point number in standard form.</a:t>
            </a:r>
            <a:endParaRPr lang="en-US" sz="2000" u="sng" dirty="0"/>
          </a:p>
          <a:p>
            <a:r>
              <a:rPr lang="en-US" sz="2000" dirty="0"/>
              <a:t>Step 4: Convert the floating point number to decimal.</a:t>
            </a:r>
          </a:p>
          <a:p>
            <a:r>
              <a:rPr lang="en-US" sz="2000" dirty="0"/>
              <a:t>Analysis on the following slides.</a:t>
            </a:r>
          </a:p>
          <a:p>
            <a:pPr marL="457200" lvl="1" indent="0">
              <a:buNone/>
            </a:pPr>
            <a:endParaRPr lang="en-US" sz="2400" dirty="0"/>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5</a:t>
            </a:fld>
            <a:endParaRPr lang="en-US" altLang="en-US">
              <a:solidFill>
                <a:srgbClr val="000000"/>
              </a:solidFill>
            </a:endParaRPr>
          </a:p>
        </p:txBody>
      </p:sp>
    </p:spTree>
    <p:extLst>
      <p:ext uri="{BB962C8B-B14F-4D97-AF65-F5344CB8AC3E}">
        <p14:creationId xmlns:p14="http://schemas.microsoft.com/office/powerpoint/2010/main" val="208762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(Steps explained on following slides)</a:t>
            </a:r>
          </a:p>
        </p:txBody>
      </p:sp>
      <p:sp>
        <p:nvSpPr>
          <p:cNvPr id="3" name="Content Placeholder 2"/>
          <p:cNvSpPr>
            <a:spLocks noGrp="1"/>
          </p:cNvSpPr>
          <p:nvPr>
            <p:ph idx="1"/>
          </p:nvPr>
        </p:nvSpPr>
        <p:spPr/>
        <p:txBody>
          <a:bodyPr/>
          <a:lstStyle/>
          <a:p>
            <a:r>
              <a:rPr lang="en-US" sz="1800" dirty="0"/>
              <a:t>Let’s look at how to get the decimal value of an IEEE 754 encoded floating point number with an example (spaces are used to show the parts of the encoding – sign/exponent/mantissa):</a:t>
            </a:r>
            <a:endParaRPr lang="en-US" sz="1800" dirty="0">
              <a:ea typeface="Tahoma"/>
              <a:cs typeface="Tahoma"/>
            </a:endParaRPr>
          </a:p>
          <a:p>
            <a:pPr marL="0" indent="0">
              <a:buNone/>
            </a:pPr>
            <a:r>
              <a:rPr lang="en-US" sz="1800" dirty="0"/>
              <a:t>	1 10000011 01011100000000000000000</a:t>
            </a:r>
            <a:endParaRPr lang="en-US" sz="1800" dirty="0">
              <a:ea typeface="Tahoma"/>
              <a:cs typeface="Tahoma"/>
            </a:endParaRPr>
          </a:p>
          <a:p>
            <a:r>
              <a:rPr lang="en-US" sz="1800" dirty="0"/>
              <a:t>Step 1: Since the sign bit is 1, the number is negative.</a:t>
            </a:r>
            <a:endParaRPr lang="en-US" sz="1800" dirty="0">
              <a:ea typeface="Tahoma"/>
              <a:cs typeface="Tahoma"/>
            </a:endParaRPr>
          </a:p>
          <a:p>
            <a:r>
              <a:rPr lang="en-US" sz="1800" dirty="0"/>
              <a:t>Step 2: Get the exp (true exponent). The encoded exponent is  </a:t>
            </a:r>
            <a:r>
              <a:rPr lang="en-US" sz="1800" b="1" dirty="0"/>
              <a:t>10000011</a:t>
            </a:r>
            <a:endParaRPr lang="en-US" sz="1800" b="1">
              <a:ea typeface="Tahoma"/>
              <a:cs typeface="Tahoma"/>
            </a:endParaRPr>
          </a:p>
          <a:p>
            <a:pPr lvl="1"/>
            <a:r>
              <a:rPr lang="en-US" sz="1800" dirty="0"/>
              <a:t>What is the decimal value of the encoded exponent: </a:t>
            </a:r>
            <a:r>
              <a:rPr lang="en-US" sz="1800" b="1" dirty="0"/>
              <a:t>128 + 2 + 1 = 131</a:t>
            </a:r>
            <a:endParaRPr lang="en-US" sz="1800" b="1" dirty="0">
              <a:ea typeface="Tahoma"/>
              <a:cs typeface="Tahoma"/>
            </a:endParaRPr>
          </a:p>
          <a:p>
            <a:pPr lvl="1"/>
            <a:r>
              <a:rPr lang="en-US" sz="1800" dirty="0"/>
              <a:t>Subtract the bias (127) to get the true exponent: </a:t>
            </a:r>
            <a:r>
              <a:rPr lang="en-US" sz="1800" b="1" dirty="0"/>
              <a:t>131 – 127 = 4</a:t>
            </a:r>
            <a:endParaRPr lang="en-US" sz="1800" b="1" dirty="0">
              <a:ea typeface="Tahoma"/>
              <a:cs typeface="Tahoma"/>
            </a:endParaRPr>
          </a:p>
          <a:p>
            <a:pPr lvl="1"/>
            <a:r>
              <a:rPr lang="en-US" sz="1800" dirty="0"/>
              <a:t>What is the true exponent (exp): </a:t>
            </a:r>
            <a:r>
              <a:rPr lang="en-US" sz="1800" b="1" dirty="0"/>
              <a:t>4</a:t>
            </a:r>
            <a:endParaRPr lang="en-US" sz="1800" b="1" dirty="0">
              <a:ea typeface="Tahoma"/>
              <a:cs typeface="Tahoma"/>
            </a:endParaRPr>
          </a:p>
          <a:p>
            <a:r>
              <a:rPr lang="en-US" sz="1800" dirty="0"/>
              <a:t>Step 3: Write the binary value of the floating point number in standard form:</a:t>
            </a:r>
            <a:endParaRPr lang="en-US" sz="1800" dirty="0">
              <a:ea typeface="Tahoma"/>
              <a:cs typeface="Tahoma"/>
            </a:endParaRPr>
          </a:p>
          <a:p>
            <a:pPr marL="0" indent="0">
              <a:buNone/>
            </a:pPr>
            <a:r>
              <a:rPr lang="en-US" sz="1800" dirty="0"/>
              <a:t>	</a:t>
            </a:r>
            <a:r>
              <a:rPr lang="en-US" sz="1800" b="1" dirty="0"/>
              <a:t>1.010111 X 2</a:t>
            </a:r>
            <a:r>
              <a:rPr lang="en-US" sz="1800" b="1" baseline="30000" dirty="0"/>
              <a:t>4 </a:t>
            </a:r>
            <a:r>
              <a:rPr lang="en-US" sz="1800" dirty="0"/>
              <a:t>(NOTE: Only bits up to and including the rightmost 1 are written)</a:t>
            </a:r>
            <a:endParaRPr lang="en-US" sz="1800" b="1" u="sng" dirty="0">
              <a:ea typeface="Tahoma"/>
              <a:cs typeface="Tahoma"/>
            </a:endParaRPr>
          </a:p>
          <a:p>
            <a:r>
              <a:rPr lang="en-US" sz="1800" dirty="0"/>
              <a:t>Step 4: Convert the floating point number to decimal (See slides below for details), and include the negative sign, if the sign bit was 1 (details on how to do the conversion are given below on the following slides):</a:t>
            </a:r>
            <a:endParaRPr lang="en-US" sz="1800">
              <a:ea typeface="Tahoma"/>
              <a:cs typeface="Tahoma"/>
            </a:endParaRPr>
          </a:p>
          <a:p>
            <a:pPr marL="0" indent="0">
              <a:buNone/>
            </a:pPr>
            <a:r>
              <a:rPr lang="en-US" sz="1800" dirty="0"/>
              <a:t>	</a:t>
            </a:r>
            <a:r>
              <a:rPr lang="en-US" sz="1800" b="1" dirty="0"/>
              <a:t>10101.11 = -21.75 </a:t>
            </a:r>
            <a:r>
              <a:rPr lang="en-US" sz="2000" b="1" dirty="0"/>
              <a:t> </a:t>
            </a:r>
          </a:p>
          <a:p>
            <a:pPr marL="457200" lvl="1" indent="0">
              <a:buNone/>
            </a:pPr>
            <a:endParaRPr lang="en-US" sz="2400" dirty="0"/>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500551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(with details)</a:t>
            </a:r>
          </a:p>
        </p:txBody>
      </p:sp>
      <p:sp>
        <p:nvSpPr>
          <p:cNvPr id="3" name="Content Placeholder 2"/>
          <p:cNvSpPr>
            <a:spLocks noGrp="1"/>
          </p:cNvSpPr>
          <p:nvPr>
            <p:ph idx="1"/>
          </p:nvPr>
        </p:nvSpPr>
        <p:spPr/>
        <p:txBody>
          <a:bodyPr/>
          <a:lstStyle/>
          <a:p>
            <a:r>
              <a:rPr lang="en-US" dirty="0"/>
              <a:t>Let’s try this IEEE 754 encoded number, and see what we get:</a:t>
            </a:r>
          </a:p>
          <a:p>
            <a:pPr marL="0" indent="0">
              <a:buNone/>
            </a:pPr>
            <a:r>
              <a:rPr lang="en-US" dirty="0"/>
              <a:t>	0 10000001 00010000000000000000000</a:t>
            </a:r>
            <a:endParaRPr lang="en-US" dirty="0">
              <a:ea typeface="Tahoma"/>
              <a:cs typeface="Tahoma"/>
            </a:endParaRP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7</a:t>
            </a:fld>
            <a:endParaRPr lang="en-US" altLang="en-US">
              <a:solidFill>
                <a:srgbClr val="000000"/>
              </a:solidFill>
            </a:endParaRPr>
          </a:p>
        </p:txBody>
      </p:sp>
    </p:spTree>
    <p:extLst>
      <p:ext uri="{BB962C8B-B14F-4D97-AF65-F5344CB8AC3E}">
        <p14:creationId xmlns:p14="http://schemas.microsoft.com/office/powerpoint/2010/main" val="3568591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D6D6-8E28-4C1A-9307-D3EB5E4B7E2B}"/>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167FAA94-C014-4C10-A02A-09A94025759B}"/>
              </a:ext>
            </a:extLst>
          </p:cNvPr>
          <p:cNvSpPr>
            <a:spLocks noGrp="1"/>
          </p:cNvSpPr>
          <p:nvPr>
            <p:ph idx="1"/>
          </p:nvPr>
        </p:nvSpPr>
        <p:spPr/>
        <p:txBody>
          <a:bodyPr/>
          <a:lstStyle/>
          <a:p>
            <a:pPr marL="0" indent="0">
              <a:buNone/>
            </a:pPr>
            <a:r>
              <a:rPr lang="en-US" dirty="0"/>
              <a:t>0 10000001 00010000000000000000000</a:t>
            </a:r>
          </a:p>
          <a:p>
            <a:pPr marL="0" indent="0">
              <a:buNone/>
            </a:pPr>
            <a:endParaRPr lang="en-US" sz="3200" dirty="0"/>
          </a:p>
          <a:p>
            <a:r>
              <a:rPr lang="en-US" sz="3200" dirty="0"/>
              <a:t>Step 1: Since the sign bit is 0, the number is </a:t>
            </a:r>
            <a:r>
              <a:rPr lang="en-US" b="1" i="1" dirty="0"/>
              <a:t>posi</a:t>
            </a:r>
            <a:r>
              <a:rPr lang="en-US" sz="3200" b="1" i="1" dirty="0"/>
              <a:t>tive</a:t>
            </a:r>
            <a:r>
              <a:rPr lang="en-US" sz="3200" dirty="0"/>
              <a:t>.</a:t>
            </a:r>
          </a:p>
          <a:p>
            <a:endParaRPr lang="en-US" dirty="0"/>
          </a:p>
        </p:txBody>
      </p:sp>
      <p:sp>
        <p:nvSpPr>
          <p:cNvPr id="4" name="Footer Placeholder 3">
            <a:extLst>
              <a:ext uri="{FF2B5EF4-FFF2-40B4-BE49-F238E27FC236}">
                <a16:creationId xmlns:a16="http://schemas.microsoft.com/office/drawing/2014/main" id="{16046E91-B101-4A9D-B20B-56DA3A15AA0F}"/>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96507C8F-0EA7-4D24-A6DA-4A42A5641593}"/>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8</a:t>
            </a:fld>
            <a:endParaRPr lang="en-US" altLang="en-US">
              <a:solidFill>
                <a:srgbClr val="000000"/>
              </a:solidFill>
            </a:endParaRPr>
          </a:p>
        </p:txBody>
      </p:sp>
    </p:spTree>
    <p:extLst>
      <p:ext uri="{BB962C8B-B14F-4D97-AF65-F5344CB8AC3E}">
        <p14:creationId xmlns:p14="http://schemas.microsoft.com/office/powerpoint/2010/main" val="3996560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3909-31D7-41A9-B32B-3CE78F021B7E}"/>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280FE0D3-CE6F-4F71-9960-EE01C4D0B260}"/>
              </a:ext>
            </a:extLst>
          </p:cNvPr>
          <p:cNvSpPr>
            <a:spLocks noGrp="1"/>
          </p:cNvSpPr>
          <p:nvPr>
            <p:ph idx="1"/>
          </p:nvPr>
        </p:nvSpPr>
        <p:spPr/>
        <p:txBody>
          <a:bodyPr/>
          <a:lstStyle/>
          <a:p>
            <a:pPr marL="0" indent="0">
              <a:buNone/>
            </a:pPr>
            <a:r>
              <a:rPr lang="en-US" sz="2400" dirty="0"/>
              <a:t>0 10000001 00010000000000000000000</a:t>
            </a:r>
          </a:p>
          <a:p>
            <a:endParaRPr lang="en-US" sz="2400" dirty="0"/>
          </a:p>
          <a:p>
            <a:r>
              <a:rPr lang="en-US" sz="2400" dirty="0"/>
              <a:t>Step 2: Get the exp (true exponent). The encoded (biased) exponent is  10000001</a:t>
            </a:r>
          </a:p>
          <a:p>
            <a:pPr lvl="1"/>
            <a:r>
              <a:rPr lang="en-US" sz="2400" dirty="0"/>
              <a:t>What is the decimal value of the biased (encoded) exponent?</a:t>
            </a:r>
            <a:endParaRPr lang="en-US" sz="2400" dirty="0">
              <a:ea typeface="Tahoma"/>
              <a:cs typeface="Tahoma"/>
            </a:endParaRPr>
          </a:p>
          <a:p>
            <a:pPr marL="457200" lvl="1" indent="0">
              <a:buNone/>
            </a:pPr>
            <a:r>
              <a:rPr lang="en-US" sz="2400" dirty="0"/>
              <a:t>	</a:t>
            </a:r>
            <a:r>
              <a:rPr lang="en-US" sz="2400" b="1" dirty="0"/>
              <a:t>10000001 = 128 + 1 = 129</a:t>
            </a:r>
          </a:p>
          <a:p>
            <a:pPr lvl="1"/>
            <a:r>
              <a:rPr lang="en-US" sz="2400" dirty="0"/>
              <a:t>Subtract the bias (127) to get the true exponent:</a:t>
            </a:r>
            <a:endParaRPr lang="en-US" sz="2400" dirty="0">
              <a:ea typeface="Tahoma"/>
              <a:cs typeface="Tahoma"/>
            </a:endParaRPr>
          </a:p>
          <a:p>
            <a:pPr marL="457200" lvl="1" indent="0">
              <a:buNone/>
            </a:pPr>
            <a:r>
              <a:rPr lang="en-US" sz="2400" dirty="0"/>
              <a:t>	</a:t>
            </a:r>
            <a:r>
              <a:rPr lang="en-US" sz="2400" b="1" dirty="0"/>
              <a:t>exp = 129 – 127 = 2</a:t>
            </a:r>
            <a:endParaRPr lang="en-US" sz="2400" b="1" dirty="0">
              <a:ea typeface="Tahoma"/>
              <a:cs typeface="Tahoma"/>
            </a:endParaRPr>
          </a:p>
          <a:p>
            <a:pPr lvl="1"/>
            <a:r>
              <a:rPr lang="en-US" sz="2400" dirty="0"/>
              <a:t>So exp (the true exponent) is </a:t>
            </a:r>
            <a:r>
              <a:rPr lang="en-US" sz="2400" b="1" dirty="0"/>
              <a:t>2</a:t>
            </a:r>
          </a:p>
          <a:p>
            <a:pPr marL="0" indent="0">
              <a:buNone/>
            </a:pPr>
            <a:endParaRPr lang="en-US" dirty="0"/>
          </a:p>
        </p:txBody>
      </p:sp>
      <p:sp>
        <p:nvSpPr>
          <p:cNvPr id="4" name="Footer Placeholder 3">
            <a:extLst>
              <a:ext uri="{FF2B5EF4-FFF2-40B4-BE49-F238E27FC236}">
                <a16:creationId xmlns:a16="http://schemas.microsoft.com/office/drawing/2014/main" id="{50D95BAF-6354-4F89-BEF9-417DA3535736}"/>
              </a:ext>
            </a:extLst>
          </p:cNvPr>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a:extLst>
              <a:ext uri="{FF2B5EF4-FFF2-40B4-BE49-F238E27FC236}">
                <a16:creationId xmlns:a16="http://schemas.microsoft.com/office/drawing/2014/main" id="{4298C11B-C0BA-45C9-84A8-47A1E593CD40}"/>
              </a:ext>
            </a:extLst>
          </p:cNvPr>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9</a:t>
            </a:fld>
            <a:endParaRPr lang="en-US" altLang="en-US">
              <a:solidFill>
                <a:srgbClr val="000000"/>
              </a:solidFill>
            </a:endParaRPr>
          </a:p>
        </p:txBody>
      </p:sp>
    </p:spTree>
    <p:extLst>
      <p:ext uri="{BB962C8B-B14F-4D97-AF65-F5344CB8AC3E}">
        <p14:creationId xmlns:p14="http://schemas.microsoft.com/office/powerpoint/2010/main" val="397943892"/>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2669</TotalTime>
  <Words>4692</Words>
  <Application>Microsoft Office PowerPoint</Application>
  <PresentationFormat>Widescreen</PresentationFormat>
  <Paragraphs>397</Paragraphs>
  <Slides>40</Slides>
  <Notes>6</Notes>
  <HiddenSlides>0</HiddenSlides>
  <MMClips>0</MMClips>
  <ScaleCrop>false</ScaleCrop>
  <HeadingPairs>
    <vt:vector size="4" baseType="variant">
      <vt:variant>
        <vt:lpstr>Theme</vt:lpstr>
      </vt:variant>
      <vt:variant>
        <vt:i4>6</vt:i4>
      </vt:variant>
      <vt:variant>
        <vt:lpstr>Slide Titles</vt:lpstr>
      </vt:variant>
      <vt:variant>
        <vt:i4>40</vt:i4>
      </vt:variant>
    </vt:vector>
  </HeadingPairs>
  <TitlesOfParts>
    <vt:vector size="46" baseType="lpstr">
      <vt:lpstr>Blends</vt:lpstr>
      <vt:lpstr>2_Blends</vt:lpstr>
      <vt:lpstr>3_Blends</vt:lpstr>
      <vt:lpstr>4_Blends</vt:lpstr>
      <vt:lpstr>5_Blends</vt:lpstr>
      <vt:lpstr>7_Blends</vt:lpstr>
      <vt:lpstr> CSE 3430 Overview of Computer Systems For Non-Majors </vt:lpstr>
      <vt:lpstr>Storing Information (contd.)</vt:lpstr>
      <vt:lpstr>IEEE 754</vt:lpstr>
      <vt:lpstr>IEEE 754 continued</vt:lpstr>
      <vt:lpstr>Example</vt:lpstr>
      <vt:lpstr>Example (Steps explained on following slides)</vt:lpstr>
      <vt:lpstr>Another example (with details)</vt:lpstr>
      <vt:lpstr>Step 1</vt:lpstr>
      <vt:lpstr>Step 2</vt:lpstr>
      <vt:lpstr>Step 3</vt:lpstr>
      <vt:lpstr>Step 4: Conversion to decimal</vt:lpstr>
      <vt:lpstr>Example with negative exp (true exponent)</vt:lpstr>
      <vt:lpstr>Example with negative exp (true exponent)</vt:lpstr>
      <vt:lpstr>Step 3</vt:lpstr>
      <vt:lpstr>Step 4: Conversion to decimal</vt:lpstr>
      <vt:lpstr>Values way below 1 and close to 0</vt:lpstr>
      <vt:lpstr>Range of exp</vt:lpstr>
      <vt:lpstr>Comparison of float range and integer range</vt:lpstr>
      <vt:lpstr>Floating Point Range</vt:lpstr>
      <vt:lpstr>Character representation</vt:lpstr>
      <vt:lpstr>ASCII – Important Point</vt:lpstr>
      <vt:lpstr>Other methods of character encoding – UTF-8</vt:lpstr>
      <vt:lpstr>Other methods of character encoding (cont)</vt:lpstr>
      <vt:lpstr>UTF-8</vt:lpstr>
      <vt:lpstr>UTF-8 (cont)</vt:lpstr>
      <vt:lpstr>Why is it called UTF-8?</vt:lpstr>
      <vt:lpstr>How does it work?</vt:lpstr>
      <vt:lpstr>UTF-8 – How does it work (cont)</vt:lpstr>
      <vt:lpstr>UTF-8 – Variable byte length encoding</vt:lpstr>
      <vt:lpstr>UTF-8 variable byte length encoding</vt:lpstr>
      <vt:lpstr>UTF-8 conclusion</vt:lpstr>
      <vt:lpstr>Aside on Hexadecimal</vt:lpstr>
      <vt:lpstr>UTF-8 example – Greek characters  (Please don’t memorize these!)</vt:lpstr>
      <vt:lpstr>Character strings</vt:lpstr>
      <vt:lpstr>Error Detection/correction</vt:lpstr>
      <vt:lpstr>Storing Information (contd.)</vt:lpstr>
      <vt:lpstr>Storing Information (contd.)</vt:lpstr>
      <vt:lpstr>Organization of Memory</vt:lpstr>
      <vt:lpstr>Memory Structure</vt:lpstr>
      <vt:lpstr>PowerPoint Presentation</vt:lpstr>
    </vt:vector>
  </TitlesOfParts>
  <Company>PC-DL897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green, george michael</dc:creator>
  <cp:lastModifiedBy>George Green</cp:lastModifiedBy>
  <cp:revision>600</cp:revision>
  <dcterms:created xsi:type="dcterms:W3CDTF">2018-01-10T18:56:59Z</dcterms:created>
  <dcterms:modified xsi:type="dcterms:W3CDTF">2025-09-01T18:00:03Z</dcterms:modified>
</cp:coreProperties>
</file>