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FED2FF8-2FAD-49B0-A56A-52FA1F74B490}"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269605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D2FF8-2FAD-49B0-A56A-52FA1F74B490}"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221513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D2FF8-2FAD-49B0-A56A-52FA1F74B490}"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248059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FED2FF8-2FAD-49B0-A56A-52FA1F74B490}"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398056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ED2FF8-2FAD-49B0-A56A-52FA1F74B490}" type="datetimeFigureOut">
              <a:rPr lang="en-GB" smtClean="0"/>
              <a:t>26/07/2022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238364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FED2FF8-2FAD-49B0-A56A-52FA1F74B490}"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378248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FED2FF8-2FAD-49B0-A56A-52FA1F74B490}" type="datetimeFigureOut">
              <a:rPr lang="en-GB" smtClean="0"/>
              <a:t>26/07/2022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334876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FED2FF8-2FAD-49B0-A56A-52FA1F74B490}" type="datetimeFigureOut">
              <a:rPr lang="en-GB" smtClean="0"/>
              <a:t>26/07/2022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340224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2FF8-2FAD-49B0-A56A-52FA1F74B490}" type="datetimeFigureOut">
              <a:rPr lang="en-GB" smtClean="0"/>
              <a:t>26/07/2022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341457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D2FF8-2FAD-49B0-A56A-52FA1F74B490}"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416416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ED2FF8-2FAD-49B0-A56A-52FA1F74B490}" type="datetimeFigureOut">
              <a:rPr lang="en-GB" smtClean="0"/>
              <a:t>26/07/2022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37FFF-0A42-4ADB-90EA-9FC8FBD0B86F}" type="slidenum">
              <a:rPr lang="en-GB" smtClean="0"/>
              <a:t>‹#›</a:t>
            </a:fld>
            <a:endParaRPr lang="en-GB"/>
          </a:p>
        </p:txBody>
      </p:sp>
    </p:spTree>
    <p:extLst>
      <p:ext uri="{BB962C8B-B14F-4D97-AF65-F5344CB8AC3E}">
        <p14:creationId xmlns:p14="http://schemas.microsoft.com/office/powerpoint/2010/main" val="251785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2FF8-2FAD-49B0-A56A-52FA1F74B490}" type="datetimeFigureOut">
              <a:rPr lang="en-GB" smtClean="0"/>
              <a:t>26/07/2022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37FFF-0A42-4ADB-90EA-9FC8FBD0B86F}" type="slidenum">
              <a:rPr lang="en-GB" smtClean="0"/>
              <a:t>‹#›</a:t>
            </a:fld>
            <a:endParaRPr lang="en-GB"/>
          </a:p>
        </p:txBody>
      </p:sp>
    </p:spTree>
    <p:extLst>
      <p:ext uri="{BB962C8B-B14F-4D97-AF65-F5344CB8AC3E}">
        <p14:creationId xmlns:p14="http://schemas.microsoft.com/office/powerpoint/2010/main" val="135468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170586"/>
          </a:xfrm>
        </p:spPr>
        <p:txBody>
          <a:bodyPr>
            <a:normAutofit/>
          </a:bodyPr>
          <a:lstStyle/>
          <a:p>
            <a:r>
              <a:rPr lang="en-GB" dirty="0" smtClean="0"/>
              <a:t>PRESENTATION ON ENSO AND MJO.</a:t>
            </a:r>
            <a:endParaRPr lang="en-GB" dirty="0"/>
          </a:p>
        </p:txBody>
      </p:sp>
    </p:spTree>
    <p:extLst>
      <p:ext uri="{BB962C8B-B14F-4D97-AF65-F5344CB8AC3E}">
        <p14:creationId xmlns:p14="http://schemas.microsoft.com/office/powerpoint/2010/main" val="1817626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MJO</a:t>
            </a:r>
            <a:br>
              <a:rPr lang="en-GB" dirty="0" smtClean="0"/>
            </a:br>
            <a:r>
              <a:rPr lang="en-GB" sz="2400" dirty="0" smtClean="0"/>
              <a:t>MADDEN-JULLIAN OSCILLATION.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                              KEY THINGS TO NOTE.</a:t>
            </a:r>
          </a:p>
          <a:p>
            <a:r>
              <a:rPr lang="en-GB" dirty="0" smtClean="0"/>
              <a:t>MJO is a phenomenon</a:t>
            </a:r>
          </a:p>
          <a:p>
            <a:r>
              <a:rPr lang="en-GB" dirty="0" smtClean="0"/>
              <a:t>The Madden-</a:t>
            </a:r>
            <a:r>
              <a:rPr lang="en-GB" dirty="0" err="1" smtClean="0"/>
              <a:t>Jullian</a:t>
            </a:r>
            <a:r>
              <a:rPr lang="en-GB" dirty="0" smtClean="0"/>
              <a:t> oscillation is an eastward moving </a:t>
            </a:r>
            <a:r>
              <a:rPr lang="en-GB" dirty="0" err="1" smtClean="0"/>
              <a:t>wind,pulse</a:t>
            </a:r>
            <a:r>
              <a:rPr lang="en-GB" dirty="0" smtClean="0"/>
              <a:t> of </a:t>
            </a:r>
            <a:r>
              <a:rPr lang="en-GB" dirty="0" err="1" smtClean="0"/>
              <a:t>clouds,precipitation</a:t>
            </a:r>
            <a:r>
              <a:rPr lang="en-GB" dirty="0"/>
              <a:t> </a:t>
            </a:r>
            <a:r>
              <a:rPr lang="en-GB" dirty="0" smtClean="0"/>
              <a:t>and pressure that circles the tropical areas of the globe in around 30-90 days.</a:t>
            </a:r>
          </a:p>
          <a:p>
            <a:r>
              <a:rPr lang="en-GB" dirty="0" smtClean="0"/>
              <a:t>It is a travelling pattern that moves eastwards at approximately 4 to 8 m/s (14 to 29 km/h, 9 to 18 mph)</a:t>
            </a:r>
          </a:p>
          <a:p>
            <a:pPr marL="0" indent="0">
              <a:buNone/>
            </a:pPr>
            <a:endParaRPr lang="en-GB" dirty="0"/>
          </a:p>
        </p:txBody>
      </p:sp>
    </p:spTree>
    <p:extLst>
      <p:ext uri="{BB962C8B-B14F-4D97-AF65-F5344CB8AC3E}">
        <p14:creationId xmlns:p14="http://schemas.microsoft.com/office/powerpoint/2010/main" val="2853453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THINGS TO NOTE.</a:t>
            </a:r>
            <a:endParaRPr lang="en-GB" dirty="0"/>
          </a:p>
        </p:txBody>
      </p:sp>
      <p:sp>
        <p:nvSpPr>
          <p:cNvPr id="3" name="Content Placeholder 2"/>
          <p:cNvSpPr>
            <a:spLocks noGrp="1"/>
          </p:cNvSpPr>
          <p:nvPr>
            <p:ph idx="1"/>
          </p:nvPr>
        </p:nvSpPr>
        <p:spPr/>
        <p:txBody>
          <a:bodyPr/>
          <a:lstStyle/>
          <a:p>
            <a:r>
              <a:rPr lang="en-GB" dirty="0" smtClean="0"/>
              <a:t>It propagates along the warm parts of the </a:t>
            </a:r>
            <a:r>
              <a:rPr lang="en-GB" dirty="0"/>
              <a:t>I</a:t>
            </a:r>
            <a:r>
              <a:rPr lang="en-GB" dirty="0" smtClean="0"/>
              <a:t>ndian and Pacific oceans.</a:t>
            </a:r>
          </a:p>
          <a:p>
            <a:r>
              <a:rPr lang="en-GB" dirty="0" smtClean="0"/>
              <a:t>Inter annual </a:t>
            </a:r>
            <a:r>
              <a:rPr lang="en-GB" dirty="0" err="1" smtClean="0"/>
              <a:t>variabilty</a:t>
            </a:r>
            <a:r>
              <a:rPr lang="en-GB" dirty="0" smtClean="0"/>
              <a:t> which is the year to year variations in weather.</a:t>
            </a:r>
          </a:p>
          <a:p>
            <a:r>
              <a:rPr lang="en-GB" dirty="0" smtClean="0"/>
              <a:t>It is a global scale feature</a:t>
            </a:r>
          </a:p>
          <a:p>
            <a:r>
              <a:rPr lang="en-GB" dirty="0" smtClean="0"/>
              <a:t>It has two phases;</a:t>
            </a:r>
            <a:r>
              <a:rPr lang="en-GB" dirty="0"/>
              <a:t> </a:t>
            </a:r>
            <a:r>
              <a:rPr lang="en-GB" dirty="0" smtClean="0"/>
              <a:t>the </a:t>
            </a:r>
            <a:r>
              <a:rPr lang="en-GB" dirty="0" err="1" smtClean="0"/>
              <a:t>enhaced</a:t>
            </a:r>
            <a:r>
              <a:rPr lang="en-GB" dirty="0" smtClean="0"/>
              <a:t> (convective)phase- intense rainfall</a:t>
            </a:r>
          </a:p>
          <a:p>
            <a:pPr marL="0" indent="0">
              <a:buNone/>
            </a:pPr>
            <a:r>
              <a:rPr lang="en-GB" dirty="0"/>
              <a:t> </a:t>
            </a:r>
            <a:r>
              <a:rPr lang="en-GB" dirty="0" smtClean="0"/>
              <a:t> and the suppressed phase- little or no rains.</a:t>
            </a:r>
          </a:p>
        </p:txBody>
      </p:sp>
    </p:spTree>
    <p:extLst>
      <p:ext uri="{BB962C8B-B14F-4D97-AF65-F5344CB8AC3E}">
        <p14:creationId xmlns:p14="http://schemas.microsoft.com/office/powerpoint/2010/main" val="239759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MJO</a:t>
            </a:r>
            <a:br>
              <a:rPr lang="en-GB" dirty="0" smtClean="0"/>
            </a:br>
            <a:r>
              <a:rPr lang="en-GB" sz="2400" dirty="0" smtClean="0"/>
              <a:t>HOW DOES IT FORM?</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MJO develops on the ocean from the western Indian ocean and travels to the eastern </a:t>
            </a:r>
            <a:r>
              <a:rPr lang="en-GB" dirty="0"/>
              <a:t>P</a:t>
            </a:r>
            <a:r>
              <a:rPr lang="en-GB" dirty="0" smtClean="0"/>
              <a:t>acific ocean.</a:t>
            </a:r>
          </a:p>
          <a:p>
            <a:r>
              <a:rPr lang="en-GB" dirty="0" smtClean="0"/>
              <a:t>It mainly occurs just below the equator hence southern hemisphere.</a:t>
            </a:r>
          </a:p>
          <a:p>
            <a:r>
              <a:rPr lang="en-GB" dirty="0" smtClean="0"/>
              <a:t>The initial developing stage begin on the Indian ocean.</a:t>
            </a:r>
          </a:p>
          <a:p>
            <a:r>
              <a:rPr lang="en-GB" dirty="0" smtClean="0"/>
              <a:t>Warm air masses as a result of the intense heating of the ocean surface and other convective activities rise up.</a:t>
            </a:r>
          </a:p>
          <a:p>
            <a:r>
              <a:rPr lang="en-GB" dirty="0" smtClean="0"/>
              <a:t>The rising of air mass creates a low pressure at the surface of the ocean where convergence will take place.</a:t>
            </a:r>
          </a:p>
          <a:p>
            <a:r>
              <a:rPr lang="en-GB" dirty="0" smtClean="0"/>
              <a:t>As the air rises, it creates a high pressure at its convergence.</a:t>
            </a:r>
          </a:p>
          <a:p>
            <a:pPr marL="0" indent="0">
              <a:buNone/>
            </a:pPr>
            <a:endParaRPr lang="en-GB" dirty="0"/>
          </a:p>
        </p:txBody>
      </p:sp>
    </p:spTree>
    <p:extLst>
      <p:ext uri="{BB962C8B-B14F-4D97-AF65-F5344CB8AC3E}">
        <p14:creationId xmlns:p14="http://schemas.microsoft.com/office/powerpoint/2010/main" val="3558280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MJO</a:t>
            </a:r>
            <a:br>
              <a:rPr lang="en-GB" dirty="0" smtClean="0"/>
            </a:br>
            <a:r>
              <a:rPr lang="en-GB" sz="2400" dirty="0" smtClean="0"/>
              <a:t>HOW DOES IT FORM?</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 air mass then diverges again to opposite direction in the atmosphere as a result of high pressure created.</a:t>
            </a:r>
          </a:p>
          <a:p>
            <a:r>
              <a:rPr lang="en-GB" dirty="0" smtClean="0"/>
              <a:t>Condensation also takes places as the air mass rises to form clouds.</a:t>
            </a:r>
          </a:p>
          <a:p>
            <a:r>
              <a:rPr lang="en-GB" dirty="0" smtClean="0"/>
              <a:t>The divergent air mass looses heat in the troposphere(because the troposphere is colder).</a:t>
            </a:r>
          </a:p>
          <a:p>
            <a:r>
              <a:rPr lang="en-GB" dirty="0" smtClean="0"/>
              <a:t>Since cold air masses are denser, the air mass descends back to the surface as a result of loss of heat.</a:t>
            </a:r>
          </a:p>
          <a:p>
            <a:r>
              <a:rPr lang="en-GB" dirty="0" smtClean="0"/>
              <a:t>Regions where the colder air masses descend experience little or no rainfall.(suppressed phase).</a:t>
            </a:r>
          </a:p>
          <a:p>
            <a:r>
              <a:rPr lang="en-GB" dirty="0" smtClean="0"/>
              <a:t>Regions with rate of condensation forms huge convective clouds(rain bearing clouds).</a:t>
            </a:r>
          </a:p>
          <a:p>
            <a:r>
              <a:rPr lang="en-GB" dirty="0" smtClean="0"/>
              <a:t>This region experiences more rainfall than other regions(enhanced phase).</a:t>
            </a:r>
            <a:endParaRPr lang="en-GB" dirty="0"/>
          </a:p>
        </p:txBody>
      </p:sp>
    </p:spTree>
    <p:extLst>
      <p:ext uri="{BB962C8B-B14F-4D97-AF65-F5344CB8AC3E}">
        <p14:creationId xmlns:p14="http://schemas.microsoft.com/office/powerpoint/2010/main" val="154905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MJO</a:t>
            </a:r>
            <a:br>
              <a:rPr lang="en-GB" dirty="0" smtClean="0"/>
            </a:br>
            <a:r>
              <a:rPr lang="en-GB" sz="2400" dirty="0" smtClean="0"/>
              <a:t>IT TRAVELLING PATTERNS</a:t>
            </a:r>
            <a:endParaRPr lang="en-GB" sz="2700" dirty="0"/>
          </a:p>
        </p:txBody>
      </p:sp>
      <p:sp>
        <p:nvSpPr>
          <p:cNvPr id="3" name="Content Placeholder 2"/>
          <p:cNvSpPr>
            <a:spLocks noGrp="1"/>
          </p:cNvSpPr>
          <p:nvPr>
            <p:ph idx="1"/>
          </p:nvPr>
        </p:nvSpPr>
        <p:spPr/>
        <p:txBody>
          <a:bodyPr/>
          <a:lstStyle/>
          <a:p>
            <a:r>
              <a:rPr lang="en-GB" dirty="0" smtClean="0"/>
              <a:t>MJO </a:t>
            </a:r>
            <a:r>
              <a:rPr lang="en-GB" dirty="0" err="1" smtClean="0"/>
              <a:t>prooagates</a:t>
            </a:r>
            <a:r>
              <a:rPr lang="en-GB" dirty="0" smtClean="0"/>
              <a:t> from west to east thus westerly.</a:t>
            </a:r>
          </a:p>
          <a:p>
            <a:r>
              <a:rPr lang="en-GB" dirty="0" smtClean="0"/>
              <a:t>The convective clouds then move from west to east at a </a:t>
            </a:r>
            <a:r>
              <a:rPr lang="en-GB" dirty="0" err="1" smtClean="0"/>
              <a:t>speedd</a:t>
            </a:r>
            <a:r>
              <a:rPr lang="en-GB" dirty="0" smtClean="0"/>
              <a:t> of </a:t>
            </a:r>
            <a:r>
              <a:rPr lang="en-GB" dirty="0" err="1" smtClean="0"/>
              <a:t>approxiamately</a:t>
            </a:r>
            <a:r>
              <a:rPr lang="en-GB" dirty="0" smtClean="0"/>
              <a:t> 4 to 8m/s(14 to 29km/h, 9 to 18 mph)</a:t>
            </a:r>
          </a:p>
          <a:p>
            <a:r>
              <a:rPr lang="en-GB" dirty="0" smtClean="0"/>
              <a:t>It dissipates as it travels westerly.</a:t>
            </a:r>
            <a:endParaRPr lang="en-GB" dirty="0"/>
          </a:p>
        </p:txBody>
      </p:sp>
    </p:spTree>
    <p:extLst>
      <p:ext uri="{BB962C8B-B14F-4D97-AF65-F5344CB8AC3E}">
        <p14:creationId xmlns:p14="http://schemas.microsoft.com/office/powerpoint/2010/main" val="2919407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IMPACTS OF MJO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It creates </a:t>
            </a:r>
            <a:r>
              <a:rPr lang="en-GB" dirty="0" err="1" smtClean="0"/>
              <a:t>favorable</a:t>
            </a:r>
            <a:r>
              <a:rPr lang="en-GB" dirty="0" smtClean="0"/>
              <a:t> conditions for tropical cyclone activities.</a:t>
            </a:r>
          </a:p>
          <a:p>
            <a:r>
              <a:rPr lang="en-GB" dirty="0" smtClean="0"/>
              <a:t>It affects the circulation of the polar jet streams .</a:t>
            </a:r>
          </a:p>
          <a:p>
            <a:r>
              <a:rPr lang="en-GB" dirty="0" smtClean="0"/>
              <a:t>Its brings flood to areas with the </a:t>
            </a:r>
            <a:r>
              <a:rPr lang="en-GB" dirty="0" err="1" smtClean="0"/>
              <a:t>enhaced</a:t>
            </a:r>
            <a:r>
              <a:rPr lang="en-GB" dirty="0" smtClean="0"/>
              <a:t> phase of the MJO</a:t>
            </a:r>
          </a:p>
          <a:p>
            <a:r>
              <a:rPr lang="en-GB" dirty="0" smtClean="0"/>
              <a:t>It can also bring drought to the areas with the suppressed phase of the MJO.</a:t>
            </a:r>
          </a:p>
          <a:p>
            <a:r>
              <a:rPr lang="en-GB" dirty="0" smtClean="0"/>
              <a:t>The </a:t>
            </a:r>
            <a:r>
              <a:rPr lang="en-GB" dirty="0" err="1" smtClean="0"/>
              <a:t>enhaced</a:t>
            </a:r>
            <a:r>
              <a:rPr lang="en-GB" dirty="0" smtClean="0"/>
              <a:t> rainfall phase of the MJO can also bring the onset of the monsoon seasons around the globe</a:t>
            </a:r>
          </a:p>
          <a:p>
            <a:r>
              <a:rPr lang="en-GB" dirty="0" smtClean="0"/>
              <a:t>The suppressed rainfall phase can </a:t>
            </a:r>
            <a:r>
              <a:rPr lang="en-GB" dirty="0" err="1" smtClean="0"/>
              <a:t>dekay</a:t>
            </a:r>
            <a:r>
              <a:rPr lang="en-GB" dirty="0" smtClean="0"/>
              <a:t> the onset of the monsoon season.</a:t>
            </a:r>
          </a:p>
          <a:p>
            <a:r>
              <a:rPr lang="en-GB" dirty="0" smtClean="0"/>
              <a:t>It can contribute to the speed of development and intensities of EL Nino and La </a:t>
            </a:r>
            <a:r>
              <a:rPr lang="en-GB" smtClean="0"/>
              <a:t>Nina episode.</a:t>
            </a:r>
            <a:endParaRPr lang="en-GB" dirty="0"/>
          </a:p>
        </p:txBody>
      </p:sp>
    </p:spTree>
    <p:extLst>
      <p:ext uri="{BB962C8B-B14F-4D97-AF65-F5344CB8AC3E}">
        <p14:creationId xmlns:p14="http://schemas.microsoft.com/office/powerpoint/2010/main" val="11509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55576" y="692696"/>
            <a:ext cx="7344816" cy="1008112"/>
          </a:xfrm>
        </p:spPr>
        <p:txBody>
          <a:bodyPr>
            <a:normAutofit fontScale="90000"/>
          </a:bodyPr>
          <a:lstStyle/>
          <a:p>
            <a:r>
              <a:rPr lang="en-GB" dirty="0" smtClean="0"/>
              <a:t>ENSO</a:t>
            </a:r>
            <a:br>
              <a:rPr lang="en-GB" dirty="0" smtClean="0"/>
            </a:br>
            <a:r>
              <a:rPr lang="en-GB" sz="2400" dirty="0" smtClean="0"/>
              <a:t>EL NINO-SOUTHERN OSCILLATION.</a:t>
            </a:r>
            <a:endParaRPr lang="en-GB" dirty="0"/>
          </a:p>
        </p:txBody>
      </p:sp>
      <p:sp>
        <p:nvSpPr>
          <p:cNvPr id="7" name="Subtitle 6"/>
          <p:cNvSpPr>
            <a:spLocks noGrp="1"/>
          </p:cNvSpPr>
          <p:nvPr>
            <p:ph type="subTitle" idx="1"/>
          </p:nvPr>
        </p:nvSpPr>
        <p:spPr>
          <a:xfrm>
            <a:off x="539552" y="1772816"/>
            <a:ext cx="8208912" cy="3865984"/>
          </a:xfrm>
        </p:spPr>
        <p:txBody>
          <a:bodyPr>
            <a:normAutofit fontScale="92500"/>
          </a:bodyPr>
          <a:lstStyle/>
          <a:p>
            <a:pPr algn="l"/>
            <a:r>
              <a:rPr lang="en-GB" dirty="0">
                <a:solidFill>
                  <a:schemeClr val="tx1"/>
                </a:solidFill>
              </a:rPr>
              <a:t> </a:t>
            </a:r>
            <a:r>
              <a:rPr lang="en-GB" dirty="0" smtClean="0">
                <a:solidFill>
                  <a:schemeClr val="tx1"/>
                </a:solidFill>
              </a:rPr>
              <a:t>                            KEY THINGS TO NOTE</a:t>
            </a:r>
          </a:p>
          <a:p>
            <a:pPr marL="457200" indent="-457200" algn="l">
              <a:buFont typeface="Arial" pitchFamily="34" charset="0"/>
              <a:buChar char="•"/>
            </a:pPr>
            <a:r>
              <a:rPr lang="en-GB" dirty="0" smtClean="0">
                <a:solidFill>
                  <a:schemeClr val="tx1"/>
                </a:solidFill>
              </a:rPr>
              <a:t>ENSO is a phenomenon</a:t>
            </a:r>
          </a:p>
          <a:p>
            <a:pPr marL="457200" indent="-457200" algn="l">
              <a:buFont typeface="Arial" pitchFamily="34" charset="0"/>
              <a:buChar char="•"/>
            </a:pPr>
            <a:r>
              <a:rPr lang="en-GB" dirty="0" smtClean="0">
                <a:solidFill>
                  <a:schemeClr val="tx1"/>
                </a:solidFill>
              </a:rPr>
              <a:t>It’s the oscillation or fluctuation in the ocean temperature from cold to warm and vice versa.</a:t>
            </a:r>
          </a:p>
          <a:p>
            <a:pPr marL="457200" indent="-457200" algn="l">
              <a:buFont typeface="Arial" pitchFamily="34" charset="0"/>
              <a:buChar char="•"/>
            </a:pPr>
            <a:r>
              <a:rPr lang="en-GB" dirty="0" smtClean="0">
                <a:solidFill>
                  <a:schemeClr val="tx1"/>
                </a:solidFill>
              </a:rPr>
              <a:t>It occurs in the Pacific Ocean.</a:t>
            </a:r>
          </a:p>
          <a:p>
            <a:pPr marL="457200" indent="-457200" algn="l">
              <a:buFont typeface="Arial" pitchFamily="34" charset="0"/>
              <a:buChar char="•"/>
            </a:pPr>
            <a:r>
              <a:rPr lang="en-GB" dirty="0" smtClean="0">
                <a:solidFill>
                  <a:schemeClr val="tx1"/>
                </a:solidFill>
              </a:rPr>
              <a:t>It’s southern oscillation because it occurs in the southern hemisphere ,just below the equator. </a:t>
            </a:r>
            <a:endParaRPr lang="en-GB" dirty="0">
              <a:solidFill>
                <a:schemeClr val="tx1"/>
              </a:solidFill>
            </a:endParaRPr>
          </a:p>
          <a:p>
            <a:endParaRPr lang="en-GB" dirty="0" smtClean="0">
              <a:solidFill>
                <a:schemeClr val="tx1"/>
              </a:solidFill>
            </a:endParaRPr>
          </a:p>
        </p:txBody>
      </p:sp>
    </p:spTree>
    <p:extLst>
      <p:ext uri="{BB962C8B-B14F-4D97-AF65-F5344CB8AC3E}">
        <p14:creationId xmlns:p14="http://schemas.microsoft.com/office/powerpoint/2010/main" val="3357737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ENSO?</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EL Nino-Southern Oscillation (ENSO), is an irregular periodic variation in wind and sea surface temperature over the Tropical Eastern Pacific Ocean affecting the climate of much of the tropics and subtropics. The warming phase of the sea temperature is known as EL Nino  and it has cooling phase known as the La Nina. EL Nino is accompanied by high air surface pressure in the tropical western pacific and LA Nina with low air surface pressure. EL Nino and La Nina last several months each and typically occur every few years with varying intensity per period.</a:t>
            </a:r>
            <a:endParaRPr lang="en-GB" dirty="0"/>
          </a:p>
        </p:txBody>
      </p:sp>
    </p:spTree>
    <p:extLst>
      <p:ext uri="{BB962C8B-B14F-4D97-AF65-F5344CB8AC3E}">
        <p14:creationId xmlns:p14="http://schemas.microsoft.com/office/powerpoint/2010/main" val="1823495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ENSO CYCLE.</a:t>
            </a:r>
            <a:endParaRPr lang="en-GB" dirty="0"/>
          </a:p>
        </p:txBody>
      </p:sp>
      <p:sp>
        <p:nvSpPr>
          <p:cNvPr id="3" name="Content Placeholder 2"/>
          <p:cNvSpPr>
            <a:spLocks noGrp="1"/>
          </p:cNvSpPr>
          <p:nvPr>
            <p:ph idx="1"/>
          </p:nvPr>
        </p:nvSpPr>
        <p:spPr/>
        <p:txBody>
          <a:bodyPr/>
          <a:lstStyle/>
          <a:p>
            <a:pPr marL="0" indent="0">
              <a:buNone/>
            </a:pPr>
            <a:r>
              <a:rPr lang="en-GB" dirty="0"/>
              <a:t> </a:t>
            </a:r>
            <a:r>
              <a:rPr lang="en-GB" dirty="0" smtClean="0"/>
              <a:t>The ENSO cycle refers to the </a:t>
            </a:r>
            <a:r>
              <a:rPr lang="en-GB" dirty="0" err="1" smtClean="0"/>
              <a:t>coherrent</a:t>
            </a:r>
            <a:r>
              <a:rPr lang="en-GB" dirty="0" smtClean="0"/>
              <a:t> and sometimes very strong year to year (inter annual) variation in the sea temperature, rainfall, surface temperature and atmospheric circulation that occurs across the equatorial Pacific ocean.</a:t>
            </a:r>
          </a:p>
          <a:p>
            <a:pPr marL="0" indent="0">
              <a:buNone/>
            </a:pPr>
            <a:r>
              <a:rPr lang="en-GB" dirty="0" smtClean="0"/>
              <a:t>     </a:t>
            </a:r>
          </a:p>
        </p:txBody>
      </p:sp>
    </p:spTree>
    <p:extLst>
      <p:ext uri="{BB962C8B-B14F-4D97-AF65-F5344CB8AC3E}">
        <p14:creationId xmlns:p14="http://schemas.microsoft.com/office/powerpoint/2010/main" val="3445089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DOES ENSO IMPACTS RAINFALL.</a:t>
            </a:r>
            <a:endParaRPr lang="en-GB" dirty="0"/>
          </a:p>
        </p:txBody>
      </p:sp>
      <p:sp>
        <p:nvSpPr>
          <p:cNvPr id="3" name="Content Placeholder 2"/>
          <p:cNvSpPr>
            <a:spLocks noGrp="1"/>
          </p:cNvSpPr>
          <p:nvPr>
            <p:ph idx="1"/>
          </p:nvPr>
        </p:nvSpPr>
        <p:spPr/>
        <p:txBody>
          <a:bodyPr/>
          <a:lstStyle/>
          <a:p>
            <a:pPr marL="0" indent="0">
              <a:buNone/>
            </a:pPr>
            <a:r>
              <a:rPr lang="en-GB" dirty="0" smtClean="0"/>
              <a:t>ENSO occurs when warm water builds up along the equator in the eastern Pacific. The warm ocean surface warms the atmosphere, which allows moisture-rich air to rise and develop into rainstorm.</a:t>
            </a:r>
            <a:endParaRPr lang="en-GB" dirty="0"/>
          </a:p>
        </p:txBody>
      </p:sp>
    </p:spTree>
    <p:extLst>
      <p:ext uri="{BB962C8B-B14F-4D97-AF65-F5344CB8AC3E}">
        <p14:creationId xmlns:p14="http://schemas.microsoft.com/office/powerpoint/2010/main" val="181985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0" indent="0">
              <a:buNone/>
            </a:pPr>
            <a:r>
              <a:rPr lang="en-GB" dirty="0" smtClean="0"/>
              <a:t>Although EL Nino’s strongest impacts are felt around the equatorial Pacific, they can affect weather around the world by;</a:t>
            </a:r>
          </a:p>
          <a:p>
            <a:r>
              <a:rPr lang="en-GB" dirty="0" smtClean="0"/>
              <a:t>Influencing high and low pressure systems, wind and </a:t>
            </a:r>
            <a:r>
              <a:rPr lang="en-GB" dirty="0" smtClean="0"/>
              <a:t>precipitation.</a:t>
            </a:r>
          </a:p>
          <a:p>
            <a:r>
              <a:rPr lang="en-GB" dirty="0" smtClean="0"/>
              <a:t>Rise in global temperature or global warming.</a:t>
            </a:r>
          </a:p>
          <a:p>
            <a:r>
              <a:rPr lang="en-GB" dirty="0" smtClean="0"/>
              <a:t>Drought in some parts of Australia.</a:t>
            </a:r>
          </a:p>
          <a:p>
            <a:r>
              <a:rPr lang="en-GB" dirty="0" smtClean="0"/>
              <a:t>Causes flood .</a:t>
            </a:r>
            <a:endParaRPr lang="en-GB" dirty="0"/>
          </a:p>
        </p:txBody>
      </p:sp>
      <p:sp>
        <p:nvSpPr>
          <p:cNvPr id="5" name="Title 1"/>
          <p:cNvSpPr>
            <a:spLocks noGrp="1"/>
          </p:cNvSpPr>
          <p:nvPr>
            <p:ph type="title"/>
          </p:nvPr>
        </p:nvSpPr>
        <p:spPr/>
        <p:txBody>
          <a:bodyPr>
            <a:normAutofit fontScale="90000"/>
          </a:bodyPr>
          <a:lstStyle/>
          <a:p>
            <a:r>
              <a:rPr lang="en-GB" dirty="0" smtClean="0"/>
              <a:t>HOW ENSO AFFECT OUR CLIMATE SYSTEM.</a:t>
            </a:r>
            <a:endParaRPr lang="en-GB" dirty="0"/>
          </a:p>
        </p:txBody>
      </p:sp>
    </p:spTree>
    <p:extLst>
      <p:ext uri="{BB962C8B-B14F-4D97-AF65-F5344CB8AC3E}">
        <p14:creationId xmlns:p14="http://schemas.microsoft.com/office/powerpoint/2010/main" val="1211627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54816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57661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61828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769</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PRESENTATION ON ENSO AND MJO.</vt:lpstr>
      <vt:lpstr>ENSO EL NINO-SOUTHERN OSCILLATION.</vt:lpstr>
      <vt:lpstr>WHAT IS ENSO?</vt:lpstr>
      <vt:lpstr>THE ENSO CYCLE.</vt:lpstr>
      <vt:lpstr>HOW DOES ENSO IMPACTS RAINFALL.</vt:lpstr>
      <vt:lpstr>HOW ENSO AFFECT OUR CLIMATE SYSTEM.</vt:lpstr>
      <vt:lpstr>PowerPoint Presentation</vt:lpstr>
      <vt:lpstr>PowerPoint Presentation</vt:lpstr>
      <vt:lpstr>PowerPoint Presentation</vt:lpstr>
      <vt:lpstr>MJO MADDEN-JULLIAN OSCILLATION.</vt:lpstr>
      <vt:lpstr>KEY THINGS TO NOTE.</vt:lpstr>
      <vt:lpstr>MJO HOW DOES IT FORM?</vt:lpstr>
      <vt:lpstr>MJO HOW DOES IT FORM?</vt:lpstr>
      <vt:lpstr>MJO IT TRAVELLING PATTERNS</vt:lpstr>
      <vt:lpstr>IMPACTS OF MJO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ENSO AND MJO.</dc:title>
  <dc:creator>Windows User</dc:creator>
  <cp:lastModifiedBy>Windows User</cp:lastModifiedBy>
  <cp:revision>16</cp:revision>
  <dcterms:created xsi:type="dcterms:W3CDTF">2022-07-26T16:46:07Z</dcterms:created>
  <dcterms:modified xsi:type="dcterms:W3CDTF">2022-07-26T20:08:50Z</dcterms:modified>
</cp:coreProperties>
</file>