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474"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11/1/2023</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1"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11/1/2023</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4"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11/1/2023</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0"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11/1/2023</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3" name=""/>
        <p:cNvGrpSpPr/>
        <p:nvPr/>
      </p:nvGrpSpPr>
      <p:grpSpPr>
        <a:xfrm>
          <a:off x="0" y="0"/>
          <a:ext cx="0" cy="0"/>
          <a:chOff x="0" y="0"/>
          <a:chExt cx="0" cy="0"/>
        </a:xfrm>
      </p:grpSpPr>
      <p:sp>
        <p:nvSpPr>
          <p:cNvPr id="104863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p>
            <a:fld id="{B61BEF0D-F0BB-DE4B-95CE-6DB70DBA9567}" type="datetimeFigureOut">
              <a:rPr dirty="0" lang="en-US"/>
              <a:t>11/1/2023</a:t>
            </a:fld>
            <a:endParaRPr dirty="0" lang="en-US"/>
          </a:p>
        </p:txBody>
      </p:sp>
      <p:sp>
        <p:nvSpPr>
          <p:cNvPr id="1048635" name="Footer Placeholder 4"/>
          <p:cNvSpPr>
            <a:spLocks noGrp="1"/>
          </p:cNvSpPr>
          <p:nvPr>
            <p:ph type="ftr" sz="quarter" idx="11"/>
          </p:nvPr>
        </p:nvSpPr>
        <p:spPr/>
        <p:txBody>
          <a:bodyPr/>
          <a:p>
            <a:endParaRPr dirty="0" lang="en-US"/>
          </a:p>
        </p:txBody>
      </p:sp>
      <p:sp>
        <p:nvSpPr>
          <p:cNvPr id="104863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3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3"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11/1/2023</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dirty="0" lang="en-US"/>
          </a:p>
        </p:txBody>
      </p:sp>
      <p:sp>
        <p:nvSpPr>
          <p:cNvPr id="104865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3"/>
          <p:cNvSpPr>
            <a:spLocks noGrp="1"/>
          </p:cNvSpPr>
          <p:nvPr>
            <p:ph type="dt" sz="half" idx="10"/>
          </p:nvPr>
        </p:nvSpPr>
        <p:spPr/>
        <p:txBody>
          <a:bodyPr/>
          <a:p>
            <a:fld id="{55C6B4A9-1611-4792-9094-5F34BCA07E0B}" type="datetimeFigureOut">
              <a:rPr dirty="0" lang="en-US"/>
              <a:t>11/1/2023</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11/1/2023</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B61BEF0D-F0BB-DE4B-95CE-6DB70DBA9567}" type="datetimeFigureOut">
              <a:rPr dirty="0" lang="en-US"/>
              <a:t>11/1/2023</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58"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59"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B61BEF0D-F0BB-DE4B-95CE-6DB70DBA9567}" type="datetimeFigureOut">
              <a:rPr dirty="0" lang="en-US"/>
              <a:t>11/1/2023</a:t>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EB712588-04B1-427B-82EE-E8DB90309F08}" type="datetimeFigureOut">
              <a:rPr dirty="0" lang="en-US"/>
              <a:t>11/1/2023</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5"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6"/>
          <p:cNvSpPr>
            <a:spLocks noGrp="1"/>
          </p:cNvSpPr>
          <p:nvPr>
            <p:ph type="dt" sz="half" idx="10"/>
          </p:nvPr>
        </p:nvSpPr>
        <p:spPr/>
        <p:txBody>
          <a:bodyPr/>
          <a:p>
            <a:fld id="{B61BEF0D-F0BB-DE4B-95CE-6DB70DBA9567}" type="datetimeFigureOut">
              <a:rPr dirty="0" lang="en-US"/>
              <a:t>11/1/2023</a:t>
            </a:fld>
            <a:endParaRPr dirty="0" lang="en-US"/>
          </a:p>
        </p:txBody>
      </p:sp>
      <p:sp>
        <p:nvSpPr>
          <p:cNvPr id="1048669" name="Footer Placeholder 7"/>
          <p:cNvSpPr>
            <a:spLocks noGrp="1"/>
          </p:cNvSpPr>
          <p:nvPr>
            <p:ph type="ftr" sz="quarter" idx="11"/>
          </p:nvPr>
        </p:nvSpPr>
        <p:spPr/>
        <p:txBody>
          <a:bodyPr/>
          <a:p>
            <a:endParaRPr dirty="0" lang="en-US"/>
          </a:p>
        </p:txBody>
      </p:sp>
      <p:sp>
        <p:nvSpPr>
          <p:cNvPr id="1048670"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7"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8" name="Date Placeholder 2"/>
          <p:cNvSpPr>
            <a:spLocks noGrp="1"/>
          </p:cNvSpPr>
          <p:nvPr>
            <p:ph type="dt" sz="half" idx="10"/>
          </p:nvPr>
        </p:nvSpPr>
        <p:spPr/>
        <p:txBody>
          <a:bodyPr/>
          <a:p>
            <a:fld id="{B61BEF0D-F0BB-DE4B-95CE-6DB70DBA9567}" type="datetimeFigureOut">
              <a:rPr dirty="0" lang="en-US"/>
              <a:t>11/1/2023</a:t>
            </a:fld>
            <a:endParaRPr dirty="0" lang="en-US"/>
          </a:p>
        </p:txBody>
      </p:sp>
      <p:sp>
        <p:nvSpPr>
          <p:cNvPr id="1048629" name="Footer Placeholder 3"/>
          <p:cNvSpPr>
            <a:spLocks noGrp="1"/>
          </p:cNvSpPr>
          <p:nvPr>
            <p:ph type="ftr" sz="quarter" idx="11"/>
          </p:nvPr>
        </p:nvSpPr>
        <p:spPr/>
        <p:txBody>
          <a:bodyPr/>
          <a:p>
            <a:endParaRPr dirty="0" lang="en-US"/>
          </a:p>
        </p:txBody>
      </p:sp>
      <p:sp>
        <p:nvSpPr>
          <p:cNvPr id="1048630"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71" name="Date Placeholder 1"/>
          <p:cNvSpPr>
            <a:spLocks noGrp="1"/>
          </p:cNvSpPr>
          <p:nvPr>
            <p:ph type="dt" sz="half" idx="10"/>
          </p:nvPr>
        </p:nvSpPr>
        <p:spPr/>
        <p:txBody>
          <a:bodyPr/>
          <a:p>
            <a:fld id="{B61BEF0D-F0BB-DE4B-95CE-6DB70DBA9567}" type="datetimeFigureOut">
              <a:rPr dirty="0" lang="en-US"/>
              <a:t>11/1/2023</a:t>
            </a:fld>
            <a:endParaRPr dirty="0" lang="en-US"/>
          </a:p>
        </p:txBody>
      </p:sp>
      <p:sp>
        <p:nvSpPr>
          <p:cNvPr id="1048672" name="Footer Placeholder 2"/>
          <p:cNvSpPr>
            <a:spLocks noGrp="1"/>
          </p:cNvSpPr>
          <p:nvPr>
            <p:ph type="ftr" sz="quarter" idx="11"/>
          </p:nvPr>
        </p:nvSpPr>
        <p:spPr/>
        <p:txBody>
          <a:bodyPr/>
          <a:p>
            <a:endParaRPr dirty="0" lang="en-US"/>
          </a:p>
        </p:txBody>
      </p:sp>
      <p:sp>
        <p:nvSpPr>
          <p:cNvPr id="1048673"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11/1/2023</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4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4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0" name="Date Placeholder 4"/>
          <p:cNvSpPr>
            <a:spLocks noGrp="1"/>
          </p:cNvSpPr>
          <p:nvPr>
            <p:ph type="dt" sz="half" idx="10"/>
          </p:nvPr>
        </p:nvSpPr>
        <p:spPr/>
        <p:txBody>
          <a:bodyPr/>
          <a:p>
            <a:fld id="{B61BEF0D-F0BB-DE4B-95CE-6DB70DBA9567}" type="datetimeFigureOut">
              <a:rPr dirty="0" lang="en-US"/>
              <a:t>11/1/2023</a:t>
            </a:fld>
            <a:endParaRPr dirty="0" lang="en-US"/>
          </a:p>
        </p:txBody>
      </p:sp>
      <p:sp>
        <p:nvSpPr>
          <p:cNvPr id="1048651" name="Footer Placeholder 5"/>
          <p:cNvSpPr>
            <a:spLocks noGrp="1"/>
          </p:cNvSpPr>
          <p:nvPr>
            <p:ph type="ftr" sz="quarter" idx="11"/>
          </p:nvPr>
        </p:nvSpPr>
        <p:spPr/>
        <p:txBody>
          <a:bodyPr/>
          <a:p>
            <a:endParaRPr dirty="0" lang="en-US"/>
          </a:p>
        </p:txBody>
      </p:sp>
      <p:sp>
        <p:nvSpPr>
          <p:cNvPr id="1048652"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11/1/2023</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563696" y="327584"/>
            <a:ext cx="11100333" cy="3193422"/>
          </a:xfrm>
        </p:spPr>
        <p:txBody>
          <a:bodyPr/>
          <a:p>
            <a:r>
              <a:rPr dirty="0" sz="3200" lang="en-US"/>
              <a:t>DEPARTMENT OF COMPUTER SCIENCE AND ENGINEERING</a:t>
            </a:r>
          </a:p>
        </p:txBody>
      </p:sp>
      <p:sp>
        <p:nvSpPr>
          <p:cNvPr id="1048713" name="TextBox 8"/>
          <p:cNvSpPr txBox="1"/>
          <p:nvPr/>
        </p:nvSpPr>
        <p:spPr>
          <a:xfrm>
            <a:off x="4544378" y="3892210"/>
            <a:ext cx="9622538" cy="2246769"/>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l"/>
            <a:r>
              <a:rPr dirty="0" sz="2000" lang="en-US">
                <a:solidFill>
                  <a:srgbClr val="36363D"/>
                </a:solidFill>
                <a:latin typeface="Gill Sans MT"/>
              </a:rPr>
              <a:t>PROJECT NAME: ENVIRONMENTAL MONITORING</a:t>
            </a:r>
            <a:endParaRPr dirty="0" sz="2000" lang="en-US">
              <a:solidFill>
                <a:srgbClr val="36363D"/>
              </a:solidFill>
              <a:latin typeface="Gill Sans MT"/>
            </a:endParaRPr>
          </a:p>
          <a:p>
            <a:pPr algn="l"/>
            <a:r>
              <a:rPr dirty="0" sz="2000" lang="en-US">
                <a:solidFill>
                  <a:srgbClr val="36363D"/>
                </a:solidFill>
                <a:latin typeface="Gill Sans MT"/>
              </a:rPr>
              <a:t>TEAM NAME     : Proj_224786_Team_3</a:t>
            </a:r>
            <a:endParaRPr dirty="0" sz="2000" lang="en-US">
              <a:solidFill>
                <a:srgbClr val="36363D"/>
              </a:solidFill>
              <a:latin typeface="Gill Sans MT"/>
            </a:endParaRPr>
          </a:p>
          <a:p>
            <a:pPr algn="l"/>
            <a:r>
              <a:rPr dirty="0" sz="2000" lang="en-US">
                <a:solidFill>
                  <a:srgbClr val="36363D"/>
                </a:solidFill>
                <a:latin typeface="Gill Sans MT"/>
              </a:rPr>
              <a:t>TEAM MEMBERS:</a:t>
            </a:r>
            <a:endParaRPr dirty="0" sz="2000" lang="en-US">
              <a:solidFill>
                <a:srgbClr val="36363D"/>
              </a:solidFill>
              <a:latin typeface="Gill Sans MT"/>
            </a:endParaRPr>
          </a:p>
          <a:p>
            <a:pPr algn="l"/>
            <a:r>
              <a:rPr dirty="0" sz="2000" lang="en-US">
                <a:solidFill>
                  <a:srgbClr val="36363D"/>
                </a:solidFill>
                <a:latin typeface="Gill Sans MT"/>
              </a:rPr>
              <a:t>                 HARIKEERTHI.S(113321104025)</a:t>
            </a:r>
            <a:endParaRPr dirty="0" sz="2000" lang="en-US">
              <a:solidFill>
                <a:srgbClr val="36363D"/>
              </a:solidFill>
              <a:latin typeface="Gill Sans MT"/>
            </a:endParaRPr>
          </a:p>
          <a:p>
            <a:pPr algn="l"/>
            <a:r>
              <a:rPr dirty="0" sz="2000" lang="en-US">
                <a:solidFill>
                  <a:srgbClr val="36363D"/>
                </a:solidFill>
                <a:latin typeface="Gill Sans MT"/>
              </a:rPr>
              <a:t>                 HARITHA.D(113321104027)</a:t>
            </a:r>
            <a:endParaRPr dirty="0" sz="2000" lang="en-US">
              <a:solidFill>
                <a:srgbClr val="36363D"/>
              </a:solidFill>
              <a:latin typeface="Gill Sans MT"/>
            </a:endParaRPr>
          </a:p>
          <a:p>
            <a:pPr algn="l"/>
            <a:r>
              <a:rPr dirty="0" sz="2000" lang="en-US">
                <a:solidFill>
                  <a:srgbClr val="36363D"/>
                </a:solidFill>
                <a:latin typeface="Gill Sans MT"/>
              </a:rPr>
              <a:t>                 HEMALATHA.S(113321104028)</a:t>
            </a:r>
            <a:endParaRPr dirty="0" sz="2000" lang="en-US">
              <a:solidFill>
                <a:srgbClr val="36363D"/>
              </a:solidFill>
              <a:latin typeface="Gill Sans MT"/>
            </a:endParaRPr>
          </a:p>
          <a:p>
            <a:pPr algn="l"/>
            <a:r>
              <a:rPr dirty="0" sz="2000" lang="en-US">
                <a:solidFill>
                  <a:srgbClr val="36363D"/>
                </a:solidFill>
                <a:latin typeface="Gill Sans MT"/>
              </a:rPr>
              <a:t>                  JANANI.M.A(113321104030)</a:t>
            </a:r>
            <a:endParaRPr dirty="0" sz="2000" lang="en-US">
              <a:solidFill>
                <a:srgbClr val="36363D"/>
              </a:solidFill>
              <a:latin typeface="Gill Sans MT"/>
            </a:endParaRPr>
          </a:p>
        </p:txBody>
      </p:sp>
      <p:pic>
        <p:nvPicPr>
          <p:cNvPr id="2097157" name=""/>
          <p:cNvPicPr>
            <a:picLocks/>
          </p:cNvPicPr>
          <p:nvPr/>
        </p:nvPicPr>
        <p:blipFill>
          <a:blip xmlns:r="http://schemas.openxmlformats.org/officeDocument/2006/relationships" r:embed="rId1"/>
          <a:stretch>
            <a:fillRect/>
          </a:stretch>
        </p:blipFill>
        <p:spPr>
          <a:xfrm rot="0">
            <a:off x="2465092" y="263316"/>
            <a:ext cx="7261816" cy="2734909"/>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5" name="Title 1"/>
          <p:cNvSpPr>
            <a:spLocks noGrp="1"/>
          </p:cNvSpPr>
          <p:nvPr>
            <p:ph type="title"/>
          </p:nvPr>
        </p:nvSpPr>
        <p:spPr/>
        <p:txBody>
          <a:bodyPr/>
          <a:p>
            <a:r>
              <a:rPr lang="en-US"/>
              <a:t>C</a:t>
            </a:r>
            <a:r>
              <a:rPr lang="en-US"/>
              <a:t>O</a:t>
            </a:r>
            <a:r>
              <a:rPr lang="en-US"/>
              <a:t>N</a:t>
            </a:r>
            <a:r>
              <a:rPr lang="en-US"/>
              <a:t>C</a:t>
            </a:r>
            <a:r>
              <a:rPr lang="en-US"/>
              <a:t>L</a:t>
            </a:r>
            <a:r>
              <a:rPr lang="en-US"/>
              <a:t>USION</a:t>
            </a:r>
            <a:r>
              <a:rPr lang="en-US"/>
              <a:t>:</a:t>
            </a:r>
            <a:endParaRPr lang="en-US"/>
          </a:p>
        </p:txBody>
      </p:sp>
      <p:sp>
        <p:nvSpPr>
          <p:cNvPr id="1048743" name="Content Placeholder 2"/>
          <p:cNvSpPr>
            <a:spLocks noGrp="1"/>
          </p:cNvSpPr>
          <p:nvPr/>
        </p:nvSpPr>
        <p:spPr>
          <a:xfrm>
            <a:off x="348597" y="1270000"/>
            <a:ext cx="11843402" cy="4026122"/>
          </a:xfrm>
          <a:prstGeom prst="rect"/>
        </p:spPr>
        <p:txBody>
          <a:bodyPr bIns="45720" lIns="91440" rIns="91440" rtlCol="0" tIns="45720" vert="horz">
            <a:noAutofit/>
          </a:bodyPr>
          <a:lst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rgbClr val="FFFFFF"/>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rgbClr val="FFFFFF"/>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rgbClr val="FFFFFF"/>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9pPr>
          </a:lstStyle>
          <a:p>
            <a:pPr indent="0" lvl="1" marL="457200">
              <a:buNone/>
            </a:pPr>
            <a:r>
              <a:rPr dirty="0" sz="2800" lang="en-US">
                <a:solidFill>
                  <a:srgbClr val="36363D"/>
                </a:solidFill>
                <a:latin typeface="Tw Cen MT"/>
              </a:rPr>
              <a:t>The IOT based Environmental Monitoring System has been designed and implemented. The environmental parameters successfully transmitted via ESP 8266 Wi-Fi module .The density of the gases in the remote located area viewed through the Thing speak web server. This project will protect the people from the pollutant gases. It is more useful for the industries to control the air pollution in the surrounding area for the workers safety .</a:t>
            </a:r>
            <a:endParaRPr dirty="0" sz="2800" lang="en-US">
              <a:solidFill>
                <a:srgbClr val="36363D"/>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851009" y="807145"/>
            <a:ext cx="8983957" cy="524371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9" name="Title 1"/>
          <p:cNvSpPr>
            <a:spLocks noGrp="1"/>
          </p:cNvSpPr>
          <p:nvPr>
            <p:ph type="title"/>
          </p:nvPr>
        </p:nvSpPr>
        <p:spPr/>
        <p:txBody>
          <a:bodyPr/>
          <a:p>
            <a:r>
              <a:rPr lang="en-US"/>
              <a:t>P</a:t>
            </a:r>
            <a:r>
              <a:rPr lang="en-US"/>
              <a:t>R</a:t>
            </a:r>
            <a:r>
              <a:rPr lang="en-US"/>
              <a:t>OJECT</a:t>
            </a:r>
            <a:r>
              <a:rPr lang="en-US"/>
              <a:t>:</a:t>
            </a:r>
            <a:endParaRPr lang="en-US"/>
          </a:p>
        </p:txBody>
      </p:sp>
      <p:sp>
        <p:nvSpPr>
          <p:cNvPr id="1048714" name="Content Placeholder 2"/>
          <p:cNvSpPr>
            <a:spLocks noGrp="1"/>
          </p:cNvSpPr>
          <p:nvPr/>
        </p:nvSpPr>
        <p:spPr>
          <a:xfrm>
            <a:off x="677333" y="1286185"/>
            <a:ext cx="9905999" cy="4285628"/>
          </a:xfrm>
          <a:prstGeom prst="rect"/>
        </p:spPr>
        <p:txBody>
          <a:bodyPr bIns="45720" lIns="91440" rIns="91440" rtlCol="0" tIns="45720" vert="horz">
            <a:noAutofit/>
          </a:bodyPr>
          <a:lst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rgbClr val="FFFFFF"/>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rgbClr val="FFFFFF"/>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rgbClr val="FFFFFF"/>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9pPr>
          </a:lstStyle>
          <a:p>
            <a:pPr indent="0" marL="0">
              <a:buNone/>
            </a:pPr>
            <a:r>
              <a:rPr dirty="0" sz="2800" lang="en-US">
                <a:solidFill>
                  <a:srgbClr val="36363D"/>
                </a:solidFill>
                <a:latin typeface="Tw Cen MT"/>
              </a:rPr>
              <a:t>This guide covers building a small, internet-enabled environmental monitor which can </a:t>
            </a:r>
            <a:r>
              <a:rPr dirty="0" sz="2800" lang="en-US" smtClean="0">
                <a:solidFill>
                  <a:srgbClr val="36363D"/>
                </a:solidFill>
                <a:latin typeface="Tw Cen MT"/>
              </a:rPr>
              <a:t>track a range of data such from temperature to UV-level to the amount of total-volatile-organic-compounds present in the air.</a:t>
            </a:r>
            <a:endParaRPr dirty="0" sz="2800" lang="en-US" smtClean="0">
              <a:solidFill>
                <a:srgbClr val="36363D"/>
              </a:solidFill>
            </a:endParaRPr>
          </a:p>
          <a:p>
            <a:pPr indent="0" marL="0">
              <a:buNone/>
            </a:pPr>
            <a:r>
              <a:rPr dirty="0" sz="2800" lang="en-US" smtClean="0">
                <a:solidFill>
                  <a:srgbClr val="36363D"/>
                </a:solidFill>
                <a:latin typeface="Tw Cen MT"/>
              </a:rPr>
              <a:t>Build it, place it in a location you’d like to log, and then monitor it from anywhere in the world using our internet of things platform-</a:t>
            </a:r>
            <a:r>
              <a:rPr dirty="0" sz="2800" lang="en-US" err="1" smtClean="0">
                <a:solidFill>
                  <a:srgbClr val="36363D"/>
                </a:solidFill>
                <a:latin typeface="Tw Cen MT"/>
              </a:rPr>
              <a:t>AdafruitIO</a:t>
            </a:r>
            <a:r>
              <a:rPr dirty="0" sz="2800" lang="en-US" smtClean="0">
                <a:solidFill>
                  <a:srgbClr val="36363D"/>
                </a:solidFill>
                <a:latin typeface="Tw Cen MT"/>
              </a:rPr>
              <a:t>.</a:t>
            </a:r>
            <a:endParaRPr dirty="0" sz="2800" lang="en-US" smtClean="0">
              <a:solidFill>
                <a:srgbClr val="36363D"/>
              </a:solidFill>
            </a:endParaRPr>
          </a:p>
          <a:p>
            <a:pPr indent="0" marL="0">
              <a:buNone/>
            </a:pPr>
            <a:r>
              <a:rPr dirty="0" sz="2800" lang="en-US" smtClean="0">
                <a:solidFill>
                  <a:srgbClr val="36363D"/>
                </a:solidFill>
                <a:latin typeface="Tw Cen MT"/>
              </a:rPr>
              <a:t> </a:t>
            </a:r>
            <a:endParaRPr dirty="0" sz="2800" lang="en-US">
              <a:solidFill>
                <a:srgbClr val="36363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
          <p:cNvSpPr>
            <a:spLocks noGrp="1"/>
          </p:cNvSpPr>
          <p:nvPr>
            <p:ph type="title"/>
          </p:nvPr>
        </p:nvSpPr>
        <p:spPr/>
        <p:txBody>
          <a:bodyPr/>
          <a:p>
            <a:r>
              <a:rPr lang="en-US"/>
              <a:t>R</a:t>
            </a:r>
            <a:r>
              <a:rPr lang="en-US"/>
              <a:t>E</a:t>
            </a:r>
            <a:r>
              <a:rPr lang="en-US"/>
              <a:t>Q</a:t>
            </a:r>
            <a:r>
              <a:rPr lang="en-US"/>
              <a:t>UIREMENTS</a:t>
            </a:r>
            <a:r>
              <a:rPr lang="en-US"/>
              <a:t>:</a:t>
            </a:r>
            <a:endParaRPr lang="en-US"/>
          </a:p>
        </p:txBody>
      </p:sp>
      <p:sp>
        <p:nvSpPr>
          <p:cNvPr id="1048715" name="Content Placeholder 2"/>
          <p:cNvSpPr>
            <a:spLocks noGrp="1"/>
          </p:cNvSpPr>
          <p:nvPr/>
        </p:nvSpPr>
        <p:spPr>
          <a:xfrm>
            <a:off x="925780" y="1270000"/>
            <a:ext cx="9905999" cy="4524434"/>
          </a:xfrm>
          <a:prstGeom prst="rect"/>
        </p:spPr>
        <p:txBody>
          <a:bodyPr bIns="45720" lIns="91440" rIns="91440" rtlCol="0" tIns="45720" vert="horz">
            <a:noAutofit/>
          </a:bodyPr>
          <a:lst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rgbClr val="FFFFFF"/>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rgbClr val="FFFFFF"/>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rgbClr val="FFFFFF"/>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9pPr>
          </a:lstStyle>
          <a:p>
            <a:r>
              <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rPr>
              <a:t>Temperature sensors</a:t>
            </a:r>
            <a:endPar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endParaRPr>
          </a:p>
          <a:p>
            <a:r>
              <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rPr>
              <a:t>Air quality sensors</a:t>
            </a:r>
            <a:endPar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endParaRPr>
          </a:p>
          <a:p>
            <a:r>
              <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rPr>
              <a:t>Gas sensors</a:t>
            </a:r>
            <a:endPar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endParaRPr>
          </a:p>
          <a:p>
            <a:r>
              <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rPr>
              <a:t>Humidity sensors</a:t>
            </a:r>
            <a:endPar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endParaRPr>
          </a:p>
          <a:p>
            <a:r>
              <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rPr>
              <a:t>Water quality sensors</a:t>
            </a:r>
            <a:endPar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endParaRPr>
          </a:p>
          <a:p>
            <a:r>
              <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rPr>
              <a:t>Radiation sensors</a:t>
            </a:r>
            <a:endPar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endParaRPr>
          </a:p>
          <a:p>
            <a:r>
              <a:rPr dirty="0" sz="2800" lang="en-US" smtClean="0">
                <a:solidFill>
                  <a:srgbClr val="36363D"/>
                </a:solidFill>
                <a:latin typeface="Tahoma" panose="020B0604030504040204" pitchFamily="34" charset="0"/>
                <a:ea typeface="Tahoma" panose="020B0604030504040204" pitchFamily="34" charset="0"/>
                <a:cs typeface="Tahoma" panose="020B0604030504040204" pitchFamily="34" charset="0"/>
              </a:rPr>
              <a:t>Research and policy support</a:t>
            </a:r>
            <a:endParaRPr dirty="0" sz="2800" lang="en-US">
              <a:solidFill>
                <a:srgbClr val="36363D"/>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1"/>
          <p:cNvSpPr>
            <a:spLocks noGrp="1"/>
          </p:cNvSpPr>
          <p:nvPr>
            <p:ph type="title"/>
          </p:nvPr>
        </p:nvSpPr>
        <p:spPr/>
        <p:txBody>
          <a:bodyPr/>
          <a:p>
            <a:r>
              <a:rPr lang="en-US"/>
              <a:t>W</a:t>
            </a:r>
            <a:r>
              <a:rPr lang="en-US"/>
              <a:t>E</a:t>
            </a:r>
            <a:r>
              <a:rPr lang="en-US"/>
              <a:t>B</a:t>
            </a:r>
            <a:r>
              <a:rPr lang="en-US"/>
              <a:t> </a:t>
            </a:r>
            <a:r>
              <a:rPr lang="en-US"/>
              <a:t>T</a:t>
            </a:r>
            <a:r>
              <a:rPr lang="en-US"/>
              <a:t>E</a:t>
            </a:r>
            <a:r>
              <a:rPr lang="en-US"/>
              <a:t>CHNOLOGY</a:t>
            </a:r>
            <a:r>
              <a:rPr lang="en-US"/>
              <a:t>:</a:t>
            </a:r>
            <a:endParaRPr lang="en-US"/>
          </a:p>
        </p:txBody>
      </p:sp>
      <p:sp>
        <p:nvSpPr>
          <p:cNvPr id="1048718" name=""/>
          <p:cNvSpPr txBox="1"/>
          <p:nvPr/>
        </p:nvSpPr>
        <p:spPr>
          <a:xfrm>
            <a:off x="677334" y="1270000"/>
            <a:ext cx="8174480"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S</a:t>
            </a:r>
            <a:r>
              <a:rPr sz="2800" lang="en-US">
                <a:solidFill>
                  <a:srgbClr val="000000"/>
                </a:solidFill>
                <a:latin typeface="Tw Cen MT"/>
              </a:rPr>
              <a:t>E</a:t>
            </a:r>
            <a:r>
              <a:rPr sz="2800" lang="en-US">
                <a:solidFill>
                  <a:srgbClr val="000000"/>
                </a:solidFill>
                <a:latin typeface="Tw Cen MT"/>
              </a:rPr>
              <a:t>N</a:t>
            </a:r>
            <a:r>
              <a:rPr sz="2800" lang="en-US">
                <a:solidFill>
                  <a:srgbClr val="000000"/>
                </a:solidFill>
                <a:latin typeface="Tw Cen MT"/>
              </a:rPr>
              <a:t>S</a:t>
            </a:r>
            <a:r>
              <a:rPr sz="2800" lang="en-US">
                <a:solidFill>
                  <a:srgbClr val="000000"/>
                </a:solidFill>
                <a:latin typeface="Tw Cen MT"/>
              </a:rPr>
              <a:t>O</a:t>
            </a:r>
            <a:r>
              <a:rPr sz="2800" lang="en-US">
                <a:solidFill>
                  <a:srgbClr val="000000"/>
                </a:solidFill>
                <a:latin typeface="Tw Cen MT"/>
              </a:rPr>
              <a:t>RS</a:t>
            </a:r>
            <a:r>
              <a:rPr sz="2800" lang="en-US">
                <a:solidFill>
                  <a:srgbClr val="000000"/>
                </a:solidFill>
                <a:latin typeface="Tw Cen MT"/>
              </a:rPr>
              <a:t> </a:t>
            </a:r>
            <a:r>
              <a:rPr sz="2800" lang="en-US">
                <a:solidFill>
                  <a:srgbClr val="000000"/>
                </a:solidFill>
                <a:latin typeface="Tw Cen MT"/>
              </a:rPr>
              <a:t>A</a:t>
            </a:r>
            <a:r>
              <a:rPr sz="2800" lang="en-US">
                <a:solidFill>
                  <a:srgbClr val="000000"/>
                </a:solidFill>
                <a:latin typeface="Tw Cen MT"/>
              </a:rPr>
              <a:t>N</a:t>
            </a:r>
            <a:r>
              <a:rPr sz="2800" lang="en-US">
                <a:solidFill>
                  <a:srgbClr val="000000"/>
                </a:solidFill>
                <a:latin typeface="Tw Cen MT"/>
              </a:rPr>
              <a:t>D</a:t>
            </a:r>
            <a:r>
              <a:rPr sz="2800" lang="en-US">
                <a:solidFill>
                  <a:srgbClr val="000000"/>
                </a:solidFill>
                <a:latin typeface="Tw Cen MT"/>
              </a:rPr>
              <a:t> </a:t>
            </a:r>
            <a:r>
              <a:rPr sz="2800" lang="en-US">
                <a:solidFill>
                  <a:srgbClr val="000000"/>
                </a:solidFill>
                <a:latin typeface="Tw Cen MT"/>
              </a:rPr>
              <a:t>A</a:t>
            </a:r>
            <a:r>
              <a:rPr sz="2800" lang="en-US">
                <a:solidFill>
                  <a:srgbClr val="000000"/>
                </a:solidFill>
                <a:latin typeface="Tw Cen MT"/>
              </a:rPr>
              <a:t>C</a:t>
            </a:r>
            <a:r>
              <a:rPr sz="2800" lang="en-US">
                <a:solidFill>
                  <a:srgbClr val="000000"/>
                </a:solidFill>
                <a:latin typeface="Tw Cen MT"/>
              </a:rPr>
              <a:t>T</a:t>
            </a:r>
            <a:r>
              <a:rPr sz="2800" lang="en-US">
                <a:solidFill>
                  <a:srgbClr val="000000"/>
                </a:solidFill>
                <a:latin typeface="Tw Cen MT"/>
              </a:rPr>
              <a:t>U</a:t>
            </a:r>
            <a:r>
              <a:rPr sz="2800" lang="en-US">
                <a:solidFill>
                  <a:srgbClr val="000000"/>
                </a:solidFill>
                <a:latin typeface="Tw Cen MT"/>
              </a:rPr>
              <a:t>A</a:t>
            </a:r>
            <a:r>
              <a:rPr sz="2800" lang="en-US">
                <a:solidFill>
                  <a:srgbClr val="000000"/>
                </a:solidFill>
                <a:latin typeface="Tw Cen MT"/>
              </a:rPr>
              <a:t>T</a:t>
            </a:r>
            <a:r>
              <a:rPr sz="2800" lang="en-US">
                <a:solidFill>
                  <a:srgbClr val="000000"/>
                </a:solidFill>
                <a:latin typeface="Tw Cen MT"/>
              </a:rPr>
              <a:t>ORS</a:t>
            </a:r>
            <a:r>
              <a:rPr sz="2800" lang="en-US">
                <a:solidFill>
                  <a:srgbClr val="000000"/>
                </a:solidFill>
                <a:latin typeface="Tw Cen MT"/>
              </a:rPr>
              <a:t>:</a:t>
            </a:r>
            <a:endParaRPr sz="2800" lang="en-US">
              <a:solidFill>
                <a:srgbClr val="000000"/>
              </a:solidFill>
            </a:endParaRPr>
          </a:p>
        </p:txBody>
      </p:sp>
      <p:sp>
        <p:nvSpPr>
          <p:cNvPr id="1048719" name=""/>
          <p:cNvSpPr txBox="1"/>
          <p:nvPr/>
        </p:nvSpPr>
        <p:spPr>
          <a:xfrm>
            <a:off x="1224005" y="1780539"/>
            <a:ext cx="9135869" cy="1348740"/>
          </a:xfrm>
          <a:prstGeom prst="rect"/>
        </p:spPr>
        <p:txBody>
          <a:bodyPr rtlCol="0" wrap="square">
            <a:spAutoFit/>
          </a:bodyPr>
          <a:p>
            <a:r>
              <a:rPr sz="2800" lang="en-US">
                <a:solidFill>
                  <a:srgbClr val="000000"/>
                </a:solidFill>
              </a:rPr>
              <a:t>IoT devices equipped with various sensors (e.g., temperature, humidity, air quality, water quality, GPS) collect data from the environment.</a:t>
            </a:r>
            <a:endParaRPr sz="2800" lang="en-US">
              <a:solidFill>
                <a:srgbClr val="000000"/>
              </a:solidFill>
            </a:endParaRPr>
          </a:p>
        </p:txBody>
      </p:sp>
      <p:sp>
        <p:nvSpPr>
          <p:cNvPr id="1048720" name=""/>
          <p:cNvSpPr txBox="1"/>
          <p:nvPr/>
        </p:nvSpPr>
        <p:spPr>
          <a:xfrm>
            <a:off x="1230406" y="3593118"/>
            <a:ext cx="9731189" cy="929641"/>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IoT devices typically use wireless communication protocols like Wi-Fi, Bluetooth, Zigbee, LoRa, or cellular networks.</a:t>
            </a:r>
            <a:endParaRPr sz="2800" lang="en-US">
              <a:solidFill>
                <a:srgbClr val="36363D"/>
              </a:solidFill>
            </a:endParaRPr>
          </a:p>
        </p:txBody>
      </p:sp>
      <p:sp>
        <p:nvSpPr>
          <p:cNvPr id="1048721" name=""/>
          <p:cNvSpPr txBox="1"/>
          <p:nvPr/>
        </p:nvSpPr>
        <p:spPr>
          <a:xfrm>
            <a:off x="677333" y="3082578"/>
            <a:ext cx="6579077"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W</a:t>
            </a:r>
            <a:r>
              <a:rPr sz="2800" lang="en-US">
                <a:solidFill>
                  <a:srgbClr val="000000"/>
                </a:solidFill>
                <a:latin typeface="Tw Cen MT"/>
              </a:rPr>
              <a:t>I</a:t>
            </a:r>
            <a:r>
              <a:rPr sz="2800" lang="en-US">
                <a:solidFill>
                  <a:srgbClr val="000000"/>
                </a:solidFill>
                <a:latin typeface="Tw Cen MT"/>
              </a:rPr>
              <a:t>R</a:t>
            </a:r>
            <a:r>
              <a:rPr sz="2800" lang="en-US">
                <a:solidFill>
                  <a:srgbClr val="000000"/>
                </a:solidFill>
                <a:latin typeface="Tw Cen MT"/>
              </a:rPr>
              <a:t>E</a:t>
            </a:r>
            <a:r>
              <a:rPr sz="2800" lang="en-US">
                <a:solidFill>
                  <a:srgbClr val="000000"/>
                </a:solidFill>
                <a:latin typeface="Tw Cen MT"/>
              </a:rPr>
              <a:t>LESS</a:t>
            </a:r>
            <a:r>
              <a:rPr sz="2800" lang="en-US">
                <a:solidFill>
                  <a:srgbClr val="000000"/>
                </a:solidFill>
                <a:latin typeface="Tw Cen MT"/>
              </a:rPr>
              <a:t> </a:t>
            </a:r>
            <a:r>
              <a:rPr sz="2800" lang="en-US">
                <a:solidFill>
                  <a:srgbClr val="000000"/>
                </a:solidFill>
                <a:latin typeface="Tw Cen MT"/>
              </a:rPr>
              <a:t>C</a:t>
            </a:r>
            <a:r>
              <a:rPr sz="2800" lang="en-US">
                <a:solidFill>
                  <a:srgbClr val="000000"/>
                </a:solidFill>
                <a:latin typeface="Tw Cen MT"/>
              </a:rPr>
              <a:t>O</a:t>
            </a:r>
            <a:r>
              <a:rPr sz="2800" lang="en-US">
                <a:solidFill>
                  <a:srgbClr val="000000"/>
                </a:solidFill>
                <a:latin typeface="Tw Cen MT"/>
              </a:rPr>
              <a:t>MMUNICATION</a:t>
            </a:r>
            <a:r>
              <a:rPr sz="2800" lang="en-US">
                <a:solidFill>
                  <a:srgbClr val="000000"/>
                </a:solidFill>
                <a:latin typeface="Tw Cen MT"/>
              </a:rPr>
              <a:t>:</a:t>
            </a:r>
            <a:endParaRPr sz="2800" lang="en-US">
              <a:solidFill>
                <a:srgbClr val="000000"/>
              </a:solidFill>
            </a:endParaRPr>
          </a:p>
        </p:txBody>
      </p:sp>
      <p:sp>
        <p:nvSpPr>
          <p:cNvPr id="1048722" name=""/>
          <p:cNvSpPr txBox="1"/>
          <p:nvPr/>
        </p:nvSpPr>
        <p:spPr>
          <a:xfrm>
            <a:off x="1230405" y="5033299"/>
            <a:ext cx="8618962" cy="9296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Cloud platforms like AWS, Azure, and Google Cloud are commonly used .</a:t>
            </a:r>
            <a:endParaRPr sz="2800" lang="en-US">
              <a:solidFill>
                <a:srgbClr val="36363D"/>
              </a:solidFill>
            </a:endParaRPr>
          </a:p>
        </p:txBody>
      </p:sp>
      <p:sp>
        <p:nvSpPr>
          <p:cNvPr id="1048723" name=""/>
          <p:cNvSpPr txBox="1"/>
          <p:nvPr/>
        </p:nvSpPr>
        <p:spPr>
          <a:xfrm flipH="1">
            <a:off x="677334" y="4477038"/>
            <a:ext cx="9306865" cy="510539"/>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C</a:t>
            </a:r>
            <a:r>
              <a:rPr sz="2800" lang="en-US">
                <a:solidFill>
                  <a:srgbClr val="000000"/>
                </a:solidFill>
                <a:latin typeface="Tw Cen MT"/>
              </a:rPr>
              <a:t>L</a:t>
            </a:r>
            <a:r>
              <a:rPr sz="2800" lang="en-US">
                <a:solidFill>
                  <a:srgbClr val="000000"/>
                </a:solidFill>
                <a:latin typeface="Tw Cen MT"/>
              </a:rPr>
              <a:t>OUD</a:t>
            </a:r>
            <a:r>
              <a:rPr sz="2800" lang="en-US">
                <a:solidFill>
                  <a:srgbClr val="000000"/>
                </a:solidFill>
                <a:latin typeface="Tw Cen MT"/>
              </a:rPr>
              <a:t> </a:t>
            </a:r>
            <a:r>
              <a:rPr sz="2800" lang="en-US">
                <a:solidFill>
                  <a:srgbClr val="000000"/>
                </a:solidFill>
                <a:latin typeface="Tw Cen MT"/>
              </a:rPr>
              <a:t>C</a:t>
            </a:r>
            <a:r>
              <a:rPr sz="2800" lang="en-US">
                <a:solidFill>
                  <a:srgbClr val="000000"/>
                </a:solidFill>
                <a:latin typeface="Tw Cen MT"/>
              </a:rPr>
              <a:t>O</a:t>
            </a:r>
            <a:r>
              <a:rPr sz="2800" lang="en-US">
                <a:solidFill>
                  <a:srgbClr val="000000"/>
                </a:solidFill>
                <a:latin typeface="Tw Cen MT"/>
              </a:rPr>
              <a:t>MPUTING</a:t>
            </a:r>
            <a:r>
              <a:rPr sz="2800" lang="en-US">
                <a:solidFill>
                  <a:srgbClr val="000000"/>
                </a:solidFill>
                <a:latin typeface="Tw Cen MT"/>
              </a:rPr>
              <a: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724" name=""/>
          <p:cNvSpPr txBox="1"/>
          <p:nvPr/>
        </p:nvSpPr>
        <p:spPr>
          <a:xfrm>
            <a:off x="622492" y="455989"/>
            <a:ext cx="4000000"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W</a:t>
            </a:r>
            <a:r>
              <a:rPr sz="2800" lang="en-US">
                <a:solidFill>
                  <a:srgbClr val="000000"/>
                </a:solidFill>
                <a:latin typeface="Tw Cen MT"/>
              </a:rPr>
              <a:t>E</a:t>
            </a:r>
            <a:r>
              <a:rPr sz="2800" lang="en-US">
                <a:solidFill>
                  <a:srgbClr val="000000"/>
                </a:solidFill>
                <a:latin typeface="Tw Cen MT"/>
              </a:rPr>
              <a:t>B</a:t>
            </a:r>
            <a:r>
              <a:rPr sz="2800" lang="en-US">
                <a:solidFill>
                  <a:srgbClr val="000000"/>
                </a:solidFill>
                <a:latin typeface="Tw Cen MT"/>
              </a:rPr>
              <a:t> </a:t>
            </a:r>
            <a:r>
              <a:rPr sz="2800" lang="en-US">
                <a:solidFill>
                  <a:srgbClr val="000000"/>
                </a:solidFill>
                <a:latin typeface="Tw Cen MT"/>
              </a:rPr>
              <a:t>A</a:t>
            </a:r>
            <a:r>
              <a:rPr sz="2800" lang="en-US">
                <a:solidFill>
                  <a:srgbClr val="000000"/>
                </a:solidFill>
                <a:latin typeface="Tw Cen MT"/>
              </a:rPr>
              <a:t>P</a:t>
            </a:r>
            <a:r>
              <a:rPr sz="2800" lang="en-US">
                <a:solidFill>
                  <a:srgbClr val="000000"/>
                </a:solidFill>
                <a:latin typeface="Tw Cen MT"/>
              </a:rPr>
              <a:t>I</a:t>
            </a:r>
            <a:r>
              <a:rPr sz="2800" lang="en-US">
                <a:solidFill>
                  <a:srgbClr val="000000"/>
                </a:solidFill>
                <a:latin typeface="Tw Cen MT"/>
              </a:rPr>
              <a:t>S</a:t>
            </a:r>
            <a:r>
              <a:rPr sz="2800" lang="en-US">
                <a:solidFill>
                  <a:srgbClr val="000000"/>
                </a:solidFill>
                <a:latin typeface="Tw Cen MT"/>
              </a:rPr>
              <a:t>:</a:t>
            </a:r>
            <a:endParaRPr sz="2800" lang="en-US">
              <a:solidFill>
                <a:srgbClr val="000000"/>
              </a:solidFill>
            </a:endParaRPr>
          </a:p>
        </p:txBody>
      </p:sp>
      <p:sp>
        <p:nvSpPr>
          <p:cNvPr id="1048725" name=""/>
          <p:cNvSpPr txBox="1"/>
          <p:nvPr/>
        </p:nvSpPr>
        <p:spPr>
          <a:xfrm>
            <a:off x="1076153" y="966529"/>
            <a:ext cx="10628828" cy="13487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APIs (Application Programming Interfaces) allow IoT devices to interact with web services and databases for data storage and retrieval.</a:t>
            </a:r>
            <a:endParaRPr sz="2800" lang="en-US">
              <a:solidFill>
                <a:srgbClr val="36363D"/>
              </a:solidFill>
            </a:endParaRPr>
          </a:p>
        </p:txBody>
      </p:sp>
      <p:sp>
        <p:nvSpPr>
          <p:cNvPr id="1048726" name=""/>
          <p:cNvSpPr txBox="1"/>
          <p:nvPr/>
        </p:nvSpPr>
        <p:spPr>
          <a:xfrm>
            <a:off x="1076152" y="2964180"/>
            <a:ext cx="9115511" cy="9296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Technologies like big data analytics, machine learning, and AI are used to process.</a:t>
            </a:r>
            <a:endParaRPr sz="2800" lang="en-US">
              <a:solidFill>
                <a:srgbClr val="36363D"/>
              </a:solidFill>
            </a:endParaRPr>
          </a:p>
        </p:txBody>
      </p:sp>
      <p:sp>
        <p:nvSpPr>
          <p:cNvPr id="1048727" name=""/>
          <p:cNvSpPr txBox="1"/>
          <p:nvPr/>
        </p:nvSpPr>
        <p:spPr>
          <a:xfrm>
            <a:off x="622491" y="2453640"/>
            <a:ext cx="4034735"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D</a:t>
            </a:r>
            <a:r>
              <a:rPr sz="2800" lang="en-US">
                <a:solidFill>
                  <a:srgbClr val="000000"/>
                </a:solidFill>
                <a:latin typeface="Tw Cen MT"/>
              </a:rPr>
              <a:t>A</a:t>
            </a:r>
            <a:r>
              <a:rPr sz="2800" lang="en-US">
                <a:solidFill>
                  <a:srgbClr val="000000"/>
                </a:solidFill>
                <a:latin typeface="Tw Cen MT"/>
              </a:rPr>
              <a:t>T</a:t>
            </a:r>
            <a:r>
              <a:rPr sz="2800" lang="en-US">
                <a:solidFill>
                  <a:srgbClr val="000000"/>
                </a:solidFill>
                <a:latin typeface="Tw Cen MT"/>
              </a:rPr>
              <a:t>A</a:t>
            </a:r>
            <a:r>
              <a:rPr sz="2800" lang="en-US">
                <a:solidFill>
                  <a:srgbClr val="000000"/>
                </a:solidFill>
                <a:latin typeface="Tw Cen MT"/>
              </a:rPr>
              <a:t> </a:t>
            </a:r>
            <a:r>
              <a:rPr sz="2800" lang="en-US">
                <a:solidFill>
                  <a:srgbClr val="000000"/>
                </a:solidFill>
                <a:latin typeface="Tw Cen MT"/>
              </a:rPr>
              <a:t>ANALYSIS</a:t>
            </a:r>
            <a:r>
              <a:rPr sz="2800" lang="en-US">
                <a:solidFill>
                  <a:srgbClr val="000000"/>
                </a:solidFill>
                <a:latin typeface="Tw Cen MT"/>
              </a:rPr>
              <a:t>:</a:t>
            </a:r>
            <a:endParaRPr sz="2800" lang="en-US">
              <a:solidFill>
                <a:srgbClr val="000000"/>
              </a:solidFill>
            </a:endParaRPr>
          </a:p>
        </p:txBody>
      </p:sp>
      <p:sp>
        <p:nvSpPr>
          <p:cNvPr id="1048728" name=""/>
          <p:cNvSpPr txBox="1"/>
          <p:nvPr/>
        </p:nvSpPr>
        <p:spPr>
          <a:xfrm>
            <a:off x="622491" y="3893819"/>
            <a:ext cx="4000000"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D</a:t>
            </a:r>
            <a:r>
              <a:rPr sz="2800" lang="en-US">
                <a:solidFill>
                  <a:srgbClr val="000000"/>
                </a:solidFill>
                <a:latin typeface="Tw Cen MT"/>
              </a:rPr>
              <a:t>A</a:t>
            </a:r>
            <a:r>
              <a:rPr sz="2800" lang="en-US">
                <a:solidFill>
                  <a:srgbClr val="000000"/>
                </a:solidFill>
                <a:latin typeface="Tw Cen MT"/>
              </a:rPr>
              <a:t>T</a:t>
            </a:r>
            <a:r>
              <a:rPr sz="2800" lang="en-US">
                <a:solidFill>
                  <a:srgbClr val="000000"/>
                </a:solidFill>
                <a:latin typeface="Tw Cen MT"/>
              </a:rPr>
              <a:t>A</a:t>
            </a:r>
            <a:r>
              <a:rPr sz="2800" lang="en-US">
                <a:solidFill>
                  <a:srgbClr val="000000"/>
                </a:solidFill>
                <a:latin typeface="Tw Cen MT"/>
              </a:rPr>
              <a:t> </a:t>
            </a:r>
            <a:r>
              <a:rPr sz="2800" lang="en-US">
                <a:solidFill>
                  <a:srgbClr val="000000"/>
                </a:solidFill>
                <a:latin typeface="Tw Cen MT"/>
              </a:rPr>
              <a:t>V</a:t>
            </a:r>
            <a:r>
              <a:rPr sz="2800" lang="en-US">
                <a:solidFill>
                  <a:srgbClr val="000000"/>
                </a:solidFill>
                <a:latin typeface="Tw Cen MT"/>
              </a:rPr>
              <a:t>I</a:t>
            </a:r>
            <a:r>
              <a:rPr sz="2800" lang="en-US">
                <a:solidFill>
                  <a:srgbClr val="000000"/>
                </a:solidFill>
                <a:latin typeface="Tw Cen MT"/>
              </a:rPr>
              <a:t>SUALIZATION</a:t>
            </a:r>
            <a:r>
              <a:rPr sz="2800" lang="en-US">
                <a:solidFill>
                  <a:srgbClr val="000000"/>
                </a:solidFill>
                <a:latin typeface="Tw Cen MT"/>
              </a:rPr>
              <a:t>:</a:t>
            </a:r>
            <a:endParaRPr sz="2800" lang="en-US">
              <a:solidFill>
                <a:srgbClr val="000000"/>
              </a:solidFill>
            </a:endParaRPr>
          </a:p>
        </p:txBody>
      </p:sp>
      <p:sp>
        <p:nvSpPr>
          <p:cNvPr id="1048729" name=""/>
          <p:cNvSpPr txBox="1"/>
          <p:nvPr/>
        </p:nvSpPr>
        <p:spPr>
          <a:xfrm>
            <a:off x="1076153" y="4404360"/>
            <a:ext cx="10233310" cy="13487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Web technologies like HTML5, JavaScript, and various libraries and frameworks (e.g., D3.js) are used to create interactive data visualizations.</a:t>
            </a:r>
            <a:endParaRPr sz="2800" lang="en-US">
              <a:solidFill>
                <a:srgbClr val="36363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1"/>
          <p:cNvSpPr>
            <a:spLocks noGrp="1"/>
          </p:cNvSpPr>
          <p:nvPr>
            <p:ph type="title"/>
          </p:nvPr>
        </p:nvSpPr>
        <p:spPr>
          <a:xfrm>
            <a:off x="288550" y="429924"/>
            <a:ext cx="8596668" cy="1320800"/>
          </a:xfrm>
        </p:spPr>
        <p:txBody>
          <a:bodyPr/>
          <a:p>
            <a:r>
              <a:rPr lang="en-US"/>
              <a:t>S</a:t>
            </a:r>
            <a:r>
              <a:rPr lang="en-US"/>
              <a:t>T</a:t>
            </a:r>
            <a:r>
              <a:rPr lang="en-US"/>
              <a:t>A</a:t>
            </a:r>
            <a:r>
              <a:rPr lang="en-US"/>
              <a:t>G</a:t>
            </a:r>
            <a:r>
              <a:rPr lang="en-US"/>
              <a:t>ES</a:t>
            </a:r>
            <a:r>
              <a:rPr lang="en-US"/>
              <a:t> </a:t>
            </a:r>
            <a:r>
              <a:rPr lang="en-US"/>
              <a:t>O</a:t>
            </a:r>
            <a:r>
              <a:rPr lang="en-US"/>
              <a:t>F</a:t>
            </a:r>
            <a:r>
              <a:rPr lang="en-US"/>
              <a:t> </a:t>
            </a:r>
            <a:r>
              <a:rPr lang="en-US"/>
              <a:t>D</a:t>
            </a:r>
            <a:r>
              <a:rPr lang="en-US"/>
              <a:t>E</a:t>
            </a:r>
            <a:r>
              <a:rPr lang="en-US"/>
              <a:t>V</a:t>
            </a:r>
            <a:r>
              <a:rPr lang="en-US"/>
              <a:t>E</a:t>
            </a:r>
            <a:r>
              <a:rPr lang="en-US"/>
              <a:t>LOPMENT</a:t>
            </a:r>
            <a:r>
              <a:rPr lang="en-US"/>
              <a:t>:</a:t>
            </a:r>
            <a:endParaRPr lang="en-US"/>
          </a:p>
        </p:txBody>
      </p:sp>
      <p:sp>
        <p:nvSpPr>
          <p:cNvPr id="1048730" name=""/>
          <p:cNvSpPr txBox="1"/>
          <p:nvPr/>
        </p:nvSpPr>
        <p:spPr>
          <a:xfrm>
            <a:off x="288549" y="1090323"/>
            <a:ext cx="6139740"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P</a:t>
            </a:r>
            <a:r>
              <a:rPr sz="2800" lang="en-US">
                <a:solidFill>
                  <a:srgbClr val="000000"/>
                </a:solidFill>
                <a:latin typeface="Tw Cen MT"/>
              </a:rPr>
              <a:t>L</a:t>
            </a:r>
            <a:r>
              <a:rPr sz="2800" lang="en-US">
                <a:solidFill>
                  <a:srgbClr val="000000"/>
                </a:solidFill>
                <a:latin typeface="Tw Cen MT"/>
              </a:rPr>
              <a:t>A</a:t>
            </a:r>
            <a:r>
              <a:rPr sz="2800" lang="en-US">
                <a:solidFill>
                  <a:srgbClr val="000000"/>
                </a:solidFill>
                <a:latin typeface="Tw Cen MT"/>
              </a:rPr>
              <a:t>N</a:t>
            </a:r>
            <a:r>
              <a:rPr sz="2800" lang="en-US">
                <a:solidFill>
                  <a:srgbClr val="000000"/>
                </a:solidFill>
                <a:latin typeface="Tw Cen MT"/>
              </a:rPr>
              <a:t>NING</a:t>
            </a:r>
            <a:r>
              <a:rPr sz="2800" lang="en-US">
                <a:solidFill>
                  <a:srgbClr val="000000"/>
                </a:solidFill>
                <a:latin typeface="Tw Cen MT"/>
              </a:rPr>
              <a:t> </a:t>
            </a:r>
            <a:r>
              <a:rPr sz="2800" lang="en-US">
                <a:solidFill>
                  <a:srgbClr val="000000"/>
                </a:solidFill>
                <a:latin typeface="Tw Cen MT"/>
              </a:rPr>
              <a:t>A</a:t>
            </a:r>
            <a:r>
              <a:rPr sz="2800" lang="en-US">
                <a:solidFill>
                  <a:srgbClr val="000000"/>
                </a:solidFill>
                <a:latin typeface="Tw Cen MT"/>
              </a:rPr>
              <a:t>N</a:t>
            </a:r>
            <a:r>
              <a:rPr sz="2800" lang="en-US">
                <a:solidFill>
                  <a:srgbClr val="000000"/>
                </a:solidFill>
                <a:latin typeface="Tw Cen MT"/>
              </a:rPr>
              <a:t>D</a:t>
            </a:r>
            <a:r>
              <a:rPr sz="2800" lang="en-US">
                <a:solidFill>
                  <a:srgbClr val="000000"/>
                </a:solidFill>
                <a:latin typeface="Tw Cen MT"/>
              </a:rPr>
              <a:t> </a:t>
            </a:r>
            <a:r>
              <a:rPr sz="2800" lang="en-US">
                <a:solidFill>
                  <a:srgbClr val="000000"/>
                </a:solidFill>
                <a:latin typeface="Tw Cen MT"/>
              </a:rPr>
              <a:t>D</a:t>
            </a:r>
            <a:r>
              <a:rPr sz="2800" lang="en-US">
                <a:solidFill>
                  <a:srgbClr val="000000"/>
                </a:solidFill>
                <a:latin typeface="Tw Cen MT"/>
              </a:rPr>
              <a:t>E</a:t>
            </a:r>
            <a:r>
              <a:rPr sz="2800" lang="en-US">
                <a:solidFill>
                  <a:srgbClr val="000000"/>
                </a:solidFill>
                <a:latin typeface="Tw Cen MT"/>
              </a:rPr>
              <a:t>S</a:t>
            </a:r>
            <a:r>
              <a:rPr sz="2800" lang="en-US">
                <a:solidFill>
                  <a:srgbClr val="000000"/>
                </a:solidFill>
                <a:latin typeface="Tw Cen MT"/>
              </a:rPr>
              <a:t>IGN</a:t>
            </a:r>
            <a:r>
              <a:rPr sz="2800" lang="en-US">
                <a:solidFill>
                  <a:srgbClr val="000000"/>
                </a:solidFill>
                <a:latin typeface="Tw Cen MT"/>
              </a:rPr>
              <a:t>:</a:t>
            </a:r>
            <a:endParaRPr sz="2800" lang="en-US">
              <a:solidFill>
                <a:srgbClr val="000000"/>
              </a:solidFill>
            </a:endParaRPr>
          </a:p>
        </p:txBody>
      </p:sp>
      <p:sp>
        <p:nvSpPr>
          <p:cNvPr id="1048731" name=""/>
          <p:cNvSpPr txBox="1"/>
          <p:nvPr/>
        </p:nvSpPr>
        <p:spPr>
          <a:xfrm>
            <a:off x="860293" y="1600863"/>
            <a:ext cx="10471415" cy="21869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This initial stage involves setting clear objectives for the monitoring program, identifying the parameters to be measured (e.g., air quality, water quality, biodiversity), and designing a monitoring plan that outlines the sampling locations, frequency, and methods to be used.</a:t>
            </a:r>
            <a:endParaRPr sz="2800" lang="en-US">
              <a:solidFill>
                <a:srgbClr val="36363D"/>
              </a:solidFill>
            </a:endParaRPr>
          </a:p>
        </p:txBody>
      </p:sp>
      <p:sp>
        <p:nvSpPr>
          <p:cNvPr id="1048732" name=""/>
          <p:cNvSpPr txBox="1"/>
          <p:nvPr/>
        </p:nvSpPr>
        <p:spPr>
          <a:xfrm>
            <a:off x="288550" y="3787803"/>
            <a:ext cx="6926039"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D</a:t>
            </a:r>
            <a:r>
              <a:rPr sz="2800" lang="en-US">
                <a:solidFill>
                  <a:srgbClr val="000000"/>
                </a:solidFill>
                <a:latin typeface="Tw Cen MT"/>
              </a:rPr>
              <a:t>A</a:t>
            </a:r>
            <a:r>
              <a:rPr sz="2800" lang="en-US">
                <a:solidFill>
                  <a:srgbClr val="000000"/>
                </a:solidFill>
                <a:latin typeface="Tw Cen MT"/>
              </a:rPr>
              <a:t>T</a:t>
            </a:r>
            <a:r>
              <a:rPr sz="2800" lang="en-US">
                <a:solidFill>
                  <a:srgbClr val="000000"/>
                </a:solidFill>
                <a:latin typeface="Tw Cen MT"/>
              </a:rPr>
              <a:t>A</a:t>
            </a:r>
            <a:r>
              <a:rPr sz="2800" lang="en-US">
                <a:solidFill>
                  <a:srgbClr val="000000"/>
                </a:solidFill>
                <a:latin typeface="Tw Cen MT"/>
              </a:rPr>
              <a:t> </a:t>
            </a:r>
            <a:r>
              <a:rPr sz="2800" lang="en-US">
                <a:solidFill>
                  <a:srgbClr val="000000"/>
                </a:solidFill>
                <a:latin typeface="Tw Cen MT"/>
              </a:rPr>
              <a:t>C</a:t>
            </a:r>
            <a:r>
              <a:rPr sz="2800" lang="en-US">
                <a:solidFill>
                  <a:srgbClr val="000000"/>
                </a:solidFill>
                <a:latin typeface="Tw Cen MT"/>
              </a:rPr>
              <a:t>O</a:t>
            </a:r>
            <a:r>
              <a:rPr sz="2800" lang="en-US">
                <a:solidFill>
                  <a:srgbClr val="000000"/>
                </a:solidFill>
                <a:latin typeface="Tw Cen MT"/>
              </a:rPr>
              <a:t>LLECTION</a:t>
            </a:r>
            <a:r>
              <a:rPr sz="2800" lang="en-US">
                <a:solidFill>
                  <a:srgbClr val="000000"/>
                </a:solidFill>
                <a:latin typeface="Tw Cen MT"/>
              </a:rPr>
              <a:t>:</a:t>
            </a:r>
            <a:endParaRPr sz="2800" lang="en-US">
              <a:solidFill>
                <a:srgbClr val="000000"/>
              </a:solidFill>
            </a:endParaRPr>
          </a:p>
        </p:txBody>
      </p:sp>
      <p:sp>
        <p:nvSpPr>
          <p:cNvPr id="1048733" name=""/>
          <p:cNvSpPr txBox="1"/>
          <p:nvPr/>
        </p:nvSpPr>
        <p:spPr>
          <a:xfrm>
            <a:off x="768801" y="4298343"/>
            <a:ext cx="11318976" cy="1767841"/>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In this stage, data is collected according to the plan. This can involve deploying sensors, collecting samples, or using remote sensing technologies. Data should be accurate, consistent, and collected over time to detect trends and variations.</a:t>
            </a:r>
            <a:endParaRPr sz="2800" lang="en-US">
              <a:solidFill>
                <a:srgbClr val="36363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734" name=""/>
          <p:cNvSpPr txBox="1"/>
          <p:nvPr/>
        </p:nvSpPr>
        <p:spPr>
          <a:xfrm>
            <a:off x="295248" y="307399"/>
            <a:ext cx="7029488"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F</a:t>
            </a:r>
            <a:r>
              <a:rPr sz="2800" lang="en-US">
                <a:solidFill>
                  <a:srgbClr val="000000"/>
                </a:solidFill>
                <a:latin typeface="Tw Cen MT"/>
              </a:rPr>
              <a:t>E</a:t>
            </a:r>
            <a:r>
              <a:rPr sz="2800" lang="en-US">
                <a:solidFill>
                  <a:srgbClr val="000000"/>
                </a:solidFill>
                <a:latin typeface="Tw Cen MT"/>
              </a:rPr>
              <a:t>E</a:t>
            </a:r>
            <a:r>
              <a:rPr sz="2800" lang="en-US">
                <a:solidFill>
                  <a:srgbClr val="000000"/>
                </a:solidFill>
                <a:latin typeface="Tw Cen MT"/>
              </a:rPr>
              <a:t>D</a:t>
            </a:r>
            <a:r>
              <a:rPr sz="2800" lang="en-US">
                <a:solidFill>
                  <a:srgbClr val="000000"/>
                </a:solidFill>
                <a:latin typeface="Tw Cen MT"/>
              </a:rPr>
              <a:t>B</a:t>
            </a:r>
            <a:r>
              <a:rPr sz="2800" lang="en-US">
                <a:solidFill>
                  <a:srgbClr val="000000"/>
                </a:solidFill>
                <a:latin typeface="Tw Cen MT"/>
              </a:rPr>
              <a:t>A</a:t>
            </a:r>
            <a:r>
              <a:rPr sz="2800" lang="en-US">
                <a:solidFill>
                  <a:srgbClr val="000000"/>
                </a:solidFill>
                <a:latin typeface="Tw Cen MT"/>
              </a:rPr>
              <a:t>CK</a:t>
            </a:r>
            <a:r>
              <a:rPr sz="2800" lang="en-US">
                <a:solidFill>
                  <a:srgbClr val="000000"/>
                </a:solidFill>
                <a:latin typeface="Tw Cen MT"/>
              </a:rPr>
              <a:t> </a:t>
            </a:r>
            <a:r>
              <a:rPr sz="2800" lang="en-US">
                <a:solidFill>
                  <a:srgbClr val="000000"/>
                </a:solidFill>
                <a:latin typeface="Tw Cen MT"/>
              </a:rPr>
              <a:t>A</a:t>
            </a:r>
            <a:r>
              <a:rPr sz="2800" lang="en-US">
                <a:solidFill>
                  <a:srgbClr val="000000"/>
                </a:solidFill>
                <a:latin typeface="Tw Cen MT"/>
              </a:rPr>
              <a:t>N</a:t>
            </a:r>
            <a:r>
              <a:rPr sz="2800" lang="en-US">
                <a:solidFill>
                  <a:srgbClr val="000000"/>
                </a:solidFill>
                <a:latin typeface="Tw Cen MT"/>
              </a:rPr>
              <a:t>D</a:t>
            </a:r>
            <a:r>
              <a:rPr sz="2800" lang="en-US">
                <a:solidFill>
                  <a:srgbClr val="000000"/>
                </a:solidFill>
                <a:latin typeface="Tw Cen MT"/>
              </a:rPr>
              <a:t> </a:t>
            </a:r>
            <a:r>
              <a:rPr sz="2800" lang="en-US">
                <a:solidFill>
                  <a:srgbClr val="000000"/>
                </a:solidFill>
                <a:latin typeface="Tw Cen MT"/>
              </a:rPr>
              <a:t>ADAPTATION</a:t>
            </a:r>
            <a:r>
              <a:rPr sz="2800" lang="en-US">
                <a:solidFill>
                  <a:srgbClr val="000000"/>
                </a:solidFill>
                <a:latin typeface="Tw Cen MT"/>
              </a:rPr>
              <a:t>:</a:t>
            </a:r>
            <a:r>
              <a:rPr sz="2800" lang="en-US">
                <a:solidFill>
                  <a:srgbClr val="000000"/>
                </a:solidFill>
                <a:latin typeface="Tw Cen MT"/>
              </a:rPr>
              <a:t> </a:t>
            </a:r>
            <a:endParaRPr sz="2800" lang="en-US">
              <a:solidFill>
                <a:srgbClr val="000000"/>
              </a:solidFill>
            </a:endParaRPr>
          </a:p>
        </p:txBody>
      </p:sp>
      <p:sp>
        <p:nvSpPr>
          <p:cNvPr id="1048735" name=""/>
          <p:cNvSpPr txBox="1"/>
          <p:nvPr/>
        </p:nvSpPr>
        <p:spPr>
          <a:xfrm>
            <a:off x="743867" y="817938"/>
            <a:ext cx="10704264" cy="17678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Environmental monitoring is often an iterative process. Feedback from monitoring results and their impact is used to adapt and refine the monitoring program. This might involve adjusting monitoring parameters, sampling locations, or response strategies.</a:t>
            </a:r>
            <a:endParaRPr sz="2800" lang="en-US">
              <a:solidFill>
                <a:srgbClr val="36363D"/>
              </a:solidFill>
            </a:endParaRPr>
          </a:p>
        </p:txBody>
      </p:sp>
      <p:sp>
        <p:nvSpPr>
          <p:cNvPr id="1048736" name=""/>
          <p:cNvSpPr txBox="1"/>
          <p:nvPr/>
        </p:nvSpPr>
        <p:spPr>
          <a:xfrm>
            <a:off x="398881" y="2585778"/>
            <a:ext cx="6822223"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L</a:t>
            </a:r>
            <a:r>
              <a:rPr sz="2800" lang="en-US">
                <a:solidFill>
                  <a:srgbClr val="000000"/>
                </a:solidFill>
                <a:latin typeface="Tw Cen MT"/>
              </a:rPr>
              <a:t>O</a:t>
            </a:r>
            <a:r>
              <a:rPr sz="2800" lang="en-US">
                <a:solidFill>
                  <a:srgbClr val="000000"/>
                </a:solidFill>
                <a:latin typeface="Tw Cen MT"/>
              </a:rPr>
              <a:t>N</a:t>
            </a:r>
            <a:r>
              <a:rPr sz="2800" lang="en-US">
                <a:solidFill>
                  <a:srgbClr val="000000"/>
                </a:solidFill>
                <a:latin typeface="Tw Cen MT"/>
              </a:rPr>
              <a:t>G</a:t>
            </a:r>
            <a:r>
              <a:rPr sz="2800" lang="en-US">
                <a:solidFill>
                  <a:srgbClr val="000000"/>
                </a:solidFill>
                <a:latin typeface="Tw Cen MT"/>
              </a:rPr>
              <a:t>-</a:t>
            </a:r>
            <a:r>
              <a:rPr sz="2800" lang="en-US">
                <a:solidFill>
                  <a:srgbClr val="000000"/>
                </a:solidFill>
                <a:latin typeface="Tw Cen MT"/>
              </a:rPr>
              <a:t>T</a:t>
            </a:r>
            <a:r>
              <a:rPr sz="2800" lang="en-US">
                <a:solidFill>
                  <a:srgbClr val="000000"/>
                </a:solidFill>
                <a:latin typeface="Tw Cen MT"/>
              </a:rPr>
              <a:t>ERM</a:t>
            </a:r>
            <a:r>
              <a:rPr sz="2800" lang="en-US">
                <a:solidFill>
                  <a:srgbClr val="000000"/>
                </a:solidFill>
                <a:latin typeface="Tw Cen MT"/>
              </a:rPr>
              <a:t> </a:t>
            </a:r>
            <a:r>
              <a:rPr sz="2800" lang="en-US">
                <a:solidFill>
                  <a:srgbClr val="000000"/>
                </a:solidFill>
                <a:latin typeface="Tw Cen MT"/>
              </a:rPr>
              <a:t>MONITORING</a:t>
            </a:r>
            <a:r>
              <a:rPr sz="2800" lang="en-US">
                <a:solidFill>
                  <a:srgbClr val="000000"/>
                </a:solidFill>
                <a:latin typeface="Tw Cen MT"/>
              </a:rPr>
              <a:t>:</a:t>
            </a:r>
            <a:r>
              <a:rPr sz="2800" lang="en-US">
                <a:solidFill>
                  <a:srgbClr val="000000"/>
                </a:solidFill>
                <a:latin typeface="Tw Cen MT"/>
              </a:rPr>
              <a:t> </a:t>
            </a:r>
            <a:endParaRPr sz="2800" lang="en-US">
              <a:solidFill>
                <a:srgbClr val="000000"/>
              </a:solidFill>
            </a:endParaRPr>
          </a:p>
        </p:txBody>
      </p:sp>
      <p:sp>
        <p:nvSpPr>
          <p:cNvPr id="1048737" name=""/>
          <p:cNvSpPr txBox="1"/>
          <p:nvPr/>
        </p:nvSpPr>
        <p:spPr>
          <a:xfrm>
            <a:off x="743867" y="3096317"/>
            <a:ext cx="9563231" cy="21869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Many environmental monitoring programs are ongoing, especially for critical areas like climate change, air and water quality, and biodiversity. Long-term monitoring provides data for assessing trends and evaluating the effectiveness of interventions.</a:t>
            </a:r>
            <a:endParaRPr sz="2800" lang="en-US">
              <a:solidFill>
                <a:srgbClr val="36363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38" name=""/>
          <p:cNvSpPr txBox="1"/>
          <p:nvPr/>
        </p:nvSpPr>
        <p:spPr>
          <a:xfrm>
            <a:off x="470121" y="395096"/>
            <a:ext cx="6101470"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T</a:t>
            </a:r>
            <a:r>
              <a:rPr sz="2800" lang="en-US">
                <a:solidFill>
                  <a:srgbClr val="000000"/>
                </a:solidFill>
                <a:latin typeface="Tw Cen MT"/>
              </a:rPr>
              <a:t>E</a:t>
            </a:r>
            <a:r>
              <a:rPr sz="2800" lang="en-US">
                <a:solidFill>
                  <a:srgbClr val="000000"/>
                </a:solidFill>
                <a:latin typeface="Tw Cen MT"/>
              </a:rPr>
              <a:t>C</a:t>
            </a:r>
            <a:r>
              <a:rPr sz="2800" lang="en-US">
                <a:solidFill>
                  <a:srgbClr val="000000"/>
                </a:solidFill>
                <a:latin typeface="Tw Cen MT"/>
              </a:rPr>
              <a:t>H</a:t>
            </a:r>
            <a:r>
              <a:rPr sz="2800" lang="en-US">
                <a:solidFill>
                  <a:srgbClr val="000000"/>
                </a:solidFill>
                <a:latin typeface="Tw Cen MT"/>
              </a:rPr>
              <a:t>N</a:t>
            </a:r>
            <a:r>
              <a:rPr sz="2800" lang="en-US">
                <a:solidFill>
                  <a:srgbClr val="000000"/>
                </a:solidFill>
                <a:latin typeface="Tw Cen MT"/>
              </a:rPr>
              <a:t>O</a:t>
            </a:r>
            <a:r>
              <a:rPr sz="2800" lang="en-US">
                <a:solidFill>
                  <a:srgbClr val="000000"/>
                </a:solidFill>
                <a:latin typeface="Tw Cen MT"/>
              </a:rPr>
              <a:t>L</a:t>
            </a:r>
            <a:r>
              <a:rPr sz="2800" lang="en-US">
                <a:solidFill>
                  <a:srgbClr val="000000"/>
                </a:solidFill>
                <a:latin typeface="Tw Cen MT"/>
              </a:rPr>
              <a:t>O</a:t>
            </a:r>
            <a:r>
              <a:rPr sz="2800" lang="en-US">
                <a:solidFill>
                  <a:srgbClr val="000000"/>
                </a:solidFill>
                <a:latin typeface="Tw Cen MT"/>
              </a:rPr>
              <a:t>GICAL</a:t>
            </a:r>
            <a:r>
              <a:rPr sz="2800" lang="en-US">
                <a:solidFill>
                  <a:srgbClr val="000000"/>
                </a:solidFill>
                <a:latin typeface="Tw Cen MT"/>
              </a:rPr>
              <a:t> </a:t>
            </a:r>
            <a:r>
              <a:rPr sz="2800" lang="en-US">
                <a:solidFill>
                  <a:srgbClr val="000000"/>
                </a:solidFill>
                <a:latin typeface="Tw Cen MT"/>
              </a:rPr>
              <a:t>A</a:t>
            </a:r>
            <a:r>
              <a:rPr sz="2800" lang="en-US">
                <a:solidFill>
                  <a:srgbClr val="000000"/>
                </a:solidFill>
                <a:latin typeface="Tw Cen MT"/>
              </a:rPr>
              <a:t>D</a:t>
            </a:r>
            <a:r>
              <a:rPr sz="2800" lang="en-US">
                <a:solidFill>
                  <a:srgbClr val="000000"/>
                </a:solidFill>
                <a:latin typeface="Tw Cen MT"/>
              </a:rPr>
              <a:t>VANCEMENT</a:t>
            </a:r>
            <a:r>
              <a:rPr sz="2800" lang="en-US">
                <a:solidFill>
                  <a:srgbClr val="000000"/>
                </a:solidFill>
                <a:latin typeface="Tw Cen MT"/>
              </a:rPr>
              <a:t>S</a:t>
            </a:r>
            <a:r>
              <a:rPr sz="2800" lang="en-US">
                <a:solidFill>
                  <a:srgbClr val="000000"/>
                </a:solidFill>
                <a:latin typeface="Tw Cen MT"/>
              </a:rPr>
              <a:t>:</a:t>
            </a:r>
            <a:r>
              <a:rPr sz="2800" lang="en-US">
                <a:solidFill>
                  <a:srgbClr val="000000"/>
                </a:solidFill>
                <a:latin typeface="Tw Cen MT"/>
              </a:rPr>
              <a:t> </a:t>
            </a:r>
            <a:endParaRPr sz="2800" lang="en-US">
              <a:solidFill>
                <a:srgbClr val="000000"/>
              </a:solidFill>
            </a:endParaRPr>
          </a:p>
        </p:txBody>
      </p:sp>
      <p:sp>
        <p:nvSpPr>
          <p:cNvPr id="1048739" name=""/>
          <p:cNvSpPr txBox="1"/>
          <p:nvPr/>
        </p:nvSpPr>
        <p:spPr>
          <a:xfrm>
            <a:off x="895401" y="905635"/>
            <a:ext cx="10401199" cy="1348741"/>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Over time, the technology used in environmental monitoring may advance, allowing for more accurate, efficient, and cost-effective data collection and analysis.</a:t>
            </a:r>
            <a:endParaRPr sz="2800" lang="en-US">
              <a:solidFill>
                <a:srgbClr val="36363D"/>
              </a:solidFill>
            </a:endParaRPr>
          </a:p>
        </p:txBody>
      </p:sp>
      <p:sp>
        <p:nvSpPr>
          <p:cNvPr id="1048740" name=""/>
          <p:cNvSpPr txBox="1"/>
          <p:nvPr/>
        </p:nvSpPr>
        <p:spPr>
          <a:xfrm>
            <a:off x="470121" y="2471134"/>
            <a:ext cx="6730892" cy="5105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000000"/>
                </a:solidFill>
                <a:latin typeface="Tw Cen MT"/>
              </a:rPr>
              <a:t>P</a:t>
            </a:r>
            <a:r>
              <a:rPr sz="2800" lang="en-US">
                <a:solidFill>
                  <a:srgbClr val="000000"/>
                </a:solidFill>
                <a:latin typeface="Tw Cen MT"/>
              </a:rPr>
              <a:t>U</a:t>
            </a:r>
            <a:r>
              <a:rPr sz="2800" lang="en-US">
                <a:solidFill>
                  <a:srgbClr val="000000"/>
                </a:solidFill>
                <a:latin typeface="Tw Cen MT"/>
              </a:rPr>
              <a:t>B</a:t>
            </a:r>
            <a:r>
              <a:rPr sz="2800" lang="en-US">
                <a:solidFill>
                  <a:srgbClr val="000000"/>
                </a:solidFill>
                <a:latin typeface="Tw Cen MT"/>
              </a:rPr>
              <a:t>LIC</a:t>
            </a:r>
            <a:r>
              <a:rPr sz="2800" lang="en-US">
                <a:solidFill>
                  <a:srgbClr val="000000"/>
                </a:solidFill>
                <a:latin typeface="Tw Cen MT"/>
              </a:rPr>
              <a:t> </a:t>
            </a:r>
            <a:r>
              <a:rPr sz="2800" lang="en-US">
                <a:solidFill>
                  <a:srgbClr val="000000"/>
                </a:solidFill>
                <a:latin typeface="Tw Cen MT"/>
              </a:rPr>
              <a:t>E</a:t>
            </a:r>
            <a:r>
              <a:rPr sz="2800" lang="en-US">
                <a:solidFill>
                  <a:srgbClr val="000000"/>
                </a:solidFill>
                <a:latin typeface="Tw Cen MT"/>
              </a:rPr>
              <a:t>N</a:t>
            </a:r>
            <a:r>
              <a:rPr sz="2800" lang="en-US">
                <a:solidFill>
                  <a:srgbClr val="000000"/>
                </a:solidFill>
                <a:latin typeface="Tw Cen MT"/>
              </a:rPr>
              <a:t>G</a:t>
            </a:r>
            <a:r>
              <a:rPr sz="2800" lang="en-US">
                <a:solidFill>
                  <a:srgbClr val="000000"/>
                </a:solidFill>
                <a:latin typeface="Tw Cen MT"/>
              </a:rPr>
              <a:t>A</a:t>
            </a:r>
            <a:r>
              <a:rPr sz="2800" lang="en-US">
                <a:solidFill>
                  <a:srgbClr val="000000"/>
                </a:solidFill>
                <a:latin typeface="Tw Cen MT"/>
              </a:rPr>
              <a:t>GEMENT</a:t>
            </a:r>
            <a:r>
              <a:rPr sz="2800" lang="en-US">
                <a:solidFill>
                  <a:srgbClr val="000000"/>
                </a:solidFill>
                <a:latin typeface="Tw Cen MT"/>
              </a:rPr>
              <a:t> </a:t>
            </a:r>
            <a:r>
              <a:rPr sz="2800" lang="en-US">
                <a:solidFill>
                  <a:srgbClr val="000000"/>
                </a:solidFill>
                <a:latin typeface="Tw Cen MT"/>
              </a:rPr>
              <a:t>A</a:t>
            </a:r>
            <a:r>
              <a:rPr sz="2800" lang="en-US">
                <a:solidFill>
                  <a:srgbClr val="000000"/>
                </a:solidFill>
                <a:latin typeface="Tw Cen MT"/>
              </a:rPr>
              <a:t>N</a:t>
            </a:r>
            <a:r>
              <a:rPr sz="2800" lang="en-US">
                <a:solidFill>
                  <a:srgbClr val="000000"/>
                </a:solidFill>
                <a:latin typeface="Tw Cen MT"/>
              </a:rPr>
              <a:t>D</a:t>
            </a:r>
            <a:r>
              <a:rPr sz="2800" lang="en-US">
                <a:solidFill>
                  <a:srgbClr val="000000"/>
                </a:solidFill>
                <a:latin typeface="Tw Cen MT"/>
              </a:rPr>
              <a:t> </a:t>
            </a:r>
            <a:r>
              <a:rPr sz="2800" lang="en-US">
                <a:solidFill>
                  <a:srgbClr val="000000"/>
                </a:solidFill>
                <a:latin typeface="Tw Cen MT"/>
              </a:rPr>
              <a:t>E</a:t>
            </a:r>
            <a:r>
              <a:rPr sz="2800" lang="en-US">
                <a:solidFill>
                  <a:srgbClr val="000000"/>
                </a:solidFill>
                <a:latin typeface="Tw Cen MT"/>
              </a:rPr>
              <a:t>D</a:t>
            </a:r>
            <a:r>
              <a:rPr sz="2800" lang="en-US">
                <a:solidFill>
                  <a:srgbClr val="000000"/>
                </a:solidFill>
                <a:latin typeface="Tw Cen MT"/>
              </a:rPr>
              <a:t>UCATION</a:t>
            </a:r>
            <a:r>
              <a:rPr sz="2800" lang="en-US">
                <a:solidFill>
                  <a:srgbClr val="000000"/>
                </a:solidFill>
                <a:latin typeface="Tw Cen MT"/>
              </a:rPr>
              <a:t>:</a:t>
            </a:r>
            <a:r>
              <a:rPr sz="2800" lang="en-US">
                <a:solidFill>
                  <a:srgbClr val="000000"/>
                </a:solidFill>
                <a:latin typeface="Tw Cen MT"/>
              </a:rPr>
              <a:t> </a:t>
            </a:r>
            <a:endParaRPr sz="2800" lang="en-US">
              <a:solidFill>
                <a:srgbClr val="000000"/>
              </a:solidFill>
            </a:endParaRPr>
          </a:p>
        </p:txBody>
      </p:sp>
      <p:sp>
        <p:nvSpPr>
          <p:cNvPr id="1048741" name=""/>
          <p:cNvSpPr txBox="1"/>
          <p:nvPr/>
        </p:nvSpPr>
        <p:spPr>
          <a:xfrm>
            <a:off x="895400" y="3198432"/>
            <a:ext cx="10317734" cy="1767840"/>
          </a:xfrm>
          <a:prstGeom prst="rect"/>
        </p:spPr>
        <p:txBody>
          <a:bodyPr rtlCol="0" wrap="square">
            <a:spAutoFit/>
          </a:bodyPr>
          <a:lstStyle>
            <a:defPPr>
              <a:defRPr lang="en-US"/>
            </a:defPPr>
            <a:lvl1pPr algn="l" defTabSz="457200" eaLnBrk="1" hangingPunct="1" latinLnBrk="0" marL="0" rtl="0">
              <a:defRPr sz="1800" kern="1200">
                <a:solidFill>
                  <a:srgbClr val="FFFFFF"/>
                </a:solidFill>
                <a:latin typeface="+mn-lt"/>
                <a:ea typeface="+mn-ea"/>
                <a:cs typeface="+mn-cs"/>
              </a:defRPr>
            </a:lvl1pPr>
            <a:lvl2pPr algn="l" defTabSz="457200" eaLnBrk="1" hangingPunct="1" latinLnBrk="0" marL="457200" rtl="0">
              <a:defRPr sz="1800" kern="1200">
                <a:solidFill>
                  <a:srgbClr val="FFFFFF"/>
                </a:solidFill>
                <a:latin typeface="+mn-lt"/>
                <a:ea typeface="+mn-ea"/>
                <a:cs typeface="+mn-cs"/>
              </a:defRPr>
            </a:lvl2pPr>
            <a:lvl3pPr algn="l" defTabSz="457200" eaLnBrk="1" hangingPunct="1" latinLnBrk="0" marL="914400" rtl="0">
              <a:defRPr sz="1800" kern="1200">
                <a:solidFill>
                  <a:srgbClr val="FFFFFF"/>
                </a:solidFill>
                <a:latin typeface="+mn-lt"/>
                <a:ea typeface="+mn-ea"/>
                <a:cs typeface="+mn-cs"/>
              </a:defRPr>
            </a:lvl3pPr>
            <a:lvl4pPr algn="l" defTabSz="457200" eaLnBrk="1" hangingPunct="1" latinLnBrk="0" marL="1371600" rtl="0">
              <a:defRPr sz="1800" kern="1200">
                <a:solidFill>
                  <a:srgbClr val="FFFFFF"/>
                </a:solidFill>
                <a:latin typeface="+mn-lt"/>
                <a:ea typeface="+mn-ea"/>
                <a:cs typeface="+mn-cs"/>
              </a:defRPr>
            </a:lvl4pPr>
            <a:lvl5pPr algn="l" defTabSz="457200" eaLnBrk="1" hangingPunct="1" latinLnBrk="0" marL="1828800" rtl="0">
              <a:defRPr sz="1800" kern="1200">
                <a:solidFill>
                  <a:srgbClr val="FFFFFF"/>
                </a:solidFill>
                <a:latin typeface="+mn-lt"/>
                <a:ea typeface="+mn-ea"/>
                <a:cs typeface="+mn-cs"/>
              </a:defRPr>
            </a:lvl5pPr>
            <a:lvl6pPr algn="l" defTabSz="457200" eaLnBrk="1" hangingPunct="1" latinLnBrk="0" marL="2286000" rtl="0">
              <a:defRPr sz="1800" kern="1200">
                <a:solidFill>
                  <a:srgbClr val="FFFFFF"/>
                </a:solidFill>
                <a:latin typeface="+mn-lt"/>
                <a:ea typeface="+mn-ea"/>
                <a:cs typeface="+mn-cs"/>
              </a:defRPr>
            </a:lvl6pPr>
            <a:lvl7pPr algn="l" defTabSz="457200" eaLnBrk="1" hangingPunct="1" latinLnBrk="0" marL="2743200" rtl="0">
              <a:defRPr sz="1800" kern="1200">
                <a:solidFill>
                  <a:srgbClr val="FFFFFF"/>
                </a:solidFill>
                <a:latin typeface="+mn-lt"/>
                <a:ea typeface="+mn-ea"/>
                <a:cs typeface="+mn-cs"/>
              </a:defRPr>
            </a:lvl7pPr>
            <a:lvl8pPr algn="l" defTabSz="457200" eaLnBrk="1" hangingPunct="1" latinLnBrk="0" marL="3200400" rtl="0">
              <a:defRPr sz="1800" kern="1200">
                <a:solidFill>
                  <a:srgbClr val="FFFFFF"/>
                </a:solidFill>
                <a:latin typeface="+mn-lt"/>
                <a:ea typeface="+mn-ea"/>
                <a:cs typeface="+mn-cs"/>
              </a:defRPr>
            </a:lvl8pPr>
            <a:lvl9pPr algn="l" defTabSz="457200" eaLnBrk="1" hangingPunct="1" latinLnBrk="0" marL="3657600" rtl="0">
              <a:defRPr sz="1800" kern="1200">
                <a:solidFill>
                  <a:srgbClr val="FFFFFF"/>
                </a:solidFill>
                <a:latin typeface="+mn-lt"/>
                <a:ea typeface="+mn-ea"/>
                <a:cs typeface="+mn-cs"/>
              </a:defRPr>
            </a:lvl9pPr>
          </a:lstStyle>
          <a:p>
            <a:r>
              <a:rPr sz="2800" lang="en-US">
                <a:solidFill>
                  <a:srgbClr val="36363D"/>
                </a:solidFill>
                <a:latin typeface="Tw Cen MT"/>
              </a:rPr>
              <a:t>Public engagement and education are important aspects of environmental monitoring. Outreach and awareness campaigns can help mobilize public support and encourage responsible environmental behavior.</a:t>
            </a:r>
            <a:endParaRPr sz="2800" lang="en-US">
              <a:solidFill>
                <a:srgbClr val="36363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3" name="Title 1"/>
          <p:cNvSpPr>
            <a:spLocks noGrp="1"/>
          </p:cNvSpPr>
          <p:nvPr>
            <p:ph type="title"/>
          </p:nvPr>
        </p:nvSpPr>
        <p:spPr/>
        <p:txBody>
          <a:bodyPr/>
          <a:p>
            <a:r>
              <a:rPr lang="en-US"/>
              <a:t>W</a:t>
            </a:r>
            <a:r>
              <a:rPr lang="en-US"/>
              <a:t>E</a:t>
            </a:r>
            <a:r>
              <a:rPr lang="en-US"/>
              <a:t>B</a:t>
            </a:r>
            <a:r>
              <a:rPr lang="en-US"/>
              <a:t>SITE</a:t>
            </a:r>
            <a:r>
              <a:rPr lang="en-US"/>
              <a:t> </a:t>
            </a:r>
            <a:r>
              <a:rPr lang="en-US"/>
              <a:t>L</a:t>
            </a:r>
            <a:r>
              <a:rPr lang="en-US"/>
              <a:t>I</a:t>
            </a:r>
            <a:r>
              <a:rPr lang="en-US"/>
              <a:t>NK</a:t>
            </a:r>
            <a:r>
              <a:rPr lang="en-US"/>
              <a:t>:</a:t>
            </a:r>
            <a:endParaRPr lang="en-US"/>
          </a:p>
        </p:txBody>
      </p:sp>
      <p:sp>
        <p:nvSpPr>
          <p:cNvPr id="1048742" name=""/>
          <p:cNvSpPr txBox="1"/>
          <p:nvPr/>
        </p:nvSpPr>
        <p:spPr>
          <a:xfrm>
            <a:off x="1478267" y="1930399"/>
            <a:ext cx="5931150" cy="929640"/>
          </a:xfrm>
          <a:prstGeom prst="rect"/>
        </p:spPr>
        <p:txBody>
          <a:bodyPr rtlCol="0" wrap="square">
            <a:spAutoFit/>
          </a:bodyPr>
          <a:p>
            <a:r>
              <a:rPr sz="2800" lang="en-US">
                <a:solidFill>
                  <a:srgbClr val="000000"/>
                </a:solidFill>
              </a:rPr>
              <a:t>https://sites.google.com/view/envifinds/home</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DEPARTMENT OF COMPUTER SCIENCE AND ENGINEERING</dc:title>
  <dc:creator>Harikeerthi .S</dc:creator>
  <cp:lastModifiedBy>Harikeerthi .S</cp:lastModifiedBy>
  <dcterms:created xsi:type="dcterms:W3CDTF">2023-10-31T20:47:42Z</dcterms:created>
  <dcterms:modified xsi:type="dcterms:W3CDTF">2023-11-01T09:10:28Z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6c7e055d753c4574886ff13290699ccf</vt:lpwstr>
  </property>
</Properties>
</file>