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Inconsolata"/>
      <p:regular r:id="rId15"/>
    </p:embeddedFont>
    <p:embeddedFont>
      <p:font typeface="Inconsolata"/>
      <p:regular r:id="rId16"/>
    </p:embeddedFont>
    <p:embeddedFont>
      <p:font typeface="Fira Sans"/>
      <p:regular r:id="rId17"/>
    </p:embeddedFont>
    <p:embeddedFont>
      <p:font typeface="Fira Sans"/>
      <p:regular r:id="rId18"/>
    </p:embeddedFont>
    <p:embeddedFont>
      <p:font typeface="Fira Sans"/>
      <p:regular r:id="rId19"/>
    </p:embeddedFont>
    <p:embeddedFont>
      <p:font typeface="Fira Sans"/>
      <p:regular r:id="rId20"/>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slideLayout" Target="../slideLayouts/slideLayout6.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7" Type="http://schemas.openxmlformats.org/officeDocument/2006/relationships/image" Target="../media/image-7-7.png"/><Relationship Id="rId8" Type="http://schemas.openxmlformats.org/officeDocument/2006/relationships/slideLayout" Target="../slideLayouts/slideLayout8.xml"/><Relationship Id="rId9"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slideLayout" Target="../slideLayouts/slideLayout9.xml"/><Relationship Id="rId6"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2002631"/>
            <a:ext cx="7556421" cy="1417558"/>
          </a:xfrm>
          <a:prstGeom prst="rect">
            <a:avLst/>
          </a:prstGeom>
          <a:noFill/>
          <a:ln/>
        </p:spPr>
        <p:txBody>
          <a:bodyPr wrap="square" lIns="0" tIns="0" rIns="0" bIns="0" rtlCol="0" anchor="t"/>
          <a:lstStyle/>
          <a:p>
            <a:pPr indent="0" marL="0">
              <a:lnSpc>
                <a:spcPts val="5550"/>
              </a:lnSpc>
              <a:buNone/>
            </a:pPr>
            <a:r>
              <a:rPr lang="en-US" sz="4450" b="1" dirty="0">
                <a:solidFill>
                  <a:srgbClr val="F94CAF"/>
                </a:solidFill>
                <a:latin typeface="Inconsolata Bold" pitchFamily="34" charset="0"/>
                <a:ea typeface="Inconsolata Bold" pitchFamily="34" charset="-122"/>
                <a:cs typeface="Inconsolata Bold" pitchFamily="34" charset="-120"/>
              </a:rPr>
              <a:t>Transforming Gym Management with Technology</a:t>
            </a:r>
            <a:endParaRPr lang="en-US" sz="4450" dirty="0"/>
          </a:p>
        </p:txBody>
      </p:sp>
      <p:sp>
        <p:nvSpPr>
          <p:cNvPr id="4" name="Text 1"/>
          <p:cNvSpPr/>
          <p:nvPr/>
        </p:nvSpPr>
        <p:spPr>
          <a:xfrm>
            <a:off x="6280190" y="3760351"/>
            <a:ext cx="7556421" cy="1814513"/>
          </a:xfrm>
          <a:prstGeom prst="rect">
            <a:avLst/>
          </a:prstGeom>
          <a:noFill/>
          <a:ln/>
        </p:spPr>
        <p:txBody>
          <a:bodyPr wrap="square" lIns="0" tIns="0" rIns="0" bIns="0" rtlCol="0" anchor="t"/>
          <a:lstStyle/>
          <a:p>
            <a:pPr indent="0" marL="0">
              <a:lnSpc>
                <a:spcPts val="2850"/>
              </a:lnSpc>
              <a:buNone/>
            </a:pPr>
            <a:r>
              <a:rPr lang="en-US" sz="1750" dirty="0">
                <a:solidFill>
                  <a:srgbClr val="DAD1E6"/>
                </a:solidFill>
                <a:latin typeface="Fira Sans" pitchFamily="34" charset="0"/>
                <a:ea typeface="Fira Sans" pitchFamily="34" charset="-122"/>
                <a:cs typeface="Fira Sans" pitchFamily="34" charset="-120"/>
              </a:rPr>
              <a:t> This presentation explores the revolutionary Gym Fitness Management System, a user-friendly online platform designed to streamline gym operations. Leveraging Django, HTML5, CSS, JS, and MySQL, this innovative system aims to enhance efficiency for staff and improve overall member satisfaction.</a:t>
            </a:r>
            <a:endParaRPr lang="en-US" sz="1750" dirty="0"/>
          </a:p>
        </p:txBody>
      </p:sp>
      <p:sp>
        <p:nvSpPr>
          <p:cNvPr id="5" name="Shape 2"/>
          <p:cNvSpPr/>
          <p:nvPr/>
        </p:nvSpPr>
        <p:spPr>
          <a:xfrm>
            <a:off x="6280190" y="5846921"/>
            <a:ext cx="362903" cy="362903"/>
          </a:xfrm>
          <a:prstGeom prst="roundRect">
            <a:avLst>
              <a:gd name="adj" fmla="val 25194296"/>
            </a:avLst>
          </a:prstGeom>
          <a:noFill/>
          <a:ln w="7620">
            <a:solidFill>
              <a:srgbClr val="FFFFFF"/>
            </a:solidFill>
            <a:prstDash val="solid"/>
          </a:ln>
        </p:spPr>
      </p:sp>
      <p:pic>
        <p:nvPicPr>
          <p:cNvPr id="6" name="Image 1" descr="preencoded.png">    </p:cNvPr>
          <p:cNvPicPr>
            <a:picLocks noChangeAspect="1"/>
          </p:cNvPicPr>
          <p:nvPr/>
        </p:nvPicPr>
        <p:blipFill>
          <a:blip r:embed="rId2"/>
          <a:stretch>
            <a:fillRect/>
          </a:stretch>
        </p:blipFill>
        <p:spPr>
          <a:xfrm>
            <a:off x="6287810" y="5854541"/>
            <a:ext cx="347663" cy="347663"/>
          </a:xfrm>
          <a:prstGeom prst="rect">
            <a:avLst/>
          </a:prstGeom>
        </p:spPr>
      </p:pic>
      <p:sp>
        <p:nvSpPr>
          <p:cNvPr id="7" name="Text 3"/>
          <p:cNvSpPr/>
          <p:nvPr/>
        </p:nvSpPr>
        <p:spPr>
          <a:xfrm>
            <a:off x="6756440" y="5830014"/>
            <a:ext cx="3127296" cy="396835"/>
          </a:xfrm>
          <a:prstGeom prst="rect">
            <a:avLst/>
          </a:prstGeom>
          <a:noFill/>
          <a:ln/>
        </p:spPr>
        <p:txBody>
          <a:bodyPr wrap="none" lIns="0" tIns="0" rIns="0" bIns="0" rtlCol="0" anchor="t"/>
          <a:lstStyle/>
          <a:p>
            <a:pPr algn="l" indent="0" marL="0">
              <a:lnSpc>
                <a:spcPts val="3100"/>
              </a:lnSpc>
              <a:buNone/>
            </a:pPr>
            <a:r>
              <a:rPr lang="en-US" sz="2200" b="1" dirty="0">
                <a:solidFill>
                  <a:srgbClr val="DAD1E6"/>
                </a:solidFill>
                <a:latin typeface="Fira Sans Bold" pitchFamily="34" charset="0"/>
                <a:ea typeface="Fira Sans Bold" pitchFamily="34" charset="-122"/>
                <a:cs typeface="Fira Sans Bold" pitchFamily="34" charset="-120"/>
              </a:rPr>
              <a:t>by Premchand Jannaram</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358509"/>
            <a:ext cx="9638586" cy="708779"/>
          </a:xfrm>
          <a:prstGeom prst="rect">
            <a:avLst/>
          </a:prstGeom>
          <a:noFill/>
          <a:ln/>
        </p:spPr>
        <p:txBody>
          <a:bodyPr wrap="none" lIns="0" tIns="0" rIns="0" bIns="0" rtlCol="0" anchor="t"/>
          <a:lstStyle/>
          <a:p>
            <a:pPr indent="0" marL="0">
              <a:lnSpc>
                <a:spcPts val="5550"/>
              </a:lnSpc>
              <a:buNone/>
            </a:pPr>
            <a:r>
              <a:rPr lang="en-US" sz="4450" b="1" dirty="0">
                <a:solidFill>
                  <a:srgbClr val="F94CAF"/>
                </a:solidFill>
                <a:latin typeface="Inconsolata Bold" pitchFamily="34" charset="0"/>
                <a:ea typeface="Inconsolata Bold" pitchFamily="34" charset="-122"/>
                <a:cs typeface="Inconsolata Bold" pitchFamily="34" charset="-120"/>
              </a:rPr>
              <a:t>Transforming Gym Operations Online</a:t>
            </a:r>
            <a:endParaRPr lang="en-US" sz="4450" dirty="0"/>
          </a:p>
        </p:txBody>
      </p:sp>
      <p:sp>
        <p:nvSpPr>
          <p:cNvPr id="3" name="Text 1"/>
          <p:cNvSpPr/>
          <p:nvPr/>
        </p:nvSpPr>
        <p:spPr>
          <a:xfrm>
            <a:off x="793790" y="3634264"/>
            <a:ext cx="4250650" cy="354330"/>
          </a:xfrm>
          <a:prstGeom prst="rect">
            <a:avLst/>
          </a:prstGeom>
          <a:noFill/>
          <a:ln/>
        </p:spPr>
        <p:txBody>
          <a:bodyPr wrap="none" lIns="0" tIns="0" rIns="0" bIns="0" rtlCol="0" anchor="t"/>
          <a:lstStyle/>
          <a:p>
            <a:pPr indent="0" marL="0">
              <a:lnSpc>
                <a:spcPts val="2750"/>
              </a:lnSpc>
              <a:buNone/>
            </a:pPr>
            <a:r>
              <a:rPr lang="en-US" sz="2200" b="1" dirty="0">
                <a:solidFill>
                  <a:srgbClr val="F94CAF"/>
                </a:solidFill>
                <a:latin typeface="Inconsolata Bold" pitchFamily="34" charset="0"/>
                <a:ea typeface="Inconsolata Bold" pitchFamily="34" charset="-122"/>
                <a:cs typeface="Inconsolata Bold" pitchFamily="34" charset="-120"/>
              </a:rPr>
              <a:t>Streamlining Manual Activities</a:t>
            </a:r>
            <a:endParaRPr lang="en-US" sz="2200" dirty="0"/>
          </a:p>
        </p:txBody>
      </p:sp>
      <p:sp>
        <p:nvSpPr>
          <p:cNvPr id="4" name="Text 2"/>
          <p:cNvSpPr/>
          <p:nvPr/>
        </p:nvSpPr>
        <p:spPr>
          <a:xfrm>
            <a:off x="793790" y="4215408"/>
            <a:ext cx="6244709" cy="1451610"/>
          </a:xfrm>
          <a:prstGeom prst="rect">
            <a:avLst/>
          </a:prstGeom>
          <a:noFill/>
          <a:ln/>
        </p:spPr>
        <p:txBody>
          <a:bodyPr wrap="square" lIns="0" tIns="0" rIns="0" bIns="0" rtlCol="0" anchor="t"/>
          <a:lstStyle/>
          <a:p>
            <a:pPr indent="0" marL="0">
              <a:lnSpc>
                <a:spcPts val="2850"/>
              </a:lnSpc>
              <a:buNone/>
            </a:pPr>
            <a:r>
              <a:rPr lang="en-US" sz="1750" dirty="0">
                <a:solidFill>
                  <a:srgbClr val="DAD1E6"/>
                </a:solidFill>
                <a:latin typeface="Fira Sans" pitchFamily="34" charset="0"/>
                <a:ea typeface="Fira Sans" pitchFamily="34" charset="-122"/>
                <a:cs typeface="Fira Sans" pitchFamily="34" charset="-120"/>
              </a:rPr>
              <a:t>The system digitizes all manual processes, transforming paperwork into a seamless online experience. This simplifies administrative tasks for staff, reducing errors and enhancing efficiency.</a:t>
            </a:r>
            <a:endParaRPr lang="en-US" sz="1750" dirty="0"/>
          </a:p>
        </p:txBody>
      </p:sp>
      <p:sp>
        <p:nvSpPr>
          <p:cNvPr id="5" name="Text 3"/>
          <p:cNvSpPr/>
          <p:nvPr/>
        </p:nvSpPr>
        <p:spPr>
          <a:xfrm>
            <a:off x="7599521" y="3634264"/>
            <a:ext cx="3683913" cy="354330"/>
          </a:xfrm>
          <a:prstGeom prst="rect">
            <a:avLst/>
          </a:prstGeom>
          <a:noFill/>
          <a:ln/>
        </p:spPr>
        <p:txBody>
          <a:bodyPr wrap="none" lIns="0" tIns="0" rIns="0" bIns="0" rtlCol="0" anchor="t"/>
          <a:lstStyle/>
          <a:p>
            <a:pPr indent="0" marL="0">
              <a:lnSpc>
                <a:spcPts val="2750"/>
              </a:lnSpc>
              <a:buNone/>
            </a:pPr>
            <a:r>
              <a:rPr lang="en-US" sz="2200" b="1" dirty="0">
                <a:solidFill>
                  <a:srgbClr val="F94CAF"/>
                </a:solidFill>
                <a:latin typeface="Inconsolata Bold" pitchFamily="34" charset="0"/>
                <a:ea typeface="Inconsolata Bold" pitchFamily="34" charset="-122"/>
                <a:cs typeface="Inconsolata Bold" pitchFamily="34" charset="-120"/>
              </a:rPr>
              <a:t>Member Attendance Tracking</a:t>
            </a:r>
            <a:endParaRPr lang="en-US" sz="2200" dirty="0"/>
          </a:p>
        </p:txBody>
      </p:sp>
      <p:sp>
        <p:nvSpPr>
          <p:cNvPr id="6" name="Text 4"/>
          <p:cNvSpPr/>
          <p:nvPr/>
        </p:nvSpPr>
        <p:spPr>
          <a:xfrm>
            <a:off x="7599521" y="4215408"/>
            <a:ext cx="6244709" cy="1451610"/>
          </a:xfrm>
          <a:prstGeom prst="rect">
            <a:avLst/>
          </a:prstGeom>
          <a:noFill/>
          <a:ln/>
        </p:spPr>
        <p:txBody>
          <a:bodyPr wrap="square" lIns="0" tIns="0" rIns="0" bIns="0" rtlCol="0" anchor="t"/>
          <a:lstStyle/>
          <a:p>
            <a:pPr indent="0" marL="0">
              <a:lnSpc>
                <a:spcPts val="2850"/>
              </a:lnSpc>
              <a:buNone/>
            </a:pPr>
            <a:r>
              <a:rPr lang="en-US" sz="1750" dirty="0">
                <a:solidFill>
                  <a:srgbClr val="DAD1E6"/>
                </a:solidFill>
                <a:latin typeface="Fira Sans" pitchFamily="34" charset="0"/>
                <a:ea typeface="Fira Sans" pitchFamily="34" charset="-122"/>
                <a:cs typeface="Fira Sans" pitchFamily="34" charset="-120"/>
              </a:rPr>
              <a:t>Members can easily monitor their attendance through the website. This fosters consistency, helps them stay on track with their goals, and provides a clear overview of their gym visits.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835235"/>
          </a:xfrm>
          <a:prstGeom prst="rect">
            <a:avLst/>
          </a:prstGeom>
        </p:spPr>
      </p:pic>
      <p:sp>
        <p:nvSpPr>
          <p:cNvPr id="3" name="Text 0"/>
          <p:cNvSpPr/>
          <p:nvPr/>
        </p:nvSpPr>
        <p:spPr>
          <a:xfrm>
            <a:off x="793790" y="3727847"/>
            <a:ext cx="6520220" cy="708779"/>
          </a:xfrm>
          <a:prstGeom prst="rect">
            <a:avLst/>
          </a:prstGeom>
          <a:noFill/>
          <a:ln/>
        </p:spPr>
        <p:txBody>
          <a:bodyPr wrap="none" lIns="0" tIns="0" rIns="0" bIns="0" rtlCol="0" anchor="t"/>
          <a:lstStyle/>
          <a:p>
            <a:pPr indent="0" marL="0">
              <a:lnSpc>
                <a:spcPts val="5550"/>
              </a:lnSpc>
              <a:buNone/>
            </a:pPr>
            <a:r>
              <a:rPr lang="en-US" sz="4450" b="1" dirty="0">
                <a:solidFill>
                  <a:srgbClr val="F94CAF"/>
                </a:solidFill>
                <a:latin typeface="Inconsolata Bold" pitchFamily="34" charset="0"/>
                <a:ea typeface="Inconsolata Bold" pitchFamily="34" charset="-122"/>
                <a:cs typeface="Inconsolata Bold" pitchFamily="34" charset="-120"/>
              </a:rPr>
              <a:t>Member-Focused Features</a:t>
            </a:r>
            <a:endParaRPr lang="en-US" sz="4450" dirty="0"/>
          </a:p>
        </p:txBody>
      </p:sp>
      <p:sp>
        <p:nvSpPr>
          <p:cNvPr id="4" name="Shape 1"/>
          <p:cNvSpPr/>
          <p:nvPr/>
        </p:nvSpPr>
        <p:spPr>
          <a:xfrm>
            <a:off x="793790" y="5031938"/>
            <a:ext cx="510302" cy="510302"/>
          </a:xfrm>
          <a:prstGeom prst="roundRect">
            <a:avLst>
              <a:gd name="adj" fmla="val 6667"/>
            </a:avLst>
          </a:prstGeom>
          <a:solidFill>
            <a:srgbClr val="433550"/>
          </a:solidFill>
          <a:ln/>
        </p:spPr>
      </p:sp>
      <p:sp>
        <p:nvSpPr>
          <p:cNvPr id="5" name="Text 2"/>
          <p:cNvSpPr/>
          <p:nvPr/>
        </p:nvSpPr>
        <p:spPr>
          <a:xfrm>
            <a:off x="963811" y="5116949"/>
            <a:ext cx="170140" cy="340281"/>
          </a:xfrm>
          <a:prstGeom prst="rect">
            <a:avLst/>
          </a:prstGeom>
          <a:noFill/>
          <a:ln/>
        </p:spPr>
        <p:txBody>
          <a:bodyPr wrap="none" lIns="0" tIns="0" rIns="0" bIns="0" rtlCol="0" anchor="t"/>
          <a:lstStyle/>
          <a:p>
            <a:pPr algn="ctr" indent="0" marL="0">
              <a:lnSpc>
                <a:spcPts val="2650"/>
              </a:lnSpc>
              <a:buNone/>
            </a:pPr>
            <a:r>
              <a:rPr lang="en-US" sz="2650" b="1" dirty="0">
                <a:solidFill>
                  <a:srgbClr val="DAD1E6"/>
                </a:solidFill>
                <a:latin typeface="Inconsolata Bold" pitchFamily="34" charset="0"/>
                <a:ea typeface="Inconsolata Bold" pitchFamily="34" charset="-122"/>
                <a:cs typeface="Inconsolata Bold" pitchFamily="34" charset="-120"/>
              </a:rPr>
              <a:t>1</a:t>
            </a:r>
            <a:endParaRPr lang="en-US" sz="2650" dirty="0"/>
          </a:p>
        </p:txBody>
      </p:sp>
      <p:sp>
        <p:nvSpPr>
          <p:cNvPr id="6" name="Text 3"/>
          <p:cNvSpPr/>
          <p:nvPr/>
        </p:nvSpPr>
        <p:spPr>
          <a:xfrm>
            <a:off x="1530906" y="5031938"/>
            <a:ext cx="4250650" cy="354330"/>
          </a:xfrm>
          <a:prstGeom prst="rect">
            <a:avLst/>
          </a:prstGeom>
          <a:noFill/>
          <a:ln/>
        </p:spPr>
        <p:txBody>
          <a:bodyPr wrap="none" lIns="0" tIns="0" rIns="0" bIns="0" rtlCol="0" anchor="t"/>
          <a:lstStyle/>
          <a:p>
            <a:pPr indent="0" marL="0">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Online Membership Applications</a:t>
            </a:r>
            <a:endParaRPr lang="en-US" sz="2200" dirty="0"/>
          </a:p>
        </p:txBody>
      </p:sp>
      <p:sp>
        <p:nvSpPr>
          <p:cNvPr id="7" name="Text 4"/>
          <p:cNvSpPr/>
          <p:nvPr/>
        </p:nvSpPr>
        <p:spPr>
          <a:xfrm>
            <a:off x="1530906" y="5522357"/>
            <a:ext cx="5670947" cy="1814513"/>
          </a:xfrm>
          <a:prstGeom prst="rect">
            <a:avLst/>
          </a:prstGeom>
          <a:noFill/>
          <a:ln/>
        </p:spPr>
        <p:txBody>
          <a:bodyPr wrap="square" lIns="0" tIns="0" rIns="0" bIns="0" rtlCol="0" anchor="t"/>
          <a:lstStyle/>
          <a:p>
            <a:pPr indent="0" marL="0">
              <a:lnSpc>
                <a:spcPts val="2850"/>
              </a:lnSpc>
              <a:buNone/>
            </a:pPr>
            <a:r>
              <a:rPr lang="en-US" sz="1750" dirty="0">
                <a:solidFill>
                  <a:srgbClr val="DAD1E6"/>
                </a:solidFill>
                <a:latin typeface="Fira Sans" pitchFamily="34" charset="0"/>
                <a:ea typeface="Fira Sans" pitchFamily="34" charset="-122"/>
                <a:cs typeface="Fira Sans" pitchFamily="34" charset="-120"/>
              </a:rPr>
              <a:t>The platform streamlines the onboarding process for new members, making it convenient and accessible. This leads to increased membership sign-ups and allows potential members to explore gym offerings before committing.</a:t>
            </a:r>
            <a:endParaRPr lang="en-US" sz="1750" dirty="0"/>
          </a:p>
        </p:txBody>
      </p:sp>
      <p:sp>
        <p:nvSpPr>
          <p:cNvPr id="8" name="Shape 5"/>
          <p:cNvSpPr/>
          <p:nvPr/>
        </p:nvSpPr>
        <p:spPr>
          <a:xfrm>
            <a:off x="7428667" y="5031938"/>
            <a:ext cx="510302" cy="510302"/>
          </a:xfrm>
          <a:prstGeom prst="roundRect">
            <a:avLst>
              <a:gd name="adj" fmla="val 6667"/>
            </a:avLst>
          </a:prstGeom>
          <a:solidFill>
            <a:srgbClr val="433550"/>
          </a:solidFill>
          <a:ln/>
        </p:spPr>
      </p:sp>
      <p:sp>
        <p:nvSpPr>
          <p:cNvPr id="9" name="Text 6"/>
          <p:cNvSpPr/>
          <p:nvPr/>
        </p:nvSpPr>
        <p:spPr>
          <a:xfrm>
            <a:off x="7598688" y="5116949"/>
            <a:ext cx="170140" cy="340281"/>
          </a:xfrm>
          <a:prstGeom prst="rect">
            <a:avLst/>
          </a:prstGeom>
          <a:noFill/>
          <a:ln/>
        </p:spPr>
        <p:txBody>
          <a:bodyPr wrap="none" lIns="0" tIns="0" rIns="0" bIns="0" rtlCol="0" anchor="t"/>
          <a:lstStyle/>
          <a:p>
            <a:pPr algn="ctr" indent="0" marL="0">
              <a:lnSpc>
                <a:spcPts val="2650"/>
              </a:lnSpc>
              <a:buNone/>
            </a:pPr>
            <a:r>
              <a:rPr lang="en-US" sz="2650" b="1" dirty="0">
                <a:solidFill>
                  <a:srgbClr val="DAD1E6"/>
                </a:solidFill>
                <a:latin typeface="Inconsolata Bold" pitchFamily="34" charset="0"/>
                <a:ea typeface="Inconsolata Bold" pitchFamily="34" charset="-122"/>
                <a:cs typeface="Inconsolata Bold" pitchFamily="34" charset="-120"/>
              </a:rPr>
              <a:t>2</a:t>
            </a:r>
            <a:endParaRPr lang="en-US" sz="2650" dirty="0"/>
          </a:p>
        </p:txBody>
      </p:sp>
      <p:sp>
        <p:nvSpPr>
          <p:cNvPr id="10" name="Text 7"/>
          <p:cNvSpPr/>
          <p:nvPr/>
        </p:nvSpPr>
        <p:spPr>
          <a:xfrm>
            <a:off x="8165783" y="5031938"/>
            <a:ext cx="3967282" cy="354330"/>
          </a:xfrm>
          <a:prstGeom prst="rect">
            <a:avLst/>
          </a:prstGeom>
          <a:noFill/>
          <a:ln/>
        </p:spPr>
        <p:txBody>
          <a:bodyPr wrap="none" lIns="0" tIns="0" rIns="0" bIns="0" rtlCol="0" anchor="t"/>
          <a:lstStyle/>
          <a:p>
            <a:pPr indent="0" marL="0">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Customized Workout Schedules</a:t>
            </a:r>
            <a:endParaRPr lang="en-US" sz="2200" dirty="0"/>
          </a:p>
        </p:txBody>
      </p:sp>
      <p:sp>
        <p:nvSpPr>
          <p:cNvPr id="11" name="Text 8"/>
          <p:cNvSpPr/>
          <p:nvPr/>
        </p:nvSpPr>
        <p:spPr>
          <a:xfrm>
            <a:off x="8165783" y="5522357"/>
            <a:ext cx="5670947" cy="1814513"/>
          </a:xfrm>
          <a:prstGeom prst="rect">
            <a:avLst/>
          </a:prstGeom>
          <a:noFill/>
          <a:ln/>
        </p:spPr>
        <p:txBody>
          <a:bodyPr wrap="square" lIns="0" tIns="0" rIns="0" bIns="0" rtlCol="0" anchor="t"/>
          <a:lstStyle/>
          <a:p>
            <a:pPr indent="0" marL="0">
              <a:lnSpc>
                <a:spcPts val="2850"/>
              </a:lnSpc>
              <a:buNone/>
            </a:pPr>
            <a:r>
              <a:rPr lang="en-US" sz="1750" dirty="0">
                <a:solidFill>
                  <a:srgbClr val="DAD1E6"/>
                </a:solidFill>
                <a:latin typeface="Fira Sans" pitchFamily="34" charset="0"/>
                <a:ea typeface="Fira Sans" pitchFamily="34" charset="-122"/>
                <a:cs typeface="Fira Sans" pitchFamily="34" charset="-120"/>
              </a:rPr>
              <a:t>Trainers can create and share personalized workout schedules and diet charts. This empowers members to follow a structured fitness regimen aligned with their goals, making their journey more effective and enjoyable.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843082"/>
            <a:ext cx="12189976" cy="708779"/>
          </a:xfrm>
          <a:prstGeom prst="rect">
            <a:avLst/>
          </a:prstGeom>
          <a:noFill/>
          <a:ln/>
        </p:spPr>
        <p:txBody>
          <a:bodyPr wrap="none" lIns="0" tIns="0" rIns="0" bIns="0" rtlCol="0" anchor="t"/>
          <a:lstStyle/>
          <a:p>
            <a:pPr indent="0" marL="0">
              <a:lnSpc>
                <a:spcPts val="5550"/>
              </a:lnSpc>
              <a:buNone/>
            </a:pPr>
            <a:r>
              <a:rPr lang="en-US" sz="4450" b="1" dirty="0">
                <a:solidFill>
                  <a:srgbClr val="F94CAF"/>
                </a:solidFill>
                <a:latin typeface="Inconsolata Bold" pitchFamily="34" charset="0"/>
                <a:ea typeface="Inconsolata Bold" pitchFamily="34" charset="-122"/>
                <a:cs typeface="Inconsolata Bold" pitchFamily="34" charset="-120"/>
              </a:rPr>
              <a:t>Essential System Configuration Requirements</a:t>
            </a:r>
            <a:endParaRPr lang="en-US" sz="4450" dirty="0"/>
          </a:p>
        </p:txBody>
      </p:sp>
      <p:sp>
        <p:nvSpPr>
          <p:cNvPr id="3" name="Shape 1"/>
          <p:cNvSpPr/>
          <p:nvPr/>
        </p:nvSpPr>
        <p:spPr>
          <a:xfrm>
            <a:off x="793790" y="2005489"/>
            <a:ext cx="6408063" cy="2395657"/>
          </a:xfrm>
          <a:prstGeom prst="roundRect">
            <a:avLst>
              <a:gd name="adj" fmla="val 1420"/>
            </a:avLst>
          </a:prstGeom>
          <a:solidFill>
            <a:srgbClr val="433550"/>
          </a:solidFill>
          <a:ln/>
        </p:spPr>
      </p:sp>
      <p:sp>
        <p:nvSpPr>
          <p:cNvPr id="4" name="Text 2"/>
          <p:cNvSpPr/>
          <p:nvPr/>
        </p:nvSpPr>
        <p:spPr>
          <a:xfrm>
            <a:off x="1020604" y="2232303"/>
            <a:ext cx="3683913" cy="354330"/>
          </a:xfrm>
          <a:prstGeom prst="rect">
            <a:avLst/>
          </a:prstGeom>
          <a:noFill/>
          <a:ln/>
        </p:spPr>
        <p:txBody>
          <a:bodyPr wrap="none" lIns="0" tIns="0" rIns="0" bIns="0" rtlCol="0" anchor="t"/>
          <a:lstStyle/>
          <a:p>
            <a:pPr indent="0" marL="0">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Operating System Selection</a:t>
            </a:r>
            <a:endParaRPr lang="en-US" sz="2200" dirty="0"/>
          </a:p>
        </p:txBody>
      </p:sp>
      <p:sp>
        <p:nvSpPr>
          <p:cNvPr id="5" name="Text 3"/>
          <p:cNvSpPr/>
          <p:nvPr/>
        </p:nvSpPr>
        <p:spPr>
          <a:xfrm>
            <a:off x="1020604" y="2722721"/>
            <a:ext cx="5954435" cy="1451610"/>
          </a:xfrm>
          <a:prstGeom prst="rect">
            <a:avLst/>
          </a:prstGeom>
          <a:noFill/>
          <a:ln/>
        </p:spPr>
        <p:txBody>
          <a:bodyPr wrap="square" lIns="0" tIns="0" rIns="0" bIns="0" rtlCol="0" anchor="t"/>
          <a:lstStyle/>
          <a:p>
            <a:pPr indent="0" marL="0">
              <a:lnSpc>
                <a:spcPts val="2850"/>
              </a:lnSpc>
              <a:buNone/>
            </a:pPr>
            <a:r>
              <a:rPr lang="en-US" sz="1750" dirty="0">
                <a:solidFill>
                  <a:srgbClr val="DAD1E6"/>
                </a:solidFill>
                <a:latin typeface="Fira Sans" pitchFamily="34" charset="0"/>
                <a:ea typeface="Fira Sans" pitchFamily="34" charset="-122"/>
                <a:cs typeface="Fira Sans" pitchFamily="34" charset="-120"/>
              </a:rPr>
              <a:t>Choose an operating system like Windows, Linux, or MacOS that best aligns with your needs and existing software. Each system has unique features and advantages.</a:t>
            </a:r>
            <a:endParaRPr lang="en-US" sz="1750" dirty="0"/>
          </a:p>
        </p:txBody>
      </p:sp>
      <p:sp>
        <p:nvSpPr>
          <p:cNvPr id="6" name="Shape 4"/>
          <p:cNvSpPr/>
          <p:nvPr/>
        </p:nvSpPr>
        <p:spPr>
          <a:xfrm>
            <a:off x="7428667" y="2005489"/>
            <a:ext cx="6408063" cy="2395657"/>
          </a:xfrm>
          <a:prstGeom prst="roundRect">
            <a:avLst>
              <a:gd name="adj" fmla="val 1420"/>
            </a:avLst>
          </a:prstGeom>
          <a:solidFill>
            <a:srgbClr val="433550"/>
          </a:solidFill>
          <a:ln/>
        </p:spPr>
      </p:sp>
      <p:sp>
        <p:nvSpPr>
          <p:cNvPr id="7" name="Text 5"/>
          <p:cNvSpPr/>
          <p:nvPr/>
        </p:nvSpPr>
        <p:spPr>
          <a:xfrm>
            <a:off x="7655481" y="2232303"/>
            <a:ext cx="3400544" cy="354330"/>
          </a:xfrm>
          <a:prstGeom prst="rect">
            <a:avLst/>
          </a:prstGeom>
          <a:noFill/>
          <a:ln/>
        </p:spPr>
        <p:txBody>
          <a:bodyPr wrap="none" lIns="0" tIns="0" rIns="0" bIns="0" rtlCol="0" anchor="t"/>
          <a:lstStyle/>
          <a:p>
            <a:pPr indent="0" marL="0">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Processor Specifications</a:t>
            </a:r>
            <a:endParaRPr lang="en-US" sz="2200" dirty="0"/>
          </a:p>
        </p:txBody>
      </p:sp>
      <p:sp>
        <p:nvSpPr>
          <p:cNvPr id="8" name="Text 6"/>
          <p:cNvSpPr/>
          <p:nvPr/>
        </p:nvSpPr>
        <p:spPr>
          <a:xfrm>
            <a:off x="7655481" y="2722721"/>
            <a:ext cx="5954435" cy="1451610"/>
          </a:xfrm>
          <a:prstGeom prst="rect">
            <a:avLst/>
          </a:prstGeom>
          <a:noFill/>
          <a:ln/>
        </p:spPr>
        <p:txBody>
          <a:bodyPr wrap="square" lIns="0" tIns="0" rIns="0" bIns="0" rtlCol="0" anchor="t"/>
          <a:lstStyle/>
          <a:p>
            <a:pPr indent="0" marL="0">
              <a:lnSpc>
                <a:spcPts val="2850"/>
              </a:lnSpc>
              <a:buNone/>
            </a:pPr>
            <a:r>
              <a:rPr lang="en-US" sz="1750" dirty="0">
                <a:solidFill>
                  <a:srgbClr val="DAD1E6"/>
                </a:solidFill>
                <a:latin typeface="Fira Sans" pitchFamily="34" charset="0"/>
                <a:ea typeface="Fira Sans" pitchFamily="34" charset="-122"/>
                <a:cs typeface="Fira Sans" pitchFamily="34" charset="-120"/>
              </a:rPr>
              <a:t>A minimum processor requirement of Intel i3 or higher ensures efficient system performance, supporting multitasking and smooth operation during demanding tasks.</a:t>
            </a:r>
            <a:endParaRPr lang="en-US" sz="1750" dirty="0"/>
          </a:p>
        </p:txBody>
      </p:sp>
      <p:sp>
        <p:nvSpPr>
          <p:cNvPr id="9" name="Shape 7"/>
          <p:cNvSpPr/>
          <p:nvPr/>
        </p:nvSpPr>
        <p:spPr>
          <a:xfrm>
            <a:off x="793790" y="4627959"/>
            <a:ext cx="6408063" cy="2758559"/>
          </a:xfrm>
          <a:prstGeom prst="roundRect">
            <a:avLst>
              <a:gd name="adj" fmla="val 1233"/>
            </a:avLst>
          </a:prstGeom>
          <a:solidFill>
            <a:srgbClr val="433550"/>
          </a:solidFill>
          <a:ln/>
        </p:spPr>
      </p:sp>
      <p:sp>
        <p:nvSpPr>
          <p:cNvPr id="10" name="Text 8"/>
          <p:cNvSpPr/>
          <p:nvPr/>
        </p:nvSpPr>
        <p:spPr>
          <a:xfrm>
            <a:off x="1020604" y="4854773"/>
            <a:ext cx="2835235" cy="354330"/>
          </a:xfrm>
          <a:prstGeom prst="rect">
            <a:avLst/>
          </a:prstGeom>
          <a:noFill/>
          <a:ln/>
        </p:spPr>
        <p:txBody>
          <a:bodyPr wrap="none" lIns="0" tIns="0" rIns="0" bIns="0" rtlCol="0" anchor="t"/>
          <a:lstStyle/>
          <a:p>
            <a:pPr indent="0" marL="0">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Memory Requirements</a:t>
            </a:r>
            <a:endParaRPr lang="en-US" sz="2200" dirty="0"/>
          </a:p>
        </p:txBody>
      </p:sp>
      <p:sp>
        <p:nvSpPr>
          <p:cNvPr id="11" name="Text 9"/>
          <p:cNvSpPr/>
          <p:nvPr/>
        </p:nvSpPr>
        <p:spPr>
          <a:xfrm>
            <a:off x="1020604" y="5345192"/>
            <a:ext cx="5954435" cy="1814513"/>
          </a:xfrm>
          <a:prstGeom prst="rect">
            <a:avLst/>
          </a:prstGeom>
          <a:noFill/>
          <a:ln/>
        </p:spPr>
        <p:txBody>
          <a:bodyPr wrap="square" lIns="0" tIns="0" rIns="0" bIns="0" rtlCol="0" anchor="t"/>
          <a:lstStyle/>
          <a:p>
            <a:pPr indent="0" marL="0">
              <a:lnSpc>
                <a:spcPts val="2850"/>
              </a:lnSpc>
              <a:buNone/>
            </a:pPr>
            <a:r>
              <a:rPr lang="en-US" sz="1750" dirty="0">
                <a:solidFill>
                  <a:srgbClr val="DAD1E6"/>
                </a:solidFill>
                <a:latin typeface="Fira Sans" pitchFamily="34" charset="0"/>
                <a:ea typeface="Fira Sans" pitchFamily="34" charset="-122"/>
                <a:cs typeface="Fira Sans" pitchFamily="34" charset="-120"/>
              </a:rPr>
              <a:t>Having at least 4GB of RAM is crucial for running applications effectively. This amount of memory allows for better multitasking and enhances the overall responsiveness of the system, reducing lag during operations.</a:t>
            </a:r>
            <a:endParaRPr lang="en-US" sz="1750" dirty="0"/>
          </a:p>
        </p:txBody>
      </p:sp>
      <p:sp>
        <p:nvSpPr>
          <p:cNvPr id="12" name="Shape 10"/>
          <p:cNvSpPr/>
          <p:nvPr/>
        </p:nvSpPr>
        <p:spPr>
          <a:xfrm>
            <a:off x="7428667" y="4627959"/>
            <a:ext cx="6408063" cy="2758559"/>
          </a:xfrm>
          <a:prstGeom prst="roundRect">
            <a:avLst>
              <a:gd name="adj" fmla="val 1233"/>
            </a:avLst>
          </a:prstGeom>
          <a:solidFill>
            <a:srgbClr val="433550"/>
          </a:solidFill>
          <a:ln/>
        </p:spPr>
      </p:sp>
      <p:sp>
        <p:nvSpPr>
          <p:cNvPr id="13" name="Text 11"/>
          <p:cNvSpPr/>
          <p:nvPr/>
        </p:nvSpPr>
        <p:spPr>
          <a:xfrm>
            <a:off x="7655481" y="4854773"/>
            <a:ext cx="3542228" cy="354330"/>
          </a:xfrm>
          <a:prstGeom prst="rect">
            <a:avLst/>
          </a:prstGeom>
          <a:noFill/>
          <a:ln/>
        </p:spPr>
        <p:txBody>
          <a:bodyPr wrap="none" lIns="0" tIns="0" rIns="0" bIns="0" rtlCol="0" anchor="t"/>
          <a:lstStyle/>
          <a:p>
            <a:pPr indent="0" marL="0">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Storage Space Necessities</a:t>
            </a:r>
            <a:endParaRPr lang="en-US" sz="2200" dirty="0"/>
          </a:p>
        </p:txBody>
      </p:sp>
      <p:sp>
        <p:nvSpPr>
          <p:cNvPr id="14" name="Text 12"/>
          <p:cNvSpPr/>
          <p:nvPr/>
        </p:nvSpPr>
        <p:spPr>
          <a:xfrm>
            <a:off x="7655481" y="5345192"/>
            <a:ext cx="5954435" cy="1814513"/>
          </a:xfrm>
          <a:prstGeom prst="rect">
            <a:avLst/>
          </a:prstGeom>
          <a:noFill/>
          <a:ln/>
        </p:spPr>
        <p:txBody>
          <a:bodyPr wrap="square" lIns="0" tIns="0" rIns="0" bIns="0" rtlCol="0" anchor="t"/>
          <a:lstStyle/>
          <a:p>
            <a:pPr indent="0" marL="0">
              <a:lnSpc>
                <a:spcPts val="2850"/>
              </a:lnSpc>
              <a:buNone/>
            </a:pPr>
            <a:r>
              <a:rPr lang="en-US" sz="1750" dirty="0">
                <a:solidFill>
                  <a:srgbClr val="DAD1E6"/>
                </a:solidFill>
                <a:latin typeface="Fira Sans" pitchFamily="34" charset="0"/>
                <a:ea typeface="Fira Sans" pitchFamily="34" charset="-122"/>
                <a:cs typeface="Fira Sans" pitchFamily="34" charset="-120"/>
              </a:rPr>
              <a:t>A minimum of 20GB of free storage is required to accommodate software installations and user data. Ensuring adequate storage prevents performance bottlenecks and allows for future updates and file management.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258372"/>
            <a:ext cx="10205561" cy="708779"/>
          </a:xfrm>
          <a:prstGeom prst="rect">
            <a:avLst/>
          </a:prstGeom>
          <a:noFill/>
          <a:ln/>
        </p:spPr>
        <p:txBody>
          <a:bodyPr wrap="none" lIns="0" tIns="0" rIns="0" bIns="0" rtlCol="0" anchor="t"/>
          <a:lstStyle/>
          <a:p>
            <a:pPr indent="0" marL="0">
              <a:lnSpc>
                <a:spcPts val="5550"/>
              </a:lnSpc>
              <a:buNone/>
            </a:pPr>
            <a:r>
              <a:rPr lang="en-US" sz="4450" b="1" dirty="0">
                <a:solidFill>
                  <a:srgbClr val="F94CAF"/>
                </a:solidFill>
                <a:latin typeface="Inconsolata Bold" pitchFamily="34" charset="0"/>
                <a:ea typeface="Inconsolata Bold" pitchFamily="34" charset="-122"/>
                <a:cs typeface="Inconsolata Bold" pitchFamily="34" charset="-120"/>
              </a:rPr>
              <a:t>User Roles: A Comprehensive Overview</a:t>
            </a:r>
            <a:endParaRPr lang="en-US" sz="4450" dirty="0"/>
          </a:p>
        </p:txBody>
      </p:sp>
      <p:pic>
        <p:nvPicPr>
          <p:cNvPr id="3" name="Image 0" descr="preencoded.png">    </p:cNvPr>
          <p:cNvPicPr>
            <a:picLocks noChangeAspect="1"/>
          </p:cNvPicPr>
          <p:nvPr/>
        </p:nvPicPr>
        <p:blipFill>
          <a:blip r:embed="rId1"/>
          <a:stretch>
            <a:fillRect/>
          </a:stretch>
        </p:blipFill>
        <p:spPr>
          <a:xfrm>
            <a:off x="793790" y="2420779"/>
            <a:ext cx="566976" cy="566976"/>
          </a:xfrm>
          <a:prstGeom prst="rect">
            <a:avLst/>
          </a:prstGeom>
        </p:spPr>
      </p:pic>
      <p:sp>
        <p:nvSpPr>
          <p:cNvPr id="4" name="Text 1"/>
          <p:cNvSpPr/>
          <p:nvPr/>
        </p:nvSpPr>
        <p:spPr>
          <a:xfrm>
            <a:off x="793790" y="3214568"/>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Admin Role</a:t>
            </a:r>
            <a:endParaRPr lang="en-US" sz="2200" dirty="0"/>
          </a:p>
        </p:txBody>
      </p:sp>
      <p:sp>
        <p:nvSpPr>
          <p:cNvPr id="5" name="Text 2"/>
          <p:cNvSpPr/>
          <p:nvPr/>
        </p:nvSpPr>
        <p:spPr>
          <a:xfrm>
            <a:off x="793790" y="3704987"/>
            <a:ext cx="3005495" cy="2903220"/>
          </a:xfrm>
          <a:prstGeom prst="rect">
            <a:avLst/>
          </a:prstGeom>
          <a:noFill/>
          <a:ln/>
        </p:spPr>
        <p:txBody>
          <a:bodyPr wrap="square" lIns="0" tIns="0" rIns="0" bIns="0" rtlCol="0" anchor="t"/>
          <a:lstStyle/>
          <a:p>
            <a:pPr algn="l" indent="0" marL="0">
              <a:lnSpc>
                <a:spcPts val="2850"/>
              </a:lnSpc>
              <a:buNone/>
            </a:pPr>
            <a:r>
              <a:rPr lang="en-US" sz="1750" dirty="0">
                <a:solidFill>
                  <a:srgbClr val="DAD1E6"/>
                </a:solidFill>
                <a:latin typeface="Fira Sans" pitchFamily="34" charset="0"/>
                <a:ea typeface="Fira Sans" pitchFamily="34" charset="-122"/>
                <a:cs typeface="Fira Sans" pitchFamily="34" charset="-120"/>
              </a:rPr>
              <a:t>The Admin oversees the user management system, setting permissions, managing user accounts, and ensuring smooth platform operation. They hold authority to make critical decisions impacting all users.</a:t>
            </a:r>
            <a:endParaRPr lang="en-US" sz="1750" dirty="0"/>
          </a:p>
        </p:txBody>
      </p:sp>
      <p:pic>
        <p:nvPicPr>
          <p:cNvPr id="6" name="Image 1" descr="preencoded.png">    </p:cNvPr>
          <p:cNvPicPr>
            <a:picLocks noChangeAspect="1"/>
          </p:cNvPicPr>
          <p:nvPr/>
        </p:nvPicPr>
        <p:blipFill>
          <a:blip r:embed="rId2"/>
          <a:stretch>
            <a:fillRect/>
          </a:stretch>
        </p:blipFill>
        <p:spPr>
          <a:xfrm>
            <a:off x="4139446" y="2420779"/>
            <a:ext cx="566976" cy="566976"/>
          </a:xfrm>
          <a:prstGeom prst="rect">
            <a:avLst/>
          </a:prstGeom>
        </p:spPr>
      </p:pic>
      <p:sp>
        <p:nvSpPr>
          <p:cNvPr id="7" name="Text 3"/>
          <p:cNvSpPr/>
          <p:nvPr/>
        </p:nvSpPr>
        <p:spPr>
          <a:xfrm>
            <a:off x="4139446" y="3214568"/>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Trainer Role</a:t>
            </a:r>
            <a:endParaRPr lang="en-US" sz="2200" dirty="0"/>
          </a:p>
        </p:txBody>
      </p:sp>
      <p:sp>
        <p:nvSpPr>
          <p:cNvPr id="8" name="Text 4"/>
          <p:cNvSpPr/>
          <p:nvPr/>
        </p:nvSpPr>
        <p:spPr>
          <a:xfrm>
            <a:off x="4139446" y="3704987"/>
            <a:ext cx="3005614" cy="2903220"/>
          </a:xfrm>
          <a:prstGeom prst="rect">
            <a:avLst/>
          </a:prstGeom>
          <a:noFill/>
          <a:ln/>
        </p:spPr>
        <p:txBody>
          <a:bodyPr wrap="square" lIns="0" tIns="0" rIns="0" bIns="0" rtlCol="0" anchor="t"/>
          <a:lstStyle/>
          <a:p>
            <a:pPr algn="l" indent="0" marL="0">
              <a:lnSpc>
                <a:spcPts val="2850"/>
              </a:lnSpc>
              <a:buNone/>
            </a:pPr>
            <a:r>
              <a:rPr lang="en-US" sz="1750" dirty="0">
                <a:solidFill>
                  <a:srgbClr val="DAD1E6"/>
                </a:solidFill>
                <a:latin typeface="Fira Sans" pitchFamily="34" charset="0"/>
                <a:ea typeface="Fira Sans" pitchFamily="34" charset="-122"/>
                <a:cs typeface="Fira Sans" pitchFamily="34" charset="-120"/>
              </a:rPr>
              <a:t>Trainers are pivotal in delivering knowledge and skills. They create educational content, conduct training sessions, and provide support to enhance the learning experience.</a:t>
            </a:r>
            <a:endParaRPr lang="en-US" sz="1750" dirty="0"/>
          </a:p>
        </p:txBody>
      </p:sp>
      <p:pic>
        <p:nvPicPr>
          <p:cNvPr id="9" name="Image 2" descr="preencoded.png">    </p:cNvPr>
          <p:cNvPicPr>
            <a:picLocks noChangeAspect="1"/>
          </p:cNvPicPr>
          <p:nvPr/>
        </p:nvPicPr>
        <p:blipFill>
          <a:blip r:embed="rId3"/>
          <a:stretch>
            <a:fillRect/>
          </a:stretch>
        </p:blipFill>
        <p:spPr>
          <a:xfrm>
            <a:off x="7485221" y="2420779"/>
            <a:ext cx="566976" cy="566976"/>
          </a:xfrm>
          <a:prstGeom prst="rect">
            <a:avLst/>
          </a:prstGeom>
        </p:spPr>
      </p:pic>
      <p:sp>
        <p:nvSpPr>
          <p:cNvPr id="10" name="Text 5"/>
          <p:cNvSpPr/>
          <p:nvPr/>
        </p:nvSpPr>
        <p:spPr>
          <a:xfrm>
            <a:off x="7485221" y="3214568"/>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Member Role</a:t>
            </a:r>
            <a:endParaRPr lang="en-US" sz="2200" dirty="0"/>
          </a:p>
        </p:txBody>
      </p:sp>
      <p:sp>
        <p:nvSpPr>
          <p:cNvPr id="11" name="Text 6"/>
          <p:cNvSpPr/>
          <p:nvPr/>
        </p:nvSpPr>
        <p:spPr>
          <a:xfrm>
            <a:off x="7485221" y="3704987"/>
            <a:ext cx="3005614" cy="3266123"/>
          </a:xfrm>
          <a:prstGeom prst="rect">
            <a:avLst/>
          </a:prstGeom>
          <a:noFill/>
          <a:ln/>
        </p:spPr>
        <p:txBody>
          <a:bodyPr wrap="square" lIns="0" tIns="0" rIns="0" bIns="0" rtlCol="0" anchor="t"/>
          <a:lstStyle/>
          <a:p>
            <a:pPr algn="l" indent="0" marL="0">
              <a:lnSpc>
                <a:spcPts val="2850"/>
              </a:lnSpc>
              <a:buNone/>
            </a:pPr>
            <a:r>
              <a:rPr lang="en-US" sz="1750" dirty="0">
                <a:solidFill>
                  <a:srgbClr val="DAD1E6"/>
                </a:solidFill>
                <a:latin typeface="Fira Sans" pitchFamily="34" charset="0"/>
                <a:ea typeface="Fira Sans" pitchFamily="34" charset="-122"/>
                <a:cs typeface="Fira Sans" pitchFamily="34" charset="-120"/>
              </a:rPr>
              <a:t>Members are the core users, engaging with the content and participating in activities. They benefit from resources provided by trainers and administrators, and their feedback is essential for continuous improvement.</a:t>
            </a:r>
            <a:endParaRPr lang="en-US" sz="1750" dirty="0"/>
          </a:p>
        </p:txBody>
      </p:sp>
      <p:pic>
        <p:nvPicPr>
          <p:cNvPr id="12" name="Image 3" descr="preencoded.png">    </p:cNvPr>
          <p:cNvPicPr>
            <a:picLocks noChangeAspect="1"/>
          </p:cNvPicPr>
          <p:nvPr/>
        </p:nvPicPr>
        <p:blipFill>
          <a:blip r:embed="rId4"/>
          <a:stretch>
            <a:fillRect/>
          </a:stretch>
        </p:blipFill>
        <p:spPr>
          <a:xfrm>
            <a:off x="10830997" y="2420779"/>
            <a:ext cx="566976" cy="566976"/>
          </a:xfrm>
          <a:prstGeom prst="rect">
            <a:avLst/>
          </a:prstGeom>
        </p:spPr>
      </p:pic>
      <p:sp>
        <p:nvSpPr>
          <p:cNvPr id="13" name="Text 7"/>
          <p:cNvSpPr/>
          <p:nvPr/>
        </p:nvSpPr>
        <p:spPr>
          <a:xfrm>
            <a:off x="10830997" y="3214568"/>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Guest Role</a:t>
            </a:r>
            <a:endParaRPr lang="en-US" sz="2200" dirty="0"/>
          </a:p>
        </p:txBody>
      </p:sp>
      <p:sp>
        <p:nvSpPr>
          <p:cNvPr id="14" name="Text 8"/>
          <p:cNvSpPr/>
          <p:nvPr/>
        </p:nvSpPr>
        <p:spPr>
          <a:xfrm>
            <a:off x="10830997" y="3704987"/>
            <a:ext cx="3005614" cy="2903220"/>
          </a:xfrm>
          <a:prstGeom prst="rect">
            <a:avLst/>
          </a:prstGeom>
          <a:noFill/>
          <a:ln/>
        </p:spPr>
        <p:txBody>
          <a:bodyPr wrap="square" lIns="0" tIns="0" rIns="0" bIns="0" rtlCol="0" anchor="t"/>
          <a:lstStyle/>
          <a:p>
            <a:pPr algn="l" indent="0" marL="0">
              <a:lnSpc>
                <a:spcPts val="2850"/>
              </a:lnSpc>
              <a:buNone/>
            </a:pPr>
            <a:r>
              <a:rPr lang="en-US" sz="1750" dirty="0">
                <a:solidFill>
                  <a:srgbClr val="DAD1E6"/>
                </a:solidFill>
                <a:latin typeface="Fira Sans" pitchFamily="34" charset="0"/>
                <a:ea typeface="Fira Sans" pitchFamily="34" charset="-122"/>
                <a:cs typeface="Fira Sans" pitchFamily="34" charset="-120"/>
              </a:rPr>
              <a:t>Guests have limited access, allowing them to explore features without full membership. They can view certain content and engage with members. This role serves as an entry point for potential new members.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92085" y="498515"/>
            <a:ext cx="5272088" cy="439341"/>
          </a:xfrm>
          <a:prstGeom prst="rect">
            <a:avLst/>
          </a:prstGeom>
          <a:noFill/>
          <a:ln/>
        </p:spPr>
        <p:txBody>
          <a:bodyPr wrap="none" lIns="0" tIns="0" rIns="0" bIns="0" rtlCol="0" anchor="t"/>
          <a:lstStyle/>
          <a:p>
            <a:pPr indent="0" marL="0">
              <a:lnSpc>
                <a:spcPts val="3450"/>
              </a:lnSpc>
              <a:buNone/>
            </a:pPr>
            <a:r>
              <a:rPr lang="en-US" sz="2750" b="1" dirty="0">
                <a:solidFill>
                  <a:srgbClr val="F94CAF"/>
                </a:solidFill>
                <a:latin typeface="Inconsolata Bold" pitchFamily="34" charset="0"/>
                <a:ea typeface="Inconsolata Bold" pitchFamily="34" charset="-122"/>
                <a:cs typeface="Inconsolata Bold" pitchFamily="34" charset="-120"/>
              </a:rPr>
              <a:t>Admin Role and Functionalities</a:t>
            </a:r>
            <a:endParaRPr lang="en-US" sz="2750" dirty="0"/>
          </a:p>
        </p:txBody>
      </p:sp>
      <p:sp>
        <p:nvSpPr>
          <p:cNvPr id="3" name="Shape 1"/>
          <p:cNvSpPr/>
          <p:nvPr/>
        </p:nvSpPr>
        <p:spPr>
          <a:xfrm>
            <a:off x="695325" y="1218962"/>
            <a:ext cx="15240" cy="6512004"/>
          </a:xfrm>
          <a:prstGeom prst="roundRect">
            <a:avLst>
              <a:gd name="adj" fmla="val 138393"/>
            </a:avLst>
          </a:prstGeom>
          <a:solidFill>
            <a:srgbClr val="5C4E69"/>
          </a:solidFill>
          <a:ln/>
        </p:spPr>
      </p:sp>
      <p:sp>
        <p:nvSpPr>
          <p:cNvPr id="4" name="Shape 2"/>
          <p:cNvSpPr/>
          <p:nvPr/>
        </p:nvSpPr>
        <p:spPr>
          <a:xfrm>
            <a:off x="845880" y="1527572"/>
            <a:ext cx="492085" cy="15240"/>
          </a:xfrm>
          <a:prstGeom prst="roundRect">
            <a:avLst>
              <a:gd name="adj" fmla="val 138393"/>
            </a:avLst>
          </a:prstGeom>
          <a:solidFill>
            <a:srgbClr val="5C4E69"/>
          </a:solidFill>
          <a:ln/>
        </p:spPr>
      </p:sp>
      <p:sp>
        <p:nvSpPr>
          <p:cNvPr id="5" name="Shape 3"/>
          <p:cNvSpPr/>
          <p:nvPr/>
        </p:nvSpPr>
        <p:spPr>
          <a:xfrm>
            <a:off x="544770" y="1377077"/>
            <a:ext cx="316349" cy="316349"/>
          </a:xfrm>
          <a:prstGeom prst="roundRect">
            <a:avLst>
              <a:gd name="adj" fmla="val 6667"/>
            </a:avLst>
          </a:prstGeom>
          <a:solidFill>
            <a:srgbClr val="433550"/>
          </a:solidFill>
          <a:ln/>
        </p:spPr>
      </p:sp>
      <p:sp>
        <p:nvSpPr>
          <p:cNvPr id="6" name="Text 4"/>
          <p:cNvSpPr/>
          <p:nvPr/>
        </p:nvSpPr>
        <p:spPr>
          <a:xfrm>
            <a:off x="650141" y="1429822"/>
            <a:ext cx="105489" cy="210860"/>
          </a:xfrm>
          <a:prstGeom prst="rect">
            <a:avLst/>
          </a:prstGeom>
          <a:noFill/>
          <a:ln/>
        </p:spPr>
        <p:txBody>
          <a:bodyPr wrap="none" lIns="0" tIns="0" rIns="0" bIns="0" rtlCol="0" anchor="t"/>
          <a:lstStyle/>
          <a:p>
            <a:pPr algn="ctr" indent="0" marL="0">
              <a:lnSpc>
                <a:spcPts val="1650"/>
              </a:lnSpc>
              <a:buNone/>
            </a:pPr>
            <a:r>
              <a:rPr lang="en-US" sz="1650" b="1" dirty="0">
                <a:solidFill>
                  <a:srgbClr val="DAD1E6"/>
                </a:solidFill>
                <a:latin typeface="Inconsolata Bold" pitchFamily="34" charset="0"/>
                <a:ea typeface="Inconsolata Bold" pitchFamily="34" charset="-122"/>
                <a:cs typeface="Inconsolata Bold" pitchFamily="34" charset="-120"/>
              </a:rPr>
              <a:t>1</a:t>
            </a:r>
            <a:endParaRPr lang="en-US" sz="1650" dirty="0"/>
          </a:p>
        </p:txBody>
      </p:sp>
      <p:sp>
        <p:nvSpPr>
          <p:cNvPr id="7" name="Text 5"/>
          <p:cNvSpPr/>
          <p:nvPr/>
        </p:nvSpPr>
        <p:spPr>
          <a:xfrm>
            <a:off x="1476256" y="1359456"/>
            <a:ext cx="1931908" cy="219670"/>
          </a:xfrm>
          <a:prstGeom prst="rect">
            <a:avLst/>
          </a:prstGeom>
          <a:noFill/>
          <a:ln/>
        </p:spPr>
        <p:txBody>
          <a:bodyPr wrap="none" lIns="0" tIns="0" rIns="0" bIns="0" rtlCol="0" anchor="t"/>
          <a:lstStyle/>
          <a:p>
            <a:pPr algn="l" indent="0" marL="0">
              <a:lnSpc>
                <a:spcPts val="1700"/>
              </a:lnSpc>
              <a:buNone/>
            </a:pPr>
            <a:r>
              <a:rPr lang="en-US" sz="1350" b="1" dirty="0">
                <a:solidFill>
                  <a:srgbClr val="DAD1E6"/>
                </a:solidFill>
                <a:latin typeface="Inconsolata Bold" pitchFamily="34" charset="0"/>
                <a:ea typeface="Inconsolata Bold" pitchFamily="34" charset="-122"/>
                <a:cs typeface="Inconsolata Bold" pitchFamily="34" charset="-120"/>
              </a:rPr>
              <a:t>Gym Details Management</a:t>
            </a:r>
            <a:endParaRPr lang="en-US" sz="1350" dirty="0"/>
          </a:p>
        </p:txBody>
      </p:sp>
      <p:sp>
        <p:nvSpPr>
          <p:cNvPr id="8" name="Text 6"/>
          <p:cNvSpPr/>
          <p:nvPr/>
        </p:nvSpPr>
        <p:spPr>
          <a:xfrm>
            <a:off x="1476256" y="1663422"/>
            <a:ext cx="12662059" cy="224909"/>
          </a:xfrm>
          <a:prstGeom prst="rect">
            <a:avLst/>
          </a:prstGeom>
          <a:noFill/>
          <a:ln/>
        </p:spPr>
        <p:txBody>
          <a:bodyPr wrap="none" lIns="0" tIns="0" rIns="0" bIns="0" rtlCol="0" anchor="t"/>
          <a:lstStyle/>
          <a:p>
            <a:pPr algn="l" indent="0" marL="0">
              <a:lnSpc>
                <a:spcPts val="1750"/>
              </a:lnSpc>
              <a:buNone/>
            </a:pPr>
            <a:r>
              <a:rPr lang="en-US" sz="1100" dirty="0">
                <a:solidFill>
                  <a:srgbClr val="DAD1E6"/>
                </a:solidFill>
                <a:latin typeface="Fira Sans" pitchFamily="34" charset="0"/>
                <a:ea typeface="Fira Sans" pitchFamily="34" charset="-122"/>
                <a:cs typeface="Fira Sans" pitchFamily="34" charset="-120"/>
              </a:rPr>
              <a:t>Admins have the capability to add, update, or remove gym details, including information about facilities, schedules, and services offered.</a:t>
            </a:r>
            <a:endParaRPr lang="en-US" sz="1100" dirty="0"/>
          </a:p>
        </p:txBody>
      </p:sp>
      <p:sp>
        <p:nvSpPr>
          <p:cNvPr id="9" name="Shape 7"/>
          <p:cNvSpPr/>
          <p:nvPr/>
        </p:nvSpPr>
        <p:spPr>
          <a:xfrm>
            <a:off x="845880" y="2477929"/>
            <a:ext cx="492085" cy="15240"/>
          </a:xfrm>
          <a:prstGeom prst="roundRect">
            <a:avLst>
              <a:gd name="adj" fmla="val 138393"/>
            </a:avLst>
          </a:prstGeom>
          <a:solidFill>
            <a:srgbClr val="5C4E69"/>
          </a:solidFill>
          <a:ln/>
        </p:spPr>
      </p:sp>
      <p:sp>
        <p:nvSpPr>
          <p:cNvPr id="10" name="Shape 8"/>
          <p:cNvSpPr/>
          <p:nvPr/>
        </p:nvSpPr>
        <p:spPr>
          <a:xfrm>
            <a:off x="544770" y="2327434"/>
            <a:ext cx="316349" cy="316349"/>
          </a:xfrm>
          <a:prstGeom prst="roundRect">
            <a:avLst>
              <a:gd name="adj" fmla="val 6667"/>
            </a:avLst>
          </a:prstGeom>
          <a:solidFill>
            <a:srgbClr val="433550"/>
          </a:solidFill>
          <a:ln/>
        </p:spPr>
      </p:sp>
      <p:sp>
        <p:nvSpPr>
          <p:cNvPr id="11" name="Text 9"/>
          <p:cNvSpPr/>
          <p:nvPr/>
        </p:nvSpPr>
        <p:spPr>
          <a:xfrm>
            <a:off x="650141" y="2380178"/>
            <a:ext cx="105489" cy="210860"/>
          </a:xfrm>
          <a:prstGeom prst="rect">
            <a:avLst/>
          </a:prstGeom>
          <a:noFill/>
          <a:ln/>
        </p:spPr>
        <p:txBody>
          <a:bodyPr wrap="none" lIns="0" tIns="0" rIns="0" bIns="0" rtlCol="0" anchor="t"/>
          <a:lstStyle/>
          <a:p>
            <a:pPr algn="ctr" indent="0" marL="0">
              <a:lnSpc>
                <a:spcPts val="1650"/>
              </a:lnSpc>
              <a:buNone/>
            </a:pPr>
            <a:r>
              <a:rPr lang="en-US" sz="1650" b="1" dirty="0">
                <a:solidFill>
                  <a:srgbClr val="DAD1E6"/>
                </a:solidFill>
                <a:latin typeface="Inconsolata Bold" pitchFamily="34" charset="0"/>
                <a:ea typeface="Inconsolata Bold" pitchFamily="34" charset="-122"/>
                <a:cs typeface="Inconsolata Bold" pitchFamily="34" charset="-120"/>
              </a:rPr>
              <a:t>2</a:t>
            </a:r>
            <a:endParaRPr lang="en-US" sz="1650" dirty="0"/>
          </a:p>
        </p:txBody>
      </p:sp>
      <p:sp>
        <p:nvSpPr>
          <p:cNvPr id="12" name="Text 10"/>
          <p:cNvSpPr/>
          <p:nvPr/>
        </p:nvSpPr>
        <p:spPr>
          <a:xfrm>
            <a:off x="1476256" y="2309813"/>
            <a:ext cx="2546509" cy="219670"/>
          </a:xfrm>
          <a:prstGeom prst="rect">
            <a:avLst/>
          </a:prstGeom>
          <a:noFill/>
          <a:ln/>
        </p:spPr>
        <p:txBody>
          <a:bodyPr wrap="none" lIns="0" tIns="0" rIns="0" bIns="0" rtlCol="0" anchor="t"/>
          <a:lstStyle/>
          <a:p>
            <a:pPr algn="l" indent="0" marL="0">
              <a:lnSpc>
                <a:spcPts val="1700"/>
              </a:lnSpc>
              <a:buNone/>
            </a:pPr>
            <a:r>
              <a:rPr lang="en-US" sz="1350" b="1" dirty="0">
                <a:solidFill>
                  <a:srgbClr val="DAD1E6"/>
                </a:solidFill>
                <a:latin typeface="Inconsolata Bold" pitchFamily="34" charset="0"/>
                <a:ea typeface="Inconsolata Bold" pitchFamily="34" charset="-122"/>
                <a:cs typeface="Inconsolata Bold" pitchFamily="34" charset="-120"/>
              </a:rPr>
              <a:t>Member and Trainer Management</a:t>
            </a:r>
            <a:endParaRPr lang="en-US" sz="1350" dirty="0"/>
          </a:p>
        </p:txBody>
      </p:sp>
      <p:sp>
        <p:nvSpPr>
          <p:cNvPr id="13" name="Text 11"/>
          <p:cNvSpPr/>
          <p:nvPr/>
        </p:nvSpPr>
        <p:spPr>
          <a:xfrm>
            <a:off x="1476256" y="2613779"/>
            <a:ext cx="12662059" cy="224909"/>
          </a:xfrm>
          <a:prstGeom prst="rect">
            <a:avLst/>
          </a:prstGeom>
          <a:noFill/>
          <a:ln/>
        </p:spPr>
        <p:txBody>
          <a:bodyPr wrap="none" lIns="0" tIns="0" rIns="0" bIns="0" rtlCol="0" anchor="t"/>
          <a:lstStyle/>
          <a:p>
            <a:pPr algn="l" indent="0" marL="0">
              <a:lnSpc>
                <a:spcPts val="1750"/>
              </a:lnSpc>
              <a:buNone/>
            </a:pPr>
            <a:r>
              <a:rPr lang="en-US" sz="1100" dirty="0">
                <a:solidFill>
                  <a:srgbClr val="DAD1E6"/>
                </a:solidFill>
                <a:latin typeface="Fira Sans" pitchFamily="34" charset="0"/>
                <a:ea typeface="Fira Sans" pitchFamily="34" charset="-122"/>
                <a:cs typeface="Fira Sans" pitchFamily="34" charset="-120"/>
              </a:rPr>
              <a:t>Admins can manage the members and trainers of the gym, overseeing registrations, monitoring progress, and facilitating communication between them.</a:t>
            </a:r>
            <a:endParaRPr lang="en-US" sz="1100" dirty="0"/>
          </a:p>
        </p:txBody>
      </p:sp>
      <p:sp>
        <p:nvSpPr>
          <p:cNvPr id="14" name="Shape 12"/>
          <p:cNvSpPr/>
          <p:nvPr/>
        </p:nvSpPr>
        <p:spPr>
          <a:xfrm>
            <a:off x="845880" y="3428286"/>
            <a:ext cx="492085" cy="15240"/>
          </a:xfrm>
          <a:prstGeom prst="roundRect">
            <a:avLst>
              <a:gd name="adj" fmla="val 138393"/>
            </a:avLst>
          </a:prstGeom>
          <a:solidFill>
            <a:srgbClr val="5C4E69"/>
          </a:solidFill>
          <a:ln/>
        </p:spPr>
      </p:sp>
      <p:sp>
        <p:nvSpPr>
          <p:cNvPr id="15" name="Shape 13"/>
          <p:cNvSpPr/>
          <p:nvPr/>
        </p:nvSpPr>
        <p:spPr>
          <a:xfrm>
            <a:off x="544770" y="3277791"/>
            <a:ext cx="316349" cy="316349"/>
          </a:xfrm>
          <a:prstGeom prst="roundRect">
            <a:avLst>
              <a:gd name="adj" fmla="val 6667"/>
            </a:avLst>
          </a:prstGeom>
          <a:solidFill>
            <a:srgbClr val="433550"/>
          </a:solidFill>
          <a:ln/>
        </p:spPr>
      </p:sp>
      <p:sp>
        <p:nvSpPr>
          <p:cNvPr id="16" name="Text 14"/>
          <p:cNvSpPr/>
          <p:nvPr/>
        </p:nvSpPr>
        <p:spPr>
          <a:xfrm>
            <a:off x="650141" y="3330535"/>
            <a:ext cx="105489" cy="210860"/>
          </a:xfrm>
          <a:prstGeom prst="rect">
            <a:avLst/>
          </a:prstGeom>
          <a:noFill/>
          <a:ln/>
        </p:spPr>
        <p:txBody>
          <a:bodyPr wrap="none" lIns="0" tIns="0" rIns="0" bIns="0" rtlCol="0" anchor="t"/>
          <a:lstStyle/>
          <a:p>
            <a:pPr algn="ctr" indent="0" marL="0">
              <a:lnSpc>
                <a:spcPts val="1650"/>
              </a:lnSpc>
              <a:buNone/>
            </a:pPr>
            <a:r>
              <a:rPr lang="en-US" sz="1650" b="1" dirty="0">
                <a:solidFill>
                  <a:srgbClr val="DAD1E6"/>
                </a:solidFill>
                <a:latin typeface="Inconsolata Bold" pitchFamily="34" charset="0"/>
                <a:ea typeface="Inconsolata Bold" pitchFamily="34" charset="-122"/>
                <a:cs typeface="Inconsolata Bold" pitchFamily="34" charset="-120"/>
              </a:rPr>
              <a:t>3</a:t>
            </a:r>
            <a:endParaRPr lang="en-US" sz="1650" dirty="0"/>
          </a:p>
        </p:txBody>
      </p:sp>
      <p:sp>
        <p:nvSpPr>
          <p:cNvPr id="17" name="Text 15"/>
          <p:cNvSpPr/>
          <p:nvPr/>
        </p:nvSpPr>
        <p:spPr>
          <a:xfrm>
            <a:off x="1476256" y="3260169"/>
            <a:ext cx="1844040" cy="219670"/>
          </a:xfrm>
          <a:prstGeom prst="rect">
            <a:avLst/>
          </a:prstGeom>
          <a:noFill/>
          <a:ln/>
        </p:spPr>
        <p:txBody>
          <a:bodyPr wrap="none" lIns="0" tIns="0" rIns="0" bIns="0" rtlCol="0" anchor="t"/>
          <a:lstStyle/>
          <a:p>
            <a:pPr algn="l" indent="0" marL="0">
              <a:lnSpc>
                <a:spcPts val="1700"/>
              </a:lnSpc>
              <a:buNone/>
            </a:pPr>
            <a:r>
              <a:rPr lang="en-US" sz="1350" b="1" dirty="0">
                <a:solidFill>
                  <a:srgbClr val="DAD1E6"/>
                </a:solidFill>
                <a:latin typeface="Inconsolata Bold" pitchFamily="34" charset="0"/>
                <a:ea typeface="Inconsolata Bold" pitchFamily="34" charset="-122"/>
                <a:cs typeface="Inconsolata Bold" pitchFamily="34" charset="-120"/>
              </a:rPr>
              <a:t>Membership Management</a:t>
            </a:r>
            <a:endParaRPr lang="en-US" sz="1350" dirty="0"/>
          </a:p>
        </p:txBody>
      </p:sp>
      <p:sp>
        <p:nvSpPr>
          <p:cNvPr id="18" name="Text 16"/>
          <p:cNvSpPr/>
          <p:nvPr/>
        </p:nvSpPr>
        <p:spPr>
          <a:xfrm>
            <a:off x="1476256" y="3564136"/>
            <a:ext cx="12662059" cy="224909"/>
          </a:xfrm>
          <a:prstGeom prst="rect">
            <a:avLst/>
          </a:prstGeom>
          <a:noFill/>
          <a:ln/>
        </p:spPr>
        <p:txBody>
          <a:bodyPr wrap="none" lIns="0" tIns="0" rIns="0" bIns="0" rtlCol="0" anchor="t"/>
          <a:lstStyle/>
          <a:p>
            <a:pPr algn="l" indent="0" marL="0">
              <a:lnSpc>
                <a:spcPts val="1750"/>
              </a:lnSpc>
              <a:buNone/>
            </a:pPr>
            <a:r>
              <a:rPr lang="en-US" sz="1100" dirty="0">
                <a:solidFill>
                  <a:srgbClr val="DAD1E6"/>
                </a:solidFill>
                <a:latin typeface="Fira Sans" pitchFamily="34" charset="0"/>
                <a:ea typeface="Fira Sans" pitchFamily="34" charset="-122"/>
                <a:cs typeface="Fira Sans" pitchFamily="34" charset="-120"/>
              </a:rPr>
              <a:t>Admins can manage various membership types and their details, overseeing renewals, cancellations, and promotions to enhance member engagement.</a:t>
            </a:r>
            <a:endParaRPr lang="en-US" sz="1100" dirty="0"/>
          </a:p>
        </p:txBody>
      </p:sp>
      <p:sp>
        <p:nvSpPr>
          <p:cNvPr id="19" name="Shape 17"/>
          <p:cNvSpPr/>
          <p:nvPr/>
        </p:nvSpPr>
        <p:spPr>
          <a:xfrm>
            <a:off x="845880" y="4378643"/>
            <a:ext cx="492085" cy="15240"/>
          </a:xfrm>
          <a:prstGeom prst="roundRect">
            <a:avLst>
              <a:gd name="adj" fmla="val 138393"/>
            </a:avLst>
          </a:prstGeom>
          <a:solidFill>
            <a:srgbClr val="5C4E69"/>
          </a:solidFill>
          <a:ln/>
        </p:spPr>
      </p:sp>
      <p:sp>
        <p:nvSpPr>
          <p:cNvPr id="20" name="Shape 18"/>
          <p:cNvSpPr/>
          <p:nvPr/>
        </p:nvSpPr>
        <p:spPr>
          <a:xfrm>
            <a:off x="544770" y="4228148"/>
            <a:ext cx="316349" cy="316349"/>
          </a:xfrm>
          <a:prstGeom prst="roundRect">
            <a:avLst>
              <a:gd name="adj" fmla="val 6667"/>
            </a:avLst>
          </a:prstGeom>
          <a:solidFill>
            <a:srgbClr val="433550"/>
          </a:solidFill>
          <a:ln/>
        </p:spPr>
      </p:sp>
      <p:sp>
        <p:nvSpPr>
          <p:cNvPr id="21" name="Text 19"/>
          <p:cNvSpPr/>
          <p:nvPr/>
        </p:nvSpPr>
        <p:spPr>
          <a:xfrm>
            <a:off x="650141" y="4280892"/>
            <a:ext cx="105489" cy="210860"/>
          </a:xfrm>
          <a:prstGeom prst="rect">
            <a:avLst/>
          </a:prstGeom>
          <a:noFill/>
          <a:ln/>
        </p:spPr>
        <p:txBody>
          <a:bodyPr wrap="none" lIns="0" tIns="0" rIns="0" bIns="0" rtlCol="0" anchor="t"/>
          <a:lstStyle/>
          <a:p>
            <a:pPr algn="ctr" indent="0" marL="0">
              <a:lnSpc>
                <a:spcPts val="1650"/>
              </a:lnSpc>
              <a:buNone/>
            </a:pPr>
            <a:r>
              <a:rPr lang="en-US" sz="1650" b="1" dirty="0">
                <a:solidFill>
                  <a:srgbClr val="DAD1E6"/>
                </a:solidFill>
                <a:latin typeface="Inconsolata Bold" pitchFamily="34" charset="0"/>
                <a:ea typeface="Inconsolata Bold" pitchFamily="34" charset="-122"/>
                <a:cs typeface="Inconsolata Bold" pitchFamily="34" charset="-120"/>
              </a:rPr>
              <a:t>4</a:t>
            </a:r>
            <a:endParaRPr lang="en-US" sz="1650" dirty="0"/>
          </a:p>
        </p:txBody>
      </p:sp>
      <p:sp>
        <p:nvSpPr>
          <p:cNvPr id="22" name="Text 20"/>
          <p:cNvSpPr/>
          <p:nvPr/>
        </p:nvSpPr>
        <p:spPr>
          <a:xfrm>
            <a:off x="1476256" y="4210526"/>
            <a:ext cx="2107525" cy="219670"/>
          </a:xfrm>
          <a:prstGeom prst="rect">
            <a:avLst/>
          </a:prstGeom>
          <a:noFill/>
          <a:ln/>
        </p:spPr>
        <p:txBody>
          <a:bodyPr wrap="none" lIns="0" tIns="0" rIns="0" bIns="0" rtlCol="0" anchor="t"/>
          <a:lstStyle/>
          <a:p>
            <a:pPr algn="l" indent="0" marL="0">
              <a:lnSpc>
                <a:spcPts val="1700"/>
              </a:lnSpc>
              <a:buNone/>
            </a:pPr>
            <a:r>
              <a:rPr lang="en-US" sz="1350" b="1" dirty="0">
                <a:solidFill>
                  <a:srgbClr val="DAD1E6"/>
                </a:solidFill>
                <a:latin typeface="Inconsolata Bold" pitchFamily="34" charset="0"/>
                <a:ea typeface="Inconsolata Bold" pitchFamily="34" charset="-122"/>
                <a:cs typeface="Inconsolata Bold" pitchFamily="34" charset="-120"/>
              </a:rPr>
              <a:t>Product Sales Management</a:t>
            </a:r>
            <a:endParaRPr lang="en-US" sz="1350" dirty="0"/>
          </a:p>
        </p:txBody>
      </p:sp>
      <p:sp>
        <p:nvSpPr>
          <p:cNvPr id="23" name="Text 21"/>
          <p:cNvSpPr/>
          <p:nvPr/>
        </p:nvSpPr>
        <p:spPr>
          <a:xfrm>
            <a:off x="1476256" y="4514493"/>
            <a:ext cx="12662059" cy="224909"/>
          </a:xfrm>
          <a:prstGeom prst="rect">
            <a:avLst/>
          </a:prstGeom>
          <a:noFill/>
          <a:ln/>
        </p:spPr>
        <p:txBody>
          <a:bodyPr wrap="none" lIns="0" tIns="0" rIns="0" bIns="0" rtlCol="0" anchor="t"/>
          <a:lstStyle/>
          <a:p>
            <a:pPr algn="l" indent="0" marL="0">
              <a:lnSpc>
                <a:spcPts val="1750"/>
              </a:lnSpc>
              <a:buNone/>
            </a:pPr>
            <a:r>
              <a:rPr lang="en-US" sz="1100" dirty="0">
                <a:solidFill>
                  <a:srgbClr val="DAD1E6"/>
                </a:solidFill>
                <a:latin typeface="Fira Sans" pitchFamily="34" charset="0"/>
                <a:ea typeface="Fira Sans" pitchFamily="34" charset="-122"/>
                <a:cs typeface="Fira Sans" pitchFamily="34" charset="-120"/>
              </a:rPr>
              <a:t>Admins are responsible for the sale of gym products, managing inventory, processing transactions, and ensuring that members have access to fitness-related products.</a:t>
            </a:r>
            <a:endParaRPr lang="en-US" sz="1100" dirty="0"/>
          </a:p>
        </p:txBody>
      </p:sp>
      <p:sp>
        <p:nvSpPr>
          <p:cNvPr id="24" name="Shape 22"/>
          <p:cNvSpPr/>
          <p:nvPr/>
        </p:nvSpPr>
        <p:spPr>
          <a:xfrm>
            <a:off x="845880" y="5328999"/>
            <a:ext cx="492085" cy="15240"/>
          </a:xfrm>
          <a:prstGeom prst="roundRect">
            <a:avLst>
              <a:gd name="adj" fmla="val 138393"/>
            </a:avLst>
          </a:prstGeom>
          <a:solidFill>
            <a:srgbClr val="5C4E69"/>
          </a:solidFill>
          <a:ln/>
        </p:spPr>
      </p:sp>
      <p:sp>
        <p:nvSpPr>
          <p:cNvPr id="25" name="Shape 23"/>
          <p:cNvSpPr/>
          <p:nvPr/>
        </p:nvSpPr>
        <p:spPr>
          <a:xfrm>
            <a:off x="544770" y="5178504"/>
            <a:ext cx="316349" cy="316349"/>
          </a:xfrm>
          <a:prstGeom prst="roundRect">
            <a:avLst>
              <a:gd name="adj" fmla="val 6667"/>
            </a:avLst>
          </a:prstGeom>
          <a:solidFill>
            <a:srgbClr val="433550"/>
          </a:solidFill>
          <a:ln/>
        </p:spPr>
      </p:sp>
      <p:sp>
        <p:nvSpPr>
          <p:cNvPr id="26" name="Text 24"/>
          <p:cNvSpPr/>
          <p:nvPr/>
        </p:nvSpPr>
        <p:spPr>
          <a:xfrm>
            <a:off x="650141" y="5231249"/>
            <a:ext cx="105489" cy="210860"/>
          </a:xfrm>
          <a:prstGeom prst="rect">
            <a:avLst/>
          </a:prstGeom>
          <a:noFill/>
          <a:ln/>
        </p:spPr>
        <p:txBody>
          <a:bodyPr wrap="none" lIns="0" tIns="0" rIns="0" bIns="0" rtlCol="0" anchor="t"/>
          <a:lstStyle/>
          <a:p>
            <a:pPr algn="ctr" indent="0" marL="0">
              <a:lnSpc>
                <a:spcPts val="1650"/>
              </a:lnSpc>
              <a:buNone/>
            </a:pPr>
            <a:r>
              <a:rPr lang="en-US" sz="1650" b="1" dirty="0">
                <a:solidFill>
                  <a:srgbClr val="DAD1E6"/>
                </a:solidFill>
                <a:latin typeface="Inconsolata Bold" pitchFamily="34" charset="0"/>
                <a:ea typeface="Inconsolata Bold" pitchFamily="34" charset="-122"/>
                <a:cs typeface="Inconsolata Bold" pitchFamily="34" charset="-120"/>
              </a:rPr>
              <a:t>5</a:t>
            </a:r>
            <a:endParaRPr lang="en-US" sz="1650" dirty="0"/>
          </a:p>
        </p:txBody>
      </p:sp>
      <p:sp>
        <p:nvSpPr>
          <p:cNvPr id="27" name="Text 25"/>
          <p:cNvSpPr/>
          <p:nvPr/>
        </p:nvSpPr>
        <p:spPr>
          <a:xfrm>
            <a:off x="1476256" y="5160883"/>
            <a:ext cx="2283143" cy="219670"/>
          </a:xfrm>
          <a:prstGeom prst="rect">
            <a:avLst/>
          </a:prstGeom>
          <a:noFill/>
          <a:ln/>
        </p:spPr>
        <p:txBody>
          <a:bodyPr wrap="none" lIns="0" tIns="0" rIns="0" bIns="0" rtlCol="0" anchor="t"/>
          <a:lstStyle/>
          <a:p>
            <a:pPr algn="l" indent="0" marL="0">
              <a:lnSpc>
                <a:spcPts val="1700"/>
              </a:lnSpc>
              <a:buNone/>
            </a:pPr>
            <a:r>
              <a:rPr lang="en-US" sz="1350" b="1" dirty="0">
                <a:solidFill>
                  <a:srgbClr val="DAD1E6"/>
                </a:solidFill>
                <a:latin typeface="Inconsolata Bold" pitchFamily="34" charset="0"/>
                <a:ea typeface="Inconsolata Bold" pitchFamily="34" charset="-122"/>
                <a:cs typeface="Inconsolata Bold" pitchFamily="34" charset="-120"/>
              </a:rPr>
              <a:t>Fitness Content Management</a:t>
            </a:r>
            <a:endParaRPr lang="en-US" sz="1350" dirty="0"/>
          </a:p>
        </p:txBody>
      </p:sp>
      <p:sp>
        <p:nvSpPr>
          <p:cNvPr id="28" name="Text 26"/>
          <p:cNvSpPr/>
          <p:nvPr/>
        </p:nvSpPr>
        <p:spPr>
          <a:xfrm>
            <a:off x="1476256" y="5464850"/>
            <a:ext cx="12662059" cy="224909"/>
          </a:xfrm>
          <a:prstGeom prst="rect">
            <a:avLst/>
          </a:prstGeom>
          <a:noFill/>
          <a:ln/>
        </p:spPr>
        <p:txBody>
          <a:bodyPr wrap="none" lIns="0" tIns="0" rIns="0" bIns="0" rtlCol="0" anchor="t"/>
          <a:lstStyle/>
          <a:p>
            <a:pPr algn="l" indent="0" marL="0">
              <a:lnSpc>
                <a:spcPts val="1750"/>
              </a:lnSpc>
              <a:buNone/>
            </a:pPr>
            <a:r>
              <a:rPr lang="en-US" sz="1100" dirty="0">
                <a:solidFill>
                  <a:srgbClr val="DAD1E6"/>
                </a:solidFill>
                <a:latin typeface="Fira Sans" pitchFamily="34" charset="0"/>
                <a:ea typeface="Fira Sans" pitchFamily="34" charset="-122"/>
                <a:cs typeface="Fira Sans" pitchFamily="34" charset="-120"/>
              </a:rPr>
              <a:t>Admins can oversee the provision of fitness blogs and videos, serving to educate and motivate members, helping them achieve their fitness goals.</a:t>
            </a:r>
            <a:endParaRPr lang="en-US" sz="1100" dirty="0"/>
          </a:p>
        </p:txBody>
      </p:sp>
      <p:sp>
        <p:nvSpPr>
          <p:cNvPr id="29" name="Shape 27"/>
          <p:cNvSpPr/>
          <p:nvPr/>
        </p:nvSpPr>
        <p:spPr>
          <a:xfrm>
            <a:off x="845880" y="6279356"/>
            <a:ext cx="492085" cy="15240"/>
          </a:xfrm>
          <a:prstGeom prst="roundRect">
            <a:avLst>
              <a:gd name="adj" fmla="val 138393"/>
            </a:avLst>
          </a:prstGeom>
          <a:solidFill>
            <a:srgbClr val="5C4E69"/>
          </a:solidFill>
          <a:ln/>
        </p:spPr>
      </p:sp>
      <p:sp>
        <p:nvSpPr>
          <p:cNvPr id="30" name="Shape 28"/>
          <p:cNvSpPr/>
          <p:nvPr/>
        </p:nvSpPr>
        <p:spPr>
          <a:xfrm>
            <a:off x="544770" y="6128861"/>
            <a:ext cx="316349" cy="316349"/>
          </a:xfrm>
          <a:prstGeom prst="roundRect">
            <a:avLst>
              <a:gd name="adj" fmla="val 6667"/>
            </a:avLst>
          </a:prstGeom>
          <a:solidFill>
            <a:srgbClr val="433550"/>
          </a:solidFill>
          <a:ln/>
        </p:spPr>
      </p:sp>
      <p:sp>
        <p:nvSpPr>
          <p:cNvPr id="31" name="Text 29"/>
          <p:cNvSpPr/>
          <p:nvPr/>
        </p:nvSpPr>
        <p:spPr>
          <a:xfrm>
            <a:off x="650141" y="6181606"/>
            <a:ext cx="105489" cy="210860"/>
          </a:xfrm>
          <a:prstGeom prst="rect">
            <a:avLst/>
          </a:prstGeom>
          <a:noFill/>
          <a:ln/>
        </p:spPr>
        <p:txBody>
          <a:bodyPr wrap="none" lIns="0" tIns="0" rIns="0" bIns="0" rtlCol="0" anchor="t"/>
          <a:lstStyle/>
          <a:p>
            <a:pPr algn="ctr" indent="0" marL="0">
              <a:lnSpc>
                <a:spcPts val="1650"/>
              </a:lnSpc>
              <a:buNone/>
            </a:pPr>
            <a:r>
              <a:rPr lang="en-US" sz="1650" b="1" dirty="0">
                <a:solidFill>
                  <a:srgbClr val="DAD1E6"/>
                </a:solidFill>
                <a:latin typeface="Inconsolata Bold" pitchFamily="34" charset="0"/>
                <a:ea typeface="Inconsolata Bold" pitchFamily="34" charset="-122"/>
                <a:cs typeface="Inconsolata Bold" pitchFamily="34" charset="-120"/>
              </a:rPr>
              <a:t>6</a:t>
            </a:r>
            <a:endParaRPr lang="en-US" sz="1650" dirty="0"/>
          </a:p>
        </p:txBody>
      </p:sp>
      <p:sp>
        <p:nvSpPr>
          <p:cNvPr id="32" name="Text 30"/>
          <p:cNvSpPr/>
          <p:nvPr/>
        </p:nvSpPr>
        <p:spPr>
          <a:xfrm>
            <a:off x="1476256" y="6111240"/>
            <a:ext cx="1757482" cy="219670"/>
          </a:xfrm>
          <a:prstGeom prst="rect">
            <a:avLst/>
          </a:prstGeom>
          <a:noFill/>
          <a:ln/>
        </p:spPr>
        <p:txBody>
          <a:bodyPr wrap="none" lIns="0" tIns="0" rIns="0" bIns="0" rtlCol="0" anchor="t"/>
          <a:lstStyle/>
          <a:p>
            <a:pPr algn="l" indent="0" marL="0">
              <a:lnSpc>
                <a:spcPts val="1700"/>
              </a:lnSpc>
              <a:buNone/>
            </a:pPr>
            <a:r>
              <a:rPr lang="en-US" sz="1350" b="1" dirty="0">
                <a:solidFill>
                  <a:srgbClr val="DAD1E6"/>
                </a:solidFill>
                <a:latin typeface="Inconsolata Bold" pitchFamily="34" charset="0"/>
                <a:ea typeface="Inconsolata Bold" pitchFamily="34" charset="-122"/>
                <a:cs typeface="Inconsolata Bold" pitchFamily="34" charset="-120"/>
              </a:rPr>
              <a:t>Payment Management</a:t>
            </a:r>
            <a:endParaRPr lang="en-US" sz="1350" dirty="0"/>
          </a:p>
        </p:txBody>
      </p:sp>
      <p:sp>
        <p:nvSpPr>
          <p:cNvPr id="33" name="Text 31"/>
          <p:cNvSpPr/>
          <p:nvPr/>
        </p:nvSpPr>
        <p:spPr>
          <a:xfrm>
            <a:off x="1476256" y="6415207"/>
            <a:ext cx="12662059" cy="224909"/>
          </a:xfrm>
          <a:prstGeom prst="rect">
            <a:avLst/>
          </a:prstGeom>
          <a:noFill/>
          <a:ln/>
        </p:spPr>
        <p:txBody>
          <a:bodyPr wrap="none" lIns="0" tIns="0" rIns="0" bIns="0" rtlCol="0" anchor="t"/>
          <a:lstStyle/>
          <a:p>
            <a:pPr algn="l" indent="0" marL="0">
              <a:lnSpc>
                <a:spcPts val="1750"/>
              </a:lnSpc>
              <a:buNone/>
            </a:pPr>
            <a:r>
              <a:rPr lang="en-US" sz="1100" dirty="0">
                <a:solidFill>
                  <a:srgbClr val="DAD1E6"/>
                </a:solidFill>
                <a:latin typeface="Fira Sans" pitchFamily="34" charset="0"/>
                <a:ea typeface="Fira Sans" pitchFamily="34" charset="-122"/>
                <a:cs typeface="Fira Sans" pitchFamily="34" charset="-120"/>
              </a:rPr>
              <a:t>Admins manage payment systems, ensuring that all financial transactions are processed smoothly. This includes tracking payments for memberships, products, and services offered.</a:t>
            </a:r>
            <a:endParaRPr lang="en-US" sz="1100" dirty="0"/>
          </a:p>
        </p:txBody>
      </p:sp>
      <p:sp>
        <p:nvSpPr>
          <p:cNvPr id="34" name="Shape 32"/>
          <p:cNvSpPr/>
          <p:nvPr/>
        </p:nvSpPr>
        <p:spPr>
          <a:xfrm>
            <a:off x="845880" y="7229713"/>
            <a:ext cx="492085" cy="15240"/>
          </a:xfrm>
          <a:prstGeom prst="roundRect">
            <a:avLst>
              <a:gd name="adj" fmla="val 138393"/>
            </a:avLst>
          </a:prstGeom>
          <a:solidFill>
            <a:srgbClr val="5C4E69"/>
          </a:solidFill>
          <a:ln/>
        </p:spPr>
      </p:sp>
      <p:sp>
        <p:nvSpPr>
          <p:cNvPr id="35" name="Shape 33"/>
          <p:cNvSpPr/>
          <p:nvPr/>
        </p:nvSpPr>
        <p:spPr>
          <a:xfrm>
            <a:off x="544770" y="7079218"/>
            <a:ext cx="316349" cy="316349"/>
          </a:xfrm>
          <a:prstGeom prst="roundRect">
            <a:avLst>
              <a:gd name="adj" fmla="val 6667"/>
            </a:avLst>
          </a:prstGeom>
          <a:solidFill>
            <a:srgbClr val="433550"/>
          </a:solidFill>
          <a:ln/>
        </p:spPr>
      </p:sp>
      <p:sp>
        <p:nvSpPr>
          <p:cNvPr id="36" name="Text 34"/>
          <p:cNvSpPr/>
          <p:nvPr/>
        </p:nvSpPr>
        <p:spPr>
          <a:xfrm>
            <a:off x="650141" y="7131963"/>
            <a:ext cx="105489" cy="210860"/>
          </a:xfrm>
          <a:prstGeom prst="rect">
            <a:avLst/>
          </a:prstGeom>
          <a:noFill/>
          <a:ln/>
        </p:spPr>
        <p:txBody>
          <a:bodyPr wrap="none" lIns="0" tIns="0" rIns="0" bIns="0" rtlCol="0" anchor="t"/>
          <a:lstStyle/>
          <a:p>
            <a:pPr algn="ctr" indent="0" marL="0">
              <a:lnSpc>
                <a:spcPts val="1650"/>
              </a:lnSpc>
              <a:buNone/>
            </a:pPr>
            <a:r>
              <a:rPr lang="en-US" sz="1650" b="1" dirty="0">
                <a:solidFill>
                  <a:srgbClr val="DAD1E6"/>
                </a:solidFill>
                <a:latin typeface="Inconsolata Bold" pitchFamily="34" charset="0"/>
                <a:ea typeface="Inconsolata Bold" pitchFamily="34" charset="-122"/>
                <a:cs typeface="Inconsolata Bold" pitchFamily="34" charset="-120"/>
              </a:rPr>
              <a:t>7</a:t>
            </a:r>
            <a:endParaRPr lang="en-US" sz="1650" dirty="0"/>
          </a:p>
        </p:txBody>
      </p:sp>
      <p:sp>
        <p:nvSpPr>
          <p:cNvPr id="37" name="Text 35"/>
          <p:cNvSpPr/>
          <p:nvPr/>
        </p:nvSpPr>
        <p:spPr>
          <a:xfrm>
            <a:off x="1476256" y="7061597"/>
            <a:ext cx="1757482" cy="219670"/>
          </a:xfrm>
          <a:prstGeom prst="rect">
            <a:avLst/>
          </a:prstGeom>
          <a:noFill/>
          <a:ln/>
        </p:spPr>
        <p:txBody>
          <a:bodyPr wrap="none" lIns="0" tIns="0" rIns="0" bIns="0" rtlCol="0" anchor="t"/>
          <a:lstStyle/>
          <a:p>
            <a:pPr algn="l" indent="0" marL="0">
              <a:lnSpc>
                <a:spcPts val="1700"/>
              </a:lnSpc>
              <a:buNone/>
            </a:pPr>
            <a:r>
              <a:rPr lang="en-US" sz="1350" b="1" dirty="0">
                <a:solidFill>
                  <a:srgbClr val="DAD1E6"/>
                </a:solidFill>
                <a:latin typeface="Inconsolata Bold" pitchFamily="34" charset="0"/>
                <a:ea typeface="Inconsolata Bold" pitchFamily="34" charset="-122"/>
                <a:cs typeface="Inconsolata Bold" pitchFamily="34" charset="-120"/>
              </a:rPr>
              <a:t>Report Generation</a:t>
            </a:r>
            <a:endParaRPr lang="en-US" sz="1350" dirty="0"/>
          </a:p>
        </p:txBody>
      </p:sp>
      <p:sp>
        <p:nvSpPr>
          <p:cNvPr id="38" name="Text 36"/>
          <p:cNvSpPr/>
          <p:nvPr/>
        </p:nvSpPr>
        <p:spPr>
          <a:xfrm>
            <a:off x="1476256" y="7365563"/>
            <a:ext cx="12662059" cy="224909"/>
          </a:xfrm>
          <a:prstGeom prst="rect">
            <a:avLst/>
          </a:prstGeom>
          <a:noFill/>
          <a:ln/>
        </p:spPr>
        <p:txBody>
          <a:bodyPr wrap="none" lIns="0" tIns="0" rIns="0" bIns="0" rtlCol="0" anchor="t"/>
          <a:lstStyle/>
          <a:p>
            <a:pPr algn="l" indent="0" marL="0">
              <a:lnSpc>
                <a:spcPts val="1750"/>
              </a:lnSpc>
              <a:buNone/>
            </a:pPr>
            <a:r>
              <a:rPr lang="en-US" sz="1100" dirty="0">
                <a:solidFill>
                  <a:srgbClr val="DAD1E6"/>
                </a:solidFill>
                <a:latin typeface="Fira Sans" pitchFamily="34" charset="0"/>
                <a:ea typeface="Fira Sans" pitchFamily="34" charset="-122"/>
                <a:cs typeface="Fira Sans" pitchFamily="34" charset="-120"/>
              </a:rPr>
              <a:t>Admins can generate various reports, providing valuable insights into gym operations, member engagement, performance, and financial data.</a:t>
            </a:r>
            <a:endParaRPr lang="en-US"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32316" y="339685"/>
            <a:ext cx="6174700" cy="386001"/>
          </a:xfrm>
          <a:prstGeom prst="rect">
            <a:avLst/>
          </a:prstGeom>
          <a:noFill/>
          <a:ln/>
        </p:spPr>
        <p:txBody>
          <a:bodyPr wrap="none" lIns="0" tIns="0" rIns="0" bIns="0" rtlCol="0" anchor="t"/>
          <a:lstStyle/>
          <a:p>
            <a:pPr indent="0" marL="0">
              <a:lnSpc>
                <a:spcPts val="3000"/>
              </a:lnSpc>
              <a:buNone/>
            </a:pPr>
            <a:r>
              <a:rPr lang="en-US" sz="2400" b="1" dirty="0">
                <a:solidFill>
                  <a:srgbClr val="F94CAF"/>
                </a:solidFill>
                <a:latin typeface="Inconsolata Bold" pitchFamily="34" charset="0"/>
                <a:ea typeface="Inconsolata Bold" pitchFamily="34" charset="-122"/>
                <a:cs typeface="Inconsolata Bold" pitchFamily="34" charset="-120"/>
              </a:rPr>
              <a:t>Member Role and Functionalities Overview</a:t>
            </a:r>
            <a:endParaRPr lang="en-US" sz="2400" dirty="0"/>
          </a:p>
        </p:txBody>
      </p:sp>
      <p:pic>
        <p:nvPicPr>
          <p:cNvPr id="3" name="Image 0" descr="preencoded.png">    </p:cNvPr>
          <p:cNvPicPr>
            <a:picLocks noChangeAspect="1"/>
          </p:cNvPicPr>
          <p:nvPr/>
        </p:nvPicPr>
        <p:blipFill>
          <a:blip r:embed="rId1"/>
          <a:stretch>
            <a:fillRect/>
          </a:stretch>
        </p:blipFill>
        <p:spPr>
          <a:xfrm>
            <a:off x="432316" y="972741"/>
            <a:ext cx="617577" cy="988219"/>
          </a:xfrm>
          <a:prstGeom prst="rect">
            <a:avLst/>
          </a:prstGeom>
        </p:spPr>
      </p:pic>
      <p:sp>
        <p:nvSpPr>
          <p:cNvPr id="4" name="Text 1"/>
          <p:cNvSpPr/>
          <p:nvPr/>
        </p:nvSpPr>
        <p:spPr>
          <a:xfrm>
            <a:off x="1235154" y="1096208"/>
            <a:ext cx="1544122" cy="193000"/>
          </a:xfrm>
          <a:prstGeom prst="rect">
            <a:avLst/>
          </a:prstGeom>
          <a:noFill/>
          <a:ln/>
        </p:spPr>
        <p:txBody>
          <a:bodyPr wrap="none" lIns="0" tIns="0" rIns="0" bIns="0" rtlCol="0" anchor="t"/>
          <a:lstStyle/>
          <a:p>
            <a:pPr algn="l" indent="0" marL="0">
              <a:lnSpc>
                <a:spcPts val="1500"/>
              </a:lnSpc>
              <a:buNone/>
            </a:pPr>
            <a:r>
              <a:rPr lang="en-US" sz="1200" b="1" dirty="0">
                <a:solidFill>
                  <a:srgbClr val="DAD1E6"/>
                </a:solidFill>
                <a:latin typeface="Inconsolata Bold" pitchFamily="34" charset="0"/>
                <a:ea typeface="Inconsolata Bold" pitchFamily="34" charset="-122"/>
                <a:cs typeface="Inconsolata Bold" pitchFamily="34" charset="-120"/>
              </a:rPr>
              <a:t>Member Login</a:t>
            </a:r>
            <a:endParaRPr lang="en-US" sz="1200" dirty="0"/>
          </a:p>
        </p:txBody>
      </p:sp>
      <p:sp>
        <p:nvSpPr>
          <p:cNvPr id="5" name="Text 2"/>
          <p:cNvSpPr/>
          <p:nvPr/>
        </p:nvSpPr>
        <p:spPr>
          <a:xfrm>
            <a:off x="1235154" y="1363266"/>
            <a:ext cx="12962930" cy="197644"/>
          </a:xfrm>
          <a:prstGeom prst="rect">
            <a:avLst/>
          </a:prstGeom>
          <a:noFill/>
          <a:ln/>
        </p:spPr>
        <p:txBody>
          <a:bodyPr wrap="none" lIns="0" tIns="0" rIns="0" bIns="0" rtlCol="0" anchor="t"/>
          <a:lstStyle/>
          <a:p>
            <a:pPr algn="l" indent="0" marL="0">
              <a:lnSpc>
                <a:spcPts val="1550"/>
              </a:lnSpc>
              <a:buNone/>
            </a:pPr>
            <a:r>
              <a:rPr lang="en-US" sz="950" dirty="0">
                <a:solidFill>
                  <a:srgbClr val="DAD1E6"/>
                </a:solidFill>
                <a:latin typeface="Fira Sans" pitchFamily="34" charset="0"/>
                <a:ea typeface="Fira Sans" pitchFamily="34" charset="-122"/>
                <a:cs typeface="Fira Sans" pitchFamily="34" charset="-120"/>
              </a:rPr>
              <a:t>Members can securely log into their personal accounts, ensuring access to their profiles and personalized features.</a:t>
            </a:r>
            <a:endParaRPr lang="en-US" sz="950" dirty="0"/>
          </a:p>
        </p:txBody>
      </p:sp>
      <p:pic>
        <p:nvPicPr>
          <p:cNvPr id="6" name="Image 1" descr="preencoded.png">    </p:cNvPr>
          <p:cNvPicPr>
            <a:picLocks noChangeAspect="1"/>
          </p:cNvPicPr>
          <p:nvPr/>
        </p:nvPicPr>
        <p:blipFill>
          <a:blip r:embed="rId2"/>
          <a:stretch>
            <a:fillRect/>
          </a:stretch>
        </p:blipFill>
        <p:spPr>
          <a:xfrm>
            <a:off x="432316" y="1960959"/>
            <a:ext cx="617577" cy="988219"/>
          </a:xfrm>
          <a:prstGeom prst="rect">
            <a:avLst/>
          </a:prstGeom>
        </p:spPr>
      </p:pic>
      <p:sp>
        <p:nvSpPr>
          <p:cNvPr id="7" name="Text 3"/>
          <p:cNvSpPr/>
          <p:nvPr/>
        </p:nvSpPr>
        <p:spPr>
          <a:xfrm>
            <a:off x="1235154" y="2084427"/>
            <a:ext cx="1544122" cy="193000"/>
          </a:xfrm>
          <a:prstGeom prst="rect">
            <a:avLst/>
          </a:prstGeom>
          <a:noFill/>
          <a:ln/>
        </p:spPr>
        <p:txBody>
          <a:bodyPr wrap="none" lIns="0" tIns="0" rIns="0" bIns="0" rtlCol="0" anchor="t"/>
          <a:lstStyle/>
          <a:p>
            <a:pPr algn="l" indent="0" marL="0">
              <a:lnSpc>
                <a:spcPts val="1500"/>
              </a:lnSpc>
              <a:buNone/>
            </a:pPr>
            <a:r>
              <a:rPr lang="en-US" sz="1200" b="1" dirty="0">
                <a:solidFill>
                  <a:srgbClr val="DAD1E6"/>
                </a:solidFill>
                <a:latin typeface="Inconsolata Bold" pitchFamily="34" charset="0"/>
                <a:ea typeface="Inconsolata Bold" pitchFamily="34" charset="-122"/>
                <a:cs typeface="Inconsolata Bold" pitchFamily="34" charset="-120"/>
              </a:rPr>
              <a:t>Profile Management</a:t>
            </a:r>
            <a:endParaRPr lang="en-US" sz="1200" dirty="0"/>
          </a:p>
        </p:txBody>
      </p:sp>
      <p:sp>
        <p:nvSpPr>
          <p:cNvPr id="8" name="Text 4"/>
          <p:cNvSpPr/>
          <p:nvPr/>
        </p:nvSpPr>
        <p:spPr>
          <a:xfrm>
            <a:off x="1235154" y="2351484"/>
            <a:ext cx="12962930" cy="197644"/>
          </a:xfrm>
          <a:prstGeom prst="rect">
            <a:avLst/>
          </a:prstGeom>
          <a:noFill/>
          <a:ln/>
        </p:spPr>
        <p:txBody>
          <a:bodyPr wrap="none" lIns="0" tIns="0" rIns="0" bIns="0" rtlCol="0" anchor="t"/>
          <a:lstStyle/>
          <a:p>
            <a:pPr algn="l" indent="0" marL="0">
              <a:lnSpc>
                <a:spcPts val="1550"/>
              </a:lnSpc>
              <a:buNone/>
            </a:pPr>
            <a:r>
              <a:rPr lang="en-US" sz="950" dirty="0">
                <a:solidFill>
                  <a:srgbClr val="DAD1E6"/>
                </a:solidFill>
                <a:latin typeface="Fira Sans" pitchFamily="34" charset="0"/>
                <a:ea typeface="Fira Sans" pitchFamily="34" charset="-122"/>
                <a:cs typeface="Fira Sans" pitchFamily="34" charset="-120"/>
              </a:rPr>
              <a:t>Members can manage their profiles, including personal information and preferences, keeping their details up-to-date and enhancing their experience.</a:t>
            </a:r>
            <a:endParaRPr lang="en-US" sz="950" dirty="0"/>
          </a:p>
        </p:txBody>
      </p:sp>
      <p:pic>
        <p:nvPicPr>
          <p:cNvPr id="9" name="Image 2" descr="preencoded.png">    </p:cNvPr>
          <p:cNvPicPr>
            <a:picLocks noChangeAspect="1"/>
          </p:cNvPicPr>
          <p:nvPr/>
        </p:nvPicPr>
        <p:blipFill>
          <a:blip r:embed="rId3"/>
          <a:stretch>
            <a:fillRect/>
          </a:stretch>
        </p:blipFill>
        <p:spPr>
          <a:xfrm>
            <a:off x="432316" y="2949178"/>
            <a:ext cx="617577" cy="988219"/>
          </a:xfrm>
          <a:prstGeom prst="rect">
            <a:avLst/>
          </a:prstGeom>
        </p:spPr>
      </p:pic>
      <p:sp>
        <p:nvSpPr>
          <p:cNvPr id="10" name="Text 5"/>
          <p:cNvSpPr/>
          <p:nvPr/>
        </p:nvSpPr>
        <p:spPr>
          <a:xfrm>
            <a:off x="1235154" y="3072646"/>
            <a:ext cx="1544122" cy="193000"/>
          </a:xfrm>
          <a:prstGeom prst="rect">
            <a:avLst/>
          </a:prstGeom>
          <a:noFill/>
          <a:ln/>
        </p:spPr>
        <p:txBody>
          <a:bodyPr wrap="none" lIns="0" tIns="0" rIns="0" bIns="0" rtlCol="0" anchor="t"/>
          <a:lstStyle/>
          <a:p>
            <a:pPr algn="l" indent="0" marL="0">
              <a:lnSpc>
                <a:spcPts val="1500"/>
              </a:lnSpc>
              <a:buNone/>
            </a:pPr>
            <a:r>
              <a:rPr lang="en-US" sz="1200" b="1" dirty="0">
                <a:solidFill>
                  <a:srgbClr val="DAD1E6"/>
                </a:solidFill>
                <a:latin typeface="Inconsolata Bold" pitchFamily="34" charset="0"/>
                <a:ea typeface="Inconsolata Bold" pitchFamily="34" charset="-122"/>
                <a:cs typeface="Inconsolata Bold" pitchFamily="34" charset="-120"/>
              </a:rPr>
              <a:t>Attendance Tracking</a:t>
            </a:r>
            <a:endParaRPr lang="en-US" sz="1200" dirty="0"/>
          </a:p>
        </p:txBody>
      </p:sp>
      <p:sp>
        <p:nvSpPr>
          <p:cNvPr id="11" name="Text 6"/>
          <p:cNvSpPr/>
          <p:nvPr/>
        </p:nvSpPr>
        <p:spPr>
          <a:xfrm>
            <a:off x="1235154" y="3339703"/>
            <a:ext cx="12962930" cy="197644"/>
          </a:xfrm>
          <a:prstGeom prst="rect">
            <a:avLst/>
          </a:prstGeom>
          <a:noFill/>
          <a:ln/>
        </p:spPr>
        <p:txBody>
          <a:bodyPr wrap="none" lIns="0" tIns="0" rIns="0" bIns="0" rtlCol="0" anchor="t"/>
          <a:lstStyle/>
          <a:p>
            <a:pPr algn="l" indent="0" marL="0">
              <a:lnSpc>
                <a:spcPts val="1550"/>
              </a:lnSpc>
              <a:buNone/>
            </a:pPr>
            <a:r>
              <a:rPr lang="en-US" sz="950" dirty="0">
                <a:solidFill>
                  <a:srgbClr val="DAD1E6"/>
                </a:solidFill>
                <a:latin typeface="Fira Sans" pitchFamily="34" charset="0"/>
                <a:ea typeface="Fira Sans" pitchFamily="34" charset="-122"/>
                <a:cs typeface="Fira Sans" pitchFamily="34" charset="-120"/>
              </a:rPr>
              <a:t>Members can track their attendance, staying accountable and motivated in their fitness journey. This functionality allows them to view their visit history and plan future workouts effectively.</a:t>
            </a:r>
            <a:endParaRPr lang="en-US" sz="950" dirty="0"/>
          </a:p>
        </p:txBody>
      </p:sp>
      <p:pic>
        <p:nvPicPr>
          <p:cNvPr id="12" name="Image 3" descr="preencoded.png">    </p:cNvPr>
          <p:cNvPicPr>
            <a:picLocks noChangeAspect="1"/>
          </p:cNvPicPr>
          <p:nvPr/>
        </p:nvPicPr>
        <p:blipFill>
          <a:blip r:embed="rId4"/>
          <a:stretch>
            <a:fillRect/>
          </a:stretch>
        </p:blipFill>
        <p:spPr>
          <a:xfrm>
            <a:off x="432316" y="3937397"/>
            <a:ext cx="617577" cy="988219"/>
          </a:xfrm>
          <a:prstGeom prst="rect">
            <a:avLst/>
          </a:prstGeom>
        </p:spPr>
      </p:pic>
      <p:sp>
        <p:nvSpPr>
          <p:cNvPr id="13" name="Text 7"/>
          <p:cNvSpPr/>
          <p:nvPr/>
        </p:nvSpPr>
        <p:spPr>
          <a:xfrm>
            <a:off x="1235154" y="4060865"/>
            <a:ext cx="2160389" cy="193000"/>
          </a:xfrm>
          <a:prstGeom prst="rect">
            <a:avLst/>
          </a:prstGeom>
          <a:noFill/>
          <a:ln/>
        </p:spPr>
        <p:txBody>
          <a:bodyPr wrap="none" lIns="0" tIns="0" rIns="0" bIns="0" rtlCol="0" anchor="t"/>
          <a:lstStyle/>
          <a:p>
            <a:pPr algn="l" indent="0" marL="0">
              <a:lnSpc>
                <a:spcPts val="1500"/>
              </a:lnSpc>
              <a:buNone/>
            </a:pPr>
            <a:r>
              <a:rPr lang="en-US" sz="1200" b="1" dirty="0">
                <a:solidFill>
                  <a:srgbClr val="DAD1E6"/>
                </a:solidFill>
                <a:latin typeface="Inconsolata Bold" pitchFamily="34" charset="0"/>
                <a:ea typeface="Inconsolata Bold" pitchFamily="34" charset="-122"/>
                <a:cs typeface="Inconsolata Bold" pitchFamily="34" charset="-120"/>
              </a:rPr>
              <a:t>Access to Training Resources</a:t>
            </a:r>
            <a:endParaRPr lang="en-US" sz="1200" dirty="0"/>
          </a:p>
        </p:txBody>
      </p:sp>
      <p:sp>
        <p:nvSpPr>
          <p:cNvPr id="14" name="Text 8"/>
          <p:cNvSpPr/>
          <p:nvPr/>
        </p:nvSpPr>
        <p:spPr>
          <a:xfrm>
            <a:off x="1235154" y="4327922"/>
            <a:ext cx="12962930" cy="197644"/>
          </a:xfrm>
          <a:prstGeom prst="rect">
            <a:avLst/>
          </a:prstGeom>
          <a:noFill/>
          <a:ln/>
        </p:spPr>
        <p:txBody>
          <a:bodyPr wrap="none" lIns="0" tIns="0" rIns="0" bIns="0" rtlCol="0" anchor="t"/>
          <a:lstStyle/>
          <a:p>
            <a:pPr algn="l" indent="0" marL="0">
              <a:lnSpc>
                <a:spcPts val="1550"/>
              </a:lnSpc>
              <a:buNone/>
            </a:pPr>
            <a:r>
              <a:rPr lang="en-US" sz="950" dirty="0">
                <a:solidFill>
                  <a:srgbClr val="DAD1E6"/>
                </a:solidFill>
                <a:latin typeface="Fira Sans" pitchFamily="34" charset="0"/>
                <a:ea typeface="Fira Sans" pitchFamily="34" charset="-122"/>
                <a:cs typeface="Fira Sans" pitchFamily="34" charset="-120"/>
              </a:rPr>
              <a:t>Members can access training resources, including videos, workout schedules, and diet charts provided by their trainers, ensuring they can follow structured fitness plans.</a:t>
            </a:r>
            <a:endParaRPr lang="en-US" sz="950" dirty="0"/>
          </a:p>
        </p:txBody>
      </p:sp>
      <p:pic>
        <p:nvPicPr>
          <p:cNvPr id="15" name="Image 4" descr="preencoded.png">    </p:cNvPr>
          <p:cNvPicPr>
            <a:picLocks noChangeAspect="1"/>
          </p:cNvPicPr>
          <p:nvPr/>
        </p:nvPicPr>
        <p:blipFill>
          <a:blip r:embed="rId5"/>
          <a:stretch>
            <a:fillRect/>
          </a:stretch>
        </p:blipFill>
        <p:spPr>
          <a:xfrm>
            <a:off x="432316" y="4925616"/>
            <a:ext cx="617577" cy="988219"/>
          </a:xfrm>
          <a:prstGeom prst="rect">
            <a:avLst/>
          </a:prstGeom>
        </p:spPr>
      </p:pic>
      <p:sp>
        <p:nvSpPr>
          <p:cNvPr id="16" name="Text 9"/>
          <p:cNvSpPr/>
          <p:nvPr/>
        </p:nvSpPr>
        <p:spPr>
          <a:xfrm>
            <a:off x="1235154" y="5049083"/>
            <a:ext cx="1544122" cy="193000"/>
          </a:xfrm>
          <a:prstGeom prst="rect">
            <a:avLst/>
          </a:prstGeom>
          <a:noFill/>
          <a:ln/>
        </p:spPr>
        <p:txBody>
          <a:bodyPr wrap="none" lIns="0" tIns="0" rIns="0" bIns="0" rtlCol="0" anchor="t"/>
          <a:lstStyle/>
          <a:p>
            <a:pPr algn="l" indent="0" marL="0">
              <a:lnSpc>
                <a:spcPts val="1500"/>
              </a:lnSpc>
              <a:buNone/>
            </a:pPr>
            <a:r>
              <a:rPr lang="en-US" sz="1200" b="1" dirty="0">
                <a:solidFill>
                  <a:srgbClr val="DAD1E6"/>
                </a:solidFill>
                <a:latin typeface="Inconsolata Bold" pitchFamily="34" charset="0"/>
                <a:ea typeface="Inconsolata Bold" pitchFamily="34" charset="-122"/>
                <a:cs typeface="Inconsolata Bold" pitchFamily="34" charset="-120"/>
              </a:rPr>
              <a:t>Product Purchases</a:t>
            </a:r>
            <a:endParaRPr lang="en-US" sz="1200" dirty="0"/>
          </a:p>
        </p:txBody>
      </p:sp>
      <p:sp>
        <p:nvSpPr>
          <p:cNvPr id="17" name="Text 10"/>
          <p:cNvSpPr/>
          <p:nvPr/>
        </p:nvSpPr>
        <p:spPr>
          <a:xfrm>
            <a:off x="1235154" y="5316141"/>
            <a:ext cx="12962930" cy="197644"/>
          </a:xfrm>
          <a:prstGeom prst="rect">
            <a:avLst/>
          </a:prstGeom>
          <a:noFill/>
          <a:ln/>
        </p:spPr>
        <p:txBody>
          <a:bodyPr wrap="none" lIns="0" tIns="0" rIns="0" bIns="0" rtlCol="0" anchor="t"/>
          <a:lstStyle/>
          <a:p>
            <a:pPr algn="l" indent="0" marL="0">
              <a:lnSpc>
                <a:spcPts val="1550"/>
              </a:lnSpc>
              <a:buNone/>
            </a:pPr>
            <a:r>
              <a:rPr lang="en-US" sz="950" dirty="0">
                <a:solidFill>
                  <a:srgbClr val="DAD1E6"/>
                </a:solidFill>
                <a:latin typeface="Fira Sans" pitchFamily="34" charset="0"/>
                <a:ea typeface="Fira Sans" pitchFamily="34" charset="-122"/>
                <a:cs typeface="Fira Sans" pitchFamily="34" charset="-120"/>
              </a:rPr>
              <a:t>Members can purchase gym products directly through the website, enhancing their shopping experience and ensuring access to quality fitness gear and supplements.</a:t>
            </a:r>
            <a:endParaRPr lang="en-US" sz="950" dirty="0"/>
          </a:p>
        </p:txBody>
      </p:sp>
      <p:pic>
        <p:nvPicPr>
          <p:cNvPr id="18" name="Image 5" descr="preencoded.png">    </p:cNvPr>
          <p:cNvPicPr>
            <a:picLocks noChangeAspect="1"/>
          </p:cNvPicPr>
          <p:nvPr/>
        </p:nvPicPr>
        <p:blipFill>
          <a:blip r:embed="rId6"/>
          <a:stretch>
            <a:fillRect/>
          </a:stretch>
        </p:blipFill>
        <p:spPr>
          <a:xfrm>
            <a:off x="432316" y="5913834"/>
            <a:ext cx="617577" cy="988219"/>
          </a:xfrm>
          <a:prstGeom prst="rect">
            <a:avLst/>
          </a:prstGeom>
        </p:spPr>
      </p:pic>
      <p:sp>
        <p:nvSpPr>
          <p:cNvPr id="19" name="Text 11"/>
          <p:cNvSpPr/>
          <p:nvPr/>
        </p:nvSpPr>
        <p:spPr>
          <a:xfrm>
            <a:off x="1235154" y="6037302"/>
            <a:ext cx="1544122" cy="193000"/>
          </a:xfrm>
          <a:prstGeom prst="rect">
            <a:avLst/>
          </a:prstGeom>
          <a:noFill/>
          <a:ln/>
        </p:spPr>
        <p:txBody>
          <a:bodyPr wrap="none" lIns="0" tIns="0" rIns="0" bIns="0" rtlCol="0" anchor="t"/>
          <a:lstStyle/>
          <a:p>
            <a:pPr algn="l" indent="0" marL="0">
              <a:lnSpc>
                <a:spcPts val="1500"/>
              </a:lnSpc>
              <a:buNone/>
            </a:pPr>
            <a:r>
              <a:rPr lang="en-US" sz="1200" b="1" dirty="0">
                <a:solidFill>
                  <a:srgbClr val="DAD1E6"/>
                </a:solidFill>
                <a:latin typeface="Inconsolata Bold" pitchFamily="34" charset="0"/>
                <a:ea typeface="Inconsolata Bold" pitchFamily="34" charset="-122"/>
                <a:cs typeface="Inconsolata Bold" pitchFamily="34" charset="-120"/>
              </a:rPr>
              <a:t>Payment Management</a:t>
            </a:r>
            <a:endParaRPr lang="en-US" sz="1200" dirty="0"/>
          </a:p>
        </p:txBody>
      </p:sp>
      <p:sp>
        <p:nvSpPr>
          <p:cNvPr id="20" name="Text 12"/>
          <p:cNvSpPr/>
          <p:nvPr/>
        </p:nvSpPr>
        <p:spPr>
          <a:xfrm>
            <a:off x="1235154" y="6304359"/>
            <a:ext cx="12962930" cy="197644"/>
          </a:xfrm>
          <a:prstGeom prst="rect">
            <a:avLst/>
          </a:prstGeom>
          <a:noFill/>
          <a:ln/>
        </p:spPr>
        <p:txBody>
          <a:bodyPr wrap="none" lIns="0" tIns="0" rIns="0" bIns="0" rtlCol="0" anchor="t"/>
          <a:lstStyle/>
          <a:p>
            <a:pPr algn="l" indent="0" marL="0">
              <a:lnSpc>
                <a:spcPts val="1550"/>
              </a:lnSpc>
              <a:buNone/>
            </a:pPr>
            <a:r>
              <a:rPr lang="en-US" sz="950" dirty="0">
                <a:solidFill>
                  <a:srgbClr val="DAD1E6"/>
                </a:solidFill>
                <a:latin typeface="Fira Sans" pitchFamily="34" charset="0"/>
                <a:ea typeface="Fira Sans" pitchFamily="34" charset="-122"/>
                <a:cs typeface="Fira Sans" pitchFamily="34" charset="-120"/>
              </a:rPr>
              <a:t>Members can manage their payments for membership renewals seamlessly, providing a hassle-free way to ensure uninterrupted access to gym facilities and services.</a:t>
            </a:r>
            <a:endParaRPr lang="en-US" sz="950" dirty="0"/>
          </a:p>
        </p:txBody>
      </p:sp>
      <p:pic>
        <p:nvPicPr>
          <p:cNvPr id="21" name="Image 6" descr="preencoded.png">    </p:cNvPr>
          <p:cNvPicPr>
            <a:picLocks noChangeAspect="1"/>
          </p:cNvPicPr>
          <p:nvPr/>
        </p:nvPicPr>
        <p:blipFill>
          <a:blip r:embed="rId7"/>
          <a:stretch>
            <a:fillRect/>
          </a:stretch>
        </p:blipFill>
        <p:spPr>
          <a:xfrm>
            <a:off x="432316" y="6902053"/>
            <a:ext cx="617577" cy="988219"/>
          </a:xfrm>
          <a:prstGeom prst="rect">
            <a:avLst/>
          </a:prstGeom>
        </p:spPr>
      </p:pic>
      <p:sp>
        <p:nvSpPr>
          <p:cNvPr id="22" name="Text 13"/>
          <p:cNvSpPr/>
          <p:nvPr/>
        </p:nvSpPr>
        <p:spPr>
          <a:xfrm>
            <a:off x="1235154" y="7025521"/>
            <a:ext cx="1544122" cy="193000"/>
          </a:xfrm>
          <a:prstGeom prst="rect">
            <a:avLst/>
          </a:prstGeom>
          <a:noFill/>
          <a:ln/>
        </p:spPr>
        <p:txBody>
          <a:bodyPr wrap="none" lIns="0" tIns="0" rIns="0" bIns="0" rtlCol="0" anchor="t"/>
          <a:lstStyle/>
          <a:p>
            <a:pPr algn="l" indent="0" marL="0">
              <a:lnSpc>
                <a:spcPts val="1500"/>
              </a:lnSpc>
              <a:buNone/>
            </a:pPr>
            <a:r>
              <a:rPr lang="en-US" sz="1200" b="1" dirty="0">
                <a:solidFill>
                  <a:srgbClr val="DAD1E6"/>
                </a:solidFill>
                <a:latin typeface="Inconsolata Bold" pitchFamily="34" charset="0"/>
                <a:ea typeface="Inconsolata Bold" pitchFamily="34" charset="-122"/>
                <a:cs typeface="Inconsolata Bold" pitchFamily="34" charset="-120"/>
              </a:rPr>
              <a:t>Feedback Submission</a:t>
            </a:r>
            <a:endParaRPr lang="en-US" sz="1200" dirty="0"/>
          </a:p>
        </p:txBody>
      </p:sp>
      <p:sp>
        <p:nvSpPr>
          <p:cNvPr id="23" name="Text 14"/>
          <p:cNvSpPr/>
          <p:nvPr/>
        </p:nvSpPr>
        <p:spPr>
          <a:xfrm>
            <a:off x="1235154" y="7292578"/>
            <a:ext cx="12962930" cy="197644"/>
          </a:xfrm>
          <a:prstGeom prst="rect">
            <a:avLst/>
          </a:prstGeom>
          <a:noFill/>
          <a:ln/>
        </p:spPr>
        <p:txBody>
          <a:bodyPr wrap="none" lIns="0" tIns="0" rIns="0" bIns="0" rtlCol="0" anchor="t"/>
          <a:lstStyle/>
          <a:p>
            <a:pPr algn="l" indent="0" marL="0">
              <a:lnSpc>
                <a:spcPts val="1550"/>
              </a:lnSpc>
              <a:buNone/>
            </a:pPr>
            <a:r>
              <a:rPr lang="en-US" sz="950" dirty="0">
                <a:solidFill>
                  <a:srgbClr val="DAD1E6"/>
                </a:solidFill>
                <a:latin typeface="Fira Sans" pitchFamily="34" charset="0"/>
                <a:ea typeface="Fira Sans" pitchFamily="34" charset="-122"/>
                <a:cs typeface="Fira Sans" pitchFamily="34" charset="-120"/>
              </a:rPr>
              <a:t>Members can provide feedback regarding their experiences, helping the gym improve services and cater to member needs more effectively.</a:t>
            </a:r>
            <a:endParaRPr lang="en-US" sz="9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160740"/>
            <a:ext cx="9638586" cy="708779"/>
          </a:xfrm>
          <a:prstGeom prst="rect">
            <a:avLst/>
          </a:prstGeom>
          <a:noFill/>
          <a:ln/>
        </p:spPr>
        <p:txBody>
          <a:bodyPr wrap="none" lIns="0" tIns="0" rIns="0" bIns="0" rtlCol="0" anchor="t"/>
          <a:lstStyle/>
          <a:p>
            <a:pPr indent="0" marL="0">
              <a:lnSpc>
                <a:spcPts val="5550"/>
              </a:lnSpc>
              <a:buNone/>
            </a:pPr>
            <a:r>
              <a:rPr lang="en-US" sz="4450" b="1" dirty="0">
                <a:solidFill>
                  <a:srgbClr val="F94CAF"/>
                </a:solidFill>
                <a:latin typeface="Inconsolata Bold" pitchFamily="34" charset="0"/>
                <a:ea typeface="Inconsolata Bold" pitchFamily="34" charset="-122"/>
                <a:cs typeface="Inconsolata Bold" pitchFamily="34" charset="-120"/>
              </a:rPr>
              <a:t>Key Achievements of Gym Management</a:t>
            </a:r>
            <a:endParaRPr lang="en-US" sz="4450" dirty="0"/>
          </a:p>
        </p:txBody>
      </p:sp>
      <p:pic>
        <p:nvPicPr>
          <p:cNvPr id="3" name="Image 0" descr="preencoded.png">    </p:cNvPr>
          <p:cNvPicPr>
            <a:picLocks noChangeAspect="1"/>
          </p:cNvPicPr>
          <p:nvPr/>
        </p:nvPicPr>
        <p:blipFill>
          <a:blip r:embed="rId1"/>
          <a:stretch>
            <a:fillRect/>
          </a:stretch>
        </p:blipFill>
        <p:spPr>
          <a:xfrm>
            <a:off x="3247430" y="2323148"/>
            <a:ext cx="1614011" cy="807958"/>
          </a:xfrm>
          <a:prstGeom prst="rect">
            <a:avLst/>
          </a:prstGeom>
        </p:spPr>
      </p:pic>
      <p:sp>
        <p:nvSpPr>
          <p:cNvPr id="4" name="Text 1"/>
          <p:cNvSpPr/>
          <p:nvPr/>
        </p:nvSpPr>
        <p:spPr>
          <a:xfrm>
            <a:off x="3983474" y="2587466"/>
            <a:ext cx="141803" cy="453509"/>
          </a:xfrm>
          <a:prstGeom prst="rect">
            <a:avLst/>
          </a:prstGeom>
          <a:noFill/>
          <a:ln/>
        </p:spPr>
        <p:txBody>
          <a:bodyPr wrap="none" lIns="0" tIns="0" rIns="0" bIns="0" rtlCol="0" anchor="t"/>
          <a:lstStyle/>
          <a:p>
            <a:pPr algn="ctr" indent="0" marL="0">
              <a:lnSpc>
                <a:spcPts val="3550"/>
              </a:lnSpc>
              <a:buNone/>
            </a:pPr>
            <a:r>
              <a:rPr lang="en-US" sz="2200" b="1" dirty="0">
                <a:solidFill>
                  <a:srgbClr val="DAD1E6"/>
                </a:solidFill>
                <a:latin typeface="Inconsolata Bold" pitchFamily="34" charset="0"/>
                <a:ea typeface="Inconsolata Bold" pitchFamily="34" charset="-122"/>
                <a:cs typeface="Inconsolata Bold" pitchFamily="34" charset="-120"/>
              </a:rPr>
              <a:t>1</a:t>
            </a:r>
            <a:endParaRPr lang="en-US" sz="2200" dirty="0"/>
          </a:p>
        </p:txBody>
      </p:sp>
      <p:sp>
        <p:nvSpPr>
          <p:cNvPr id="5" name="Text 2"/>
          <p:cNvSpPr/>
          <p:nvPr/>
        </p:nvSpPr>
        <p:spPr>
          <a:xfrm>
            <a:off x="5088255" y="2549962"/>
            <a:ext cx="5667494" cy="354330"/>
          </a:xfrm>
          <a:prstGeom prst="rect">
            <a:avLst/>
          </a:prstGeom>
          <a:noFill/>
          <a:ln/>
        </p:spPr>
        <p:txBody>
          <a:bodyPr wrap="none" lIns="0" tIns="0" rIns="0" bIns="0" rtlCol="0" anchor="t"/>
          <a:lstStyle/>
          <a:p>
            <a:pPr algn="l" indent="0" marL="0">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Development of a GYM Membership Platform</a:t>
            </a:r>
            <a:endParaRPr lang="en-US" sz="2200" dirty="0"/>
          </a:p>
        </p:txBody>
      </p:sp>
      <p:sp>
        <p:nvSpPr>
          <p:cNvPr id="6" name="Shape 3"/>
          <p:cNvSpPr/>
          <p:nvPr/>
        </p:nvSpPr>
        <p:spPr>
          <a:xfrm>
            <a:off x="4918115" y="3144203"/>
            <a:ext cx="8861822" cy="15240"/>
          </a:xfrm>
          <a:prstGeom prst="roundRect">
            <a:avLst>
              <a:gd name="adj" fmla="val 223256"/>
            </a:avLst>
          </a:prstGeom>
          <a:solidFill>
            <a:srgbClr val="5C4E69"/>
          </a:solidFill>
          <a:ln/>
        </p:spPr>
      </p:sp>
      <p:pic>
        <p:nvPicPr>
          <p:cNvPr id="7" name="Image 1" descr="preencoded.png">    </p:cNvPr>
          <p:cNvPicPr>
            <a:picLocks noChangeAspect="1"/>
          </p:cNvPicPr>
          <p:nvPr/>
        </p:nvPicPr>
        <p:blipFill>
          <a:blip r:embed="rId2"/>
          <a:stretch>
            <a:fillRect/>
          </a:stretch>
        </p:blipFill>
        <p:spPr>
          <a:xfrm>
            <a:off x="2440424" y="3187779"/>
            <a:ext cx="3228022" cy="807958"/>
          </a:xfrm>
          <a:prstGeom prst="rect">
            <a:avLst/>
          </a:prstGeom>
        </p:spPr>
      </p:pic>
      <p:sp>
        <p:nvSpPr>
          <p:cNvPr id="8" name="Text 4"/>
          <p:cNvSpPr/>
          <p:nvPr/>
        </p:nvSpPr>
        <p:spPr>
          <a:xfrm>
            <a:off x="3983474" y="3364944"/>
            <a:ext cx="141803" cy="453509"/>
          </a:xfrm>
          <a:prstGeom prst="rect">
            <a:avLst/>
          </a:prstGeom>
          <a:noFill/>
          <a:ln/>
        </p:spPr>
        <p:txBody>
          <a:bodyPr wrap="none" lIns="0" tIns="0" rIns="0" bIns="0" rtlCol="0" anchor="t"/>
          <a:lstStyle/>
          <a:p>
            <a:pPr algn="ctr" indent="0" marL="0">
              <a:lnSpc>
                <a:spcPts val="3550"/>
              </a:lnSpc>
              <a:buNone/>
            </a:pPr>
            <a:r>
              <a:rPr lang="en-US" sz="2200" b="1" dirty="0">
                <a:solidFill>
                  <a:srgbClr val="DAD1E6"/>
                </a:solidFill>
                <a:latin typeface="Inconsolata Bold" pitchFamily="34" charset="0"/>
                <a:ea typeface="Inconsolata Bold" pitchFamily="34" charset="-122"/>
                <a:cs typeface="Inconsolata Bold" pitchFamily="34" charset="-120"/>
              </a:rPr>
              <a:t>2</a:t>
            </a:r>
            <a:endParaRPr lang="en-US" sz="2200" dirty="0"/>
          </a:p>
        </p:txBody>
      </p:sp>
      <p:sp>
        <p:nvSpPr>
          <p:cNvPr id="9" name="Text 5"/>
          <p:cNvSpPr/>
          <p:nvPr/>
        </p:nvSpPr>
        <p:spPr>
          <a:xfrm>
            <a:off x="5895261" y="3414593"/>
            <a:ext cx="6942653" cy="354330"/>
          </a:xfrm>
          <a:prstGeom prst="rect">
            <a:avLst/>
          </a:prstGeom>
          <a:noFill/>
          <a:ln/>
        </p:spPr>
        <p:txBody>
          <a:bodyPr wrap="none" lIns="0" tIns="0" rIns="0" bIns="0" rtlCol="0" anchor="t"/>
          <a:lstStyle/>
          <a:p>
            <a:pPr algn="l" indent="0" marL="0">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Streamlined Information Management for GYM Owners</a:t>
            </a:r>
            <a:endParaRPr lang="en-US" sz="2200" dirty="0"/>
          </a:p>
        </p:txBody>
      </p:sp>
      <p:sp>
        <p:nvSpPr>
          <p:cNvPr id="10" name="Shape 6"/>
          <p:cNvSpPr/>
          <p:nvPr/>
        </p:nvSpPr>
        <p:spPr>
          <a:xfrm>
            <a:off x="5725120" y="4008834"/>
            <a:ext cx="8054816" cy="15240"/>
          </a:xfrm>
          <a:prstGeom prst="roundRect">
            <a:avLst>
              <a:gd name="adj" fmla="val 223256"/>
            </a:avLst>
          </a:prstGeom>
          <a:solidFill>
            <a:srgbClr val="5C4E69"/>
          </a:solidFill>
          <a:ln/>
        </p:spPr>
      </p:sp>
      <p:pic>
        <p:nvPicPr>
          <p:cNvPr id="11" name="Image 2" descr="preencoded.png">    </p:cNvPr>
          <p:cNvPicPr>
            <a:picLocks noChangeAspect="1"/>
          </p:cNvPicPr>
          <p:nvPr/>
        </p:nvPicPr>
        <p:blipFill>
          <a:blip r:embed="rId3"/>
          <a:stretch>
            <a:fillRect/>
          </a:stretch>
        </p:blipFill>
        <p:spPr>
          <a:xfrm>
            <a:off x="1633418" y="4052411"/>
            <a:ext cx="4842034" cy="807958"/>
          </a:xfrm>
          <a:prstGeom prst="rect">
            <a:avLst/>
          </a:prstGeom>
        </p:spPr>
      </p:pic>
      <p:sp>
        <p:nvSpPr>
          <p:cNvPr id="12" name="Text 7"/>
          <p:cNvSpPr/>
          <p:nvPr/>
        </p:nvSpPr>
        <p:spPr>
          <a:xfrm>
            <a:off x="3983474" y="4229576"/>
            <a:ext cx="141803" cy="453509"/>
          </a:xfrm>
          <a:prstGeom prst="rect">
            <a:avLst/>
          </a:prstGeom>
          <a:noFill/>
          <a:ln/>
        </p:spPr>
        <p:txBody>
          <a:bodyPr wrap="none" lIns="0" tIns="0" rIns="0" bIns="0" rtlCol="0" anchor="t"/>
          <a:lstStyle/>
          <a:p>
            <a:pPr algn="ctr" indent="0" marL="0">
              <a:lnSpc>
                <a:spcPts val="3550"/>
              </a:lnSpc>
              <a:buNone/>
            </a:pPr>
            <a:r>
              <a:rPr lang="en-US" sz="2200" b="1" dirty="0">
                <a:solidFill>
                  <a:srgbClr val="DAD1E6"/>
                </a:solidFill>
                <a:latin typeface="Inconsolata Bold" pitchFamily="34" charset="0"/>
                <a:ea typeface="Inconsolata Bold" pitchFamily="34" charset="-122"/>
                <a:cs typeface="Inconsolata Bold" pitchFamily="34" charset="-120"/>
              </a:rPr>
              <a:t>3</a:t>
            </a:r>
            <a:endParaRPr lang="en-US" sz="2200" dirty="0"/>
          </a:p>
        </p:txBody>
      </p:sp>
      <p:sp>
        <p:nvSpPr>
          <p:cNvPr id="13" name="Text 8"/>
          <p:cNvSpPr/>
          <p:nvPr/>
        </p:nvSpPr>
        <p:spPr>
          <a:xfrm>
            <a:off x="6702266" y="4279225"/>
            <a:ext cx="5667494" cy="354330"/>
          </a:xfrm>
          <a:prstGeom prst="rect">
            <a:avLst/>
          </a:prstGeom>
          <a:noFill/>
          <a:ln/>
        </p:spPr>
        <p:txBody>
          <a:bodyPr wrap="none" lIns="0" tIns="0" rIns="0" bIns="0" rtlCol="0" anchor="t"/>
          <a:lstStyle/>
          <a:p>
            <a:pPr algn="l" indent="0" marL="0">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Enhanced Workout Management for Trainers</a:t>
            </a:r>
            <a:endParaRPr lang="en-US" sz="2200" dirty="0"/>
          </a:p>
        </p:txBody>
      </p:sp>
      <p:sp>
        <p:nvSpPr>
          <p:cNvPr id="14" name="Shape 9"/>
          <p:cNvSpPr/>
          <p:nvPr/>
        </p:nvSpPr>
        <p:spPr>
          <a:xfrm>
            <a:off x="6532126" y="4873466"/>
            <a:ext cx="7247811" cy="15240"/>
          </a:xfrm>
          <a:prstGeom prst="roundRect">
            <a:avLst>
              <a:gd name="adj" fmla="val 223256"/>
            </a:avLst>
          </a:prstGeom>
          <a:solidFill>
            <a:srgbClr val="5C4E69"/>
          </a:solidFill>
          <a:ln/>
        </p:spPr>
      </p:sp>
      <p:pic>
        <p:nvPicPr>
          <p:cNvPr id="15" name="Image 3" descr="preencoded.png">    </p:cNvPr>
          <p:cNvPicPr>
            <a:picLocks noChangeAspect="1"/>
          </p:cNvPicPr>
          <p:nvPr/>
        </p:nvPicPr>
        <p:blipFill>
          <a:blip r:embed="rId4"/>
          <a:stretch>
            <a:fillRect/>
          </a:stretch>
        </p:blipFill>
        <p:spPr>
          <a:xfrm>
            <a:off x="826294" y="4917043"/>
            <a:ext cx="6456164" cy="807958"/>
          </a:xfrm>
          <a:prstGeom prst="rect">
            <a:avLst/>
          </a:prstGeom>
        </p:spPr>
      </p:pic>
      <p:sp>
        <p:nvSpPr>
          <p:cNvPr id="16" name="Text 10"/>
          <p:cNvSpPr/>
          <p:nvPr/>
        </p:nvSpPr>
        <p:spPr>
          <a:xfrm>
            <a:off x="3983355" y="5094208"/>
            <a:ext cx="141803" cy="453509"/>
          </a:xfrm>
          <a:prstGeom prst="rect">
            <a:avLst/>
          </a:prstGeom>
          <a:noFill/>
          <a:ln/>
        </p:spPr>
        <p:txBody>
          <a:bodyPr wrap="none" lIns="0" tIns="0" rIns="0" bIns="0" rtlCol="0" anchor="t"/>
          <a:lstStyle/>
          <a:p>
            <a:pPr algn="ctr" indent="0" marL="0">
              <a:lnSpc>
                <a:spcPts val="3550"/>
              </a:lnSpc>
              <a:buNone/>
            </a:pPr>
            <a:r>
              <a:rPr lang="en-US" sz="2200" b="1" dirty="0">
                <a:solidFill>
                  <a:srgbClr val="DAD1E6"/>
                </a:solidFill>
                <a:latin typeface="Inconsolata Bold" pitchFamily="34" charset="0"/>
                <a:ea typeface="Inconsolata Bold" pitchFamily="34" charset="-122"/>
                <a:cs typeface="Inconsolata Bold" pitchFamily="34" charset="-120"/>
              </a:rPr>
              <a:t>4</a:t>
            </a:r>
            <a:endParaRPr lang="en-US" sz="2200" dirty="0"/>
          </a:p>
        </p:txBody>
      </p:sp>
      <p:sp>
        <p:nvSpPr>
          <p:cNvPr id="17" name="Text 11"/>
          <p:cNvSpPr/>
          <p:nvPr/>
        </p:nvSpPr>
        <p:spPr>
          <a:xfrm>
            <a:off x="7509272" y="5143857"/>
            <a:ext cx="3117175" cy="354330"/>
          </a:xfrm>
          <a:prstGeom prst="rect">
            <a:avLst/>
          </a:prstGeom>
          <a:noFill/>
          <a:ln/>
        </p:spPr>
        <p:txBody>
          <a:bodyPr wrap="none" lIns="0" tIns="0" rIns="0" bIns="0" rtlCol="0" anchor="t"/>
          <a:lstStyle/>
          <a:p>
            <a:pPr algn="l" indent="0" marL="0">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Future Expansion Plans</a:t>
            </a:r>
            <a:endParaRPr lang="en-US" sz="2200" dirty="0"/>
          </a:p>
        </p:txBody>
      </p:sp>
      <p:sp>
        <p:nvSpPr>
          <p:cNvPr id="18" name="Text 12"/>
          <p:cNvSpPr/>
          <p:nvPr/>
        </p:nvSpPr>
        <p:spPr>
          <a:xfrm>
            <a:off x="793790" y="5980152"/>
            <a:ext cx="13042821" cy="1088708"/>
          </a:xfrm>
          <a:prstGeom prst="rect">
            <a:avLst/>
          </a:prstGeom>
          <a:noFill/>
          <a:ln/>
        </p:spPr>
        <p:txBody>
          <a:bodyPr wrap="square" lIns="0" tIns="0" rIns="0" bIns="0" rtlCol="0" anchor="t"/>
          <a:lstStyle/>
          <a:p>
            <a:pPr indent="0" marL="0">
              <a:lnSpc>
                <a:spcPts val="2850"/>
              </a:lnSpc>
              <a:buNone/>
            </a:pPr>
            <a:r>
              <a:rPr lang="en-US" sz="1750" dirty="0">
                <a:solidFill>
                  <a:srgbClr val="DAD1E6"/>
                </a:solidFill>
                <a:latin typeface="Fira Sans" pitchFamily="34" charset="0"/>
                <a:ea typeface="Fira Sans" pitchFamily="34" charset="-122"/>
                <a:cs typeface="Fira Sans" pitchFamily="34" charset="-120"/>
              </a:rPr>
              <a:t>The Gym Fitness Management System has successfully transformed gym operations, streamlining processes, enhancing member experience, and empowering staff. With its focus on user-friendliness and efficiency, this platform sets a new standard for modern gym management.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2025-01-24T05:42:33Z</dcterms:created>
  <dcterms:modified xsi:type="dcterms:W3CDTF">2025-01-24T05:42:33Z</dcterms:modified>
</cp:coreProperties>
</file>