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9A6FA-9786-433A-8099-619FC06E6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7FA34-D084-4DB6-8D06-D8FFD424F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FE181-D9B7-4133-A877-8990B062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2D55-8A43-4E21-A2C8-4853692FC59B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7F77E-9E9F-43E4-8243-E03B3235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D361-0C74-4F1F-97ED-4F58DBBF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2D1C-4DA8-405F-BA84-5CD7438A3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0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65C1-EE5F-4489-86D0-ACC4B2DC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32CA3-3EDF-4884-9445-A4EEAA0F9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89E83-035C-4A83-8D37-0FF47EBA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2D55-8A43-4E21-A2C8-4853692FC59B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5A80A-DEFF-477F-B1FC-8C64691B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B659F-9648-4433-BA07-B6A521C2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2D1C-4DA8-405F-BA84-5CD7438A3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1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06391E-ACE8-4A19-93CB-5F75C8A83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F6A52-6A7D-4F72-A91E-35D5B76B7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FEEFE-A34F-42C1-BED1-1F96818D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2D55-8A43-4E21-A2C8-4853692FC59B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107AB-070A-45D6-B643-B9FFF9B2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06A74-63CB-493B-8FF5-3D2831A6E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2D1C-4DA8-405F-BA84-5CD7438A3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6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8F61B-08C1-49B3-9372-72E2593B8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AC13A-2170-468A-BF66-09D999DF6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8A044-9083-4FD9-BDAE-6E4B04708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2D55-8A43-4E21-A2C8-4853692FC59B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74149-631C-4BF7-8039-0FBC0A26F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08876-11DF-44F9-9997-8E0CC5F9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2D1C-4DA8-405F-BA84-5CD7438A3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16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E494-8D32-4848-B680-8B126904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24164-7FE2-44C2-AC58-0973AFD4C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E9FA0-14C5-4501-BE13-6C80539C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2D55-8A43-4E21-A2C8-4853692FC59B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D1303-E983-4B39-8FB2-4D9532A3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CCF25-2DD0-4BB0-943F-F0114DD7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2D1C-4DA8-405F-BA84-5CD7438A3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8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B827-E8FC-4A20-BB46-28A0B3760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5CF6D-C3EC-44BD-852B-14F956CB5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41D30-6B91-4111-A207-F58B87399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DDBFE-8C3F-4CBE-8F56-80F1751BE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2D55-8A43-4E21-A2C8-4853692FC59B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FD2B1-AD34-453D-93A1-186262BE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41DA6-614C-4992-A218-899759E5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2D1C-4DA8-405F-BA84-5CD7438A3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6CC2-0B3D-46A4-9D5F-8D052F35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5B3D7-E44F-450E-B10F-F0582F9F3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84710-793F-43F4-9E1F-C99757CFC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E0A5B-EE09-4862-96C9-FE13F8B18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7C99CC-59C7-4D5E-AE58-69DA048C5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0A4607-748E-41A1-8800-384B7FBF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2D55-8A43-4E21-A2C8-4853692FC59B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3F1F3-BA2C-42FD-A005-5A4ABE92D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738BD7-917B-40DC-BF26-776E0F04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2D1C-4DA8-405F-BA84-5CD7438A3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85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C8A1-010F-4CC4-A95B-ED7B2E64B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EB916-9B2B-4A73-A640-E6629425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2D55-8A43-4E21-A2C8-4853692FC59B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2561D-C581-4C4E-975F-9E6D3CD4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B7CDE-A1AA-4E80-945A-B06B9773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2D1C-4DA8-405F-BA84-5CD7438A3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8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105A40-6AB8-4D40-857C-AADC7817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2D55-8A43-4E21-A2C8-4853692FC59B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5E3F50-174E-452E-89B2-0E560D7F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B1F4B-5B67-472C-B36F-CA7A156A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2D1C-4DA8-405F-BA84-5CD7438A3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1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94210-87E8-426D-BEFB-48E9F4BA0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1127B-BE7C-4870-ACCC-881811143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B83ECD-E907-415B-8C3D-914FAFBDC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B450C-1E28-4F63-913E-E6B6E11F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2D55-8A43-4E21-A2C8-4853692FC59B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F5885-BCE9-41CE-8CF0-3A5D9A88C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AC82A-10E9-47BC-93B6-0A9F31A4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2D1C-4DA8-405F-BA84-5CD7438A3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3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A2AD-AFB8-4CCD-972F-BD9CB8DB7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61FCF-38E2-4FFC-8DF1-E6C5BF23D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1C647-FEF7-4328-BE2C-67059179B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E35D8-5297-4E69-A6E6-A84E5CD97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32D55-8A43-4E21-A2C8-4853692FC59B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95964-4029-4802-9A95-F831D16B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24278-4945-43C9-B873-ED79761B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62D1C-4DA8-405F-BA84-5CD7438A3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64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3BD8D-89BE-418B-888A-15FFC908E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6AD1A-956C-4934-A5D5-5ED75815F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1247B-94DF-4F8A-ADE4-9B7A83CB2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32D55-8A43-4E21-A2C8-4853692FC59B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D99BE-F891-4B59-A4AE-A73F4679D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3CE99-6D18-4CB5-A769-36C17519B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62D1C-4DA8-405F-BA84-5CD7438A3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9BA74-3157-40DD-9CBA-111C3A552C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DFS(Depth First Search)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7640B-89A7-465A-84E6-109D4D04F7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94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DC272-B444-4B8B-BAFD-0C3936CA2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94" y="385342"/>
            <a:ext cx="10515600" cy="60873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int n, e;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n &gt;&gt; e;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vector&lt;vector&lt;int&gt;&gt; adj(n);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for (int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e;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int a, b;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a &gt;&gt; b;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adj[a].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push_back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adj[b].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push_back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int start;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&gt;&gt; start;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sv-SE" dirty="0"/>
              <a:t>vector&lt;int&gt; vis(n, false);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DFS(start, adj, vis);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13E5D-0403-4793-B755-64C2AE56DD0E}"/>
              </a:ext>
            </a:extLst>
          </p:cNvPr>
          <p:cNvSpPr txBox="1"/>
          <p:nvPr/>
        </p:nvSpPr>
        <p:spPr>
          <a:xfrm flipH="1">
            <a:off x="4434837" y="298375"/>
            <a:ext cx="21900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node=5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edge=4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0 2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1 3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1 4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from node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4FB66-1FE1-4B46-BF31-190CE7605351}"/>
              </a:ext>
            </a:extLst>
          </p:cNvPr>
          <p:cNvSpPr txBox="1"/>
          <p:nvPr/>
        </p:nvSpPr>
        <p:spPr>
          <a:xfrm>
            <a:off x="6876824" y="211408"/>
            <a:ext cx="3755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vector&lt;vector&lt;int&gt;&gt; adj(n);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98EE751-E832-4392-A0A5-66E92F593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687991"/>
              </p:ext>
            </p:extLst>
          </p:nvPr>
        </p:nvGraphicFramePr>
        <p:xfrm>
          <a:off x="6876824" y="800234"/>
          <a:ext cx="4884214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3014">
                  <a:extLst>
                    <a:ext uri="{9D8B030D-6E8A-4147-A177-3AD203B41FA5}">
                      <a16:colId xmlns:a16="http://schemas.microsoft.com/office/drawing/2014/main" val="2123865515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3757797034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1786501532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3997031835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4033350810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180062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 {    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   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   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    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     }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7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077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95551CF-04C3-44BD-A2CD-A6D0E7E1C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958945"/>
              </p:ext>
            </p:extLst>
          </p:nvPr>
        </p:nvGraphicFramePr>
        <p:xfrm>
          <a:off x="6900130" y="2939887"/>
          <a:ext cx="496944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8240">
                  <a:extLst>
                    <a:ext uri="{9D8B030D-6E8A-4147-A177-3AD203B41FA5}">
                      <a16:colId xmlns:a16="http://schemas.microsoft.com/office/drawing/2014/main" val="2123865515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3757797034"/>
                    </a:ext>
                  </a:extLst>
                </a:gridCol>
                <a:gridCol w="960319">
                  <a:extLst>
                    <a:ext uri="{9D8B030D-6E8A-4147-A177-3AD203B41FA5}">
                      <a16:colId xmlns:a16="http://schemas.microsoft.com/office/drawing/2014/main" val="1786501532"/>
                    </a:ext>
                  </a:extLst>
                </a:gridCol>
                <a:gridCol w="696161">
                  <a:extLst>
                    <a:ext uri="{9D8B030D-6E8A-4147-A177-3AD203B41FA5}">
                      <a16:colId xmlns:a16="http://schemas.microsoft.com/office/drawing/2014/main" val="3997031835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4033350810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180062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{1, 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{0, 3, 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7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077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A446DD2-26F7-474E-8BD5-8AD15D4447C9}"/>
              </a:ext>
            </a:extLst>
          </p:cNvPr>
          <p:cNvSpPr txBox="1"/>
          <p:nvPr/>
        </p:nvSpPr>
        <p:spPr>
          <a:xfrm>
            <a:off x="6881306" y="1907508"/>
            <a:ext cx="4751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adj[a].</a:t>
            </a:r>
            <a:r>
              <a:rPr lang="en-US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push_back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(b);</a:t>
            </a:r>
          </a:p>
          <a:p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adj[b].</a:t>
            </a:r>
            <a:r>
              <a:rPr lang="en-US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push_back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(a);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2D2AB8-AB9D-4291-A713-8B54A7DD965A}"/>
              </a:ext>
            </a:extLst>
          </p:cNvPr>
          <p:cNvSpPr txBox="1"/>
          <p:nvPr/>
        </p:nvSpPr>
        <p:spPr>
          <a:xfrm>
            <a:off x="6900130" y="4129888"/>
            <a:ext cx="3755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vector&lt;int&gt; vis(</a:t>
            </a:r>
            <a:r>
              <a:rPr lang="en-US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n,false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E208BB6-2B7B-4E3A-86A7-476BCE5A3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173030"/>
              </p:ext>
            </p:extLst>
          </p:nvPr>
        </p:nvGraphicFramePr>
        <p:xfrm>
          <a:off x="6900130" y="4888140"/>
          <a:ext cx="4884214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3014">
                  <a:extLst>
                    <a:ext uri="{9D8B030D-6E8A-4147-A177-3AD203B41FA5}">
                      <a16:colId xmlns:a16="http://schemas.microsoft.com/office/drawing/2014/main" val="2123865515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3757797034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1786501532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3997031835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4033350810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180062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7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39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44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DC272-B444-4B8B-BAFD-0C3936CA2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94" y="385342"/>
            <a:ext cx="10515600" cy="6087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DFS(int s, vector&lt;vector&lt;int&gt;&gt; adj, vector&lt;int&gt; vis)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vis[3] = true;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3 &lt;&lt; " 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for (auto u : adj[3])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if (!vis[1])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DFS(u, adj, vis);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95551CF-04C3-44BD-A2CD-A6D0E7E1C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560044"/>
              </p:ext>
            </p:extLst>
          </p:nvPr>
        </p:nvGraphicFramePr>
        <p:xfrm>
          <a:off x="5988423" y="3851742"/>
          <a:ext cx="496944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8240">
                  <a:extLst>
                    <a:ext uri="{9D8B030D-6E8A-4147-A177-3AD203B41FA5}">
                      <a16:colId xmlns:a16="http://schemas.microsoft.com/office/drawing/2014/main" val="2123865515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3757797034"/>
                    </a:ext>
                  </a:extLst>
                </a:gridCol>
                <a:gridCol w="960319">
                  <a:extLst>
                    <a:ext uri="{9D8B030D-6E8A-4147-A177-3AD203B41FA5}">
                      <a16:colId xmlns:a16="http://schemas.microsoft.com/office/drawing/2014/main" val="1786501532"/>
                    </a:ext>
                  </a:extLst>
                </a:gridCol>
                <a:gridCol w="696161">
                  <a:extLst>
                    <a:ext uri="{9D8B030D-6E8A-4147-A177-3AD203B41FA5}">
                      <a16:colId xmlns:a16="http://schemas.microsoft.com/office/drawing/2014/main" val="3997031835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4033350810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180062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{1, 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{0, 3, 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{1}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7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077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290E0E7-95D2-4650-B2FD-1171A7615C07}"/>
              </a:ext>
            </a:extLst>
          </p:cNvPr>
          <p:cNvSpPr txBox="1"/>
          <p:nvPr/>
        </p:nvSpPr>
        <p:spPr>
          <a:xfrm>
            <a:off x="5994694" y="1642169"/>
            <a:ext cx="3755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vector&lt;int&gt; vis(</a:t>
            </a:r>
            <a:r>
              <a:rPr lang="en-US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n,false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001F54-5290-40B9-BF69-D66233BDE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605808"/>
              </p:ext>
            </p:extLst>
          </p:nvPr>
        </p:nvGraphicFramePr>
        <p:xfrm>
          <a:off x="5994694" y="2400421"/>
          <a:ext cx="4884214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3014">
                  <a:extLst>
                    <a:ext uri="{9D8B030D-6E8A-4147-A177-3AD203B41FA5}">
                      <a16:colId xmlns:a16="http://schemas.microsoft.com/office/drawing/2014/main" val="2123865515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3757797034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1786501532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3997031835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4033350810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180062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7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09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77DE8BB-3B93-4F7F-8BCC-84FFF71E8288}"/>
              </a:ext>
            </a:extLst>
          </p:cNvPr>
          <p:cNvSpPr txBox="1"/>
          <p:nvPr/>
        </p:nvSpPr>
        <p:spPr>
          <a:xfrm>
            <a:off x="5925670" y="5012364"/>
            <a:ext cx="475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DFS(1, adj, vis)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8DF67-C2B8-4A89-8B14-F646007C2BEF}"/>
              </a:ext>
            </a:extLst>
          </p:cNvPr>
          <p:cNvSpPr txBox="1"/>
          <p:nvPr/>
        </p:nvSpPr>
        <p:spPr>
          <a:xfrm>
            <a:off x="5925670" y="801378"/>
            <a:ext cx="475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Step-1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4C9DF7-A949-44B3-8142-64BD543F8C7C}"/>
              </a:ext>
            </a:extLst>
          </p:cNvPr>
          <p:cNvSpPr txBox="1"/>
          <p:nvPr/>
        </p:nvSpPr>
        <p:spPr>
          <a:xfrm>
            <a:off x="5925670" y="5641661"/>
            <a:ext cx="4751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</a:p>
        </p:txBody>
      </p:sp>
    </p:spTree>
    <p:extLst>
      <p:ext uri="{BB962C8B-B14F-4D97-AF65-F5344CB8AC3E}">
        <p14:creationId xmlns:p14="http://schemas.microsoft.com/office/powerpoint/2010/main" val="280867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DC272-B444-4B8B-BAFD-0C3936CA2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94" y="385342"/>
            <a:ext cx="10515600" cy="6087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DFS(int s, vector&lt;vector&lt;int&gt;&gt; adj, vector&lt;int&gt; vis)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vis[1] = true;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1 &lt;&lt; " 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for (auto u : adj[1])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if (!vis[0])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DFS(u, adj, vis);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95551CF-04C3-44BD-A2CD-A6D0E7E1C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229246"/>
              </p:ext>
            </p:extLst>
          </p:nvPr>
        </p:nvGraphicFramePr>
        <p:xfrm>
          <a:off x="5970494" y="3851742"/>
          <a:ext cx="4969440" cy="8042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8240">
                  <a:extLst>
                    <a:ext uri="{9D8B030D-6E8A-4147-A177-3AD203B41FA5}">
                      <a16:colId xmlns:a16="http://schemas.microsoft.com/office/drawing/2014/main" val="2123865515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3757797034"/>
                    </a:ext>
                  </a:extLst>
                </a:gridCol>
                <a:gridCol w="960319">
                  <a:extLst>
                    <a:ext uri="{9D8B030D-6E8A-4147-A177-3AD203B41FA5}">
                      <a16:colId xmlns:a16="http://schemas.microsoft.com/office/drawing/2014/main" val="1786501532"/>
                    </a:ext>
                  </a:extLst>
                </a:gridCol>
                <a:gridCol w="696161">
                  <a:extLst>
                    <a:ext uri="{9D8B030D-6E8A-4147-A177-3AD203B41FA5}">
                      <a16:colId xmlns:a16="http://schemas.microsoft.com/office/drawing/2014/main" val="3997031835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4033350810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1800624507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{1, 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{0, 3, 4}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{1}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7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077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290E0E7-95D2-4650-B2FD-1171A7615C07}"/>
              </a:ext>
            </a:extLst>
          </p:cNvPr>
          <p:cNvSpPr txBox="1"/>
          <p:nvPr/>
        </p:nvSpPr>
        <p:spPr>
          <a:xfrm>
            <a:off x="5976765" y="1642169"/>
            <a:ext cx="3755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vector&lt;int&gt; vis(</a:t>
            </a:r>
            <a:r>
              <a:rPr lang="en-US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n,false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001F54-5290-40B9-BF69-D66233BDE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78362"/>
              </p:ext>
            </p:extLst>
          </p:nvPr>
        </p:nvGraphicFramePr>
        <p:xfrm>
          <a:off x="5976765" y="2400421"/>
          <a:ext cx="4884214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3014">
                  <a:extLst>
                    <a:ext uri="{9D8B030D-6E8A-4147-A177-3AD203B41FA5}">
                      <a16:colId xmlns:a16="http://schemas.microsoft.com/office/drawing/2014/main" val="2123865515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3757797034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1786501532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3997031835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4033350810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18006245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7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09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77DE8BB-3B93-4F7F-8BCC-84FFF71E8288}"/>
              </a:ext>
            </a:extLst>
          </p:cNvPr>
          <p:cNvSpPr txBox="1"/>
          <p:nvPr/>
        </p:nvSpPr>
        <p:spPr>
          <a:xfrm>
            <a:off x="5907741" y="5012364"/>
            <a:ext cx="475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DFS(1, adj, vis)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8DF67-C2B8-4A89-8B14-F646007C2BEF}"/>
              </a:ext>
            </a:extLst>
          </p:cNvPr>
          <p:cNvSpPr txBox="1"/>
          <p:nvPr/>
        </p:nvSpPr>
        <p:spPr>
          <a:xfrm>
            <a:off x="5907741" y="801378"/>
            <a:ext cx="475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Step-2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FC8FDB-089A-4A0B-A8D8-8C156E5A2EB6}"/>
              </a:ext>
            </a:extLst>
          </p:cNvPr>
          <p:cNvSpPr txBox="1"/>
          <p:nvPr/>
        </p:nvSpPr>
        <p:spPr>
          <a:xfrm>
            <a:off x="5907741" y="5570234"/>
            <a:ext cx="4751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3 1</a:t>
            </a:r>
          </a:p>
        </p:txBody>
      </p:sp>
    </p:spTree>
    <p:extLst>
      <p:ext uri="{BB962C8B-B14F-4D97-AF65-F5344CB8AC3E}">
        <p14:creationId xmlns:p14="http://schemas.microsoft.com/office/powerpoint/2010/main" val="3956854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DC272-B444-4B8B-BAFD-0C3936CA2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94" y="349483"/>
            <a:ext cx="10515600" cy="6087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DFS(int s, vector&lt;vector&lt;int&gt;&gt; adj, vector&lt;int&gt; vis)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vis[0] = true;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0 &lt;&lt; " 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for (auto u : adj[0]) -&gt; (1,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if (!vis[2])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DFS(u, adj, vis);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95551CF-04C3-44BD-A2CD-A6D0E7E1C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594844"/>
              </p:ext>
            </p:extLst>
          </p:nvPr>
        </p:nvGraphicFramePr>
        <p:xfrm>
          <a:off x="5988423" y="3860595"/>
          <a:ext cx="4969440" cy="80422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8240">
                  <a:extLst>
                    <a:ext uri="{9D8B030D-6E8A-4147-A177-3AD203B41FA5}">
                      <a16:colId xmlns:a16="http://schemas.microsoft.com/office/drawing/2014/main" val="2123865515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3757797034"/>
                    </a:ext>
                  </a:extLst>
                </a:gridCol>
                <a:gridCol w="960319">
                  <a:extLst>
                    <a:ext uri="{9D8B030D-6E8A-4147-A177-3AD203B41FA5}">
                      <a16:colId xmlns:a16="http://schemas.microsoft.com/office/drawing/2014/main" val="1786501532"/>
                    </a:ext>
                  </a:extLst>
                </a:gridCol>
                <a:gridCol w="696161">
                  <a:extLst>
                    <a:ext uri="{9D8B030D-6E8A-4147-A177-3AD203B41FA5}">
                      <a16:colId xmlns:a16="http://schemas.microsoft.com/office/drawing/2014/main" val="3997031835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4033350810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1800624507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{1, 2}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0, 3</a:t>
                      </a:r>
                      <a:r>
                        <a:rPr lang="en-US" dirty="0"/>
                        <a:t>, 4}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{1}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7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077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290E0E7-95D2-4650-B2FD-1171A7615C07}"/>
              </a:ext>
            </a:extLst>
          </p:cNvPr>
          <p:cNvSpPr txBox="1"/>
          <p:nvPr/>
        </p:nvSpPr>
        <p:spPr>
          <a:xfrm>
            <a:off x="5994694" y="1651022"/>
            <a:ext cx="3755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vector&lt;int&gt; vis(</a:t>
            </a:r>
            <a:r>
              <a:rPr lang="en-US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n,false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001F54-5290-40B9-BF69-D66233BDE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02362"/>
              </p:ext>
            </p:extLst>
          </p:nvPr>
        </p:nvGraphicFramePr>
        <p:xfrm>
          <a:off x="5994694" y="2409274"/>
          <a:ext cx="4884214" cy="8301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3014">
                  <a:extLst>
                    <a:ext uri="{9D8B030D-6E8A-4147-A177-3AD203B41FA5}">
                      <a16:colId xmlns:a16="http://schemas.microsoft.com/office/drawing/2014/main" val="2123865515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3757797034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1786501532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3997031835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4033350810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1800624507"/>
                    </a:ext>
                  </a:extLst>
                </a:gridCol>
              </a:tblGrid>
              <a:tr h="459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7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09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77DE8BB-3B93-4F7F-8BCC-84FFF71E8288}"/>
              </a:ext>
            </a:extLst>
          </p:cNvPr>
          <p:cNvSpPr txBox="1"/>
          <p:nvPr/>
        </p:nvSpPr>
        <p:spPr>
          <a:xfrm>
            <a:off x="5925670" y="5021217"/>
            <a:ext cx="475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DFS(1, adj, vis)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8DF67-C2B8-4A89-8B14-F646007C2BEF}"/>
              </a:ext>
            </a:extLst>
          </p:cNvPr>
          <p:cNvSpPr txBox="1"/>
          <p:nvPr/>
        </p:nvSpPr>
        <p:spPr>
          <a:xfrm>
            <a:off x="5925670" y="1113127"/>
            <a:ext cx="475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Step-3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886ED-D35F-4A4C-A3EB-0A38265B9276}"/>
              </a:ext>
            </a:extLst>
          </p:cNvPr>
          <p:cNvSpPr txBox="1"/>
          <p:nvPr/>
        </p:nvSpPr>
        <p:spPr>
          <a:xfrm>
            <a:off x="5970494" y="5623799"/>
            <a:ext cx="4751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3 1 0</a:t>
            </a:r>
          </a:p>
        </p:txBody>
      </p:sp>
    </p:spTree>
    <p:extLst>
      <p:ext uri="{BB962C8B-B14F-4D97-AF65-F5344CB8AC3E}">
        <p14:creationId xmlns:p14="http://schemas.microsoft.com/office/powerpoint/2010/main" val="1836345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DC272-B444-4B8B-BAFD-0C3936CA2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94" y="349483"/>
            <a:ext cx="10515600" cy="6087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DFS(int s, vector&lt;vector&lt;int&gt;&gt; adj, vector&lt;int&gt; vis)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vis[2] = true;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2 &lt;&lt; " 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for (auto u : adj[2])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if (!vis[4])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DFS(u, adj, vis);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95551CF-04C3-44BD-A2CD-A6D0E7E1C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514985"/>
              </p:ext>
            </p:extLst>
          </p:nvPr>
        </p:nvGraphicFramePr>
        <p:xfrm>
          <a:off x="5988423" y="3109627"/>
          <a:ext cx="4969440" cy="83689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8240">
                  <a:extLst>
                    <a:ext uri="{9D8B030D-6E8A-4147-A177-3AD203B41FA5}">
                      <a16:colId xmlns:a16="http://schemas.microsoft.com/office/drawing/2014/main" val="2123865515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3757797034"/>
                    </a:ext>
                  </a:extLst>
                </a:gridCol>
                <a:gridCol w="960319">
                  <a:extLst>
                    <a:ext uri="{9D8B030D-6E8A-4147-A177-3AD203B41FA5}">
                      <a16:colId xmlns:a16="http://schemas.microsoft.com/office/drawing/2014/main" val="1786501532"/>
                    </a:ext>
                  </a:extLst>
                </a:gridCol>
                <a:gridCol w="696161">
                  <a:extLst>
                    <a:ext uri="{9D8B030D-6E8A-4147-A177-3AD203B41FA5}">
                      <a16:colId xmlns:a16="http://schemas.microsoft.com/office/drawing/2014/main" val="3997031835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4033350810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1800624507"/>
                    </a:ext>
                  </a:extLst>
                </a:gridCol>
              </a:tblGrid>
              <a:tr h="4660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{1, 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dirty="0"/>
                        <a:t>, 4}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{0}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{1}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7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077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290E0E7-95D2-4650-B2FD-1171A7615C07}"/>
              </a:ext>
            </a:extLst>
          </p:cNvPr>
          <p:cNvSpPr txBox="1"/>
          <p:nvPr/>
        </p:nvSpPr>
        <p:spPr>
          <a:xfrm>
            <a:off x="5988423" y="1406196"/>
            <a:ext cx="3755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vector&lt;int&gt; vis(</a:t>
            </a:r>
            <a:r>
              <a:rPr lang="en-US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n,false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001F54-5290-40B9-BF69-D66233BDE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757800"/>
              </p:ext>
            </p:extLst>
          </p:nvPr>
        </p:nvGraphicFramePr>
        <p:xfrm>
          <a:off x="6031036" y="2042361"/>
          <a:ext cx="4884214" cy="8301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3014">
                  <a:extLst>
                    <a:ext uri="{9D8B030D-6E8A-4147-A177-3AD203B41FA5}">
                      <a16:colId xmlns:a16="http://schemas.microsoft.com/office/drawing/2014/main" val="2123865515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3757797034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1786501532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3997031835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4033350810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1800624507"/>
                    </a:ext>
                  </a:extLst>
                </a:gridCol>
              </a:tblGrid>
              <a:tr h="459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7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809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77DE8BB-3B93-4F7F-8BCC-84FFF71E8288}"/>
              </a:ext>
            </a:extLst>
          </p:cNvPr>
          <p:cNvSpPr txBox="1"/>
          <p:nvPr/>
        </p:nvSpPr>
        <p:spPr>
          <a:xfrm>
            <a:off x="5925670" y="5021217"/>
            <a:ext cx="475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DFS(1, adj, vis)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8DF67-C2B8-4A89-8B14-F646007C2BEF}"/>
              </a:ext>
            </a:extLst>
          </p:cNvPr>
          <p:cNvSpPr txBox="1"/>
          <p:nvPr/>
        </p:nvSpPr>
        <p:spPr>
          <a:xfrm>
            <a:off x="5925670" y="917713"/>
            <a:ext cx="475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Step-4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886ED-D35F-4A4C-A3EB-0A38265B9276}"/>
              </a:ext>
            </a:extLst>
          </p:cNvPr>
          <p:cNvSpPr txBox="1"/>
          <p:nvPr/>
        </p:nvSpPr>
        <p:spPr>
          <a:xfrm>
            <a:off x="5970494" y="5623799"/>
            <a:ext cx="4751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3 1 0 2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14E376-7874-459F-B79B-C6C6B2D7BE71}"/>
              </a:ext>
            </a:extLst>
          </p:cNvPr>
          <p:cNvSpPr txBox="1"/>
          <p:nvPr/>
        </p:nvSpPr>
        <p:spPr>
          <a:xfrm>
            <a:off x="5925670" y="913453"/>
            <a:ext cx="475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Step-4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5F5D32-A2BF-4F17-A0BE-155C3F7DD138}"/>
              </a:ext>
            </a:extLst>
          </p:cNvPr>
          <p:cNvSpPr txBox="1"/>
          <p:nvPr/>
        </p:nvSpPr>
        <p:spPr>
          <a:xfrm>
            <a:off x="5988423" y="4087438"/>
            <a:ext cx="6087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 to 0 -&gt; all neighbors are visited</a:t>
            </a:r>
          </a:p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 to 1 -&gt; 4 is unvisited</a:t>
            </a:r>
          </a:p>
        </p:txBody>
      </p:sp>
    </p:spTree>
    <p:extLst>
      <p:ext uri="{BB962C8B-B14F-4D97-AF65-F5344CB8AC3E}">
        <p14:creationId xmlns:p14="http://schemas.microsoft.com/office/powerpoint/2010/main" val="199092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DC272-B444-4B8B-BAFD-0C3936CA2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694" y="349483"/>
            <a:ext cx="10515600" cy="60873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DFS(int s, vector&lt;vector&lt;int&gt;&gt; adj, vector&lt;int&gt; vis)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vis[4] = true;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4 &lt;&lt; " ";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for (auto u : adj[4])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if (!vis[1])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DFS(u, adj, vis);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95551CF-04C3-44BD-A2CD-A6D0E7E1C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97517"/>
              </p:ext>
            </p:extLst>
          </p:nvPr>
        </p:nvGraphicFramePr>
        <p:xfrm>
          <a:off x="5988423" y="3109627"/>
          <a:ext cx="4969440" cy="83689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28240">
                  <a:extLst>
                    <a:ext uri="{9D8B030D-6E8A-4147-A177-3AD203B41FA5}">
                      <a16:colId xmlns:a16="http://schemas.microsoft.com/office/drawing/2014/main" val="2123865515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3757797034"/>
                    </a:ext>
                  </a:extLst>
                </a:gridCol>
                <a:gridCol w="960319">
                  <a:extLst>
                    <a:ext uri="{9D8B030D-6E8A-4147-A177-3AD203B41FA5}">
                      <a16:colId xmlns:a16="http://schemas.microsoft.com/office/drawing/2014/main" val="1786501532"/>
                    </a:ext>
                  </a:extLst>
                </a:gridCol>
                <a:gridCol w="696161">
                  <a:extLst>
                    <a:ext uri="{9D8B030D-6E8A-4147-A177-3AD203B41FA5}">
                      <a16:colId xmlns:a16="http://schemas.microsoft.com/office/drawing/2014/main" val="3997031835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4033350810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1800624507"/>
                    </a:ext>
                  </a:extLst>
                </a:gridCol>
              </a:tblGrid>
              <a:tr h="4660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{1, 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{0, 3, 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{0}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{1}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{1}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97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7077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290E0E7-95D2-4650-B2FD-1171A7615C07}"/>
              </a:ext>
            </a:extLst>
          </p:cNvPr>
          <p:cNvSpPr txBox="1"/>
          <p:nvPr/>
        </p:nvSpPr>
        <p:spPr>
          <a:xfrm>
            <a:off x="5988423" y="1406196"/>
            <a:ext cx="3755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vector&lt;int&gt; vis(</a:t>
            </a:r>
            <a:r>
              <a:rPr lang="en-US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n,false</a:t>
            </a:r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A001F54-5290-40B9-BF69-D66233BDE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606703"/>
              </p:ext>
            </p:extLst>
          </p:nvPr>
        </p:nvGraphicFramePr>
        <p:xfrm>
          <a:off x="6031036" y="2042361"/>
          <a:ext cx="4884214" cy="8301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43014">
                  <a:extLst>
                    <a:ext uri="{9D8B030D-6E8A-4147-A177-3AD203B41FA5}">
                      <a16:colId xmlns:a16="http://schemas.microsoft.com/office/drawing/2014/main" val="2123865515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3757797034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1786501532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3997031835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4033350810"/>
                    </a:ext>
                  </a:extLst>
                </a:gridCol>
                <a:gridCol w="828240">
                  <a:extLst>
                    <a:ext uri="{9D8B030D-6E8A-4147-A177-3AD203B41FA5}">
                      <a16:colId xmlns:a16="http://schemas.microsoft.com/office/drawing/2014/main" val="1800624507"/>
                    </a:ext>
                  </a:extLst>
                </a:gridCol>
              </a:tblGrid>
              <a:tr h="459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97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809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77DE8BB-3B93-4F7F-8BCC-84FFF71E8288}"/>
              </a:ext>
            </a:extLst>
          </p:cNvPr>
          <p:cNvSpPr txBox="1"/>
          <p:nvPr/>
        </p:nvSpPr>
        <p:spPr>
          <a:xfrm>
            <a:off x="5925670" y="5021217"/>
            <a:ext cx="475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DFS(1, adj, vis)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8DF67-C2B8-4A89-8B14-F646007C2BEF}"/>
              </a:ext>
            </a:extLst>
          </p:cNvPr>
          <p:cNvSpPr txBox="1"/>
          <p:nvPr/>
        </p:nvSpPr>
        <p:spPr>
          <a:xfrm>
            <a:off x="5925670" y="917713"/>
            <a:ext cx="475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Step-4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D886ED-D35F-4A4C-A3EB-0A38265B9276}"/>
              </a:ext>
            </a:extLst>
          </p:cNvPr>
          <p:cNvSpPr txBox="1"/>
          <p:nvPr/>
        </p:nvSpPr>
        <p:spPr>
          <a:xfrm>
            <a:off x="5970494" y="5623799"/>
            <a:ext cx="4751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3 1 0 2 4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14E376-7874-459F-B79B-C6C6B2D7BE71}"/>
              </a:ext>
            </a:extLst>
          </p:cNvPr>
          <p:cNvSpPr txBox="1"/>
          <p:nvPr/>
        </p:nvSpPr>
        <p:spPr>
          <a:xfrm>
            <a:off x="5925670" y="913453"/>
            <a:ext cx="475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Step-4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5F5D32-A2BF-4F17-A0BE-155C3F7DD138}"/>
              </a:ext>
            </a:extLst>
          </p:cNvPr>
          <p:cNvSpPr txBox="1"/>
          <p:nvPr/>
        </p:nvSpPr>
        <p:spPr>
          <a:xfrm>
            <a:off x="5988423" y="4087438"/>
            <a:ext cx="6087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 to 0 -&gt; all neighbors are visited</a:t>
            </a:r>
          </a:p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 to 1 -&gt; 4 is unvisited</a:t>
            </a:r>
          </a:p>
        </p:txBody>
      </p:sp>
    </p:spTree>
    <p:extLst>
      <p:ext uri="{BB962C8B-B14F-4D97-AF65-F5344CB8AC3E}">
        <p14:creationId xmlns:p14="http://schemas.microsoft.com/office/powerpoint/2010/main" val="317498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75295B-F8FF-4417-BE60-EEBBB793F3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492041"/>
              </p:ext>
            </p:extLst>
          </p:nvPr>
        </p:nvGraphicFramePr>
        <p:xfrm>
          <a:off x="838200" y="2169458"/>
          <a:ext cx="10941424" cy="33886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35356">
                  <a:extLst>
                    <a:ext uri="{9D8B030D-6E8A-4147-A177-3AD203B41FA5}">
                      <a16:colId xmlns:a16="http://schemas.microsoft.com/office/drawing/2014/main" val="2808013854"/>
                    </a:ext>
                  </a:extLst>
                </a:gridCol>
                <a:gridCol w="2735356">
                  <a:extLst>
                    <a:ext uri="{9D8B030D-6E8A-4147-A177-3AD203B41FA5}">
                      <a16:colId xmlns:a16="http://schemas.microsoft.com/office/drawing/2014/main" val="2206058874"/>
                    </a:ext>
                  </a:extLst>
                </a:gridCol>
                <a:gridCol w="2735356">
                  <a:extLst>
                    <a:ext uri="{9D8B030D-6E8A-4147-A177-3AD203B41FA5}">
                      <a16:colId xmlns:a16="http://schemas.microsoft.com/office/drawing/2014/main" val="1192561766"/>
                    </a:ext>
                  </a:extLst>
                </a:gridCol>
                <a:gridCol w="2735356">
                  <a:extLst>
                    <a:ext uri="{9D8B030D-6E8A-4147-A177-3AD203B41FA5}">
                      <a16:colId xmlns:a16="http://schemas.microsoft.com/office/drawing/2014/main" val="4119726651"/>
                    </a:ext>
                  </a:extLst>
                </a:gridCol>
              </a:tblGrid>
              <a:tr h="564777">
                <a:tc>
                  <a:txBody>
                    <a:bodyPr/>
                    <a:lstStyle/>
                    <a:p>
                      <a:r>
                        <a:rPr lang="en-US"/>
                        <a:t>Call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Node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Visited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048522"/>
                  </a:ext>
                </a:extLst>
              </a:tr>
              <a:tr h="564777">
                <a:tc>
                  <a:txBody>
                    <a:bodyPr/>
                    <a:lstStyle/>
                    <a:p>
                      <a:r>
                        <a:rPr lang="en-US"/>
                        <a:t>dfs(3)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[F, F, F, T, F]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231136"/>
                  </a:ext>
                </a:extLst>
              </a:tr>
              <a:tr h="564777">
                <a:tc>
                  <a:txBody>
                    <a:bodyPr/>
                    <a:lstStyle/>
                    <a:p>
                      <a:r>
                        <a:rPr lang="en-US" dirty="0" err="1"/>
                        <a:t>dfs</a:t>
                      </a:r>
                      <a:r>
                        <a:rPr lang="en-US" dirty="0"/>
                        <a:t>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[F, T, F, T, F]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667015"/>
                  </a:ext>
                </a:extLst>
              </a:tr>
              <a:tr h="564777">
                <a:tc>
                  <a:txBody>
                    <a:bodyPr/>
                    <a:lstStyle/>
                    <a:p>
                      <a:r>
                        <a:rPr lang="en-US" dirty="0" err="1"/>
                        <a:t>dfs</a:t>
                      </a:r>
                      <a:r>
                        <a:rPr lang="en-US" dirty="0"/>
                        <a:t>(0)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3 1 0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[T, T, F, T, F]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595649"/>
                  </a:ext>
                </a:extLst>
              </a:tr>
              <a:tr h="564777">
                <a:tc>
                  <a:txBody>
                    <a:bodyPr/>
                    <a:lstStyle/>
                    <a:p>
                      <a:r>
                        <a:rPr lang="en-US" dirty="0" err="1"/>
                        <a:t>dfs</a:t>
                      </a:r>
                      <a:r>
                        <a:rPr lang="en-US" dirty="0"/>
                        <a:t>(2)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3 1 0 2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[T, T, T, T, F]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497482"/>
                  </a:ext>
                </a:extLst>
              </a:tr>
              <a:tr h="564777">
                <a:tc>
                  <a:txBody>
                    <a:bodyPr/>
                    <a:lstStyle/>
                    <a:p>
                      <a:r>
                        <a:rPr lang="en-US" dirty="0" err="1"/>
                        <a:t>dfs</a:t>
                      </a:r>
                      <a:r>
                        <a:rPr lang="en-US" dirty="0"/>
                        <a:t>(4)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3 1 0 2 4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[T, T, T, T, T]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251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838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664</Words>
  <Application>Microsoft Office PowerPoint</Application>
  <PresentationFormat>Widescreen</PresentationFormat>
  <Paragraphs>299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DFS(Depth First Search)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DFS(Depth First Search)</dc:title>
  <dc:creator>User</dc:creator>
  <cp:lastModifiedBy>User</cp:lastModifiedBy>
  <cp:revision>5</cp:revision>
  <dcterms:created xsi:type="dcterms:W3CDTF">2025-06-21T16:46:05Z</dcterms:created>
  <dcterms:modified xsi:type="dcterms:W3CDTF">2025-06-21T19:01:37Z</dcterms:modified>
</cp:coreProperties>
</file>