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5" r:id="rId4"/>
    <p:sldId id="266" r:id="rId5"/>
    <p:sldId id="267" r:id="rId6"/>
    <p:sldId id="273" r:id="rId7"/>
    <p:sldId id="268" r:id="rId8"/>
    <p:sldId id="269" r:id="rId9"/>
    <p:sldId id="270" r:id="rId10"/>
    <p:sldId id="271" r:id="rId11"/>
    <p:sldId id="272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68AB-09C4-4BCA-8CDD-2555C4C5E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C325B-9392-4926-83E4-FB686DA4D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232A-B913-4AEA-BF85-4705AAD3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7F89-CDB2-47E8-AF52-CDF855B1E94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E65C2-556C-4AC3-8C7A-E3A83BD5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8293-0EB0-4A60-A8D6-78059594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AD43-C243-42DB-9DA4-310D1E2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5E7E-D8E0-4A11-B6F7-D85ED35D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3E536-DAD1-4F57-BD2B-0796C17FC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1025-1DF2-4A24-BB69-AC5410A6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7F89-CDB2-47E8-AF52-CDF855B1E94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0B68-9A59-492A-BEA8-CAF381F0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124C-8267-47BD-A1F5-ED57A34A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AD43-C243-42DB-9DA4-310D1E2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9AC7E-F0A4-47DF-BF7F-40BAD8349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0D003-D00D-4AD8-8275-F6C410A22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1FE-6381-40FF-A0AC-2B021113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7F89-CDB2-47E8-AF52-CDF855B1E94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E158-818A-4FE0-8001-35227408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3871-C87A-4A14-B9CB-2B815AD0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AD43-C243-42DB-9DA4-310D1E2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D48A-CAE7-4928-8150-2381BB1F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2F92-FEF1-40A4-B010-48EAE76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B0A52-003D-45CC-BF9F-5E139189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7F89-CDB2-47E8-AF52-CDF855B1E94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D475-FB08-4109-80BD-283E991E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7D8B-862D-4B08-8FA1-C226E4BB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AD43-C243-42DB-9DA4-310D1E2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D5C7-4999-426E-8824-DE83EE7D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1C723-996F-46F6-8282-6F773453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913E-2E23-4161-ACE0-9AE2D899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7F89-CDB2-47E8-AF52-CDF855B1E94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7E07-8C68-43E7-ABF6-3EFF77D5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A28C-B83E-40E7-A29C-EF0CEAFD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AD43-C243-42DB-9DA4-310D1E2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0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6968-7372-468F-9BB7-127C78C8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7E07-E5E1-475E-A0FE-254FE0787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91EB6-AF4D-4AD4-8FEA-3CE7848C9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33BFF-A6F3-437C-AFB0-B5E16EEB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7F89-CDB2-47E8-AF52-CDF855B1E94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8FEC9-AA4C-4793-A27F-2686CEEB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8FAB1-FC26-4865-9911-D66C370C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AD43-C243-42DB-9DA4-310D1E2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F0AB-A047-469D-9661-656EE525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D4B09-1117-471D-8675-242CBB8BE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14D2C-2E2B-45C0-8EAB-4F5DF571B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3047C-6597-4A76-9428-04A613932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6D6F8-CA9F-4FC8-9255-60E2B3A1C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8B12B-E6B9-40F7-8194-68144CF5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7F89-CDB2-47E8-AF52-CDF855B1E94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5F47F-6D8C-4FBA-B90E-3DF65EB6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6FF7D-0B65-4596-A09A-4BEE463E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AD43-C243-42DB-9DA4-310D1E2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EC01-32FF-4DCB-A0A7-11FC4AE9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1AE62-692F-4789-8642-A00D3B8F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7F89-CDB2-47E8-AF52-CDF855B1E94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87DED-1E0F-4F20-82B4-E55F8D99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848A9-42D7-4749-8F33-C927DC6F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AD43-C243-42DB-9DA4-310D1E2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5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DCB63-C320-4105-9505-83CF3477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7F89-CDB2-47E8-AF52-CDF855B1E94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20243-7BAD-48B5-BD8F-5B62FB74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94E85-1DBC-45C6-BB73-7B20F36B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AD43-C243-42DB-9DA4-310D1E2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5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74D8-45BD-488E-ADE0-F6B77D96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DCEA-AC0E-48EA-888A-B0786784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7E244-2296-4CD2-A4DB-96589EAE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40839-DCC0-42CC-A316-83254206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7F89-CDB2-47E8-AF52-CDF855B1E94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D001-5718-423C-9E66-E8EAEA23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75231-7FD3-4BE6-82A3-DA2408EF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AD43-C243-42DB-9DA4-310D1E2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5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1DE-13DA-451B-BFA5-97EC5D68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04E2D-19D9-4667-8F94-3509C51EF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BD8F4-AB47-4FA2-BB56-4A9B771E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DC8AA-FAB2-4779-9F88-681A5B84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7F89-CDB2-47E8-AF52-CDF855B1E94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8B749-7CC6-4BA6-A9A9-D3839D42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E4151-B869-4DA0-9447-A952EB46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AD43-C243-42DB-9DA4-310D1E2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0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651FA-E2C2-4210-B137-51993C7F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D8D65-59AC-487C-855D-331A81C2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6927-B755-4D9D-9352-1774DA182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7F89-CDB2-47E8-AF52-CDF855B1E94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1690-EA3C-47EA-A919-CF2416EA2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83690-D5EF-44C6-8C0C-5E16A3F48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6AD43-C243-42DB-9DA4-310D1E2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8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C15E-59C6-4F66-834A-4EED9FD95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BFS(Breadth First Search)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Queue(FIFO)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FC40A-253C-471C-ADF4-F76EA6E3D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476BC8-D2F8-4E05-911F-4825D4CE1C16}"/>
              </a:ext>
            </a:extLst>
          </p:cNvPr>
          <p:cNvSpPr txBox="1"/>
          <p:nvPr/>
        </p:nvSpPr>
        <p:spPr>
          <a:xfrm>
            <a:off x="906329" y="972079"/>
            <a:ext cx="369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q.front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-&gt; p=2</a:t>
            </a:r>
          </a:p>
          <a:p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q.pop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1A9439-3B3F-4ADD-B796-5D24F6A3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6437"/>
              </p:ext>
            </p:extLst>
          </p:nvPr>
        </p:nvGraphicFramePr>
        <p:xfrm>
          <a:off x="906329" y="2071892"/>
          <a:ext cx="3691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328">
                  <a:extLst>
                    <a:ext uri="{9D8B030D-6E8A-4147-A177-3AD203B41FA5}">
                      <a16:colId xmlns:a16="http://schemas.microsoft.com/office/drawing/2014/main" val="2820300229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EE6DC2-B133-49FD-82BB-E76DDC17E01A}"/>
              </a:ext>
            </a:extLst>
          </p:cNvPr>
          <p:cNvGraphicFramePr>
            <a:graphicFrameLocks noGrp="1"/>
          </p:cNvGraphicFramePr>
          <p:nvPr/>
        </p:nvGraphicFramePr>
        <p:xfrm>
          <a:off x="906324" y="4572836"/>
          <a:ext cx="3692568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428">
                  <a:extLst>
                    <a:ext uri="{9D8B030D-6E8A-4147-A177-3AD203B41FA5}">
                      <a16:colId xmlns:a16="http://schemas.microsoft.com/office/drawing/2014/main" val="3468926544"/>
                    </a:ext>
                  </a:extLst>
                </a:gridCol>
                <a:gridCol w="615428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615428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615428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615428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615428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536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  <a:tr h="3536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319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3E08D55-01E6-472D-A98B-15FE065DB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64517"/>
              </p:ext>
            </p:extLst>
          </p:nvPr>
        </p:nvGraphicFramePr>
        <p:xfrm>
          <a:off x="906329" y="3429000"/>
          <a:ext cx="4911767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8628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18628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949174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688081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18628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18628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62DEC5B-6984-453B-87EC-C6253404E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42516"/>
              </p:ext>
            </p:extLst>
          </p:nvPr>
        </p:nvGraphicFramePr>
        <p:xfrm>
          <a:off x="906325" y="5716672"/>
          <a:ext cx="3691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328">
                  <a:extLst>
                    <a:ext uri="{9D8B030D-6E8A-4147-A177-3AD203B41FA5}">
                      <a16:colId xmlns:a16="http://schemas.microsoft.com/office/drawing/2014/main" val="2820300229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8770A7-DFBF-4EE7-8DD3-B1D9F3293FA7}"/>
              </a:ext>
            </a:extLst>
          </p:cNvPr>
          <p:cNvSpPr txBox="1"/>
          <p:nvPr/>
        </p:nvSpPr>
        <p:spPr>
          <a:xfrm flipH="1">
            <a:off x="906329" y="281360"/>
            <a:ext cx="339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Step-05</a:t>
            </a:r>
          </a:p>
        </p:txBody>
      </p:sp>
    </p:spTree>
    <p:extLst>
      <p:ext uri="{BB962C8B-B14F-4D97-AF65-F5344CB8AC3E}">
        <p14:creationId xmlns:p14="http://schemas.microsoft.com/office/powerpoint/2010/main" val="169736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1251-4197-407F-94B5-E8B3327E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Queue and Visit State per Step: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80874-8E19-4D5F-903D-7416F4651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601548"/>
              </p:ext>
            </p:extLst>
          </p:nvPr>
        </p:nvGraphicFramePr>
        <p:xfrm>
          <a:off x="838200" y="2410956"/>
          <a:ext cx="10515600" cy="21945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13914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8146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09235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3588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651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[F, F, F, T, F]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417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[F, T, F, T, F]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[3, 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046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[0, 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[T, T, F, T, T]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[3, 1, 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195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[4, 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[T, T, T, T, T]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[3, 1, 0, 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000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[T, T, T, T, T]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 1, 0, 4, 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62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90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BBD-DF1C-4925-A8E3-8454ACA4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DE80D-8BB5-4D21-9A91-A407B84C0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51785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0D60-18D1-4486-BC3B-E8AA7C97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9A113-9F7A-407E-9103-00FA0811D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9254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76A1-6F10-4B38-A28D-BFB63B08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36661-30FC-4591-821A-BAE5B56A8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28407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C581-09E2-4F50-8E0E-1D7B7917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0410A-19DF-47C5-A053-04E8E220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81418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52CA-118D-45BA-B1EF-FEF20417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8C849-602F-4FD3-AD87-91A45812B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32052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865A-EDC6-461D-AD88-36B4984A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F663D-7D6C-4AE9-9E70-C7CE8B0B9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110986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5D43-979E-4A75-B599-66974954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1E719-9F5E-423C-BCCC-9B160E221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56348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BC7B-62C5-4441-B442-1ACE8007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B0EAB-FFA5-48DD-B3D2-40FEEEE60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4670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6B25-4B27-4381-A21D-DAFDAA39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B712-C319-46FB-9F5D-F04232E0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 is a traversal algorithm  used in graphs that explores neighbors level-by-level, starting from a chosen source node. It uses a queue(FIFO) structure to manage exploration order.</a:t>
            </a:r>
          </a:p>
          <a:p>
            <a:r>
              <a:rPr lang="en-US" dirty="0"/>
              <a:t>When to use BFS:</a:t>
            </a:r>
          </a:p>
          <a:p>
            <a:pPr marL="0" indent="0">
              <a:buNone/>
            </a:pPr>
            <a:r>
              <a:rPr lang="en-US" dirty="0"/>
              <a:t>   1. To find the shortest path in an unweighted graph</a:t>
            </a:r>
          </a:p>
          <a:p>
            <a:pPr marL="0" indent="0">
              <a:buNone/>
            </a:pPr>
            <a:r>
              <a:rPr lang="en-US" dirty="0"/>
              <a:t>   2. To check connectivity between nodes</a:t>
            </a:r>
          </a:p>
          <a:p>
            <a:pPr marL="0" indent="0">
              <a:buNone/>
            </a:pPr>
            <a:r>
              <a:rPr lang="en-US" dirty="0"/>
              <a:t>   3. To perform a level-order traversal.</a:t>
            </a:r>
          </a:p>
        </p:txBody>
      </p:sp>
    </p:spTree>
    <p:extLst>
      <p:ext uri="{BB962C8B-B14F-4D97-AF65-F5344CB8AC3E}">
        <p14:creationId xmlns:p14="http://schemas.microsoft.com/office/powerpoint/2010/main" val="43590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C272-B444-4B8B-BAFD-0C3936CA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385342"/>
            <a:ext cx="10515600" cy="60873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int n, 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n &gt;&gt; 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vector&lt;vector&lt;int&gt;&gt; adj(n);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for 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e;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int a, 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 &gt;&gt; 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adj[a].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adj[b].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int start;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start;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BFS(start, adj);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13E5D-0403-4793-B755-64C2AE56DD0E}"/>
              </a:ext>
            </a:extLst>
          </p:cNvPr>
          <p:cNvSpPr txBox="1"/>
          <p:nvPr/>
        </p:nvSpPr>
        <p:spPr>
          <a:xfrm flipH="1">
            <a:off x="5092848" y="221467"/>
            <a:ext cx="48839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node=5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edge=4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node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4FB66-1FE1-4B46-BF31-190CE7605351}"/>
              </a:ext>
            </a:extLst>
          </p:cNvPr>
          <p:cNvSpPr txBox="1"/>
          <p:nvPr/>
        </p:nvSpPr>
        <p:spPr>
          <a:xfrm>
            <a:off x="5092848" y="2967335"/>
            <a:ext cx="375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vector&lt;vector&lt;int&gt;&gt; adj(n);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8EE751-E832-4392-A0A5-66E92F593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48104"/>
              </p:ext>
            </p:extLst>
          </p:nvPr>
        </p:nvGraphicFramePr>
        <p:xfrm>
          <a:off x="5092848" y="3556161"/>
          <a:ext cx="488421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3014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{ 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    }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5551CF-04C3-44BD-A2CD-A6D0E7E1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529058"/>
              </p:ext>
            </p:extLst>
          </p:nvPr>
        </p:nvGraphicFramePr>
        <p:xfrm>
          <a:off x="5092848" y="5730978"/>
          <a:ext cx="496944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240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960319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696161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446DD2-26F7-474E-8BD5-8AD15D4447C9}"/>
              </a:ext>
            </a:extLst>
          </p:cNvPr>
          <p:cNvSpPr txBox="1"/>
          <p:nvPr/>
        </p:nvSpPr>
        <p:spPr>
          <a:xfrm>
            <a:off x="5074024" y="4698599"/>
            <a:ext cx="475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adj[a].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adj[b].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230744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C272-B444-4B8B-BAFD-0C3936CA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385342"/>
            <a:ext cx="10515600" cy="6087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BFS(int s, vector&lt;vector&lt;int&gt;&gt; adj)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int n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adj.size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queue&lt;int&gt; q;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vector&lt;int&gt; vis(n, false);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q.push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vis[s] = true;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"Traversing Starts from " &lt;&lt; s &lt;&lt; " : ";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0A092-758E-4A27-BDE6-9932E64E7A0D}"/>
              </a:ext>
            </a:extLst>
          </p:cNvPr>
          <p:cNvSpPr txBox="1"/>
          <p:nvPr/>
        </p:nvSpPr>
        <p:spPr>
          <a:xfrm>
            <a:off x="6678706" y="385342"/>
            <a:ext cx="279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queue&lt;int&gt; q;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EEEE9B-3A6E-4AE8-BBFA-46D245F53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20162"/>
              </p:ext>
            </p:extLst>
          </p:nvPr>
        </p:nvGraphicFramePr>
        <p:xfrm>
          <a:off x="6760882" y="928902"/>
          <a:ext cx="369196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8393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D981DD0-47FA-4D09-8D9E-E83F0B01D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14581"/>
              </p:ext>
            </p:extLst>
          </p:nvPr>
        </p:nvGraphicFramePr>
        <p:xfrm>
          <a:off x="6760882" y="2085349"/>
          <a:ext cx="3691965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8393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31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451FCE9-FF9A-48BC-A11D-9704C6F613D4}"/>
              </a:ext>
            </a:extLst>
          </p:cNvPr>
          <p:cNvSpPr txBox="1"/>
          <p:nvPr/>
        </p:nvSpPr>
        <p:spPr>
          <a:xfrm>
            <a:off x="6760882" y="1475609"/>
            <a:ext cx="433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vector&lt;int&gt; vis(n, false);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476BC8-D2F8-4E05-911F-4825D4CE1C16}"/>
              </a:ext>
            </a:extLst>
          </p:cNvPr>
          <p:cNvSpPr txBox="1"/>
          <p:nvPr/>
        </p:nvSpPr>
        <p:spPr>
          <a:xfrm>
            <a:off x="6678706" y="3018786"/>
            <a:ext cx="279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q.push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1A9439-3B3F-4ADD-B796-5D24F6A3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63554"/>
              </p:ext>
            </p:extLst>
          </p:nvPr>
        </p:nvGraphicFramePr>
        <p:xfrm>
          <a:off x="6760882" y="3562346"/>
          <a:ext cx="369196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8393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EE6DC2-B133-49FD-82BB-E76DDC17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47597"/>
              </p:ext>
            </p:extLst>
          </p:nvPr>
        </p:nvGraphicFramePr>
        <p:xfrm>
          <a:off x="6760882" y="4699827"/>
          <a:ext cx="3691965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8393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738393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31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4EBB923-33CE-46E5-8D14-BE1E02DF23F6}"/>
              </a:ext>
            </a:extLst>
          </p:cNvPr>
          <p:cNvSpPr txBox="1"/>
          <p:nvPr/>
        </p:nvSpPr>
        <p:spPr>
          <a:xfrm>
            <a:off x="6760882" y="4090087"/>
            <a:ext cx="433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Vis[s]=true; -&gt;vis[3]=true;</a:t>
            </a:r>
          </a:p>
        </p:txBody>
      </p:sp>
    </p:spTree>
    <p:extLst>
      <p:ext uri="{BB962C8B-B14F-4D97-AF65-F5344CB8AC3E}">
        <p14:creationId xmlns:p14="http://schemas.microsoft.com/office/powerpoint/2010/main" val="23319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C272-B444-4B8B-BAFD-0C3936CA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49" y="459233"/>
            <a:ext cx="10515600" cy="60873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(!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q.empty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int 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q.front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q.pop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p &lt;&lt; " ";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for (auto u : adj[p])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{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if (!vis[u])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{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vis[u] = true;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q.push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(u);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282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476BC8-D2F8-4E05-911F-4825D4CE1C16}"/>
              </a:ext>
            </a:extLst>
          </p:cNvPr>
          <p:cNvSpPr txBox="1"/>
          <p:nvPr/>
        </p:nvSpPr>
        <p:spPr>
          <a:xfrm>
            <a:off x="994618" y="1028496"/>
            <a:ext cx="369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q.front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-&gt; p=3</a:t>
            </a:r>
          </a:p>
          <a:p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q.pop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1A9439-3B3F-4ADD-B796-5D24F6A3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4085"/>
              </p:ext>
            </p:extLst>
          </p:nvPr>
        </p:nvGraphicFramePr>
        <p:xfrm>
          <a:off x="994618" y="2232638"/>
          <a:ext cx="3691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328">
                  <a:extLst>
                    <a:ext uri="{9D8B030D-6E8A-4147-A177-3AD203B41FA5}">
                      <a16:colId xmlns:a16="http://schemas.microsoft.com/office/drawing/2014/main" val="2820300229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EE6DC2-B133-49FD-82BB-E76DDC17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934972"/>
              </p:ext>
            </p:extLst>
          </p:nvPr>
        </p:nvGraphicFramePr>
        <p:xfrm>
          <a:off x="994618" y="4498568"/>
          <a:ext cx="3691968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328">
                  <a:extLst>
                    <a:ext uri="{9D8B030D-6E8A-4147-A177-3AD203B41FA5}">
                      <a16:colId xmlns:a16="http://schemas.microsoft.com/office/drawing/2014/main" val="3468926544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31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ACD6DE-9987-4388-8468-E436257F9A66}"/>
              </a:ext>
            </a:extLst>
          </p:cNvPr>
          <p:cNvSpPr txBox="1"/>
          <p:nvPr/>
        </p:nvSpPr>
        <p:spPr>
          <a:xfrm>
            <a:off x="7138893" y="2232638"/>
            <a:ext cx="4222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(auto u : adj[3])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{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if (!vis[1])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{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vis[1] = true;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q.push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3E08D55-01E6-472D-A98B-15FE065DB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89030"/>
              </p:ext>
            </p:extLst>
          </p:nvPr>
        </p:nvGraphicFramePr>
        <p:xfrm>
          <a:off x="994618" y="3422795"/>
          <a:ext cx="496944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240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960319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696161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{1}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62DEC5B-6984-453B-87EC-C6253404E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00639"/>
              </p:ext>
            </p:extLst>
          </p:nvPr>
        </p:nvGraphicFramePr>
        <p:xfrm>
          <a:off x="994618" y="5634339"/>
          <a:ext cx="3691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328">
                  <a:extLst>
                    <a:ext uri="{9D8B030D-6E8A-4147-A177-3AD203B41FA5}">
                      <a16:colId xmlns:a16="http://schemas.microsoft.com/office/drawing/2014/main" val="2820300229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8770A7-DFBF-4EE7-8DD3-B1D9F3293FA7}"/>
              </a:ext>
            </a:extLst>
          </p:cNvPr>
          <p:cNvSpPr txBox="1"/>
          <p:nvPr/>
        </p:nvSpPr>
        <p:spPr>
          <a:xfrm flipH="1">
            <a:off x="994618" y="355794"/>
            <a:ext cx="339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Step-01</a:t>
            </a:r>
          </a:p>
        </p:txBody>
      </p:sp>
    </p:spTree>
    <p:extLst>
      <p:ext uri="{BB962C8B-B14F-4D97-AF65-F5344CB8AC3E}">
        <p14:creationId xmlns:p14="http://schemas.microsoft.com/office/powerpoint/2010/main" val="132737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476BC8-D2F8-4E05-911F-4825D4CE1C16}"/>
              </a:ext>
            </a:extLst>
          </p:cNvPr>
          <p:cNvSpPr txBox="1"/>
          <p:nvPr/>
        </p:nvSpPr>
        <p:spPr>
          <a:xfrm>
            <a:off x="906329" y="972079"/>
            <a:ext cx="369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q.front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-&gt; p=1</a:t>
            </a:r>
          </a:p>
          <a:p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q.pop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1A9439-3B3F-4ADD-B796-5D24F6A3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31832"/>
              </p:ext>
            </p:extLst>
          </p:nvPr>
        </p:nvGraphicFramePr>
        <p:xfrm>
          <a:off x="906329" y="2071892"/>
          <a:ext cx="3691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328">
                  <a:extLst>
                    <a:ext uri="{9D8B030D-6E8A-4147-A177-3AD203B41FA5}">
                      <a16:colId xmlns:a16="http://schemas.microsoft.com/office/drawing/2014/main" val="2820300229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EE6DC2-B133-49FD-82BB-E76DDC17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40092"/>
              </p:ext>
            </p:extLst>
          </p:nvPr>
        </p:nvGraphicFramePr>
        <p:xfrm>
          <a:off x="906323" y="4572836"/>
          <a:ext cx="4445604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0934">
                  <a:extLst>
                    <a:ext uri="{9D8B030D-6E8A-4147-A177-3AD203B41FA5}">
                      <a16:colId xmlns:a16="http://schemas.microsoft.com/office/drawing/2014/main" val="3468926544"/>
                    </a:ext>
                  </a:extLst>
                </a:gridCol>
                <a:gridCol w="740934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740934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740934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740934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740934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536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  <a:tr h="3536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31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ACD6DE-9987-4388-8468-E436257F9A66}"/>
              </a:ext>
            </a:extLst>
          </p:cNvPr>
          <p:cNvSpPr txBox="1"/>
          <p:nvPr/>
        </p:nvSpPr>
        <p:spPr>
          <a:xfrm>
            <a:off x="6678705" y="2164856"/>
            <a:ext cx="4222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(auto u : adj[1])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{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if (!vis[0])  (0,4)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{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vis[0] = true;  (0,4)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q.push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(0);  (0,4)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3E08D55-01E6-472D-A98B-15FE065DB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50483"/>
              </p:ext>
            </p:extLst>
          </p:nvPr>
        </p:nvGraphicFramePr>
        <p:xfrm>
          <a:off x="906329" y="3429000"/>
          <a:ext cx="496944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240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960319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696161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{0, 3, 4}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62DEC5B-6984-453B-87EC-C6253404E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85720"/>
              </p:ext>
            </p:extLst>
          </p:nvPr>
        </p:nvGraphicFramePr>
        <p:xfrm>
          <a:off x="906325" y="5716672"/>
          <a:ext cx="3691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328">
                  <a:extLst>
                    <a:ext uri="{9D8B030D-6E8A-4147-A177-3AD203B41FA5}">
                      <a16:colId xmlns:a16="http://schemas.microsoft.com/office/drawing/2014/main" val="2820300229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8770A7-DFBF-4EE7-8DD3-B1D9F3293FA7}"/>
              </a:ext>
            </a:extLst>
          </p:cNvPr>
          <p:cNvSpPr txBox="1"/>
          <p:nvPr/>
        </p:nvSpPr>
        <p:spPr>
          <a:xfrm flipH="1">
            <a:off x="906329" y="281360"/>
            <a:ext cx="339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Step-02</a:t>
            </a:r>
          </a:p>
        </p:txBody>
      </p:sp>
    </p:spTree>
    <p:extLst>
      <p:ext uri="{BB962C8B-B14F-4D97-AF65-F5344CB8AC3E}">
        <p14:creationId xmlns:p14="http://schemas.microsoft.com/office/powerpoint/2010/main" val="247101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476BC8-D2F8-4E05-911F-4825D4CE1C16}"/>
              </a:ext>
            </a:extLst>
          </p:cNvPr>
          <p:cNvSpPr txBox="1"/>
          <p:nvPr/>
        </p:nvSpPr>
        <p:spPr>
          <a:xfrm>
            <a:off x="906329" y="972079"/>
            <a:ext cx="369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q.front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-&gt; p=0</a:t>
            </a:r>
          </a:p>
          <a:p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q.pop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1A9439-3B3F-4ADD-B796-5D24F6A3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22175"/>
              </p:ext>
            </p:extLst>
          </p:nvPr>
        </p:nvGraphicFramePr>
        <p:xfrm>
          <a:off x="906329" y="2071892"/>
          <a:ext cx="3691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328">
                  <a:extLst>
                    <a:ext uri="{9D8B030D-6E8A-4147-A177-3AD203B41FA5}">
                      <a16:colId xmlns:a16="http://schemas.microsoft.com/office/drawing/2014/main" val="2820300229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EE6DC2-B133-49FD-82BB-E76DDC17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39302"/>
              </p:ext>
            </p:extLst>
          </p:nvPr>
        </p:nvGraphicFramePr>
        <p:xfrm>
          <a:off x="906322" y="4572836"/>
          <a:ext cx="4427676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7946">
                  <a:extLst>
                    <a:ext uri="{9D8B030D-6E8A-4147-A177-3AD203B41FA5}">
                      <a16:colId xmlns:a16="http://schemas.microsoft.com/office/drawing/2014/main" val="3468926544"/>
                    </a:ext>
                  </a:extLst>
                </a:gridCol>
                <a:gridCol w="737946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737946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737946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737946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737946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536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  <a:tr h="3536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31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ACD6DE-9987-4388-8468-E436257F9A66}"/>
              </a:ext>
            </a:extLst>
          </p:cNvPr>
          <p:cNvSpPr txBox="1"/>
          <p:nvPr/>
        </p:nvSpPr>
        <p:spPr>
          <a:xfrm>
            <a:off x="6678705" y="2164856"/>
            <a:ext cx="4222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(auto u : adj[0])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{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if (!vis[2])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{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vis[2] = true;  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q.push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(2);  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3E08D55-01E6-472D-A98B-15FE065DB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22174"/>
              </p:ext>
            </p:extLst>
          </p:nvPr>
        </p:nvGraphicFramePr>
        <p:xfrm>
          <a:off x="906329" y="3429000"/>
          <a:ext cx="496944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240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960319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696161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 2}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62DEC5B-6984-453B-87EC-C6253404E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80413"/>
              </p:ext>
            </p:extLst>
          </p:nvPr>
        </p:nvGraphicFramePr>
        <p:xfrm>
          <a:off x="906325" y="5716672"/>
          <a:ext cx="3691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328">
                  <a:extLst>
                    <a:ext uri="{9D8B030D-6E8A-4147-A177-3AD203B41FA5}">
                      <a16:colId xmlns:a16="http://schemas.microsoft.com/office/drawing/2014/main" val="2820300229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8770A7-DFBF-4EE7-8DD3-B1D9F3293FA7}"/>
              </a:ext>
            </a:extLst>
          </p:cNvPr>
          <p:cNvSpPr txBox="1"/>
          <p:nvPr/>
        </p:nvSpPr>
        <p:spPr>
          <a:xfrm flipH="1">
            <a:off x="906329" y="281360"/>
            <a:ext cx="339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Step-03</a:t>
            </a:r>
          </a:p>
        </p:txBody>
      </p:sp>
    </p:spTree>
    <p:extLst>
      <p:ext uri="{BB962C8B-B14F-4D97-AF65-F5344CB8AC3E}">
        <p14:creationId xmlns:p14="http://schemas.microsoft.com/office/powerpoint/2010/main" val="124354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476BC8-D2F8-4E05-911F-4825D4CE1C16}"/>
              </a:ext>
            </a:extLst>
          </p:cNvPr>
          <p:cNvSpPr txBox="1"/>
          <p:nvPr/>
        </p:nvSpPr>
        <p:spPr>
          <a:xfrm>
            <a:off x="906329" y="972079"/>
            <a:ext cx="3691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q.front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-&gt; p=4</a:t>
            </a:r>
          </a:p>
          <a:p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q.pop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1A9439-3B3F-4ADD-B796-5D24F6A3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16927"/>
              </p:ext>
            </p:extLst>
          </p:nvPr>
        </p:nvGraphicFramePr>
        <p:xfrm>
          <a:off x="906329" y="2071892"/>
          <a:ext cx="3691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328">
                  <a:extLst>
                    <a:ext uri="{9D8B030D-6E8A-4147-A177-3AD203B41FA5}">
                      <a16:colId xmlns:a16="http://schemas.microsoft.com/office/drawing/2014/main" val="2820300229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EE6DC2-B133-49FD-82BB-E76DDC17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10512"/>
              </p:ext>
            </p:extLst>
          </p:nvPr>
        </p:nvGraphicFramePr>
        <p:xfrm>
          <a:off x="906324" y="4572836"/>
          <a:ext cx="3692568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428">
                  <a:extLst>
                    <a:ext uri="{9D8B030D-6E8A-4147-A177-3AD203B41FA5}">
                      <a16:colId xmlns:a16="http://schemas.microsoft.com/office/drawing/2014/main" val="3468926544"/>
                    </a:ext>
                  </a:extLst>
                </a:gridCol>
                <a:gridCol w="615428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615428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615428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615428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615428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536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  <a:tr h="3536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319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3E08D55-01E6-472D-A98B-15FE065DB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74986"/>
              </p:ext>
            </p:extLst>
          </p:nvPr>
        </p:nvGraphicFramePr>
        <p:xfrm>
          <a:off x="906329" y="3429000"/>
          <a:ext cx="496944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240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960319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696161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62DEC5B-6984-453B-87EC-C6253404E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57743"/>
              </p:ext>
            </p:extLst>
          </p:nvPr>
        </p:nvGraphicFramePr>
        <p:xfrm>
          <a:off x="906325" y="5716672"/>
          <a:ext cx="3691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5328">
                  <a:extLst>
                    <a:ext uri="{9D8B030D-6E8A-4147-A177-3AD203B41FA5}">
                      <a16:colId xmlns:a16="http://schemas.microsoft.com/office/drawing/2014/main" val="2820300229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43063195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0456096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210861998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3289063350"/>
                    </a:ext>
                  </a:extLst>
                </a:gridCol>
                <a:gridCol w="615328">
                  <a:extLst>
                    <a:ext uri="{9D8B030D-6E8A-4147-A177-3AD203B41FA5}">
                      <a16:colId xmlns:a16="http://schemas.microsoft.com/office/drawing/2014/main" val="169018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25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8770A7-DFBF-4EE7-8DD3-B1D9F3293FA7}"/>
              </a:ext>
            </a:extLst>
          </p:cNvPr>
          <p:cNvSpPr txBox="1"/>
          <p:nvPr/>
        </p:nvSpPr>
        <p:spPr>
          <a:xfrm flipH="1">
            <a:off x="906329" y="281360"/>
            <a:ext cx="339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Step-04</a:t>
            </a:r>
          </a:p>
        </p:txBody>
      </p:sp>
    </p:spTree>
    <p:extLst>
      <p:ext uri="{BB962C8B-B14F-4D97-AF65-F5344CB8AC3E}">
        <p14:creationId xmlns:p14="http://schemas.microsoft.com/office/powerpoint/2010/main" val="257858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676</Words>
  <Application>Microsoft Office PowerPoint</Application>
  <PresentationFormat>Widescreen</PresentationFormat>
  <Paragraphs>305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BFS(Breadth First Search) Queue(FIFO)</vt:lpstr>
      <vt:lpstr>BFS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 and Visit State per Step: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2025-06-21T05:22:26Z</dcterms:created>
  <dcterms:modified xsi:type="dcterms:W3CDTF">2025-06-21T07:52:31Z</dcterms:modified>
</cp:coreProperties>
</file>