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831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9808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82588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69215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87624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38157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26440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573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325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23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790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404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793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864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489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1885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5/1/2023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9134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E1B7-1A22-360D-4BDD-F758A4E903A2}"/>
              </a:ext>
            </a:extLst>
          </p:cNvPr>
          <p:cNvSpPr>
            <a:spLocks noGrp="1"/>
          </p:cNvSpPr>
          <p:nvPr>
            <p:ph type="ctrTitle"/>
          </p:nvPr>
        </p:nvSpPr>
        <p:spPr>
          <a:xfrm>
            <a:off x="1203567" y="5145496"/>
            <a:ext cx="6986955" cy="650748"/>
          </a:xfrm>
        </p:spPr>
        <p:txBody>
          <a:bodyPr>
            <a:normAutofit fontScale="90000"/>
          </a:bodyPr>
          <a:lstStyle/>
          <a:p>
            <a:r>
              <a:rPr lang="en-US" sz="3600" dirty="0">
                <a:solidFill>
                  <a:schemeClr val="tx1"/>
                </a:solidFill>
                <a:latin typeface="Times New Roman" panose="02020603050405020304" pitchFamily="18" charset="0"/>
                <a:cs typeface="Times New Roman" panose="02020603050405020304" pitchFamily="18" charset="0"/>
              </a:rPr>
              <a:t>Vehicle Detection Using CNN Models</a:t>
            </a:r>
          </a:p>
        </p:txBody>
      </p:sp>
      <p:sp>
        <p:nvSpPr>
          <p:cNvPr id="3" name="Subtitle 2">
            <a:extLst>
              <a:ext uri="{FF2B5EF4-FFF2-40B4-BE49-F238E27FC236}">
                <a16:creationId xmlns:a16="http://schemas.microsoft.com/office/drawing/2014/main" id="{5C749A51-BB2F-0D64-C2CC-03AF2B2EAE88}"/>
              </a:ext>
            </a:extLst>
          </p:cNvPr>
          <p:cNvSpPr>
            <a:spLocks noGrp="1"/>
          </p:cNvSpPr>
          <p:nvPr>
            <p:ph type="subTitle" idx="1"/>
          </p:nvPr>
        </p:nvSpPr>
        <p:spPr>
          <a:xfrm>
            <a:off x="1344245" y="3625421"/>
            <a:ext cx="7315200" cy="1787651"/>
          </a:xfrm>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Department Of Computer Science And Engineering</a:t>
            </a:r>
          </a:p>
          <a:p>
            <a:pPr algn="ctr"/>
            <a:r>
              <a:rPr lang="en-US" sz="2400" b="1" dirty="0">
                <a:solidFill>
                  <a:schemeClr val="tx1"/>
                </a:solidFill>
                <a:latin typeface="Times New Roman" panose="02020603050405020304" pitchFamily="18" charset="0"/>
                <a:cs typeface="Times New Roman" panose="02020603050405020304" pitchFamily="18" charset="0"/>
              </a:rPr>
              <a:t>CSE 4132 – Artificial Neural Network Sessional</a:t>
            </a:r>
          </a:p>
          <a:p>
            <a:pPr algn="ctr"/>
            <a:r>
              <a:rPr lang="en-US" sz="2400" b="1" dirty="0">
                <a:solidFill>
                  <a:schemeClr val="tx1"/>
                </a:solidFill>
                <a:latin typeface="Times New Roman" panose="02020603050405020304" pitchFamily="18" charset="0"/>
                <a:cs typeface="Times New Roman" panose="02020603050405020304" pitchFamily="18" charset="0"/>
              </a:rPr>
              <a:t>CSE 10</a:t>
            </a:r>
            <a:r>
              <a:rPr lang="en-US" sz="2400" b="1" baseline="30000" dirty="0">
                <a:solidFill>
                  <a:schemeClr val="tx1"/>
                </a:solidFill>
                <a:latin typeface="Times New Roman" panose="02020603050405020304" pitchFamily="18" charset="0"/>
                <a:cs typeface="Times New Roman" panose="02020603050405020304" pitchFamily="18" charset="0"/>
              </a:rPr>
              <a:t>th</a:t>
            </a:r>
            <a:r>
              <a:rPr lang="en-US" sz="2400" b="1" dirty="0">
                <a:solidFill>
                  <a:schemeClr val="tx1"/>
                </a:solidFill>
                <a:latin typeface="Times New Roman" panose="02020603050405020304" pitchFamily="18" charset="0"/>
                <a:cs typeface="Times New Roman" panose="02020603050405020304" pitchFamily="18" charset="0"/>
              </a:rPr>
              <a:t> Batch</a:t>
            </a:r>
          </a:p>
        </p:txBody>
      </p:sp>
      <p:pic>
        <p:nvPicPr>
          <p:cNvPr id="5" name="Picture 4">
            <a:extLst>
              <a:ext uri="{FF2B5EF4-FFF2-40B4-BE49-F238E27FC236}">
                <a16:creationId xmlns:a16="http://schemas.microsoft.com/office/drawing/2014/main" id="{9D5BEA8C-C425-D666-0831-D57DBEB579B3}"/>
              </a:ext>
            </a:extLst>
          </p:cNvPr>
          <p:cNvPicPr>
            <a:picLocks noChangeAspect="1"/>
          </p:cNvPicPr>
          <p:nvPr/>
        </p:nvPicPr>
        <p:blipFill>
          <a:blip r:embed="rId2"/>
          <a:stretch>
            <a:fillRect/>
          </a:stretch>
        </p:blipFill>
        <p:spPr>
          <a:xfrm>
            <a:off x="2352845" y="1133820"/>
            <a:ext cx="5694632" cy="3203230"/>
          </a:xfrm>
          <a:prstGeom prst="rect">
            <a:avLst/>
          </a:prstGeom>
        </p:spPr>
      </p:pic>
      <p:sp>
        <p:nvSpPr>
          <p:cNvPr id="10" name="Title 1">
            <a:extLst>
              <a:ext uri="{FF2B5EF4-FFF2-40B4-BE49-F238E27FC236}">
                <a16:creationId xmlns:a16="http://schemas.microsoft.com/office/drawing/2014/main" id="{A27C1D5B-B09C-A7DB-1671-F326163B4105}"/>
              </a:ext>
            </a:extLst>
          </p:cNvPr>
          <p:cNvSpPr txBox="1">
            <a:spLocks/>
          </p:cNvSpPr>
          <p:nvPr/>
        </p:nvSpPr>
        <p:spPr>
          <a:xfrm>
            <a:off x="751253" y="0"/>
            <a:ext cx="8897816" cy="17876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4400" dirty="0">
                <a:solidFill>
                  <a:schemeClr val="tx1"/>
                </a:solidFill>
                <a:latin typeface="Times New Roman" panose="02020603050405020304" pitchFamily="18" charset="0"/>
                <a:cs typeface="Times New Roman" panose="02020603050405020304" pitchFamily="18" charset="0"/>
              </a:rPr>
              <a:t>Bangladesh Army University Of Science And Technology (BAUST), Saidpur</a:t>
            </a:r>
          </a:p>
        </p:txBody>
      </p:sp>
    </p:spTree>
    <p:extLst>
      <p:ext uri="{BB962C8B-B14F-4D97-AF65-F5344CB8AC3E}">
        <p14:creationId xmlns:p14="http://schemas.microsoft.com/office/powerpoint/2010/main" val="56889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pPr algn="just"/>
            <a:r>
              <a:rPr lang="en-US" sz="2400" dirty="0">
                <a:solidFill>
                  <a:schemeClr val="tx1"/>
                </a:solidFill>
              </a:rPr>
              <a:t>VGG16 CNN Model</a:t>
            </a:r>
          </a:p>
          <a:p>
            <a:pPr algn="just"/>
            <a:endParaRPr lang="en-US" sz="2400" dirty="0">
              <a:solidFill>
                <a:schemeClr val="tx1"/>
              </a:solidFill>
            </a:endParaRPr>
          </a:p>
        </p:txBody>
      </p:sp>
      <p:sp>
        <p:nvSpPr>
          <p:cNvPr id="6" name="TextBox 5">
            <a:extLst>
              <a:ext uri="{FF2B5EF4-FFF2-40B4-BE49-F238E27FC236}">
                <a16:creationId xmlns:a16="http://schemas.microsoft.com/office/drawing/2014/main" id="{2AFC584A-BAB5-F3F4-9692-08D85A98E32B}"/>
              </a:ext>
            </a:extLst>
          </p:cNvPr>
          <p:cNvSpPr txBox="1"/>
          <p:nvPr/>
        </p:nvSpPr>
        <p:spPr>
          <a:xfrm>
            <a:off x="1079499" y="4572106"/>
            <a:ext cx="9283645" cy="923330"/>
          </a:xfrm>
          <a:prstGeom prst="rect">
            <a:avLst/>
          </a:prstGeom>
          <a:noFill/>
        </p:spPr>
        <p:txBody>
          <a:bodyPr wrap="square" rtlCol="0">
            <a:spAutoFit/>
          </a:bodyPr>
          <a:lstStyle/>
          <a:p>
            <a:r>
              <a:rPr lang="en-US" dirty="0"/>
              <a:t>Figure 5.2: Baseline, 			Transfer Learning, 			Fine Tuning</a:t>
            </a:r>
          </a:p>
          <a:p>
            <a:endParaRPr lang="en-US" dirty="0"/>
          </a:p>
          <a:p>
            <a:r>
              <a:rPr lang="en-US" dirty="0"/>
              <a:t>The Transfer Learning gives better performance than baseline and fine tuning in VGG16.</a:t>
            </a:r>
          </a:p>
        </p:txBody>
      </p:sp>
      <p:pic>
        <p:nvPicPr>
          <p:cNvPr id="7" name="Picture 6">
            <a:extLst>
              <a:ext uri="{FF2B5EF4-FFF2-40B4-BE49-F238E27FC236}">
                <a16:creationId xmlns:a16="http://schemas.microsoft.com/office/drawing/2014/main" id="{B14BD611-29B4-D2EB-A2F2-0D4AE9300000}"/>
              </a:ext>
            </a:extLst>
          </p:cNvPr>
          <p:cNvPicPr>
            <a:picLocks noChangeAspect="1"/>
          </p:cNvPicPr>
          <p:nvPr/>
        </p:nvPicPr>
        <p:blipFill>
          <a:blip r:embed="rId2"/>
          <a:stretch>
            <a:fillRect/>
          </a:stretch>
        </p:blipFill>
        <p:spPr>
          <a:xfrm>
            <a:off x="677334" y="2050485"/>
            <a:ext cx="3202046" cy="2401536"/>
          </a:xfrm>
          <a:prstGeom prst="rect">
            <a:avLst/>
          </a:prstGeom>
        </p:spPr>
      </p:pic>
      <p:pic>
        <p:nvPicPr>
          <p:cNvPr id="11" name="Picture 10">
            <a:extLst>
              <a:ext uri="{FF2B5EF4-FFF2-40B4-BE49-F238E27FC236}">
                <a16:creationId xmlns:a16="http://schemas.microsoft.com/office/drawing/2014/main" id="{7E43228E-7223-EDF6-87AF-5A5BF9EFA5FD}"/>
              </a:ext>
            </a:extLst>
          </p:cNvPr>
          <p:cNvPicPr>
            <a:picLocks noChangeAspect="1"/>
          </p:cNvPicPr>
          <p:nvPr/>
        </p:nvPicPr>
        <p:blipFill>
          <a:blip r:embed="rId3"/>
          <a:stretch>
            <a:fillRect/>
          </a:stretch>
        </p:blipFill>
        <p:spPr>
          <a:xfrm>
            <a:off x="3879380" y="2050485"/>
            <a:ext cx="3202046" cy="2396052"/>
          </a:xfrm>
          <a:prstGeom prst="rect">
            <a:avLst/>
          </a:prstGeom>
        </p:spPr>
      </p:pic>
      <p:pic>
        <p:nvPicPr>
          <p:cNvPr id="13" name="Picture 12">
            <a:extLst>
              <a:ext uri="{FF2B5EF4-FFF2-40B4-BE49-F238E27FC236}">
                <a16:creationId xmlns:a16="http://schemas.microsoft.com/office/drawing/2014/main" id="{8F72D637-860A-9CBB-93AA-31F5A34A90CD}"/>
              </a:ext>
            </a:extLst>
          </p:cNvPr>
          <p:cNvPicPr>
            <a:picLocks noChangeAspect="1"/>
          </p:cNvPicPr>
          <p:nvPr/>
        </p:nvPicPr>
        <p:blipFill>
          <a:blip r:embed="rId4"/>
          <a:stretch>
            <a:fillRect/>
          </a:stretch>
        </p:blipFill>
        <p:spPr>
          <a:xfrm>
            <a:off x="7081426" y="2087443"/>
            <a:ext cx="3085376" cy="2282333"/>
          </a:xfrm>
          <a:prstGeom prst="rect">
            <a:avLst/>
          </a:prstGeom>
        </p:spPr>
      </p:pic>
    </p:spTree>
    <p:extLst>
      <p:ext uri="{BB962C8B-B14F-4D97-AF65-F5344CB8AC3E}">
        <p14:creationId xmlns:p14="http://schemas.microsoft.com/office/powerpoint/2010/main" val="286305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pPr algn="just"/>
            <a:r>
              <a:rPr lang="en-US" sz="2400" dirty="0" err="1">
                <a:solidFill>
                  <a:schemeClr val="tx1"/>
                </a:solidFill>
              </a:rPr>
              <a:t>MobileNet</a:t>
            </a:r>
            <a:r>
              <a:rPr lang="en-US" sz="2400" dirty="0">
                <a:solidFill>
                  <a:schemeClr val="tx1"/>
                </a:solidFill>
              </a:rPr>
              <a:t> CNN Model</a:t>
            </a:r>
          </a:p>
          <a:p>
            <a:pPr algn="just"/>
            <a:endParaRPr lang="en-US" sz="2400" dirty="0">
              <a:solidFill>
                <a:schemeClr val="tx1"/>
              </a:solidFill>
            </a:endParaRPr>
          </a:p>
        </p:txBody>
      </p:sp>
      <p:sp>
        <p:nvSpPr>
          <p:cNvPr id="6" name="TextBox 5">
            <a:extLst>
              <a:ext uri="{FF2B5EF4-FFF2-40B4-BE49-F238E27FC236}">
                <a16:creationId xmlns:a16="http://schemas.microsoft.com/office/drawing/2014/main" id="{2AFC584A-BAB5-F3F4-9692-08D85A98E32B}"/>
              </a:ext>
            </a:extLst>
          </p:cNvPr>
          <p:cNvSpPr txBox="1"/>
          <p:nvPr/>
        </p:nvSpPr>
        <p:spPr>
          <a:xfrm>
            <a:off x="1079499" y="4572106"/>
            <a:ext cx="9283645" cy="923330"/>
          </a:xfrm>
          <a:prstGeom prst="rect">
            <a:avLst/>
          </a:prstGeom>
          <a:noFill/>
        </p:spPr>
        <p:txBody>
          <a:bodyPr wrap="square" rtlCol="0">
            <a:spAutoFit/>
          </a:bodyPr>
          <a:lstStyle/>
          <a:p>
            <a:r>
              <a:rPr lang="en-US" dirty="0"/>
              <a:t>Figure 5.2: Baseline, 			Transfer Learning, 			Fine Tuning</a:t>
            </a:r>
          </a:p>
          <a:p>
            <a:endParaRPr lang="en-US" dirty="0"/>
          </a:p>
          <a:p>
            <a:r>
              <a:rPr lang="en-US" dirty="0"/>
              <a:t>The baseline gives better performance than transfer Learning and fine tuning in VGG16.</a:t>
            </a:r>
          </a:p>
        </p:txBody>
      </p:sp>
      <p:pic>
        <p:nvPicPr>
          <p:cNvPr id="5" name="Picture 4">
            <a:extLst>
              <a:ext uri="{FF2B5EF4-FFF2-40B4-BE49-F238E27FC236}">
                <a16:creationId xmlns:a16="http://schemas.microsoft.com/office/drawing/2014/main" id="{1DF8B4DC-544B-C2A2-07E4-E2D04B5B6A6A}"/>
              </a:ext>
            </a:extLst>
          </p:cNvPr>
          <p:cNvPicPr>
            <a:picLocks noChangeAspect="1"/>
          </p:cNvPicPr>
          <p:nvPr/>
        </p:nvPicPr>
        <p:blipFill>
          <a:blip r:embed="rId2"/>
          <a:stretch>
            <a:fillRect/>
          </a:stretch>
        </p:blipFill>
        <p:spPr>
          <a:xfrm>
            <a:off x="677334" y="2139521"/>
            <a:ext cx="3027327" cy="2306535"/>
          </a:xfrm>
          <a:prstGeom prst="rect">
            <a:avLst/>
          </a:prstGeom>
        </p:spPr>
      </p:pic>
      <p:pic>
        <p:nvPicPr>
          <p:cNvPr id="9" name="Picture 8">
            <a:extLst>
              <a:ext uri="{FF2B5EF4-FFF2-40B4-BE49-F238E27FC236}">
                <a16:creationId xmlns:a16="http://schemas.microsoft.com/office/drawing/2014/main" id="{7D952DC1-4633-227E-6905-68A7785330A5}"/>
              </a:ext>
            </a:extLst>
          </p:cNvPr>
          <p:cNvPicPr>
            <a:picLocks noChangeAspect="1"/>
          </p:cNvPicPr>
          <p:nvPr/>
        </p:nvPicPr>
        <p:blipFill>
          <a:blip r:embed="rId3"/>
          <a:stretch>
            <a:fillRect/>
          </a:stretch>
        </p:blipFill>
        <p:spPr>
          <a:xfrm>
            <a:off x="3704661" y="2111201"/>
            <a:ext cx="3194661" cy="2363174"/>
          </a:xfrm>
          <a:prstGeom prst="rect">
            <a:avLst/>
          </a:prstGeom>
        </p:spPr>
      </p:pic>
      <p:pic>
        <p:nvPicPr>
          <p:cNvPr id="12" name="Picture 11">
            <a:extLst>
              <a:ext uri="{FF2B5EF4-FFF2-40B4-BE49-F238E27FC236}">
                <a16:creationId xmlns:a16="http://schemas.microsoft.com/office/drawing/2014/main" id="{A8C6EF71-2E55-5DD6-557B-5D08CE4CE7C1}"/>
              </a:ext>
            </a:extLst>
          </p:cNvPr>
          <p:cNvPicPr>
            <a:picLocks noChangeAspect="1"/>
          </p:cNvPicPr>
          <p:nvPr/>
        </p:nvPicPr>
        <p:blipFill>
          <a:blip r:embed="rId4"/>
          <a:stretch>
            <a:fillRect/>
          </a:stretch>
        </p:blipFill>
        <p:spPr>
          <a:xfrm>
            <a:off x="6899322" y="2107646"/>
            <a:ext cx="3115531" cy="2331313"/>
          </a:xfrm>
          <a:prstGeom prst="rect">
            <a:avLst/>
          </a:prstGeom>
        </p:spPr>
      </p:pic>
    </p:spTree>
    <p:extLst>
      <p:ext uri="{BB962C8B-B14F-4D97-AF65-F5344CB8AC3E}">
        <p14:creationId xmlns:p14="http://schemas.microsoft.com/office/powerpoint/2010/main" val="33224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Result Analysis</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pPr algn="just"/>
            <a:r>
              <a:rPr lang="en-US" sz="2400" dirty="0">
                <a:solidFill>
                  <a:schemeClr val="tx1"/>
                </a:solidFill>
              </a:rPr>
              <a:t>The VGG16 Transfer Learning Model gives best performance than </a:t>
            </a:r>
            <a:r>
              <a:rPr lang="en-US" sz="2400" dirty="0" err="1">
                <a:solidFill>
                  <a:schemeClr val="tx1"/>
                </a:solidFill>
              </a:rPr>
              <a:t>DenseNet</a:t>
            </a:r>
            <a:r>
              <a:rPr lang="en-US" sz="2400" dirty="0">
                <a:solidFill>
                  <a:schemeClr val="tx1"/>
                </a:solidFill>
              </a:rPr>
              <a:t>, ResNet50 and </a:t>
            </a:r>
            <a:r>
              <a:rPr lang="en-US" sz="2400" dirty="0" err="1">
                <a:solidFill>
                  <a:schemeClr val="tx1"/>
                </a:solidFill>
              </a:rPr>
              <a:t>MobileNet</a:t>
            </a:r>
            <a:r>
              <a:rPr lang="en-US" sz="2400" dirty="0">
                <a:solidFill>
                  <a:schemeClr val="tx1"/>
                </a:solidFill>
              </a:rPr>
              <a:t> models.</a:t>
            </a:r>
          </a:p>
        </p:txBody>
      </p:sp>
      <p:sp>
        <p:nvSpPr>
          <p:cNvPr id="6" name="TextBox 5">
            <a:extLst>
              <a:ext uri="{FF2B5EF4-FFF2-40B4-BE49-F238E27FC236}">
                <a16:creationId xmlns:a16="http://schemas.microsoft.com/office/drawing/2014/main" id="{2AFC584A-BAB5-F3F4-9692-08D85A98E32B}"/>
              </a:ext>
            </a:extLst>
          </p:cNvPr>
          <p:cNvSpPr txBox="1"/>
          <p:nvPr/>
        </p:nvSpPr>
        <p:spPr>
          <a:xfrm>
            <a:off x="3226852" y="6063733"/>
            <a:ext cx="4569971" cy="369332"/>
          </a:xfrm>
          <a:prstGeom prst="rect">
            <a:avLst/>
          </a:prstGeom>
          <a:noFill/>
        </p:spPr>
        <p:txBody>
          <a:bodyPr wrap="square" rtlCol="0">
            <a:spAutoFit/>
          </a:bodyPr>
          <a:lstStyle/>
          <a:p>
            <a:r>
              <a:rPr lang="en-US" dirty="0"/>
              <a:t>Figure 6.1: VGG16 Transfer </a:t>
            </a:r>
            <a:r>
              <a:rPr lang="en-US" dirty="0" err="1"/>
              <a:t>Larning</a:t>
            </a:r>
            <a:r>
              <a:rPr lang="en-US" dirty="0"/>
              <a:t> Model</a:t>
            </a:r>
          </a:p>
        </p:txBody>
      </p:sp>
      <p:pic>
        <p:nvPicPr>
          <p:cNvPr id="7" name="Picture 6">
            <a:extLst>
              <a:ext uri="{FF2B5EF4-FFF2-40B4-BE49-F238E27FC236}">
                <a16:creationId xmlns:a16="http://schemas.microsoft.com/office/drawing/2014/main" id="{3D7B0ECF-BC5D-7B9A-3592-72C97FE4A6D4}"/>
              </a:ext>
            </a:extLst>
          </p:cNvPr>
          <p:cNvPicPr>
            <a:picLocks noChangeAspect="1"/>
          </p:cNvPicPr>
          <p:nvPr/>
        </p:nvPicPr>
        <p:blipFill>
          <a:blip r:embed="rId2"/>
          <a:stretch>
            <a:fillRect/>
          </a:stretch>
        </p:blipFill>
        <p:spPr>
          <a:xfrm>
            <a:off x="2917998" y="2722335"/>
            <a:ext cx="4569971" cy="3419653"/>
          </a:xfrm>
          <a:prstGeom prst="rect">
            <a:avLst/>
          </a:prstGeom>
        </p:spPr>
      </p:pic>
    </p:spTree>
    <p:extLst>
      <p:ext uri="{BB962C8B-B14F-4D97-AF65-F5344CB8AC3E}">
        <p14:creationId xmlns:p14="http://schemas.microsoft.com/office/powerpoint/2010/main" val="332817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Stakeholders</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pPr algn="just"/>
            <a:r>
              <a:rPr lang="en-US" sz="2400" dirty="0">
                <a:solidFill>
                  <a:schemeClr val="tx1"/>
                </a:solidFill>
              </a:rPr>
              <a:t>Traffic monitoring department</a:t>
            </a:r>
          </a:p>
          <a:p>
            <a:pPr algn="just"/>
            <a:r>
              <a:rPr lang="en-US" sz="2400" dirty="0">
                <a:solidFill>
                  <a:schemeClr val="tx1"/>
                </a:solidFill>
              </a:rPr>
              <a:t>Autonomous driving company</a:t>
            </a:r>
          </a:p>
          <a:p>
            <a:pPr algn="just"/>
            <a:r>
              <a:rPr lang="en-US" sz="2400" dirty="0">
                <a:solidFill>
                  <a:schemeClr val="tx1"/>
                </a:solidFill>
              </a:rPr>
              <a:t>Security systems department</a:t>
            </a:r>
          </a:p>
        </p:txBody>
      </p:sp>
    </p:spTree>
    <p:extLst>
      <p:ext uri="{BB962C8B-B14F-4D97-AF65-F5344CB8AC3E}">
        <p14:creationId xmlns:p14="http://schemas.microsoft.com/office/powerpoint/2010/main" val="398131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r>
              <a:rPr lang="en-US" sz="1800" b="0" i="0" dirty="0">
                <a:solidFill>
                  <a:srgbClr val="000000"/>
                </a:solidFill>
                <a:effectLst/>
                <a:latin typeface="TimesNewRomanPSMT"/>
              </a:rPr>
              <a:t>The dataset doesn’t have much images of vehicles, so if there are new vehicles the model will give wrong result.</a:t>
            </a:r>
          </a:p>
          <a:p>
            <a:r>
              <a:rPr lang="en-US" sz="1800" b="0" i="0" dirty="0">
                <a:solidFill>
                  <a:srgbClr val="000000"/>
                </a:solidFill>
                <a:effectLst/>
                <a:latin typeface="TimesNewRomanPSMT"/>
              </a:rPr>
              <a:t>The model can only tell is there any vehicle or not. It cannot tell which vehicle is there</a:t>
            </a:r>
            <a:r>
              <a:rPr lang="en-US" sz="2400" b="0" i="0" dirty="0">
                <a:solidFill>
                  <a:srgbClr val="000000"/>
                </a:solidFill>
                <a:effectLst/>
                <a:latin typeface="TimesNewRomanPSMT"/>
              </a:rPr>
              <a:t>.</a:t>
            </a:r>
            <a:br>
              <a:rPr lang="en-US" sz="2400" dirty="0"/>
            </a:br>
            <a:endParaRPr lang="en-US" sz="2400" dirty="0">
              <a:solidFill>
                <a:schemeClr val="tx1"/>
              </a:solidFill>
            </a:endParaRPr>
          </a:p>
        </p:txBody>
      </p:sp>
    </p:spTree>
    <p:extLst>
      <p:ext uri="{BB962C8B-B14F-4D97-AF65-F5344CB8AC3E}">
        <p14:creationId xmlns:p14="http://schemas.microsoft.com/office/powerpoint/2010/main" val="416890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r>
              <a:rPr lang="en-US" sz="1800" b="0" i="0" dirty="0">
                <a:solidFill>
                  <a:srgbClr val="000000"/>
                </a:solidFill>
                <a:effectLst/>
                <a:latin typeface="TimesNewRomanPSMT"/>
              </a:rPr>
              <a:t>In conclusion the Convolutional Neural Networks is very useful to extract features from images and analysis the images. In this project we are trying to learn different CNN models and use it in our project to see which can give us better result.</a:t>
            </a:r>
            <a:endParaRPr lang="en-US" sz="2400" dirty="0">
              <a:solidFill>
                <a:schemeClr val="tx1"/>
              </a:solidFill>
            </a:endParaRPr>
          </a:p>
        </p:txBody>
      </p:sp>
    </p:spTree>
    <p:extLst>
      <p:ext uri="{BB962C8B-B14F-4D97-AF65-F5344CB8AC3E}">
        <p14:creationId xmlns:p14="http://schemas.microsoft.com/office/powerpoint/2010/main" val="42886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0B10-2746-5690-52F8-4F135A872B49}"/>
              </a:ext>
            </a:extLst>
          </p:cNvPr>
          <p:cNvSpPr>
            <a:spLocks noGrp="1"/>
          </p:cNvSpPr>
          <p:nvPr>
            <p:ph type="title"/>
          </p:nvPr>
        </p:nvSpPr>
        <p:spPr/>
        <p:txBody>
          <a:bodyPr>
            <a:normAutofit/>
          </a:bodyPr>
          <a:lstStyle/>
          <a:p>
            <a:pPr algn="ctr"/>
            <a:r>
              <a:rPr lang="en-US" sz="10000" dirty="0"/>
              <a:t>Thank You</a:t>
            </a:r>
          </a:p>
        </p:txBody>
      </p:sp>
    </p:spTree>
    <p:extLst>
      <p:ext uri="{BB962C8B-B14F-4D97-AF65-F5344CB8AC3E}">
        <p14:creationId xmlns:p14="http://schemas.microsoft.com/office/powerpoint/2010/main" val="393768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r>
              <a:rPr lang="en-US" sz="2600" dirty="0"/>
              <a:t>MD Al Arman Sorker (200101059)</a:t>
            </a:r>
          </a:p>
          <a:p>
            <a:r>
              <a:rPr lang="en-US" sz="2600" dirty="0"/>
              <a:t>Abu </a:t>
            </a:r>
            <a:r>
              <a:rPr lang="en-US" sz="2600" dirty="0" err="1"/>
              <a:t>Shadat</a:t>
            </a:r>
            <a:r>
              <a:rPr lang="en-US" sz="2600" dirty="0"/>
              <a:t> </a:t>
            </a:r>
            <a:r>
              <a:rPr lang="en-US" sz="2600" dirty="0" err="1"/>
              <a:t>Shaikat</a:t>
            </a:r>
            <a:r>
              <a:rPr lang="en-US" sz="2600" dirty="0"/>
              <a:t> (200101057)</a:t>
            </a:r>
          </a:p>
          <a:p>
            <a:r>
              <a:rPr lang="en-US" sz="2600" dirty="0" err="1"/>
              <a:t>Monisha</a:t>
            </a:r>
            <a:r>
              <a:rPr lang="en-US" sz="2600" dirty="0"/>
              <a:t> </a:t>
            </a:r>
            <a:r>
              <a:rPr lang="en-US" sz="2600" dirty="0" err="1"/>
              <a:t>Bakshi</a:t>
            </a:r>
            <a:r>
              <a:rPr lang="en-US" sz="2600" dirty="0"/>
              <a:t> (200101055)</a:t>
            </a:r>
          </a:p>
          <a:p>
            <a:r>
              <a:rPr lang="en-US" sz="2600" dirty="0" err="1"/>
              <a:t>Aznur</a:t>
            </a:r>
            <a:r>
              <a:rPr lang="en-US" sz="2600" dirty="0"/>
              <a:t> Azam (200101037)</a:t>
            </a:r>
          </a:p>
        </p:txBody>
      </p:sp>
    </p:spTree>
    <p:extLst>
      <p:ext uri="{BB962C8B-B14F-4D97-AF65-F5344CB8AC3E}">
        <p14:creationId xmlns:p14="http://schemas.microsoft.com/office/powerpoint/2010/main" val="81513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4645487"/>
          </a:xfrm>
        </p:spPr>
        <p:txBody>
          <a:bodyPr>
            <a:normAutofit/>
          </a:bodyPr>
          <a:lstStyle/>
          <a:p>
            <a:r>
              <a:rPr lang="en-US" sz="2400" dirty="0">
                <a:solidFill>
                  <a:schemeClr val="tx1"/>
                </a:solidFill>
              </a:rPr>
              <a:t>Introduction</a:t>
            </a:r>
          </a:p>
          <a:p>
            <a:r>
              <a:rPr lang="en-US" sz="2400" dirty="0">
                <a:solidFill>
                  <a:schemeClr val="tx1"/>
                </a:solidFill>
              </a:rPr>
              <a:t>Objective</a:t>
            </a:r>
          </a:p>
          <a:p>
            <a:r>
              <a:rPr lang="en-US" sz="2400" dirty="0">
                <a:solidFill>
                  <a:schemeClr val="tx1"/>
                </a:solidFill>
              </a:rPr>
              <a:t>Dataset Description</a:t>
            </a:r>
          </a:p>
          <a:p>
            <a:r>
              <a:rPr lang="en-US" sz="2400" dirty="0">
                <a:solidFill>
                  <a:schemeClr val="tx1"/>
                </a:solidFill>
              </a:rPr>
              <a:t>Methodology</a:t>
            </a:r>
          </a:p>
          <a:p>
            <a:r>
              <a:rPr lang="en-US" sz="2400" dirty="0">
                <a:solidFill>
                  <a:schemeClr val="tx1"/>
                </a:solidFill>
              </a:rPr>
              <a:t>Models</a:t>
            </a:r>
          </a:p>
          <a:p>
            <a:r>
              <a:rPr lang="en-US" sz="2400" dirty="0">
                <a:solidFill>
                  <a:schemeClr val="tx1"/>
                </a:solidFill>
              </a:rPr>
              <a:t>Result Analysis</a:t>
            </a:r>
          </a:p>
          <a:p>
            <a:r>
              <a:rPr lang="en-US" sz="2400" dirty="0">
                <a:solidFill>
                  <a:schemeClr val="tx1"/>
                </a:solidFill>
              </a:rPr>
              <a:t>Stakeholders</a:t>
            </a:r>
          </a:p>
          <a:p>
            <a:r>
              <a:rPr lang="en-US" sz="2400" dirty="0">
                <a:solidFill>
                  <a:schemeClr val="tx1"/>
                </a:solidFill>
              </a:rPr>
              <a:t>Limitations</a:t>
            </a:r>
          </a:p>
          <a:p>
            <a:r>
              <a:rPr lang="en-US" sz="2400" dirty="0">
                <a:solidFill>
                  <a:schemeClr val="tx1"/>
                </a:solidFill>
              </a:rPr>
              <a:t>Conclusion</a:t>
            </a:r>
          </a:p>
        </p:txBody>
      </p:sp>
    </p:spTree>
    <p:extLst>
      <p:ext uri="{BB962C8B-B14F-4D97-AF65-F5344CB8AC3E}">
        <p14:creationId xmlns:p14="http://schemas.microsoft.com/office/powerpoint/2010/main" val="85287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pPr algn="just"/>
            <a:r>
              <a:rPr lang="en-US" sz="2400" dirty="0">
                <a:solidFill>
                  <a:schemeClr val="tx1"/>
                </a:solidFill>
              </a:rPr>
              <a:t>Vehicle detection is an important task in computer vision with various practical applications such as traffic monitoring, autonomous driving, and security systems. </a:t>
            </a:r>
          </a:p>
          <a:p>
            <a:pPr algn="just"/>
            <a:r>
              <a:rPr lang="en-US" sz="2400" dirty="0">
                <a:solidFill>
                  <a:schemeClr val="tx1"/>
                </a:solidFill>
              </a:rPr>
              <a:t>We use different Convolutional Neural Networks (CNN) models for vehicle detection in this project.</a:t>
            </a:r>
          </a:p>
        </p:txBody>
      </p:sp>
    </p:spTree>
    <p:extLst>
      <p:ext uri="{BB962C8B-B14F-4D97-AF65-F5344CB8AC3E}">
        <p14:creationId xmlns:p14="http://schemas.microsoft.com/office/powerpoint/2010/main" val="119753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pPr algn="just"/>
            <a:r>
              <a:rPr lang="en-US" sz="2400" dirty="0">
                <a:solidFill>
                  <a:schemeClr val="tx1"/>
                </a:solidFill>
              </a:rPr>
              <a:t>The main objective of this project is to learn how CNN can be used for vehicle detection.</a:t>
            </a:r>
          </a:p>
          <a:p>
            <a:pPr algn="just"/>
            <a:r>
              <a:rPr lang="en-US" sz="2400" dirty="0">
                <a:solidFill>
                  <a:schemeClr val="tx1"/>
                </a:solidFill>
              </a:rPr>
              <a:t>By doing vehicle detection, it can help traffic department to solve traffic issue. </a:t>
            </a:r>
          </a:p>
          <a:p>
            <a:pPr algn="just"/>
            <a:r>
              <a:rPr lang="en-US" sz="2400" dirty="0">
                <a:solidFill>
                  <a:schemeClr val="tx1"/>
                </a:solidFill>
              </a:rPr>
              <a:t>It can be helpful for autonomous vehicles.</a:t>
            </a:r>
          </a:p>
        </p:txBody>
      </p:sp>
    </p:spTree>
    <p:extLst>
      <p:ext uri="{BB962C8B-B14F-4D97-AF65-F5344CB8AC3E}">
        <p14:creationId xmlns:p14="http://schemas.microsoft.com/office/powerpoint/2010/main" val="62297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pPr algn="just"/>
            <a:r>
              <a:rPr lang="en-US" sz="2400" dirty="0">
                <a:solidFill>
                  <a:schemeClr val="tx1"/>
                </a:solidFill>
              </a:rPr>
              <a:t>The Vehicle-Detection dataset is a collection of images with train, test, validation set.</a:t>
            </a:r>
          </a:p>
          <a:p>
            <a:pPr algn="just"/>
            <a:r>
              <a:rPr lang="en-US" sz="2400" dirty="0">
                <a:solidFill>
                  <a:schemeClr val="tx1"/>
                </a:solidFill>
              </a:rPr>
              <a:t>Train-set has 12,971 images.</a:t>
            </a:r>
          </a:p>
          <a:p>
            <a:pPr algn="just"/>
            <a:r>
              <a:rPr lang="en-US" sz="2400" dirty="0">
                <a:solidFill>
                  <a:schemeClr val="tx1"/>
                </a:solidFill>
              </a:rPr>
              <a:t>Test-set has 2,774 images.</a:t>
            </a:r>
          </a:p>
          <a:p>
            <a:pPr algn="just"/>
            <a:r>
              <a:rPr lang="en-US" sz="2400" dirty="0">
                <a:solidFill>
                  <a:schemeClr val="tx1"/>
                </a:solidFill>
              </a:rPr>
              <a:t>Validation-set has 2,025 images.</a:t>
            </a:r>
          </a:p>
          <a:p>
            <a:pPr algn="just"/>
            <a:r>
              <a:rPr lang="en-US" sz="2400" dirty="0">
                <a:solidFill>
                  <a:schemeClr val="tx1"/>
                </a:solidFill>
              </a:rPr>
              <a:t>The dataset has two classes – vehicle and non-vehicle.</a:t>
            </a:r>
          </a:p>
        </p:txBody>
      </p:sp>
    </p:spTree>
    <p:extLst>
      <p:ext uri="{BB962C8B-B14F-4D97-AF65-F5344CB8AC3E}">
        <p14:creationId xmlns:p14="http://schemas.microsoft.com/office/powerpoint/2010/main" val="122351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pPr algn="just"/>
            <a:r>
              <a:rPr lang="en-US" sz="2400" dirty="0">
                <a:solidFill>
                  <a:schemeClr val="tx1"/>
                </a:solidFill>
              </a:rPr>
              <a:t>We use DenseNet121, ResNet50, VGG16 and </a:t>
            </a:r>
            <a:r>
              <a:rPr lang="en-US" sz="2400" dirty="0" err="1">
                <a:solidFill>
                  <a:schemeClr val="tx1"/>
                </a:solidFill>
              </a:rPr>
              <a:t>MobileNet</a:t>
            </a:r>
            <a:r>
              <a:rPr lang="en-US" sz="2400" dirty="0">
                <a:solidFill>
                  <a:schemeClr val="tx1"/>
                </a:solidFill>
              </a:rPr>
              <a:t> CNN models in the project with Baseline, Transfer Learning, Fine Tuning Techniques.</a:t>
            </a:r>
          </a:p>
        </p:txBody>
      </p:sp>
      <p:pic>
        <p:nvPicPr>
          <p:cNvPr id="5" name="Picture 4">
            <a:extLst>
              <a:ext uri="{FF2B5EF4-FFF2-40B4-BE49-F238E27FC236}">
                <a16:creationId xmlns:a16="http://schemas.microsoft.com/office/drawing/2014/main" id="{8CECB347-0ED1-6E90-008A-50F1031C06A2}"/>
              </a:ext>
            </a:extLst>
          </p:cNvPr>
          <p:cNvPicPr>
            <a:picLocks noChangeAspect="1"/>
          </p:cNvPicPr>
          <p:nvPr/>
        </p:nvPicPr>
        <p:blipFill>
          <a:blip r:embed="rId2"/>
          <a:stretch>
            <a:fillRect/>
          </a:stretch>
        </p:blipFill>
        <p:spPr>
          <a:xfrm>
            <a:off x="2654300" y="2809413"/>
            <a:ext cx="5588000" cy="3143250"/>
          </a:xfrm>
          <a:prstGeom prst="rect">
            <a:avLst/>
          </a:prstGeom>
        </p:spPr>
      </p:pic>
      <p:sp>
        <p:nvSpPr>
          <p:cNvPr id="6" name="TextBox 5">
            <a:extLst>
              <a:ext uri="{FF2B5EF4-FFF2-40B4-BE49-F238E27FC236}">
                <a16:creationId xmlns:a16="http://schemas.microsoft.com/office/drawing/2014/main" id="{2AFC584A-BAB5-F3F4-9692-08D85A98E32B}"/>
              </a:ext>
            </a:extLst>
          </p:cNvPr>
          <p:cNvSpPr txBox="1"/>
          <p:nvPr/>
        </p:nvSpPr>
        <p:spPr>
          <a:xfrm>
            <a:off x="3848100" y="6063733"/>
            <a:ext cx="2946400" cy="369332"/>
          </a:xfrm>
          <a:prstGeom prst="rect">
            <a:avLst/>
          </a:prstGeom>
          <a:noFill/>
        </p:spPr>
        <p:txBody>
          <a:bodyPr wrap="square" rtlCol="0">
            <a:spAutoFit/>
          </a:bodyPr>
          <a:lstStyle/>
          <a:p>
            <a:r>
              <a:rPr lang="en-US" dirty="0"/>
              <a:t>Figure 4.1: Methodology</a:t>
            </a:r>
          </a:p>
        </p:txBody>
      </p:sp>
    </p:spTree>
    <p:extLst>
      <p:ext uri="{BB962C8B-B14F-4D97-AF65-F5344CB8AC3E}">
        <p14:creationId xmlns:p14="http://schemas.microsoft.com/office/powerpoint/2010/main" val="273985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pPr algn="just"/>
            <a:r>
              <a:rPr lang="en-US" sz="2400" dirty="0">
                <a:solidFill>
                  <a:schemeClr val="tx1"/>
                </a:solidFill>
              </a:rPr>
              <a:t>DenseNet121 CNN Model</a:t>
            </a:r>
          </a:p>
          <a:p>
            <a:pPr algn="just"/>
            <a:endParaRPr lang="en-US" sz="2400" dirty="0">
              <a:solidFill>
                <a:schemeClr val="tx1"/>
              </a:solidFill>
            </a:endParaRPr>
          </a:p>
        </p:txBody>
      </p:sp>
      <p:sp>
        <p:nvSpPr>
          <p:cNvPr id="6" name="TextBox 5">
            <a:extLst>
              <a:ext uri="{FF2B5EF4-FFF2-40B4-BE49-F238E27FC236}">
                <a16:creationId xmlns:a16="http://schemas.microsoft.com/office/drawing/2014/main" id="{2AFC584A-BAB5-F3F4-9692-08D85A98E32B}"/>
              </a:ext>
            </a:extLst>
          </p:cNvPr>
          <p:cNvSpPr txBox="1"/>
          <p:nvPr/>
        </p:nvSpPr>
        <p:spPr>
          <a:xfrm>
            <a:off x="1079499" y="4572106"/>
            <a:ext cx="9283645" cy="1200329"/>
          </a:xfrm>
          <a:prstGeom prst="rect">
            <a:avLst/>
          </a:prstGeom>
          <a:noFill/>
        </p:spPr>
        <p:txBody>
          <a:bodyPr wrap="square" rtlCol="0">
            <a:spAutoFit/>
          </a:bodyPr>
          <a:lstStyle/>
          <a:p>
            <a:r>
              <a:rPr lang="en-US" dirty="0"/>
              <a:t>Figure 5.1: Baseline, 			Transfer Learning, 			Fine Tuning</a:t>
            </a:r>
          </a:p>
          <a:p>
            <a:endParaRPr lang="en-US" dirty="0"/>
          </a:p>
          <a:p>
            <a:r>
              <a:rPr lang="en-US" dirty="0"/>
              <a:t>The Transfer Learning gives better performance than baseline and fine tuning in </a:t>
            </a:r>
            <a:r>
              <a:rPr lang="en-US" dirty="0" err="1"/>
              <a:t>Densenet</a:t>
            </a:r>
            <a:r>
              <a:rPr lang="en-US" dirty="0"/>
              <a:t>.</a:t>
            </a:r>
          </a:p>
        </p:txBody>
      </p:sp>
      <p:pic>
        <p:nvPicPr>
          <p:cNvPr id="13" name="Picture 12">
            <a:extLst>
              <a:ext uri="{FF2B5EF4-FFF2-40B4-BE49-F238E27FC236}">
                <a16:creationId xmlns:a16="http://schemas.microsoft.com/office/drawing/2014/main" id="{878233CC-C9B1-3E5E-4F23-C5404835B0FA}"/>
              </a:ext>
            </a:extLst>
          </p:cNvPr>
          <p:cNvPicPr>
            <a:picLocks noChangeAspect="1"/>
          </p:cNvPicPr>
          <p:nvPr/>
        </p:nvPicPr>
        <p:blipFill>
          <a:blip r:embed="rId2"/>
          <a:stretch>
            <a:fillRect/>
          </a:stretch>
        </p:blipFill>
        <p:spPr>
          <a:xfrm>
            <a:off x="677335" y="2097668"/>
            <a:ext cx="3170766" cy="2415822"/>
          </a:xfrm>
          <a:prstGeom prst="rect">
            <a:avLst/>
          </a:prstGeom>
        </p:spPr>
      </p:pic>
      <p:pic>
        <p:nvPicPr>
          <p:cNvPr id="15" name="Picture 14">
            <a:extLst>
              <a:ext uri="{FF2B5EF4-FFF2-40B4-BE49-F238E27FC236}">
                <a16:creationId xmlns:a16="http://schemas.microsoft.com/office/drawing/2014/main" id="{CA7951E1-644E-4101-AB98-D704710DB064}"/>
              </a:ext>
            </a:extLst>
          </p:cNvPr>
          <p:cNvPicPr>
            <a:picLocks noChangeAspect="1"/>
          </p:cNvPicPr>
          <p:nvPr/>
        </p:nvPicPr>
        <p:blipFill>
          <a:blip r:embed="rId3"/>
          <a:stretch>
            <a:fillRect/>
          </a:stretch>
        </p:blipFill>
        <p:spPr>
          <a:xfrm>
            <a:off x="3848100" y="2097668"/>
            <a:ext cx="3316163" cy="2415822"/>
          </a:xfrm>
          <a:prstGeom prst="rect">
            <a:avLst/>
          </a:prstGeom>
        </p:spPr>
      </p:pic>
      <p:pic>
        <p:nvPicPr>
          <p:cNvPr id="17" name="Picture 16">
            <a:extLst>
              <a:ext uri="{FF2B5EF4-FFF2-40B4-BE49-F238E27FC236}">
                <a16:creationId xmlns:a16="http://schemas.microsoft.com/office/drawing/2014/main" id="{F158D9C5-9752-FCCD-E017-BED7B40AA534}"/>
              </a:ext>
            </a:extLst>
          </p:cNvPr>
          <p:cNvPicPr>
            <a:picLocks noChangeAspect="1"/>
          </p:cNvPicPr>
          <p:nvPr/>
        </p:nvPicPr>
        <p:blipFill>
          <a:blip r:embed="rId4"/>
          <a:stretch>
            <a:fillRect/>
          </a:stretch>
        </p:blipFill>
        <p:spPr>
          <a:xfrm>
            <a:off x="7164263" y="2097668"/>
            <a:ext cx="3198882" cy="2415822"/>
          </a:xfrm>
          <a:prstGeom prst="rect">
            <a:avLst/>
          </a:prstGeom>
        </p:spPr>
      </p:pic>
    </p:spTree>
    <p:extLst>
      <p:ext uri="{BB962C8B-B14F-4D97-AF65-F5344CB8AC3E}">
        <p14:creationId xmlns:p14="http://schemas.microsoft.com/office/powerpoint/2010/main" val="386412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09C-1C0A-CF96-455A-8723115B2935}"/>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4B84ACCA-8049-F812-744F-59E52A096D9C}"/>
              </a:ext>
            </a:extLst>
          </p:cNvPr>
          <p:cNvSpPr>
            <a:spLocks noGrp="1"/>
          </p:cNvSpPr>
          <p:nvPr>
            <p:ph idx="1"/>
          </p:nvPr>
        </p:nvSpPr>
        <p:spPr>
          <a:xfrm>
            <a:off x="677334" y="1488613"/>
            <a:ext cx="8596668" cy="3880773"/>
          </a:xfrm>
        </p:spPr>
        <p:txBody>
          <a:bodyPr>
            <a:normAutofit/>
          </a:bodyPr>
          <a:lstStyle/>
          <a:p>
            <a:pPr algn="just"/>
            <a:r>
              <a:rPr lang="en-US" sz="2400" dirty="0">
                <a:solidFill>
                  <a:schemeClr val="tx1"/>
                </a:solidFill>
              </a:rPr>
              <a:t>ResNet50 CNN Model</a:t>
            </a:r>
          </a:p>
          <a:p>
            <a:pPr algn="just"/>
            <a:endParaRPr lang="en-US" sz="2400" dirty="0">
              <a:solidFill>
                <a:schemeClr val="tx1"/>
              </a:solidFill>
            </a:endParaRPr>
          </a:p>
        </p:txBody>
      </p:sp>
      <p:sp>
        <p:nvSpPr>
          <p:cNvPr id="6" name="TextBox 5">
            <a:extLst>
              <a:ext uri="{FF2B5EF4-FFF2-40B4-BE49-F238E27FC236}">
                <a16:creationId xmlns:a16="http://schemas.microsoft.com/office/drawing/2014/main" id="{2AFC584A-BAB5-F3F4-9692-08D85A98E32B}"/>
              </a:ext>
            </a:extLst>
          </p:cNvPr>
          <p:cNvSpPr txBox="1"/>
          <p:nvPr/>
        </p:nvSpPr>
        <p:spPr>
          <a:xfrm>
            <a:off x="1079499" y="4572106"/>
            <a:ext cx="9283645" cy="1200329"/>
          </a:xfrm>
          <a:prstGeom prst="rect">
            <a:avLst/>
          </a:prstGeom>
          <a:noFill/>
        </p:spPr>
        <p:txBody>
          <a:bodyPr wrap="square" rtlCol="0">
            <a:spAutoFit/>
          </a:bodyPr>
          <a:lstStyle/>
          <a:p>
            <a:r>
              <a:rPr lang="en-US" dirty="0"/>
              <a:t>Figure 5.2: Baseline, 			Transfer Learning, 			Fine Tuning</a:t>
            </a:r>
          </a:p>
          <a:p>
            <a:endParaRPr lang="en-US" dirty="0"/>
          </a:p>
          <a:p>
            <a:r>
              <a:rPr lang="en-US" dirty="0"/>
              <a:t>The Baseline gives better performance than transfer learning and fine tuning in ResNet50.</a:t>
            </a:r>
          </a:p>
        </p:txBody>
      </p:sp>
      <p:pic>
        <p:nvPicPr>
          <p:cNvPr id="5" name="Picture 4">
            <a:extLst>
              <a:ext uri="{FF2B5EF4-FFF2-40B4-BE49-F238E27FC236}">
                <a16:creationId xmlns:a16="http://schemas.microsoft.com/office/drawing/2014/main" id="{7F9C8EFB-22F6-FD17-965F-79839F594A4A}"/>
              </a:ext>
            </a:extLst>
          </p:cNvPr>
          <p:cNvPicPr>
            <a:picLocks noChangeAspect="1"/>
          </p:cNvPicPr>
          <p:nvPr/>
        </p:nvPicPr>
        <p:blipFill>
          <a:blip r:embed="rId2"/>
          <a:stretch>
            <a:fillRect/>
          </a:stretch>
        </p:blipFill>
        <p:spPr>
          <a:xfrm>
            <a:off x="830810" y="2048891"/>
            <a:ext cx="3081767" cy="2348013"/>
          </a:xfrm>
          <a:prstGeom prst="rect">
            <a:avLst/>
          </a:prstGeom>
        </p:spPr>
      </p:pic>
      <p:pic>
        <p:nvPicPr>
          <p:cNvPr id="8" name="Picture 7">
            <a:extLst>
              <a:ext uri="{FF2B5EF4-FFF2-40B4-BE49-F238E27FC236}">
                <a16:creationId xmlns:a16="http://schemas.microsoft.com/office/drawing/2014/main" id="{F5F8A4D1-80E3-29E0-8140-68A309C51ABC}"/>
              </a:ext>
            </a:extLst>
          </p:cNvPr>
          <p:cNvPicPr>
            <a:picLocks noChangeAspect="1"/>
          </p:cNvPicPr>
          <p:nvPr/>
        </p:nvPicPr>
        <p:blipFill>
          <a:blip r:embed="rId3"/>
          <a:stretch>
            <a:fillRect/>
          </a:stretch>
        </p:blipFill>
        <p:spPr>
          <a:xfrm>
            <a:off x="3897923" y="2048891"/>
            <a:ext cx="3130684" cy="2348013"/>
          </a:xfrm>
          <a:prstGeom prst="rect">
            <a:avLst/>
          </a:prstGeom>
        </p:spPr>
      </p:pic>
      <p:pic>
        <p:nvPicPr>
          <p:cNvPr id="10" name="Picture 9">
            <a:extLst>
              <a:ext uri="{FF2B5EF4-FFF2-40B4-BE49-F238E27FC236}">
                <a16:creationId xmlns:a16="http://schemas.microsoft.com/office/drawing/2014/main" id="{3B6087F5-97D9-B7FA-0B7C-36693AB0FF89}"/>
              </a:ext>
            </a:extLst>
          </p:cNvPr>
          <p:cNvPicPr>
            <a:picLocks noChangeAspect="1"/>
          </p:cNvPicPr>
          <p:nvPr/>
        </p:nvPicPr>
        <p:blipFill>
          <a:blip r:embed="rId4"/>
          <a:stretch>
            <a:fillRect/>
          </a:stretch>
        </p:blipFill>
        <p:spPr>
          <a:xfrm>
            <a:off x="7028607" y="2048891"/>
            <a:ext cx="3081765" cy="2348012"/>
          </a:xfrm>
          <a:prstGeom prst="rect">
            <a:avLst/>
          </a:prstGeom>
        </p:spPr>
      </p:pic>
    </p:spTree>
    <p:extLst>
      <p:ext uri="{BB962C8B-B14F-4D97-AF65-F5344CB8AC3E}">
        <p14:creationId xmlns:p14="http://schemas.microsoft.com/office/powerpoint/2010/main" val="23630906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86</TotalTime>
  <Words>489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TimesNewRomanPSMT</vt:lpstr>
      <vt:lpstr>Trebuchet MS</vt:lpstr>
      <vt:lpstr>Wingdings 3</vt:lpstr>
      <vt:lpstr>Facet</vt:lpstr>
      <vt:lpstr>Vehicle Detection Using CNN Models</vt:lpstr>
      <vt:lpstr>Group Members</vt:lpstr>
      <vt:lpstr>Contents</vt:lpstr>
      <vt:lpstr>Introduction</vt:lpstr>
      <vt:lpstr>Objective</vt:lpstr>
      <vt:lpstr>Dataset Description</vt:lpstr>
      <vt:lpstr>Methodology</vt:lpstr>
      <vt:lpstr>Models</vt:lpstr>
      <vt:lpstr>Models</vt:lpstr>
      <vt:lpstr>Models</vt:lpstr>
      <vt:lpstr>Models</vt:lpstr>
      <vt:lpstr>Result Analysis</vt:lpstr>
      <vt:lpstr>Stakeholders</vt:lpstr>
      <vt:lpstr>Limitation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Using CNN Models</dc:title>
  <dc:creator>MD Al Arman Sorker</dc:creator>
  <cp:lastModifiedBy>MD Al Arman Sorker</cp:lastModifiedBy>
  <cp:revision>1</cp:revision>
  <dcterms:created xsi:type="dcterms:W3CDTF">2023-05-01T13:50:21Z</dcterms:created>
  <dcterms:modified xsi:type="dcterms:W3CDTF">2023-05-01T15:17:08Z</dcterms:modified>
</cp:coreProperties>
</file>