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1!PivotTable2</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'Answer 1'!$B$3</c:f>
              <c:strCache>
                <c:ptCount val="1"/>
                <c:pt idx="0">
                  <c:v>Total</c:v>
                </c:pt>
              </c:strCache>
            </c:strRef>
          </c:tx>
          <c:invertIfNegative val="0"/>
          <c:cat>
            <c:strRef>
              <c:f>'Answer 1'!$A$4:$A$7</c:f>
              <c:strCache>
                <c:ptCount val="3"/>
                <c:pt idx="0">
                  <c:v>Mature</c:v>
                </c:pt>
                <c:pt idx="1">
                  <c:v>Sapling</c:v>
                </c:pt>
                <c:pt idx="2">
                  <c:v>Seedling</c:v>
                </c:pt>
              </c:strCache>
            </c:strRef>
          </c:cat>
          <c:val>
            <c:numRef>
              <c:f>'Answer 1'!$B$4:$B$7</c:f>
              <c:numCache>
                <c:formatCode>General</c:formatCode>
                <c:ptCount val="3"/>
                <c:pt idx="0">
                  <c:v>153.0103779069768</c:v>
                </c:pt>
                <c:pt idx="1">
                  <c:v>154.13972972972985</c:v>
                </c:pt>
                <c:pt idx="2">
                  <c:v>151.91801857585131</c:v>
                </c:pt>
              </c:numCache>
            </c:numRef>
          </c:val>
        </c:ser>
        <c:dLbls>
          <c:showLegendKey val="0"/>
          <c:showVal val="0"/>
          <c:showCatName val="0"/>
          <c:showSerName val="0"/>
          <c:showPercent val="0"/>
          <c:showBubbleSize val="0"/>
        </c:dLbls>
        <c:gapWidth val="150"/>
        <c:axId val="155069056"/>
        <c:axId val="157170304"/>
      </c:barChart>
      <c:catAx>
        <c:axId val="155069056"/>
        <c:scaling>
          <c:orientation val="minMax"/>
        </c:scaling>
        <c:delete val="0"/>
        <c:axPos val="b"/>
        <c:majorTickMark val="out"/>
        <c:minorTickMark val="none"/>
        <c:tickLblPos val="nextTo"/>
        <c:crossAx val="157170304"/>
        <c:crosses val="autoZero"/>
        <c:auto val="1"/>
        <c:lblAlgn val="ctr"/>
        <c:lblOffset val="100"/>
        <c:noMultiLvlLbl val="0"/>
      </c:catAx>
      <c:valAx>
        <c:axId val="157170304"/>
        <c:scaling>
          <c:orientation val="minMax"/>
        </c:scaling>
        <c:delete val="0"/>
        <c:axPos val="l"/>
        <c:majorGridlines/>
        <c:numFmt formatCode="General" sourceLinked="1"/>
        <c:majorTickMark val="out"/>
        <c:minorTickMark val="none"/>
        <c:tickLblPos val="nextTo"/>
        <c:crossAx val="15506905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2!PivotTable1</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'Answer 2'!$B$3</c:f>
              <c:strCache>
                <c:ptCount val="1"/>
                <c:pt idx="0">
                  <c:v>Total</c:v>
                </c:pt>
              </c:strCache>
            </c:strRef>
          </c:tx>
          <c:invertIfNegative val="0"/>
          <c:cat>
            <c:strRef>
              <c:f>'Answer 2'!$A$4:$A$9</c:f>
              <c:strCache>
                <c:ptCount val="5"/>
                <c:pt idx="0">
                  <c:v>Desert</c:v>
                </c:pt>
                <c:pt idx="1">
                  <c:v>Forest A</c:v>
                </c:pt>
                <c:pt idx="2">
                  <c:v>Forest B</c:v>
                </c:pt>
                <c:pt idx="3">
                  <c:v>Grassland</c:v>
                </c:pt>
                <c:pt idx="4">
                  <c:v>Wetland</c:v>
                </c:pt>
              </c:strCache>
            </c:strRef>
          </c:cat>
          <c:val>
            <c:numRef>
              <c:f>'Answer 2'!$B$4:$B$9</c:f>
              <c:numCache>
                <c:formatCode>General</c:formatCode>
                <c:ptCount val="5"/>
                <c:pt idx="0">
                  <c:v>52470</c:v>
                </c:pt>
                <c:pt idx="1">
                  <c:v>55936</c:v>
                </c:pt>
                <c:pt idx="2">
                  <c:v>52205</c:v>
                </c:pt>
                <c:pt idx="3">
                  <c:v>49814</c:v>
                </c:pt>
                <c:pt idx="4">
                  <c:v>54619</c:v>
                </c:pt>
              </c:numCache>
            </c:numRef>
          </c:val>
        </c:ser>
        <c:dLbls>
          <c:showLegendKey val="0"/>
          <c:showVal val="0"/>
          <c:showCatName val="0"/>
          <c:showSerName val="0"/>
          <c:showPercent val="0"/>
          <c:showBubbleSize val="0"/>
        </c:dLbls>
        <c:gapWidth val="150"/>
        <c:axId val="176697344"/>
        <c:axId val="176698880"/>
      </c:barChart>
      <c:catAx>
        <c:axId val="176697344"/>
        <c:scaling>
          <c:orientation val="minMax"/>
        </c:scaling>
        <c:delete val="0"/>
        <c:axPos val="b"/>
        <c:majorTickMark val="out"/>
        <c:minorTickMark val="none"/>
        <c:tickLblPos val="nextTo"/>
        <c:crossAx val="176698880"/>
        <c:crosses val="autoZero"/>
        <c:auto val="1"/>
        <c:lblAlgn val="ctr"/>
        <c:lblOffset val="100"/>
        <c:noMultiLvlLbl val="0"/>
      </c:catAx>
      <c:valAx>
        <c:axId val="176698880"/>
        <c:scaling>
          <c:orientation val="minMax"/>
        </c:scaling>
        <c:delete val="0"/>
        <c:axPos val="l"/>
        <c:majorGridlines/>
        <c:numFmt formatCode="General" sourceLinked="1"/>
        <c:majorTickMark val="out"/>
        <c:minorTickMark val="none"/>
        <c:tickLblPos val="nextTo"/>
        <c:crossAx val="17669734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3!PivotTable2</c:name>
    <c:fmtId val="-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pieChart>
        <c:varyColors val="1"/>
        <c:ser>
          <c:idx val="0"/>
          <c:order val="0"/>
          <c:tx>
            <c:strRef>
              <c:f>'Answer 3'!$B$3</c:f>
              <c:strCache>
                <c:ptCount val="1"/>
                <c:pt idx="0">
                  <c:v>Total</c:v>
                </c:pt>
              </c:strCache>
            </c:strRef>
          </c:tx>
          <c:cat>
            <c:strRef>
              <c:f>'Answer 3'!$A$4:$A$9</c:f>
              <c:strCache>
                <c:ptCount val="5"/>
                <c:pt idx="0">
                  <c:v>Clay</c:v>
                </c:pt>
                <c:pt idx="1">
                  <c:v>Loamy</c:v>
                </c:pt>
                <c:pt idx="2">
                  <c:v>Peaty</c:v>
                </c:pt>
                <c:pt idx="3">
                  <c:v>Sandy</c:v>
                </c:pt>
                <c:pt idx="4">
                  <c:v>Silty</c:v>
                </c:pt>
              </c:strCache>
            </c:strRef>
          </c:cat>
          <c:val>
            <c:numRef>
              <c:f>'Answer 3'!$B$4:$B$9</c:f>
              <c:numCache>
                <c:formatCode>General</c:formatCode>
                <c:ptCount val="5"/>
                <c:pt idx="0">
                  <c:v>60223</c:v>
                </c:pt>
                <c:pt idx="1">
                  <c:v>50515</c:v>
                </c:pt>
                <c:pt idx="2">
                  <c:v>48348</c:v>
                </c:pt>
                <c:pt idx="3">
                  <c:v>51804</c:v>
                </c:pt>
                <c:pt idx="4">
                  <c:v>54154</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final.xlsx]Answer 4!PivotTable3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0.13646062992125985"/>
          <c:y val="5.6030183727034118E-2"/>
          <c:w val="0.69594269466316705"/>
          <c:h val="0.8326195683872849"/>
        </c:manualLayout>
      </c:layout>
      <c:barChart>
        <c:barDir val="col"/>
        <c:grouping val="clustered"/>
        <c:varyColors val="0"/>
        <c:ser>
          <c:idx val="0"/>
          <c:order val="0"/>
          <c:tx>
            <c:strRef>
              <c:f>'Answer 4'!$B$3:$B$4</c:f>
              <c:strCache>
                <c:ptCount val="1"/>
                <c:pt idx="0">
                  <c:v>Mature</c:v>
                </c:pt>
              </c:strCache>
            </c:strRef>
          </c:tx>
          <c:invertIfNegative val="0"/>
          <c:cat>
            <c:strRef>
              <c:f>'Answer 4'!$A$5:$A$10</c:f>
              <c:strCache>
                <c:ptCount val="5"/>
                <c:pt idx="0">
                  <c:v>Desert</c:v>
                </c:pt>
                <c:pt idx="1">
                  <c:v>Forest A</c:v>
                </c:pt>
                <c:pt idx="2">
                  <c:v>Forest B</c:v>
                </c:pt>
                <c:pt idx="3">
                  <c:v>Grassland</c:v>
                </c:pt>
                <c:pt idx="4">
                  <c:v>Wetland</c:v>
                </c:pt>
              </c:strCache>
            </c:strRef>
          </c:cat>
          <c:val>
            <c:numRef>
              <c:f>'Answer 4'!$B$5:$B$10</c:f>
              <c:numCache>
                <c:formatCode>General</c:formatCode>
                <c:ptCount val="5"/>
                <c:pt idx="0">
                  <c:v>18069</c:v>
                </c:pt>
                <c:pt idx="1">
                  <c:v>16703</c:v>
                </c:pt>
                <c:pt idx="2">
                  <c:v>18590</c:v>
                </c:pt>
                <c:pt idx="3">
                  <c:v>18685</c:v>
                </c:pt>
                <c:pt idx="4">
                  <c:v>16805</c:v>
                </c:pt>
              </c:numCache>
            </c:numRef>
          </c:val>
        </c:ser>
        <c:ser>
          <c:idx val="1"/>
          <c:order val="1"/>
          <c:tx>
            <c:strRef>
              <c:f>'Answer 4'!$C$3:$C$4</c:f>
              <c:strCache>
                <c:ptCount val="1"/>
                <c:pt idx="0">
                  <c:v>Sapling</c:v>
                </c:pt>
              </c:strCache>
            </c:strRef>
          </c:tx>
          <c:invertIfNegative val="0"/>
          <c:cat>
            <c:strRef>
              <c:f>'Answer 4'!$A$5:$A$10</c:f>
              <c:strCache>
                <c:ptCount val="5"/>
                <c:pt idx="0">
                  <c:v>Desert</c:v>
                </c:pt>
                <c:pt idx="1">
                  <c:v>Forest A</c:v>
                </c:pt>
                <c:pt idx="2">
                  <c:v>Forest B</c:v>
                </c:pt>
                <c:pt idx="3">
                  <c:v>Grassland</c:v>
                </c:pt>
                <c:pt idx="4">
                  <c:v>Wetland</c:v>
                </c:pt>
              </c:strCache>
            </c:strRef>
          </c:cat>
          <c:val>
            <c:numRef>
              <c:f>'Answer 4'!$C$5:$C$10</c:f>
              <c:numCache>
                <c:formatCode>General</c:formatCode>
                <c:ptCount val="5"/>
                <c:pt idx="0">
                  <c:v>16315</c:v>
                </c:pt>
                <c:pt idx="1">
                  <c:v>23165</c:v>
                </c:pt>
                <c:pt idx="2">
                  <c:v>17674</c:v>
                </c:pt>
                <c:pt idx="3">
                  <c:v>13846</c:v>
                </c:pt>
                <c:pt idx="4">
                  <c:v>15939</c:v>
                </c:pt>
              </c:numCache>
            </c:numRef>
          </c:val>
        </c:ser>
        <c:ser>
          <c:idx val="2"/>
          <c:order val="2"/>
          <c:tx>
            <c:strRef>
              <c:f>'Answer 4'!$D$3:$D$4</c:f>
              <c:strCache>
                <c:ptCount val="1"/>
                <c:pt idx="0">
                  <c:v>Seedling</c:v>
                </c:pt>
              </c:strCache>
            </c:strRef>
          </c:tx>
          <c:invertIfNegative val="0"/>
          <c:cat>
            <c:strRef>
              <c:f>'Answer 4'!$A$5:$A$10</c:f>
              <c:strCache>
                <c:ptCount val="5"/>
                <c:pt idx="0">
                  <c:v>Desert</c:v>
                </c:pt>
                <c:pt idx="1">
                  <c:v>Forest A</c:v>
                </c:pt>
                <c:pt idx="2">
                  <c:v>Forest B</c:v>
                </c:pt>
                <c:pt idx="3">
                  <c:v>Grassland</c:v>
                </c:pt>
                <c:pt idx="4">
                  <c:v>Wetland</c:v>
                </c:pt>
              </c:strCache>
            </c:strRef>
          </c:cat>
          <c:val>
            <c:numRef>
              <c:f>'Answer 4'!$D$5:$D$10</c:f>
              <c:numCache>
                <c:formatCode>General</c:formatCode>
                <c:ptCount val="5"/>
                <c:pt idx="0">
                  <c:v>18086</c:v>
                </c:pt>
                <c:pt idx="1">
                  <c:v>16068</c:v>
                </c:pt>
                <c:pt idx="2">
                  <c:v>15941</c:v>
                </c:pt>
                <c:pt idx="3">
                  <c:v>17283</c:v>
                </c:pt>
                <c:pt idx="4">
                  <c:v>21875</c:v>
                </c:pt>
              </c:numCache>
            </c:numRef>
          </c:val>
        </c:ser>
        <c:dLbls>
          <c:showLegendKey val="0"/>
          <c:showVal val="0"/>
          <c:showCatName val="0"/>
          <c:showSerName val="0"/>
          <c:showPercent val="0"/>
          <c:showBubbleSize val="0"/>
        </c:dLbls>
        <c:gapWidth val="150"/>
        <c:axId val="323744896"/>
        <c:axId val="323746432"/>
      </c:barChart>
      <c:catAx>
        <c:axId val="323744896"/>
        <c:scaling>
          <c:orientation val="minMax"/>
        </c:scaling>
        <c:delete val="0"/>
        <c:axPos val="b"/>
        <c:majorTickMark val="out"/>
        <c:minorTickMark val="none"/>
        <c:tickLblPos val="nextTo"/>
        <c:crossAx val="323746432"/>
        <c:crosses val="autoZero"/>
        <c:auto val="1"/>
        <c:lblAlgn val="ctr"/>
        <c:lblOffset val="100"/>
        <c:noMultiLvlLbl val="0"/>
      </c:catAx>
      <c:valAx>
        <c:axId val="323746432"/>
        <c:scaling>
          <c:orientation val="minMax"/>
        </c:scaling>
        <c:delete val="0"/>
        <c:axPos val="l"/>
        <c:majorGridlines/>
        <c:numFmt formatCode="General" sourceLinked="1"/>
        <c:majorTickMark val="out"/>
        <c:minorTickMark val="none"/>
        <c:tickLblPos val="nextTo"/>
        <c:crossAx val="323744896"/>
        <c:crosses val="autoZero"/>
        <c:crossBetween val="between"/>
      </c:valAx>
    </c:plotArea>
    <c:legend>
      <c:legendPos val="r"/>
      <c:layout>
        <c:manualLayout>
          <c:xMode val="edge"/>
          <c:yMode val="edge"/>
          <c:x val="0.83856980141633242"/>
          <c:y val="0.28125378558449426"/>
          <c:w val="0.16143019858366761"/>
          <c:h val="0.34774833434282254"/>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5!PivotTable4</c:name>
    <c:fmtId val="11"/>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'Answer 5'!$B$3</c:f>
              <c:strCache>
                <c:ptCount val="1"/>
                <c:pt idx="0">
                  <c:v>Total</c:v>
                </c:pt>
              </c:strCache>
            </c:strRef>
          </c:tx>
          <c:invertIfNegative val="0"/>
          <c:cat>
            <c:strRef>
              <c:f>'Answer 5'!$A$4:$A$9</c:f>
              <c:strCache>
                <c:ptCount val="5"/>
                <c:pt idx="0">
                  <c:v>Cloudy</c:v>
                </c:pt>
                <c:pt idx="1">
                  <c:v>Foggy</c:v>
                </c:pt>
                <c:pt idx="2">
                  <c:v>Rainy</c:v>
                </c:pt>
                <c:pt idx="3">
                  <c:v>Sunny</c:v>
                </c:pt>
                <c:pt idx="4">
                  <c:v>Windy</c:v>
                </c:pt>
              </c:strCache>
            </c:strRef>
          </c:cat>
          <c:val>
            <c:numRef>
              <c:f>'Answer 5'!$B$4:$B$9</c:f>
              <c:numCache>
                <c:formatCode>General</c:formatCode>
                <c:ptCount val="5"/>
                <c:pt idx="0">
                  <c:v>166.60797927461144</c:v>
                </c:pt>
                <c:pt idx="1">
                  <c:v>152.06659090909088</c:v>
                </c:pt>
                <c:pt idx="2">
                  <c:v>146.38535911602216</c:v>
                </c:pt>
                <c:pt idx="3">
                  <c:v>153.6673575129534</c:v>
                </c:pt>
                <c:pt idx="4">
                  <c:v>146.80788732394365</c:v>
                </c:pt>
              </c:numCache>
            </c:numRef>
          </c:val>
        </c:ser>
        <c:dLbls>
          <c:showLegendKey val="0"/>
          <c:showVal val="0"/>
          <c:showCatName val="0"/>
          <c:showSerName val="0"/>
          <c:showPercent val="0"/>
          <c:showBubbleSize val="0"/>
        </c:dLbls>
        <c:gapWidth val="150"/>
        <c:axId val="221849472"/>
        <c:axId val="221851008"/>
      </c:barChart>
      <c:catAx>
        <c:axId val="221849472"/>
        <c:scaling>
          <c:orientation val="minMax"/>
        </c:scaling>
        <c:delete val="0"/>
        <c:axPos val="b"/>
        <c:majorTickMark val="out"/>
        <c:minorTickMark val="none"/>
        <c:tickLblPos val="nextTo"/>
        <c:crossAx val="221851008"/>
        <c:crosses val="autoZero"/>
        <c:auto val="1"/>
        <c:lblAlgn val="ctr"/>
        <c:lblOffset val="100"/>
        <c:noMultiLvlLbl val="0"/>
      </c:catAx>
      <c:valAx>
        <c:axId val="221851008"/>
        <c:scaling>
          <c:orientation val="minMax"/>
        </c:scaling>
        <c:delete val="0"/>
        <c:axPos val="l"/>
        <c:majorGridlines/>
        <c:numFmt formatCode="General" sourceLinked="1"/>
        <c:majorTickMark val="out"/>
        <c:minorTickMark val="none"/>
        <c:tickLblPos val="nextTo"/>
        <c:crossAx val="22184947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6!PivotTable5</c:name>
    <c:fmtId val="1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'Answer 6'!$B$3:$B$4</c:f>
              <c:strCache>
                <c:ptCount val="1"/>
                <c:pt idx="0">
                  <c:v>Mature</c:v>
                </c:pt>
              </c:strCache>
            </c:strRef>
          </c:tx>
          <c:invertIfNegative val="0"/>
          <c:cat>
            <c:strRef>
              <c:f>'Answer 6'!$A$5:$A$10</c:f>
              <c:strCache>
                <c:ptCount val="5"/>
                <c:pt idx="0">
                  <c:v>Desert</c:v>
                </c:pt>
                <c:pt idx="1">
                  <c:v>Forest A</c:v>
                </c:pt>
                <c:pt idx="2">
                  <c:v>Forest B</c:v>
                </c:pt>
                <c:pt idx="3">
                  <c:v>Grassland</c:v>
                </c:pt>
                <c:pt idx="4">
                  <c:v>Wetland</c:v>
                </c:pt>
              </c:strCache>
            </c:strRef>
          </c:cat>
          <c:val>
            <c:numRef>
              <c:f>'Answer 6'!$B$5:$B$10</c:f>
              <c:numCache>
                <c:formatCode>General</c:formatCode>
                <c:ptCount val="5"/>
                <c:pt idx="0">
                  <c:v>18069</c:v>
                </c:pt>
                <c:pt idx="1">
                  <c:v>16703</c:v>
                </c:pt>
                <c:pt idx="2">
                  <c:v>18590</c:v>
                </c:pt>
                <c:pt idx="3">
                  <c:v>18685</c:v>
                </c:pt>
                <c:pt idx="4">
                  <c:v>16805</c:v>
                </c:pt>
              </c:numCache>
            </c:numRef>
          </c:val>
        </c:ser>
        <c:dLbls>
          <c:showLegendKey val="0"/>
          <c:showVal val="0"/>
          <c:showCatName val="0"/>
          <c:showSerName val="0"/>
          <c:showPercent val="0"/>
          <c:showBubbleSize val="0"/>
        </c:dLbls>
        <c:gapWidth val="150"/>
        <c:axId val="312833920"/>
        <c:axId val="312835456"/>
      </c:barChart>
      <c:catAx>
        <c:axId val="312833920"/>
        <c:scaling>
          <c:orientation val="minMax"/>
        </c:scaling>
        <c:delete val="0"/>
        <c:axPos val="b"/>
        <c:majorTickMark val="out"/>
        <c:minorTickMark val="none"/>
        <c:tickLblPos val="nextTo"/>
        <c:crossAx val="312835456"/>
        <c:crosses val="autoZero"/>
        <c:auto val="1"/>
        <c:lblAlgn val="ctr"/>
        <c:lblOffset val="100"/>
        <c:noMultiLvlLbl val="0"/>
      </c:catAx>
      <c:valAx>
        <c:axId val="312835456"/>
        <c:scaling>
          <c:orientation val="minMax"/>
        </c:scaling>
        <c:delete val="0"/>
        <c:axPos val="l"/>
        <c:majorGridlines/>
        <c:numFmt formatCode="General" sourceLinked="1"/>
        <c:majorTickMark val="out"/>
        <c:minorTickMark val="none"/>
        <c:tickLblPos val="nextTo"/>
        <c:crossAx val="31283392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[plant population ecology final (1).xlsx]Answer 7!PivotTable6</c:name>
    <c:fmtId val="10"/>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pieChart>
        <c:varyColors val="1"/>
        <c:ser>
          <c:idx val="0"/>
          <c:order val="0"/>
          <c:tx>
            <c:strRef>
              <c:f>'Answer 7'!$B$3:$B$4</c:f>
              <c:strCache>
                <c:ptCount val="1"/>
                <c:pt idx="0">
                  <c:v>Cloudy</c:v>
                </c:pt>
              </c:strCache>
            </c:strRef>
          </c:tx>
          <c:cat>
            <c:strRef>
              <c:f>'Answer 7'!$A$5:$A$10</c:f>
              <c:strCache>
                <c:ptCount val="5"/>
                <c:pt idx="0">
                  <c:v>Clay</c:v>
                </c:pt>
                <c:pt idx="1">
                  <c:v>Loamy</c:v>
                </c:pt>
                <c:pt idx="2">
                  <c:v>Peaty</c:v>
                </c:pt>
                <c:pt idx="3">
                  <c:v>Sandy</c:v>
                </c:pt>
                <c:pt idx="4">
                  <c:v>Silty</c:v>
                </c:pt>
              </c:strCache>
            </c:strRef>
          </c:cat>
          <c:val>
            <c:numRef>
              <c:f>'Answer 7'!$B$5:$B$10</c:f>
              <c:numCache>
                <c:formatCode>General</c:formatCode>
                <c:ptCount val="5"/>
                <c:pt idx="0">
                  <c:v>1940.1100000000001</c:v>
                </c:pt>
                <c:pt idx="1">
                  <c:v>1715.58</c:v>
                </c:pt>
                <c:pt idx="2">
                  <c:v>1525.7299999999998</c:v>
                </c:pt>
                <c:pt idx="3">
                  <c:v>2545.13</c:v>
                </c:pt>
                <c:pt idx="4">
                  <c:v>2356.0300000000002</c:v>
                </c:pt>
              </c:numCache>
            </c:numRef>
          </c:val>
        </c:ser>
        <c:ser>
          <c:idx val="1"/>
          <c:order val="1"/>
          <c:tx>
            <c:strRef>
              <c:f>'Answer 7'!$C$3:$C$4</c:f>
              <c:strCache>
                <c:ptCount val="1"/>
                <c:pt idx="0">
                  <c:v>Foggy</c:v>
                </c:pt>
              </c:strCache>
            </c:strRef>
          </c:tx>
          <c:cat>
            <c:strRef>
              <c:f>'Answer 7'!$A$5:$A$10</c:f>
              <c:strCache>
                <c:ptCount val="5"/>
                <c:pt idx="0">
                  <c:v>Clay</c:v>
                </c:pt>
                <c:pt idx="1">
                  <c:v>Loamy</c:v>
                </c:pt>
                <c:pt idx="2">
                  <c:v>Peaty</c:v>
                </c:pt>
                <c:pt idx="3">
                  <c:v>Sandy</c:v>
                </c:pt>
                <c:pt idx="4">
                  <c:v>Silty</c:v>
                </c:pt>
              </c:strCache>
            </c:strRef>
          </c:cat>
          <c:val>
            <c:numRef>
              <c:f>'Answer 7'!$C$5:$C$10</c:f>
              <c:numCache>
                <c:formatCode>General</c:formatCode>
                <c:ptCount val="5"/>
                <c:pt idx="0">
                  <c:v>2578.7999999999997</c:v>
                </c:pt>
                <c:pt idx="1">
                  <c:v>3022.4</c:v>
                </c:pt>
                <c:pt idx="2">
                  <c:v>3029.28</c:v>
                </c:pt>
                <c:pt idx="3">
                  <c:v>2916.9700000000003</c:v>
                </c:pt>
                <c:pt idx="4">
                  <c:v>2988.5699999999997</c:v>
                </c:pt>
              </c:numCache>
            </c:numRef>
          </c:val>
        </c:ser>
        <c:ser>
          <c:idx val="2"/>
          <c:order val="2"/>
          <c:tx>
            <c:strRef>
              <c:f>'Answer 7'!$D$3:$D$4</c:f>
              <c:strCache>
                <c:ptCount val="1"/>
                <c:pt idx="0">
                  <c:v>Rainy</c:v>
                </c:pt>
              </c:strCache>
            </c:strRef>
          </c:tx>
          <c:cat>
            <c:strRef>
              <c:f>'Answer 7'!$A$5:$A$10</c:f>
              <c:strCache>
                <c:ptCount val="5"/>
                <c:pt idx="0">
                  <c:v>Clay</c:v>
                </c:pt>
                <c:pt idx="1">
                  <c:v>Loamy</c:v>
                </c:pt>
                <c:pt idx="2">
                  <c:v>Peaty</c:v>
                </c:pt>
                <c:pt idx="3">
                  <c:v>Sandy</c:v>
                </c:pt>
                <c:pt idx="4">
                  <c:v>Silty</c:v>
                </c:pt>
              </c:strCache>
            </c:strRef>
          </c:cat>
          <c:val>
            <c:numRef>
              <c:f>'Answer 7'!$D$5:$D$10</c:f>
              <c:numCache>
                <c:formatCode>General</c:formatCode>
                <c:ptCount val="5"/>
                <c:pt idx="0">
                  <c:v>2544.6000000000004</c:v>
                </c:pt>
                <c:pt idx="1">
                  <c:v>1267.8400000000001</c:v>
                </c:pt>
                <c:pt idx="2">
                  <c:v>2133.8799999999997</c:v>
                </c:pt>
                <c:pt idx="3">
                  <c:v>1300.22</c:v>
                </c:pt>
                <c:pt idx="4">
                  <c:v>2469.9700000000003</c:v>
                </c:pt>
              </c:numCache>
            </c:numRef>
          </c:val>
        </c:ser>
        <c:ser>
          <c:idx val="3"/>
          <c:order val="3"/>
          <c:tx>
            <c:strRef>
              <c:f>'Answer 7'!$E$3:$E$4</c:f>
              <c:strCache>
                <c:ptCount val="1"/>
                <c:pt idx="0">
                  <c:v>Sunny</c:v>
                </c:pt>
              </c:strCache>
            </c:strRef>
          </c:tx>
          <c:cat>
            <c:strRef>
              <c:f>'Answer 7'!$A$5:$A$10</c:f>
              <c:strCache>
                <c:ptCount val="5"/>
                <c:pt idx="0">
                  <c:v>Clay</c:v>
                </c:pt>
                <c:pt idx="1">
                  <c:v>Loamy</c:v>
                </c:pt>
                <c:pt idx="2">
                  <c:v>Peaty</c:v>
                </c:pt>
                <c:pt idx="3">
                  <c:v>Sandy</c:v>
                </c:pt>
                <c:pt idx="4">
                  <c:v>Silty</c:v>
                </c:pt>
              </c:strCache>
            </c:strRef>
          </c:cat>
          <c:val>
            <c:numRef>
              <c:f>'Answer 7'!$E$5:$E$10</c:f>
              <c:numCache>
                <c:formatCode>General</c:formatCode>
                <c:ptCount val="5"/>
                <c:pt idx="0">
                  <c:v>3720.1099999999997</c:v>
                </c:pt>
                <c:pt idx="1">
                  <c:v>2014.8699999999997</c:v>
                </c:pt>
                <c:pt idx="2">
                  <c:v>2232.17</c:v>
                </c:pt>
                <c:pt idx="3">
                  <c:v>1803.8900000000003</c:v>
                </c:pt>
                <c:pt idx="4">
                  <c:v>1732.9299999999998</c:v>
                </c:pt>
              </c:numCache>
            </c:numRef>
          </c:val>
        </c:ser>
        <c:ser>
          <c:idx val="4"/>
          <c:order val="4"/>
          <c:tx>
            <c:strRef>
              <c:f>'Answer 7'!$F$3:$F$4</c:f>
              <c:strCache>
                <c:ptCount val="1"/>
                <c:pt idx="0">
                  <c:v>Windy</c:v>
                </c:pt>
              </c:strCache>
            </c:strRef>
          </c:tx>
          <c:cat>
            <c:strRef>
              <c:f>'Answer 7'!$A$5:$A$10</c:f>
              <c:strCache>
                <c:ptCount val="5"/>
                <c:pt idx="0">
                  <c:v>Clay</c:v>
                </c:pt>
                <c:pt idx="1">
                  <c:v>Loamy</c:v>
                </c:pt>
                <c:pt idx="2">
                  <c:v>Peaty</c:v>
                </c:pt>
                <c:pt idx="3">
                  <c:v>Sandy</c:v>
                </c:pt>
                <c:pt idx="4">
                  <c:v>Silty</c:v>
                </c:pt>
              </c:strCache>
            </c:strRef>
          </c:cat>
          <c:val>
            <c:numRef>
              <c:f>'Answer 7'!$F$5:$F$10</c:f>
              <c:numCache>
                <c:formatCode>General</c:formatCode>
                <c:ptCount val="5"/>
                <c:pt idx="0">
                  <c:v>3784.4700000000007</c:v>
                </c:pt>
                <c:pt idx="1">
                  <c:v>1728.8600000000001</c:v>
                </c:pt>
                <c:pt idx="2">
                  <c:v>3089.1499999999996</c:v>
                </c:pt>
                <c:pt idx="3">
                  <c:v>1793.54</c:v>
                </c:pt>
                <c:pt idx="4">
                  <c:v>2188.35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BFC39-A7A8-4B73-B21B-F07122A485C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0E23B2B9-669D-432C-BACF-1DF3DCA86FC2}">
      <dgm:prSet phldrT="[Text]"/>
      <dgm:spPr>
        <a:solidFill>
          <a:schemeClr val="accent3">
            <a:lumMod val="75000"/>
          </a:schemeClr>
        </a:solidFill>
      </dgm:spPr>
      <dgm:t>
        <a:bodyPr/>
        <a:lstStyle/>
        <a:p>
          <a:r>
            <a:rPr lang="en-US" dirty="0" smtClean="0"/>
            <a:t>Plant population ecology</a:t>
          </a:r>
          <a:endParaRPr lang="en-US" dirty="0"/>
        </a:p>
      </dgm:t>
    </dgm:pt>
    <dgm:pt modelId="{AD897B2A-5236-4CFD-BF28-F24D2C26DA7A}" type="parTrans" cxnId="{33CAE696-8DE7-49AE-A126-C881A90A0FE0}">
      <dgm:prSet/>
      <dgm:spPr/>
      <dgm:t>
        <a:bodyPr/>
        <a:lstStyle/>
        <a:p>
          <a:endParaRPr lang="en-US"/>
        </a:p>
      </dgm:t>
    </dgm:pt>
    <dgm:pt modelId="{05909D18-11DF-436F-9DB2-8636D03FD1BE}" type="sibTrans" cxnId="{33CAE696-8DE7-49AE-A126-C881A90A0FE0}">
      <dgm:prSet/>
      <dgm:spPr/>
      <dgm:t>
        <a:bodyPr/>
        <a:lstStyle/>
        <a:p>
          <a:endParaRPr lang="en-US"/>
        </a:p>
      </dgm:t>
    </dgm:pt>
    <dgm:pt modelId="{42CC4622-C3E0-445E-A2A4-22DE00ADB48D}">
      <dgm:prSet phldrT="[Text]"/>
      <dgm:spPr>
        <a:solidFill>
          <a:schemeClr val="accent6">
            <a:lumMod val="75000"/>
          </a:schemeClr>
        </a:solidFill>
      </dgm:spPr>
      <dgm:t>
        <a:bodyPr/>
        <a:lstStyle/>
        <a:p>
          <a:r>
            <a:rPr lang="en-US" dirty="0" smtClean="0"/>
            <a:t>Community Ecology</a:t>
          </a:r>
          <a:endParaRPr lang="en-US" dirty="0"/>
        </a:p>
      </dgm:t>
    </dgm:pt>
    <dgm:pt modelId="{5B88F655-5FC5-462B-A408-50546F47A8D6}" type="parTrans" cxnId="{EE90CDE3-9AEC-4248-9293-1C33C78A0E4F}">
      <dgm:prSet/>
      <dgm:spPr/>
      <dgm:t>
        <a:bodyPr/>
        <a:lstStyle/>
        <a:p>
          <a:endParaRPr lang="en-US"/>
        </a:p>
      </dgm:t>
    </dgm:pt>
    <dgm:pt modelId="{0E884409-9F19-44CF-96EB-CC9D3BD22C8A}" type="sibTrans" cxnId="{EE90CDE3-9AEC-4248-9293-1C33C78A0E4F}">
      <dgm:prSet/>
      <dgm:spPr/>
      <dgm:t>
        <a:bodyPr/>
        <a:lstStyle/>
        <a:p>
          <a:endParaRPr lang="en-US"/>
        </a:p>
      </dgm:t>
    </dgm:pt>
    <dgm:pt modelId="{954D01C4-AC3B-4460-AE2B-5EDC54E64DAE}">
      <dgm:prSet phldrT="[Text]"/>
      <dgm:spPr>
        <a:solidFill>
          <a:schemeClr val="accent6">
            <a:lumMod val="75000"/>
          </a:schemeClr>
        </a:solidFill>
      </dgm:spPr>
      <dgm:t>
        <a:bodyPr/>
        <a:lstStyle/>
        <a:p>
          <a:r>
            <a:rPr lang="en-US" dirty="0" smtClean="0"/>
            <a:t>Population Genetics</a:t>
          </a:r>
          <a:endParaRPr lang="en-US" dirty="0"/>
        </a:p>
      </dgm:t>
    </dgm:pt>
    <dgm:pt modelId="{57242EA3-89E0-4511-9726-79D72ECDABAF}" type="parTrans" cxnId="{BD21B2F0-18CA-47AD-B771-B288381C5451}">
      <dgm:prSet/>
      <dgm:spPr/>
      <dgm:t>
        <a:bodyPr/>
        <a:lstStyle/>
        <a:p>
          <a:endParaRPr lang="en-US"/>
        </a:p>
      </dgm:t>
    </dgm:pt>
    <dgm:pt modelId="{71E3FF39-3D38-48DB-92E4-63AF5D0DC040}" type="sibTrans" cxnId="{BD21B2F0-18CA-47AD-B771-B288381C5451}">
      <dgm:prSet/>
      <dgm:spPr/>
      <dgm:t>
        <a:bodyPr/>
        <a:lstStyle/>
        <a:p>
          <a:endParaRPr lang="en-US"/>
        </a:p>
      </dgm:t>
    </dgm:pt>
    <dgm:pt modelId="{38515064-5FBA-4575-A021-72E62ED5D23A}">
      <dgm:prSet phldrT="[Text]"/>
      <dgm:spPr>
        <a:solidFill>
          <a:schemeClr val="accent6">
            <a:lumMod val="75000"/>
          </a:schemeClr>
        </a:solidFill>
      </dgm:spPr>
      <dgm:t>
        <a:bodyPr/>
        <a:lstStyle/>
        <a:p>
          <a:r>
            <a:rPr lang="en-US" dirty="0" smtClean="0"/>
            <a:t>Systems Ecology</a:t>
          </a:r>
          <a:endParaRPr lang="en-US" dirty="0"/>
        </a:p>
      </dgm:t>
    </dgm:pt>
    <dgm:pt modelId="{ECD1EBEC-0F64-4C02-9EEC-787E4E1EB836}" type="parTrans" cxnId="{7C2A9AEB-FDA7-4001-AA0C-9D0033D83566}">
      <dgm:prSet/>
      <dgm:spPr/>
      <dgm:t>
        <a:bodyPr/>
        <a:lstStyle/>
        <a:p>
          <a:endParaRPr lang="en-US"/>
        </a:p>
      </dgm:t>
    </dgm:pt>
    <dgm:pt modelId="{27309613-C30E-4744-9B9D-959CAE4D1F7A}" type="sibTrans" cxnId="{7C2A9AEB-FDA7-4001-AA0C-9D0033D83566}">
      <dgm:prSet/>
      <dgm:spPr/>
      <dgm:t>
        <a:bodyPr/>
        <a:lstStyle/>
        <a:p>
          <a:endParaRPr lang="en-US"/>
        </a:p>
      </dgm:t>
    </dgm:pt>
    <dgm:pt modelId="{BD34222C-6A57-4D3D-B1D0-29D9CDE33D4B}">
      <dgm:prSet phldrT="[Text]"/>
      <dgm:spPr>
        <a:solidFill>
          <a:schemeClr val="accent6">
            <a:lumMod val="75000"/>
          </a:schemeClr>
        </a:solidFill>
      </dgm:spPr>
      <dgm:t>
        <a:bodyPr/>
        <a:lstStyle/>
        <a:p>
          <a:r>
            <a:rPr lang="en-US" dirty="0" smtClean="0"/>
            <a:t>Landscape Ecology</a:t>
          </a:r>
          <a:endParaRPr lang="en-US" dirty="0"/>
        </a:p>
      </dgm:t>
    </dgm:pt>
    <dgm:pt modelId="{2D3E86E4-3D49-45AD-861E-6AAF81CFB74C}" type="parTrans" cxnId="{C7893920-22D7-4C66-85A0-A7C378FA37B1}">
      <dgm:prSet/>
      <dgm:spPr/>
      <dgm:t>
        <a:bodyPr/>
        <a:lstStyle/>
        <a:p>
          <a:endParaRPr lang="en-US"/>
        </a:p>
      </dgm:t>
    </dgm:pt>
    <dgm:pt modelId="{1E25D958-6A93-48C2-B888-5FFA9826B16A}" type="sibTrans" cxnId="{C7893920-22D7-4C66-85A0-A7C378FA37B1}">
      <dgm:prSet/>
      <dgm:spPr/>
      <dgm:t>
        <a:bodyPr/>
        <a:lstStyle/>
        <a:p>
          <a:endParaRPr lang="en-US"/>
        </a:p>
      </dgm:t>
    </dgm:pt>
    <dgm:pt modelId="{49A53D9B-4DE1-44D3-9065-DB66CC13695D}" type="pres">
      <dgm:prSet presAssocID="{4CABFC39-A7A8-4B73-B21B-F07122A485CC}" presName="Name0" presStyleCnt="0">
        <dgm:presLayoutVars>
          <dgm:chMax val="1"/>
          <dgm:dir/>
          <dgm:animLvl val="ctr"/>
          <dgm:resizeHandles val="exact"/>
        </dgm:presLayoutVars>
      </dgm:prSet>
      <dgm:spPr/>
    </dgm:pt>
    <dgm:pt modelId="{04787D23-DD61-4A9E-B141-B79D966129B4}" type="pres">
      <dgm:prSet presAssocID="{0E23B2B9-669D-432C-BACF-1DF3DCA86FC2}" presName="centerShape" presStyleLbl="node0" presStyleIdx="0" presStyleCnt="1"/>
      <dgm:spPr/>
    </dgm:pt>
    <dgm:pt modelId="{5D3F1897-6090-47F7-9563-C043051D753C}" type="pres">
      <dgm:prSet presAssocID="{5B88F655-5FC5-462B-A408-50546F47A8D6}" presName="parTrans" presStyleLbl="sibTrans2D1" presStyleIdx="0" presStyleCnt="4"/>
      <dgm:spPr/>
    </dgm:pt>
    <dgm:pt modelId="{45E6947A-7C37-447C-BAE3-0E0D99A1AC97}" type="pres">
      <dgm:prSet presAssocID="{5B88F655-5FC5-462B-A408-50546F47A8D6}" presName="connectorText" presStyleLbl="sibTrans2D1" presStyleIdx="0" presStyleCnt="4"/>
      <dgm:spPr/>
    </dgm:pt>
    <dgm:pt modelId="{72DAFD68-4AFB-42E8-BB27-66FF7FE54954}" type="pres">
      <dgm:prSet presAssocID="{42CC4622-C3E0-445E-A2A4-22DE00ADB48D}" presName="node" presStyleLbl="node1" presStyleIdx="0" presStyleCnt="4">
        <dgm:presLayoutVars>
          <dgm:bulletEnabled val="1"/>
        </dgm:presLayoutVars>
      </dgm:prSet>
      <dgm:spPr/>
      <dgm:t>
        <a:bodyPr/>
        <a:lstStyle/>
        <a:p>
          <a:endParaRPr lang="en-US"/>
        </a:p>
      </dgm:t>
    </dgm:pt>
    <dgm:pt modelId="{E996B73E-B76A-47DD-B0B4-63EBA62705B1}" type="pres">
      <dgm:prSet presAssocID="{57242EA3-89E0-4511-9726-79D72ECDABAF}" presName="parTrans" presStyleLbl="sibTrans2D1" presStyleIdx="1" presStyleCnt="4"/>
      <dgm:spPr/>
    </dgm:pt>
    <dgm:pt modelId="{E2A22306-D298-4439-890A-C7D9010CB004}" type="pres">
      <dgm:prSet presAssocID="{57242EA3-89E0-4511-9726-79D72ECDABAF}" presName="connectorText" presStyleLbl="sibTrans2D1" presStyleIdx="1" presStyleCnt="4"/>
      <dgm:spPr/>
    </dgm:pt>
    <dgm:pt modelId="{B71B6C75-6E5A-459A-9582-2B5E5A19F245}" type="pres">
      <dgm:prSet presAssocID="{954D01C4-AC3B-4460-AE2B-5EDC54E64DAE}" presName="node" presStyleLbl="node1" presStyleIdx="1" presStyleCnt="4">
        <dgm:presLayoutVars>
          <dgm:bulletEnabled val="1"/>
        </dgm:presLayoutVars>
      </dgm:prSet>
      <dgm:spPr/>
    </dgm:pt>
    <dgm:pt modelId="{2B309E7B-741E-42B0-B236-5318A21157CA}" type="pres">
      <dgm:prSet presAssocID="{ECD1EBEC-0F64-4C02-9EEC-787E4E1EB836}" presName="parTrans" presStyleLbl="sibTrans2D1" presStyleIdx="2" presStyleCnt="4"/>
      <dgm:spPr/>
    </dgm:pt>
    <dgm:pt modelId="{B4CD511D-00FC-45DE-A359-6DE40F3A9428}" type="pres">
      <dgm:prSet presAssocID="{ECD1EBEC-0F64-4C02-9EEC-787E4E1EB836}" presName="connectorText" presStyleLbl="sibTrans2D1" presStyleIdx="2" presStyleCnt="4"/>
      <dgm:spPr/>
    </dgm:pt>
    <dgm:pt modelId="{59DCBB4B-39ED-4E80-9190-61944051BCD9}" type="pres">
      <dgm:prSet presAssocID="{38515064-5FBA-4575-A021-72E62ED5D23A}" presName="node" presStyleLbl="node1" presStyleIdx="2" presStyleCnt="4">
        <dgm:presLayoutVars>
          <dgm:bulletEnabled val="1"/>
        </dgm:presLayoutVars>
      </dgm:prSet>
      <dgm:spPr/>
      <dgm:t>
        <a:bodyPr/>
        <a:lstStyle/>
        <a:p>
          <a:endParaRPr lang="en-US"/>
        </a:p>
      </dgm:t>
    </dgm:pt>
    <dgm:pt modelId="{2032884A-7988-43D1-A41F-9F45D4B993CF}" type="pres">
      <dgm:prSet presAssocID="{2D3E86E4-3D49-45AD-861E-6AAF81CFB74C}" presName="parTrans" presStyleLbl="sibTrans2D1" presStyleIdx="3" presStyleCnt="4"/>
      <dgm:spPr/>
    </dgm:pt>
    <dgm:pt modelId="{A4E69F59-7B94-404F-A723-6C8608914E91}" type="pres">
      <dgm:prSet presAssocID="{2D3E86E4-3D49-45AD-861E-6AAF81CFB74C}" presName="connectorText" presStyleLbl="sibTrans2D1" presStyleIdx="3" presStyleCnt="4"/>
      <dgm:spPr/>
    </dgm:pt>
    <dgm:pt modelId="{460BD3AA-7E4F-4456-9019-91F3572F38A8}" type="pres">
      <dgm:prSet presAssocID="{BD34222C-6A57-4D3D-B1D0-29D9CDE33D4B}" presName="node" presStyleLbl="node1" presStyleIdx="3" presStyleCnt="4">
        <dgm:presLayoutVars>
          <dgm:bulletEnabled val="1"/>
        </dgm:presLayoutVars>
      </dgm:prSet>
      <dgm:spPr/>
    </dgm:pt>
  </dgm:ptLst>
  <dgm:cxnLst>
    <dgm:cxn modelId="{68006D6C-4C87-499D-8C50-A79B6056A890}" type="presOf" srcId="{5B88F655-5FC5-462B-A408-50546F47A8D6}" destId="{45E6947A-7C37-447C-BAE3-0E0D99A1AC97}" srcOrd="1" destOrd="0" presId="urn:microsoft.com/office/officeart/2005/8/layout/radial5"/>
    <dgm:cxn modelId="{33CAE696-8DE7-49AE-A126-C881A90A0FE0}" srcId="{4CABFC39-A7A8-4B73-B21B-F07122A485CC}" destId="{0E23B2B9-669D-432C-BACF-1DF3DCA86FC2}" srcOrd="0" destOrd="0" parTransId="{AD897B2A-5236-4CFD-BF28-F24D2C26DA7A}" sibTransId="{05909D18-11DF-436F-9DB2-8636D03FD1BE}"/>
    <dgm:cxn modelId="{362C51FB-0ECE-4479-BD49-8C574BAE3F0F}" type="presOf" srcId="{2D3E86E4-3D49-45AD-861E-6AAF81CFB74C}" destId="{2032884A-7988-43D1-A41F-9F45D4B993CF}" srcOrd="0" destOrd="0" presId="urn:microsoft.com/office/officeart/2005/8/layout/radial5"/>
    <dgm:cxn modelId="{7C2A9AEB-FDA7-4001-AA0C-9D0033D83566}" srcId="{0E23B2B9-669D-432C-BACF-1DF3DCA86FC2}" destId="{38515064-5FBA-4575-A021-72E62ED5D23A}" srcOrd="2" destOrd="0" parTransId="{ECD1EBEC-0F64-4C02-9EEC-787E4E1EB836}" sibTransId="{27309613-C30E-4744-9B9D-959CAE4D1F7A}"/>
    <dgm:cxn modelId="{BD21B2F0-18CA-47AD-B771-B288381C5451}" srcId="{0E23B2B9-669D-432C-BACF-1DF3DCA86FC2}" destId="{954D01C4-AC3B-4460-AE2B-5EDC54E64DAE}" srcOrd="1" destOrd="0" parTransId="{57242EA3-89E0-4511-9726-79D72ECDABAF}" sibTransId="{71E3FF39-3D38-48DB-92E4-63AF5D0DC040}"/>
    <dgm:cxn modelId="{70EA0E7F-00BC-46E2-AEDA-C144B487722B}" type="presOf" srcId="{2D3E86E4-3D49-45AD-861E-6AAF81CFB74C}" destId="{A4E69F59-7B94-404F-A723-6C8608914E91}" srcOrd="1" destOrd="0" presId="urn:microsoft.com/office/officeart/2005/8/layout/radial5"/>
    <dgm:cxn modelId="{F87FC7FB-DF48-40BD-9C7E-04E1CA8581CE}" type="presOf" srcId="{5B88F655-5FC5-462B-A408-50546F47A8D6}" destId="{5D3F1897-6090-47F7-9563-C043051D753C}" srcOrd="0" destOrd="0" presId="urn:microsoft.com/office/officeart/2005/8/layout/radial5"/>
    <dgm:cxn modelId="{277945C2-F49A-43B9-941D-B66D0E50969E}" type="presOf" srcId="{ECD1EBEC-0F64-4C02-9EEC-787E4E1EB836}" destId="{B4CD511D-00FC-45DE-A359-6DE40F3A9428}" srcOrd="1" destOrd="0" presId="urn:microsoft.com/office/officeart/2005/8/layout/radial5"/>
    <dgm:cxn modelId="{C82FF3C1-530D-49D0-B695-F215E1CF051D}" type="presOf" srcId="{42CC4622-C3E0-445E-A2A4-22DE00ADB48D}" destId="{72DAFD68-4AFB-42E8-BB27-66FF7FE54954}" srcOrd="0" destOrd="0" presId="urn:microsoft.com/office/officeart/2005/8/layout/radial5"/>
    <dgm:cxn modelId="{29399ED9-933A-4F1E-B809-5178929A1C35}" type="presOf" srcId="{57242EA3-89E0-4511-9726-79D72ECDABAF}" destId="{E996B73E-B76A-47DD-B0B4-63EBA62705B1}" srcOrd="0" destOrd="0" presId="urn:microsoft.com/office/officeart/2005/8/layout/radial5"/>
    <dgm:cxn modelId="{BDC41C47-9D01-4350-A302-58B9842F939B}" type="presOf" srcId="{38515064-5FBA-4575-A021-72E62ED5D23A}" destId="{59DCBB4B-39ED-4E80-9190-61944051BCD9}" srcOrd="0" destOrd="0" presId="urn:microsoft.com/office/officeart/2005/8/layout/radial5"/>
    <dgm:cxn modelId="{7C73D44A-F3EE-4DCE-8B09-5C6B0BCB1FA6}" type="presOf" srcId="{0E23B2B9-669D-432C-BACF-1DF3DCA86FC2}" destId="{04787D23-DD61-4A9E-B141-B79D966129B4}" srcOrd="0" destOrd="0" presId="urn:microsoft.com/office/officeart/2005/8/layout/radial5"/>
    <dgm:cxn modelId="{E0B19AAC-210F-4EDA-A920-F72C800CB663}" type="presOf" srcId="{57242EA3-89E0-4511-9726-79D72ECDABAF}" destId="{E2A22306-D298-4439-890A-C7D9010CB004}" srcOrd="1" destOrd="0" presId="urn:microsoft.com/office/officeart/2005/8/layout/radial5"/>
    <dgm:cxn modelId="{6D44C3CA-F2F8-4269-96D2-7A076F163221}" type="presOf" srcId="{954D01C4-AC3B-4460-AE2B-5EDC54E64DAE}" destId="{B71B6C75-6E5A-459A-9582-2B5E5A19F245}" srcOrd="0" destOrd="0" presId="urn:microsoft.com/office/officeart/2005/8/layout/radial5"/>
    <dgm:cxn modelId="{404D3D8C-6C6D-40C9-8BF1-E2E1CF6BCCEA}" type="presOf" srcId="{ECD1EBEC-0F64-4C02-9EEC-787E4E1EB836}" destId="{2B309E7B-741E-42B0-B236-5318A21157CA}" srcOrd="0" destOrd="0" presId="urn:microsoft.com/office/officeart/2005/8/layout/radial5"/>
    <dgm:cxn modelId="{C7893920-22D7-4C66-85A0-A7C378FA37B1}" srcId="{0E23B2B9-669D-432C-BACF-1DF3DCA86FC2}" destId="{BD34222C-6A57-4D3D-B1D0-29D9CDE33D4B}" srcOrd="3" destOrd="0" parTransId="{2D3E86E4-3D49-45AD-861E-6AAF81CFB74C}" sibTransId="{1E25D958-6A93-48C2-B888-5FFA9826B16A}"/>
    <dgm:cxn modelId="{EE90CDE3-9AEC-4248-9293-1C33C78A0E4F}" srcId="{0E23B2B9-669D-432C-BACF-1DF3DCA86FC2}" destId="{42CC4622-C3E0-445E-A2A4-22DE00ADB48D}" srcOrd="0" destOrd="0" parTransId="{5B88F655-5FC5-462B-A408-50546F47A8D6}" sibTransId="{0E884409-9F19-44CF-96EB-CC9D3BD22C8A}"/>
    <dgm:cxn modelId="{C2C20155-9C42-411A-94BD-53456BE651C8}" type="presOf" srcId="{4CABFC39-A7A8-4B73-B21B-F07122A485CC}" destId="{49A53D9B-4DE1-44D3-9065-DB66CC13695D}" srcOrd="0" destOrd="0" presId="urn:microsoft.com/office/officeart/2005/8/layout/radial5"/>
    <dgm:cxn modelId="{3D7205A7-4C0C-4C81-9508-89BBAC38F886}" type="presOf" srcId="{BD34222C-6A57-4D3D-B1D0-29D9CDE33D4B}" destId="{460BD3AA-7E4F-4456-9019-91F3572F38A8}" srcOrd="0" destOrd="0" presId="urn:microsoft.com/office/officeart/2005/8/layout/radial5"/>
    <dgm:cxn modelId="{485E4A90-052B-4ECF-A06E-77D3F71B3408}" type="presParOf" srcId="{49A53D9B-4DE1-44D3-9065-DB66CC13695D}" destId="{04787D23-DD61-4A9E-B141-B79D966129B4}" srcOrd="0" destOrd="0" presId="urn:microsoft.com/office/officeart/2005/8/layout/radial5"/>
    <dgm:cxn modelId="{44FBDEA2-14A8-4775-9ED8-29BA7CFE4CE2}" type="presParOf" srcId="{49A53D9B-4DE1-44D3-9065-DB66CC13695D}" destId="{5D3F1897-6090-47F7-9563-C043051D753C}" srcOrd="1" destOrd="0" presId="urn:microsoft.com/office/officeart/2005/8/layout/radial5"/>
    <dgm:cxn modelId="{CF6F81A4-DB8F-4EFC-9D31-81C98BAE3354}" type="presParOf" srcId="{5D3F1897-6090-47F7-9563-C043051D753C}" destId="{45E6947A-7C37-447C-BAE3-0E0D99A1AC97}" srcOrd="0" destOrd="0" presId="urn:microsoft.com/office/officeart/2005/8/layout/radial5"/>
    <dgm:cxn modelId="{C536E20A-88BD-4229-97BA-D4B1D8D0FF99}" type="presParOf" srcId="{49A53D9B-4DE1-44D3-9065-DB66CC13695D}" destId="{72DAFD68-4AFB-42E8-BB27-66FF7FE54954}" srcOrd="2" destOrd="0" presId="urn:microsoft.com/office/officeart/2005/8/layout/radial5"/>
    <dgm:cxn modelId="{2B130AFC-ADDF-413F-989D-984836ADB278}" type="presParOf" srcId="{49A53D9B-4DE1-44D3-9065-DB66CC13695D}" destId="{E996B73E-B76A-47DD-B0B4-63EBA62705B1}" srcOrd="3" destOrd="0" presId="urn:microsoft.com/office/officeart/2005/8/layout/radial5"/>
    <dgm:cxn modelId="{37955A6D-5F69-4E70-B973-F7B5FB67CA3A}" type="presParOf" srcId="{E996B73E-B76A-47DD-B0B4-63EBA62705B1}" destId="{E2A22306-D298-4439-890A-C7D9010CB004}" srcOrd="0" destOrd="0" presId="urn:microsoft.com/office/officeart/2005/8/layout/radial5"/>
    <dgm:cxn modelId="{2928D9D1-4979-4593-9BE4-68E30900CD5C}" type="presParOf" srcId="{49A53D9B-4DE1-44D3-9065-DB66CC13695D}" destId="{B71B6C75-6E5A-459A-9582-2B5E5A19F245}" srcOrd="4" destOrd="0" presId="urn:microsoft.com/office/officeart/2005/8/layout/radial5"/>
    <dgm:cxn modelId="{3A08CC8F-679F-42AE-9F8F-E9A67CB089EE}" type="presParOf" srcId="{49A53D9B-4DE1-44D3-9065-DB66CC13695D}" destId="{2B309E7B-741E-42B0-B236-5318A21157CA}" srcOrd="5" destOrd="0" presId="urn:microsoft.com/office/officeart/2005/8/layout/radial5"/>
    <dgm:cxn modelId="{89331706-8D44-4206-A154-AAA739166146}" type="presParOf" srcId="{2B309E7B-741E-42B0-B236-5318A21157CA}" destId="{B4CD511D-00FC-45DE-A359-6DE40F3A9428}" srcOrd="0" destOrd="0" presId="urn:microsoft.com/office/officeart/2005/8/layout/radial5"/>
    <dgm:cxn modelId="{8BA76AF4-AB1B-4126-8012-804B2557A9B1}" type="presParOf" srcId="{49A53D9B-4DE1-44D3-9065-DB66CC13695D}" destId="{59DCBB4B-39ED-4E80-9190-61944051BCD9}" srcOrd="6" destOrd="0" presId="urn:microsoft.com/office/officeart/2005/8/layout/radial5"/>
    <dgm:cxn modelId="{E95E1732-6638-454E-AF4D-01D3DE3CBF41}" type="presParOf" srcId="{49A53D9B-4DE1-44D3-9065-DB66CC13695D}" destId="{2032884A-7988-43D1-A41F-9F45D4B993CF}" srcOrd="7" destOrd="0" presId="urn:microsoft.com/office/officeart/2005/8/layout/radial5"/>
    <dgm:cxn modelId="{39545B0E-B73A-4B73-AEB6-CF6B1B7457AA}" type="presParOf" srcId="{2032884A-7988-43D1-A41F-9F45D4B993CF}" destId="{A4E69F59-7B94-404F-A723-6C8608914E91}" srcOrd="0" destOrd="0" presId="urn:microsoft.com/office/officeart/2005/8/layout/radial5"/>
    <dgm:cxn modelId="{661373F4-FF8B-4D58-A7AD-F2F71E875F8D}" type="presParOf" srcId="{49A53D9B-4DE1-44D3-9065-DB66CC13695D}" destId="{460BD3AA-7E4F-4456-9019-91F3572F38A8}"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87D23-DD61-4A9E-B141-B79D966129B4}">
      <dsp:nvSpPr>
        <dsp:cNvPr id="0" name=""/>
        <dsp:cNvSpPr/>
      </dsp:nvSpPr>
      <dsp:spPr>
        <a:xfrm>
          <a:off x="2219500" y="1542113"/>
          <a:ext cx="933100" cy="933100"/>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Plant population ecology</a:t>
          </a:r>
          <a:endParaRPr lang="en-US" sz="1100" kern="1200" dirty="0"/>
        </a:p>
      </dsp:txBody>
      <dsp:txXfrm>
        <a:off x="2356149" y="1678762"/>
        <a:ext cx="659802" cy="659802"/>
      </dsp:txXfrm>
    </dsp:sp>
    <dsp:sp modelId="{5D3F1897-6090-47F7-9563-C043051D753C}">
      <dsp:nvSpPr>
        <dsp:cNvPr id="0" name=""/>
        <dsp:cNvSpPr/>
      </dsp:nvSpPr>
      <dsp:spPr>
        <a:xfrm rot="16200000">
          <a:off x="2586311" y="1200945"/>
          <a:ext cx="199477" cy="3172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616233" y="1294318"/>
        <a:ext cx="139634" cy="190352"/>
      </dsp:txXfrm>
    </dsp:sp>
    <dsp:sp modelId="{72DAFD68-4AFB-42E8-BB27-66FF7FE54954}">
      <dsp:nvSpPr>
        <dsp:cNvPr id="0" name=""/>
        <dsp:cNvSpPr/>
      </dsp:nvSpPr>
      <dsp:spPr>
        <a:xfrm>
          <a:off x="2106507" y="6655"/>
          <a:ext cx="1159086" cy="1159086"/>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Community Ecology</a:t>
          </a:r>
          <a:endParaRPr lang="en-US" sz="1100" kern="1200" dirty="0"/>
        </a:p>
      </dsp:txBody>
      <dsp:txXfrm>
        <a:off x="2276251" y="176399"/>
        <a:ext cx="819598" cy="819598"/>
      </dsp:txXfrm>
    </dsp:sp>
    <dsp:sp modelId="{E996B73E-B76A-47DD-B0B4-63EBA62705B1}">
      <dsp:nvSpPr>
        <dsp:cNvPr id="0" name=""/>
        <dsp:cNvSpPr/>
      </dsp:nvSpPr>
      <dsp:spPr>
        <a:xfrm>
          <a:off x="3235402" y="1850036"/>
          <a:ext cx="199477" cy="3172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235402" y="1913487"/>
        <a:ext cx="139634" cy="190352"/>
      </dsp:txXfrm>
    </dsp:sp>
    <dsp:sp modelId="{B71B6C75-6E5A-459A-9582-2B5E5A19F245}">
      <dsp:nvSpPr>
        <dsp:cNvPr id="0" name=""/>
        <dsp:cNvSpPr/>
      </dsp:nvSpPr>
      <dsp:spPr>
        <a:xfrm>
          <a:off x="3528973" y="1429120"/>
          <a:ext cx="1159086" cy="1159086"/>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Population Genetics</a:t>
          </a:r>
          <a:endParaRPr lang="en-US" sz="1100" kern="1200" dirty="0"/>
        </a:p>
      </dsp:txBody>
      <dsp:txXfrm>
        <a:off x="3698717" y="1598864"/>
        <a:ext cx="819598" cy="819598"/>
      </dsp:txXfrm>
    </dsp:sp>
    <dsp:sp modelId="{2B309E7B-741E-42B0-B236-5318A21157CA}">
      <dsp:nvSpPr>
        <dsp:cNvPr id="0" name=""/>
        <dsp:cNvSpPr/>
      </dsp:nvSpPr>
      <dsp:spPr>
        <a:xfrm rot="5400000">
          <a:off x="2586311" y="2499127"/>
          <a:ext cx="199477" cy="3172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616233" y="2532657"/>
        <a:ext cx="139634" cy="190352"/>
      </dsp:txXfrm>
    </dsp:sp>
    <dsp:sp modelId="{59DCBB4B-39ED-4E80-9190-61944051BCD9}">
      <dsp:nvSpPr>
        <dsp:cNvPr id="0" name=""/>
        <dsp:cNvSpPr/>
      </dsp:nvSpPr>
      <dsp:spPr>
        <a:xfrm>
          <a:off x="2106507" y="2851586"/>
          <a:ext cx="1159086" cy="1159086"/>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Systems Ecology</a:t>
          </a:r>
          <a:endParaRPr lang="en-US" sz="1100" kern="1200" dirty="0"/>
        </a:p>
      </dsp:txBody>
      <dsp:txXfrm>
        <a:off x="2276251" y="3021330"/>
        <a:ext cx="819598" cy="819598"/>
      </dsp:txXfrm>
    </dsp:sp>
    <dsp:sp modelId="{2032884A-7988-43D1-A41F-9F45D4B993CF}">
      <dsp:nvSpPr>
        <dsp:cNvPr id="0" name=""/>
        <dsp:cNvSpPr/>
      </dsp:nvSpPr>
      <dsp:spPr>
        <a:xfrm rot="10800000">
          <a:off x="1937220" y="1850036"/>
          <a:ext cx="199477" cy="3172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1997063" y="1913487"/>
        <a:ext cx="139634" cy="190352"/>
      </dsp:txXfrm>
    </dsp:sp>
    <dsp:sp modelId="{460BD3AA-7E4F-4456-9019-91F3572F38A8}">
      <dsp:nvSpPr>
        <dsp:cNvPr id="0" name=""/>
        <dsp:cNvSpPr/>
      </dsp:nvSpPr>
      <dsp:spPr>
        <a:xfrm>
          <a:off x="684041" y="1429120"/>
          <a:ext cx="1159086" cy="1159086"/>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Landscape Ecology</a:t>
          </a:r>
          <a:endParaRPr lang="en-US" sz="1100" kern="1200" dirty="0"/>
        </a:p>
      </dsp:txBody>
      <dsp:txXfrm>
        <a:off x="853785" y="1598864"/>
        <a:ext cx="819598" cy="81959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1217C-8690-4248-AA5D-ABE45C34C7A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19575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217C-8690-4248-AA5D-ABE45C34C7A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223644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217C-8690-4248-AA5D-ABE45C34C7A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74533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1217C-8690-4248-AA5D-ABE45C34C7A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306606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1217C-8690-4248-AA5D-ABE45C34C7A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38815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1217C-8690-4248-AA5D-ABE45C34C7A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193964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1217C-8690-4248-AA5D-ABE45C34C7A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328245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1217C-8690-4248-AA5D-ABE45C34C7A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127381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1217C-8690-4248-AA5D-ABE45C34C7A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66460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217C-8690-4248-AA5D-ABE45C34C7A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250864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1217C-8690-4248-AA5D-ABE45C34C7A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76A2-D752-432B-8A9B-0A41DE1AB460}" type="slidenum">
              <a:rPr lang="en-US" smtClean="0"/>
              <a:t>‹#›</a:t>
            </a:fld>
            <a:endParaRPr lang="en-US"/>
          </a:p>
        </p:txBody>
      </p:sp>
    </p:spTree>
    <p:extLst>
      <p:ext uri="{BB962C8B-B14F-4D97-AF65-F5344CB8AC3E}">
        <p14:creationId xmlns:p14="http://schemas.microsoft.com/office/powerpoint/2010/main" val="423577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1217C-8690-4248-AA5D-ABE45C34C7AF}" type="datetimeFigureOut">
              <a:rPr lang="en-US" smtClean="0"/>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376A2-D752-432B-8A9B-0A41DE1AB460}" type="slidenum">
              <a:rPr lang="en-US" smtClean="0"/>
              <a:t>‹#›</a:t>
            </a:fld>
            <a:endParaRPr lang="en-US"/>
          </a:p>
        </p:txBody>
      </p:sp>
    </p:spTree>
    <p:extLst>
      <p:ext uri="{BB962C8B-B14F-4D97-AF65-F5344CB8AC3E}">
        <p14:creationId xmlns:p14="http://schemas.microsoft.com/office/powerpoint/2010/main" val="77044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6" y="-9331"/>
            <a:ext cx="9202046" cy="6858000"/>
          </a:xfrm>
          <a:prstGeom prst="rect">
            <a:avLst/>
          </a:prstGeom>
        </p:spPr>
      </p:pic>
      <p:sp>
        <p:nvSpPr>
          <p:cNvPr id="7" name="TextBox 6"/>
          <p:cNvSpPr txBox="1"/>
          <p:nvPr/>
        </p:nvSpPr>
        <p:spPr>
          <a:xfrm>
            <a:off x="228600" y="3276600"/>
            <a:ext cx="4071982" cy="2862322"/>
          </a:xfrm>
          <a:prstGeom prst="rect">
            <a:avLst/>
          </a:prstGeom>
          <a:noFill/>
        </p:spPr>
        <p:txBody>
          <a:bodyPr wrap="square" rtlCol="0">
            <a:spAutoFit/>
          </a:bodyPr>
          <a:lstStyle/>
          <a:p>
            <a:pPr algn="ctr"/>
            <a:r>
              <a:rPr lang="en-US" sz="3600" b="1" dirty="0" smtClean="0">
                <a:solidFill>
                  <a:schemeClr val="bg1"/>
                </a:solidFill>
              </a:rPr>
              <a:t>PLANT POPULATION        ECOLOGY </a:t>
            </a:r>
          </a:p>
          <a:p>
            <a:pPr algn="ctr"/>
            <a:r>
              <a:rPr lang="en-US" sz="3600" b="1" dirty="0" smtClean="0">
                <a:solidFill>
                  <a:schemeClr val="bg1"/>
                </a:solidFill>
              </a:rPr>
              <a:t>PRESENTED BY</a:t>
            </a:r>
          </a:p>
          <a:p>
            <a:pPr algn="ctr"/>
            <a:r>
              <a:rPr lang="en-US" sz="3600" b="1" dirty="0" smtClean="0">
                <a:solidFill>
                  <a:schemeClr val="bg1"/>
                </a:solidFill>
              </a:rPr>
              <a:t>JANNATUL NAIM</a:t>
            </a:r>
          </a:p>
          <a:p>
            <a:pPr algn="ctr"/>
            <a:r>
              <a:rPr lang="en-US" sz="3600" b="1" dirty="0" smtClean="0">
                <a:solidFill>
                  <a:schemeClr val="bg1"/>
                </a:solidFill>
              </a:rPr>
              <a:t>ROLL: 01-033-19</a:t>
            </a:r>
            <a:endParaRPr lang="en-US" sz="3600" b="1" dirty="0">
              <a:solidFill>
                <a:schemeClr val="bg1"/>
              </a:solidFill>
            </a:endParaRPr>
          </a:p>
        </p:txBody>
      </p:sp>
    </p:spTree>
    <p:extLst>
      <p:ext uri="{BB962C8B-B14F-4D97-AF65-F5344CB8AC3E}">
        <p14:creationId xmlns:p14="http://schemas.microsoft.com/office/powerpoint/2010/main" val="350445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382000" cy="923330"/>
          </a:xfrm>
          <a:prstGeom prst="rect">
            <a:avLst/>
          </a:prstGeom>
        </p:spPr>
        <p:txBody>
          <a:bodyPr wrap="square">
            <a:spAutoFit/>
          </a:bodyPr>
          <a:lstStyle/>
          <a:p>
            <a:r>
              <a:rPr lang="en-US" dirty="0" smtClean="0"/>
              <a:t>7.Which soil type has the highest average plant height in locations that experienced Rainy weather conditions and how does this compare to average height in Sunny conditions?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27245079"/>
              </p:ext>
            </p:extLst>
          </p:nvPr>
        </p:nvGraphicFramePr>
        <p:xfrm>
          <a:off x="838200" y="1371600"/>
          <a:ext cx="6934200" cy="1981200"/>
        </p:xfrm>
        <a:graphic>
          <a:graphicData uri="http://schemas.openxmlformats.org/drawingml/2006/table">
            <a:tbl>
              <a:tblPr>
                <a:tableStyleId>{5C22544A-7EE6-4342-B048-85BDC9FD1C3A}</a:tableStyleId>
              </a:tblPr>
              <a:tblGrid>
                <a:gridCol w="1981200"/>
                <a:gridCol w="1286301"/>
                <a:gridCol w="724469"/>
                <a:gridCol w="635758"/>
                <a:gridCol w="724469"/>
                <a:gridCol w="724469"/>
                <a:gridCol w="857534"/>
              </a:tblGrid>
              <a:tr h="198120">
                <a:tc>
                  <a:txBody>
                    <a:bodyPr/>
                    <a:lstStyle/>
                    <a:p>
                      <a:pPr algn="l" fontAlgn="b"/>
                      <a:r>
                        <a:rPr lang="en-US" sz="1100" u="none" strike="noStrike">
                          <a:effectLst/>
                        </a:rPr>
                        <a:t>Location</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(Multiple Items)</a:t>
                      </a:r>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r>
              <a:tr h="198120">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c>
                  <a:txBody>
                    <a:bodyPr/>
                    <a:lstStyle/>
                    <a:p>
                      <a:pPr algn="l" fontAlgn="b"/>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Sum of Average Height (cm)</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Cloudy</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Foggy</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Rainy</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Sunny</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Windy</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Clay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1940.11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2544.6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3720.11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3784.47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14568.09</a:t>
                      </a:r>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Loamy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1715.58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3022.4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1267.84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2014.87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1728.86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9749.55</a:t>
                      </a:r>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Peaty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1525.73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3029.28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2133.88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2232.17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3089.15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12010.21</a:t>
                      </a:r>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Sandy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2545.13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2916.97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1300.22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10359.75</a:t>
                      </a:r>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Silty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2356.03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2469.97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1732.93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2188.35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11735.85</a:t>
                      </a:r>
                      <a:endParaRPr lang="en-US" sz="1100" b="0" i="0" u="none" strike="noStrike">
                        <a:solidFill>
                          <a:srgbClr val="000000"/>
                        </a:solidFill>
                        <a:effectLst/>
                        <a:latin typeface="Calibri"/>
                      </a:endParaRPr>
                    </a:p>
                  </a:txBody>
                  <a:tcPr marL="7620" marR="7620" marT="7620" marB="0" anchor="b"/>
                </a:tc>
              </a:tr>
              <a:tr h="19812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10082.58</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14536.02</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9716.51</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11503.97</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12584.37</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58423.45</a:t>
                      </a:r>
                      <a:endParaRPr lang="en-US" sz="1100" b="1" i="0" u="none" strike="noStrike" dirty="0">
                        <a:solidFill>
                          <a:srgbClr val="000000"/>
                        </a:solidFill>
                        <a:effectLst/>
                        <a:latin typeface="Calibri"/>
                      </a:endParaRPr>
                    </a:p>
                  </a:txBody>
                  <a:tcPr marL="7620" marR="7620" marT="7620" marB="0" anchor="b"/>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04030023"/>
              </p:ext>
            </p:extLst>
          </p:nvPr>
        </p:nvGraphicFramePr>
        <p:xfrm>
          <a:off x="2362200" y="3505200"/>
          <a:ext cx="4495800" cy="2971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8511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84"/>
            <a:ext cx="9144000" cy="6892788"/>
          </a:xfrm>
          <a:prstGeom prst="rect">
            <a:avLst/>
          </a:prstGeom>
        </p:spPr>
      </p:pic>
    </p:spTree>
    <p:extLst>
      <p:ext uri="{BB962C8B-B14F-4D97-AF65-F5344CB8AC3E}">
        <p14:creationId xmlns:p14="http://schemas.microsoft.com/office/powerpoint/2010/main" val="1609755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91399" cy="1477328"/>
          </a:xfrm>
          <a:prstGeom prst="rect">
            <a:avLst/>
          </a:prstGeom>
          <a:noFill/>
        </p:spPr>
        <p:txBody>
          <a:bodyPr wrap="square" rtlCol="0">
            <a:spAutoFit/>
          </a:bodyPr>
          <a:lstStyle/>
          <a:p>
            <a:pPr algn="just"/>
            <a:r>
              <a:rPr lang="en-US" b="1" dirty="0" smtClean="0"/>
              <a:t>Plant population ecology</a:t>
            </a:r>
            <a:r>
              <a:rPr lang="en-US" dirty="0" smtClean="0"/>
              <a:t> is the study of plant populations, their structures, dynamics, interactions, and how they change over time. It involves understanding how environmental factors, species interactions, and evolutionary processes affect the distribution, abundance, and genetic variation of plant species.</a:t>
            </a:r>
            <a:endParaRPr lang="en-US" dirty="0"/>
          </a:p>
        </p:txBody>
      </p:sp>
      <p:graphicFrame>
        <p:nvGraphicFramePr>
          <p:cNvPr id="3" name="Diagram 2"/>
          <p:cNvGraphicFramePr/>
          <p:nvPr>
            <p:extLst>
              <p:ext uri="{D42A27DB-BD31-4B8C-83A1-F6EECF244321}">
                <p14:modId xmlns:p14="http://schemas.microsoft.com/office/powerpoint/2010/main" val="433054415"/>
              </p:ext>
            </p:extLst>
          </p:nvPr>
        </p:nvGraphicFramePr>
        <p:xfrm>
          <a:off x="2133600" y="2133600"/>
          <a:ext cx="5372101" cy="401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06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04787D23-DD61-4A9E-B141-B79D966129B4}"/>
                                            </p:graphicEl>
                                          </p:spTgt>
                                        </p:tgtEl>
                                        <p:attrNameLst>
                                          <p:attrName>style.visibility</p:attrName>
                                        </p:attrNameLst>
                                      </p:cBhvr>
                                      <p:to>
                                        <p:strVal val="visible"/>
                                      </p:to>
                                    </p:set>
                                    <p:animEffect transition="in" filter="fade">
                                      <p:cBhvr>
                                        <p:cTn id="7" dur="500"/>
                                        <p:tgtEl>
                                          <p:spTgt spid="3">
                                            <p:graphicEl>
                                              <a:dgm id="{04787D23-DD61-4A9E-B141-B79D966129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5D3F1897-6090-47F7-9563-C043051D753C}"/>
                                            </p:graphicEl>
                                          </p:spTgt>
                                        </p:tgtEl>
                                        <p:attrNameLst>
                                          <p:attrName>style.visibility</p:attrName>
                                        </p:attrNameLst>
                                      </p:cBhvr>
                                      <p:to>
                                        <p:strVal val="visible"/>
                                      </p:to>
                                    </p:set>
                                    <p:animEffect transition="in" filter="fade">
                                      <p:cBhvr>
                                        <p:cTn id="12" dur="500"/>
                                        <p:tgtEl>
                                          <p:spTgt spid="3">
                                            <p:graphicEl>
                                              <a:dgm id="{5D3F1897-6090-47F7-9563-C043051D753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72DAFD68-4AFB-42E8-BB27-66FF7FE54954}"/>
                                            </p:graphicEl>
                                          </p:spTgt>
                                        </p:tgtEl>
                                        <p:attrNameLst>
                                          <p:attrName>style.visibility</p:attrName>
                                        </p:attrNameLst>
                                      </p:cBhvr>
                                      <p:to>
                                        <p:strVal val="visible"/>
                                      </p:to>
                                    </p:set>
                                    <p:animEffect transition="in" filter="fade">
                                      <p:cBhvr>
                                        <p:cTn id="15" dur="500"/>
                                        <p:tgtEl>
                                          <p:spTgt spid="3">
                                            <p:graphicEl>
                                              <a:dgm id="{72DAFD68-4AFB-42E8-BB27-66FF7FE5495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E996B73E-B76A-47DD-B0B4-63EBA62705B1}"/>
                                            </p:graphicEl>
                                          </p:spTgt>
                                        </p:tgtEl>
                                        <p:attrNameLst>
                                          <p:attrName>style.visibility</p:attrName>
                                        </p:attrNameLst>
                                      </p:cBhvr>
                                      <p:to>
                                        <p:strVal val="visible"/>
                                      </p:to>
                                    </p:set>
                                    <p:animEffect transition="in" filter="fade">
                                      <p:cBhvr>
                                        <p:cTn id="20" dur="500"/>
                                        <p:tgtEl>
                                          <p:spTgt spid="3">
                                            <p:graphicEl>
                                              <a:dgm id="{E996B73E-B76A-47DD-B0B4-63EBA62705B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B71B6C75-6E5A-459A-9582-2B5E5A19F245}"/>
                                            </p:graphicEl>
                                          </p:spTgt>
                                        </p:tgtEl>
                                        <p:attrNameLst>
                                          <p:attrName>style.visibility</p:attrName>
                                        </p:attrNameLst>
                                      </p:cBhvr>
                                      <p:to>
                                        <p:strVal val="visible"/>
                                      </p:to>
                                    </p:set>
                                    <p:animEffect transition="in" filter="fade">
                                      <p:cBhvr>
                                        <p:cTn id="23" dur="500"/>
                                        <p:tgtEl>
                                          <p:spTgt spid="3">
                                            <p:graphicEl>
                                              <a:dgm id="{B71B6C75-6E5A-459A-9582-2B5E5A19F24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2B309E7B-741E-42B0-B236-5318A21157CA}"/>
                                            </p:graphicEl>
                                          </p:spTgt>
                                        </p:tgtEl>
                                        <p:attrNameLst>
                                          <p:attrName>style.visibility</p:attrName>
                                        </p:attrNameLst>
                                      </p:cBhvr>
                                      <p:to>
                                        <p:strVal val="visible"/>
                                      </p:to>
                                    </p:set>
                                    <p:animEffect transition="in" filter="fade">
                                      <p:cBhvr>
                                        <p:cTn id="28" dur="500"/>
                                        <p:tgtEl>
                                          <p:spTgt spid="3">
                                            <p:graphicEl>
                                              <a:dgm id="{2B309E7B-741E-42B0-B236-5318A21157C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59DCBB4B-39ED-4E80-9190-61944051BCD9}"/>
                                            </p:graphicEl>
                                          </p:spTgt>
                                        </p:tgtEl>
                                        <p:attrNameLst>
                                          <p:attrName>style.visibility</p:attrName>
                                        </p:attrNameLst>
                                      </p:cBhvr>
                                      <p:to>
                                        <p:strVal val="visible"/>
                                      </p:to>
                                    </p:set>
                                    <p:animEffect transition="in" filter="fade">
                                      <p:cBhvr>
                                        <p:cTn id="31" dur="500"/>
                                        <p:tgtEl>
                                          <p:spTgt spid="3">
                                            <p:graphicEl>
                                              <a:dgm id="{59DCBB4B-39ED-4E80-9190-61944051BCD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2032884A-7988-43D1-A41F-9F45D4B993CF}"/>
                                            </p:graphicEl>
                                          </p:spTgt>
                                        </p:tgtEl>
                                        <p:attrNameLst>
                                          <p:attrName>style.visibility</p:attrName>
                                        </p:attrNameLst>
                                      </p:cBhvr>
                                      <p:to>
                                        <p:strVal val="visible"/>
                                      </p:to>
                                    </p:set>
                                    <p:animEffect transition="in" filter="fade">
                                      <p:cBhvr>
                                        <p:cTn id="36" dur="500"/>
                                        <p:tgtEl>
                                          <p:spTgt spid="3">
                                            <p:graphicEl>
                                              <a:dgm id="{2032884A-7988-43D1-A41F-9F45D4B993CF}"/>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460BD3AA-7E4F-4456-9019-91F3572F38A8}"/>
                                            </p:graphicEl>
                                          </p:spTgt>
                                        </p:tgtEl>
                                        <p:attrNameLst>
                                          <p:attrName>style.visibility</p:attrName>
                                        </p:attrNameLst>
                                      </p:cBhvr>
                                      <p:to>
                                        <p:strVal val="visible"/>
                                      </p:to>
                                    </p:set>
                                    <p:animEffect transition="in" filter="fade">
                                      <p:cBhvr>
                                        <p:cTn id="39" dur="500"/>
                                        <p:tgtEl>
                                          <p:spTgt spid="3">
                                            <p:graphicEl>
                                              <a:dgm id="{460BD3AA-7E4F-4456-9019-91F3572F38A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38600" y="381000"/>
            <a:ext cx="3200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Species</a:t>
            </a:r>
            <a:endParaRPr lang="en-US" dirty="0"/>
          </a:p>
        </p:txBody>
      </p:sp>
      <p:sp>
        <p:nvSpPr>
          <p:cNvPr id="4" name="Rectangle 3"/>
          <p:cNvSpPr/>
          <p:nvPr/>
        </p:nvSpPr>
        <p:spPr>
          <a:xfrm>
            <a:off x="304800" y="2781300"/>
            <a:ext cx="21336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Project Data On </a:t>
            </a:r>
            <a:endParaRPr lang="en-US" dirty="0">
              <a:solidFill>
                <a:srgbClr val="002060"/>
              </a:solidFill>
            </a:endParaRPr>
          </a:p>
        </p:txBody>
      </p:sp>
      <p:sp>
        <p:nvSpPr>
          <p:cNvPr id="5" name="Rectangle 4"/>
          <p:cNvSpPr/>
          <p:nvPr/>
        </p:nvSpPr>
        <p:spPr>
          <a:xfrm>
            <a:off x="4038600" y="1295400"/>
            <a:ext cx="3200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Soil Type</a:t>
            </a:r>
            <a:endParaRPr lang="en-US" dirty="0"/>
          </a:p>
        </p:txBody>
      </p:sp>
      <p:sp>
        <p:nvSpPr>
          <p:cNvPr id="6" name="Rectangle 5"/>
          <p:cNvSpPr/>
          <p:nvPr/>
        </p:nvSpPr>
        <p:spPr>
          <a:xfrm>
            <a:off x="4038600" y="2209800"/>
            <a:ext cx="3200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Plant Population</a:t>
            </a:r>
            <a:endParaRPr lang="en-US" dirty="0"/>
          </a:p>
        </p:txBody>
      </p:sp>
      <p:sp>
        <p:nvSpPr>
          <p:cNvPr id="7" name="Rectangle 6"/>
          <p:cNvSpPr/>
          <p:nvPr/>
        </p:nvSpPr>
        <p:spPr>
          <a:xfrm>
            <a:off x="4038600" y="3200400"/>
            <a:ext cx="32766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Weather Condition</a:t>
            </a:r>
            <a:endParaRPr lang="en-US" dirty="0"/>
          </a:p>
        </p:txBody>
      </p:sp>
      <p:sp>
        <p:nvSpPr>
          <p:cNvPr id="8" name="Rectangle 7"/>
          <p:cNvSpPr/>
          <p:nvPr/>
        </p:nvSpPr>
        <p:spPr>
          <a:xfrm>
            <a:off x="4055706" y="4038600"/>
            <a:ext cx="32766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Locations</a:t>
            </a:r>
            <a:endParaRPr lang="en-US" dirty="0"/>
          </a:p>
        </p:txBody>
      </p:sp>
      <p:sp>
        <p:nvSpPr>
          <p:cNvPr id="9" name="Rectangle 8"/>
          <p:cNvSpPr/>
          <p:nvPr/>
        </p:nvSpPr>
        <p:spPr>
          <a:xfrm>
            <a:off x="4055706" y="4876800"/>
            <a:ext cx="32766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Growth Stage</a:t>
            </a:r>
            <a:endParaRPr lang="en-US" dirty="0"/>
          </a:p>
        </p:txBody>
      </p:sp>
      <p:sp>
        <p:nvSpPr>
          <p:cNvPr id="10" name="Rectangle 9"/>
          <p:cNvSpPr/>
          <p:nvPr/>
        </p:nvSpPr>
        <p:spPr>
          <a:xfrm>
            <a:off x="4055706" y="5638800"/>
            <a:ext cx="32766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 Height</a:t>
            </a:r>
            <a:endParaRPr lang="en-US" dirty="0"/>
          </a:p>
        </p:txBody>
      </p:sp>
      <p:sp>
        <p:nvSpPr>
          <p:cNvPr id="11" name="Right Arrow 10"/>
          <p:cNvSpPr/>
          <p:nvPr/>
        </p:nvSpPr>
        <p:spPr>
          <a:xfrm>
            <a:off x="2806959" y="2971800"/>
            <a:ext cx="685800" cy="3048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414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7463325" cy="369332"/>
          </a:xfrm>
          <a:prstGeom prst="rect">
            <a:avLst/>
          </a:prstGeom>
          <a:noFill/>
        </p:spPr>
        <p:txBody>
          <a:bodyPr wrap="none" rtlCol="0">
            <a:spAutoFit/>
          </a:bodyPr>
          <a:lstStyle/>
          <a:p>
            <a:r>
              <a:rPr lang="en-US" dirty="0"/>
              <a:t>1.What is the average plant growth for each growth stage across all locations?</a:t>
            </a:r>
          </a:p>
        </p:txBody>
      </p:sp>
      <p:graphicFrame>
        <p:nvGraphicFramePr>
          <p:cNvPr id="3" name="Chart 2"/>
          <p:cNvGraphicFramePr>
            <a:graphicFrameLocks/>
          </p:cNvGraphicFramePr>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635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391400" cy="369332"/>
          </a:xfrm>
          <a:prstGeom prst="rect">
            <a:avLst/>
          </a:prstGeom>
        </p:spPr>
        <p:txBody>
          <a:bodyPr wrap="square">
            <a:spAutoFit/>
          </a:bodyPr>
          <a:lstStyle/>
          <a:p>
            <a:pPr algn="just"/>
            <a:r>
              <a:rPr lang="en-US" dirty="0"/>
              <a:t>2.Which species has the highest population density in different locations?</a:t>
            </a:r>
          </a:p>
        </p:txBody>
      </p:sp>
      <p:graphicFrame>
        <p:nvGraphicFramePr>
          <p:cNvPr id="3" name="Chart 2"/>
          <p:cNvGraphicFramePr>
            <a:graphicFrameLocks/>
          </p:cNvGraphicFramePr>
          <p:nvPr>
            <p:extLst>
              <p:ext uri="{D42A27DB-BD31-4B8C-83A1-F6EECF244321}">
                <p14:modId xmlns:p14="http://schemas.microsoft.com/office/powerpoint/2010/main" val="3598010654"/>
              </p:ext>
            </p:extLst>
          </p:nvPr>
        </p:nvGraphicFramePr>
        <p:xfrm>
          <a:off x="2293620" y="1676400"/>
          <a:ext cx="5097780" cy="3107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5029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09600"/>
            <a:ext cx="5050998" cy="646331"/>
          </a:xfrm>
          <a:prstGeom prst="rect">
            <a:avLst/>
          </a:prstGeom>
          <a:noFill/>
        </p:spPr>
        <p:txBody>
          <a:bodyPr wrap="none" rtlCol="0">
            <a:spAutoFit/>
          </a:bodyPr>
          <a:lstStyle/>
          <a:p>
            <a:r>
              <a:rPr lang="en-US" dirty="0"/>
              <a:t>3. Which soil type has the highest plant population?</a:t>
            </a:r>
          </a:p>
          <a:p>
            <a:r>
              <a:rPr lang="en-US" dirty="0"/>
              <a:t> </a:t>
            </a:r>
          </a:p>
        </p:txBody>
      </p:sp>
      <p:graphicFrame>
        <p:nvGraphicFramePr>
          <p:cNvPr id="3" name="Chart 2"/>
          <p:cNvGraphicFramePr>
            <a:graphicFrameLocks/>
          </p:cNvGraphicFramePr>
          <p:nvPr>
            <p:extLst>
              <p:ext uri="{D42A27DB-BD31-4B8C-83A1-F6EECF244321}">
                <p14:modId xmlns:p14="http://schemas.microsoft.com/office/powerpoint/2010/main" val="3600577866"/>
              </p:ext>
            </p:extLst>
          </p:nvPr>
        </p:nvGraphicFramePr>
        <p:xfrm>
          <a:off x="1524000" y="1676400"/>
          <a:ext cx="496443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808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762000"/>
            <a:ext cx="6919715" cy="646331"/>
          </a:xfrm>
          <a:prstGeom prst="rect">
            <a:avLst/>
          </a:prstGeom>
          <a:noFill/>
        </p:spPr>
        <p:txBody>
          <a:bodyPr wrap="none" rtlCol="0">
            <a:spAutoFit/>
          </a:bodyPr>
          <a:lstStyle/>
          <a:p>
            <a:r>
              <a:rPr lang="en-US" dirty="0"/>
              <a:t>4.How does plant growth stage vary by location and weather condition?</a:t>
            </a:r>
          </a:p>
          <a:p>
            <a:r>
              <a:rPr lang="en-US" dirty="0"/>
              <a:t> </a:t>
            </a:r>
          </a:p>
        </p:txBody>
      </p:sp>
      <p:graphicFrame>
        <p:nvGraphicFramePr>
          <p:cNvPr id="3" name="Table 2"/>
          <p:cNvGraphicFramePr>
            <a:graphicFrameLocks noGrp="1"/>
          </p:cNvGraphicFramePr>
          <p:nvPr>
            <p:extLst>
              <p:ext uri="{D42A27DB-BD31-4B8C-83A1-F6EECF244321}">
                <p14:modId xmlns:p14="http://schemas.microsoft.com/office/powerpoint/2010/main" val="3403058297"/>
              </p:ext>
            </p:extLst>
          </p:nvPr>
        </p:nvGraphicFramePr>
        <p:xfrm>
          <a:off x="1600200" y="1288918"/>
          <a:ext cx="5295265" cy="1854073"/>
        </p:xfrm>
        <a:graphic>
          <a:graphicData uri="http://schemas.openxmlformats.org/drawingml/2006/table">
            <a:tbl>
              <a:tblPr firstRow="1" firstCol="1" bandRow="1">
                <a:tableStyleId>{5C22544A-7EE6-4342-B048-85BDC9FD1C3A}</a:tableStyleId>
              </a:tblPr>
              <a:tblGrid>
                <a:gridCol w="1807845"/>
                <a:gridCol w="1244600"/>
                <a:gridCol w="650240"/>
                <a:gridCol w="733425"/>
                <a:gridCol w="859155"/>
              </a:tblGrid>
              <a:tr h="182245">
                <a:tc>
                  <a:txBody>
                    <a:bodyPr/>
                    <a:lstStyle/>
                    <a:p>
                      <a:pPr marL="0" marR="0">
                        <a:lnSpc>
                          <a:spcPct val="115000"/>
                        </a:lnSpc>
                        <a:spcBef>
                          <a:spcPts val="0"/>
                        </a:spcBef>
                        <a:spcAft>
                          <a:spcPts val="0"/>
                        </a:spcAft>
                      </a:pPr>
                      <a:r>
                        <a:rPr lang="en-US" sz="1100">
                          <a:effectLst/>
                        </a:rPr>
                        <a:t>Weather Condition</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(All)</a:t>
                      </a:r>
                      <a:endParaRPr lang="en-US" sz="1100">
                        <a:effectLst/>
                        <a:latin typeface="Calibri"/>
                        <a:ea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82245">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Sum of Population Count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Column Labels</a:t>
                      </a:r>
                      <a:endParaRPr lang="en-US" sz="1100">
                        <a:effectLst/>
                        <a:latin typeface="Calibri"/>
                        <a:ea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c>
                  <a:txBody>
                    <a:bodyPr/>
                    <a:lstStyle/>
                    <a:p>
                      <a:pPr>
                        <a:lnSpc>
                          <a:spcPct val="115000"/>
                        </a:lnSpc>
                      </a:pPr>
                      <a:endParaRPr lang="en-US" sz="1100">
                        <a:effectLst/>
                        <a:latin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Row Labels</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Mature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Sapling</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Seedling</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Desert</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18069</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16315</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18086</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52470</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Forest A</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16703</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23165</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16068</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55936</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Forest B</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18590</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17674</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15941</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52205</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Grassland</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18685</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13846</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17283</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49814</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Wetland</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16805</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15939</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21875</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54619</a:t>
                      </a:r>
                      <a:endParaRPr lang="en-US" sz="1100">
                        <a:effectLst/>
                        <a:latin typeface="Calibri"/>
                        <a:ea typeface="Calibri"/>
                        <a:cs typeface="Times New Roman"/>
                      </a:endParaRPr>
                    </a:p>
                  </a:txBody>
                  <a:tcPr marL="68580" marR="68580" marT="0" marB="0" anchor="b"/>
                </a:tc>
              </a:tr>
              <a:tr h="182245">
                <a:tc>
                  <a:txBody>
                    <a:bodyPr/>
                    <a:lstStyle/>
                    <a:p>
                      <a:pPr marL="0" marR="0">
                        <a:lnSpc>
                          <a:spcPct val="115000"/>
                        </a:lnSpc>
                        <a:spcBef>
                          <a:spcPts val="0"/>
                        </a:spcBef>
                        <a:spcAft>
                          <a:spcPts val="0"/>
                        </a:spcAft>
                      </a:pPr>
                      <a:r>
                        <a:rPr lang="en-US" sz="1100">
                          <a:effectLst/>
                        </a:rPr>
                        <a:t>Grand Total</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88852</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86939</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a:effectLst/>
                        </a:rPr>
                        <a:t>89253</a:t>
                      </a:r>
                      <a:endParaRPr lang="en-US" sz="11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265044</a:t>
                      </a:r>
                      <a:endParaRPr lang="en-US" sz="1100" dirty="0">
                        <a:effectLst/>
                        <a:latin typeface="Calibri"/>
                        <a:ea typeface="Calibri"/>
                        <a:cs typeface="Times New Roman"/>
                      </a:endParaRPr>
                    </a:p>
                  </a:txBody>
                  <a:tcPr marL="68580" marR="68580" marT="0" marB="0" anchor="b"/>
                </a:tc>
              </a:tr>
            </a:tbl>
          </a:graphicData>
        </a:graphic>
      </p:graphicFrame>
      <p:sp>
        <p:nvSpPr>
          <p:cNvPr id="4" name="Rectangle 1"/>
          <p:cNvSpPr>
            <a:spLocks noChangeArrowheads="1"/>
          </p:cNvSpPr>
          <p:nvPr/>
        </p:nvSpPr>
        <p:spPr bwMode="auto">
          <a:xfrm>
            <a:off x="1924050" y="2898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Chart 4"/>
          <p:cNvGraphicFramePr/>
          <p:nvPr>
            <p:extLst>
              <p:ext uri="{D42A27DB-BD31-4B8C-83A1-F6EECF244321}">
                <p14:modId xmlns:p14="http://schemas.microsoft.com/office/powerpoint/2010/main" val="1567746703"/>
              </p:ext>
            </p:extLst>
          </p:nvPr>
        </p:nvGraphicFramePr>
        <p:xfrm>
          <a:off x="1600200" y="3810000"/>
          <a:ext cx="5280660" cy="2011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2881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772400" cy="646331"/>
          </a:xfrm>
          <a:prstGeom prst="rect">
            <a:avLst/>
          </a:prstGeom>
        </p:spPr>
        <p:txBody>
          <a:bodyPr wrap="square">
            <a:spAutoFit/>
          </a:bodyPr>
          <a:lstStyle/>
          <a:p>
            <a:r>
              <a:rPr lang="en-US" dirty="0" smtClean="0"/>
              <a:t>5.Which weather condition results in the highest average plant height across all plant locations?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5844651"/>
              </p:ext>
            </p:extLst>
          </p:nvPr>
        </p:nvGraphicFramePr>
        <p:xfrm>
          <a:off x="1524000" y="1447800"/>
          <a:ext cx="5486400" cy="1600200"/>
        </p:xfrm>
        <a:graphic>
          <a:graphicData uri="http://schemas.openxmlformats.org/drawingml/2006/table">
            <a:tbl>
              <a:tblPr>
                <a:tableStyleId>{5C22544A-7EE6-4342-B048-85BDC9FD1C3A}</a:tableStyleId>
              </a:tblPr>
              <a:tblGrid>
                <a:gridCol w="1695796"/>
                <a:gridCol w="3790604"/>
              </a:tblGrid>
              <a:tr h="228600">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Average of Average Height (cm)</a:t>
                      </a:r>
                      <a:endParaRPr lang="en-US" sz="1100" b="1"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Cloudy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166.6079793</a:t>
                      </a:r>
                      <a:endParaRPr lang="en-US" sz="1100" b="0" i="0" u="none" strike="noStrike" dirty="0">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Foggy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152.0665909</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Rainy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146.3853591</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Sunny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153.6673575</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Windy</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146.8078873</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153.03362</a:t>
                      </a:r>
                      <a:endParaRPr lang="en-US" sz="1100" b="1" i="0" u="none" strike="noStrike" dirty="0">
                        <a:solidFill>
                          <a:srgbClr val="000000"/>
                        </a:solidFill>
                        <a:effectLst/>
                        <a:latin typeface="Calibri"/>
                      </a:endParaRPr>
                    </a:p>
                  </a:txBody>
                  <a:tcPr marL="7620" marR="7620" marT="7620" marB="0" anchor="b"/>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3587292306"/>
              </p:ext>
            </p:extLst>
          </p:nvPr>
        </p:nvGraphicFramePr>
        <p:xfrm>
          <a:off x="1676400" y="3276600"/>
          <a:ext cx="52578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775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7165941"/>
              </p:ext>
            </p:extLst>
          </p:nvPr>
        </p:nvGraphicFramePr>
        <p:xfrm>
          <a:off x="381000" y="533400"/>
          <a:ext cx="8229600" cy="311658"/>
        </p:xfrm>
        <a:graphic>
          <a:graphicData uri="http://schemas.openxmlformats.org/drawingml/2006/table">
            <a:tbl>
              <a:tblPr>
                <a:tableStyleId>{5C22544A-7EE6-4342-B048-85BDC9FD1C3A}</a:tableStyleId>
              </a:tblPr>
              <a:tblGrid>
                <a:gridCol w="8229600"/>
              </a:tblGrid>
              <a:tr h="308610">
                <a:tc>
                  <a:txBody>
                    <a:bodyPr/>
                    <a:lstStyle/>
                    <a:p>
                      <a:pPr algn="l" fontAlgn="b"/>
                      <a:r>
                        <a:rPr lang="en-US" sz="1000" u="none" strike="noStrike" dirty="0" smtClean="0">
                          <a:effectLst/>
                        </a:rPr>
                        <a:t>For each plant location, what is the total population count for plants in the 'Mature' growth stage, and what percentage of the total population does this represent?</a:t>
                      </a:r>
                      <a:endParaRPr lang="en-US" sz="1000" b="0" i="0" u="none" strike="noStrike" dirty="0">
                        <a:solidFill>
                          <a:srgbClr val="000000"/>
                        </a:solidFill>
                        <a:effectLst/>
                        <a:latin typeface="Calibri"/>
                      </a:endParaRPr>
                    </a:p>
                  </a:txBody>
                  <a:tcPr marL="6858" marR="6858" marT="6858" marB="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06608575"/>
              </p:ext>
            </p:extLst>
          </p:nvPr>
        </p:nvGraphicFramePr>
        <p:xfrm>
          <a:off x="1066800" y="1143000"/>
          <a:ext cx="6248400" cy="2057400"/>
        </p:xfrm>
        <a:graphic>
          <a:graphicData uri="http://schemas.openxmlformats.org/drawingml/2006/table">
            <a:tbl>
              <a:tblPr>
                <a:tableStyleId>{5C22544A-7EE6-4342-B048-85BDC9FD1C3A}</a:tableStyleId>
              </a:tblPr>
              <a:tblGrid>
                <a:gridCol w="2887518"/>
                <a:gridCol w="1988127"/>
                <a:gridCol w="1372755"/>
              </a:tblGrid>
              <a:tr h="257175">
                <a:tc>
                  <a:txBody>
                    <a:bodyPr/>
                    <a:lstStyle/>
                    <a:p>
                      <a:pPr algn="l" fontAlgn="b"/>
                      <a:r>
                        <a:rPr lang="en-US" sz="1100" u="none" strike="noStrike">
                          <a:effectLst/>
                        </a:rPr>
                        <a:t>Sum of Population Count</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7620" marR="7620" marT="7620" marB="0" anchor="b"/>
                </a:tc>
                <a:tc>
                  <a:txBody>
                    <a:bodyPr/>
                    <a:lstStyle/>
                    <a:p>
                      <a:pPr algn="l" fontAlgn="b"/>
                      <a:endParaRPr lang="en-US" sz="1100" b="1"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Mature</a:t>
                      </a:r>
                      <a:endParaRPr lang="en-US" sz="1100" b="1"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Desert</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18069</a:t>
                      </a:r>
                      <a:endParaRPr lang="en-US" sz="1100" b="0"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Forest A</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16703</a:t>
                      </a:r>
                      <a:endParaRPr lang="en-US" sz="1100" b="0"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Forest B</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18590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18590</a:t>
                      </a:r>
                      <a:endParaRPr lang="en-US" sz="1100" b="0"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Grassland</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18685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18685</a:t>
                      </a:r>
                      <a:endParaRPr lang="en-US" sz="1100" b="0"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Wetland</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16805</a:t>
                      </a:r>
                      <a:endParaRPr lang="en-US" sz="1100" b="0" i="0" u="none" strike="noStrike">
                        <a:solidFill>
                          <a:srgbClr val="000000"/>
                        </a:solidFill>
                        <a:effectLst/>
                        <a:latin typeface="Calibri"/>
                      </a:endParaRPr>
                    </a:p>
                  </a:txBody>
                  <a:tcPr marL="7620" marR="7620" marT="7620" marB="0" anchor="b"/>
                </a:tc>
              </a:tr>
              <a:tr h="257175">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88852</a:t>
                      </a:r>
                      <a:endParaRPr lang="en-US" sz="1100" b="1"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88852</a:t>
                      </a:r>
                      <a:endParaRPr lang="en-US" sz="1100" b="1" i="0" u="none" strike="noStrike" dirty="0">
                        <a:solidFill>
                          <a:srgbClr val="000000"/>
                        </a:solidFill>
                        <a:effectLst/>
                        <a:latin typeface="Calibri"/>
                      </a:endParaRPr>
                    </a:p>
                  </a:txBody>
                  <a:tcPr marL="7620" marR="7620" marT="7620" marB="0" anchor="b"/>
                </a:tc>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4230295038"/>
              </p:ext>
            </p:extLst>
          </p:nvPr>
        </p:nvGraphicFramePr>
        <p:xfrm>
          <a:off x="1752600" y="3581400"/>
          <a:ext cx="51054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8418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387</Words>
  <Application>Microsoft Office PowerPoint</Application>
  <PresentationFormat>On-screen Show (4:3)</PresentationFormat>
  <Paragraphs>162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2024-10-08T03:24:20Z</dcterms:created>
  <dcterms:modified xsi:type="dcterms:W3CDTF">2024-10-08T04:34:33Z</dcterms:modified>
</cp:coreProperties>
</file>