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0" r:id="rId4"/>
    <p:sldId id="259" r:id="rId5"/>
    <p:sldId id="297" r:id="rId6"/>
    <p:sldId id="298" r:id="rId7"/>
    <p:sldId id="299" r:id="rId8"/>
    <p:sldId id="263" r:id="rId9"/>
    <p:sldId id="276" r:id="rId10"/>
    <p:sldId id="260" r:id="rId11"/>
    <p:sldId id="286" r:id="rId12"/>
    <p:sldId id="287" r:id="rId13"/>
    <p:sldId id="288" r:id="rId14"/>
    <p:sldId id="262" r:id="rId15"/>
    <p:sldId id="290" r:id="rId16"/>
    <p:sldId id="289" r:id="rId17"/>
    <p:sldId id="261" r:id="rId18"/>
    <p:sldId id="264" r:id="rId19"/>
    <p:sldId id="270" r:id="rId20"/>
    <p:sldId id="284" r:id="rId21"/>
    <p:sldId id="277" r:id="rId22"/>
    <p:sldId id="285" r:id="rId23"/>
    <p:sldId id="278" r:id="rId24"/>
    <p:sldId id="291" r:id="rId25"/>
    <p:sldId id="275" r:id="rId26"/>
    <p:sldId id="292" r:id="rId27"/>
    <p:sldId id="293" r:id="rId28"/>
    <p:sldId id="294" r:id="rId29"/>
    <p:sldId id="295" r:id="rId30"/>
    <p:sldId id="274" r:id="rId31"/>
    <p:sldId id="296" r:id="rId32"/>
    <p:sldId id="26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>
        <p:scale>
          <a:sx n="85" d="100"/>
          <a:sy n="85" d="100"/>
        </p:scale>
        <p:origin x="57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E08C-D65D-45E6-9C43-7A45F62C983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52C5-7503-45C8-ABD6-15BCE6B5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1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E08C-D65D-45E6-9C43-7A45F62C983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52C5-7503-45C8-ABD6-15BCE6B5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E08C-D65D-45E6-9C43-7A45F62C983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52C5-7503-45C8-ABD6-15BCE6B5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0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E08C-D65D-45E6-9C43-7A45F62C983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52C5-7503-45C8-ABD6-15BCE6B5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E08C-D65D-45E6-9C43-7A45F62C983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52C5-7503-45C8-ABD6-15BCE6B5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9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E08C-D65D-45E6-9C43-7A45F62C983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52C5-7503-45C8-ABD6-15BCE6B5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0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E08C-D65D-45E6-9C43-7A45F62C983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52C5-7503-45C8-ABD6-15BCE6B5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2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E08C-D65D-45E6-9C43-7A45F62C983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52C5-7503-45C8-ABD6-15BCE6B5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4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E08C-D65D-45E6-9C43-7A45F62C983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52C5-7503-45C8-ABD6-15BCE6B5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E08C-D65D-45E6-9C43-7A45F62C983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52C5-7503-45C8-ABD6-15BCE6B5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7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E08C-D65D-45E6-9C43-7A45F62C983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52C5-7503-45C8-ABD6-15BCE6B5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6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2E08C-D65D-45E6-9C43-7A45F62C983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52C5-7503-45C8-ABD6-15BCE6B5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0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70215"/>
          </a:xfrm>
        </p:spPr>
        <p:txBody>
          <a:bodyPr/>
          <a:lstStyle/>
          <a:p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36610"/>
            <a:ext cx="9144000" cy="1484768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1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6558"/>
          </a:xfrm>
        </p:spPr>
        <p:txBody>
          <a:bodyPr/>
          <a:lstStyle/>
          <a:p>
            <a:pPr algn="ctr"/>
            <a:r>
              <a:rPr lang="en-US" b="1" dirty="0" smtClean="0"/>
              <a:t>Features of C#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1684"/>
            <a:ext cx="10515600" cy="5045279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simple</a:t>
            </a:r>
            <a:r>
              <a:rPr lang="en-US" b="1" dirty="0"/>
              <a:t>, modern, </a:t>
            </a:r>
            <a:r>
              <a:rPr lang="en-US" b="1" dirty="0" smtClean="0"/>
              <a:t>object-oriented</a:t>
            </a:r>
          </a:p>
          <a:p>
            <a:r>
              <a:rPr lang="en-US" b="1" dirty="0" smtClean="0"/>
              <a:t>type-safe </a:t>
            </a:r>
            <a:r>
              <a:rPr lang="en-US" dirty="0"/>
              <a:t>programming </a:t>
            </a:r>
            <a:r>
              <a:rPr lang="en-US" dirty="0" smtClean="0"/>
              <a:t>language</a:t>
            </a:r>
          </a:p>
          <a:p>
            <a:r>
              <a:rPr lang="en-US" b="1" dirty="0"/>
              <a:t>component-oriented</a:t>
            </a:r>
            <a:r>
              <a:rPr lang="en-US" dirty="0"/>
              <a:t> </a:t>
            </a:r>
            <a:r>
              <a:rPr lang="en-US" dirty="0" smtClean="0"/>
              <a:t>programming</a:t>
            </a:r>
          </a:p>
          <a:p>
            <a:r>
              <a:rPr lang="en-US" b="1" dirty="0" smtClean="0"/>
              <a:t>garbage collection</a:t>
            </a:r>
          </a:p>
          <a:p>
            <a:r>
              <a:rPr lang="en-US" b="1" dirty="0"/>
              <a:t>exception </a:t>
            </a:r>
            <a:r>
              <a:rPr lang="en-US" b="1" dirty="0" smtClean="0"/>
              <a:t>handling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Syntax: </a:t>
            </a:r>
            <a:r>
              <a:rPr lang="en-US" b="1" dirty="0" smtClean="0"/>
              <a:t>Write()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Basic_syntax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class Program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Console.Write</a:t>
            </a:r>
            <a:r>
              <a:rPr lang="en-US" dirty="0" smtClean="0"/>
              <a:t>("I’m Jannat Binta Alam. And you?");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Syntax: </a:t>
            </a:r>
            <a:r>
              <a:rPr lang="en-US" b="1" dirty="0" smtClean="0"/>
              <a:t>Read()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501"/>
            <a:ext cx="10515600" cy="474651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Basic_syntax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class Program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Console.Write</a:t>
            </a:r>
            <a:r>
              <a:rPr lang="en-US" dirty="0"/>
              <a:t>("I’m Jannat Binta Alam. And you</a:t>
            </a:r>
            <a:r>
              <a:rPr lang="en-US" dirty="0" smtClean="0"/>
              <a:t>?");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Console.Read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2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Syntax: Clear()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448"/>
            <a:ext cx="10515600" cy="474651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Basic_syntax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class Program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Console.Write</a:t>
            </a:r>
            <a:r>
              <a:rPr lang="en-US" dirty="0"/>
              <a:t>("I’m Jannat Binta Alam. And you?");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Console.Read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Console.Clear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772" y="147842"/>
            <a:ext cx="10515600" cy="1083429"/>
          </a:xfrm>
        </p:spPr>
        <p:txBody>
          <a:bodyPr/>
          <a:lstStyle/>
          <a:p>
            <a:pPr algn="ctr"/>
            <a:r>
              <a:rPr lang="en-US" b="1" dirty="0" smtClean="0"/>
              <a:t>Comment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468" y="1339913"/>
            <a:ext cx="10515600" cy="4547339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Single Line Comment</a:t>
            </a:r>
          </a:p>
          <a:p>
            <a:pPr marL="0" indent="0">
              <a:buNone/>
            </a:pPr>
            <a:r>
              <a:rPr lang="en-US" b="1" dirty="0" smtClean="0"/>
              <a:t>// </a:t>
            </a:r>
            <a:r>
              <a:rPr lang="en-US" dirty="0" smtClean="0"/>
              <a:t>comment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Multiline Comment</a:t>
            </a:r>
          </a:p>
          <a:p>
            <a:pPr marL="0" indent="0">
              <a:buNone/>
            </a:pPr>
            <a:r>
              <a:rPr lang="en-US" b="1" dirty="0" smtClean="0"/>
              <a:t>/*</a:t>
            </a:r>
            <a:r>
              <a:rPr lang="en-US" dirty="0" smtClean="0"/>
              <a:t> first line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last line </a:t>
            </a:r>
            <a:r>
              <a:rPr lang="en-US" b="1" dirty="0" smtClean="0"/>
              <a:t>*/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763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Your First 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Name: Hello Universe</a:t>
            </a:r>
          </a:p>
          <a:p>
            <a:r>
              <a:rPr lang="en-US" dirty="0" smtClean="0"/>
              <a:t>Author Name: Jannat Binta Alam</a:t>
            </a:r>
          </a:p>
          <a:p>
            <a:r>
              <a:rPr lang="en-US" dirty="0" smtClean="0"/>
              <a:t>Task: A Program to Print “Hello Universe”</a:t>
            </a:r>
          </a:p>
          <a:p>
            <a:r>
              <a:rPr lang="en-US" dirty="0" smtClean="0"/>
              <a:t>Date: 26</a:t>
            </a:r>
            <a:r>
              <a:rPr lang="en-US" baseline="30000" dirty="0" smtClean="0"/>
              <a:t>th</a:t>
            </a:r>
            <a:r>
              <a:rPr lang="en-US" dirty="0" smtClean="0"/>
              <a:t> October, 2018: 8.30AM</a:t>
            </a:r>
          </a:p>
          <a:p>
            <a:pPr marL="0" indent="0">
              <a:buNone/>
            </a:pPr>
            <a:r>
              <a:rPr lang="en-US" dirty="0" smtClean="0"/>
              <a:t>   Or 26.10.2018:8.30AM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Problem 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Write a program to print “Hello Universe! –Your Name” in console.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4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Hello Universe!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using System;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Hello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/>
              <a:t>void Main()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/>
              <a:t>("</a:t>
            </a:r>
            <a:r>
              <a:rPr lang="en-US" dirty="0" smtClean="0"/>
              <a:t>Hello Universe!");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2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Hello Universe!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089"/>
            <a:ext cx="10515600" cy="4637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class Hello 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 smtClean="0"/>
              <a:t>	static void Main() </a:t>
            </a:r>
          </a:p>
          <a:p>
            <a:pPr marL="0" indent="0">
              <a:buNone/>
            </a:pPr>
            <a:r>
              <a:rPr lang="en-US" dirty="0" smtClean="0"/>
              <a:t>	{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System.Console.WriteLine</a:t>
            </a:r>
            <a:r>
              <a:rPr lang="en-US" dirty="0" smtClean="0"/>
              <a:t>("Hello Universe!");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}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5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8574"/>
          </a:xfrm>
        </p:spPr>
        <p:txBody>
          <a:bodyPr/>
          <a:lstStyle/>
          <a:p>
            <a:pPr algn="ctr"/>
            <a:r>
              <a:rPr lang="en-US" b="1" dirty="0" smtClean="0"/>
              <a:t>Basic Syntax: </a:t>
            </a:r>
            <a:r>
              <a:rPr lang="en-US" b="1" dirty="0" err="1" smtClean="0"/>
              <a:t>BackgroundColor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Basic_syntax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class Program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Console.BackgroundColor</a:t>
            </a:r>
            <a:r>
              <a:rPr lang="en-US" dirty="0" smtClean="0"/>
              <a:t> = </a:t>
            </a:r>
            <a:r>
              <a:rPr lang="en-US" dirty="0" err="1" smtClean="0"/>
              <a:t>ConsoleColor.DarkBlue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7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761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</a:t>
            </a:r>
            <a:r>
              <a:rPr lang="en-US" b="1" dirty="0" smtClean="0"/>
              <a:t>#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3200" dirty="0" smtClean="0"/>
              <a:t>Day 1</a:t>
            </a:r>
            <a:br>
              <a:rPr lang="en-US" sz="3200" dirty="0" smtClean="0"/>
            </a:br>
            <a:r>
              <a:rPr lang="en-US" sz="3200" dirty="0" smtClean="0"/>
              <a:t>Lecture1: Basic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2737"/>
            <a:ext cx="10515600" cy="464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Syntax: </a:t>
            </a:r>
            <a:r>
              <a:rPr lang="en-US" b="1" dirty="0" smtClean="0"/>
              <a:t>Read()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5715"/>
            <a:ext cx="10515600" cy="47012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Basic_syntax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class Program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Console.BackgroundColor</a:t>
            </a:r>
            <a:r>
              <a:rPr lang="en-US" dirty="0"/>
              <a:t> = </a:t>
            </a:r>
            <a:r>
              <a:rPr lang="en-US" dirty="0" err="1"/>
              <a:t>ConsoleColor.DarkBlue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Console.Read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1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200"/>
          </a:xfrm>
        </p:spPr>
        <p:txBody>
          <a:bodyPr/>
          <a:lstStyle/>
          <a:p>
            <a:pPr algn="ctr"/>
            <a:r>
              <a:rPr lang="en-US" b="1" dirty="0"/>
              <a:t>Basic Syntax: </a:t>
            </a:r>
            <a:r>
              <a:rPr lang="en-US" b="1" dirty="0" err="1" smtClean="0"/>
              <a:t>WriteLine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806"/>
            <a:ext cx="10515600" cy="485515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Basic_syntax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class Program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Console.BackgroundColor</a:t>
            </a:r>
            <a:r>
              <a:rPr lang="en-US" dirty="0"/>
              <a:t> = </a:t>
            </a:r>
            <a:r>
              <a:rPr lang="en-US" dirty="0" err="1"/>
              <a:t>ConsoleColor.DarkBlue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("C#: Learn to Build</a:t>
            </a:r>
            <a:r>
              <a:rPr lang="en-US" dirty="0" smtClean="0"/>
              <a:t>!");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Console.Read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7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Syntax: </a:t>
            </a:r>
            <a:r>
              <a:rPr lang="en-US" b="1" dirty="0" err="1"/>
              <a:t>BackgroundColor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8554"/>
            <a:ext cx="10515600" cy="492508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dirty="0"/>
              <a:t>using System;</a:t>
            </a: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sz="3300" dirty="0"/>
              <a:t>namespace </a:t>
            </a:r>
            <a:r>
              <a:rPr lang="en-US" sz="3300" dirty="0" err="1"/>
              <a:t>Basic_syntax</a:t>
            </a:r>
            <a:endParaRPr lang="en-US" sz="3300" dirty="0"/>
          </a:p>
          <a:p>
            <a:pPr marL="0" indent="0">
              <a:buNone/>
            </a:pPr>
            <a:r>
              <a:rPr lang="en-US" sz="3300" dirty="0"/>
              <a:t>{</a:t>
            </a:r>
          </a:p>
          <a:p>
            <a:pPr marL="0" indent="0">
              <a:buNone/>
            </a:pPr>
            <a:r>
              <a:rPr lang="en-US" sz="3300" dirty="0"/>
              <a:t>    class Program</a:t>
            </a:r>
          </a:p>
          <a:p>
            <a:pPr marL="0" indent="0">
              <a:buNone/>
            </a:pPr>
            <a:r>
              <a:rPr lang="en-US" sz="3300" dirty="0"/>
              <a:t>    {</a:t>
            </a:r>
          </a:p>
          <a:p>
            <a:pPr marL="0" indent="0">
              <a:buNone/>
            </a:pPr>
            <a:r>
              <a:rPr lang="en-US" sz="3300" dirty="0"/>
              <a:t>        static void Main(string[] </a:t>
            </a:r>
            <a:r>
              <a:rPr lang="en-US" sz="3300" dirty="0" err="1"/>
              <a:t>args</a:t>
            </a:r>
            <a:r>
              <a:rPr lang="en-US" sz="3300" dirty="0"/>
              <a:t>)</a:t>
            </a:r>
          </a:p>
          <a:p>
            <a:pPr marL="0" indent="0">
              <a:buNone/>
            </a:pPr>
            <a:r>
              <a:rPr lang="en-US" sz="3300" dirty="0"/>
              <a:t>        {</a:t>
            </a:r>
          </a:p>
          <a:p>
            <a:pPr marL="0" indent="0">
              <a:buNone/>
            </a:pPr>
            <a:r>
              <a:rPr lang="en-US" sz="3300" dirty="0"/>
              <a:t>	</a:t>
            </a:r>
            <a:r>
              <a:rPr lang="en-US" sz="3300" dirty="0" err="1"/>
              <a:t>Console.BackgroundColor</a:t>
            </a:r>
            <a:r>
              <a:rPr lang="en-US" sz="3300" dirty="0"/>
              <a:t> = </a:t>
            </a:r>
            <a:r>
              <a:rPr lang="en-US" sz="3300" dirty="0" err="1"/>
              <a:t>ConsoleColor.DarkBlue</a:t>
            </a:r>
            <a:r>
              <a:rPr lang="en-US" sz="3300" dirty="0" smtClean="0"/>
              <a:t>;</a:t>
            </a:r>
          </a:p>
          <a:p>
            <a:pPr marL="0" indent="0">
              <a:buNone/>
            </a:pPr>
            <a:r>
              <a:rPr lang="en-US" sz="3300" dirty="0"/>
              <a:t>	</a:t>
            </a:r>
            <a:r>
              <a:rPr lang="en-US" sz="3300" dirty="0" err="1"/>
              <a:t>Console.Clear</a:t>
            </a:r>
            <a:r>
              <a:rPr lang="en-US" sz="3300" dirty="0" smtClean="0"/>
              <a:t>();</a:t>
            </a:r>
            <a:endParaRPr lang="en-US" sz="3300" dirty="0"/>
          </a:p>
          <a:p>
            <a:pPr marL="0" indent="0">
              <a:buNone/>
            </a:pPr>
            <a:r>
              <a:rPr lang="en-US" sz="3300" dirty="0"/>
              <a:t>	</a:t>
            </a:r>
            <a:r>
              <a:rPr lang="en-US" sz="3300" dirty="0" err="1"/>
              <a:t>Console.WriteLine</a:t>
            </a:r>
            <a:r>
              <a:rPr lang="en-US" sz="3300" dirty="0"/>
              <a:t>("C#: Learn to Build!");</a:t>
            </a:r>
          </a:p>
          <a:p>
            <a:pPr marL="0" indent="0">
              <a:buNone/>
            </a:pPr>
            <a:r>
              <a:rPr lang="en-US" sz="3300" dirty="0"/>
              <a:t>	</a:t>
            </a:r>
            <a:r>
              <a:rPr lang="en-US" sz="3300" dirty="0" err="1"/>
              <a:t>Console.Read</a:t>
            </a:r>
            <a:r>
              <a:rPr lang="en-US" sz="3300" dirty="0"/>
              <a:t>();</a:t>
            </a:r>
          </a:p>
          <a:p>
            <a:pPr marL="0" indent="0">
              <a:buNone/>
            </a:pPr>
            <a:r>
              <a:rPr lang="en-US" sz="3300" dirty="0"/>
              <a:t>         }</a:t>
            </a:r>
          </a:p>
          <a:p>
            <a:pPr marL="0" indent="0">
              <a:buNone/>
            </a:pPr>
            <a:r>
              <a:rPr lang="en-US" sz="3300" dirty="0"/>
              <a:t>     }</a:t>
            </a:r>
          </a:p>
          <a:p>
            <a:pPr marL="0" indent="0">
              <a:buNone/>
            </a:pPr>
            <a:r>
              <a:rPr lang="en-US" sz="3300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36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Basic Syntax: </a:t>
            </a:r>
            <a:r>
              <a:rPr lang="en-US" b="1" dirty="0" err="1" smtClean="0"/>
              <a:t>ForegroundColor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485"/>
            <a:ext cx="10515600" cy="49094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Basic_syntax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class Program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Console.ForegroundColor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ConsoleColor.Green</a:t>
            </a:r>
            <a:r>
              <a:rPr lang="en-US" dirty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("C#: Learn to Build!");</a:t>
            </a:r>
          </a:p>
          <a:p>
            <a:pPr marL="0" indent="0">
              <a:buNone/>
            </a:pPr>
            <a:r>
              <a:rPr lang="en-US" dirty="0"/>
              <a:t>           	</a:t>
            </a: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9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Syntax: </a:t>
            </a:r>
            <a:r>
              <a:rPr lang="en-US" b="1" dirty="0" smtClean="0"/>
              <a:t>Beep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448"/>
            <a:ext cx="10515600" cy="498845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Basic_syntax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class Program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Console.ForegroundColor</a:t>
            </a:r>
            <a:r>
              <a:rPr lang="en-US" dirty="0"/>
              <a:t> = </a:t>
            </a:r>
            <a:r>
              <a:rPr lang="en-US" dirty="0" err="1"/>
              <a:t>ConsoleColor.Green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("C#: Learn to Build</a:t>
            </a:r>
            <a:r>
              <a:rPr lang="en-US" dirty="0" smtClean="0"/>
              <a:t>!");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Console.Beep</a:t>
            </a:r>
            <a:r>
              <a:rPr lang="en-US" dirty="0"/>
              <a:t>(2100,1000</a:t>
            </a:r>
            <a:r>
              <a:rPr lang="en-US" dirty="0" smtClean="0"/>
              <a:t>);	//(</a:t>
            </a:r>
            <a:r>
              <a:rPr lang="en-US" dirty="0" err="1" smtClean="0"/>
              <a:t>int</a:t>
            </a:r>
            <a:r>
              <a:rPr lang="en-US" dirty="0" smtClean="0"/>
              <a:t> frequency, </a:t>
            </a:r>
            <a:r>
              <a:rPr lang="en-US" dirty="0" err="1" smtClean="0"/>
              <a:t>int</a:t>
            </a:r>
            <a:r>
              <a:rPr lang="en-US" dirty="0" smtClean="0"/>
              <a:t> millisecond)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	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</a:t>
            </a:r>
            <a:r>
              <a:rPr lang="en-US" b="1" dirty="0" smtClean="0"/>
              <a:t>Syntax: Color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70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/>
              <a:t>System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 smtClean="0"/>
              <a:t>Basic_syntax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class Program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ConsoleColor</a:t>
            </a:r>
            <a:r>
              <a:rPr lang="en-US" dirty="0" smtClean="0"/>
              <a:t> </a:t>
            </a:r>
            <a:r>
              <a:rPr lang="en-US" dirty="0"/>
              <a:t>col = </a:t>
            </a:r>
            <a:r>
              <a:rPr lang="en-US" dirty="0" err="1"/>
              <a:t>Console.BackgroundColor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</a:t>
            </a:r>
            <a:r>
              <a:rPr lang="en-US" dirty="0" smtClean="0"/>
              <a:t>(col);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5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Syntax: Color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8554"/>
            <a:ext cx="10515600" cy="47284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Basic_syntax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class Program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Console.BackgroundColor</a:t>
            </a:r>
            <a:r>
              <a:rPr lang="en-US" dirty="0"/>
              <a:t> = </a:t>
            </a:r>
            <a:r>
              <a:rPr lang="en-US" dirty="0" err="1"/>
              <a:t>ConsoleColor.DarkBlue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ConsoleColor</a:t>
            </a:r>
            <a:r>
              <a:rPr lang="en-US" dirty="0"/>
              <a:t> col = </a:t>
            </a:r>
            <a:r>
              <a:rPr lang="en-US" dirty="0" err="1"/>
              <a:t>Console.BackgroundColor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Console.Write</a:t>
            </a:r>
            <a:r>
              <a:rPr lang="en-US" dirty="0"/>
              <a:t>(col);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1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Syntax: Color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089"/>
            <a:ext cx="10515600" cy="46378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Basic_syntax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class Program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ConsoleColor</a:t>
            </a:r>
            <a:r>
              <a:rPr lang="en-US" dirty="0"/>
              <a:t> col = </a:t>
            </a:r>
            <a:r>
              <a:rPr lang="en-US" dirty="0" err="1" smtClean="0"/>
              <a:t>Console.ForegroundColor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Console.Write</a:t>
            </a:r>
            <a:r>
              <a:rPr lang="en-US" dirty="0"/>
              <a:t>(col);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6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Syntax: Color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875"/>
            <a:ext cx="10515600" cy="46740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Basic_syntax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class Program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Console.ForegroundColor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ConsoleColor.Green</a:t>
            </a:r>
            <a:r>
              <a:rPr lang="en-US" dirty="0"/>
              <a:t>;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ConsoleColor</a:t>
            </a:r>
            <a:r>
              <a:rPr lang="en-US" dirty="0" smtClean="0"/>
              <a:t> </a:t>
            </a:r>
            <a:r>
              <a:rPr lang="en-US" dirty="0"/>
              <a:t>col = </a:t>
            </a:r>
            <a:r>
              <a:rPr lang="en-US" dirty="0" err="1" smtClean="0"/>
              <a:t>Console.ForegroundColor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Console.Write</a:t>
            </a:r>
            <a:r>
              <a:rPr lang="en-US" dirty="0"/>
              <a:t>(col);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Syntax: Color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8554"/>
            <a:ext cx="10515600" cy="492508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Basic_syntax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class Program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ConsoleColor</a:t>
            </a:r>
            <a:r>
              <a:rPr lang="en-US" dirty="0"/>
              <a:t> col = </a:t>
            </a:r>
            <a:r>
              <a:rPr lang="en-US" dirty="0" err="1"/>
              <a:t>Console.BackgroundColor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ConsoleColor</a:t>
            </a:r>
            <a:r>
              <a:rPr lang="en-US" dirty="0" smtClean="0"/>
              <a:t> col1 </a:t>
            </a:r>
            <a:r>
              <a:rPr lang="en-US" dirty="0"/>
              <a:t>= </a:t>
            </a:r>
            <a:r>
              <a:rPr lang="en-US" dirty="0" err="1"/>
              <a:t>Console.ForegroundColor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Console.Write</a:t>
            </a:r>
            <a:r>
              <a:rPr lang="en-US" dirty="0"/>
              <a:t>(col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Console.Write</a:t>
            </a:r>
            <a:r>
              <a:rPr lang="en-US" dirty="0" smtClean="0"/>
              <a:t>(col1);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Console.Read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50396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Syntax: </a:t>
            </a:r>
            <a:r>
              <a:rPr lang="en-US" b="1" dirty="0" err="1" smtClean="0"/>
              <a:t>CursorSize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768"/>
            <a:ext cx="10515600" cy="46921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Basic_syntax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class Program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Console.CursorSize</a:t>
            </a:r>
            <a:r>
              <a:rPr lang="en-US" dirty="0"/>
              <a:t> = </a:t>
            </a:r>
            <a:r>
              <a:rPr lang="en-US" dirty="0" smtClean="0"/>
              <a:t>100; //range=1-100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Console.ForegroundColor</a:t>
            </a:r>
            <a:r>
              <a:rPr lang="en-US" dirty="0"/>
              <a:t> = </a:t>
            </a:r>
            <a:r>
              <a:rPr lang="en-US" dirty="0" err="1"/>
              <a:t>ConsoleColor.DarkRed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Console.Write</a:t>
            </a:r>
            <a:r>
              <a:rPr lang="en-US" dirty="0"/>
              <a:t>(("C#: Learn to Build</a:t>
            </a:r>
            <a:r>
              <a:rPr lang="en-US" dirty="0" smtClean="0"/>
              <a:t>!“);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Syntax: </a:t>
            </a:r>
            <a:r>
              <a:rPr lang="en-US" b="1" dirty="0" err="1" smtClean="0"/>
              <a:t>SetWindowSize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Basic_syntax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class Program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Console.Write</a:t>
            </a:r>
            <a:r>
              <a:rPr lang="en-US" dirty="0"/>
              <a:t>(("C#: Learn to Build</a:t>
            </a:r>
            <a:r>
              <a:rPr lang="en-US" dirty="0" smtClean="0"/>
              <a:t>!“);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Console.SetWindowSize</a:t>
            </a:r>
            <a:r>
              <a:rPr lang="en-US" dirty="0" smtClean="0"/>
              <a:t>(200</a:t>
            </a:r>
            <a:r>
              <a:rPr lang="en-US" dirty="0"/>
              <a:t>, 50</a:t>
            </a:r>
            <a:r>
              <a:rPr lang="en-US" dirty="0" smtClean="0"/>
              <a:t>); //(width, height); max h=50.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325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8352"/>
            <a:ext cx="10515600" cy="598434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is provided as a course material in the workshop named “Workshop on C# Programming: Learn to Build”.</a:t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dirty="0">
                <a:solidFill>
                  <a:srgbClr val="0070C0"/>
                </a:solidFill>
              </a:rPr>
              <a:t>Organized by-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East West University Computer Programming Club (EWUCoPC)</a:t>
            </a:r>
          </a:p>
          <a:p>
            <a:pPr marL="457200" lvl="1" indent="0" algn="r">
              <a:buNone/>
            </a:pPr>
            <a:r>
              <a:rPr lang="pt-BR"/>
              <a:t/>
            </a:r>
            <a:br>
              <a:rPr lang="pt-BR"/>
            </a:br>
            <a:endParaRPr lang="pt-BR" smtClean="0"/>
          </a:p>
          <a:p>
            <a:pPr marL="457200" lvl="1" indent="0" algn="r">
              <a:buNone/>
            </a:pPr>
            <a:r>
              <a:rPr lang="pt-BR" smtClean="0">
                <a:solidFill>
                  <a:srgbClr val="0070C0"/>
                </a:solidFill>
              </a:rPr>
              <a:t>Prepared </a:t>
            </a:r>
            <a:r>
              <a:rPr lang="pt-BR" dirty="0">
                <a:solidFill>
                  <a:srgbClr val="0070C0"/>
                </a:solidFill>
              </a:rPr>
              <a:t>by-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dirty="0">
                <a:solidFill>
                  <a:srgbClr val="7030A0"/>
                </a:solidFill>
              </a:rPr>
              <a:t>Jannat Binta Alam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Campus Ambassador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 Young Engineers Society (YES)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E-mail: jannat.cse.ewu@gmail.com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118"/>
            <a:ext cx="10515600" cy="82475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Environment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398" y="1147482"/>
            <a:ext cx="10515600" cy="5325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Tools required: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b="1" dirty="0" smtClean="0"/>
              <a:t> .NET </a:t>
            </a:r>
            <a:r>
              <a:rPr lang="en-US" b="1" dirty="0"/>
              <a:t>Framework </a:t>
            </a:r>
            <a:r>
              <a:rPr lang="en-US" dirty="0"/>
              <a:t>is a platform for building, deploying, and running </a:t>
            </a:r>
            <a:r>
              <a:rPr lang="en-US" dirty="0"/>
              <a:t>different types of </a:t>
            </a:r>
            <a:r>
              <a:rPr lang="en-US" dirty="0" smtClean="0"/>
              <a:t>Web </a:t>
            </a:r>
            <a:r>
              <a:rPr lang="en-US" dirty="0"/>
              <a:t>and </a:t>
            </a:r>
            <a:r>
              <a:rPr lang="en-US" dirty="0" smtClean="0"/>
              <a:t>Desktop </a:t>
            </a:r>
            <a:r>
              <a:rPr lang="en-US" dirty="0"/>
              <a:t>based A</a:t>
            </a:r>
            <a:r>
              <a:rPr lang="en-US" dirty="0" smtClean="0"/>
              <a:t>pplications &amp; Web Services.</a:t>
            </a:r>
          </a:p>
          <a:p>
            <a:pPr fontAlgn="base"/>
            <a:r>
              <a:rPr lang="en-US" b="1" dirty="0" smtClean="0"/>
              <a:t>Common </a:t>
            </a:r>
            <a:r>
              <a:rPr lang="en-US" b="1" dirty="0"/>
              <a:t>Language Runtime (CLR):</a:t>
            </a:r>
            <a:r>
              <a:rPr lang="en-US" dirty="0"/>
              <a:t> The .NET Framework contains a run-time environment known as CLR which runs the codes. It provides services to make the development process easy.</a:t>
            </a:r>
          </a:p>
          <a:p>
            <a:pPr fontAlgn="base"/>
            <a:r>
              <a:rPr lang="en-US" b="1" dirty="0"/>
              <a:t>Framework Class Library(FCL):</a:t>
            </a:r>
            <a:r>
              <a:rPr lang="en-US" dirty="0"/>
              <a:t> It is a library of classes, value types, interfaces that provide access to system functionality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An</a:t>
            </a:r>
            <a:r>
              <a:rPr lang="en-US" b="1" dirty="0" smtClean="0"/>
              <a:t> IDE (Integrated </a:t>
            </a:r>
            <a:r>
              <a:rPr lang="en-US" b="1" dirty="0"/>
              <a:t>Development </a:t>
            </a:r>
            <a:r>
              <a:rPr lang="en-US" b="1" dirty="0" smtClean="0"/>
              <a:t>Environment) </a:t>
            </a:r>
            <a:r>
              <a:rPr lang="en-US" dirty="0"/>
              <a:t>is a tool that </a:t>
            </a:r>
            <a:r>
              <a:rPr lang="en-US" dirty="0" smtClean="0"/>
              <a:t>helps to write programs using different programming languages.</a:t>
            </a:r>
            <a:endParaRPr lang="en-US" dirty="0"/>
          </a:p>
          <a:p>
            <a:pPr fontAlgn="base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9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7944" cy="6858000"/>
          </a:xfrm>
        </p:spPr>
      </p:pic>
    </p:spTree>
    <p:extLst>
      <p:ext uri="{BB962C8B-B14F-4D97-AF65-F5344CB8AC3E}">
        <p14:creationId xmlns:p14="http://schemas.microsoft.com/office/powerpoint/2010/main" val="185604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8697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9249"/>
          </a:xfrm>
        </p:spPr>
      </p:pic>
    </p:spTree>
    <p:extLst>
      <p:ext uri="{BB962C8B-B14F-4D97-AF65-F5344CB8AC3E}">
        <p14:creationId xmlns:p14="http://schemas.microsoft.com/office/powerpoint/2010/main" val="410218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Key Organizational Concepts in C#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C# is developed by Anders Hejlsberg at Microsoft in 2000 as a rival to Java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i="1" dirty="0" smtClean="0"/>
              <a:t>Programs</a:t>
            </a:r>
            <a:endParaRPr lang="en-US" dirty="0" smtClean="0"/>
          </a:p>
          <a:p>
            <a:r>
              <a:rPr lang="en-US" b="1" i="1" dirty="0" smtClean="0"/>
              <a:t>Namespaces</a:t>
            </a:r>
          </a:p>
          <a:p>
            <a:r>
              <a:rPr lang="en-US" b="1" i="1" dirty="0" smtClean="0"/>
              <a:t>Types</a:t>
            </a:r>
            <a:endParaRPr lang="en-US" dirty="0" smtClean="0"/>
          </a:p>
          <a:p>
            <a:r>
              <a:rPr lang="en-US" b="1" i="1" dirty="0" smtClean="0"/>
              <a:t>member</a:t>
            </a:r>
            <a:r>
              <a:rPr lang="en-US" dirty="0" smtClean="0"/>
              <a:t> 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58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Topic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6950"/>
            <a:ext cx="10515600" cy="50000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C# Environment </a:t>
            </a:r>
          </a:p>
          <a:p>
            <a:pPr lvl="0"/>
            <a:r>
              <a:rPr lang="en-US" dirty="0"/>
              <a:t>Basic Syntax</a:t>
            </a:r>
          </a:p>
          <a:p>
            <a:pPr lvl="0"/>
            <a:r>
              <a:rPr lang="en-US" dirty="0"/>
              <a:t>Data Types</a:t>
            </a:r>
          </a:p>
          <a:p>
            <a:pPr lvl="0"/>
            <a:r>
              <a:rPr lang="en-US" dirty="0"/>
              <a:t>Type Casting</a:t>
            </a:r>
          </a:p>
          <a:p>
            <a:pPr lvl="0"/>
            <a:r>
              <a:rPr lang="en-US" dirty="0"/>
              <a:t>Variables</a:t>
            </a:r>
          </a:p>
          <a:p>
            <a:pPr lvl="0"/>
            <a:r>
              <a:rPr lang="en-US" dirty="0"/>
              <a:t>Operators</a:t>
            </a:r>
          </a:p>
          <a:p>
            <a:pPr lvl="0"/>
            <a:r>
              <a:rPr lang="en-US" dirty="0"/>
              <a:t>Decision Making</a:t>
            </a:r>
          </a:p>
          <a:p>
            <a:pPr lvl="0"/>
            <a:r>
              <a:rPr lang="en-US" dirty="0"/>
              <a:t>Loops</a:t>
            </a:r>
          </a:p>
          <a:p>
            <a:pPr lvl="0"/>
            <a:r>
              <a:rPr lang="en-US" dirty="0"/>
              <a:t>Methods</a:t>
            </a:r>
          </a:p>
          <a:p>
            <a:pPr lvl="0"/>
            <a:r>
              <a:rPr lang="en-US" dirty="0"/>
              <a:t>Arrays</a:t>
            </a:r>
          </a:p>
          <a:p>
            <a:pPr lvl="0"/>
            <a:r>
              <a:rPr lang="en-US" dirty="0"/>
              <a:t>String</a:t>
            </a:r>
          </a:p>
          <a:p>
            <a:pPr lvl="0"/>
            <a:r>
              <a:rPr lang="en-US" dirty="0"/>
              <a:t>Class</a:t>
            </a:r>
          </a:p>
          <a:p>
            <a:pPr lvl="0"/>
            <a:r>
              <a:rPr lang="en-US" dirty="0"/>
              <a:t>Static Keyword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3982</TotalTime>
  <Words>600</Words>
  <Application>Microsoft Office PowerPoint</Application>
  <PresentationFormat>Widescreen</PresentationFormat>
  <Paragraphs>329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C#  Day 1 Lecture1: Basic </vt:lpstr>
      <vt:lpstr>PowerPoint Presentation</vt:lpstr>
      <vt:lpstr> Environment  </vt:lpstr>
      <vt:lpstr>PowerPoint Presentation</vt:lpstr>
      <vt:lpstr>PowerPoint Presentation</vt:lpstr>
      <vt:lpstr>PowerPoint Presentation</vt:lpstr>
      <vt:lpstr>Key Organizational Concepts in C#</vt:lpstr>
      <vt:lpstr> Topic </vt:lpstr>
      <vt:lpstr>Features of C#</vt:lpstr>
      <vt:lpstr>Basic Syntax: Write()</vt:lpstr>
      <vt:lpstr>Basic Syntax: Read()</vt:lpstr>
      <vt:lpstr>Basic Syntax: Clear()</vt:lpstr>
      <vt:lpstr>Comment</vt:lpstr>
      <vt:lpstr>Your First Program</vt:lpstr>
      <vt:lpstr>Problem Set</vt:lpstr>
      <vt:lpstr>Hello Universe!</vt:lpstr>
      <vt:lpstr>Hello Universe!</vt:lpstr>
      <vt:lpstr>Basic Syntax: BackgroundColor</vt:lpstr>
      <vt:lpstr>Basic Syntax: Read()</vt:lpstr>
      <vt:lpstr>Basic Syntax: WriteLine()</vt:lpstr>
      <vt:lpstr>Basic Syntax: BackgroundColor</vt:lpstr>
      <vt:lpstr>Basic Syntax: ForegroundColor</vt:lpstr>
      <vt:lpstr>Basic Syntax: Beep</vt:lpstr>
      <vt:lpstr>Basic Syntax: Color Variable </vt:lpstr>
      <vt:lpstr>Basic Syntax: Color Variable </vt:lpstr>
      <vt:lpstr>Basic Syntax: Color Variable </vt:lpstr>
      <vt:lpstr>Basic Syntax: Color Variable </vt:lpstr>
      <vt:lpstr>Basic Syntax: Color Variable </vt:lpstr>
      <vt:lpstr>Basic Syntax: CursorSize</vt:lpstr>
      <vt:lpstr>Basic Syntax: SetWindowSize()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C# Programming: Learn to Build</dc:title>
  <dc:creator>Jannat Binta Alam Ruma</dc:creator>
  <cp:lastModifiedBy>Jannat Binta Alam Ruma</cp:lastModifiedBy>
  <cp:revision>50</cp:revision>
  <dcterms:created xsi:type="dcterms:W3CDTF">2018-10-19T10:00:19Z</dcterms:created>
  <dcterms:modified xsi:type="dcterms:W3CDTF">2018-11-01T00:51:37Z</dcterms:modified>
</cp:coreProperties>
</file>