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55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jitsu\Downloads\Office-31_Jannatul%20Ferdawsi_o1-031-2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jitsu\Downloads\Office-31_Jannatul%20Ferdawsi_o1-031-2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jitsu\Downloads\Office-31_Jannatul%20Ferdawsi_o1-031-2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jitsu\Downloads\Office-31_Jannatul%20Ferdawsi_o1-031-25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fujitsu\Downloads\Office-31_Jannatul%20Ferdawsi_o1-031-2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jitsu\Downloads\Office-31_Jannatul%20Ferdawsi_o1-031-2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[Office-31_Jannatul Ferdawsi_o1-031-25.xlsx]Sheet2!PivotTable1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SG"/>
              <a:t>Department</a:t>
            </a:r>
            <a:r>
              <a:rPr lang="en-SG" baseline="0"/>
              <a:t> vs Annual Salary</a:t>
            </a:r>
            <a:endParaRPr lang="en-SG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Sheet2!$A$4:$A$10</c:f>
              <c:strCache>
                <c:ptCount val="7"/>
                <c:pt idx="0">
                  <c:v>Accounting</c:v>
                </c:pt>
                <c:pt idx="1">
                  <c:v>Engineering</c:v>
                </c:pt>
                <c:pt idx="2">
                  <c:v>Finance</c:v>
                </c:pt>
                <c:pt idx="3">
                  <c:v>Human Resources</c:v>
                </c:pt>
                <c:pt idx="4">
                  <c:v>IT</c:v>
                </c:pt>
                <c:pt idx="5">
                  <c:v>Marketing</c:v>
                </c:pt>
                <c:pt idx="6">
                  <c:v>Sales</c:v>
                </c:pt>
              </c:strCache>
            </c:strRef>
          </c:cat>
          <c:val>
            <c:numRef>
              <c:f>Sheet2!$B$4:$B$10</c:f>
              <c:numCache>
                <c:formatCode>General</c:formatCode>
                <c:ptCount val="7"/>
                <c:pt idx="0">
                  <c:v>11822107</c:v>
                </c:pt>
                <c:pt idx="1">
                  <c:v>17227563</c:v>
                </c:pt>
                <c:pt idx="2">
                  <c:v>14736347</c:v>
                </c:pt>
                <c:pt idx="3">
                  <c:v>14757305</c:v>
                </c:pt>
                <c:pt idx="4">
                  <c:v>23567499</c:v>
                </c:pt>
                <c:pt idx="5">
                  <c:v>15559564</c:v>
                </c:pt>
                <c:pt idx="6">
                  <c:v>15546980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096192"/>
        <c:axId val="177097728"/>
      </c:barChart>
      <c:catAx>
        <c:axId val="177096192"/>
        <c:scaling>
          <c:orientation val="minMax"/>
        </c:scaling>
        <c:delete val="0"/>
        <c:axPos val="b"/>
        <c:majorTickMark val="out"/>
        <c:minorTickMark val="none"/>
        <c:tickLblPos val="nextTo"/>
        <c:crossAx val="177097728"/>
        <c:crosses val="autoZero"/>
        <c:auto val="1"/>
        <c:lblAlgn val="ctr"/>
        <c:lblOffset val="100"/>
        <c:noMultiLvlLbl val="0"/>
      </c:catAx>
      <c:valAx>
        <c:axId val="177097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7096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[Office-31_Jannatul Ferdawsi_o1-031-25.xlsx]Sheet3!PivotTable2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SG" baseline="0"/>
              <a:t>Country vs Annual Salary</a:t>
            </a:r>
            <a:endParaRPr lang="en-SG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Sheet3!$A$4:$A$6</c:f>
              <c:strCache>
                <c:ptCount val="3"/>
                <c:pt idx="0">
                  <c:v>Brazil</c:v>
                </c:pt>
                <c:pt idx="1">
                  <c:v>China</c:v>
                </c:pt>
                <c:pt idx="2">
                  <c:v>United States</c:v>
                </c:pt>
              </c:strCache>
            </c:strRef>
          </c:cat>
          <c:val>
            <c:numRef>
              <c:f>Sheet3!$B$4:$B$6</c:f>
              <c:numCache>
                <c:formatCode>General</c:formatCode>
                <c:ptCount val="3"/>
                <c:pt idx="0">
                  <c:v>15613152</c:v>
                </c:pt>
                <c:pt idx="1">
                  <c:v>24813530</c:v>
                </c:pt>
                <c:pt idx="2">
                  <c:v>72790683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[Office-31_Jannatul Ferdawsi_o1-031-25.xlsx]Sheet5!PivotTable2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SG"/>
              <a:t>Ethnicity</a:t>
            </a:r>
            <a:r>
              <a:rPr lang="en-SG" baseline="0"/>
              <a:t> vs Annual Salary</a:t>
            </a:r>
            <a:endParaRPr lang="en-SG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Sheet5!$A$4:$A$7</c:f>
              <c:strCache>
                <c:ptCount val="4"/>
                <c:pt idx="0">
                  <c:v>Asian</c:v>
                </c:pt>
                <c:pt idx="1">
                  <c:v>Black</c:v>
                </c:pt>
                <c:pt idx="2">
                  <c:v>Caucasian</c:v>
                </c:pt>
                <c:pt idx="3">
                  <c:v>Latino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4"/>
                <c:pt idx="0">
                  <c:v>47521701</c:v>
                </c:pt>
                <c:pt idx="1">
                  <c:v>8067626</c:v>
                </c:pt>
                <c:pt idx="2">
                  <c:v>29632501</c:v>
                </c:pt>
                <c:pt idx="3">
                  <c:v>27995537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176984448"/>
        <c:axId val="176985984"/>
        <c:axId val="0"/>
      </c:bar3DChart>
      <c:catAx>
        <c:axId val="176984448"/>
        <c:scaling>
          <c:orientation val="minMax"/>
        </c:scaling>
        <c:delete val="0"/>
        <c:axPos val="b"/>
        <c:majorTickMark val="out"/>
        <c:minorTickMark val="none"/>
        <c:tickLblPos val="nextTo"/>
        <c:crossAx val="176985984"/>
        <c:crosses val="autoZero"/>
        <c:auto val="1"/>
        <c:lblAlgn val="ctr"/>
        <c:lblOffset val="100"/>
        <c:noMultiLvlLbl val="0"/>
      </c:catAx>
      <c:valAx>
        <c:axId val="176985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6984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[Office-31_Jannatul Ferdawsi_o1-031-25.xlsx]Sheet4!PivotTable1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SG" baseline="0"/>
              <a:t> Gender vs Annual Salary</a:t>
            </a:r>
            <a:endParaRPr lang="en-SG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013208959579808"/>
          <c:y val="0.24384423823173101"/>
          <c:w val="0.65946784121299351"/>
          <c:h val="0.687772745822270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Sheet4!$A$4:$A$5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Sheet4!$B$4:$B$5</c:f>
              <c:numCache>
                <c:formatCode>General</c:formatCode>
                <c:ptCount val="2"/>
                <c:pt idx="0">
                  <c:v>58178745</c:v>
                </c:pt>
                <c:pt idx="1">
                  <c:v>55038620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007616"/>
        <c:axId val="177029888"/>
      </c:barChart>
      <c:catAx>
        <c:axId val="177007616"/>
        <c:scaling>
          <c:orientation val="minMax"/>
        </c:scaling>
        <c:delete val="0"/>
        <c:axPos val="l"/>
        <c:majorTickMark val="out"/>
        <c:minorTickMark val="none"/>
        <c:tickLblPos val="nextTo"/>
        <c:crossAx val="177029888"/>
        <c:crosses val="autoZero"/>
        <c:auto val="1"/>
        <c:lblAlgn val="ctr"/>
        <c:lblOffset val="100"/>
        <c:noMultiLvlLbl val="0"/>
      </c:catAx>
      <c:valAx>
        <c:axId val="17702988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77007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[Office-31_Jannatul Ferdawsi_o1-031-25.xlsx]Sheet6!PivotTable3</c:name>
    <c:fmtId val="5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</c:pivotFmts>
    <c:plotArea>
      <c:layout>
        <c:manualLayout>
          <c:layoutTarget val="inner"/>
          <c:xMode val="edge"/>
          <c:yMode val="edge"/>
          <c:x val="7.1988407699037624E-2"/>
          <c:y val="0.270443423311089"/>
          <c:w val="0.66413736744445417"/>
          <c:h val="0.28717020343131594"/>
        </c:manualLayout>
      </c:layout>
      <c:lineChart>
        <c:grouping val="standar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Sheet6!$A$5:$A$8</c:f>
              <c:strCache>
                <c:ptCount val="4"/>
                <c:pt idx="0">
                  <c:v>Corporate</c:v>
                </c:pt>
                <c:pt idx="1">
                  <c:v>Manufacturing</c:v>
                </c:pt>
                <c:pt idx="2">
                  <c:v>Research &amp; Development</c:v>
                </c:pt>
                <c:pt idx="3">
                  <c:v>Speciality Products</c:v>
                </c:pt>
              </c:strCache>
            </c:strRef>
          </c:cat>
          <c:val>
            <c:numRef>
              <c:f>Sheet6!$B$5:$B$8</c:f>
              <c:numCache>
                <c:formatCode>General</c:formatCode>
                <c:ptCount val="4"/>
                <c:pt idx="0">
                  <c:v>11.530000000000005</c:v>
                </c:pt>
                <c:pt idx="1">
                  <c:v>10.999999999999996</c:v>
                </c:pt>
                <c:pt idx="2">
                  <c:v>8.9100000000000019</c:v>
                </c:pt>
                <c:pt idx="3">
                  <c:v>13.100000000000001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Sheet6!$A$5:$A$8</c:f>
              <c:strCache>
                <c:ptCount val="4"/>
                <c:pt idx="0">
                  <c:v>Corporate</c:v>
                </c:pt>
                <c:pt idx="1">
                  <c:v>Manufacturing</c:v>
                </c:pt>
                <c:pt idx="2">
                  <c:v>Research &amp; Development</c:v>
                </c:pt>
                <c:pt idx="3">
                  <c:v>Speciality Products</c:v>
                </c:pt>
              </c:strCache>
            </c:strRef>
          </c:cat>
          <c:val>
            <c:numRef>
              <c:f>Sheet6!$C$5:$C$8</c:f>
              <c:numCache>
                <c:formatCode>General</c:formatCode>
                <c:ptCount val="4"/>
                <c:pt idx="0">
                  <c:v>12.730000000000002</c:v>
                </c:pt>
                <c:pt idx="1">
                  <c:v>7.94</c:v>
                </c:pt>
                <c:pt idx="2">
                  <c:v>11.39</c:v>
                </c:pt>
                <c:pt idx="3">
                  <c:v>12.059999999999999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056384"/>
        <c:axId val="177062272"/>
      </c:lineChart>
      <c:catAx>
        <c:axId val="177056384"/>
        <c:scaling>
          <c:orientation val="minMax"/>
        </c:scaling>
        <c:delete val="0"/>
        <c:axPos val="b"/>
        <c:majorTickMark val="out"/>
        <c:minorTickMark val="none"/>
        <c:tickLblPos val="nextTo"/>
        <c:crossAx val="177062272"/>
        <c:crosses val="autoZero"/>
        <c:auto val="1"/>
        <c:lblAlgn val="ctr"/>
        <c:lblOffset val="100"/>
        <c:noMultiLvlLbl val="0"/>
      </c:catAx>
      <c:valAx>
        <c:axId val="177062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7056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[Office-31_Jannatul Ferdawsi_o1-031-25.xlsx]Sheet7!PivotTable4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 baseline="0"/>
              <a:t> Business Unit vs Female Age 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cat>
            <c:multiLvlStrRef>
              <c:f>Sheet7!$A$4:$A$19</c:f>
              <c:multiLvlStrCache>
                <c:ptCount val="14"/>
                <c:lvl>
                  <c:pt idx="0">
                    <c:v>Accounting</c:v>
                  </c:pt>
                  <c:pt idx="1">
                    <c:v>Engineering</c:v>
                  </c:pt>
                  <c:pt idx="2">
                    <c:v>Finance</c:v>
                  </c:pt>
                  <c:pt idx="3">
                    <c:v>Human Resources</c:v>
                  </c:pt>
                  <c:pt idx="4">
                    <c:v>IT</c:v>
                  </c:pt>
                  <c:pt idx="5">
                    <c:v>Marketing</c:v>
                  </c:pt>
                  <c:pt idx="6">
                    <c:v>Sales</c:v>
                  </c:pt>
                  <c:pt idx="7">
                    <c:v>Accounting</c:v>
                  </c:pt>
                  <c:pt idx="8">
                    <c:v>Engineering</c:v>
                  </c:pt>
                  <c:pt idx="9">
                    <c:v>Finance</c:v>
                  </c:pt>
                  <c:pt idx="10">
                    <c:v>Human Resources</c:v>
                  </c:pt>
                  <c:pt idx="11">
                    <c:v>IT</c:v>
                  </c:pt>
                  <c:pt idx="12">
                    <c:v>Marketing</c:v>
                  </c:pt>
                  <c:pt idx="13">
                    <c:v>Sales</c:v>
                  </c:pt>
                </c:lvl>
                <c:lvl>
                  <c:pt idx="0">
                    <c:v>Female</c:v>
                  </c:pt>
                  <c:pt idx="7">
                    <c:v>Male</c:v>
                  </c:pt>
                </c:lvl>
              </c:multiLvlStrCache>
            </c:multiLvlStrRef>
          </c:cat>
          <c:val>
            <c:numRef>
              <c:f>Sheet7!$B$4:$B$19</c:f>
              <c:numCache>
                <c:formatCode>General</c:formatCode>
                <c:ptCount val="14"/>
                <c:pt idx="0">
                  <c:v>53</c:v>
                </c:pt>
                <c:pt idx="1">
                  <c:v>80</c:v>
                </c:pt>
                <c:pt idx="2">
                  <c:v>69</c:v>
                </c:pt>
                <c:pt idx="3">
                  <c:v>64</c:v>
                </c:pt>
                <c:pt idx="4">
                  <c:v>119</c:v>
                </c:pt>
                <c:pt idx="5">
                  <c:v>57</c:v>
                </c:pt>
                <c:pt idx="6">
                  <c:v>76</c:v>
                </c:pt>
                <c:pt idx="7">
                  <c:v>43</c:v>
                </c:pt>
                <c:pt idx="8">
                  <c:v>78</c:v>
                </c:pt>
                <c:pt idx="9">
                  <c:v>51</c:v>
                </c:pt>
                <c:pt idx="10">
                  <c:v>61</c:v>
                </c:pt>
                <c:pt idx="11">
                  <c:v>122</c:v>
                </c:pt>
                <c:pt idx="12">
                  <c:v>63</c:v>
                </c:pt>
                <c:pt idx="13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0.36042</cdr:x>
      <cdr:y>0.00694</cdr:y>
    </cdr:from>
    <cdr:to>
      <cdr:x>0.73125</cdr:x>
      <cdr:y>0.07639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47825" y="19050"/>
          <a:ext cx="1695450" cy="190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SG" sz="1100"/>
        </a:p>
      </cdr:txBody>
    </cdr:sp>
  </cdr:relSizeAnchor>
  <cdr:relSizeAnchor xmlns:cdr="http://schemas.openxmlformats.org/drawingml/2006/chartDrawing">
    <cdr:from>
      <cdr:x>0.2111</cdr:x>
      <cdr:y>0.10268</cdr:y>
    </cdr:from>
    <cdr:to>
      <cdr:x>0.76373</cdr:x>
      <cdr:y>0.19691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90957" y="464707"/>
          <a:ext cx="2594170" cy="4265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SG" b="1" dirty="0"/>
            <a:t>Business</a:t>
          </a:r>
          <a:r>
            <a:rPr lang="en-SG" b="1" baseline="0" dirty="0"/>
            <a:t> Unit </a:t>
          </a:r>
          <a:r>
            <a:rPr lang="en-SG" b="1" baseline="0" dirty="0" err="1"/>
            <a:t>vs</a:t>
          </a:r>
          <a:r>
            <a:rPr lang="en-SG" b="1" baseline="0" dirty="0"/>
            <a:t> </a:t>
          </a:r>
          <a:r>
            <a:rPr lang="en-SG" b="1" baseline="0" dirty="0" smtClean="0"/>
            <a:t>Gender wise </a:t>
          </a:r>
          <a:r>
            <a:rPr lang="en-SG" b="1" baseline="0" dirty="0"/>
            <a:t>Bonus</a:t>
          </a:r>
          <a:endParaRPr lang="en-SG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FCE0F-9E08-483F-8896-2D2A5C10457F}" type="datetimeFigureOut">
              <a:rPr lang="en-SG" smtClean="0"/>
              <a:t>8/10/2024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F1900-AD40-4596-95A0-2C80F7782D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377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F1900-AD40-4596-95A0-2C80F7782D4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260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EA79913-B34D-4534-B9A6-E4F6040136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F365AF7-317E-48DF-959A-F5CC430EFB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79913-B34D-4534-B9A6-E4F6040136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365AF7-317E-48DF-959A-F5CC430EF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AEA79913-B34D-4534-B9A6-E4F6040136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F365AF7-317E-48DF-959A-F5CC430EF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79913-B34D-4534-B9A6-E4F6040136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365AF7-317E-48DF-959A-F5CC430EF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EA79913-B34D-4534-B9A6-E4F6040136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3F365AF7-317E-48DF-959A-F5CC430EFB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79913-B34D-4534-B9A6-E4F6040136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365AF7-317E-48DF-959A-F5CC430EF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79913-B34D-4534-B9A6-E4F6040136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365AF7-317E-48DF-959A-F5CC430EF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79913-B34D-4534-B9A6-E4F6040136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365AF7-317E-48DF-959A-F5CC430EF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EA79913-B34D-4534-B9A6-E4F6040136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365AF7-317E-48DF-959A-F5CC430EF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79913-B34D-4534-B9A6-E4F6040136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365AF7-317E-48DF-959A-F5CC430EF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79913-B34D-4534-B9A6-E4F6040136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365AF7-317E-48DF-959A-F5CC430EFB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EA79913-B34D-4534-B9A6-E4F60401363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F365AF7-317E-48DF-959A-F5CC430EFB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45031"/>
            <a:ext cx="9121176" cy="1751178"/>
          </a:xfrm>
        </p:spPr>
        <p:txBody>
          <a:bodyPr/>
          <a:lstStyle/>
          <a:p>
            <a:r>
              <a:rPr lang="en-US" dirty="0" smtClean="0"/>
              <a:t>Employee datasheet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267066"/>
            <a:ext cx="7766936" cy="1096899"/>
          </a:xfrm>
        </p:spPr>
        <p:txBody>
          <a:bodyPr>
            <a:noAutofit/>
          </a:bodyPr>
          <a:lstStyle/>
          <a:p>
            <a:r>
              <a:rPr lang="en-US" dirty="0" err="1" smtClean="0"/>
              <a:t>Jannatul</a:t>
            </a:r>
            <a:r>
              <a:rPr lang="en-US" dirty="0" smtClean="0"/>
              <a:t> </a:t>
            </a:r>
            <a:r>
              <a:rPr lang="en-US" dirty="0" err="1" smtClean="0"/>
              <a:t>Ferdawsi</a:t>
            </a:r>
            <a:endParaRPr lang="en-US" dirty="0" smtClean="0"/>
          </a:p>
          <a:p>
            <a:r>
              <a:rPr lang="en-US" dirty="0" smtClean="0"/>
              <a:t>ID No: 01-031-25</a:t>
            </a:r>
          </a:p>
          <a:p>
            <a:r>
              <a:rPr lang="en-US" dirty="0" smtClean="0"/>
              <a:t>Department </a:t>
            </a:r>
            <a:r>
              <a:rPr lang="en-US" dirty="0" smtClean="0"/>
              <a:t>of </a:t>
            </a:r>
            <a:r>
              <a:rPr lang="en-US" dirty="0" smtClean="0"/>
              <a:t>Chemistry</a:t>
            </a:r>
          </a:p>
          <a:p>
            <a:r>
              <a:rPr lang="en-US" dirty="0" smtClean="0"/>
              <a:t>University of </a:t>
            </a:r>
            <a:r>
              <a:rPr lang="en-US" dirty="0" err="1" smtClean="0"/>
              <a:t>Barishal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8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62" y="1356527"/>
            <a:ext cx="8691199" cy="2553632"/>
          </a:xfrm>
        </p:spPr>
        <p:txBody>
          <a:bodyPr/>
          <a:lstStyle/>
          <a:p>
            <a:r>
              <a:rPr lang="en-US" sz="8800" i="1" dirty="0" smtClean="0"/>
              <a:t>Thank you</a:t>
            </a:r>
            <a:endParaRPr lang="en-US" sz="8800" i="1" dirty="0"/>
          </a:p>
        </p:txBody>
      </p:sp>
    </p:spTree>
    <p:extLst>
      <p:ext uri="{BB962C8B-B14F-4D97-AF65-F5344CB8AC3E}">
        <p14:creationId xmlns:p14="http://schemas.microsoft.com/office/powerpoint/2010/main" val="382706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653" y="346544"/>
            <a:ext cx="9652000" cy="1143000"/>
          </a:xfrm>
        </p:spPr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2230734"/>
            <a:ext cx="7059804" cy="3946228"/>
          </a:xfrm>
        </p:spPr>
        <p:txBody>
          <a:bodyPr>
            <a:normAutofit/>
          </a:bodyPr>
          <a:lstStyle/>
          <a:p>
            <a:r>
              <a:rPr lang="en-US" dirty="0" smtClean="0"/>
              <a:t>An employee database is a system that contains information about business’s members of staff. </a:t>
            </a:r>
          </a:p>
          <a:p>
            <a:endParaRPr lang="en-US" dirty="0" smtClean="0"/>
          </a:p>
          <a:p>
            <a:r>
              <a:rPr lang="en-US" dirty="0" smtClean="0"/>
              <a:t>Here we take a datasheet from website for analysis which show Employee datasheet from 1992 to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2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78" y="439309"/>
            <a:ext cx="9656064" cy="1143000"/>
          </a:xfrm>
        </p:spPr>
        <p:txBody>
          <a:bodyPr/>
          <a:lstStyle/>
          <a:p>
            <a:r>
              <a:rPr lang="en-US" dirty="0" smtClean="0"/>
              <a:t>Department </a:t>
            </a:r>
            <a:r>
              <a:rPr lang="en-US" dirty="0" err="1" smtClean="0"/>
              <a:t>vs</a:t>
            </a:r>
            <a:r>
              <a:rPr lang="en-US" dirty="0" smtClean="0"/>
              <a:t> Annual salary: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5" y="3034605"/>
            <a:ext cx="3723844" cy="30067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chart showing the comparison between department and sum of annual salary.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2068320"/>
              </p:ext>
            </p:extLst>
          </p:nvPr>
        </p:nvGraphicFramePr>
        <p:xfrm>
          <a:off x="4949272" y="2050773"/>
          <a:ext cx="46942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33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13" y="359796"/>
            <a:ext cx="9656064" cy="1143000"/>
          </a:xfrm>
        </p:spPr>
        <p:txBody>
          <a:bodyPr/>
          <a:lstStyle/>
          <a:p>
            <a:r>
              <a:rPr lang="en-US" dirty="0" smtClean="0"/>
              <a:t>Country </a:t>
            </a:r>
            <a:r>
              <a:rPr lang="en-US" dirty="0" err="1" smtClean="0"/>
              <a:t>vs</a:t>
            </a:r>
            <a:r>
              <a:rPr lang="en-US" dirty="0" smtClean="0"/>
              <a:t> Annual Salary: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3118105"/>
            <a:ext cx="3547195" cy="29232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chart made with the data of Country and sum of the annual salary.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9780197"/>
              </p:ext>
            </p:extLst>
          </p:nvPr>
        </p:nvGraphicFramePr>
        <p:xfrm>
          <a:off x="4551708" y="2117035"/>
          <a:ext cx="46942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531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30" y="359797"/>
            <a:ext cx="9656064" cy="1143000"/>
          </a:xfrm>
        </p:spPr>
        <p:txBody>
          <a:bodyPr/>
          <a:lstStyle/>
          <a:p>
            <a:r>
              <a:rPr lang="en-US" dirty="0" smtClean="0"/>
              <a:t>Ethnicity </a:t>
            </a:r>
            <a:r>
              <a:rPr lang="en-US" dirty="0" err="1" smtClean="0"/>
              <a:t>vs</a:t>
            </a:r>
            <a:r>
              <a:rPr lang="en-US" dirty="0" smtClean="0"/>
              <a:t> Annual Salary: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670049"/>
            <a:ext cx="3245443" cy="33713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relationship of ethnicity with sum of the order quantity.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3680352"/>
              </p:ext>
            </p:extLst>
          </p:nvPr>
        </p:nvGraphicFramePr>
        <p:xfrm>
          <a:off x="4498699" y="1971261"/>
          <a:ext cx="46942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772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30" y="373048"/>
            <a:ext cx="9656064" cy="1143000"/>
          </a:xfrm>
        </p:spPr>
        <p:txBody>
          <a:bodyPr/>
          <a:lstStyle/>
          <a:p>
            <a:r>
              <a:rPr lang="en-US" dirty="0" smtClean="0"/>
              <a:t>Gender </a:t>
            </a:r>
            <a:r>
              <a:rPr lang="en-US" dirty="0" err="1" smtClean="0"/>
              <a:t>vs</a:t>
            </a:r>
            <a:r>
              <a:rPr lang="en-US" dirty="0" smtClean="0"/>
              <a:t> Annual Salary: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7" y="2880363"/>
            <a:ext cx="3291163" cy="31610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comparison between gender and sum of annual salary.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6573362"/>
              </p:ext>
            </p:extLst>
          </p:nvPr>
        </p:nvGraphicFramePr>
        <p:xfrm>
          <a:off x="4273412" y="1958008"/>
          <a:ext cx="46942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80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Unit </a:t>
            </a:r>
            <a:r>
              <a:rPr lang="en-US" dirty="0" err="1" smtClean="0"/>
              <a:t>vs</a:t>
            </a:r>
            <a:r>
              <a:rPr lang="en-US" dirty="0" smtClean="0"/>
              <a:t> Gender wise Bonus: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7" y="2596896"/>
            <a:ext cx="3404333" cy="29292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This chart show a relationship between four category of business unit and sum of the bonus of two types of gender.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9465917"/>
              </p:ext>
            </p:extLst>
          </p:nvPr>
        </p:nvGraphicFramePr>
        <p:xfrm>
          <a:off x="5214316" y="1626704"/>
          <a:ext cx="46942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16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unit </a:t>
            </a:r>
            <a:r>
              <a:rPr lang="en-US" dirty="0" err="1" smtClean="0"/>
              <a:t>vs</a:t>
            </a:r>
            <a:r>
              <a:rPr lang="en-US" dirty="0" smtClean="0"/>
              <a:t> Female 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468881"/>
            <a:ext cx="3181435" cy="35724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pie chart is drawn for business unit and count of the age for female section.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5022339"/>
              </p:ext>
            </p:extLst>
          </p:nvPr>
        </p:nvGraphicFramePr>
        <p:xfrm>
          <a:off x="4307650" y="2067340"/>
          <a:ext cx="4756836" cy="405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835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9486" y="0"/>
            <a:ext cx="10515600" cy="131395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Conclusion: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911102"/>
            <a:ext cx="8014252" cy="2899438"/>
          </a:xfrm>
        </p:spPr>
        <p:txBody>
          <a:bodyPr>
            <a:normAutofit/>
          </a:bodyPr>
          <a:lstStyle/>
          <a:p>
            <a:r>
              <a:rPr lang="en-US" dirty="0" smtClean="0"/>
              <a:t>The objective of this project is to provide </a:t>
            </a:r>
            <a:r>
              <a:rPr lang="en-US" dirty="0" err="1" smtClean="0"/>
              <a:t>comprchensive</a:t>
            </a:r>
            <a:r>
              <a:rPr lang="en-US" dirty="0" smtClean="0"/>
              <a:t> approach the management of employee information.</a:t>
            </a:r>
          </a:p>
          <a:p>
            <a:r>
              <a:rPr lang="en-US" dirty="0" smtClean="0"/>
              <a:t>To develop an well-designed database to store employee information.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17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116</TotalTime>
  <Words>231</Words>
  <Application>Microsoft Office PowerPoint</Application>
  <PresentationFormat>Custom</PresentationFormat>
  <Paragraphs>32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Employee datasheet Analysis</vt:lpstr>
      <vt:lpstr>Introduction:</vt:lpstr>
      <vt:lpstr>Department vs Annual salary:</vt:lpstr>
      <vt:lpstr>Country vs Annual Salary:</vt:lpstr>
      <vt:lpstr>Ethnicity vs Annual Salary:</vt:lpstr>
      <vt:lpstr>Gender vs Annual Salary:</vt:lpstr>
      <vt:lpstr>Business Unit vs Gender wise Bonus:</vt:lpstr>
      <vt:lpstr>Business unit vs Female Age:</vt:lpstr>
      <vt:lpstr>Conclusion: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Record Analysis</dc:title>
  <dc:creator>Microsoft account</dc:creator>
  <cp:lastModifiedBy>Windows User</cp:lastModifiedBy>
  <cp:revision>19</cp:revision>
  <dcterms:created xsi:type="dcterms:W3CDTF">2024-10-06T14:50:21Z</dcterms:created>
  <dcterms:modified xsi:type="dcterms:W3CDTF">2024-10-08T13:19:19Z</dcterms:modified>
</cp:coreProperties>
</file>