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300" r:id="rId4"/>
    <p:sldId id="301" r:id="rId5"/>
    <p:sldId id="391" r:id="rId6"/>
    <p:sldId id="302" r:id="rId7"/>
    <p:sldId id="303" r:id="rId8"/>
    <p:sldId id="396" r:id="rId9"/>
    <p:sldId id="397" r:id="rId10"/>
    <p:sldId id="398" r:id="rId11"/>
    <p:sldId id="399" r:id="rId12"/>
    <p:sldId id="400" r:id="rId13"/>
    <p:sldId id="257" r:id="rId14"/>
    <p:sldId id="259" r:id="rId15"/>
    <p:sldId id="258" r:id="rId16"/>
    <p:sldId id="260" r:id="rId17"/>
    <p:sldId id="261" r:id="rId18"/>
    <p:sldId id="304" r:id="rId19"/>
    <p:sldId id="305" r:id="rId20"/>
    <p:sldId id="262" r:id="rId21"/>
    <p:sldId id="263" r:id="rId22"/>
    <p:sldId id="265" r:id="rId23"/>
    <p:sldId id="264" r:id="rId24"/>
    <p:sldId id="266" r:id="rId25"/>
    <p:sldId id="306" r:id="rId26"/>
    <p:sldId id="268" r:id="rId27"/>
    <p:sldId id="267"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93" r:id="rId49"/>
    <p:sldId id="289" r:id="rId50"/>
    <p:sldId id="290" r:id="rId51"/>
    <p:sldId id="291" r:id="rId52"/>
    <p:sldId id="292" r:id="rId53"/>
    <p:sldId id="294" r:id="rId54"/>
    <p:sldId id="295" r:id="rId55"/>
    <p:sldId id="296" r:id="rId56"/>
    <p:sldId id="297" r:id="rId57"/>
    <p:sldId id="298"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52" r:id="rId96"/>
    <p:sldId id="353" r:id="rId97"/>
    <p:sldId id="344" r:id="rId98"/>
    <p:sldId id="345" r:id="rId99"/>
    <p:sldId id="346" r:id="rId100"/>
    <p:sldId id="347" r:id="rId101"/>
    <p:sldId id="348" r:id="rId102"/>
    <p:sldId id="349" r:id="rId103"/>
    <p:sldId id="350" r:id="rId104"/>
    <p:sldId id="351" r:id="rId105"/>
    <p:sldId id="392" r:id="rId106"/>
    <p:sldId id="393" r:id="rId107"/>
    <p:sldId id="394" r:id="rId108"/>
    <p:sldId id="395" r:id="rId109"/>
    <p:sldId id="354" r:id="rId110"/>
    <p:sldId id="355" r:id="rId111"/>
    <p:sldId id="356" r:id="rId112"/>
    <p:sldId id="357" r:id="rId113"/>
    <p:sldId id="358" r:id="rId114"/>
    <p:sldId id="359" r:id="rId115"/>
    <p:sldId id="360" r:id="rId116"/>
    <p:sldId id="361" r:id="rId117"/>
    <p:sldId id="362" r:id="rId118"/>
    <p:sldId id="363" r:id="rId119"/>
    <p:sldId id="364" r:id="rId120"/>
    <p:sldId id="365" r:id="rId121"/>
    <p:sldId id="366" r:id="rId122"/>
    <p:sldId id="367" r:id="rId123"/>
    <p:sldId id="368" r:id="rId124"/>
    <p:sldId id="369" r:id="rId125"/>
    <p:sldId id="370" r:id="rId126"/>
    <p:sldId id="372" r:id="rId127"/>
    <p:sldId id="371" r:id="rId128"/>
    <p:sldId id="373" r:id="rId129"/>
    <p:sldId id="374" r:id="rId130"/>
    <p:sldId id="375" r:id="rId131"/>
    <p:sldId id="376" r:id="rId132"/>
    <p:sldId id="377" r:id="rId133"/>
    <p:sldId id="378" r:id="rId134"/>
    <p:sldId id="379" r:id="rId135"/>
    <p:sldId id="380" r:id="rId136"/>
    <p:sldId id="381" r:id="rId137"/>
    <p:sldId id="382" r:id="rId138"/>
    <p:sldId id="383" r:id="rId139"/>
    <p:sldId id="384" r:id="rId140"/>
    <p:sldId id="385" r:id="rId141"/>
    <p:sldId id="386" r:id="rId142"/>
    <p:sldId id="402" r:id="rId143"/>
    <p:sldId id="403" r:id="rId144"/>
    <p:sldId id="404" r:id="rId145"/>
    <p:sldId id="405" r:id="rId146"/>
    <p:sldId id="387" r:id="rId147"/>
    <p:sldId id="407" r:id="rId148"/>
    <p:sldId id="408" r:id="rId149"/>
    <p:sldId id="409" r:id="rId150"/>
    <p:sldId id="406" r:id="rId151"/>
    <p:sldId id="388" r:id="rId152"/>
    <p:sldId id="389" r:id="rId153"/>
    <p:sldId id="390" r:id="rId154"/>
    <p:sldId id="410" r:id="rId155"/>
    <p:sldId id="411" r:id="rId156"/>
    <p:sldId id="412" r:id="rId157"/>
    <p:sldId id="413" r:id="rId1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0" autoAdjust="0"/>
    <p:restoredTop sz="94660"/>
  </p:normalViewPr>
  <p:slideViewPr>
    <p:cSldViewPr snapToGrid="0">
      <p:cViewPr varScale="1">
        <p:scale>
          <a:sx n="86" d="100"/>
          <a:sy n="86" d="100"/>
        </p:scale>
        <p:origin x="74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microsoft.com/office/2016/11/relationships/changesInfo" Target="changesInfos/changesInfo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Sheethal Tom" userId="10a7e6ca-6e5a-4be2-9165-5f50fe739695" providerId="ADAL" clId="{1728FE8F-7791-41A9-A6E9-2CD0D353A0D7}"/>
    <pc:docChg chg="custSel addSld delSld modSld">
      <pc:chgData name="Dr Sheethal Tom" userId="10a7e6ca-6e5a-4be2-9165-5f50fe739695" providerId="ADAL" clId="{1728FE8F-7791-41A9-A6E9-2CD0D353A0D7}" dt="2023-09-01T08:15:20.192" v="916" actId="47"/>
      <pc:docMkLst>
        <pc:docMk/>
      </pc:docMkLst>
      <pc:sldChg chg="del">
        <pc:chgData name="Dr Sheethal Tom" userId="10a7e6ca-6e5a-4be2-9165-5f50fe739695" providerId="ADAL" clId="{1728FE8F-7791-41A9-A6E9-2CD0D353A0D7}" dt="2023-09-01T08:15:20.192" v="916" actId="47"/>
        <pc:sldMkLst>
          <pc:docMk/>
          <pc:sldMk cId="849172279" sldId="401"/>
        </pc:sldMkLst>
      </pc:sldChg>
      <pc:sldChg chg="modSp new mod">
        <pc:chgData name="Dr Sheethal Tom" userId="10a7e6ca-6e5a-4be2-9165-5f50fe739695" providerId="ADAL" clId="{1728FE8F-7791-41A9-A6E9-2CD0D353A0D7}" dt="2023-08-28T07:42:21.815" v="261" actId="21"/>
        <pc:sldMkLst>
          <pc:docMk/>
          <pc:sldMk cId="1790863533" sldId="410"/>
        </pc:sldMkLst>
        <pc:spChg chg="mod">
          <ac:chgData name="Dr Sheethal Tom" userId="10a7e6ca-6e5a-4be2-9165-5f50fe739695" providerId="ADAL" clId="{1728FE8F-7791-41A9-A6E9-2CD0D353A0D7}" dt="2023-08-28T07:39:17.008" v="22" actId="20577"/>
          <ac:spMkLst>
            <pc:docMk/>
            <pc:sldMk cId="1790863533" sldId="410"/>
            <ac:spMk id="2" creationId="{C2AECF2D-2EBE-F93A-F2AA-B02CFCF72A36}"/>
          </ac:spMkLst>
        </pc:spChg>
        <pc:spChg chg="mod">
          <ac:chgData name="Dr Sheethal Tom" userId="10a7e6ca-6e5a-4be2-9165-5f50fe739695" providerId="ADAL" clId="{1728FE8F-7791-41A9-A6E9-2CD0D353A0D7}" dt="2023-08-28T07:42:21.815" v="261" actId="21"/>
          <ac:spMkLst>
            <pc:docMk/>
            <pc:sldMk cId="1790863533" sldId="410"/>
            <ac:spMk id="3" creationId="{44BDEE0B-04F2-939F-56B2-5B5E1E4120A4}"/>
          </ac:spMkLst>
        </pc:spChg>
      </pc:sldChg>
      <pc:sldChg chg="modSp new mod">
        <pc:chgData name="Dr Sheethal Tom" userId="10a7e6ca-6e5a-4be2-9165-5f50fe739695" providerId="ADAL" clId="{1728FE8F-7791-41A9-A6E9-2CD0D353A0D7}" dt="2023-08-28T07:42:27.677" v="265"/>
        <pc:sldMkLst>
          <pc:docMk/>
          <pc:sldMk cId="2393537504" sldId="411"/>
        </pc:sldMkLst>
        <pc:spChg chg="mod">
          <ac:chgData name="Dr Sheethal Tom" userId="10a7e6ca-6e5a-4be2-9165-5f50fe739695" providerId="ADAL" clId="{1728FE8F-7791-41A9-A6E9-2CD0D353A0D7}" dt="2023-08-28T07:42:27.677" v="265"/>
          <ac:spMkLst>
            <pc:docMk/>
            <pc:sldMk cId="2393537504" sldId="411"/>
            <ac:spMk id="2" creationId="{037FD1EE-29D8-B301-CC85-3594772E2F35}"/>
          </ac:spMkLst>
        </pc:spChg>
        <pc:spChg chg="mod">
          <ac:chgData name="Dr Sheethal Tom" userId="10a7e6ca-6e5a-4be2-9165-5f50fe739695" providerId="ADAL" clId="{1728FE8F-7791-41A9-A6E9-2CD0D353A0D7}" dt="2023-08-28T07:42:26.692" v="264" actId="21"/>
          <ac:spMkLst>
            <pc:docMk/>
            <pc:sldMk cId="2393537504" sldId="411"/>
            <ac:spMk id="3" creationId="{765ECC14-4CA8-2418-BBCB-3E63A42D88B2}"/>
          </ac:spMkLst>
        </pc:spChg>
      </pc:sldChg>
      <pc:sldChg chg="modSp new mod">
        <pc:chgData name="Dr Sheethal Tom" userId="10a7e6ca-6e5a-4be2-9165-5f50fe739695" providerId="ADAL" clId="{1728FE8F-7791-41A9-A6E9-2CD0D353A0D7}" dt="2023-08-28T07:46:15.015" v="810" actId="20577"/>
        <pc:sldMkLst>
          <pc:docMk/>
          <pc:sldMk cId="3329076916" sldId="412"/>
        </pc:sldMkLst>
        <pc:spChg chg="mod">
          <ac:chgData name="Dr Sheethal Tom" userId="10a7e6ca-6e5a-4be2-9165-5f50fe739695" providerId="ADAL" clId="{1728FE8F-7791-41A9-A6E9-2CD0D353A0D7}" dt="2023-08-28T07:42:37.998" v="287" actId="20577"/>
          <ac:spMkLst>
            <pc:docMk/>
            <pc:sldMk cId="3329076916" sldId="412"/>
            <ac:spMk id="2" creationId="{CABDBF1A-BD15-9356-E95B-F4857CF436BD}"/>
          </ac:spMkLst>
        </pc:spChg>
        <pc:spChg chg="mod">
          <ac:chgData name="Dr Sheethal Tom" userId="10a7e6ca-6e5a-4be2-9165-5f50fe739695" providerId="ADAL" clId="{1728FE8F-7791-41A9-A6E9-2CD0D353A0D7}" dt="2023-08-28T07:46:15.015" v="810" actId="20577"/>
          <ac:spMkLst>
            <pc:docMk/>
            <pc:sldMk cId="3329076916" sldId="412"/>
            <ac:spMk id="3" creationId="{2D37D3CC-F6BD-E108-E1B8-AEB78F3B0E20}"/>
          </ac:spMkLst>
        </pc:spChg>
      </pc:sldChg>
      <pc:sldChg chg="modSp new mod">
        <pc:chgData name="Dr Sheethal Tom" userId="10a7e6ca-6e5a-4be2-9165-5f50fe739695" providerId="ADAL" clId="{1728FE8F-7791-41A9-A6E9-2CD0D353A0D7}" dt="2023-08-28T07:48:24.598" v="915"/>
        <pc:sldMkLst>
          <pc:docMk/>
          <pc:sldMk cId="362094989" sldId="413"/>
        </pc:sldMkLst>
        <pc:spChg chg="mod">
          <ac:chgData name="Dr Sheethal Tom" userId="10a7e6ca-6e5a-4be2-9165-5f50fe739695" providerId="ADAL" clId="{1728FE8F-7791-41A9-A6E9-2CD0D353A0D7}" dt="2023-08-28T07:46:38.217" v="831" actId="20577"/>
          <ac:spMkLst>
            <pc:docMk/>
            <pc:sldMk cId="362094989" sldId="413"/>
            <ac:spMk id="2" creationId="{327BFA77-E66A-A9C8-08BC-4C68076E3165}"/>
          </ac:spMkLst>
        </pc:spChg>
        <pc:spChg chg="mod">
          <ac:chgData name="Dr Sheethal Tom" userId="10a7e6ca-6e5a-4be2-9165-5f50fe739695" providerId="ADAL" clId="{1728FE8F-7791-41A9-A6E9-2CD0D353A0D7}" dt="2023-08-28T07:48:24.598" v="915"/>
          <ac:spMkLst>
            <pc:docMk/>
            <pc:sldMk cId="362094989" sldId="413"/>
            <ac:spMk id="3" creationId="{4305EA9A-F6C5-7D27-B218-ECEA9CB602CE}"/>
          </ac:spMkLst>
        </pc:spChg>
      </pc:sldChg>
    </pc:docChg>
  </pc:docChgLst>
  <pc:docChgLst>
    <pc:chgData name="Dr Sheethal Tom" userId="10a7e6ca-6e5a-4be2-9165-5f50fe739695" providerId="ADAL" clId="{F6BF51BF-3843-4D22-BF87-12003296E715}"/>
    <pc:docChg chg="custSel addSld modSld">
      <pc:chgData name="Dr Sheethal Tom" userId="10a7e6ca-6e5a-4be2-9165-5f50fe739695" providerId="ADAL" clId="{F6BF51BF-3843-4D22-BF87-12003296E715}" dt="2023-08-02T08:02:59.703" v="121" actId="20577"/>
      <pc:docMkLst>
        <pc:docMk/>
      </pc:docMkLst>
      <pc:sldChg chg="modSp mod">
        <pc:chgData name="Dr Sheethal Tom" userId="10a7e6ca-6e5a-4be2-9165-5f50fe739695" providerId="ADAL" clId="{F6BF51BF-3843-4D22-BF87-12003296E715}" dt="2023-08-02T07:51:34.061" v="72" actId="27636"/>
        <pc:sldMkLst>
          <pc:docMk/>
          <pc:sldMk cId="19062675" sldId="387"/>
        </pc:sldMkLst>
        <pc:spChg chg="mod">
          <ac:chgData name="Dr Sheethal Tom" userId="10a7e6ca-6e5a-4be2-9165-5f50fe739695" providerId="ADAL" clId="{F6BF51BF-3843-4D22-BF87-12003296E715}" dt="2023-08-02T07:51:34.061" v="72" actId="27636"/>
          <ac:spMkLst>
            <pc:docMk/>
            <pc:sldMk cId="19062675" sldId="387"/>
            <ac:spMk id="3" creationId="{00000000-0000-0000-0000-000000000000}"/>
          </ac:spMkLst>
        </pc:spChg>
      </pc:sldChg>
      <pc:sldChg chg="modSp new mod">
        <pc:chgData name="Dr Sheethal Tom" userId="10a7e6ca-6e5a-4be2-9165-5f50fe739695" providerId="ADAL" clId="{F6BF51BF-3843-4D22-BF87-12003296E715}" dt="2023-08-02T07:34:39.844" v="19" actId="20577"/>
        <pc:sldMkLst>
          <pc:docMk/>
          <pc:sldMk cId="2967472159" sldId="396"/>
        </pc:sldMkLst>
        <pc:spChg chg="mod">
          <ac:chgData name="Dr Sheethal Tom" userId="10a7e6ca-6e5a-4be2-9165-5f50fe739695" providerId="ADAL" clId="{F6BF51BF-3843-4D22-BF87-12003296E715}" dt="2023-08-02T07:34:39.844" v="19" actId="20577"/>
          <ac:spMkLst>
            <pc:docMk/>
            <pc:sldMk cId="2967472159" sldId="396"/>
            <ac:spMk id="2" creationId="{7E17538F-8BA1-E351-2D23-6AED85C6172C}"/>
          </ac:spMkLst>
        </pc:spChg>
        <pc:spChg chg="mod">
          <ac:chgData name="Dr Sheethal Tom" userId="10a7e6ca-6e5a-4be2-9165-5f50fe739695" providerId="ADAL" clId="{F6BF51BF-3843-4D22-BF87-12003296E715}" dt="2023-08-02T07:34:33.614" v="9" actId="27636"/>
          <ac:spMkLst>
            <pc:docMk/>
            <pc:sldMk cId="2967472159" sldId="396"/>
            <ac:spMk id="3" creationId="{AD421773-3BC6-A5E6-8162-E71655291E59}"/>
          </ac:spMkLst>
        </pc:spChg>
      </pc:sldChg>
      <pc:sldChg chg="addSp delSp modSp new mod setBg">
        <pc:chgData name="Dr Sheethal Tom" userId="10a7e6ca-6e5a-4be2-9165-5f50fe739695" providerId="ADAL" clId="{F6BF51BF-3843-4D22-BF87-12003296E715}" dt="2023-08-02T07:35:08.124" v="24" actId="26606"/>
        <pc:sldMkLst>
          <pc:docMk/>
          <pc:sldMk cId="1434156103" sldId="397"/>
        </pc:sldMkLst>
        <pc:spChg chg="del">
          <ac:chgData name="Dr Sheethal Tom" userId="10a7e6ca-6e5a-4be2-9165-5f50fe739695" providerId="ADAL" clId="{F6BF51BF-3843-4D22-BF87-12003296E715}" dt="2023-08-02T07:35:08.124" v="24" actId="26606"/>
          <ac:spMkLst>
            <pc:docMk/>
            <pc:sldMk cId="1434156103" sldId="397"/>
            <ac:spMk id="2" creationId="{AD0864E2-EA2F-BEEC-124C-D79C44E8F39E}"/>
          </ac:spMkLst>
        </pc:spChg>
        <pc:spChg chg="del">
          <ac:chgData name="Dr Sheethal Tom" userId="10a7e6ca-6e5a-4be2-9165-5f50fe739695" providerId="ADAL" clId="{F6BF51BF-3843-4D22-BF87-12003296E715}" dt="2023-08-02T07:35:02.195" v="21"/>
          <ac:spMkLst>
            <pc:docMk/>
            <pc:sldMk cId="1434156103" sldId="397"/>
            <ac:spMk id="3" creationId="{D9974202-3DB8-8931-2E7A-DD75A20DE0C3}"/>
          </ac:spMkLst>
        </pc:spChg>
        <pc:spChg chg="add">
          <ac:chgData name="Dr Sheethal Tom" userId="10a7e6ca-6e5a-4be2-9165-5f50fe739695" providerId="ADAL" clId="{F6BF51BF-3843-4D22-BF87-12003296E715}" dt="2023-08-02T07:35:08.124" v="24" actId="26606"/>
          <ac:spMkLst>
            <pc:docMk/>
            <pc:sldMk cId="1434156103" sldId="397"/>
            <ac:spMk id="9" creationId="{F3060C83-F051-4F0E-ABAD-AA0DFC48B218}"/>
          </ac:spMkLst>
        </pc:spChg>
        <pc:spChg chg="add">
          <ac:chgData name="Dr Sheethal Tom" userId="10a7e6ca-6e5a-4be2-9165-5f50fe739695" providerId="ADAL" clId="{F6BF51BF-3843-4D22-BF87-12003296E715}" dt="2023-08-02T07:35:08.124" v="24" actId="26606"/>
          <ac:spMkLst>
            <pc:docMk/>
            <pc:sldMk cId="1434156103" sldId="397"/>
            <ac:spMk id="11" creationId="{83C98ABE-055B-441F-B07E-44F97F083C39}"/>
          </ac:spMkLst>
        </pc:spChg>
        <pc:spChg chg="add">
          <ac:chgData name="Dr Sheethal Tom" userId="10a7e6ca-6e5a-4be2-9165-5f50fe739695" providerId="ADAL" clId="{F6BF51BF-3843-4D22-BF87-12003296E715}" dt="2023-08-02T07:35:08.124" v="24" actId="26606"/>
          <ac:spMkLst>
            <pc:docMk/>
            <pc:sldMk cId="1434156103" sldId="397"/>
            <ac:spMk id="13" creationId="{29FDB030-9B49-4CED-8CCD-4D99382388AC}"/>
          </ac:spMkLst>
        </pc:spChg>
        <pc:spChg chg="add">
          <ac:chgData name="Dr Sheethal Tom" userId="10a7e6ca-6e5a-4be2-9165-5f50fe739695" providerId="ADAL" clId="{F6BF51BF-3843-4D22-BF87-12003296E715}" dt="2023-08-02T07:35:08.124" v="24" actId="26606"/>
          <ac:spMkLst>
            <pc:docMk/>
            <pc:sldMk cId="1434156103" sldId="397"/>
            <ac:spMk id="15" creationId="{3783CA14-24A1-485C-8B30-D6A5D87987AD}"/>
          </ac:spMkLst>
        </pc:spChg>
        <pc:spChg chg="add">
          <ac:chgData name="Dr Sheethal Tom" userId="10a7e6ca-6e5a-4be2-9165-5f50fe739695" providerId="ADAL" clId="{F6BF51BF-3843-4D22-BF87-12003296E715}" dt="2023-08-02T07:35:08.124" v="24" actId="26606"/>
          <ac:spMkLst>
            <pc:docMk/>
            <pc:sldMk cId="1434156103" sldId="397"/>
            <ac:spMk id="17" creationId="{9A97C86A-04D6-40F7-AE84-31AB43E6A846}"/>
          </ac:spMkLst>
        </pc:spChg>
        <pc:spChg chg="add">
          <ac:chgData name="Dr Sheethal Tom" userId="10a7e6ca-6e5a-4be2-9165-5f50fe739695" providerId="ADAL" clId="{F6BF51BF-3843-4D22-BF87-12003296E715}" dt="2023-08-02T07:35:08.124" v="24" actId="26606"/>
          <ac:spMkLst>
            <pc:docMk/>
            <pc:sldMk cId="1434156103" sldId="397"/>
            <ac:spMk id="19" creationId="{FF9F2414-84E8-453E-B1F3-389FDE8192D9}"/>
          </ac:spMkLst>
        </pc:spChg>
        <pc:spChg chg="add">
          <ac:chgData name="Dr Sheethal Tom" userId="10a7e6ca-6e5a-4be2-9165-5f50fe739695" providerId="ADAL" clId="{F6BF51BF-3843-4D22-BF87-12003296E715}" dt="2023-08-02T07:35:08.124" v="24" actId="26606"/>
          <ac:spMkLst>
            <pc:docMk/>
            <pc:sldMk cId="1434156103" sldId="397"/>
            <ac:spMk id="21" creationId="{3ECA69A1-7536-43AC-85EF-C7106179F5ED}"/>
          </ac:spMkLst>
        </pc:spChg>
        <pc:graphicFrameChg chg="add mod modGraphic">
          <ac:chgData name="Dr Sheethal Tom" userId="10a7e6ca-6e5a-4be2-9165-5f50fe739695" providerId="ADAL" clId="{F6BF51BF-3843-4D22-BF87-12003296E715}" dt="2023-08-02T07:35:08.124" v="24" actId="26606"/>
          <ac:graphicFrameMkLst>
            <pc:docMk/>
            <pc:sldMk cId="1434156103" sldId="397"/>
            <ac:graphicFrameMk id="4" creationId="{BDDF4C12-51A9-B721-EBB1-ABB9C19217C0}"/>
          </ac:graphicFrameMkLst>
        </pc:graphicFrameChg>
      </pc:sldChg>
      <pc:sldChg chg="modSp new mod">
        <pc:chgData name="Dr Sheethal Tom" userId="10a7e6ca-6e5a-4be2-9165-5f50fe739695" providerId="ADAL" clId="{F6BF51BF-3843-4D22-BF87-12003296E715}" dt="2023-08-02T07:36:21.631" v="26"/>
        <pc:sldMkLst>
          <pc:docMk/>
          <pc:sldMk cId="3194634978" sldId="398"/>
        </pc:sldMkLst>
        <pc:spChg chg="mod">
          <ac:chgData name="Dr Sheethal Tom" userId="10a7e6ca-6e5a-4be2-9165-5f50fe739695" providerId="ADAL" clId="{F6BF51BF-3843-4D22-BF87-12003296E715}" dt="2023-08-02T07:36:21.631" v="26"/>
          <ac:spMkLst>
            <pc:docMk/>
            <pc:sldMk cId="3194634978" sldId="398"/>
            <ac:spMk id="3" creationId="{E0E059AD-323D-B3CC-7345-79A037971775}"/>
          </ac:spMkLst>
        </pc:spChg>
      </pc:sldChg>
      <pc:sldChg chg="modSp new mod">
        <pc:chgData name="Dr Sheethal Tom" userId="10a7e6ca-6e5a-4be2-9165-5f50fe739695" providerId="ADAL" clId="{F6BF51BF-3843-4D22-BF87-12003296E715}" dt="2023-08-02T07:37:17.954" v="32"/>
        <pc:sldMkLst>
          <pc:docMk/>
          <pc:sldMk cId="2825130606" sldId="399"/>
        </pc:sldMkLst>
        <pc:spChg chg="mod">
          <ac:chgData name="Dr Sheethal Tom" userId="10a7e6ca-6e5a-4be2-9165-5f50fe739695" providerId="ADAL" clId="{F6BF51BF-3843-4D22-BF87-12003296E715}" dt="2023-08-02T07:37:17.954" v="32"/>
          <ac:spMkLst>
            <pc:docMk/>
            <pc:sldMk cId="2825130606" sldId="399"/>
            <ac:spMk id="2" creationId="{9022596B-F5BB-4D6D-44B6-E6F8AFBAF4E0}"/>
          </ac:spMkLst>
        </pc:spChg>
        <pc:spChg chg="mod">
          <ac:chgData name="Dr Sheethal Tom" userId="10a7e6ca-6e5a-4be2-9165-5f50fe739695" providerId="ADAL" clId="{F6BF51BF-3843-4D22-BF87-12003296E715}" dt="2023-08-02T07:37:16.262" v="31" actId="21"/>
          <ac:spMkLst>
            <pc:docMk/>
            <pc:sldMk cId="2825130606" sldId="399"/>
            <ac:spMk id="3" creationId="{88B4B6E1-6C4E-BE6C-DE3B-1119E469ECEE}"/>
          </ac:spMkLst>
        </pc:spChg>
      </pc:sldChg>
      <pc:sldChg chg="modSp new mod">
        <pc:chgData name="Dr Sheethal Tom" userId="10a7e6ca-6e5a-4be2-9165-5f50fe739695" providerId="ADAL" clId="{F6BF51BF-3843-4D22-BF87-12003296E715}" dt="2023-08-02T07:37:55.604" v="38"/>
        <pc:sldMkLst>
          <pc:docMk/>
          <pc:sldMk cId="1996421661" sldId="400"/>
        </pc:sldMkLst>
        <pc:spChg chg="mod">
          <ac:chgData name="Dr Sheethal Tom" userId="10a7e6ca-6e5a-4be2-9165-5f50fe739695" providerId="ADAL" clId="{F6BF51BF-3843-4D22-BF87-12003296E715}" dt="2023-08-02T07:37:55.604" v="38"/>
          <ac:spMkLst>
            <pc:docMk/>
            <pc:sldMk cId="1996421661" sldId="400"/>
            <ac:spMk id="2" creationId="{AE83E478-ABB4-5D4B-8F7B-340E59B3CEBC}"/>
          </ac:spMkLst>
        </pc:spChg>
        <pc:spChg chg="mod">
          <ac:chgData name="Dr Sheethal Tom" userId="10a7e6ca-6e5a-4be2-9165-5f50fe739695" providerId="ADAL" clId="{F6BF51BF-3843-4D22-BF87-12003296E715}" dt="2023-08-02T07:37:54.434" v="37" actId="21"/>
          <ac:spMkLst>
            <pc:docMk/>
            <pc:sldMk cId="1996421661" sldId="400"/>
            <ac:spMk id="3" creationId="{0486B765-88E0-9A69-9824-1C9C89FFA77A}"/>
          </ac:spMkLst>
        </pc:spChg>
      </pc:sldChg>
      <pc:sldChg chg="new">
        <pc:chgData name="Dr Sheethal Tom" userId="10a7e6ca-6e5a-4be2-9165-5f50fe739695" providerId="ADAL" clId="{F6BF51BF-3843-4D22-BF87-12003296E715}" dt="2023-08-02T07:37:59.123" v="39" actId="680"/>
        <pc:sldMkLst>
          <pc:docMk/>
          <pc:sldMk cId="849172279" sldId="401"/>
        </pc:sldMkLst>
      </pc:sldChg>
      <pc:sldChg chg="modSp new mod">
        <pc:chgData name="Dr Sheethal Tom" userId="10a7e6ca-6e5a-4be2-9165-5f50fe739695" providerId="ADAL" clId="{F6BF51BF-3843-4D22-BF87-12003296E715}" dt="2023-08-02T07:49:49.652" v="59" actId="20577"/>
        <pc:sldMkLst>
          <pc:docMk/>
          <pc:sldMk cId="3637200542" sldId="402"/>
        </pc:sldMkLst>
        <pc:spChg chg="mod">
          <ac:chgData name="Dr Sheethal Tom" userId="10a7e6ca-6e5a-4be2-9165-5f50fe739695" providerId="ADAL" clId="{F6BF51BF-3843-4D22-BF87-12003296E715}" dt="2023-08-02T07:49:49.652" v="59" actId="20577"/>
          <ac:spMkLst>
            <pc:docMk/>
            <pc:sldMk cId="3637200542" sldId="402"/>
            <ac:spMk id="2" creationId="{2426F2C9-67C2-11CD-BE99-DE357BF1FCB8}"/>
          </ac:spMkLst>
        </pc:spChg>
        <pc:spChg chg="mod">
          <ac:chgData name="Dr Sheethal Tom" userId="10a7e6ca-6e5a-4be2-9165-5f50fe739695" providerId="ADAL" clId="{F6BF51BF-3843-4D22-BF87-12003296E715}" dt="2023-08-02T07:49:45.304" v="45" actId="27636"/>
          <ac:spMkLst>
            <pc:docMk/>
            <pc:sldMk cId="3637200542" sldId="402"/>
            <ac:spMk id="3" creationId="{E3444C5D-C8C2-8959-884F-83A273AAC593}"/>
          </ac:spMkLst>
        </pc:spChg>
      </pc:sldChg>
      <pc:sldChg chg="delSp modSp new mod">
        <pc:chgData name="Dr Sheethal Tom" userId="10a7e6ca-6e5a-4be2-9165-5f50fe739695" providerId="ADAL" clId="{F6BF51BF-3843-4D22-BF87-12003296E715}" dt="2023-08-02T07:51:05.636" v="66" actId="1076"/>
        <pc:sldMkLst>
          <pc:docMk/>
          <pc:sldMk cId="834526430" sldId="403"/>
        </pc:sldMkLst>
        <pc:spChg chg="del">
          <ac:chgData name="Dr Sheethal Tom" userId="10a7e6ca-6e5a-4be2-9165-5f50fe739695" providerId="ADAL" clId="{F6BF51BF-3843-4D22-BF87-12003296E715}" dt="2023-08-02T07:50:38.583" v="63" actId="478"/>
          <ac:spMkLst>
            <pc:docMk/>
            <pc:sldMk cId="834526430" sldId="403"/>
            <ac:spMk id="2" creationId="{E347A6D1-970C-9D49-71C5-FB388602A876}"/>
          </ac:spMkLst>
        </pc:spChg>
        <pc:spChg chg="mod">
          <ac:chgData name="Dr Sheethal Tom" userId="10a7e6ca-6e5a-4be2-9165-5f50fe739695" providerId="ADAL" clId="{F6BF51BF-3843-4D22-BF87-12003296E715}" dt="2023-08-02T07:51:05.636" v="66" actId="1076"/>
          <ac:spMkLst>
            <pc:docMk/>
            <pc:sldMk cId="834526430" sldId="403"/>
            <ac:spMk id="3" creationId="{C28D5276-3882-C15A-759F-960980DAAEC4}"/>
          </ac:spMkLst>
        </pc:spChg>
      </pc:sldChg>
      <pc:sldChg chg="modSp new mod">
        <pc:chgData name="Dr Sheethal Tom" userId="10a7e6ca-6e5a-4be2-9165-5f50fe739695" providerId="ADAL" clId="{F6BF51BF-3843-4D22-BF87-12003296E715}" dt="2023-08-02T07:51:23.373" v="70" actId="6549"/>
        <pc:sldMkLst>
          <pc:docMk/>
          <pc:sldMk cId="1945132276" sldId="404"/>
        </pc:sldMkLst>
        <pc:spChg chg="mod">
          <ac:chgData name="Dr Sheethal Tom" userId="10a7e6ca-6e5a-4be2-9165-5f50fe739695" providerId="ADAL" clId="{F6BF51BF-3843-4D22-BF87-12003296E715}" dt="2023-08-02T07:51:23.373" v="70" actId="6549"/>
          <ac:spMkLst>
            <pc:docMk/>
            <pc:sldMk cId="1945132276" sldId="404"/>
            <ac:spMk id="3" creationId="{81964E56-05CB-55A9-FA53-E6741C712B5A}"/>
          </ac:spMkLst>
        </pc:spChg>
      </pc:sldChg>
      <pc:sldChg chg="modSp new mod">
        <pc:chgData name="Dr Sheethal Tom" userId="10a7e6ca-6e5a-4be2-9165-5f50fe739695" providerId="ADAL" clId="{F6BF51BF-3843-4D22-BF87-12003296E715}" dt="2023-08-02T07:51:53.580" v="87" actId="20577"/>
        <pc:sldMkLst>
          <pc:docMk/>
          <pc:sldMk cId="325574824" sldId="405"/>
        </pc:sldMkLst>
        <pc:spChg chg="mod">
          <ac:chgData name="Dr Sheethal Tom" userId="10a7e6ca-6e5a-4be2-9165-5f50fe739695" providerId="ADAL" clId="{F6BF51BF-3843-4D22-BF87-12003296E715}" dt="2023-08-02T07:51:53.580" v="87" actId="20577"/>
          <ac:spMkLst>
            <pc:docMk/>
            <pc:sldMk cId="325574824" sldId="405"/>
            <ac:spMk id="3" creationId="{A060BB01-9ED2-96B6-9951-CD3B13C2DC78}"/>
          </ac:spMkLst>
        </pc:spChg>
      </pc:sldChg>
      <pc:sldChg chg="modSp new mod">
        <pc:chgData name="Dr Sheethal Tom" userId="10a7e6ca-6e5a-4be2-9165-5f50fe739695" providerId="ADAL" clId="{F6BF51BF-3843-4D22-BF87-12003296E715}" dt="2023-08-02T07:57:25.785" v="95" actId="20577"/>
        <pc:sldMkLst>
          <pc:docMk/>
          <pc:sldMk cId="3543057039" sldId="406"/>
        </pc:sldMkLst>
        <pc:spChg chg="mod">
          <ac:chgData name="Dr Sheethal Tom" userId="10a7e6ca-6e5a-4be2-9165-5f50fe739695" providerId="ADAL" clId="{F6BF51BF-3843-4D22-BF87-12003296E715}" dt="2023-08-02T07:57:25.785" v="95" actId="20577"/>
          <ac:spMkLst>
            <pc:docMk/>
            <pc:sldMk cId="3543057039" sldId="406"/>
            <ac:spMk id="3" creationId="{8EEBA8F7-6219-CED0-2FBF-1CBFE63591BC}"/>
          </ac:spMkLst>
        </pc:spChg>
      </pc:sldChg>
      <pc:sldChg chg="delSp modSp new mod">
        <pc:chgData name="Dr Sheethal Tom" userId="10a7e6ca-6e5a-4be2-9165-5f50fe739695" providerId="ADAL" clId="{F6BF51BF-3843-4D22-BF87-12003296E715}" dt="2023-08-02T08:02:59.703" v="121" actId="20577"/>
        <pc:sldMkLst>
          <pc:docMk/>
          <pc:sldMk cId="2558653541" sldId="407"/>
        </pc:sldMkLst>
        <pc:spChg chg="del">
          <ac:chgData name="Dr Sheethal Tom" userId="10a7e6ca-6e5a-4be2-9165-5f50fe739695" providerId="ADAL" clId="{F6BF51BF-3843-4D22-BF87-12003296E715}" dt="2023-08-02T07:59:39.533" v="111" actId="478"/>
          <ac:spMkLst>
            <pc:docMk/>
            <pc:sldMk cId="2558653541" sldId="407"/>
            <ac:spMk id="2" creationId="{1E9FC573-63F6-A227-8937-DAEA83D35D0B}"/>
          </ac:spMkLst>
        </pc:spChg>
        <pc:spChg chg="mod">
          <ac:chgData name="Dr Sheethal Tom" userId="10a7e6ca-6e5a-4be2-9165-5f50fe739695" providerId="ADAL" clId="{F6BF51BF-3843-4D22-BF87-12003296E715}" dt="2023-08-02T08:02:59.703" v="121" actId="20577"/>
          <ac:spMkLst>
            <pc:docMk/>
            <pc:sldMk cId="2558653541" sldId="407"/>
            <ac:spMk id="3" creationId="{369717BC-1E42-F4CA-1450-413C220CFA1F}"/>
          </ac:spMkLst>
        </pc:spChg>
      </pc:sldChg>
      <pc:sldChg chg="delSp modSp new mod">
        <pc:chgData name="Dr Sheethal Tom" userId="10a7e6ca-6e5a-4be2-9165-5f50fe739695" providerId="ADAL" clId="{F6BF51BF-3843-4D22-BF87-12003296E715}" dt="2023-08-02T07:59:35.398" v="110" actId="27636"/>
        <pc:sldMkLst>
          <pc:docMk/>
          <pc:sldMk cId="3357697393" sldId="408"/>
        </pc:sldMkLst>
        <pc:spChg chg="del">
          <ac:chgData name="Dr Sheethal Tom" userId="10a7e6ca-6e5a-4be2-9165-5f50fe739695" providerId="ADAL" clId="{F6BF51BF-3843-4D22-BF87-12003296E715}" dt="2023-08-02T07:59:32.388" v="108" actId="478"/>
          <ac:spMkLst>
            <pc:docMk/>
            <pc:sldMk cId="3357697393" sldId="408"/>
            <ac:spMk id="2" creationId="{1761DBD7-9675-BF6E-8E89-F34C74F7FA9B}"/>
          </ac:spMkLst>
        </pc:spChg>
        <pc:spChg chg="mod">
          <ac:chgData name="Dr Sheethal Tom" userId="10a7e6ca-6e5a-4be2-9165-5f50fe739695" providerId="ADAL" clId="{F6BF51BF-3843-4D22-BF87-12003296E715}" dt="2023-08-02T07:59:35.398" v="110" actId="27636"/>
          <ac:spMkLst>
            <pc:docMk/>
            <pc:sldMk cId="3357697393" sldId="408"/>
            <ac:spMk id="3" creationId="{C71B1D52-82D7-F039-849F-E6661F199EFB}"/>
          </ac:spMkLst>
        </pc:spChg>
      </pc:sldChg>
      <pc:sldChg chg="delSp modSp new mod">
        <pc:chgData name="Dr Sheethal Tom" userId="10a7e6ca-6e5a-4be2-9165-5f50fe739695" providerId="ADAL" clId="{F6BF51BF-3843-4D22-BF87-12003296E715}" dt="2023-08-02T07:59:24.855" v="107" actId="27636"/>
        <pc:sldMkLst>
          <pc:docMk/>
          <pc:sldMk cId="2860072005" sldId="409"/>
        </pc:sldMkLst>
        <pc:spChg chg="del">
          <ac:chgData name="Dr Sheethal Tom" userId="10a7e6ca-6e5a-4be2-9165-5f50fe739695" providerId="ADAL" clId="{F6BF51BF-3843-4D22-BF87-12003296E715}" dt="2023-08-02T07:59:21.974" v="105" actId="478"/>
          <ac:spMkLst>
            <pc:docMk/>
            <pc:sldMk cId="2860072005" sldId="409"/>
            <ac:spMk id="2" creationId="{3996D7F3-D2A8-C646-234D-1F8BF088D00D}"/>
          </ac:spMkLst>
        </pc:spChg>
        <pc:spChg chg="mod">
          <ac:chgData name="Dr Sheethal Tom" userId="10a7e6ca-6e5a-4be2-9165-5f50fe739695" providerId="ADAL" clId="{F6BF51BF-3843-4D22-BF87-12003296E715}" dt="2023-08-02T07:59:24.855" v="107" actId="27636"/>
          <ac:spMkLst>
            <pc:docMk/>
            <pc:sldMk cId="2860072005" sldId="409"/>
            <ac:spMk id="3" creationId="{9589AECC-2394-12D4-D44A-73B2C71948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6DEBE736-E1EB-4011-9095-911136B8282F}" type="datetimeFigureOut">
              <a:rPr lang="en-ZA" smtClean="0"/>
              <a:t>2023/09/01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F5D783E-56E4-4181-B8C3-C024B8343CD6}" type="slidenum">
              <a:rPr lang="en-ZA" smtClean="0"/>
              <a:t>‹#›</a:t>
            </a:fld>
            <a:endParaRPr lang="en-ZA"/>
          </a:p>
        </p:txBody>
      </p:sp>
    </p:spTree>
    <p:extLst>
      <p:ext uri="{BB962C8B-B14F-4D97-AF65-F5344CB8AC3E}">
        <p14:creationId xmlns:p14="http://schemas.microsoft.com/office/powerpoint/2010/main" val="1015974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6DEBE736-E1EB-4011-9095-911136B8282F}" type="datetimeFigureOut">
              <a:rPr lang="en-ZA" smtClean="0"/>
              <a:t>2023/09/01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F5D783E-56E4-4181-B8C3-C024B8343CD6}" type="slidenum">
              <a:rPr lang="en-ZA" smtClean="0"/>
              <a:t>‹#›</a:t>
            </a:fld>
            <a:endParaRPr lang="en-ZA"/>
          </a:p>
        </p:txBody>
      </p:sp>
    </p:spTree>
    <p:extLst>
      <p:ext uri="{BB962C8B-B14F-4D97-AF65-F5344CB8AC3E}">
        <p14:creationId xmlns:p14="http://schemas.microsoft.com/office/powerpoint/2010/main" val="397655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6DEBE736-E1EB-4011-9095-911136B8282F}" type="datetimeFigureOut">
              <a:rPr lang="en-ZA" smtClean="0"/>
              <a:t>2023/09/01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F5D783E-56E4-4181-B8C3-C024B8343CD6}" type="slidenum">
              <a:rPr lang="en-ZA" smtClean="0"/>
              <a:t>‹#›</a:t>
            </a:fld>
            <a:endParaRPr lang="en-ZA"/>
          </a:p>
        </p:txBody>
      </p:sp>
    </p:spTree>
    <p:extLst>
      <p:ext uri="{BB962C8B-B14F-4D97-AF65-F5344CB8AC3E}">
        <p14:creationId xmlns:p14="http://schemas.microsoft.com/office/powerpoint/2010/main" val="3200024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6DEBE736-E1EB-4011-9095-911136B8282F}" type="datetimeFigureOut">
              <a:rPr lang="en-ZA" smtClean="0"/>
              <a:t>2023/09/01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F5D783E-56E4-4181-B8C3-C024B8343CD6}" type="slidenum">
              <a:rPr lang="en-ZA" smtClean="0"/>
              <a:t>‹#›</a:t>
            </a:fld>
            <a:endParaRPr lang="en-ZA"/>
          </a:p>
        </p:txBody>
      </p:sp>
    </p:spTree>
    <p:extLst>
      <p:ext uri="{BB962C8B-B14F-4D97-AF65-F5344CB8AC3E}">
        <p14:creationId xmlns:p14="http://schemas.microsoft.com/office/powerpoint/2010/main" val="1301090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EBE736-E1EB-4011-9095-911136B8282F}" type="datetimeFigureOut">
              <a:rPr lang="en-ZA" smtClean="0"/>
              <a:t>2023/09/01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4F5D783E-56E4-4181-B8C3-C024B8343CD6}" type="slidenum">
              <a:rPr lang="en-ZA" smtClean="0"/>
              <a:t>‹#›</a:t>
            </a:fld>
            <a:endParaRPr lang="en-ZA"/>
          </a:p>
        </p:txBody>
      </p:sp>
    </p:spTree>
    <p:extLst>
      <p:ext uri="{BB962C8B-B14F-4D97-AF65-F5344CB8AC3E}">
        <p14:creationId xmlns:p14="http://schemas.microsoft.com/office/powerpoint/2010/main" val="127814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6DEBE736-E1EB-4011-9095-911136B8282F}" type="datetimeFigureOut">
              <a:rPr lang="en-ZA" smtClean="0"/>
              <a:t>2023/09/01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F5D783E-56E4-4181-B8C3-C024B8343CD6}" type="slidenum">
              <a:rPr lang="en-ZA" smtClean="0"/>
              <a:t>‹#›</a:t>
            </a:fld>
            <a:endParaRPr lang="en-ZA"/>
          </a:p>
        </p:txBody>
      </p:sp>
    </p:spTree>
    <p:extLst>
      <p:ext uri="{BB962C8B-B14F-4D97-AF65-F5344CB8AC3E}">
        <p14:creationId xmlns:p14="http://schemas.microsoft.com/office/powerpoint/2010/main" val="3592984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6DEBE736-E1EB-4011-9095-911136B8282F}" type="datetimeFigureOut">
              <a:rPr lang="en-ZA" smtClean="0"/>
              <a:t>2023/09/01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4F5D783E-56E4-4181-B8C3-C024B8343CD6}" type="slidenum">
              <a:rPr lang="en-ZA" smtClean="0"/>
              <a:t>‹#›</a:t>
            </a:fld>
            <a:endParaRPr lang="en-ZA"/>
          </a:p>
        </p:txBody>
      </p:sp>
    </p:spTree>
    <p:extLst>
      <p:ext uri="{BB962C8B-B14F-4D97-AF65-F5344CB8AC3E}">
        <p14:creationId xmlns:p14="http://schemas.microsoft.com/office/powerpoint/2010/main" val="396445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6DEBE736-E1EB-4011-9095-911136B8282F}" type="datetimeFigureOut">
              <a:rPr lang="en-ZA" smtClean="0"/>
              <a:t>2023/09/01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4F5D783E-56E4-4181-B8C3-C024B8343CD6}" type="slidenum">
              <a:rPr lang="en-ZA" smtClean="0"/>
              <a:t>‹#›</a:t>
            </a:fld>
            <a:endParaRPr lang="en-ZA"/>
          </a:p>
        </p:txBody>
      </p:sp>
    </p:spTree>
    <p:extLst>
      <p:ext uri="{BB962C8B-B14F-4D97-AF65-F5344CB8AC3E}">
        <p14:creationId xmlns:p14="http://schemas.microsoft.com/office/powerpoint/2010/main" val="361817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BE736-E1EB-4011-9095-911136B8282F}" type="datetimeFigureOut">
              <a:rPr lang="en-ZA" smtClean="0"/>
              <a:t>2023/09/01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4F5D783E-56E4-4181-B8C3-C024B8343CD6}" type="slidenum">
              <a:rPr lang="en-ZA" smtClean="0"/>
              <a:t>‹#›</a:t>
            </a:fld>
            <a:endParaRPr lang="en-ZA"/>
          </a:p>
        </p:txBody>
      </p:sp>
    </p:spTree>
    <p:extLst>
      <p:ext uri="{BB962C8B-B14F-4D97-AF65-F5344CB8AC3E}">
        <p14:creationId xmlns:p14="http://schemas.microsoft.com/office/powerpoint/2010/main" val="134246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EBE736-E1EB-4011-9095-911136B8282F}" type="datetimeFigureOut">
              <a:rPr lang="en-ZA" smtClean="0"/>
              <a:t>2023/09/01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F5D783E-56E4-4181-B8C3-C024B8343CD6}" type="slidenum">
              <a:rPr lang="en-ZA" smtClean="0"/>
              <a:t>‹#›</a:t>
            </a:fld>
            <a:endParaRPr lang="en-ZA"/>
          </a:p>
        </p:txBody>
      </p:sp>
    </p:spTree>
    <p:extLst>
      <p:ext uri="{BB962C8B-B14F-4D97-AF65-F5344CB8AC3E}">
        <p14:creationId xmlns:p14="http://schemas.microsoft.com/office/powerpoint/2010/main" val="378854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EBE736-E1EB-4011-9095-911136B8282F}" type="datetimeFigureOut">
              <a:rPr lang="en-ZA" smtClean="0"/>
              <a:t>2023/09/01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4F5D783E-56E4-4181-B8C3-C024B8343CD6}" type="slidenum">
              <a:rPr lang="en-ZA" smtClean="0"/>
              <a:t>‹#›</a:t>
            </a:fld>
            <a:endParaRPr lang="en-ZA"/>
          </a:p>
        </p:txBody>
      </p:sp>
    </p:spTree>
    <p:extLst>
      <p:ext uri="{BB962C8B-B14F-4D97-AF65-F5344CB8AC3E}">
        <p14:creationId xmlns:p14="http://schemas.microsoft.com/office/powerpoint/2010/main" val="862269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BE736-E1EB-4011-9095-911136B8282F}" type="datetimeFigureOut">
              <a:rPr lang="en-ZA" smtClean="0"/>
              <a:t>2023/09/01</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D783E-56E4-4181-B8C3-C024B8343CD6}" type="slidenum">
              <a:rPr lang="en-ZA" smtClean="0"/>
              <a:t>‹#›</a:t>
            </a:fld>
            <a:endParaRPr lang="en-ZA"/>
          </a:p>
        </p:txBody>
      </p:sp>
    </p:spTree>
    <p:extLst>
      <p:ext uri="{BB962C8B-B14F-4D97-AF65-F5344CB8AC3E}">
        <p14:creationId xmlns:p14="http://schemas.microsoft.com/office/powerpoint/2010/main" val="1796461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a:t>ADD PRACTICAL</a:t>
            </a:r>
          </a:p>
        </p:txBody>
      </p:sp>
      <p:sp>
        <p:nvSpPr>
          <p:cNvPr id="3" name="Subtitle 2"/>
          <p:cNvSpPr>
            <a:spLocks noGrp="1"/>
          </p:cNvSpPr>
          <p:nvPr>
            <p:ph type="subTitle" idx="1"/>
          </p:nvPr>
        </p:nvSpPr>
        <p:spPr/>
        <p:txBody>
          <a:bodyPr/>
          <a:lstStyle/>
          <a:p>
            <a:endParaRPr lang="en-ZA" dirty="0"/>
          </a:p>
        </p:txBody>
      </p:sp>
    </p:spTree>
    <p:extLst>
      <p:ext uri="{BB962C8B-B14F-4D97-AF65-F5344CB8AC3E}">
        <p14:creationId xmlns:p14="http://schemas.microsoft.com/office/powerpoint/2010/main" val="3679979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4F42-11D0-C1A6-AB51-B667FD774D63}"/>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E0E059AD-323D-B3CC-7345-79A037971775}"/>
              </a:ext>
            </a:extLst>
          </p:cNvPr>
          <p:cNvSpPr>
            <a:spLocks noGrp="1"/>
          </p:cNvSpPr>
          <p:nvPr>
            <p:ph idx="1"/>
          </p:nvPr>
        </p:nvSpPr>
        <p:spPr/>
        <p:txBody>
          <a:bodyPr/>
          <a:lstStyle/>
          <a:p>
            <a:r>
              <a:rPr lang="en-ZA" dirty="0" err="1"/>
              <a:t>Nchar</a:t>
            </a:r>
            <a:r>
              <a:rPr lang="en-ZA" dirty="0"/>
              <a:t> is used to store fixed length Unicode data. It is often used to store data in different languages. CHAR on the other hand is store fixed length character data. When data is stored using CHAR, it takes n bytes while NCHAR takes 2n bytes.</a:t>
            </a:r>
          </a:p>
        </p:txBody>
      </p:sp>
    </p:spTree>
    <p:extLst>
      <p:ext uri="{BB962C8B-B14F-4D97-AF65-F5344CB8AC3E}">
        <p14:creationId xmlns:p14="http://schemas.microsoft.com/office/powerpoint/2010/main" val="31946349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62500" lnSpcReduction="20000"/>
          </a:bodyPr>
          <a:lstStyle/>
          <a:p>
            <a:r>
              <a:rPr lang="en-GB" dirty="0"/>
              <a:t>SELECT</a:t>
            </a:r>
          </a:p>
          <a:p>
            <a:r>
              <a:rPr lang="en-GB" dirty="0"/>
              <a:t>   </a:t>
            </a:r>
            <a:r>
              <a:rPr lang="en-GB" dirty="0" err="1"/>
              <a:t>salesman_id</a:t>
            </a:r>
            <a:r>
              <a:rPr lang="en-GB" dirty="0"/>
              <a:t>,</a:t>
            </a:r>
          </a:p>
          <a:p>
            <a:r>
              <a:rPr lang="en-GB" dirty="0"/>
              <a:t>   </a:t>
            </a:r>
            <a:r>
              <a:rPr lang="en-GB" dirty="0" err="1"/>
              <a:t>customer_id</a:t>
            </a:r>
            <a:r>
              <a:rPr lang="en-GB" dirty="0"/>
              <a:t>,</a:t>
            </a:r>
          </a:p>
          <a:p>
            <a:r>
              <a:rPr lang="en-GB" dirty="0"/>
              <a:t>   SUM(quantity * </a:t>
            </a:r>
            <a:r>
              <a:rPr lang="en-GB" dirty="0" err="1"/>
              <a:t>unit_price</a:t>
            </a:r>
            <a:r>
              <a:rPr lang="en-GB" dirty="0"/>
              <a:t>) amount</a:t>
            </a:r>
          </a:p>
          <a:p>
            <a:r>
              <a:rPr lang="en-GB" dirty="0"/>
              <a:t>FROM</a:t>
            </a:r>
          </a:p>
          <a:p>
            <a:r>
              <a:rPr lang="en-GB" dirty="0"/>
              <a:t>   orders</a:t>
            </a:r>
          </a:p>
          <a:p>
            <a:r>
              <a:rPr lang="en-GB" dirty="0"/>
              <a:t>INNER JOIN </a:t>
            </a:r>
            <a:r>
              <a:rPr lang="en-GB" dirty="0" err="1"/>
              <a:t>order_items</a:t>
            </a:r>
            <a:r>
              <a:rPr lang="en-GB" dirty="0"/>
              <a:t> USING (</a:t>
            </a:r>
            <a:r>
              <a:rPr lang="en-GB" dirty="0" err="1"/>
              <a:t>order_id</a:t>
            </a:r>
            <a:r>
              <a:rPr lang="en-GB" dirty="0"/>
              <a:t>)</a:t>
            </a:r>
          </a:p>
          <a:p>
            <a:r>
              <a:rPr lang="en-GB" dirty="0"/>
              <a:t>WHERE</a:t>
            </a:r>
          </a:p>
          <a:p>
            <a:r>
              <a:rPr lang="en-GB" dirty="0"/>
              <a:t>   status      = 'Shipped' AND </a:t>
            </a:r>
          </a:p>
          <a:p>
            <a:r>
              <a:rPr lang="en-GB" dirty="0"/>
              <a:t>   </a:t>
            </a:r>
            <a:r>
              <a:rPr lang="en-GB" dirty="0" err="1"/>
              <a:t>salesman_id</a:t>
            </a:r>
            <a:r>
              <a:rPr lang="en-GB" dirty="0"/>
              <a:t> IS NOT NULL AND </a:t>
            </a:r>
          </a:p>
          <a:p>
            <a:r>
              <a:rPr lang="en-GB" dirty="0"/>
              <a:t>   EXTRACT(YEAR FROM </a:t>
            </a:r>
            <a:r>
              <a:rPr lang="en-GB" dirty="0" err="1"/>
              <a:t>order_date</a:t>
            </a:r>
            <a:r>
              <a:rPr lang="en-GB" dirty="0"/>
              <a:t>) = 2017</a:t>
            </a:r>
          </a:p>
          <a:p>
            <a:r>
              <a:rPr lang="en-GB" dirty="0"/>
              <a:t>GROUP BY</a:t>
            </a:r>
          </a:p>
          <a:p>
            <a:r>
              <a:rPr lang="en-GB" dirty="0"/>
              <a:t>   ROLLUP(</a:t>
            </a:r>
            <a:r>
              <a:rPr lang="en-GB" dirty="0" err="1"/>
              <a:t>salesman_id,customer_id</a:t>
            </a:r>
            <a:r>
              <a:rPr lang="en-GB" dirty="0"/>
              <a:t>);</a:t>
            </a:r>
          </a:p>
          <a:p>
            <a:endParaRPr lang="en-ZA" dirty="0"/>
          </a:p>
        </p:txBody>
      </p:sp>
    </p:spTree>
    <p:extLst>
      <p:ext uri="{BB962C8B-B14F-4D97-AF65-F5344CB8AC3E}">
        <p14:creationId xmlns:p14="http://schemas.microsoft.com/office/powerpoint/2010/main" val="34969722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1229711" y="488731"/>
            <a:ext cx="8607972" cy="5688232"/>
          </a:xfrm>
          <a:prstGeom prst="rect">
            <a:avLst/>
          </a:prstGeom>
        </p:spPr>
      </p:pic>
    </p:spTree>
    <p:extLst>
      <p:ext uri="{BB962C8B-B14F-4D97-AF65-F5344CB8AC3E}">
        <p14:creationId xmlns:p14="http://schemas.microsoft.com/office/powerpoint/2010/main" val="35412315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lnSpcReduction="10000"/>
          </a:bodyPr>
          <a:lstStyle/>
          <a:p>
            <a:r>
              <a:rPr lang="en-GB" dirty="0"/>
              <a:t>As you can see from the output, the query returned the following set of rows:</a:t>
            </a:r>
          </a:p>
          <a:p>
            <a:endParaRPr lang="en-GB" dirty="0"/>
          </a:p>
          <a:p>
            <a:r>
              <a:rPr lang="en-GB" dirty="0"/>
              <a:t>The regular aggregation rows that would be returned by the GROUP BY clause without using the ROLLUP expression.</a:t>
            </a:r>
          </a:p>
          <a:p>
            <a:r>
              <a:rPr lang="en-GB" dirty="0"/>
              <a:t>The first-level of subtotals aggregating across salesman for each combination of salesman and customer.</a:t>
            </a:r>
          </a:p>
          <a:p>
            <a:r>
              <a:rPr lang="en-GB" dirty="0"/>
              <a:t>The second-level subtotals aggregating across salesman and customer for each salesman.</a:t>
            </a:r>
          </a:p>
          <a:p>
            <a:r>
              <a:rPr lang="en-GB" dirty="0"/>
              <a:t>A grand total row.</a:t>
            </a:r>
            <a:endParaRPr lang="en-ZA" dirty="0"/>
          </a:p>
        </p:txBody>
      </p:sp>
    </p:spTree>
    <p:extLst>
      <p:ext uri="{BB962C8B-B14F-4D97-AF65-F5344CB8AC3E}">
        <p14:creationId xmlns:p14="http://schemas.microsoft.com/office/powerpoint/2010/main" val="16510064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9090"/>
            <a:ext cx="10515600" cy="5577873"/>
          </a:xfrm>
        </p:spPr>
        <p:txBody>
          <a:bodyPr>
            <a:normAutofit fontScale="85000" lnSpcReduction="20000"/>
          </a:bodyPr>
          <a:lstStyle/>
          <a:p>
            <a:r>
              <a:rPr lang="en-GB" sz="2900" dirty="0"/>
              <a:t>SELECT</a:t>
            </a:r>
          </a:p>
          <a:p>
            <a:r>
              <a:rPr lang="en-GB" sz="2900" dirty="0"/>
              <a:t>   </a:t>
            </a:r>
            <a:r>
              <a:rPr lang="en-GB" sz="2900" dirty="0" err="1"/>
              <a:t>salesman_id</a:t>
            </a:r>
            <a:r>
              <a:rPr lang="en-GB" sz="2900" dirty="0"/>
              <a:t>,</a:t>
            </a:r>
          </a:p>
          <a:p>
            <a:r>
              <a:rPr lang="en-GB" sz="2900" dirty="0"/>
              <a:t>   </a:t>
            </a:r>
            <a:r>
              <a:rPr lang="en-GB" sz="2900" dirty="0" err="1"/>
              <a:t>customer_id</a:t>
            </a:r>
            <a:r>
              <a:rPr lang="en-GB" sz="2900" dirty="0"/>
              <a:t>,</a:t>
            </a:r>
          </a:p>
          <a:p>
            <a:r>
              <a:rPr lang="en-GB" sz="2900" dirty="0"/>
              <a:t>   SUM(quantity * </a:t>
            </a:r>
            <a:r>
              <a:rPr lang="en-GB" sz="2900" dirty="0" err="1"/>
              <a:t>unit_price</a:t>
            </a:r>
            <a:r>
              <a:rPr lang="en-GB" sz="2900" dirty="0"/>
              <a:t>) amount</a:t>
            </a:r>
          </a:p>
          <a:p>
            <a:r>
              <a:rPr lang="en-GB" sz="2900" dirty="0"/>
              <a:t>FROM</a:t>
            </a:r>
          </a:p>
          <a:p>
            <a:r>
              <a:rPr lang="en-GB" sz="2900" dirty="0"/>
              <a:t>   orders</a:t>
            </a:r>
          </a:p>
          <a:p>
            <a:r>
              <a:rPr lang="en-GB" sz="2900" dirty="0"/>
              <a:t>INNER JOIN </a:t>
            </a:r>
            <a:r>
              <a:rPr lang="en-GB" sz="2900" dirty="0" err="1"/>
              <a:t>order_items</a:t>
            </a:r>
            <a:r>
              <a:rPr lang="en-GB" sz="2900" dirty="0"/>
              <a:t> USING (</a:t>
            </a:r>
            <a:r>
              <a:rPr lang="en-GB" sz="2900" dirty="0" err="1"/>
              <a:t>order_id</a:t>
            </a:r>
            <a:r>
              <a:rPr lang="en-GB" sz="2900" dirty="0"/>
              <a:t>)</a:t>
            </a:r>
          </a:p>
          <a:p>
            <a:r>
              <a:rPr lang="en-GB" sz="2900" dirty="0"/>
              <a:t>WHERE</a:t>
            </a:r>
          </a:p>
          <a:p>
            <a:r>
              <a:rPr lang="en-GB" sz="2900" dirty="0"/>
              <a:t>   status      = 'Shipped' AND </a:t>
            </a:r>
          </a:p>
          <a:p>
            <a:r>
              <a:rPr lang="en-GB" sz="2900" dirty="0"/>
              <a:t>   </a:t>
            </a:r>
            <a:r>
              <a:rPr lang="en-GB" sz="2900" dirty="0" err="1"/>
              <a:t>salesman_id</a:t>
            </a:r>
            <a:r>
              <a:rPr lang="en-GB" sz="2900" dirty="0"/>
              <a:t> IS NOT NULL AND </a:t>
            </a:r>
          </a:p>
          <a:p>
            <a:r>
              <a:rPr lang="en-GB" sz="2900" dirty="0"/>
              <a:t>   EXTRACT(YEAR FROM </a:t>
            </a:r>
            <a:r>
              <a:rPr lang="en-GB" sz="2900" dirty="0" err="1"/>
              <a:t>order_date</a:t>
            </a:r>
            <a:r>
              <a:rPr lang="en-GB" sz="2900" dirty="0"/>
              <a:t>) = 2017</a:t>
            </a:r>
          </a:p>
          <a:p>
            <a:r>
              <a:rPr lang="en-GB" sz="2900" dirty="0"/>
              <a:t>GROUP BY</a:t>
            </a:r>
          </a:p>
          <a:p>
            <a:r>
              <a:rPr lang="en-GB" sz="2900" dirty="0"/>
              <a:t>   </a:t>
            </a:r>
            <a:r>
              <a:rPr lang="en-GB" sz="2900" dirty="0" err="1"/>
              <a:t>salesman_id</a:t>
            </a:r>
            <a:r>
              <a:rPr lang="en-GB" sz="2900" dirty="0"/>
              <a:t>,</a:t>
            </a:r>
          </a:p>
          <a:p>
            <a:r>
              <a:rPr lang="en-GB" sz="2900" dirty="0"/>
              <a:t>   ROLLUP(</a:t>
            </a:r>
            <a:r>
              <a:rPr lang="en-GB" sz="2900" dirty="0" err="1"/>
              <a:t>customer_id</a:t>
            </a:r>
            <a:r>
              <a:rPr lang="en-GB" sz="2900" dirty="0"/>
              <a:t>);</a:t>
            </a:r>
          </a:p>
          <a:p>
            <a:endParaRPr lang="en-ZA" dirty="0"/>
          </a:p>
        </p:txBody>
      </p:sp>
    </p:spTree>
    <p:extLst>
      <p:ext uri="{BB962C8B-B14F-4D97-AF65-F5344CB8AC3E}">
        <p14:creationId xmlns:p14="http://schemas.microsoft.com/office/powerpoint/2010/main" val="38217316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8194" name="Picture 2" descr="Oracle ROLLUP partial roll u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7821" y="365125"/>
            <a:ext cx="9475075" cy="5717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9240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The CUBE is an extension of the GROUP BY clause that allows you to generate grouping sets for all possible combinations of dimension</a:t>
            </a:r>
            <a:endParaRPr lang="en-ZA" dirty="0"/>
          </a:p>
        </p:txBody>
      </p:sp>
    </p:spTree>
    <p:extLst>
      <p:ext uri="{BB962C8B-B14F-4D97-AF65-F5344CB8AC3E}">
        <p14:creationId xmlns:p14="http://schemas.microsoft.com/office/powerpoint/2010/main" val="40409317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85000" lnSpcReduction="20000"/>
          </a:bodyPr>
          <a:lstStyle/>
          <a:p>
            <a:r>
              <a:rPr lang="en-GB" dirty="0"/>
              <a:t>SELECT</a:t>
            </a:r>
          </a:p>
          <a:p>
            <a:r>
              <a:rPr lang="en-GB" dirty="0"/>
              <a:t>    category,</a:t>
            </a:r>
          </a:p>
          <a:p>
            <a:r>
              <a:rPr lang="en-GB" dirty="0"/>
              <a:t>    customer,</a:t>
            </a:r>
          </a:p>
          <a:p>
            <a:r>
              <a:rPr lang="en-GB" dirty="0"/>
              <a:t>    SUM(</a:t>
            </a:r>
            <a:r>
              <a:rPr lang="en-GB" dirty="0" err="1"/>
              <a:t>sales_amount</a:t>
            </a:r>
            <a:r>
              <a:rPr lang="en-GB" dirty="0"/>
              <a:t>) </a:t>
            </a:r>
          </a:p>
          <a:p>
            <a:r>
              <a:rPr lang="en-GB" dirty="0"/>
              <a:t>FROM </a:t>
            </a:r>
          </a:p>
          <a:p>
            <a:r>
              <a:rPr lang="en-GB" dirty="0"/>
              <a:t>    </a:t>
            </a:r>
            <a:r>
              <a:rPr lang="en-GB" dirty="0" err="1"/>
              <a:t>customer_category_sales</a:t>
            </a:r>
            <a:endParaRPr lang="en-GB" dirty="0"/>
          </a:p>
          <a:p>
            <a:r>
              <a:rPr lang="en-GB" dirty="0"/>
              <a:t>GROUP BY </a:t>
            </a:r>
          </a:p>
          <a:p>
            <a:r>
              <a:rPr lang="en-GB" dirty="0"/>
              <a:t>    CUBE(</a:t>
            </a:r>
            <a:r>
              <a:rPr lang="en-GB" dirty="0" err="1"/>
              <a:t>category,customer</a:t>
            </a:r>
            <a:r>
              <a:rPr lang="en-GB" dirty="0"/>
              <a:t>)</a:t>
            </a:r>
          </a:p>
          <a:p>
            <a:r>
              <a:rPr lang="en-GB" dirty="0"/>
              <a:t>ORDER BY </a:t>
            </a:r>
          </a:p>
          <a:p>
            <a:r>
              <a:rPr lang="en-GB" dirty="0"/>
              <a:t>    category NULLS LAST, </a:t>
            </a:r>
          </a:p>
          <a:p>
            <a:r>
              <a:rPr lang="en-GB" dirty="0"/>
              <a:t>    customer NULLS LAST;</a:t>
            </a:r>
            <a:endParaRPr lang="en-ZA" dirty="0"/>
          </a:p>
        </p:txBody>
      </p:sp>
    </p:spTree>
    <p:extLst>
      <p:ext uri="{BB962C8B-B14F-4D97-AF65-F5344CB8AC3E}">
        <p14:creationId xmlns:p14="http://schemas.microsoft.com/office/powerpoint/2010/main" val="28685738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1497724" y="2491581"/>
            <a:ext cx="9080938" cy="3019425"/>
          </a:xfrm>
          <a:prstGeom prst="rect">
            <a:avLst/>
          </a:prstGeom>
        </p:spPr>
      </p:pic>
    </p:spTree>
    <p:extLst>
      <p:ext uri="{BB962C8B-B14F-4D97-AF65-F5344CB8AC3E}">
        <p14:creationId xmlns:p14="http://schemas.microsoft.com/office/powerpoint/2010/main" val="38080572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The statement returns 4 subtotals:</a:t>
            </a:r>
          </a:p>
          <a:p>
            <a:endParaRPr lang="en-GB" dirty="0"/>
          </a:p>
          <a:p>
            <a:r>
              <a:rPr lang="en-GB" dirty="0"/>
              <a:t>A subtotal by category.</a:t>
            </a:r>
          </a:p>
          <a:p>
            <a:r>
              <a:rPr lang="en-GB" dirty="0"/>
              <a:t>A subtotal by customer.</a:t>
            </a:r>
          </a:p>
          <a:p>
            <a:r>
              <a:rPr lang="en-GB" dirty="0"/>
              <a:t>A subtotal by both category and customer.</a:t>
            </a:r>
          </a:p>
          <a:p>
            <a:r>
              <a:rPr lang="en-GB" dirty="0"/>
              <a:t>A grand total.</a:t>
            </a:r>
            <a:endParaRPr lang="en-ZA" dirty="0"/>
          </a:p>
        </p:txBody>
      </p:sp>
    </p:spTree>
    <p:extLst>
      <p:ext uri="{BB962C8B-B14F-4D97-AF65-F5344CB8AC3E}">
        <p14:creationId xmlns:p14="http://schemas.microsoft.com/office/powerpoint/2010/main" val="23946401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GROUP BY</a:t>
            </a:r>
          </a:p>
        </p:txBody>
      </p:sp>
      <p:sp>
        <p:nvSpPr>
          <p:cNvPr id="3" name="Content Placeholder 2"/>
          <p:cNvSpPr>
            <a:spLocks noGrp="1"/>
          </p:cNvSpPr>
          <p:nvPr>
            <p:ph idx="1"/>
          </p:nvPr>
        </p:nvSpPr>
        <p:spPr/>
        <p:txBody>
          <a:bodyPr>
            <a:normAutofit fontScale="92500" lnSpcReduction="20000"/>
          </a:bodyPr>
          <a:lstStyle/>
          <a:p>
            <a:r>
              <a:rPr lang="en-GB" dirty="0"/>
              <a:t>The GROUP BY clause is used in a SELECT statement to group rows into a set of summary rows by values of columns or expressions. The GROUP BY clause returns one row per </a:t>
            </a:r>
            <a:r>
              <a:rPr lang="en-GB" dirty="0" err="1"/>
              <a:t>group.SELECT</a:t>
            </a:r>
            <a:endParaRPr lang="en-GB" dirty="0"/>
          </a:p>
          <a:p>
            <a:r>
              <a:rPr lang="en-GB" dirty="0"/>
              <a:t>    </a:t>
            </a:r>
            <a:r>
              <a:rPr lang="en-GB" dirty="0" err="1"/>
              <a:t>customer_id</a:t>
            </a:r>
            <a:r>
              <a:rPr lang="en-GB" dirty="0"/>
              <a:t>,</a:t>
            </a:r>
          </a:p>
          <a:p>
            <a:r>
              <a:rPr lang="en-GB" dirty="0"/>
              <a:t>    COUNT( </a:t>
            </a:r>
            <a:r>
              <a:rPr lang="en-GB" dirty="0" err="1"/>
              <a:t>order_id</a:t>
            </a:r>
            <a:r>
              <a:rPr lang="en-GB" dirty="0"/>
              <a:t> )</a:t>
            </a:r>
          </a:p>
          <a:p>
            <a:r>
              <a:rPr lang="en-GB" dirty="0"/>
              <a:t>FROM</a:t>
            </a:r>
          </a:p>
          <a:p>
            <a:r>
              <a:rPr lang="en-GB" dirty="0"/>
              <a:t>    orders</a:t>
            </a:r>
          </a:p>
          <a:p>
            <a:r>
              <a:rPr lang="en-GB" dirty="0"/>
              <a:t>GROUP BY</a:t>
            </a:r>
          </a:p>
          <a:p>
            <a:r>
              <a:rPr lang="en-GB" dirty="0"/>
              <a:t>    </a:t>
            </a:r>
            <a:r>
              <a:rPr lang="en-GB" dirty="0" err="1"/>
              <a:t>customer_id</a:t>
            </a:r>
            <a:endParaRPr lang="en-GB" dirty="0"/>
          </a:p>
          <a:p>
            <a:r>
              <a:rPr lang="en-GB" dirty="0"/>
              <a:t>ORDER BY</a:t>
            </a:r>
          </a:p>
          <a:p>
            <a:r>
              <a:rPr lang="en-GB" dirty="0"/>
              <a:t>    </a:t>
            </a:r>
            <a:r>
              <a:rPr lang="en-GB" dirty="0" err="1"/>
              <a:t>customer_id</a:t>
            </a:r>
            <a:r>
              <a:rPr lang="en-GB" dirty="0"/>
              <a:t>;</a:t>
            </a:r>
          </a:p>
          <a:p>
            <a:endParaRPr lang="en-ZA" dirty="0"/>
          </a:p>
        </p:txBody>
      </p:sp>
    </p:spTree>
    <p:extLst>
      <p:ext uri="{BB962C8B-B14F-4D97-AF65-F5344CB8AC3E}">
        <p14:creationId xmlns:p14="http://schemas.microsoft.com/office/powerpoint/2010/main" val="4190198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596B-F5BB-4D6D-44B6-E6F8AFBAF4E0}"/>
              </a:ext>
            </a:extLst>
          </p:cNvPr>
          <p:cNvSpPr>
            <a:spLocks noGrp="1"/>
          </p:cNvSpPr>
          <p:nvPr>
            <p:ph type="title"/>
          </p:nvPr>
        </p:nvSpPr>
        <p:spPr/>
        <p:txBody>
          <a:bodyPr/>
          <a:lstStyle/>
          <a:p>
            <a:r>
              <a:rPr lang="en-ZA" dirty="0"/>
              <a:t>Using the DATE Datatype</a:t>
            </a:r>
            <a:br>
              <a:rPr lang="en-ZA" dirty="0"/>
            </a:br>
            <a:endParaRPr lang="en-ZA" dirty="0"/>
          </a:p>
        </p:txBody>
      </p:sp>
      <p:sp>
        <p:nvSpPr>
          <p:cNvPr id="3" name="Content Placeholder 2">
            <a:extLst>
              <a:ext uri="{FF2B5EF4-FFF2-40B4-BE49-F238E27FC236}">
                <a16:creationId xmlns:a16="http://schemas.microsoft.com/office/drawing/2014/main" id="{88B4B6E1-6C4E-BE6C-DE3B-1119E469ECEE}"/>
              </a:ext>
            </a:extLst>
          </p:cNvPr>
          <p:cNvSpPr>
            <a:spLocks noGrp="1"/>
          </p:cNvSpPr>
          <p:nvPr>
            <p:ph idx="1"/>
          </p:nvPr>
        </p:nvSpPr>
        <p:spPr/>
        <p:txBody>
          <a:bodyPr>
            <a:normAutofit fontScale="55000" lnSpcReduction="20000"/>
          </a:bodyPr>
          <a:lstStyle/>
          <a:p>
            <a:r>
              <a:rPr lang="en-ZA" dirty="0"/>
              <a:t>Use the DATE datatype to store point-in-time values (dates and times) in a table. The DATE datatype stores the century, year, month, day, hours, minutes, and seconds.</a:t>
            </a:r>
          </a:p>
          <a:p>
            <a:endParaRPr lang="en-ZA" dirty="0"/>
          </a:p>
          <a:p>
            <a:r>
              <a:rPr lang="en-ZA" dirty="0"/>
              <a:t>Oracle uses its own internal format to store dates. Date data is stored in fixed-length fields of seven bytes each, corresponding to century, year, month, day, hour, minute, and second. See the Oracle Call Interface Programmer's Guide for a complete description of the Oracle internal date format.</a:t>
            </a:r>
          </a:p>
          <a:p>
            <a:endParaRPr lang="en-ZA" dirty="0"/>
          </a:p>
          <a:p>
            <a:r>
              <a:rPr lang="en-ZA" dirty="0"/>
              <a:t>Date Format</a:t>
            </a:r>
          </a:p>
          <a:p>
            <a:r>
              <a:rPr lang="en-ZA" dirty="0"/>
              <a:t>For input and output of dates, the standard Oracle default date format is DD-MON-YY, as in:</a:t>
            </a:r>
          </a:p>
          <a:p>
            <a:endParaRPr lang="en-ZA" dirty="0"/>
          </a:p>
          <a:p>
            <a:r>
              <a:rPr lang="en-ZA" dirty="0"/>
              <a:t>'13-NOV-92'</a:t>
            </a:r>
          </a:p>
          <a:p>
            <a:r>
              <a:rPr lang="en-ZA" dirty="0"/>
              <a:t>To change this default date format on an instance-wide basis, use the NLS_DATE_FORMAT parameter. To change the format during a session, use the ALTER SESSION statement. To enter dates that are not in the current default date format, use the TO_DATE function with a format mask, as in:</a:t>
            </a:r>
          </a:p>
          <a:p>
            <a:endParaRPr lang="en-ZA" dirty="0"/>
          </a:p>
          <a:p>
            <a:r>
              <a:rPr lang="en-ZA" dirty="0"/>
              <a:t>TO_DATE ('November 13, 1992', 'MONTH DD, YYYY')</a:t>
            </a:r>
          </a:p>
          <a:p>
            <a:endParaRPr lang="en-ZA" dirty="0"/>
          </a:p>
        </p:txBody>
      </p:sp>
    </p:spTree>
    <p:extLst>
      <p:ext uri="{BB962C8B-B14F-4D97-AF65-F5344CB8AC3E}">
        <p14:creationId xmlns:p14="http://schemas.microsoft.com/office/powerpoint/2010/main" val="28251306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2017986" y="914400"/>
            <a:ext cx="8040414" cy="5738647"/>
          </a:xfrm>
          <a:prstGeom prst="rect">
            <a:avLst/>
          </a:prstGeom>
        </p:spPr>
      </p:pic>
    </p:spTree>
    <p:extLst>
      <p:ext uri="{BB962C8B-B14F-4D97-AF65-F5344CB8AC3E}">
        <p14:creationId xmlns:p14="http://schemas.microsoft.com/office/powerpoint/2010/main" val="28474663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IN</a:t>
            </a:r>
          </a:p>
        </p:txBody>
      </p:sp>
      <p:sp>
        <p:nvSpPr>
          <p:cNvPr id="3" name="Content Placeholder 2"/>
          <p:cNvSpPr>
            <a:spLocks noGrp="1"/>
          </p:cNvSpPr>
          <p:nvPr>
            <p:ph idx="1"/>
          </p:nvPr>
        </p:nvSpPr>
        <p:spPr/>
        <p:txBody>
          <a:bodyPr/>
          <a:lstStyle/>
          <a:p>
            <a:r>
              <a:rPr lang="en-GB" dirty="0"/>
              <a:t>The Oracle IN operator determines whether a value matches any values in a list or a </a:t>
            </a:r>
            <a:r>
              <a:rPr lang="en-GB" dirty="0" err="1"/>
              <a:t>subquery</a:t>
            </a:r>
            <a:r>
              <a:rPr lang="en-GB" dirty="0"/>
              <a:t>.</a:t>
            </a:r>
          </a:p>
          <a:p>
            <a:endParaRPr lang="en-GB" dirty="0"/>
          </a:p>
          <a:p>
            <a:r>
              <a:rPr lang="en-GB" dirty="0"/>
              <a:t>The following statement finds all orders which are in charge of the salesman id 54, 55, and 56:</a:t>
            </a:r>
            <a:endParaRPr lang="en-ZA" dirty="0"/>
          </a:p>
        </p:txBody>
      </p:sp>
    </p:spTree>
    <p:extLst>
      <p:ext uri="{BB962C8B-B14F-4D97-AF65-F5344CB8AC3E}">
        <p14:creationId xmlns:p14="http://schemas.microsoft.com/office/powerpoint/2010/main" val="1747198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55000" lnSpcReduction="20000"/>
          </a:bodyPr>
          <a:lstStyle/>
          <a:p>
            <a:r>
              <a:rPr lang="en-GB" dirty="0"/>
              <a:t>SELECT</a:t>
            </a:r>
          </a:p>
          <a:p>
            <a:r>
              <a:rPr lang="en-GB" dirty="0"/>
              <a:t>    </a:t>
            </a:r>
            <a:r>
              <a:rPr lang="en-GB" dirty="0" err="1"/>
              <a:t>order_id</a:t>
            </a:r>
            <a:r>
              <a:rPr lang="en-GB" dirty="0"/>
              <a:t>,</a:t>
            </a:r>
          </a:p>
          <a:p>
            <a:r>
              <a:rPr lang="en-GB" dirty="0"/>
              <a:t>    </a:t>
            </a:r>
            <a:r>
              <a:rPr lang="en-GB" dirty="0" err="1"/>
              <a:t>customer_id</a:t>
            </a:r>
            <a:r>
              <a:rPr lang="en-GB" dirty="0"/>
              <a:t>,</a:t>
            </a:r>
          </a:p>
          <a:p>
            <a:r>
              <a:rPr lang="en-GB" dirty="0"/>
              <a:t>    status,</a:t>
            </a:r>
          </a:p>
          <a:p>
            <a:r>
              <a:rPr lang="en-GB" dirty="0"/>
              <a:t>    </a:t>
            </a:r>
            <a:r>
              <a:rPr lang="en-GB" dirty="0" err="1"/>
              <a:t>salesman_id</a:t>
            </a:r>
            <a:endParaRPr lang="en-GB" dirty="0"/>
          </a:p>
          <a:p>
            <a:r>
              <a:rPr lang="en-GB" dirty="0"/>
              <a:t>FROM</a:t>
            </a:r>
          </a:p>
          <a:p>
            <a:r>
              <a:rPr lang="en-GB" dirty="0"/>
              <a:t>    orders</a:t>
            </a:r>
          </a:p>
          <a:p>
            <a:r>
              <a:rPr lang="en-GB" dirty="0"/>
              <a:t>WHERE</a:t>
            </a:r>
          </a:p>
          <a:p>
            <a:r>
              <a:rPr lang="en-GB" dirty="0"/>
              <a:t>    </a:t>
            </a:r>
            <a:r>
              <a:rPr lang="en-GB" dirty="0" err="1"/>
              <a:t>salesman_id</a:t>
            </a:r>
            <a:r>
              <a:rPr lang="en-GB" dirty="0"/>
              <a:t> IN (</a:t>
            </a:r>
          </a:p>
          <a:p>
            <a:r>
              <a:rPr lang="en-GB" dirty="0"/>
              <a:t>        54,</a:t>
            </a:r>
          </a:p>
          <a:p>
            <a:r>
              <a:rPr lang="en-GB" dirty="0"/>
              <a:t>        55,</a:t>
            </a:r>
          </a:p>
          <a:p>
            <a:r>
              <a:rPr lang="en-GB" dirty="0"/>
              <a:t>        56</a:t>
            </a:r>
          </a:p>
          <a:p>
            <a:r>
              <a:rPr lang="en-GB" dirty="0"/>
              <a:t>    )</a:t>
            </a:r>
          </a:p>
          <a:p>
            <a:r>
              <a:rPr lang="en-GB" dirty="0"/>
              <a:t>ORDER BY</a:t>
            </a:r>
          </a:p>
          <a:p>
            <a:r>
              <a:rPr lang="en-GB" dirty="0"/>
              <a:t>    </a:t>
            </a:r>
            <a:r>
              <a:rPr lang="en-GB" dirty="0" err="1"/>
              <a:t>order_id</a:t>
            </a:r>
            <a:r>
              <a:rPr lang="en-GB" dirty="0"/>
              <a:t>;</a:t>
            </a:r>
            <a:endParaRPr lang="en-ZA" dirty="0"/>
          </a:p>
        </p:txBody>
      </p:sp>
    </p:spTree>
    <p:extLst>
      <p:ext uri="{BB962C8B-B14F-4D97-AF65-F5344CB8AC3E}">
        <p14:creationId xmlns:p14="http://schemas.microsoft.com/office/powerpoint/2010/main" val="300530554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1481959" y="365125"/>
            <a:ext cx="10058400" cy="6193330"/>
          </a:xfrm>
          <a:prstGeom prst="rect">
            <a:avLst/>
          </a:prstGeom>
        </p:spPr>
      </p:pic>
    </p:spTree>
    <p:extLst>
      <p:ext uri="{BB962C8B-B14F-4D97-AF65-F5344CB8AC3E}">
        <p14:creationId xmlns:p14="http://schemas.microsoft.com/office/powerpoint/2010/main" val="1224266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Retrieves sales orders whose statuses are Pending or </a:t>
            </a:r>
            <a:r>
              <a:rPr lang="en-GB" dirty="0" err="1"/>
              <a:t>Canceled</a:t>
            </a:r>
            <a:r>
              <a:rPr lang="en-GB" dirty="0"/>
              <a:t>:</a:t>
            </a:r>
            <a:endParaRPr lang="en-ZA" dirty="0"/>
          </a:p>
        </p:txBody>
      </p:sp>
      <p:sp>
        <p:nvSpPr>
          <p:cNvPr id="3" name="Content Placeholder 2"/>
          <p:cNvSpPr>
            <a:spLocks noGrp="1"/>
          </p:cNvSpPr>
          <p:nvPr>
            <p:ph idx="1"/>
          </p:nvPr>
        </p:nvSpPr>
        <p:spPr/>
        <p:txBody>
          <a:bodyPr>
            <a:normAutofit fontScale="55000" lnSpcReduction="20000"/>
          </a:bodyPr>
          <a:lstStyle/>
          <a:p>
            <a:r>
              <a:rPr lang="en-GB" dirty="0"/>
              <a:t>SELECT</a:t>
            </a:r>
          </a:p>
          <a:p>
            <a:r>
              <a:rPr lang="en-GB" dirty="0"/>
              <a:t>    </a:t>
            </a:r>
            <a:r>
              <a:rPr lang="en-GB" dirty="0" err="1"/>
              <a:t>order_id</a:t>
            </a:r>
            <a:r>
              <a:rPr lang="en-GB" dirty="0"/>
              <a:t>,</a:t>
            </a:r>
          </a:p>
          <a:p>
            <a:r>
              <a:rPr lang="en-GB" dirty="0"/>
              <a:t>    </a:t>
            </a:r>
            <a:r>
              <a:rPr lang="en-GB" dirty="0" err="1"/>
              <a:t>customer_id</a:t>
            </a:r>
            <a:r>
              <a:rPr lang="en-GB" dirty="0"/>
              <a:t>,</a:t>
            </a:r>
          </a:p>
          <a:p>
            <a:r>
              <a:rPr lang="en-GB" dirty="0"/>
              <a:t>    status,</a:t>
            </a:r>
          </a:p>
          <a:p>
            <a:r>
              <a:rPr lang="en-GB" dirty="0"/>
              <a:t>    </a:t>
            </a:r>
            <a:r>
              <a:rPr lang="en-GB" dirty="0" err="1"/>
              <a:t>salesman_id</a:t>
            </a:r>
            <a:endParaRPr lang="en-GB" dirty="0"/>
          </a:p>
          <a:p>
            <a:r>
              <a:rPr lang="en-GB" dirty="0"/>
              <a:t>FROM</a:t>
            </a:r>
          </a:p>
          <a:p>
            <a:r>
              <a:rPr lang="en-GB" dirty="0"/>
              <a:t>    orders</a:t>
            </a:r>
          </a:p>
          <a:p>
            <a:r>
              <a:rPr lang="en-GB" dirty="0"/>
              <a:t>WHERE</a:t>
            </a:r>
          </a:p>
          <a:p>
            <a:r>
              <a:rPr lang="en-GB" dirty="0"/>
              <a:t>    status IN(</a:t>
            </a:r>
          </a:p>
          <a:p>
            <a:r>
              <a:rPr lang="en-GB" dirty="0"/>
              <a:t>        'Pending',</a:t>
            </a:r>
          </a:p>
          <a:p>
            <a:r>
              <a:rPr lang="en-GB" dirty="0"/>
              <a:t>        '</a:t>
            </a:r>
            <a:r>
              <a:rPr lang="en-GB" dirty="0" err="1"/>
              <a:t>Canceled</a:t>
            </a:r>
            <a:r>
              <a:rPr lang="en-GB" dirty="0"/>
              <a:t>'</a:t>
            </a:r>
          </a:p>
          <a:p>
            <a:r>
              <a:rPr lang="en-GB" dirty="0"/>
              <a:t>    )</a:t>
            </a:r>
          </a:p>
          <a:p>
            <a:r>
              <a:rPr lang="en-GB" dirty="0"/>
              <a:t>ORDER BY</a:t>
            </a:r>
          </a:p>
          <a:p>
            <a:r>
              <a:rPr lang="en-GB" dirty="0"/>
              <a:t>    </a:t>
            </a:r>
            <a:r>
              <a:rPr lang="en-GB" dirty="0" err="1"/>
              <a:t>order_id</a:t>
            </a:r>
            <a:r>
              <a:rPr lang="en-GB" dirty="0"/>
              <a:t>;</a:t>
            </a:r>
            <a:endParaRPr lang="en-ZA" dirty="0"/>
          </a:p>
        </p:txBody>
      </p:sp>
    </p:spTree>
    <p:extLst>
      <p:ext uri="{BB962C8B-B14F-4D97-AF65-F5344CB8AC3E}">
        <p14:creationId xmlns:p14="http://schemas.microsoft.com/office/powerpoint/2010/main" val="3498129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2002220" y="646386"/>
            <a:ext cx="9351579" cy="5502166"/>
          </a:xfrm>
          <a:prstGeom prst="rect">
            <a:avLst/>
          </a:prstGeom>
        </p:spPr>
      </p:pic>
    </p:spTree>
    <p:extLst>
      <p:ext uri="{BB962C8B-B14F-4D97-AF65-F5344CB8AC3E}">
        <p14:creationId xmlns:p14="http://schemas.microsoft.com/office/powerpoint/2010/main" val="26360149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NOT IN</a:t>
            </a:r>
          </a:p>
        </p:txBody>
      </p:sp>
      <p:sp>
        <p:nvSpPr>
          <p:cNvPr id="3" name="Content Placeholder 2"/>
          <p:cNvSpPr>
            <a:spLocks noGrp="1"/>
          </p:cNvSpPr>
          <p:nvPr>
            <p:ph idx="1"/>
          </p:nvPr>
        </p:nvSpPr>
        <p:spPr/>
        <p:txBody>
          <a:bodyPr>
            <a:normAutofit fontScale="55000" lnSpcReduction="20000"/>
          </a:bodyPr>
          <a:lstStyle/>
          <a:p>
            <a:r>
              <a:rPr lang="en-GB" dirty="0"/>
              <a:t>SELECT</a:t>
            </a:r>
          </a:p>
          <a:p>
            <a:r>
              <a:rPr lang="en-GB" dirty="0"/>
              <a:t>    </a:t>
            </a:r>
            <a:r>
              <a:rPr lang="en-GB" dirty="0" err="1"/>
              <a:t>order_id</a:t>
            </a:r>
            <a:r>
              <a:rPr lang="en-GB" dirty="0"/>
              <a:t>,</a:t>
            </a:r>
          </a:p>
          <a:p>
            <a:r>
              <a:rPr lang="en-GB" dirty="0"/>
              <a:t>    </a:t>
            </a:r>
            <a:r>
              <a:rPr lang="en-GB" dirty="0" err="1"/>
              <a:t>customer_id</a:t>
            </a:r>
            <a:r>
              <a:rPr lang="en-GB" dirty="0"/>
              <a:t>,</a:t>
            </a:r>
          </a:p>
          <a:p>
            <a:r>
              <a:rPr lang="en-GB" dirty="0"/>
              <a:t>    status,</a:t>
            </a:r>
          </a:p>
          <a:p>
            <a:r>
              <a:rPr lang="en-GB" dirty="0"/>
              <a:t>    </a:t>
            </a:r>
            <a:r>
              <a:rPr lang="en-GB" dirty="0" err="1"/>
              <a:t>salesman_id</a:t>
            </a:r>
            <a:endParaRPr lang="en-GB" dirty="0"/>
          </a:p>
          <a:p>
            <a:r>
              <a:rPr lang="en-GB" dirty="0"/>
              <a:t>FROM</a:t>
            </a:r>
          </a:p>
          <a:p>
            <a:r>
              <a:rPr lang="en-GB" dirty="0"/>
              <a:t>    orders</a:t>
            </a:r>
          </a:p>
          <a:p>
            <a:r>
              <a:rPr lang="en-GB" dirty="0"/>
              <a:t>WHERE</a:t>
            </a:r>
          </a:p>
          <a:p>
            <a:r>
              <a:rPr lang="en-GB" dirty="0"/>
              <a:t>    status NOT IN(</a:t>
            </a:r>
          </a:p>
          <a:p>
            <a:r>
              <a:rPr lang="en-GB" dirty="0"/>
              <a:t>        'Shipped',</a:t>
            </a:r>
          </a:p>
          <a:p>
            <a:r>
              <a:rPr lang="en-GB" dirty="0"/>
              <a:t>        '</a:t>
            </a:r>
            <a:r>
              <a:rPr lang="en-GB" dirty="0" err="1"/>
              <a:t>Canceled</a:t>
            </a:r>
            <a:r>
              <a:rPr lang="en-GB" dirty="0"/>
              <a:t>'</a:t>
            </a:r>
          </a:p>
          <a:p>
            <a:r>
              <a:rPr lang="en-GB" dirty="0"/>
              <a:t>    )</a:t>
            </a:r>
          </a:p>
          <a:p>
            <a:r>
              <a:rPr lang="en-GB" dirty="0"/>
              <a:t>ORDER BY</a:t>
            </a:r>
          </a:p>
          <a:p>
            <a:r>
              <a:rPr lang="en-GB" dirty="0"/>
              <a:t>    </a:t>
            </a:r>
            <a:r>
              <a:rPr lang="en-GB" dirty="0" err="1"/>
              <a:t>order_id</a:t>
            </a:r>
            <a:r>
              <a:rPr lang="en-GB" dirty="0"/>
              <a:t>;</a:t>
            </a:r>
            <a:endParaRPr lang="en-ZA" dirty="0"/>
          </a:p>
        </p:txBody>
      </p:sp>
    </p:spTree>
    <p:extLst>
      <p:ext uri="{BB962C8B-B14F-4D97-AF65-F5344CB8AC3E}">
        <p14:creationId xmlns:p14="http://schemas.microsoft.com/office/powerpoint/2010/main" val="11298631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838199" y="662152"/>
            <a:ext cx="10954407" cy="5297214"/>
          </a:xfrm>
          <a:prstGeom prst="rect">
            <a:avLst/>
          </a:prstGeom>
        </p:spPr>
      </p:pic>
    </p:spTree>
    <p:extLst>
      <p:ext uri="{BB962C8B-B14F-4D97-AF65-F5344CB8AC3E}">
        <p14:creationId xmlns:p14="http://schemas.microsoft.com/office/powerpoint/2010/main" val="53745697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IN SUBQUERY</a:t>
            </a:r>
          </a:p>
        </p:txBody>
      </p:sp>
      <p:sp>
        <p:nvSpPr>
          <p:cNvPr id="3" name="Content Placeholder 2"/>
          <p:cNvSpPr>
            <a:spLocks noGrp="1"/>
          </p:cNvSpPr>
          <p:nvPr>
            <p:ph idx="1"/>
          </p:nvPr>
        </p:nvSpPr>
        <p:spPr/>
        <p:txBody>
          <a:bodyPr/>
          <a:lstStyle/>
          <a:p>
            <a:r>
              <a:rPr lang="en-GB" dirty="0"/>
              <a:t>Returns the id, first name, and last name of salesmen who are in charge of orders that were </a:t>
            </a:r>
            <a:r>
              <a:rPr lang="en-GB" dirty="0" err="1"/>
              <a:t>canceled</a:t>
            </a:r>
            <a:endParaRPr lang="en-ZA" dirty="0"/>
          </a:p>
        </p:txBody>
      </p:sp>
    </p:spTree>
    <p:extLst>
      <p:ext uri="{BB962C8B-B14F-4D97-AF65-F5344CB8AC3E}">
        <p14:creationId xmlns:p14="http://schemas.microsoft.com/office/powerpoint/2010/main" val="339964457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fontScale="77500" lnSpcReduction="20000"/>
          </a:bodyPr>
          <a:lstStyle/>
          <a:p>
            <a:r>
              <a:rPr lang="en-GB" dirty="0"/>
              <a:t>SELECT</a:t>
            </a:r>
          </a:p>
          <a:p>
            <a:r>
              <a:rPr lang="en-GB" dirty="0"/>
              <a:t>    </a:t>
            </a:r>
            <a:r>
              <a:rPr lang="en-GB" dirty="0" err="1"/>
              <a:t>employee_id</a:t>
            </a:r>
            <a:r>
              <a:rPr lang="en-GB" dirty="0"/>
              <a:t>,</a:t>
            </a:r>
          </a:p>
          <a:p>
            <a:r>
              <a:rPr lang="en-GB" dirty="0"/>
              <a:t>    </a:t>
            </a:r>
            <a:r>
              <a:rPr lang="en-GB" dirty="0" err="1"/>
              <a:t>first_name</a:t>
            </a:r>
            <a:r>
              <a:rPr lang="en-GB" dirty="0"/>
              <a:t>,</a:t>
            </a:r>
          </a:p>
          <a:p>
            <a:r>
              <a:rPr lang="en-GB" dirty="0"/>
              <a:t>    </a:t>
            </a:r>
            <a:r>
              <a:rPr lang="en-GB" dirty="0" err="1"/>
              <a:t>last_name</a:t>
            </a:r>
            <a:endParaRPr lang="en-GB" dirty="0"/>
          </a:p>
          <a:p>
            <a:r>
              <a:rPr lang="en-GB" dirty="0"/>
              <a:t>FROM</a:t>
            </a:r>
          </a:p>
          <a:p>
            <a:r>
              <a:rPr lang="en-GB" dirty="0"/>
              <a:t>    employees</a:t>
            </a:r>
          </a:p>
          <a:p>
            <a:r>
              <a:rPr lang="en-GB" dirty="0"/>
              <a:t>WHERE</a:t>
            </a:r>
          </a:p>
          <a:p>
            <a:r>
              <a:rPr lang="en-GB" dirty="0"/>
              <a:t>    </a:t>
            </a:r>
            <a:r>
              <a:rPr lang="en-GB" dirty="0" err="1"/>
              <a:t>employee_id</a:t>
            </a:r>
            <a:r>
              <a:rPr lang="en-GB" dirty="0"/>
              <a:t> IN(</a:t>
            </a:r>
          </a:p>
          <a:p>
            <a:r>
              <a:rPr lang="en-GB" dirty="0"/>
              <a:t>        SELECT</a:t>
            </a:r>
          </a:p>
          <a:p>
            <a:r>
              <a:rPr lang="en-GB" dirty="0"/>
              <a:t>            DISTINCT </a:t>
            </a:r>
            <a:r>
              <a:rPr lang="en-GB" dirty="0" err="1"/>
              <a:t>salesman_id</a:t>
            </a:r>
            <a:endParaRPr lang="en-GB" dirty="0"/>
          </a:p>
          <a:p>
            <a:r>
              <a:rPr lang="en-GB" dirty="0"/>
              <a:t>        FROM</a:t>
            </a:r>
          </a:p>
          <a:p>
            <a:r>
              <a:rPr lang="en-GB" dirty="0"/>
              <a:t>            orders</a:t>
            </a:r>
          </a:p>
          <a:p>
            <a:r>
              <a:rPr lang="en-GB" dirty="0"/>
              <a:t>        WHERE</a:t>
            </a:r>
          </a:p>
          <a:p>
            <a:r>
              <a:rPr lang="en-GB" dirty="0"/>
              <a:t>            status = '</a:t>
            </a:r>
            <a:r>
              <a:rPr lang="en-GB" dirty="0" err="1"/>
              <a:t>Canceled</a:t>
            </a:r>
            <a:r>
              <a:rPr lang="en-GB" dirty="0"/>
              <a:t>'</a:t>
            </a:r>
          </a:p>
          <a:p>
            <a:r>
              <a:rPr lang="en-GB" dirty="0"/>
              <a:t>    );</a:t>
            </a:r>
          </a:p>
          <a:p>
            <a:r>
              <a:rPr lang="en-GB" dirty="0"/>
              <a:t>ORDER BY</a:t>
            </a:r>
          </a:p>
          <a:p>
            <a:r>
              <a:rPr lang="en-GB" dirty="0"/>
              <a:t>    </a:t>
            </a:r>
            <a:r>
              <a:rPr lang="en-GB" dirty="0" err="1"/>
              <a:t>first_Name</a:t>
            </a:r>
            <a:r>
              <a:rPr lang="en-GB" dirty="0"/>
              <a:t>;</a:t>
            </a:r>
            <a:endParaRPr lang="en-ZA" dirty="0"/>
          </a:p>
        </p:txBody>
      </p:sp>
    </p:spTree>
    <p:extLst>
      <p:ext uri="{BB962C8B-B14F-4D97-AF65-F5344CB8AC3E}">
        <p14:creationId xmlns:p14="http://schemas.microsoft.com/office/powerpoint/2010/main" val="2913415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E478-ABB4-5D4B-8F7B-340E59B3CEBC}"/>
              </a:ext>
            </a:extLst>
          </p:cNvPr>
          <p:cNvSpPr>
            <a:spLocks noGrp="1"/>
          </p:cNvSpPr>
          <p:nvPr>
            <p:ph type="title"/>
          </p:nvPr>
        </p:nvSpPr>
        <p:spPr/>
        <p:txBody>
          <a:bodyPr/>
          <a:lstStyle/>
          <a:p>
            <a:r>
              <a:rPr lang="en-ZA" dirty="0"/>
              <a:t>Time Format</a:t>
            </a:r>
            <a:br>
              <a:rPr lang="en-ZA" dirty="0"/>
            </a:br>
            <a:endParaRPr lang="en-ZA" dirty="0"/>
          </a:p>
        </p:txBody>
      </p:sp>
      <p:sp>
        <p:nvSpPr>
          <p:cNvPr id="3" name="Content Placeholder 2">
            <a:extLst>
              <a:ext uri="{FF2B5EF4-FFF2-40B4-BE49-F238E27FC236}">
                <a16:creationId xmlns:a16="http://schemas.microsoft.com/office/drawing/2014/main" id="{0486B765-88E0-9A69-9824-1C9C89FFA77A}"/>
              </a:ext>
            </a:extLst>
          </p:cNvPr>
          <p:cNvSpPr>
            <a:spLocks noGrp="1"/>
          </p:cNvSpPr>
          <p:nvPr>
            <p:ph idx="1"/>
          </p:nvPr>
        </p:nvSpPr>
        <p:spPr/>
        <p:txBody>
          <a:bodyPr>
            <a:normAutofit fontScale="77500" lnSpcReduction="20000"/>
          </a:bodyPr>
          <a:lstStyle/>
          <a:p>
            <a:r>
              <a:rPr lang="en-ZA" dirty="0"/>
              <a:t>Time is stored in 24-hour </a:t>
            </a:r>
            <a:r>
              <a:rPr lang="en-ZA" dirty="0" err="1"/>
              <a:t>format#HH:MM:SS</a:t>
            </a:r>
            <a:r>
              <a:rPr lang="en-ZA" dirty="0"/>
              <a:t>. By default, the time in a date field is 12:00:00 A.M. (midnight) if no time portion is entered. In a time-only entry, the date portion defaults to the first day of the current month. To enter the time portion of a date, use the TO_DATE function with a format mask indicating the time portion, as in:</a:t>
            </a:r>
          </a:p>
          <a:p>
            <a:endParaRPr lang="en-ZA" dirty="0"/>
          </a:p>
          <a:p>
            <a:r>
              <a:rPr lang="en-ZA" dirty="0"/>
              <a:t>INSERT INTO birthdays (</a:t>
            </a:r>
            <a:r>
              <a:rPr lang="en-ZA" dirty="0" err="1"/>
              <a:t>bname</a:t>
            </a:r>
            <a:r>
              <a:rPr lang="en-ZA" dirty="0"/>
              <a:t>, </a:t>
            </a:r>
            <a:r>
              <a:rPr lang="en-ZA" dirty="0" err="1"/>
              <a:t>bday</a:t>
            </a:r>
            <a:r>
              <a:rPr lang="en-ZA" dirty="0"/>
              <a:t>) VALUES</a:t>
            </a:r>
          </a:p>
          <a:p>
            <a:endParaRPr lang="en-ZA" dirty="0"/>
          </a:p>
          <a:p>
            <a:r>
              <a:rPr lang="en-ZA" dirty="0"/>
              <a:t>('ANNIE',TO_DATE('13-NOV-92 10:56 A.M.','DD-MON-YY HH:MI A.M.'));</a:t>
            </a:r>
          </a:p>
          <a:p>
            <a:endParaRPr lang="en-ZA" dirty="0"/>
          </a:p>
          <a:p>
            <a:r>
              <a:rPr lang="en-ZA" dirty="0"/>
              <a:t>To compare dates that have time data, use the SQL function TRUNC if you want to ignore the time component. Use the SQL function SYSDATE to return the system date and time. The FIXED_DATE initialization parameter allows you to set SYSDATE to a constant; this can be useful for testing.</a:t>
            </a:r>
          </a:p>
        </p:txBody>
      </p:sp>
    </p:spTree>
    <p:extLst>
      <p:ext uri="{BB962C8B-B14F-4D97-AF65-F5344CB8AC3E}">
        <p14:creationId xmlns:p14="http://schemas.microsoft.com/office/powerpoint/2010/main" val="199642166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1387366" y="1056289"/>
            <a:ext cx="9459310" cy="5312979"/>
          </a:xfrm>
          <a:prstGeom prst="rect">
            <a:avLst/>
          </a:prstGeom>
        </p:spPr>
      </p:pic>
    </p:spTree>
    <p:extLst>
      <p:ext uri="{BB962C8B-B14F-4D97-AF65-F5344CB8AC3E}">
        <p14:creationId xmlns:p14="http://schemas.microsoft.com/office/powerpoint/2010/main" val="95095300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p:txBody>
          <a:bodyPr/>
          <a:lstStyle/>
          <a:p>
            <a:r>
              <a:rPr lang="en-GB" dirty="0"/>
              <a:t>Find customers who have not placed any orders</a:t>
            </a:r>
          </a:p>
          <a:p>
            <a:endParaRPr lang="en-GB" dirty="0"/>
          </a:p>
        </p:txBody>
      </p:sp>
    </p:spTree>
    <p:extLst>
      <p:ext uri="{BB962C8B-B14F-4D97-AF65-F5344CB8AC3E}">
        <p14:creationId xmlns:p14="http://schemas.microsoft.com/office/powerpoint/2010/main" val="11401101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77500" lnSpcReduction="20000"/>
          </a:bodyPr>
          <a:lstStyle/>
          <a:p>
            <a:r>
              <a:rPr lang="en-GB" dirty="0"/>
              <a:t>SELECT</a:t>
            </a:r>
          </a:p>
          <a:p>
            <a:r>
              <a:rPr lang="en-GB" dirty="0"/>
              <a:t>    </a:t>
            </a:r>
            <a:r>
              <a:rPr lang="en-GB" dirty="0" err="1"/>
              <a:t>customer_id</a:t>
            </a:r>
            <a:r>
              <a:rPr lang="en-GB" dirty="0"/>
              <a:t>,</a:t>
            </a:r>
          </a:p>
          <a:p>
            <a:r>
              <a:rPr lang="en-GB" dirty="0"/>
              <a:t>    name</a:t>
            </a:r>
          </a:p>
          <a:p>
            <a:r>
              <a:rPr lang="en-GB" dirty="0"/>
              <a:t>FROM</a:t>
            </a:r>
          </a:p>
          <a:p>
            <a:r>
              <a:rPr lang="en-GB" dirty="0"/>
              <a:t>    customers</a:t>
            </a:r>
          </a:p>
          <a:p>
            <a:r>
              <a:rPr lang="en-GB" dirty="0"/>
              <a:t>WHERE</a:t>
            </a:r>
          </a:p>
          <a:p>
            <a:r>
              <a:rPr lang="en-GB" dirty="0"/>
              <a:t>    </a:t>
            </a:r>
            <a:r>
              <a:rPr lang="en-GB" dirty="0" err="1"/>
              <a:t>customer_id</a:t>
            </a:r>
            <a:r>
              <a:rPr lang="en-GB" dirty="0"/>
              <a:t> NOT IN(</a:t>
            </a:r>
          </a:p>
          <a:p>
            <a:r>
              <a:rPr lang="en-GB" dirty="0"/>
              <a:t>        SELECT</a:t>
            </a:r>
          </a:p>
          <a:p>
            <a:r>
              <a:rPr lang="en-GB" dirty="0"/>
              <a:t>            </a:t>
            </a:r>
            <a:r>
              <a:rPr lang="en-GB" dirty="0" err="1"/>
              <a:t>customer_id</a:t>
            </a:r>
            <a:endParaRPr lang="en-GB" dirty="0"/>
          </a:p>
          <a:p>
            <a:r>
              <a:rPr lang="en-GB" dirty="0"/>
              <a:t>        FROM</a:t>
            </a:r>
          </a:p>
          <a:p>
            <a:r>
              <a:rPr lang="en-GB" dirty="0"/>
              <a:t>            orders</a:t>
            </a:r>
          </a:p>
          <a:p>
            <a:r>
              <a:rPr lang="en-GB" dirty="0"/>
              <a:t>    ); </a:t>
            </a:r>
            <a:endParaRPr lang="en-ZA" dirty="0"/>
          </a:p>
        </p:txBody>
      </p:sp>
    </p:spTree>
    <p:extLst>
      <p:ext uri="{BB962C8B-B14F-4D97-AF65-F5344CB8AC3E}">
        <p14:creationId xmlns:p14="http://schemas.microsoft.com/office/powerpoint/2010/main" val="252965533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1261240" y="220716"/>
            <a:ext cx="9900745" cy="6164317"/>
          </a:xfrm>
          <a:prstGeom prst="rect">
            <a:avLst/>
          </a:prstGeom>
        </p:spPr>
      </p:pic>
    </p:spTree>
    <p:extLst>
      <p:ext uri="{BB962C8B-B14F-4D97-AF65-F5344CB8AC3E}">
        <p14:creationId xmlns:p14="http://schemas.microsoft.com/office/powerpoint/2010/main" val="10808838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HAVING</a:t>
            </a:r>
          </a:p>
        </p:txBody>
      </p:sp>
      <p:sp>
        <p:nvSpPr>
          <p:cNvPr id="3" name="Content Placeholder 2"/>
          <p:cNvSpPr>
            <a:spLocks noGrp="1"/>
          </p:cNvSpPr>
          <p:nvPr>
            <p:ph idx="1"/>
          </p:nvPr>
        </p:nvSpPr>
        <p:spPr/>
        <p:txBody>
          <a:bodyPr/>
          <a:lstStyle/>
          <a:p>
            <a:r>
              <a:rPr lang="en-GB" dirty="0"/>
              <a:t>The HAVING clause is an optional clause of the SELECT statement. It is used to filter groups of rows returned by the GROUP BY clause. This is why the HAVING clause is usually used with the GROUP BY clause.</a:t>
            </a:r>
            <a:endParaRPr lang="en-ZA" dirty="0"/>
          </a:p>
        </p:txBody>
      </p:sp>
    </p:spTree>
    <p:extLst>
      <p:ext uri="{BB962C8B-B14F-4D97-AF65-F5344CB8AC3E}">
        <p14:creationId xmlns:p14="http://schemas.microsoft.com/office/powerpoint/2010/main" val="2189471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GROUP BY clause to retrieve the orders and their values from the </a:t>
            </a:r>
            <a:r>
              <a:rPr lang="en-GB" dirty="0" err="1"/>
              <a:t>order_items</a:t>
            </a:r>
            <a:r>
              <a:rPr lang="en-GB" dirty="0"/>
              <a:t> table:</a:t>
            </a:r>
            <a:endParaRPr lang="en-ZA" dirty="0"/>
          </a:p>
        </p:txBody>
      </p:sp>
      <p:sp>
        <p:nvSpPr>
          <p:cNvPr id="3" name="Content Placeholder 2"/>
          <p:cNvSpPr>
            <a:spLocks noGrp="1"/>
          </p:cNvSpPr>
          <p:nvPr>
            <p:ph idx="1"/>
          </p:nvPr>
        </p:nvSpPr>
        <p:spPr/>
        <p:txBody>
          <a:bodyPr>
            <a:normAutofit lnSpcReduction="10000"/>
          </a:bodyPr>
          <a:lstStyle/>
          <a:p>
            <a:r>
              <a:rPr lang="en-GB" dirty="0"/>
              <a:t>SELECT</a:t>
            </a:r>
          </a:p>
          <a:p>
            <a:r>
              <a:rPr lang="en-GB" dirty="0"/>
              <a:t>    </a:t>
            </a:r>
            <a:r>
              <a:rPr lang="en-GB" dirty="0" err="1"/>
              <a:t>order_id</a:t>
            </a:r>
            <a:r>
              <a:rPr lang="en-GB" dirty="0"/>
              <a:t>,</a:t>
            </a:r>
          </a:p>
          <a:p>
            <a:r>
              <a:rPr lang="en-GB" dirty="0"/>
              <a:t>    SUM( </a:t>
            </a:r>
            <a:r>
              <a:rPr lang="en-GB" dirty="0" err="1"/>
              <a:t>unit_price</a:t>
            </a:r>
            <a:r>
              <a:rPr lang="en-GB" dirty="0"/>
              <a:t> * quantity ) </a:t>
            </a:r>
            <a:r>
              <a:rPr lang="en-GB" dirty="0" err="1"/>
              <a:t>order_value</a:t>
            </a:r>
            <a:endParaRPr lang="en-GB" dirty="0"/>
          </a:p>
          <a:p>
            <a:r>
              <a:rPr lang="en-GB" dirty="0"/>
              <a:t>FROM</a:t>
            </a:r>
          </a:p>
          <a:p>
            <a:r>
              <a:rPr lang="en-GB" dirty="0"/>
              <a:t>    </a:t>
            </a:r>
            <a:r>
              <a:rPr lang="en-GB" dirty="0" err="1"/>
              <a:t>order_items</a:t>
            </a:r>
            <a:endParaRPr lang="en-GB" dirty="0"/>
          </a:p>
          <a:p>
            <a:r>
              <a:rPr lang="en-GB" dirty="0"/>
              <a:t>GROUP BY</a:t>
            </a:r>
          </a:p>
          <a:p>
            <a:r>
              <a:rPr lang="en-GB" dirty="0"/>
              <a:t>    </a:t>
            </a:r>
            <a:r>
              <a:rPr lang="en-GB" dirty="0" err="1"/>
              <a:t>order_id</a:t>
            </a:r>
            <a:endParaRPr lang="en-GB" dirty="0"/>
          </a:p>
          <a:p>
            <a:r>
              <a:rPr lang="en-GB" dirty="0"/>
              <a:t>ORDER BY</a:t>
            </a:r>
          </a:p>
          <a:p>
            <a:r>
              <a:rPr lang="en-GB" dirty="0"/>
              <a:t>    </a:t>
            </a:r>
            <a:r>
              <a:rPr lang="en-GB" dirty="0" err="1"/>
              <a:t>order_value</a:t>
            </a:r>
            <a:r>
              <a:rPr lang="en-GB" dirty="0"/>
              <a:t> DESC;</a:t>
            </a:r>
          </a:p>
          <a:p>
            <a:endParaRPr lang="en-ZA" dirty="0"/>
          </a:p>
        </p:txBody>
      </p:sp>
    </p:spTree>
    <p:extLst>
      <p:ext uri="{BB962C8B-B14F-4D97-AF65-F5344CB8AC3E}">
        <p14:creationId xmlns:p14="http://schemas.microsoft.com/office/powerpoint/2010/main" val="4932694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1844566" y="614855"/>
            <a:ext cx="9790385" cy="6243145"/>
          </a:xfrm>
          <a:prstGeom prst="rect">
            <a:avLst/>
          </a:prstGeom>
        </p:spPr>
      </p:pic>
    </p:spTree>
    <p:extLst>
      <p:ext uri="{BB962C8B-B14F-4D97-AF65-F5344CB8AC3E}">
        <p14:creationId xmlns:p14="http://schemas.microsoft.com/office/powerpoint/2010/main" val="27748683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85000" lnSpcReduction="20000"/>
          </a:bodyPr>
          <a:lstStyle/>
          <a:p>
            <a:r>
              <a:rPr lang="en-GB" dirty="0"/>
              <a:t>SELECT</a:t>
            </a:r>
          </a:p>
          <a:p>
            <a:r>
              <a:rPr lang="en-GB" dirty="0"/>
              <a:t>    </a:t>
            </a:r>
            <a:r>
              <a:rPr lang="en-GB" dirty="0" err="1"/>
              <a:t>order_id</a:t>
            </a:r>
            <a:r>
              <a:rPr lang="en-GB" dirty="0"/>
              <a:t>,</a:t>
            </a:r>
          </a:p>
          <a:p>
            <a:r>
              <a:rPr lang="en-GB" dirty="0"/>
              <a:t>    SUM( </a:t>
            </a:r>
            <a:r>
              <a:rPr lang="en-GB" dirty="0" err="1"/>
              <a:t>unit_price</a:t>
            </a:r>
            <a:r>
              <a:rPr lang="en-GB" dirty="0"/>
              <a:t> * quantity ) </a:t>
            </a:r>
            <a:r>
              <a:rPr lang="en-GB" dirty="0" err="1"/>
              <a:t>order_value</a:t>
            </a:r>
            <a:endParaRPr lang="en-GB" dirty="0"/>
          </a:p>
          <a:p>
            <a:r>
              <a:rPr lang="en-GB" dirty="0"/>
              <a:t>FROM</a:t>
            </a:r>
          </a:p>
          <a:p>
            <a:r>
              <a:rPr lang="en-GB" dirty="0"/>
              <a:t>    </a:t>
            </a:r>
            <a:r>
              <a:rPr lang="en-GB" dirty="0" err="1"/>
              <a:t>order_items</a:t>
            </a:r>
            <a:endParaRPr lang="en-GB" dirty="0"/>
          </a:p>
          <a:p>
            <a:r>
              <a:rPr lang="en-GB" dirty="0"/>
              <a:t>GROUP BY</a:t>
            </a:r>
          </a:p>
          <a:p>
            <a:r>
              <a:rPr lang="en-GB" dirty="0"/>
              <a:t>    </a:t>
            </a:r>
            <a:r>
              <a:rPr lang="en-GB" dirty="0" err="1"/>
              <a:t>order_id</a:t>
            </a:r>
            <a:endParaRPr lang="en-GB" dirty="0"/>
          </a:p>
          <a:p>
            <a:r>
              <a:rPr lang="en-GB" dirty="0"/>
              <a:t>HAVING</a:t>
            </a:r>
          </a:p>
          <a:p>
            <a:r>
              <a:rPr lang="en-GB" dirty="0"/>
              <a:t>    SUM( </a:t>
            </a:r>
            <a:r>
              <a:rPr lang="en-GB" dirty="0" err="1"/>
              <a:t>unit_price</a:t>
            </a:r>
            <a:r>
              <a:rPr lang="en-GB" dirty="0"/>
              <a:t> * quantity ) &gt; 1000000</a:t>
            </a:r>
          </a:p>
          <a:p>
            <a:r>
              <a:rPr lang="en-GB" dirty="0"/>
              <a:t>ORDER BY</a:t>
            </a:r>
          </a:p>
          <a:p>
            <a:r>
              <a:rPr lang="en-GB" dirty="0"/>
              <a:t>    </a:t>
            </a:r>
            <a:r>
              <a:rPr lang="en-GB" dirty="0" err="1"/>
              <a:t>order_value</a:t>
            </a:r>
            <a:r>
              <a:rPr lang="en-GB" dirty="0"/>
              <a:t> DESC;</a:t>
            </a:r>
          </a:p>
          <a:p>
            <a:endParaRPr lang="en-ZA" dirty="0"/>
          </a:p>
        </p:txBody>
      </p:sp>
    </p:spTree>
    <p:extLst>
      <p:ext uri="{BB962C8B-B14F-4D97-AF65-F5344CB8AC3E}">
        <p14:creationId xmlns:p14="http://schemas.microsoft.com/office/powerpoint/2010/main" val="68053015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1308538" y="756746"/>
            <a:ext cx="9175531" cy="5770178"/>
          </a:xfrm>
          <a:prstGeom prst="rect">
            <a:avLst/>
          </a:prstGeom>
        </p:spPr>
      </p:pic>
    </p:spTree>
    <p:extLst>
      <p:ext uri="{BB962C8B-B14F-4D97-AF65-F5344CB8AC3E}">
        <p14:creationId xmlns:p14="http://schemas.microsoft.com/office/powerpoint/2010/main" val="229197348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First, the GROUP BY clause groups orders by their ids and calculates the order values using the SUM() function.</a:t>
            </a:r>
          </a:p>
          <a:p>
            <a:r>
              <a:rPr lang="en-GB" dirty="0"/>
              <a:t>Then, the HAVING clause filters all orders whose values are less than or equal to 1,000,000</a:t>
            </a:r>
            <a:endParaRPr lang="en-ZA" dirty="0"/>
          </a:p>
        </p:txBody>
      </p:sp>
    </p:spTree>
    <p:extLst>
      <p:ext uri="{BB962C8B-B14F-4D97-AF65-F5344CB8AC3E}">
        <p14:creationId xmlns:p14="http://schemas.microsoft.com/office/powerpoint/2010/main" val="270484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1076"/>
            <a:ext cx="10515600" cy="5845887"/>
          </a:xfrm>
        </p:spPr>
        <p:txBody>
          <a:bodyPr>
            <a:normAutofit fontScale="55000" lnSpcReduction="20000"/>
          </a:bodyPr>
          <a:lstStyle/>
          <a:p>
            <a:r>
              <a:rPr lang="en-ZA" sz="2900" dirty="0"/>
              <a:t>CREATE TABLE "SYSTEM"."CUSTOMERS" </a:t>
            </a:r>
          </a:p>
          <a:p>
            <a:r>
              <a:rPr lang="en-ZA" sz="2900" dirty="0"/>
              <a:t>   (	"CUSTOMER_ID" NUMBER GENERATED BY DEFAULT AS IDENTITY MINVALUE 1 MAXVALUE 9999999999999999999999999999 INCREMENT BY 1 START WITH 320 CACHE 20 NOORDER  NOCYCLE  NOKEEP  NOSCALE  NOT NULL ENABLE, </a:t>
            </a:r>
          </a:p>
          <a:p>
            <a:r>
              <a:rPr lang="en-ZA" sz="2900" dirty="0"/>
              <a:t>	"NAME" VARCHAR2(255 BYTE) NOT NULL ENABLE, </a:t>
            </a:r>
          </a:p>
          <a:p>
            <a:r>
              <a:rPr lang="en-ZA" sz="2900" dirty="0"/>
              <a:t>	"ADDRESS" VARCHAR2(255 BYTE), </a:t>
            </a:r>
          </a:p>
          <a:p>
            <a:r>
              <a:rPr lang="en-ZA" sz="2900" dirty="0"/>
              <a:t>	"WEBSITE" VARCHAR2(255 BYTE), </a:t>
            </a:r>
          </a:p>
          <a:p>
            <a:r>
              <a:rPr lang="en-ZA" sz="2900" dirty="0"/>
              <a:t>	"CREDIT_LIMIT" NUMBER(8,2), </a:t>
            </a:r>
          </a:p>
          <a:p>
            <a:r>
              <a:rPr lang="en-ZA" sz="2900" dirty="0"/>
              <a:t>	 PRIMARY KEY ("CUSTOMER_ID")</a:t>
            </a:r>
          </a:p>
          <a:p>
            <a:r>
              <a:rPr lang="en-ZA" sz="2900" dirty="0"/>
              <a:t>  USING INDEX PCTFREE 10 INITRANS 2 MAXTRANS 255 </a:t>
            </a:r>
          </a:p>
          <a:p>
            <a:r>
              <a:rPr lang="en-ZA" sz="2900" dirty="0"/>
              <a:t>  STORAGE(INITIAL 65536 NEXT 1048576 MINEXTENTS 1 MAXEXTENTS 2147483645</a:t>
            </a:r>
          </a:p>
          <a:p>
            <a:r>
              <a:rPr lang="en-ZA" sz="2900" dirty="0"/>
              <a:t>  PCTINCREASE 0 FREELISTS 1 FREELIST GROUPS 1</a:t>
            </a:r>
          </a:p>
          <a:p>
            <a:r>
              <a:rPr lang="en-ZA" sz="2900" dirty="0"/>
              <a:t>  BUFFER_POOL DEFAULT FLASH_CACHE DEFAULT CELL_FLASH_CACHE DEFAULT)</a:t>
            </a:r>
          </a:p>
          <a:p>
            <a:r>
              <a:rPr lang="en-ZA" sz="2900" dirty="0"/>
              <a:t>  TABLESPACE "SYSTEM"  ENABLE</a:t>
            </a:r>
          </a:p>
          <a:p>
            <a:r>
              <a:rPr lang="en-ZA" sz="2900" dirty="0"/>
              <a:t>   ) PCTFREE 10 PCTUSED 40 INITRANS 1 MAXTRANS 255 </a:t>
            </a:r>
          </a:p>
          <a:p>
            <a:r>
              <a:rPr lang="en-ZA" sz="2900" dirty="0"/>
              <a:t> NOCOMPRESS LOGGING</a:t>
            </a:r>
          </a:p>
          <a:p>
            <a:r>
              <a:rPr lang="en-ZA" sz="2900" dirty="0"/>
              <a:t>  STORAGE(INITIAL 65536 NEXT 1048576 MINEXTENTS 1 MAXEXTENTS 2147483645</a:t>
            </a:r>
          </a:p>
          <a:p>
            <a:r>
              <a:rPr lang="en-ZA" sz="2900" dirty="0"/>
              <a:t>  PCTINCREASE 0 FREELISTS 1 FREELIST GROUPS 1</a:t>
            </a:r>
          </a:p>
          <a:p>
            <a:r>
              <a:rPr lang="en-ZA" sz="2900" dirty="0"/>
              <a:t>  BUFFER_POOL DEFAULT FLASH_CACHE DEFAULT CELL_FLASH_CACHE DEFAULT)</a:t>
            </a:r>
          </a:p>
          <a:p>
            <a:r>
              <a:rPr lang="en-ZA" sz="2900" dirty="0"/>
              <a:t>  TABLESPACE "SYSTEM" ;</a:t>
            </a:r>
          </a:p>
          <a:p>
            <a:endParaRPr lang="en-ZA" dirty="0"/>
          </a:p>
        </p:txBody>
      </p:sp>
    </p:spTree>
    <p:extLst>
      <p:ext uri="{BB962C8B-B14F-4D97-AF65-F5344CB8AC3E}">
        <p14:creationId xmlns:p14="http://schemas.microsoft.com/office/powerpoint/2010/main" val="107938171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55000" lnSpcReduction="20000"/>
          </a:bodyPr>
          <a:lstStyle/>
          <a:p>
            <a:r>
              <a:rPr lang="en-GB" dirty="0"/>
              <a:t>SELECT</a:t>
            </a:r>
          </a:p>
          <a:p>
            <a:r>
              <a:rPr lang="en-GB" dirty="0"/>
              <a:t>    </a:t>
            </a:r>
            <a:r>
              <a:rPr lang="en-GB" dirty="0" err="1"/>
              <a:t>order_id</a:t>
            </a:r>
            <a:r>
              <a:rPr lang="en-GB" dirty="0"/>
              <a:t>,</a:t>
            </a:r>
          </a:p>
          <a:p>
            <a:r>
              <a:rPr lang="en-GB" dirty="0"/>
              <a:t>    COUNT( </a:t>
            </a:r>
            <a:r>
              <a:rPr lang="en-GB" dirty="0" err="1"/>
              <a:t>item_id</a:t>
            </a:r>
            <a:r>
              <a:rPr lang="en-GB" dirty="0"/>
              <a:t> ) </a:t>
            </a:r>
            <a:r>
              <a:rPr lang="en-GB" dirty="0" err="1"/>
              <a:t>item_count</a:t>
            </a:r>
            <a:r>
              <a:rPr lang="en-GB" dirty="0"/>
              <a:t>,</a:t>
            </a:r>
          </a:p>
          <a:p>
            <a:r>
              <a:rPr lang="en-GB" dirty="0"/>
              <a:t>    SUM( </a:t>
            </a:r>
            <a:r>
              <a:rPr lang="en-GB" dirty="0" err="1"/>
              <a:t>unit_price</a:t>
            </a:r>
            <a:r>
              <a:rPr lang="en-GB" dirty="0"/>
              <a:t> * quantity ) total</a:t>
            </a:r>
          </a:p>
          <a:p>
            <a:r>
              <a:rPr lang="en-GB" dirty="0"/>
              <a:t>FROM</a:t>
            </a:r>
          </a:p>
          <a:p>
            <a:r>
              <a:rPr lang="en-GB" dirty="0"/>
              <a:t>    </a:t>
            </a:r>
            <a:r>
              <a:rPr lang="en-GB" dirty="0" err="1"/>
              <a:t>order_items</a:t>
            </a:r>
            <a:endParaRPr lang="en-GB" dirty="0"/>
          </a:p>
          <a:p>
            <a:r>
              <a:rPr lang="en-GB" dirty="0"/>
              <a:t>GROUP BY</a:t>
            </a:r>
          </a:p>
          <a:p>
            <a:r>
              <a:rPr lang="en-GB" dirty="0"/>
              <a:t>    </a:t>
            </a:r>
            <a:r>
              <a:rPr lang="en-GB" dirty="0" err="1"/>
              <a:t>order_id</a:t>
            </a:r>
            <a:endParaRPr lang="en-GB" dirty="0"/>
          </a:p>
          <a:p>
            <a:r>
              <a:rPr lang="en-GB" dirty="0"/>
              <a:t>HAVING</a:t>
            </a:r>
          </a:p>
          <a:p>
            <a:r>
              <a:rPr lang="en-GB" dirty="0"/>
              <a:t>    SUM( </a:t>
            </a:r>
            <a:r>
              <a:rPr lang="en-GB" dirty="0" err="1"/>
              <a:t>unit_price</a:t>
            </a:r>
            <a:r>
              <a:rPr lang="en-GB" dirty="0"/>
              <a:t> * quantity ) &gt; 500000 AND</a:t>
            </a:r>
          </a:p>
          <a:p>
            <a:r>
              <a:rPr lang="en-GB" dirty="0"/>
              <a:t>    COUNT( </a:t>
            </a:r>
            <a:r>
              <a:rPr lang="en-GB" dirty="0" err="1"/>
              <a:t>item_id</a:t>
            </a:r>
            <a:r>
              <a:rPr lang="en-GB" dirty="0"/>
              <a:t> ) BETWEEN 10 AND 12</a:t>
            </a:r>
          </a:p>
          <a:p>
            <a:r>
              <a:rPr lang="en-GB" dirty="0"/>
              <a:t>ORDER BY</a:t>
            </a:r>
          </a:p>
          <a:p>
            <a:r>
              <a:rPr lang="en-GB" dirty="0"/>
              <a:t>    total DESC,</a:t>
            </a:r>
          </a:p>
          <a:p>
            <a:r>
              <a:rPr lang="en-GB" dirty="0"/>
              <a:t>    </a:t>
            </a:r>
            <a:r>
              <a:rPr lang="en-GB" dirty="0" err="1"/>
              <a:t>item_count</a:t>
            </a:r>
            <a:r>
              <a:rPr lang="en-GB" dirty="0"/>
              <a:t> DESC;</a:t>
            </a:r>
          </a:p>
          <a:p>
            <a:endParaRPr lang="en-ZA" dirty="0"/>
          </a:p>
        </p:txBody>
      </p:sp>
    </p:spTree>
    <p:extLst>
      <p:ext uri="{BB962C8B-B14F-4D97-AF65-F5344CB8AC3E}">
        <p14:creationId xmlns:p14="http://schemas.microsoft.com/office/powerpoint/2010/main" val="12466481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ANY</a:t>
            </a:r>
          </a:p>
        </p:txBody>
      </p:sp>
      <p:sp>
        <p:nvSpPr>
          <p:cNvPr id="3" name="Content Placeholder 2"/>
          <p:cNvSpPr>
            <a:spLocks noGrp="1"/>
          </p:cNvSpPr>
          <p:nvPr>
            <p:ph idx="1"/>
          </p:nvPr>
        </p:nvSpPr>
        <p:spPr/>
        <p:txBody>
          <a:bodyPr/>
          <a:lstStyle/>
          <a:p>
            <a:r>
              <a:rPr lang="en-GB" dirty="0"/>
              <a:t>ANY operator is used to compare a value to a list of values or result set returned by a </a:t>
            </a:r>
            <a:r>
              <a:rPr lang="en-GB" dirty="0" err="1"/>
              <a:t>subquery</a:t>
            </a:r>
            <a:r>
              <a:rPr lang="en-GB" dirty="0"/>
              <a:t>. </a:t>
            </a:r>
            <a:endParaRPr lang="en-ZA" dirty="0"/>
          </a:p>
        </p:txBody>
      </p:sp>
    </p:spTree>
    <p:extLst>
      <p:ext uri="{BB962C8B-B14F-4D97-AF65-F5344CB8AC3E}">
        <p14:creationId xmlns:p14="http://schemas.microsoft.com/office/powerpoint/2010/main" val="405188731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92500" lnSpcReduction="20000"/>
          </a:bodyPr>
          <a:lstStyle/>
          <a:p>
            <a:r>
              <a:rPr lang="en-GB" dirty="0"/>
              <a:t>SELECT</a:t>
            </a:r>
          </a:p>
          <a:p>
            <a:r>
              <a:rPr lang="en-GB" dirty="0"/>
              <a:t>    *</a:t>
            </a:r>
          </a:p>
          <a:p>
            <a:r>
              <a:rPr lang="en-GB" dirty="0"/>
              <a:t>FROM</a:t>
            </a:r>
          </a:p>
          <a:p>
            <a:r>
              <a:rPr lang="en-GB" dirty="0"/>
              <a:t>    </a:t>
            </a:r>
            <a:r>
              <a:rPr lang="en-GB" dirty="0" err="1"/>
              <a:t>table_name</a:t>
            </a:r>
            <a:endParaRPr lang="en-GB" dirty="0"/>
          </a:p>
          <a:p>
            <a:r>
              <a:rPr lang="en-GB" dirty="0"/>
              <a:t>WHERE</a:t>
            </a:r>
          </a:p>
          <a:p>
            <a:r>
              <a:rPr lang="en-GB" dirty="0"/>
              <a:t>    c &gt; ANY (</a:t>
            </a:r>
          </a:p>
          <a:p>
            <a:r>
              <a:rPr lang="en-GB" dirty="0"/>
              <a:t>        v1,</a:t>
            </a:r>
          </a:p>
          <a:p>
            <a:r>
              <a:rPr lang="en-GB" dirty="0"/>
              <a:t>        v2,</a:t>
            </a:r>
          </a:p>
          <a:p>
            <a:r>
              <a:rPr lang="en-GB" dirty="0"/>
              <a:t>        v3</a:t>
            </a:r>
          </a:p>
          <a:p>
            <a:r>
              <a:rPr lang="en-GB" dirty="0"/>
              <a:t>    );</a:t>
            </a:r>
          </a:p>
          <a:p>
            <a:endParaRPr lang="en-ZA" dirty="0"/>
          </a:p>
        </p:txBody>
      </p:sp>
    </p:spTree>
    <p:extLst>
      <p:ext uri="{BB962C8B-B14F-4D97-AF65-F5344CB8AC3E}">
        <p14:creationId xmlns:p14="http://schemas.microsoft.com/office/powerpoint/2010/main" val="9728353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1793"/>
            <a:ext cx="10515600" cy="5625170"/>
          </a:xfrm>
        </p:spPr>
        <p:txBody>
          <a:bodyPr>
            <a:normAutofit fontScale="70000" lnSpcReduction="20000"/>
          </a:bodyPr>
          <a:lstStyle/>
          <a:p>
            <a:r>
              <a:rPr lang="en-GB" dirty="0"/>
              <a:t>SELECT</a:t>
            </a:r>
          </a:p>
          <a:p>
            <a:r>
              <a:rPr lang="en-GB" dirty="0"/>
              <a:t>    </a:t>
            </a:r>
            <a:r>
              <a:rPr lang="en-GB" dirty="0" err="1"/>
              <a:t>product_name</a:t>
            </a:r>
            <a:r>
              <a:rPr lang="en-GB" dirty="0"/>
              <a:t>,</a:t>
            </a:r>
          </a:p>
          <a:p>
            <a:r>
              <a:rPr lang="en-GB" dirty="0"/>
              <a:t>    </a:t>
            </a:r>
            <a:r>
              <a:rPr lang="en-GB" dirty="0" err="1"/>
              <a:t>list_price</a:t>
            </a:r>
            <a:endParaRPr lang="en-GB" dirty="0"/>
          </a:p>
          <a:p>
            <a:r>
              <a:rPr lang="en-GB" dirty="0"/>
              <a:t>FROM</a:t>
            </a:r>
          </a:p>
          <a:p>
            <a:r>
              <a:rPr lang="en-GB" dirty="0"/>
              <a:t>    products</a:t>
            </a:r>
          </a:p>
          <a:p>
            <a:r>
              <a:rPr lang="en-GB" dirty="0"/>
              <a:t>WHERE</a:t>
            </a:r>
          </a:p>
          <a:p>
            <a:r>
              <a:rPr lang="en-GB" dirty="0"/>
              <a:t>    </a:t>
            </a:r>
            <a:r>
              <a:rPr lang="en-GB" dirty="0" err="1"/>
              <a:t>list_price</a:t>
            </a:r>
            <a:r>
              <a:rPr lang="en-GB" dirty="0"/>
              <a:t> &gt; ANY(</a:t>
            </a:r>
          </a:p>
          <a:p>
            <a:r>
              <a:rPr lang="en-GB" dirty="0"/>
              <a:t>        SELECT</a:t>
            </a:r>
          </a:p>
          <a:p>
            <a:r>
              <a:rPr lang="en-GB" dirty="0"/>
              <a:t>            </a:t>
            </a:r>
            <a:r>
              <a:rPr lang="en-GB" dirty="0" err="1"/>
              <a:t>list_price</a:t>
            </a:r>
            <a:endParaRPr lang="en-GB" dirty="0"/>
          </a:p>
          <a:p>
            <a:r>
              <a:rPr lang="en-GB" dirty="0"/>
              <a:t>        FROM</a:t>
            </a:r>
          </a:p>
          <a:p>
            <a:r>
              <a:rPr lang="en-GB" dirty="0"/>
              <a:t>            products</a:t>
            </a:r>
          </a:p>
          <a:p>
            <a:r>
              <a:rPr lang="en-GB" dirty="0"/>
              <a:t>        WHERE</a:t>
            </a:r>
          </a:p>
          <a:p>
            <a:r>
              <a:rPr lang="en-GB" dirty="0"/>
              <a:t>            </a:t>
            </a:r>
            <a:r>
              <a:rPr lang="en-GB" dirty="0" err="1"/>
              <a:t>category_id</a:t>
            </a:r>
            <a:r>
              <a:rPr lang="en-GB" dirty="0"/>
              <a:t> = 1</a:t>
            </a:r>
          </a:p>
          <a:p>
            <a:r>
              <a:rPr lang="en-GB" dirty="0"/>
              <a:t>    )</a:t>
            </a:r>
          </a:p>
          <a:p>
            <a:r>
              <a:rPr lang="en-GB" dirty="0"/>
              <a:t>ORDER BY</a:t>
            </a:r>
          </a:p>
          <a:p>
            <a:r>
              <a:rPr lang="en-GB" dirty="0"/>
              <a:t>    </a:t>
            </a:r>
            <a:r>
              <a:rPr lang="en-GB" dirty="0" err="1"/>
              <a:t>product_name</a:t>
            </a:r>
            <a:r>
              <a:rPr lang="en-GB" dirty="0"/>
              <a:t>;</a:t>
            </a:r>
          </a:p>
          <a:p>
            <a:endParaRPr lang="en-ZA" dirty="0"/>
          </a:p>
        </p:txBody>
      </p:sp>
    </p:spTree>
    <p:extLst>
      <p:ext uri="{BB962C8B-B14F-4D97-AF65-F5344CB8AC3E}">
        <p14:creationId xmlns:p14="http://schemas.microsoft.com/office/powerpoint/2010/main" val="371859626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Col=ANY(list)</a:t>
            </a:r>
          </a:p>
        </p:txBody>
      </p:sp>
      <p:sp>
        <p:nvSpPr>
          <p:cNvPr id="3" name="Content Placeholder 2"/>
          <p:cNvSpPr>
            <a:spLocks noGrp="1"/>
          </p:cNvSpPr>
          <p:nvPr>
            <p:ph idx="1"/>
          </p:nvPr>
        </p:nvSpPr>
        <p:spPr/>
        <p:txBody>
          <a:bodyPr>
            <a:normAutofit fontScale="77500" lnSpcReduction="20000"/>
          </a:bodyPr>
          <a:lstStyle/>
          <a:p>
            <a:r>
              <a:rPr lang="en-GB" dirty="0"/>
              <a:t>SELECT</a:t>
            </a:r>
          </a:p>
          <a:p>
            <a:r>
              <a:rPr lang="en-GB" dirty="0"/>
              <a:t>    </a:t>
            </a:r>
            <a:r>
              <a:rPr lang="en-GB" dirty="0" err="1"/>
              <a:t>product_name</a:t>
            </a:r>
            <a:r>
              <a:rPr lang="en-GB" dirty="0"/>
              <a:t>,</a:t>
            </a:r>
          </a:p>
          <a:p>
            <a:r>
              <a:rPr lang="en-GB" dirty="0"/>
              <a:t>    </a:t>
            </a:r>
            <a:r>
              <a:rPr lang="en-GB" dirty="0" err="1"/>
              <a:t>list_price</a:t>
            </a:r>
            <a:endParaRPr lang="en-GB" dirty="0"/>
          </a:p>
          <a:p>
            <a:r>
              <a:rPr lang="en-GB" dirty="0"/>
              <a:t>FROM</a:t>
            </a:r>
          </a:p>
          <a:p>
            <a:r>
              <a:rPr lang="en-GB" dirty="0"/>
              <a:t>    products</a:t>
            </a:r>
          </a:p>
          <a:p>
            <a:r>
              <a:rPr lang="en-GB" dirty="0"/>
              <a:t>WHERE</a:t>
            </a:r>
          </a:p>
          <a:p>
            <a:r>
              <a:rPr lang="en-GB" dirty="0"/>
              <a:t>    </a:t>
            </a:r>
            <a:r>
              <a:rPr lang="en-GB" dirty="0" err="1"/>
              <a:t>list_price</a:t>
            </a:r>
            <a:r>
              <a:rPr lang="en-GB" dirty="0"/>
              <a:t> = ANY(</a:t>
            </a:r>
          </a:p>
          <a:p>
            <a:r>
              <a:rPr lang="en-GB" dirty="0"/>
              <a:t>        2200,</a:t>
            </a:r>
          </a:p>
          <a:p>
            <a:r>
              <a:rPr lang="en-GB" dirty="0"/>
              <a:t>        2259.99,</a:t>
            </a:r>
          </a:p>
          <a:p>
            <a:r>
              <a:rPr lang="en-GB" dirty="0"/>
              <a:t>        2269.99</a:t>
            </a:r>
          </a:p>
          <a:p>
            <a:r>
              <a:rPr lang="en-GB" dirty="0"/>
              <a:t>    )</a:t>
            </a:r>
          </a:p>
          <a:p>
            <a:r>
              <a:rPr lang="en-GB" dirty="0"/>
              <a:t>    AND </a:t>
            </a:r>
            <a:r>
              <a:rPr lang="en-GB" dirty="0" err="1"/>
              <a:t>category_id</a:t>
            </a:r>
            <a:r>
              <a:rPr lang="en-GB" dirty="0"/>
              <a:t> = 1;</a:t>
            </a:r>
          </a:p>
          <a:p>
            <a:endParaRPr lang="en-ZA" dirty="0"/>
          </a:p>
        </p:txBody>
      </p:sp>
    </p:spTree>
    <p:extLst>
      <p:ext uri="{BB962C8B-B14F-4D97-AF65-F5344CB8AC3E}">
        <p14:creationId xmlns:p14="http://schemas.microsoft.com/office/powerpoint/2010/main" val="40381684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col != ANY(list)</a:t>
            </a:r>
            <a:br>
              <a:rPr lang="en-ZA" dirty="0"/>
            </a:br>
            <a:endParaRPr lang="en-ZA" dirty="0"/>
          </a:p>
        </p:txBody>
      </p:sp>
      <p:sp>
        <p:nvSpPr>
          <p:cNvPr id="3" name="Content Placeholder 2"/>
          <p:cNvSpPr>
            <a:spLocks noGrp="1"/>
          </p:cNvSpPr>
          <p:nvPr>
            <p:ph idx="1"/>
          </p:nvPr>
        </p:nvSpPr>
        <p:spPr/>
        <p:txBody>
          <a:bodyPr>
            <a:normAutofit fontScale="55000" lnSpcReduction="20000"/>
          </a:bodyPr>
          <a:lstStyle/>
          <a:p>
            <a:r>
              <a:rPr lang="en-GB" dirty="0"/>
              <a:t>SELECT</a:t>
            </a:r>
          </a:p>
          <a:p>
            <a:r>
              <a:rPr lang="en-GB" dirty="0"/>
              <a:t>    </a:t>
            </a:r>
            <a:r>
              <a:rPr lang="en-GB" dirty="0" err="1"/>
              <a:t>product_name</a:t>
            </a:r>
            <a:r>
              <a:rPr lang="en-GB" dirty="0"/>
              <a:t>,</a:t>
            </a:r>
          </a:p>
          <a:p>
            <a:r>
              <a:rPr lang="en-GB" dirty="0"/>
              <a:t>    </a:t>
            </a:r>
            <a:r>
              <a:rPr lang="en-GB" dirty="0" err="1"/>
              <a:t>list_price</a:t>
            </a:r>
            <a:endParaRPr lang="en-GB" dirty="0"/>
          </a:p>
          <a:p>
            <a:r>
              <a:rPr lang="en-GB" dirty="0"/>
              <a:t>FROM</a:t>
            </a:r>
          </a:p>
          <a:p>
            <a:r>
              <a:rPr lang="en-GB" dirty="0"/>
              <a:t>    products</a:t>
            </a:r>
          </a:p>
          <a:p>
            <a:r>
              <a:rPr lang="en-GB" dirty="0"/>
              <a:t>WHERE</a:t>
            </a:r>
          </a:p>
          <a:p>
            <a:r>
              <a:rPr lang="en-GB" dirty="0"/>
              <a:t>    </a:t>
            </a:r>
            <a:r>
              <a:rPr lang="en-GB" dirty="0" err="1"/>
              <a:t>list_price</a:t>
            </a:r>
            <a:r>
              <a:rPr lang="en-GB" dirty="0"/>
              <a:t> != ANY(</a:t>
            </a:r>
          </a:p>
          <a:p>
            <a:r>
              <a:rPr lang="en-GB" dirty="0"/>
              <a:t>        2200,</a:t>
            </a:r>
          </a:p>
          <a:p>
            <a:r>
              <a:rPr lang="en-GB" dirty="0"/>
              <a:t>        2259.99,</a:t>
            </a:r>
          </a:p>
          <a:p>
            <a:r>
              <a:rPr lang="en-GB" dirty="0"/>
              <a:t>        2269.99</a:t>
            </a:r>
          </a:p>
          <a:p>
            <a:r>
              <a:rPr lang="en-GB" dirty="0"/>
              <a:t>    )</a:t>
            </a:r>
          </a:p>
          <a:p>
            <a:r>
              <a:rPr lang="en-GB" dirty="0"/>
              <a:t>    AND </a:t>
            </a:r>
            <a:r>
              <a:rPr lang="en-GB" dirty="0" err="1"/>
              <a:t>category_id</a:t>
            </a:r>
            <a:r>
              <a:rPr lang="en-GB" dirty="0"/>
              <a:t> = 1</a:t>
            </a:r>
          </a:p>
          <a:p>
            <a:r>
              <a:rPr lang="en-GB" dirty="0"/>
              <a:t>ORDER BY</a:t>
            </a:r>
          </a:p>
          <a:p>
            <a:r>
              <a:rPr lang="en-GB" dirty="0"/>
              <a:t>    </a:t>
            </a:r>
            <a:r>
              <a:rPr lang="en-GB" dirty="0" err="1"/>
              <a:t>list_price</a:t>
            </a:r>
            <a:r>
              <a:rPr lang="en-GB" dirty="0"/>
              <a:t> DESC;</a:t>
            </a:r>
          </a:p>
          <a:p>
            <a:endParaRPr lang="en-ZA" dirty="0"/>
          </a:p>
        </p:txBody>
      </p:sp>
    </p:spTree>
    <p:extLst>
      <p:ext uri="{BB962C8B-B14F-4D97-AF65-F5344CB8AC3E}">
        <p14:creationId xmlns:p14="http://schemas.microsoft.com/office/powerpoint/2010/main" val="23557708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55000" lnSpcReduction="20000"/>
          </a:bodyPr>
          <a:lstStyle/>
          <a:p>
            <a:r>
              <a:rPr lang="en-GB" dirty="0"/>
              <a:t>SELECT</a:t>
            </a:r>
          </a:p>
          <a:p>
            <a:r>
              <a:rPr lang="en-GB" dirty="0"/>
              <a:t>    </a:t>
            </a:r>
            <a:r>
              <a:rPr lang="en-GB" dirty="0" err="1"/>
              <a:t>product_name</a:t>
            </a:r>
            <a:r>
              <a:rPr lang="en-GB" dirty="0"/>
              <a:t>,</a:t>
            </a:r>
          </a:p>
          <a:p>
            <a:r>
              <a:rPr lang="en-GB" dirty="0"/>
              <a:t>    </a:t>
            </a:r>
            <a:r>
              <a:rPr lang="en-GB" dirty="0" err="1"/>
              <a:t>list_price</a:t>
            </a:r>
            <a:endParaRPr lang="en-GB" dirty="0"/>
          </a:p>
          <a:p>
            <a:r>
              <a:rPr lang="en-GB" dirty="0"/>
              <a:t>FROM</a:t>
            </a:r>
          </a:p>
          <a:p>
            <a:r>
              <a:rPr lang="en-GB" dirty="0"/>
              <a:t>    products</a:t>
            </a:r>
          </a:p>
          <a:p>
            <a:r>
              <a:rPr lang="en-GB" dirty="0"/>
              <a:t>WHERE</a:t>
            </a:r>
          </a:p>
          <a:p>
            <a:r>
              <a:rPr lang="en-GB" dirty="0"/>
              <a:t>    </a:t>
            </a:r>
            <a:r>
              <a:rPr lang="en-GB" dirty="0" err="1"/>
              <a:t>list_price</a:t>
            </a:r>
            <a:r>
              <a:rPr lang="en-GB" dirty="0"/>
              <a:t> &gt; ANY(</a:t>
            </a:r>
          </a:p>
          <a:p>
            <a:r>
              <a:rPr lang="en-GB" dirty="0"/>
              <a:t>        2200,</a:t>
            </a:r>
          </a:p>
          <a:p>
            <a:r>
              <a:rPr lang="en-GB" dirty="0"/>
              <a:t>        2259.99,</a:t>
            </a:r>
          </a:p>
          <a:p>
            <a:r>
              <a:rPr lang="en-GB" dirty="0"/>
              <a:t>        2269.99</a:t>
            </a:r>
          </a:p>
          <a:p>
            <a:r>
              <a:rPr lang="en-GB" dirty="0"/>
              <a:t>    )</a:t>
            </a:r>
          </a:p>
          <a:p>
            <a:r>
              <a:rPr lang="en-GB" dirty="0"/>
              <a:t>    AND </a:t>
            </a:r>
            <a:r>
              <a:rPr lang="en-GB" dirty="0" err="1"/>
              <a:t>category_id</a:t>
            </a:r>
            <a:r>
              <a:rPr lang="en-GB" dirty="0"/>
              <a:t> = 1</a:t>
            </a:r>
          </a:p>
          <a:p>
            <a:r>
              <a:rPr lang="en-GB" dirty="0"/>
              <a:t>ORDER BY</a:t>
            </a:r>
          </a:p>
          <a:p>
            <a:r>
              <a:rPr lang="en-GB" dirty="0"/>
              <a:t>    </a:t>
            </a:r>
            <a:r>
              <a:rPr lang="en-GB" dirty="0" err="1"/>
              <a:t>list_price</a:t>
            </a:r>
            <a:r>
              <a:rPr lang="en-GB" dirty="0"/>
              <a:t> DESC;</a:t>
            </a:r>
          </a:p>
          <a:p>
            <a:endParaRPr lang="en-ZA" dirty="0"/>
          </a:p>
        </p:txBody>
      </p:sp>
    </p:spTree>
    <p:extLst>
      <p:ext uri="{BB962C8B-B14F-4D97-AF65-F5344CB8AC3E}">
        <p14:creationId xmlns:p14="http://schemas.microsoft.com/office/powerpoint/2010/main" val="62767394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EXISTS </a:t>
            </a:r>
          </a:p>
        </p:txBody>
      </p:sp>
      <p:sp>
        <p:nvSpPr>
          <p:cNvPr id="3" name="Content Placeholder 2"/>
          <p:cNvSpPr>
            <a:spLocks noGrp="1"/>
          </p:cNvSpPr>
          <p:nvPr>
            <p:ph idx="1"/>
          </p:nvPr>
        </p:nvSpPr>
        <p:spPr/>
        <p:txBody>
          <a:bodyPr/>
          <a:lstStyle/>
          <a:p>
            <a:r>
              <a:rPr lang="en-GB" dirty="0"/>
              <a:t>EXISTS operator is often used with a </a:t>
            </a:r>
            <a:r>
              <a:rPr lang="en-GB" dirty="0" err="1"/>
              <a:t>subquery</a:t>
            </a:r>
            <a:r>
              <a:rPr lang="en-GB" dirty="0"/>
              <a:t> to test for the existence of rows:</a:t>
            </a:r>
            <a:endParaRPr lang="en-ZA" dirty="0"/>
          </a:p>
        </p:txBody>
      </p:sp>
    </p:spTree>
    <p:extLst>
      <p:ext uri="{BB962C8B-B14F-4D97-AF65-F5344CB8AC3E}">
        <p14:creationId xmlns:p14="http://schemas.microsoft.com/office/powerpoint/2010/main" val="18646705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SELECT</a:t>
            </a:r>
          </a:p>
          <a:p>
            <a:r>
              <a:rPr lang="en-GB" dirty="0"/>
              <a:t>    *</a:t>
            </a:r>
          </a:p>
          <a:p>
            <a:r>
              <a:rPr lang="en-GB" dirty="0"/>
              <a:t>FROM</a:t>
            </a:r>
          </a:p>
          <a:p>
            <a:r>
              <a:rPr lang="en-GB" dirty="0"/>
              <a:t>    </a:t>
            </a:r>
            <a:r>
              <a:rPr lang="en-GB" dirty="0" err="1"/>
              <a:t>table_name</a:t>
            </a:r>
            <a:endParaRPr lang="en-GB" dirty="0"/>
          </a:p>
          <a:p>
            <a:r>
              <a:rPr lang="en-GB" dirty="0"/>
              <a:t>    WHERE</a:t>
            </a:r>
          </a:p>
          <a:p>
            <a:r>
              <a:rPr lang="en-GB" dirty="0"/>
              <a:t>        EXISTS(</a:t>
            </a:r>
            <a:r>
              <a:rPr lang="en-GB" dirty="0" err="1"/>
              <a:t>subquery</a:t>
            </a:r>
            <a:r>
              <a:rPr lang="en-GB" dirty="0"/>
              <a:t>);</a:t>
            </a:r>
          </a:p>
          <a:p>
            <a:endParaRPr lang="en-ZA" dirty="0"/>
          </a:p>
        </p:txBody>
      </p:sp>
    </p:spTree>
    <p:extLst>
      <p:ext uri="{BB962C8B-B14F-4D97-AF65-F5344CB8AC3E}">
        <p14:creationId xmlns:p14="http://schemas.microsoft.com/office/powerpoint/2010/main" val="172144800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55000" lnSpcReduction="20000"/>
          </a:bodyPr>
          <a:lstStyle/>
          <a:p>
            <a:r>
              <a:rPr lang="en-GB" dirty="0"/>
              <a:t>SELECT</a:t>
            </a:r>
          </a:p>
          <a:p>
            <a:r>
              <a:rPr lang="en-GB" dirty="0"/>
              <a:t>    name</a:t>
            </a:r>
          </a:p>
          <a:p>
            <a:r>
              <a:rPr lang="en-GB" dirty="0"/>
              <a:t>FROM</a:t>
            </a:r>
          </a:p>
          <a:p>
            <a:r>
              <a:rPr lang="en-GB" dirty="0"/>
              <a:t>    customers c</a:t>
            </a:r>
          </a:p>
          <a:p>
            <a:r>
              <a:rPr lang="en-GB" dirty="0"/>
              <a:t>WHERE</a:t>
            </a:r>
          </a:p>
          <a:p>
            <a:r>
              <a:rPr lang="en-GB" dirty="0"/>
              <a:t>    EXISTS (</a:t>
            </a:r>
          </a:p>
          <a:p>
            <a:r>
              <a:rPr lang="en-GB" dirty="0"/>
              <a:t>        SELECT</a:t>
            </a:r>
          </a:p>
          <a:p>
            <a:r>
              <a:rPr lang="en-GB" dirty="0"/>
              <a:t>            1</a:t>
            </a:r>
          </a:p>
          <a:p>
            <a:r>
              <a:rPr lang="en-GB" dirty="0"/>
              <a:t>        FROM</a:t>
            </a:r>
          </a:p>
          <a:p>
            <a:r>
              <a:rPr lang="en-GB" dirty="0"/>
              <a:t>            orders</a:t>
            </a:r>
          </a:p>
          <a:p>
            <a:r>
              <a:rPr lang="en-GB" dirty="0"/>
              <a:t>        WHERE</a:t>
            </a:r>
          </a:p>
          <a:p>
            <a:r>
              <a:rPr lang="en-GB" dirty="0"/>
              <a:t>            </a:t>
            </a:r>
            <a:r>
              <a:rPr lang="en-GB" dirty="0" err="1"/>
              <a:t>customer_id</a:t>
            </a:r>
            <a:r>
              <a:rPr lang="en-GB" dirty="0"/>
              <a:t> = </a:t>
            </a:r>
            <a:r>
              <a:rPr lang="en-GB" dirty="0" err="1"/>
              <a:t>c.customer_id</a:t>
            </a:r>
            <a:endParaRPr lang="en-GB" dirty="0"/>
          </a:p>
          <a:p>
            <a:r>
              <a:rPr lang="en-GB" dirty="0"/>
              <a:t>    )</a:t>
            </a:r>
          </a:p>
          <a:p>
            <a:r>
              <a:rPr lang="en-GB" dirty="0"/>
              <a:t>ORDER BY</a:t>
            </a:r>
          </a:p>
          <a:p>
            <a:r>
              <a:rPr lang="en-GB" dirty="0"/>
              <a:t>    name;</a:t>
            </a:r>
          </a:p>
          <a:p>
            <a:endParaRPr lang="en-ZA" dirty="0"/>
          </a:p>
        </p:txBody>
      </p:sp>
    </p:spTree>
    <p:extLst>
      <p:ext uri="{BB962C8B-B14F-4D97-AF65-F5344CB8AC3E}">
        <p14:creationId xmlns:p14="http://schemas.microsoft.com/office/powerpoint/2010/main" val="1937701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Insert values into customer table</a:t>
            </a:r>
          </a:p>
        </p:txBody>
      </p:sp>
      <p:sp>
        <p:nvSpPr>
          <p:cNvPr id="3" name="Content Placeholder 2"/>
          <p:cNvSpPr>
            <a:spLocks noGrp="1"/>
          </p:cNvSpPr>
          <p:nvPr>
            <p:ph idx="1"/>
          </p:nvPr>
        </p:nvSpPr>
        <p:spPr/>
        <p:txBody>
          <a:bodyPr>
            <a:normAutofit fontScale="62500" lnSpcReduction="20000"/>
          </a:bodyPr>
          <a:lstStyle/>
          <a:p>
            <a:r>
              <a:rPr lang="en-ZA" dirty="0"/>
              <a:t>207	</a:t>
            </a:r>
            <a:r>
              <a:rPr lang="en-ZA" dirty="0" err="1"/>
              <a:t>Northwestern</a:t>
            </a:r>
            <a:r>
              <a:rPr lang="en-ZA" dirty="0"/>
              <a:t> Mutual	"1831 No Wong, Peking,</a:t>
            </a:r>
          </a:p>
          <a:p>
            <a:r>
              <a:rPr lang="en-ZA" dirty="0"/>
              <a:t>"	http://www.northwesternmutual.com	3600</a:t>
            </a:r>
          </a:p>
          <a:p>
            <a:r>
              <a:rPr lang="en-ZA" dirty="0"/>
              <a:t>177	United Continental Holdings	"2904 S Salina St, Syracuse,</a:t>
            </a:r>
          </a:p>
          <a:p>
            <a:r>
              <a:rPr lang="en-ZA" dirty="0"/>
              <a:t>NY"	http://www.unitedcontinentalholdings.com	5000</a:t>
            </a:r>
          </a:p>
          <a:p>
            <a:r>
              <a:rPr lang="en-ZA" dirty="0"/>
              <a:t>180	INTL </a:t>
            </a:r>
            <a:r>
              <a:rPr lang="en-ZA" dirty="0" err="1"/>
              <a:t>FCStone</a:t>
            </a:r>
            <a:r>
              <a:rPr lang="en-ZA" dirty="0"/>
              <a:t>	"5344 Haverford Ave, Philadelphia,</a:t>
            </a:r>
          </a:p>
          <a:p>
            <a:r>
              <a:rPr lang="en-ZA" dirty="0"/>
              <a:t>PA"	http://www.intlfcstone.com	5000</a:t>
            </a:r>
          </a:p>
          <a:p>
            <a:r>
              <a:rPr lang="en-ZA" dirty="0"/>
              <a:t>184	Publix Super Markets	"1795 Wu </a:t>
            </a:r>
            <a:r>
              <a:rPr lang="en-ZA" dirty="0" err="1"/>
              <a:t>Meng</a:t>
            </a:r>
            <a:r>
              <a:rPr lang="en-ZA" dirty="0"/>
              <a:t>, </a:t>
            </a:r>
            <a:r>
              <a:rPr lang="en-ZA" dirty="0" err="1"/>
              <a:t>Muang</a:t>
            </a:r>
            <a:r>
              <a:rPr lang="en-ZA" dirty="0"/>
              <a:t> </a:t>
            </a:r>
            <a:r>
              <a:rPr lang="en-ZA" dirty="0" err="1"/>
              <a:t>Chonburi</a:t>
            </a:r>
            <a:r>
              <a:rPr lang="en-ZA" dirty="0"/>
              <a:t>,</a:t>
            </a:r>
          </a:p>
          <a:p>
            <a:r>
              <a:rPr lang="en-ZA" dirty="0"/>
              <a:t>"	http://www.publix.com	1200</a:t>
            </a:r>
          </a:p>
          <a:p>
            <a:r>
              <a:rPr lang="en-ZA" dirty="0"/>
              <a:t>187	ConocoPhillips	"</a:t>
            </a:r>
            <a:r>
              <a:rPr lang="en-ZA" dirty="0" err="1"/>
              <a:t>Walpurgisstr</a:t>
            </a:r>
            <a:r>
              <a:rPr lang="en-ZA" dirty="0"/>
              <a:t> 69, Munich,</a:t>
            </a:r>
          </a:p>
          <a:p>
            <a:r>
              <a:rPr lang="en-ZA" dirty="0"/>
              <a:t>"	http://www.conocophillips.com	2400</a:t>
            </a:r>
          </a:p>
          <a:p>
            <a:r>
              <a:rPr lang="en-ZA" dirty="0"/>
              <a:t>190	3M	Via Frenzy 6903, Roma, 	http://www.3m.com	1200</a:t>
            </a:r>
          </a:p>
          <a:p>
            <a:r>
              <a:rPr lang="en-ZA" dirty="0"/>
              <a:t>192	Exelon	Via </a:t>
            </a:r>
            <a:r>
              <a:rPr lang="en-ZA" dirty="0" err="1"/>
              <a:t>Luminosa</a:t>
            </a:r>
            <a:r>
              <a:rPr lang="en-ZA" dirty="0"/>
              <a:t> 162, Firenze, 	http://www.exeloncorp.com	500</a:t>
            </a:r>
          </a:p>
          <a:p>
            <a:r>
              <a:rPr lang="en-ZA" dirty="0"/>
              <a:t>208	Tesoro	Via </a:t>
            </a:r>
            <a:r>
              <a:rPr lang="en-ZA" dirty="0" err="1"/>
              <a:t>Notoriosa</a:t>
            </a:r>
            <a:r>
              <a:rPr lang="en-ZA" dirty="0"/>
              <a:t> 1942, Firenze, 	http://www.tsocorp.com	500</a:t>
            </a:r>
          </a:p>
        </p:txBody>
      </p:sp>
    </p:spTree>
    <p:extLst>
      <p:ext uri="{BB962C8B-B14F-4D97-AF65-F5344CB8AC3E}">
        <p14:creationId xmlns:p14="http://schemas.microsoft.com/office/powerpoint/2010/main" val="10289517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ALL</a:t>
            </a:r>
          </a:p>
        </p:txBody>
      </p:sp>
      <p:sp>
        <p:nvSpPr>
          <p:cNvPr id="3" name="Content Placeholder 2"/>
          <p:cNvSpPr>
            <a:spLocks noGrp="1"/>
          </p:cNvSpPr>
          <p:nvPr>
            <p:ph idx="1"/>
          </p:nvPr>
        </p:nvSpPr>
        <p:spPr/>
        <p:txBody>
          <a:bodyPr/>
          <a:lstStyle/>
          <a:p>
            <a:r>
              <a:rPr lang="en-GB" dirty="0"/>
              <a:t>ALL operator is used to compare a value to a list of values or result set returned by a </a:t>
            </a:r>
            <a:r>
              <a:rPr lang="en-GB" dirty="0" err="1"/>
              <a:t>subquery</a:t>
            </a:r>
            <a:r>
              <a:rPr lang="en-GB" dirty="0"/>
              <a:t>.</a:t>
            </a:r>
            <a:endParaRPr lang="en-ZA" dirty="0"/>
          </a:p>
        </p:txBody>
      </p:sp>
    </p:spTree>
    <p:extLst>
      <p:ext uri="{BB962C8B-B14F-4D97-AF65-F5344CB8AC3E}">
        <p14:creationId xmlns:p14="http://schemas.microsoft.com/office/powerpoint/2010/main" val="123278624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47500" lnSpcReduction="20000"/>
          </a:bodyPr>
          <a:lstStyle/>
          <a:p>
            <a:r>
              <a:rPr lang="en-GB" dirty="0"/>
              <a:t>SELECT</a:t>
            </a:r>
          </a:p>
          <a:p>
            <a:r>
              <a:rPr lang="en-GB" dirty="0"/>
              <a:t>    </a:t>
            </a:r>
            <a:r>
              <a:rPr lang="en-GB" dirty="0" err="1"/>
              <a:t>product_name</a:t>
            </a:r>
            <a:r>
              <a:rPr lang="en-GB" dirty="0"/>
              <a:t>,</a:t>
            </a:r>
          </a:p>
          <a:p>
            <a:r>
              <a:rPr lang="en-GB" dirty="0"/>
              <a:t>    </a:t>
            </a:r>
            <a:r>
              <a:rPr lang="en-GB" dirty="0" err="1"/>
              <a:t>list_price</a:t>
            </a:r>
            <a:endParaRPr lang="en-GB" dirty="0"/>
          </a:p>
          <a:p>
            <a:r>
              <a:rPr lang="en-GB" dirty="0"/>
              <a:t>FROM</a:t>
            </a:r>
          </a:p>
          <a:p>
            <a:r>
              <a:rPr lang="en-GB" dirty="0"/>
              <a:t>    products</a:t>
            </a:r>
          </a:p>
          <a:p>
            <a:r>
              <a:rPr lang="en-GB" dirty="0"/>
              <a:t>WHERE</a:t>
            </a:r>
          </a:p>
          <a:p>
            <a:r>
              <a:rPr lang="en-GB" dirty="0"/>
              <a:t>    </a:t>
            </a:r>
            <a:r>
              <a:rPr lang="en-GB" dirty="0" err="1"/>
              <a:t>list_price</a:t>
            </a:r>
            <a:r>
              <a:rPr lang="en-GB" dirty="0"/>
              <a:t> &gt; ALL(</a:t>
            </a:r>
          </a:p>
          <a:p>
            <a:r>
              <a:rPr lang="en-GB" dirty="0"/>
              <a:t>        SELECT</a:t>
            </a:r>
          </a:p>
          <a:p>
            <a:r>
              <a:rPr lang="en-GB" dirty="0"/>
              <a:t>            AVG( </a:t>
            </a:r>
            <a:r>
              <a:rPr lang="en-GB" dirty="0" err="1"/>
              <a:t>list_price</a:t>
            </a:r>
            <a:r>
              <a:rPr lang="en-GB" dirty="0"/>
              <a:t> )</a:t>
            </a:r>
          </a:p>
          <a:p>
            <a:r>
              <a:rPr lang="en-GB" dirty="0"/>
              <a:t>        FROM</a:t>
            </a:r>
          </a:p>
          <a:p>
            <a:r>
              <a:rPr lang="en-GB" dirty="0"/>
              <a:t>            products</a:t>
            </a:r>
          </a:p>
          <a:p>
            <a:r>
              <a:rPr lang="en-GB" dirty="0"/>
              <a:t>        GROUP BY</a:t>
            </a:r>
          </a:p>
          <a:p>
            <a:r>
              <a:rPr lang="en-GB" dirty="0"/>
              <a:t>            </a:t>
            </a:r>
            <a:r>
              <a:rPr lang="en-GB" dirty="0" err="1"/>
              <a:t>category_id</a:t>
            </a:r>
            <a:endParaRPr lang="en-GB" dirty="0"/>
          </a:p>
          <a:p>
            <a:r>
              <a:rPr lang="en-GB" dirty="0"/>
              <a:t>    )</a:t>
            </a:r>
          </a:p>
          <a:p>
            <a:r>
              <a:rPr lang="en-GB" dirty="0"/>
              <a:t>ORDER BY</a:t>
            </a:r>
          </a:p>
          <a:p>
            <a:r>
              <a:rPr lang="en-GB" dirty="0"/>
              <a:t>    </a:t>
            </a:r>
            <a:r>
              <a:rPr lang="en-GB" dirty="0" err="1"/>
              <a:t>list_price</a:t>
            </a:r>
            <a:r>
              <a:rPr lang="en-GB" dirty="0"/>
              <a:t> ASC;</a:t>
            </a:r>
          </a:p>
          <a:p>
            <a:endParaRPr lang="en-ZA" dirty="0"/>
          </a:p>
        </p:txBody>
      </p:sp>
    </p:spTree>
    <p:extLst>
      <p:ext uri="{BB962C8B-B14F-4D97-AF65-F5344CB8AC3E}">
        <p14:creationId xmlns:p14="http://schemas.microsoft.com/office/powerpoint/2010/main" val="36585577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F2C9-67C2-11CD-BE99-DE357BF1FCB8}"/>
              </a:ext>
            </a:extLst>
          </p:cNvPr>
          <p:cNvSpPr>
            <a:spLocks noGrp="1"/>
          </p:cNvSpPr>
          <p:nvPr>
            <p:ph type="title"/>
          </p:nvPr>
        </p:nvSpPr>
        <p:spPr/>
        <p:txBody>
          <a:bodyPr/>
          <a:lstStyle/>
          <a:p>
            <a:r>
              <a:rPr lang="en-US" dirty="0"/>
              <a:t>Products table</a:t>
            </a:r>
            <a:endParaRPr lang="en-ZA" dirty="0"/>
          </a:p>
        </p:txBody>
      </p:sp>
      <p:sp>
        <p:nvSpPr>
          <p:cNvPr id="3" name="Content Placeholder 2">
            <a:extLst>
              <a:ext uri="{FF2B5EF4-FFF2-40B4-BE49-F238E27FC236}">
                <a16:creationId xmlns:a16="http://schemas.microsoft.com/office/drawing/2014/main" id="{E3444C5D-C8C2-8959-884F-83A273AAC593}"/>
              </a:ext>
            </a:extLst>
          </p:cNvPr>
          <p:cNvSpPr>
            <a:spLocks noGrp="1"/>
          </p:cNvSpPr>
          <p:nvPr>
            <p:ph idx="1"/>
          </p:nvPr>
        </p:nvSpPr>
        <p:spPr/>
        <p:txBody>
          <a:bodyPr>
            <a:normAutofit fontScale="55000" lnSpcReduction="20000"/>
          </a:bodyPr>
          <a:lstStyle/>
          <a:p>
            <a:r>
              <a:rPr lang="en-ZA" dirty="0"/>
              <a:t>CREATE TABLE products</a:t>
            </a:r>
          </a:p>
          <a:p>
            <a:r>
              <a:rPr lang="en-ZA" dirty="0"/>
              <a:t>  (</a:t>
            </a:r>
          </a:p>
          <a:p>
            <a:r>
              <a:rPr lang="en-ZA" dirty="0"/>
              <a:t>    </a:t>
            </a:r>
            <a:r>
              <a:rPr lang="en-ZA" dirty="0" err="1"/>
              <a:t>product_id</a:t>
            </a:r>
            <a:r>
              <a:rPr lang="en-ZA" dirty="0"/>
              <a:t> NUMBER </a:t>
            </a:r>
          </a:p>
          <a:p>
            <a:r>
              <a:rPr lang="en-ZA" dirty="0"/>
              <a:t>               GENERATED BY DEFAULT AS IDENTITY START WITH 289 </a:t>
            </a:r>
          </a:p>
          <a:p>
            <a:r>
              <a:rPr lang="en-ZA" dirty="0"/>
              <a:t>               PRIMARY KEY,</a:t>
            </a:r>
          </a:p>
          <a:p>
            <a:r>
              <a:rPr lang="en-ZA" dirty="0"/>
              <a:t>    </a:t>
            </a:r>
            <a:r>
              <a:rPr lang="en-ZA" dirty="0" err="1"/>
              <a:t>product_name</a:t>
            </a:r>
            <a:r>
              <a:rPr lang="en-ZA" dirty="0"/>
              <a:t>  VARCHAR2( 255 ) NOT NULL,</a:t>
            </a:r>
          </a:p>
          <a:p>
            <a:r>
              <a:rPr lang="en-ZA" dirty="0"/>
              <a:t>    description   VARCHAR2( 2000 )        ,</a:t>
            </a:r>
          </a:p>
          <a:p>
            <a:r>
              <a:rPr lang="en-ZA" dirty="0"/>
              <a:t>    </a:t>
            </a:r>
            <a:r>
              <a:rPr lang="en-ZA" dirty="0" err="1"/>
              <a:t>standard_cost</a:t>
            </a:r>
            <a:r>
              <a:rPr lang="en-ZA" dirty="0"/>
              <a:t> NUMBER( 9, 2 )          ,</a:t>
            </a:r>
          </a:p>
          <a:p>
            <a:r>
              <a:rPr lang="en-ZA" dirty="0"/>
              <a:t>    </a:t>
            </a:r>
            <a:r>
              <a:rPr lang="en-ZA" dirty="0" err="1"/>
              <a:t>list_price</a:t>
            </a:r>
            <a:r>
              <a:rPr lang="en-ZA" dirty="0"/>
              <a:t>    NUMBER( 9, 2 )          ,</a:t>
            </a:r>
          </a:p>
          <a:p>
            <a:r>
              <a:rPr lang="en-ZA" dirty="0"/>
              <a:t>    </a:t>
            </a:r>
            <a:r>
              <a:rPr lang="en-ZA" dirty="0" err="1"/>
              <a:t>category_id</a:t>
            </a:r>
            <a:r>
              <a:rPr lang="en-ZA" dirty="0"/>
              <a:t>   NUMBER NOT NULL         ,</a:t>
            </a:r>
          </a:p>
          <a:p>
            <a:r>
              <a:rPr lang="en-ZA" dirty="0"/>
              <a:t>    CONSTRAINT </a:t>
            </a:r>
            <a:r>
              <a:rPr lang="en-ZA" dirty="0" err="1"/>
              <a:t>fk_products_categories</a:t>
            </a:r>
            <a:r>
              <a:rPr lang="en-ZA" dirty="0"/>
              <a:t> </a:t>
            </a:r>
          </a:p>
          <a:p>
            <a:r>
              <a:rPr lang="en-ZA" dirty="0"/>
              <a:t>      FOREIGN KEY( </a:t>
            </a:r>
            <a:r>
              <a:rPr lang="en-ZA" dirty="0" err="1"/>
              <a:t>category_id</a:t>
            </a:r>
            <a:r>
              <a:rPr lang="en-ZA" dirty="0"/>
              <a:t> )</a:t>
            </a:r>
          </a:p>
          <a:p>
            <a:r>
              <a:rPr lang="en-ZA" dirty="0"/>
              <a:t>      REFERENCES </a:t>
            </a:r>
            <a:r>
              <a:rPr lang="en-ZA" dirty="0" err="1"/>
              <a:t>product_categories</a:t>
            </a:r>
            <a:r>
              <a:rPr lang="en-ZA" dirty="0"/>
              <a:t>( </a:t>
            </a:r>
            <a:r>
              <a:rPr lang="en-ZA" dirty="0" err="1"/>
              <a:t>category_id</a:t>
            </a:r>
            <a:r>
              <a:rPr lang="en-ZA" dirty="0"/>
              <a:t> ) </a:t>
            </a:r>
          </a:p>
          <a:p>
            <a:r>
              <a:rPr lang="en-ZA" dirty="0"/>
              <a:t>      ON DELETE CASCADE</a:t>
            </a:r>
          </a:p>
          <a:p>
            <a:r>
              <a:rPr lang="en-ZA" dirty="0"/>
              <a:t>  );</a:t>
            </a:r>
          </a:p>
        </p:txBody>
      </p:sp>
    </p:spTree>
    <p:extLst>
      <p:ext uri="{BB962C8B-B14F-4D97-AF65-F5344CB8AC3E}">
        <p14:creationId xmlns:p14="http://schemas.microsoft.com/office/powerpoint/2010/main" val="363720054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D5276-3882-C15A-759F-960980DAAEC4}"/>
              </a:ext>
            </a:extLst>
          </p:cNvPr>
          <p:cNvSpPr>
            <a:spLocks noGrp="1"/>
          </p:cNvSpPr>
          <p:nvPr>
            <p:ph idx="1"/>
          </p:nvPr>
        </p:nvSpPr>
        <p:spPr>
          <a:xfrm>
            <a:off x="740546" y="1162975"/>
            <a:ext cx="10515600" cy="4351338"/>
          </a:xfrm>
        </p:spPr>
        <p:txBody>
          <a:bodyPr>
            <a:normAutofit fontScale="25000" lnSpcReduction="20000"/>
          </a:bodyPr>
          <a:lstStyle/>
          <a:p>
            <a:r>
              <a:rPr lang="en-ZA" dirty="0"/>
              <a:t>Insert into OT.PRODUCTS (PRODUCT_ID,PRODUCT_NAME,DESCRIPTION,STANDARD_COST,LIST_PRICE,CATEGORY_ID) values (228,'Intel Xeon E5-2699 V3 (OEM/Tray)','Speed:2.3GHz,Cores:18,TDP:145W',2867.51,3410.46,1);</a:t>
            </a:r>
          </a:p>
          <a:p>
            <a:r>
              <a:rPr lang="en-ZA" dirty="0"/>
              <a:t>Insert into OT.PRODUCTS (PRODUCT_ID,PRODUCT_NAME,DESCRIPTION,STANDARD_COST,LIST_PRICE,CATEGORY_ID) values (248,'Intel Xeon E5-2697 V3','Speed:2.6GHz,Cores:14,TDP:145W',2326.27,2774.98,1);</a:t>
            </a:r>
          </a:p>
          <a:p>
            <a:r>
              <a:rPr lang="en-ZA" dirty="0"/>
              <a:t>Insert into OT.PRODUCTS (PRODUCT_ID,PRODUCT_NAME,DESCRIPTION,STANDARD_COST,LIST_PRICE,CATEGORY_ID) values (249,'Intel Xeon E5-2698 V3 (OEM/Tray)','Speed:2.3GHz,Cores:16,TDP:135W',2035.18,2660.72,1);</a:t>
            </a:r>
          </a:p>
          <a:p>
            <a:r>
              <a:rPr lang="en-ZA" dirty="0"/>
              <a:t>Insert into OT.PRODUCTS (PRODUCT_ID,PRODUCT_NAME,DESCRIPTION,STANDARD_COST,LIST_PRICE,CATEGORY_ID) values (2,'Intel Xeon E5-2697 V4','Speed:2.3GHz,Cores:18,TDP:145W',2144.4,2554.99,1);</a:t>
            </a:r>
          </a:p>
          <a:p>
            <a:r>
              <a:rPr lang="en-ZA" dirty="0"/>
              <a:t>Insert into OT.PRODUCTS (PRODUCT_ID,PRODUCT_NAME,DESCRIPTION,STANDARD_COST,LIST_PRICE,CATEGORY_ID) values (45,'Intel Xeon E5-2685 V3 (OEM/Tray)','Speed:2.6GHz,Cores:12,TDP:120W',2012.11,2501.69,1);</a:t>
            </a:r>
          </a:p>
          <a:p>
            <a:r>
              <a:rPr lang="en-ZA" dirty="0"/>
              <a:t>Insert into OT.PRODUCTS (PRODUCT_ID,PRODUCT_NAME,DESCRIPTION,STANDARD_COST,LIST_PRICE,CATEGORY_ID) values (46,'Intel Xeon E5-2695 V3 (OEM/Tray)','Speed:2.3GHz,Cores:14,TDP:120W',1925.13,2431.95,1);</a:t>
            </a:r>
          </a:p>
          <a:p>
            <a:r>
              <a:rPr lang="en-ZA" dirty="0"/>
              <a:t>Insert into OT.PRODUCTS (PRODUCT_ID,PRODUCT_NAME,DESCRIPTION,STANDARD_COST,LIST_PRICE,CATEGORY_ID) values (47,'Intel Xeon E5-2697 V2','Speed:2.7GHz,Cores:12,TDP:130W',2101.59,2377.09,1);</a:t>
            </a:r>
          </a:p>
          <a:p>
            <a:r>
              <a:rPr lang="en-ZA" dirty="0"/>
              <a:t>Insert into OT.PRODUCTS (PRODUCT_ID,PRODUCT_NAME,DESCRIPTION,STANDARD_COST,LIST_PRICE,CATEGORY_ID) values (51,'Intel Xeon E5-2695 V4','Speed:2.1GHz,Cores:18,TDP:120W',1780.35,2269.99,1);</a:t>
            </a:r>
          </a:p>
          <a:p>
            <a:r>
              <a:rPr lang="en-ZA" dirty="0"/>
              <a:t>Insert into OT.PRODUCTS (PRODUCT_ID,PRODUCT_NAME,DESCRIPTION,STANDARD_COST,LIST_PRICE,CATEGORY_ID) values (91,'Intel Xeon E5-2695 V2','Speed:2.4GHz,Cores:12,TDP:115W',1793.53,2259.99,1);</a:t>
            </a:r>
          </a:p>
          <a:p>
            <a:r>
              <a:rPr lang="en-ZA" dirty="0"/>
              <a:t>Insert into OT.PRODUCTS (PRODUCT_ID,PRODUCT_NAME,DESCRIPTION,STANDARD_COST,LIST_PRICE,CATEGORY_ID) values (92,'Intel Xeon E5-2643 V2 (OEM/Tray)','Speed:3.5GHz,Cores:6,TDP:130W',1940.18,2200,1);</a:t>
            </a:r>
          </a:p>
          <a:p>
            <a:r>
              <a:rPr lang="en-ZA" dirty="0"/>
              <a:t>Insert into OT.PRODUCTS (PRODUCT_ID,PRODUCT_NAME,DESCRIPTION,STANDARD_COST,LIST_PRICE,CATEGORY_ID) values (93,'Intel Xeon E5-2690 (OEM/Tray)','Speed:2.9GHz,Cores:8,TDP:135W',1888.33,2116.72,1);</a:t>
            </a:r>
          </a:p>
          <a:p>
            <a:r>
              <a:rPr lang="en-ZA" dirty="0"/>
              <a:t>Insert into OT.PRODUCTS (PRODUCT_ID,PRODUCT_NAME,DESCRIPTION,STANDARD_COST,LIST_PRICE,CATEGORY_ID) values (98,'Intel Xeon E5-2687W V3','Speed:3.1GHz,Cores:10,TDP:160W',1781.47,2064.99,1);</a:t>
            </a:r>
          </a:p>
          <a:p>
            <a:r>
              <a:rPr lang="en-ZA" dirty="0"/>
              <a:t>Insert into OT.PRODUCTS (PRODUCT_ID,PRODUCT_NAME,DESCRIPTION,STANDARD_COST,LIST_PRICE,CATEGORY_ID) values (102,'Intel Xeon E5-2687W V4','Speed:3.0GHz,Cores:12,TDP:160W',1723.83,2042.69,1);</a:t>
            </a:r>
          </a:p>
          <a:p>
            <a:r>
              <a:rPr lang="en-ZA" dirty="0"/>
              <a:t>Insert into OT.PRODUCTS (PRODUCT_ID,PRODUCT_NAME,DESCRIPTION,STANDARD_COST,LIST_PRICE,CATEGORY_ID) values (158,'Intel Xeon E5-2667 V3 (OEM/Tray)','Speed:3.2GHz,Cores:8,TDP:135W',1504.08,2009.46,1);</a:t>
            </a:r>
          </a:p>
          <a:p>
            <a:r>
              <a:rPr lang="en-ZA" dirty="0"/>
              <a:t>Insert into OT.PRODUCTS (PRODUCT_ID,PRODUCT_NAME,DESCRIPTION,STANDARD_COST,LIST_PRICE,CATEGORY_ID) values (159,'Intel Xeon E5-2690 V4','Speed:2.6GHz,Cores:14,TDP:135W',1499.26,1994.49,1);</a:t>
            </a:r>
          </a:p>
          <a:p>
            <a:r>
              <a:rPr lang="en-ZA" dirty="0"/>
              <a:t>Insert into OT.PRODUCTS (PRODUCT_ID,PRODUCT_NAME,DESCRIPTION,STANDARD_COST,LIST_PRICE,CATEGORY_ID) values (160,'Intel Xeon E5-2690 V3','Speed:2.6GHz,Cores:12,TDP:135W',1540.35,1908.73,1);</a:t>
            </a:r>
          </a:p>
          <a:p>
            <a:r>
              <a:rPr lang="en-ZA" dirty="0"/>
              <a:t>Insert into OT.PRODUCTS (PRODUCT_ID,PRODUCT_NAME,DESCRIPTION,STANDARD_COST,LIST_PRICE,CATEGORY_ID) values (162,'Intel Xeon E5-2470V2','Speed:2.4GHz,Cores:10,TDP:95W',1671.95,1904.7,1);</a:t>
            </a:r>
          </a:p>
          <a:p>
            <a:r>
              <a:rPr lang="en-ZA" dirty="0"/>
              <a:t>Insert into OT.PRODUCTS (PRODUCT_ID,PRODUCT_NAME,DESCRIPTION,STANDARD_COST,LIST_PRICE,CATEGORY_ID) values (163,'Intel Xeon E5-2683 V4','Speed:2.1GHz,Cores:16,TDP:120W',1706.95,1899.99,1);</a:t>
            </a:r>
          </a:p>
          <a:p>
            <a:r>
              <a:rPr lang="en-ZA" dirty="0"/>
              <a:t>Insert into OT.PRODUCTS (PRODUCT_ID,PRODUCT_NAME,DESCRIPTION,STANDARD_COST,LIST_PRICE,CATEGORY_ID) values (164,'Intel Xeon E5-2637 V2 (OEM/Tray)','Speed:3.5GHz,Cores:4,TDP:130W',1323.12,1850,1);</a:t>
            </a:r>
          </a:p>
          <a:p>
            <a:r>
              <a:rPr lang="en-ZA" dirty="0"/>
              <a:t>Insert into OT.PRODUCTS (PRODUCT_ID,PRODUCT_NAME,DESCRIPTION,STANDARD_COST,LIST_PRICE,CATEGORY_ID) values (169,'Intel Xeon E5-2683 V4 (OEM/Tray)','Speed:2.1GHz,Cores:16,TDP:120W',1369.83,1844.89,1);</a:t>
            </a:r>
          </a:p>
          <a:p>
            <a:r>
              <a:rPr lang="en-ZA" dirty="0"/>
              <a:t>Insert into OT.PRODUCTS (PRODUCT_ID,PRODUCT_NAME,DESCRIPTION,STANDARD_COST,LIST_PRICE,CATEGORY_ID) values (240,'Intel Core i7-4960X Extreme Edition','Speed:3.6GHz,Cores:6,TDP:130W',1496.43,1805.97,1);</a:t>
            </a:r>
          </a:p>
          <a:p>
            <a:r>
              <a:rPr lang="en-ZA" dirty="0"/>
              <a:t>Insert into OT.PRODUCTS (PRODUCT_ID,PRODUCT_NAME,DESCRIPTION,STANDARD_COST,LIST_PRICE,CATEGORY_ID) values (241,'Intel Xeon E5-2699 V4 (OEM/Tray)','Speed:2.2GHz,Cores:22,TDP:145W',1535.62,1756,1);</a:t>
            </a:r>
          </a:p>
          <a:p>
            <a:endParaRPr lang="en-ZA" dirty="0"/>
          </a:p>
        </p:txBody>
      </p:sp>
    </p:spTree>
    <p:extLst>
      <p:ext uri="{BB962C8B-B14F-4D97-AF65-F5344CB8AC3E}">
        <p14:creationId xmlns:p14="http://schemas.microsoft.com/office/powerpoint/2010/main" val="83452643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0F01-CBCD-CAC2-BFC6-6ED6AD2EB989}"/>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81964E56-05CB-55A9-FA53-E6741C712B5A}"/>
              </a:ext>
            </a:extLst>
          </p:cNvPr>
          <p:cNvSpPr>
            <a:spLocks noGrp="1"/>
          </p:cNvSpPr>
          <p:nvPr>
            <p:ph idx="1"/>
          </p:nvPr>
        </p:nvSpPr>
        <p:spPr/>
        <p:txBody>
          <a:bodyPr>
            <a:normAutofit fontScale="25000" lnSpcReduction="20000"/>
          </a:bodyPr>
          <a:lstStyle/>
          <a:p>
            <a:r>
              <a:rPr lang="en-ZA" dirty="0"/>
              <a:t>Insert into OT.PRODUCTS (PRODUCT_ID,PRODUCT_NAME,DESCRIPTION,STANDARD_COST,LIST_PRICE,CATEGORY_ID) values (242,'Intel Xeon E5-1680 V3 (OEM/Tray)','Speed:3.2GHz,Cores:8,TDP:140W',1519.85,1751.99,1);</a:t>
            </a:r>
          </a:p>
          <a:p>
            <a:r>
              <a:rPr lang="en-ZA" dirty="0"/>
              <a:t>Insert into OT.PRODUCTS (PRODUCT_ID,PRODUCT_NAME,DESCRIPTION,STANDARD_COST,LIST_PRICE,CATEGORY_ID) values (243,'Intel Xeon E5-2643 V4 (OEM/Tray)','Speed:3.4GHz,Cores:6,TDP:135W',1225.59,1708.86,1);</a:t>
            </a:r>
          </a:p>
          <a:p>
            <a:r>
              <a:rPr lang="en-ZA" dirty="0"/>
              <a:t>Insert into OT.PRODUCTS (PRODUCT_ID,PRODUCT_NAME,DESCRIPTION,STANDARD_COST,LIST_PRICE,CATEGORY_ID) values (19,'Intel Core i7-6950X (OEM/Tray)','Speed:3.0GHz,Cores:10,TDP:140W',1479.56,1704.37,1);</a:t>
            </a:r>
          </a:p>
          <a:p>
            <a:r>
              <a:rPr lang="en-ZA" dirty="0"/>
              <a:t>Insert into OT.PRODUCTS (PRODUCT_ID,PRODUCT_NAME,DESCRIPTION,STANDARD_COST,LIST_PRICE,CATEGORY_ID) values (52,'Intel Xeon E5-2670 V3','Speed:2.3GHz,Cores:12,TDP:120W',1453.94,1676.98,1);</a:t>
            </a:r>
          </a:p>
          <a:p>
            <a:r>
              <a:rPr lang="en-ZA" dirty="0"/>
              <a:t>Insert into OT.PRODUCTS (PRODUCT_ID,PRODUCT_NAME,DESCRIPTION,STANDARD_COST,LIST_PRICE,CATEGORY_ID) values (165,'Intel Xeon E5-2680','Speed:2.7GHz,Cores:8,TDP:130W',1479.95,1666.61,1);</a:t>
            </a:r>
          </a:p>
          <a:p>
            <a:r>
              <a:rPr lang="en-ZA" dirty="0"/>
              <a:t>Insert into OT.PRODUCTS (PRODUCT_ID,PRODUCT_NAME,DESCRIPTION,STANDARD_COST,LIST_PRICE,CATEGORY_ID) values (212,'Intel Xeon E5-2680 V4','Speed:2.4GHz,Cores:14,TDP:120W',1365.13,1639.99,1);</a:t>
            </a:r>
          </a:p>
          <a:p>
            <a:r>
              <a:rPr lang="en-ZA" dirty="0"/>
              <a:t>Insert into OT.PRODUCTS (PRODUCT_ID,PRODUCT_NAME,DESCRIPTION,STANDARD_COST,LIST_PRICE,CATEGORY_ID) values (166,'Intel Xeon E5-2680 V3 (OEM/Tray)','Speed:2.5GHz,Cores:12,TDP:120W',1166.89,1638.89,1);</a:t>
            </a:r>
          </a:p>
          <a:p>
            <a:r>
              <a:rPr lang="en-ZA" dirty="0"/>
              <a:t>Insert into OT.PRODUCTS (PRODUCT_ID,PRODUCT_NAME,DESCRIPTION,STANDARD_COST,LIST_PRICE,CATEGORY_ID) values (82,'Intel Core i7-6950X','Speed:3.0GHz,Cores:10,TDP:140W',1052.92,1499.89,1);</a:t>
            </a:r>
          </a:p>
          <a:p>
            <a:r>
              <a:rPr lang="en-ZA" dirty="0"/>
              <a:t>Insert into OT.PRODUCTS (PRODUCT_ID,PRODUCT_NAME,DESCRIPTION,STANDARD_COST,LIST_PRICE,CATEGORY_ID) values (213,'Intel Xeon E5-2643 V3 (OEM/Tray)','Speed:3.4GHz,Cores:6,TDP:135W',1266.37,1469.96,1);</a:t>
            </a:r>
          </a:p>
          <a:p>
            <a:r>
              <a:rPr lang="en-ZA" dirty="0"/>
              <a:t>Insert into OT.PRODUCTS (PRODUCT_ID,PRODUCT_NAME,DESCRIPTION,STANDARD_COST,LIST_PRICE,CATEGORY_ID) values (218,'Intel Xeon E5-2660 V4','Speed:2.0GHz,Cores:14,TDP:105W',1194.03,1388.89,1);</a:t>
            </a:r>
          </a:p>
          <a:p>
            <a:r>
              <a:rPr lang="en-ZA" dirty="0"/>
              <a:t>Insert into OT.PRODUCTS (PRODUCT_ID,PRODUCT_NAME,DESCRIPTION,STANDARD_COST,LIST_PRICE,CATEGORY_ID) values (219,'Intel Xeon E5-2660 V3','Speed:2.6GHz,Cores:10,TDP:105W',1041.99,1299.73,1);</a:t>
            </a:r>
          </a:p>
          <a:p>
            <a:r>
              <a:rPr lang="en-ZA" dirty="0"/>
              <a:t>Insert into OT.PRODUCTS (PRODUCT_ID,PRODUCT_NAME,DESCRIPTION,STANDARD_COST,LIST_PRICE,CATEGORY_ID) values (85,'Intel Xeon E5-2660 V3 (OEM/Tray)','Speed:2.6GHz,Cores:10,TDP:105W',902.18,1274.99,1);</a:t>
            </a:r>
          </a:p>
          <a:p>
            <a:r>
              <a:rPr lang="en-ZA" dirty="0"/>
              <a:t>Insert into OT.PRODUCTS (PRODUCT_ID,PRODUCT_NAME,DESCRIPTION,STANDARD_COST,LIST_PRICE,CATEGORY_ID) values (153,'Intel Xeon E5-2650 V2','Speed:2.6GHz,Cores:8,TDP:95W',961.11,1249,1);</a:t>
            </a:r>
          </a:p>
          <a:p>
            <a:r>
              <a:rPr lang="en-ZA" dirty="0"/>
              <a:t>Insert into OT.PRODUCTS (PRODUCT_ID,PRODUCT_NAME,DESCRIPTION,STANDARD_COST,LIST_PRICE,CATEGORY_ID) values (154,'Intel Xeon E5-2650 V3','Speed:2.3GHz,Cores:10,TDP:105W',906.63,1204.98,1);</a:t>
            </a:r>
          </a:p>
          <a:p>
            <a:r>
              <a:rPr lang="en-ZA" dirty="0"/>
              <a:t>Insert into OT.PRODUCTS (PRODUCT_ID,PRODUCT_NAME,DESCRIPTION,STANDARD_COST,LIST_PRICE,CATEGORY_ID) values (209,'Intel Core i7-990X Extreme Edition','Speed:3.47GHz,Cores:6,TDP:130W',1072.79,1199.99,1);</a:t>
            </a:r>
          </a:p>
          <a:p>
            <a:r>
              <a:rPr lang="en-ZA" dirty="0"/>
              <a:t>Insert into OT.PRODUCTS (PRODUCT_ID,PRODUCT_NAME,DESCRIPTION,STANDARD_COST,LIST_PRICE,CATEGORY_ID) values (81,'Intel Xeon E5-2650 V4','Speed:2.2GHz,Cores:12,TDP:105W',945.11,1099.99,1);</a:t>
            </a:r>
          </a:p>
          <a:p>
            <a:r>
              <a:rPr lang="en-ZA" dirty="0"/>
              <a:t>Insert into OT.PRODUCTS (PRODUCT_ID,PRODUCT_NAME,DESCRIPTION,STANDARD_COST,LIST_PRICE,CATEGORY_ID) values (211,'Intel Xeon E5-2650','Speed:2.0GHz,Cores:8,TDP:95W',869.03,1064.99,1);</a:t>
            </a:r>
          </a:p>
          <a:p>
            <a:r>
              <a:rPr lang="en-ZA" dirty="0"/>
              <a:t>Insert into OT.PRODUCTS (PRODUCT_ID,PRODUCT_NAME,DESCRIPTION,STANDARD_COST,LIST_PRICE,CATEGORY_ID) values (210,'Intel Core i9-7900X','Speed:3.3GHz,Cores:10,TDP:140W',855.82,1029.99,1);</a:t>
            </a:r>
          </a:p>
          <a:p>
            <a:r>
              <a:rPr lang="en-ZA" dirty="0"/>
              <a:t>Insert into OT.PRODUCTS (PRODUCT_ID,PRODUCT_NAME,DESCRIPTION,STANDARD_COST,LIST_PRICE,CATEGORY_ID) values (54,'Intel Xeon E5-1660 V3 (OEM/Tray)','Speed:3.0GHz,Cores:8,TDP:140W',914.52,1019.99,1);</a:t>
            </a:r>
          </a:p>
          <a:p>
            <a:r>
              <a:rPr lang="en-ZA" dirty="0"/>
              <a:t>Insert into OT.PRODUCTS (PRODUCT_ID,PRODUCT_NAME,DESCRIPTION,STANDARD_COST,LIST_PRICE,CATEGORY_ID) values (167,'Intel Xeon E5-2650L V3 (OEM/Tray)','Speed:1.8GHz,Cores:12,TDP:65W',779.17,1010.46,1);</a:t>
            </a:r>
          </a:p>
          <a:p>
            <a:r>
              <a:rPr lang="en-ZA" dirty="0"/>
              <a:t>Insert into OT.PRODUCTS (PRODUCT_ID,PRODUCT_NAME,DESCRIPTION,STANDARD_COST,LIST_PRICE,CATEGORY_ID) values (214,'Intel Core i7-5960X','Speed:3.0GHz,Cores:8,TDP:140W',865.59,1009.79,1);</a:t>
            </a:r>
          </a:p>
          <a:p>
            <a:r>
              <a:rPr lang="en-ZA" dirty="0"/>
              <a:t>Insert into OT.PRODUCTS (PRODUCT_ID,PRODUCT_NAME,DESCRIPTION,STANDARD_COST,LIST_PRICE,CATEGORY_ID) values (53,'Intel Core 2 Extreme QX6800','Speed:2.93GHz,Cores:4,TDP:100W',787.72,1003.98,1);</a:t>
            </a:r>
          </a:p>
          <a:p>
            <a:endParaRPr lang="en-ZA" dirty="0"/>
          </a:p>
        </p:txBody>
      </p:sp>
    </p:spTree>
    <p:extLst>
      <p:ext uri="{BB962C8B-B14F-4D97-AF65-F5344CB8AC3E}">
        <p14:creationId xmlns:p14="http://schemas.microsoft.com/office/powerpoint/2010/main" val="19451322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01DBB-8E7D-DEF7-815E-A91DA676F899}"/>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A060BB01-9ED2-96B6-9951-CD3B13C2DC78}"/>
              </a:ext>
            </a:extLst>
          </p:cNvPr>
          <p:cNvSpPr>
            <a:spLocks noGrp="1"/>
          </p:cNvSpPr>
          <p:nvPr>
            <p:ph idx="1"/>
          </p:nvPr>
        </p:nvSpPr>
        <p:spPr/>
        <p:txBody>
          <a:bodyPr/>
          <a:lstStyle/>
          <a:p>
            <a:r>
              <a:rPr lang="en-ZA" dirty="0"/>
              <a:t>Query to get the most expensive product information??</a:t>
            </a:r>
          </a:p>
          <a:p>
            <a:endParaRPr lang="en-ZA" dirty="0"/>
          </a:p>
        </p:txBody>
      </p:sp>
    </p:spTree>
    <p:extLst>
      <p:ext uri="{BB962C8B-B14F-4D97-AF65-F5344CB8AC3E}">
        <p14:creationId xmlns:p14="http://schemas.microsoft.com/office/powerpoint/2010/main" val="32557482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SUBQUERY</a:t>
            </a:r>
          </a:p>
        </p:txBody>
      </p:sp>
      <p:sp>
        <p:nvSpPr>
          <p:cNvPr id="3" name="Content Placeholder 2"/>
          <p:cNvSpPr>
            <a:spLocks noGrp="1"/>
          </p:cNvSpPr>
          <p:nvPr>
            <p:ph idx="1"/>
          </p:nvPr>
        </p:nvSpPr>
        <p:spPr/>
        <p:txBody>
          <a:bodyPr>
            <a:normAutofit fontScale="62500" lnSpcReduction="20000"/>
          </a:bodyPr>
          <a:lstStyle/>
          <a:p>
            <a:r>
              <a:rPr lang="en-GB" dirty="0"/>
              <a:t>SELECT</a:t>
            </a:r>
          </a:p>
          <a:p>
            <a:r>
              <a:rPr lang="en-GB" dirty="0"/>
              <a:t>    </a:t>
            </a:r>
            <a:r>
              <a:rPr lang="en-GB" dirty="0" err="1"/>
              <a:t>product_id</a:t>
            </a:r>
            <a:r>
              <a:rPr lang="en-GB" dirty="0"/>
              <a:t>,</a:t>
            </a:r>
          </a:p>
          <a:p>
            <a:r>
              <a:rPr lang="en-GB" dirty="0"/>
              <a:t>    </a:t>
            </a:r>
            <a:r>
              <a:rPr lang="en-GB" dirty="0" err="1"/>
              <a:t>product_name</a:t>
            </a:r>
            <a:r>
              <a:rPr lang="en-GB" dirty="0"/>
              <a:t>,</a:t>
            </a:r>
          </a:p>
          <a:p>
            <a:r>
              <a:rPr lang="en-GB" dirty="0"/>
              <a:t>    </a:t>
            </a:r>
            <a:r>
              <a:rPr lang="en-GB" dirty="0" err="1"/>
              <a:t>list_price</a:t>
            </a:r>
            <a:endParaRPr lang="en-GB" dirty="0"/>
          </a:p>
          <a:p>
            <a:r>
              <a:rPr lang="en-GB" dirty="0"/>
              <a:t>FROM</a:t>
            </a:r>
          </a:p>
          <a:p>
            <a:r>
              <a:rPr lang="en-GB" dirty="0"/>
              <a:t>    products</a:t>
            </a:r>
          </a:p>
          <a:p>
            <a:r>
              <a:rPr lang="en-GB" dirty="0"/>
              <a:t>WHERE</a:t>
            </a:r>
          </a:p>
          <a:p>
            <a:r>
              <a:rPr lang="en-GB" dirty="0"/>
              <a:t>    </a:t>
            </a:r>
            <a:r>
              <a:rPr lang="en-GB" dirty="0" err="1"/>
              <a:t>list_price</a:t>
            </a:r>
            <a:r>
              <a:rPr lang="en-GB" dirty="0"/>
              <a:t> = (</a:t>
            </a:r>
          </a:p>
          <a:p>
            <a:r>
              <a:rPr lang="en-GB" dirty="0"/>
              <a:t>        SELECT</a:t>
            </a:r>
          </a:p>
          <a:p>
            <a:r>
              <a:rPr lang="en-GB" dirty="0"/>
              <a:t>            MAX( </a:t>
            </a:r>
            <a:r>
              <a:rPr lang="en-GB" dirty="0" err="1"/>
              <a:t>list_price</a:t>
            </a:r>
            <a:r>
              <a:rPr lang="en-GB" dirty="0"/>
              <a:t> )</a:t>
            </a:r>
          </a:p>
          <a:p>
            <a:r>
              <a:rPr lang="en-GB" dirty="0"/>
              <a:t>        FROM</a:t>
            </a:r>
          </a:p>
          <a:p>
            <a:r>
              <a:rPr lang="en-GB" dirty="0"/>
              <a:t>            products</a:t>
            </a:r>
          </a:p>
          <a:p>
            <a:r>
              <a:rPr lang="en-GB" dirty="0"/>
              <a:t>    );</a:t>
            </a:r>
          </a:p>
          <a:p>
            <a:endParaRPr lang="en-ZA" dirty="0"/>
          </a:p>
        </p:txBody>
      </p:sp>
    </p:spTree>
    <p:extLst>
      <p:ext uri="{BB962C8B-B14F-4D97-AF65-F5344CB8AC3E}">
        <p14:creationId xmlns:p14="http://schemas.microsoft.com/office/powerpoint/2010/main" val="1906267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717BC-1E42-F4CA-1450-413C220CFA1F}"/>
              </a:ext>
            </a:extLst>
          </p:cNvPr>
          <p:cNvSpPr>
            <a:spLocks noGrp="1"/>
          </p:cNvSpPr>
          <p:nvPr>
            <p:ph idx="1"/>
          </p:nvPr>
        </p:nvSpPr>
        <p:spPr>
          <a:xfrm>
            <a:off x="838200" y="461639"/>
            <a:ext cx="10515600" cy="5715324"/>
          </a:xfrm>
        </p:spPr>
        <p:txBody>
          <a:bodyPr>
            <a:normAutofit fontScale="92500" lnSpcReduction="10000"/>
          </a:bodyPr>
          <a:lstStyle/>
          <a:p>
            <a:r>
              <a:rPr lang="en-ZA" dirty="0"/>
              <a:t>CREATE TABLE employees</a:t>
            </a:r>
          </a:p>
          <a:p>
            <a:r>
              <a:rPr lang="en-ZA" dirty="0"/>
              <a:t>  (</a:t>
            </a:r>
          </a:p>
          <a:p>
            <a:r>
              <a:rPr lang="en-ZA" dirty="0"/>
              <a:t>    </a:t>
            </a:r>
            <a:r>
              <a:rPr lang="en-ZA" dirty="0" err="1"/>
              <a:t>employee_id</a:t>
            </a:r>
            <a:r>
              <a:rPr lang="en-ZA" dirty="0"/>
              <a:t> NUMBER </a:t>
            </a:r>
          </a:p>
          <a:p>
            <a:r>
              <a:rPr lang="en-ZA" dirty="0"/>
              <a:t>                GENERATED BY DEFAULT AS IDENTITY START WITH 108 </a:t>
            </a:r>
          </a:p>
          <a:p>
            <a:r>
              <a:rPr lang="en-ZA" dirty="0"/>
              <a:t>                PRIMARY KEY,</a:t>
            </a:r>
          </a:p>
          <a:p>
            <a:r>
              <a:rPr lang="en-ZA" dirty="0"/>
              <a:t>    </a:t>
            </a:r>
            <a:r>
              <a:rPr lang="en-ZA" dirty="0" err="1"/>
              <a:t>first_name</a:t>
            </a:r>
            <a:r>
              <a:rPr lang="en-ZA" dirty="0"/>
              <a:t> VARCHAR( 255 ) NOT NULL,</a:t>
            </a:r>
          </a:p>
          <a:p>
            <a:r>
              <a:rPr lang="en-ZA" dirty="0"/>
              <a:t>    </a:t>
            </a:r>
            <a:r>
              <a:rPr lang="en-ZA" dirty="0" err="1"/>
              <a:t>last_name</a:t>
            </a:r>
            <a:r>
              <a:rPr lang="en-ZA" dirty="0"/>
              <a:t>  VARCHAR( 255 ) NOT NULL,</a:t>
            </a:r>
          </a:p>
          <a:p>
            <a:r>
              <a:rPr lang="en-ZA" dirty="0"/>
              <a:t>    email      VARCHAR( 255 ) NOT NULL,</a:t>
            </a:r>
          </a:p>
          <a:p>
            <a:r>
              <a:rPr lang="en-ZA" dirty="0"/>
              <a:t>    phone      VARCHAR( 50 ) NOT NULL ,</a:t>
            </a:r>
          </a:p>
          <a:p>
            <a:r>
              <a:rPr lang="en-ZA" dirty="0"/>
              <a:t>    </a:t>
            </a:r>
            <a:r>
              <a:rPr lang="en-ZA" dirty="0" err="1"/>
              <a:t>hire_date</a:t>
            </a:r>
            <a:r>
              <a:rPr lang="en-ZA" dirty="0"/>
              <a:t>  DATE NOT NULL          ,</a:t>
            </a:r>
          </a:p>
          <a:p>
            <a:r>
              <a:rPr lang="en-ZA" dirty="0"/>
              <a:t>   </a:t>
            </a:r>
            <a:r>
              <a:rPr lang="en-ZA" dirty="0" err="1"/>
              <a:t>job_title</a:t>
            </a:r>
            <a:r>
              <a:rPr lang="en-ZA" dirty="0"/>
              <a:t>  VARCHAR( 255 ) </a:t>
            </a:r>
            <a:r>
              <a:rPr lang="en-ZA"/>
              <a:t>NOT NULL</a:t>
            </a:r>
            <a:endParaRPr lang="en-ZA" dirty="0"/>
          </a:p>
          <a:p>
            <a:r>
              <a:rPr lang="en-ZA" dirty="0"/>
              <a:t>);</a:t>
            </a:r>
          </a:p>
        </p:txBody>
      </p:sp>
    </p:spTree>
    <p:extLst>
      <p:ext uri="{BB962C8B-B14F-4D97-AF65-F5344CB8AC3E}">
        <p14:creationId xmlns:p14="http://schemas.microsoft.com/office/powerpoint/2010/main" val="255865354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B1D52-82D7-F039-849F-E6661F199EFB}"/>
              </a:ext>
            </a:extLst>
          </p:cNvPr>
          <p:cNvSpPr>
            <a:spLocks noGrp="1"/>
          </p:cNvSpPr>
          <p:nvPr>
            <p:ph idx="1"/>
          </p:nvPr>
        </p:nvSpPr>
        <p:spPr>
          <a:xfrm>
            <a:off x="838200" y="523783"/>
            <a:ext cx="10515600" cy="5653180"/>
          </a:xfrm>
        </p:spPr>
        <p:txBody>
          <a:bodyPr>
            <a:normAutofit fontScale="55000" lnSpcReduction="20000"/>
          </a:bodyPr>
          <a:lstStyle/>
          <a:p>
            <a:r>
              <a:rPr lang="en-ZA" dirty="0"/>
              <a:t>CREATE TABLE orders</a:t>
            </a:r>
          </a:p>
          <a:p>
            <a:r>
              <a:rPr lang="en-ZA" dirty="0"/>
              <a:t>  (</a:t>
            </a:r>
          </a:p>
          <a:p>
            <a:r>
              <a:rPr lang="en-ZA" dirty="0"/>
              <a:t>    </a:t>
            </a:r>
            <a:r>
              <a:rPr lang="en-ZA" dirty="0" err="1"/>
              <a:t>order_id</a:t>
            </a:r>
            <a:r>
              <a:rPr lang="en-ZA" dirty="0"/>
              <a:t> NUMBER </a:t>
            </a:r>
          </a:p>
          <a:p>
            <a:r>
              <a:rPr lang="en-ZA" dirty="0"/>
              <a:t>             GENERATED BY DEFAULT AS IDENTITY START WITH 106 </a:t>
            </a:r>
          </a:p>
          <a:p>
            <a:r>
              <a:rPr lang="en-ZA" dirty="0"/>
              <a:t>             PRIMARY KEY,</a:t>
            </a:r>
          </a:p>
          <a:p>
            <a:r>
              <a:rPr lang="en-ZA" dirty="0"/>
              <a:t>    </a:t>
            </a:r>
            <a:r>
              <a:rPr lang="en-ZA" dirty="0" err="1"/>
              <a:t>customer_id</a:t>
            </a:r>
            <a:r>
              <a:rPr lang="en-ZA" dirty="0"/>
              <a:t> NUMBER( 6, 0 ) NOT NULL, -- </a:t>
            </a:r>
            <a:r>
              <a:rPr lang="en-ZA" dirty="0" err="1"/>
              <a:t>fk</a:t>
            </a:r>
            <a:endParaRPr lang="en-ZA" dirty="0"/>
          </a:p>
          <a:p>
            <a:r>
              <a:rPr lang="en-ZA" dirty="0"/>
              <a:t>    status      VARCHAR( 20 ) NOT NULL ,</a:t>
            </a:r>
          </a:p>
          <a:p>
            <a:r>
              <a:rPr lang="en-ZA" dirty="0"/>
              <a:t>    </a:t>
            </a:r>
            <a:r>
              <a:rPr lang="en-ZA" dirty="0" err="1"/>
              <a:t>salesman_id</a:t>
            </a:r>
            <a:r>
              <a:rPr lang="en-ZA" dirty="0"/>
              <a:t> NUMBER( 6, 0 )         , -- </a:t>
            </a:r>
            <a:r>
              <a:rPr lang="en-ZA" dirty="0" err="1"/>
              <a:t>fk</a:t>
            </a:r>
            <a:endParaRPr lang="en-ZA" dirty="0"/>
          </a:p>
          <a:p>
            <a:r>
              <a:rPr lang="en-ZA" dirty="0"/>
              <a:t>    </a:t>
            </a:r>
            <a:r>
              <a:rPr lang="en-ZA" dirty="0" err="1"/>
              <a:t>order_date</a:t>
            </a:r>
            <a:r>
              <a:rPr lang="en-ZA" dirty="0"/>
              <a:t>  DATE NOT NULL          ,</a:t>
            </a:r>
          </a:p>
          <a:p>
            <a:r>
              <a:rPr lang="en-ZA" dirty="0"/>
              <a:t>    CONSTRAINT </a:t>
            </a:r>
            <a:r>
              <a:rPr lang="en-ZA" dirty="0" err="1"/>
              <a:t>fk_orders_customers</a:t>
            </a:r>
            <a:r>
              <a:rPr lang="en-ZA" dirty="0"/>
              <a:t> </a:t>
            </a:r>
          </a:p>
          <a:p>
            <a:r>
              <a:rPr lang="en-ZA" dirty="0"/>
              <a:t>      FOREIGN KEY( </a:t>
            </a:r>
            <a:r>
              <a:rPr lang="en-ZA" dirty="0" err="1"/>
              <a:t>customer_id</a:t>
            </a:r>
            <a:r>
              <a:rPr lang="en-ZA" dirty="0"/>
              <a:t> )</a:t>
            </a:r>
          </a:p>
          <a:p>
            <a:r>
              <a:rPr lang="en-ZA" dirty="0"/>
              <a:t>      REFERENCES customers( </a:t>
            </a:r>
            <a:r>
              <a:rPr lang="en-ZA" dirty="0" err="1"/>
              <a:t>customer_id</a:t>
            </a:r>
            <a:r>
              <a:rPr lang="en-ZA" dirty="0"/>
              <a:t> )</a:t>
            </a:r>
          </a:p>
          <a:p>
            <a:r>
              <a:rPr lang="en-ZA" dirty="0"/>
              <a:t>      ON DELETE CASCADE,</a:t>
            </a:r>
          </a:p>
          <a:p>
            <a:r>
              <a:rPr lang="en-ZA" dirty="0"/>
              <a:t>    CONSTRAINT </a:t>
            </a:r>
            <a:r>
              <a:rPr lang="en-ZA" dirty="0" err="1"/>
              <a:t>fk_orders_employees</a:t>
            </a:r>
            <a:r>
              <a:rPr lang="en-ZA" dirty="0"/>
              <a:t> </a:t>
            </a:r>
          </a:p>
          <a:p>
            <a:r>
              <a:rPr lang="en-ZA" dirty="0"/>
              <a:t>      FOREIGN KEY( </a:t>
            </a:r>
            <a:r>
              <a:rPr lang="en-ZA" dirty="0" err="1"/>
              <a:t>salesman_id</a:t>
            </a:r>
            <a:r>
              <a:rPr lang="en-ZA" dirty="0"/>
              <a:t> )</a:t>
            </a:r>
          </a:p>
          <a:p>
            <a:r>
              <a:rPr lang="en-ZA" dirty="0"/>
              <a:t>      REFERENCES employees( </a:t>
            </a:r>
            <a:r>
              <a:rPr lang="en-ZA" dirty="0" err="1"/>
              <a:t>employee_id</a:t>
            </a:r>
            <a:r>
              <a:rPr lang="en-ZA" dirty="0"/>
              <a:t> ) </a:t>
            </a:r>
          </a:p>
          <a:p>
            <a:r>
              <a:rPr lang="en-ZA" dirty="0"/>
              <a:t>      ON DELETE SET NULL</a:t>
            </a:r>
          </a:p>
          <a:p>
            <a:r>
              <a:rPr lang="en-ZA" dirty="0"/>
              <a:t>  );</a:t>
            </a:r>
          </a:p>
        </p:txBody>
      </p:sp>
    </p:spTree>
    <p:extLst>
      <p:ext uri="{BB962C8B-B14F-4D97-AF65-F5344CB8AC3E}">
        <p14:creationId xmlns:p14="http://schemas.microsoft.com/office/powerpoint/2010/main" val="335769739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9AECC-2394-12D4-D44A-73B2C7194865}"/>
              </a:ext>
            </a:extLst>
          </p:cNvPr>
          <p:cNvSpPr>
            <a:spLocks noGrp="1"/>
          </p:cNvSpPr>
          <p:nvPr>
            <p:ph idx="1"/>
          </p:nvPr>
        </p:nvSpPr>
        <p:spPr>
          <a:xfrm>
            <a:off x="838200" y="523783"/>
            <a:ext cx="10515600" cy="5653180"/>
          </a:xfrm>
        </p:spPr>
        <p:txBody>
          <a:bodyPr>
            <a:normAutofit fontScale="55000" lnSpcReduction="20000"/>
          </a:bodyPr>
          <a:lstStyle/>
          <a:p>
            <a:r>
              <a:rPr lang="en-ZA" dirty="0"/>
              <a:t>CREATE TABLE </a:t>
            </a:r>
            <a:r>
              <a:rPr lang="en-ZA" dirty="0" err="1"/>
              <a:t>order_items</a:t>
            </a:r>
            <a:endParaRPr lang="en-ZA" dirty="0"/>
          </a:p>
          <a:p>
            <a:r>
              <a:rPr lang="en-ZA" dirty="0"/>
              <a:t>  (</a:t>
            </a:r>
          </a:p>
          <a:p>
            <a:r>
              <a:rPr lang="en-ZA" dirty="0"/>
              <a:t>    </a:t>
            </a:r>
            <a:r>
              <a:rPr lang="en-ZA" dirty="0" err="1"/>
              <a:t>order_id</a:t>
            </a:r>
            <a:r>
              <a:rPr lang="en-ZA" dirty="0"/>
              <a:t>   NUMBER( 12, 0 )                                , -- </a:t>
            </a:r>
            <a:r>
              <a:rPr lang="en-ZA" dirty="0" err="1"/>
              <a:t>fk</a:t>
            </a:r>
            <a:endParaRPr lang="en-ZA" dirty="0"/>
          </a:p>
          <a:p>
            <a:r>
              <a:rPr lang="en-ZA" dirty="0"/>
              <a:t>    </a:t>
            </a:r>
            <a:r>
              <a:rPr lang="en-ZA" dirty="0" err="1"/>
              <a:t>item_id</a:t>
            </a:r>
            <a:r>
              <a:rPr lang="en-ZA" dirty="0"/>
              <a:t>    NUMBER( 12, 0 )                                ,</a:t>
            </a:r>
          </a:p>
          <a:p>
            <a:r>
              <a:rPr lang="en-ZA" dirty="0"/>
              <a:t>    </a:t>
            </a:r>
            <a:r>
              <a:rPr lang="en-ZA" dirty="0" err="1"/>
              <a:t>product_id</a:t>
            </a:r>
            <a:r>
              <a:rPr lang="en-ZA" dirty="0"/>
              <a:t> NUMBER( 12, 0 ) NOT NULL                       , -- </a:t>
            </a:r>
            <a:r>
              <a:rPr lang="en-ZA" dirty="0" err="1"/>
              <a:t>fk</a:t>
            </a:r>
            <a:endParaRPr lang="en-ZA" dirty="0"/>
          </a:p>
          <a:p>
            <a:r>
              <a:rPr lang="en-ZA" dirty="0"/>
              <a:t>    quantity   NUMBER( 8, 2 ) NOT NULL                        ,</a:t>
            </a:r>
          </a:p>
          <a:p>
            <a:r>
              <a:rPr lang="en-ZA" dirty="0"/>
              <a:t>    </a:t>
            </a:r>
            <a:r>
              <a:rPr lang="en-ZA" dirty="0" err="1"/>
              <a:t>unit_price</a:t>
            </a:r>
            <a:r>
              <a:rPr lang="en-ZA" dirty="0"/>
              <a:t> NUMBER( 8, 2 ) NOT NULL                        ,</a:t>
            </a:r>
          </a:p>
          <a:p>
            <a:r>
              <a:rPr lang="en-ZA" dirty="0"/>
              <a:t>    CONSTRAINT </a:t>
            </a:r>
            <a:r>
              <a:rPr lang="en-ZA" dirty="0" err="1"/>
              <a:t>pk_order_items</a:t>
            </a:r>
            <a:r>
              <a:rPr lang="en-ZA" dirty="0"/>
              <a:t> </a:t>
            </a:r>
          </a:p>
          <a:p>
            <a:r>
              <a:rPr lang="en-ZA" dirty="0"/>
              <a:t>      PRIMARY KEY( </a:t>
            </a:r>
            <a:r>
              <a:rPr lang="en-ZA" dirty="0" err="1"/>
              <a:t>order_id</a:t>
            </a:r>
            <a:r>
              <a:rPr lang="en-ZA" dirty="0"/>
              <a:t>, </a:t>
            </a:r>
            <a:r>
              <a:rPr lang="en-ZA" dirty="0" err="1"/>
              <a:t>item_id</a:t>
            </a:r>
            <a:r>
              <a:rPr lang="en-ZA" dirty="0"/>
              <a:t> ),</a:t>
            </a:r>
          </a:p>
          <a:p>
            <a:r>
              <a:rPr lang="en-ZA" dirty="0"/>
              <a:t>    CONSTRAINT </a:t>
            </a:r>
            <a:r>
              <a:rPr lang="en-ZA" dirty="0" err="1"/>
              <a:t>fk_order_items_products</a:t>
            </a:r>
            <a:r>
              <a:rPr lang="en-ZA" dirty="0"/>
              <a:t> </a:t>
            </a:r>
          </a:p>
          <a:p>
            <a:r>
              <a:rPr lang="en-ZA" dirty="0"/>
              <a:t>      FOREIGN KEY( </a:t>
            </a:r>
            <a:r>
              <a:rPr lang="en-ZA" dirty="0" err="1"/>
              <a:t>product_id</a:t>
            </a:r>
            <a:r>
              <a:rPr lang="en-ZA" dirty="0"/>
              <a:t> )</a:t>
            </a:r>
          </a:p>
          <a:p>
            <a:r>
              <a:rPr lang="en-ZA" dirty="0"/>
              <a:t>      REFERENCES products( </a:t>
            </a:r>
            <a:r>
              <a:rPr lang="en-ZA" dirty="0" err="1"/>
              <a:t>product_id</a:t>
            </a:r>
            <a:r>
              <a:rPr lang="en-ZA" dirty="0"/>
              <a:t> ) </a:t>
            </a:r>
          </a:p>
          <a:p>
            <a:r>
              <a:rPr lang="en-ZA" dirty="0"/>
              <a:t>      ON DELETE CASCADE,</a:t>
            </a:r>
          </a:p>
          <a:p>
            <a:r>
              <a:rPr lang="en-ZA" dirty="0"/>
              <a:t>    CONSTRAINT </a:t>
            </a:r>
            <a:r>
              <a:rPr lang="en-ZA" dirty="0" err="1"/>
              <a:t>fk_order_items_orders</a:t>
            </a:r>
            <a:r>
              <a:rPr lang="en-ZA" dirty="0"/>
              <a:t> </a:t>
            </a:r>
          </a:p>
          <a:p>
            <a:r>
              <a:rPr lang="en-ZA" dirty="0"/>
              <a:t>      FOREIGN KEY( </a:t>
            </a:r>
            <a:r>
              <a:rPr lang="en-ZA" dirty="0" err="1"/>
              <a:t>order_id</a:t>
            </a:r>
            <a:r>
              <a:rPr lang="en-ZA" dirty="0"/>
              <a:t> )</a:t>
            </a:r>
          </a:p>
          <a:p>
            <a:r>
              <a:rPr lang="en-ZA" dirty="0"/>
              <a:t>      REFERENCES orders( </a:t>
            </a:r>
            <a:r>
              <a:rPr lang="en-ZA" dirty="0" err="1"/>
              <a:t>order_id</a:t>
            </a:r>
            <a:r>
              <a:rPr lang="en-ZA" dirty="0"/>
              <a:t> ) </a:t>
            </a:r>
          </a:p>
          <a:p>
            <a:r>
              <a:rPr lang="en-ZA" dirty="0"/>
              <a:t>      ON DELETE CASCADE</a:t>
            </a:r>
          </a:p>
          <a:p>
            <a:r>
              <a:rPr lang="en-ZA" dirty="0"/>
              <a:t>  );</a:t>
            </a:r>
          </a:p>
        </p:txBody>
      </p:sp>
    </p:spTree>
    <p:extLst>
      <p:ext uri="{BB962C8B-B14F-4D97-AF65-F5344CB8AC3E}">
        <p14:creationId xmlns:p14="http://schemas.microsoft.com/office/powerpoint/2010/main" val="2860072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7027" y="0"/>
            <a:ext cx="10515600" cy="5672466"/>
          </a:xfrm>
        </p:spPr>
        <p:txBody>
          <a:bodyPr>
            <a:noAutofit/>
          </a:bodyPr>
          <a:lstStyle/>
          <a:p>
            <a:r>
              <a:rPr lang="en-ZA" sz="1400" dirty="0"/>
              <a:t>Insert into CUSTOMERS (CUSTOMER_ID,NAME,ADDRESS,CREDIT_LIMIT,WEBSITE) values</a:t>
            </a:r>
          </a:p>
          <a:p>
            <a:r>
              <a:rPr lang="en-ZA" sz="1400" dirty="0"/>
              <a:t>(177,'United Continental Holdings','2904 S Salina St, Syracuse,</a:t>
            </a:r>
          </a:p>
          <a:p>
            <a:r>
              <a:rPr lang="en-ZA" sz="1400" dirty="0"/>
              <a:t>NY',5000,'http://www.unitedcontinentalholdings.com');</a:t>
            </a:r>
          </a:p>
          <a:p>
            <a:r>
              <a:rPr lang="en-ZA" sz="1400" dirty="0"/>
              <a:t>Insert into CUSTOMERS (CUSTOMER_ID,NAME,ADDRESS,CREDIT_LIMIT,WEBSITE) values</a:t>
            </a:r>
          </a:p>
          <a:p>
            <a:r>
              <a:rPr lang="en-ZA" sz="1400" dirty="0"/>
              <a:t>(180,'INTL FCStone','5344 Haverford Ave, Philadelphia,</a:t>
            </a:r>
          </a:p>
          <a:p>
            <a:r>
              <a:rPr lang="en-ZA" sz="1400" dirty="0"/>
              <a:t>PA',5000,'http://www.intlfcstone.com');</a:t>
            </a:r>
          </a:p>
          <a:p>
            <a:r>
              <a:rPr lang="en-ZA" sz="1400" dirty="0"/>
              <a:t>Insert into CUSTOMERS (CUSTOMER_ID,NAME,ADDRESS,CREDIT_LIMIT,WEBSITE) values</a:t>
            </a:r>
          </a:p>
          <a:p>
            <a:r>
              <a:rPr lang="en-ZA" sz="1400" dirty="0"/>
              <a:t>(184,'Publix Super Markets','1795 Wu </a:t>
            </a:r>
            <a:r>
              <a:rPr lang="en-ZA" sz="1400" dirty="0" err="1"/>
              <a:t>Meng</a:t>
            </a:r>
            <a:r>
              <a:rPr lang="en-ZA" sz="1400" dirty="0"/>
              <a:t>, </a:t>
            </a:r>
            <a:r>
              <a:rPr lang="en-ZA" sz="1400" dirty="0" err="1"/>
              <a:t>Muang</a:t>
            </a:r>
            <a:r>
              <a:rPr lang="en-ZA" sz="1400" dirty="0"/>
              <a:t> </a:t>
            </a:r>
            <a:r>
              <a:rPr lang="en-ZA" sz="1400" dirty="0" err="1"/>
              <a:t>Chonburi</a:t>
            </a:r>
            <a:r>
              <a:rPr lang="en-ZA" sz="1400" dirty="0"/>
              <a:t>,</a:t>
            </a:r>
          </a:p>
          <a:p>
            <a:r>
              <a:rPr lang="en-ZA" sz="1400" dirty="0"/>
              <a:t>',1200,'http://www.publix.com');</a:t>
            </a:r>
          </a:p>
          <a:p>
            <a:r>
              <a:rPr lang="en-ZA" sz="1400" dirty="0"/>
              <a:t>Insert into CUSTOMERS (CUSTOMER_ID,NAME,ADDRESS,CREDIT_LIMIT,WEBSITE) values</a:t>
            </a:r>
          </a:p>
          <a:p>
            <a:r>
              <a:rPr lang="en-ZA" sz="1400" dirty="0"/>
              <a:t>(187,'ConocoPhillips','Walpurgisstr 69, Munich,</a:t>
            </a:r>
          </a:p>
          <a:p>
            <a:r>
              <a:rPr lang="en-ZA" sz="1400" dirty="0"/>
              <a:t>',2400,'http://www.conocophillips.com');</a:t>
            </a:r>
          </a:p>
          <a:p>
            <a:r>
              <a:rPr lang="en-ZA" sz="1400" dirty="0"/>
              <a:t>Insert into CUSTOMERS (CUSTOMER_ID,NAME,ADDRESS,CREDIT_LIMIT,WEBSITE) values</a:t>
            </a:r>
          </a:p>
          <a:p>
            <a:r>
              <a:rPr lang="en-ZA" sz="1400" dirty="0"/>
              <a:t>(190,'3M','Via Frenzy 6903, Roma, ',1200,'http://www.3m.com');</a:t>
            </a:r>
          </a:p>
          <a:p>
            <a:r>
              <a:rPr lang="en-ZA" sz="1400" dirty="0"/>
              <a:t>Insert into CUSTOMERS (CUSTOMER_ID,NAME,ADDRESS,CREDIT_LIMIT,WEBSITE) values</a:t>
            </a:r>
          </a:p>
          <a:p>
            <a:r>
              <a:rPr lang="en-ZA" sz="1400" dirty="0"/>
              <a:t>(192,'Exelon','Via </a:t>
            </a:r>
            <a:r>
              <a:rPr lang="en-ZA" sz="1400" dirty="0" err="1"/>
              <a:t>Luminosa</a:t>
            </a:r>
            <a:r>
              <a:rPr lang="en-ZA" sz="1400" dirty="0"/>
              <a:t> 162, Firenze, ',500,'http://www.exeloncorp.com');</a:t>
            </a:r>
          </a:p>
          <a:p>
            <a:r>
              <a:rPr lang="en-ZA" sz="1400" dirty="0"/>
              <a:t>Insert into CUSTOMERS (CUSTOMER_ID,NAME,ADDRESS,CREDIT_LIMIT,WEBSITE) values</a:t>
            </a:r>
          </a:p>
          <a:p>
            <a:r>
              <a:rPr lang="en-ZA" sz="1400" dirty="0"/>
              <a:t>(208,'Tesoro','Via </a:t>
            </a:r>
            <a:r>
              <a:rPr lang="en-ZA" sz="1400" dirty="0" err="1"/>
              <a:t>Notoriosa</a:t>
            </a:r>
            <a:r>
              <a:rPr lang="en-ZA" sz="1400" dirty="0"/>
              <a:t> 1942, Firenze, ',500,'http://www.tsocorp.com');</a:t>
            </a:r>
          </a:p>
          <a:p>
            <a:r>
              <a:rPr lang="en-ZA" sz="1400" dirty="0"/>
              <a:t>Insert into CUSTOMERS (CUSTOMER_ID,NAME,ADDRESS,CREDIT_LIMIT,WEBSITE) values</a:t>
            </a:r>
          </a:p>
          <a:p>
            <a:r>
              <a:rPr lang="en-ZA" sz="1400" dirty="0"/>
              <a:t>(207,'Northwestern Mutual','1831 No Wong, Peking,</a:t>
            </a:r>
          </a:p>
          <a:p>
            <a:r>
              <a:rPr lang="en-ZA" sz="1400" dirty="0"/>
              <a:t>',3600,'http://www.northwesternmutual.com');</a:t>
            </a:r>
          </a:p>
        </p:txBody>
      </p:sp>
    </p:spTree>
    <p:extLst>
      <p:ext uri="{BB962C8B-B14F-4D97-AF65-F5344CB8AC3E}">
        <p14:creationId xmlns:p14="http://schemas.microsoft.com/office/powerpoint/2010/main" val="3875060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1E40-FE56-98BF-0109-C3E104437A6F}"/>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8EEBA8F7-6219-CED0-2FBF-1CBFE63591BC}"/>
              </a:ext>
            </a:extLst>
          </p:cNvPr>
          <p:cNvSpPr>
            <a:spLocks noGrp="1"/>
          </p:cNvSpPr>
          <p:nvPr>
            <p:ph idx="1"/>
          </p:nvPr>
        </p:nvSpPr>
        <p:spPr/>
        <p:txBody>
          <a:bodyPr/>
          <a:lstStyle/>
          <a:p>
            <a:r>
              <a:rPr lang="en-ZA" dirty="0"/>
              <a:t>Find the salesman who has sales above 100K in 2017</a:t>
            </a:r>
          </a:p>
        </p:txBody>
      </p:sp>
    </p:spTree>
    <p:extLst>
      <p:ext uri="{BB962C8B-B14F-4D97-AF65-F5344CB8AC3E}">
        <p14:creationId xmlns:p14="http://schemas.microsoft.com/office/powerpoint/2010/main" val="354305703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5310"/>
            <a:ext cx="10515600" cy="5861653"/>
          </a:xfrm>
        </p:spPr>
        <p:txBody>
          <a:bodyPr>
            <a:normAutofit fontScale="47500" lnSpcReduction="20000"/>
          </a:bodyPr>
          <a:lstStyle/>
          <a:p>
            <a:pPr marL="0" indent="0">
              <a:buNone/>
            </a:pPr>
            <a:r>
              <a:rPr lang="en-GB" dirty="0"/>
              <a:t>SELECT</a:t>
            </a:r>
          </a:p>
          <a:p>
            <a:pPr marL="0" indent="0">
              <a:buNone/>
            </a:pPr>
            <a:r>
              <a:rPr lang="en-GB" dirty="0"/>
              <a:t>    </a:t>
            </a:r>
            <a:r>
              <a:rPr lang="en-GB" dirty="0" err="1"/>
              <a:t>employee_id</a:t>
            </a:r>
            <a:r>
              <a:rPr lang="en-GB" dirty="0"/>
              <a:t>,</a:t>
            </a:r>
          </a:p>
          <a:p>
            <a:pPr marL="0" indent="0">
              <a:buNone/>
            </a:pPr>
            <a:r>
              <a:rPr lang="en-GB" dirty="0"/>
              <a:t>    </a:t>
            </a:r>
            <a:r>
              <a:rPr lang="en-GB" dirty="0" err="1"/>
              <a:t>first_name</a:t>
            </a:r>
            <a:r>
              <a:rPr lang="en-GB" dirty="0"/>
              <a:t>,</a:t>
            </a:r>
          </a:p>
          <a:p>
            <a:pPr marL="0" indent="0">
              <a:buNone/>
            </a:pPr>
            <a:r>
              <a:rPr lang="en-GB" dirty="0"/>
              <a:t>    </a:t>
            </a:r>
            <a:r>
              <a:rPr lang="en-GB" dirty="0" err="1"/>
              <a:t>last_name</a:t>
            </a:r>
            <a:endParaRPr lang="en-GB" dirty="0"/>
          </a:p>
          <a:p>
            <a:pPr marL="0" indent="0">
              <a:buNone/>
            </a:pPr>
            <a:r>
              <a:rPr lang="en-GB" dirty="0"/>
              <a:t>FROM</a:t>
            </a:r>
          </a:p>
          <a:p>
            <a:pPr marL="0" indent="0">
              <a:buNone/>
            </a:pPr>
            <a:r>
              <a:rPr lang="en-GB" dirty="0"/>
              <a:t>    employees</a:t>
            </a:r>
          </a:p>
          <a:p>
            <a:pPr marL="0" indent="0">
              <a:buNone/>
            </a:pPr>
            <a:r>
              <a:rPr lang="en-GB" dirty="0"/>
              <a:t>WHERE</a:t>
            </a:r>
          </a:p>
          <a:p>
            <a:pPr marL="0" indent="0">
              <a:buNone/>
            </a:pPr>
            <a:r>
              <a:rPr lang="en-GB" dirty="0"/>
              <a:t>    </a:t>
            </a:r>
            <a:r>
              <a:rPr lang="en-GB" dirty="0" err="1"/>
              <a:t>employee_id</a:t>
            </a:r>
            <a:r>
              <a:rPr lang="en-GB" dirty="0"/>
              <a:t> IN(</a:t>
            </a:r>
          </a:p>
          <a:p>
            <a:pPr marL="0" indent="0">
              <a:buNone/>
            </a:pPr>
            <a:r>
              <a:rPr lang="en-GB" dirty="0"/>
              <a:t>        SELECT</a:t>
            </a:r>
          </a:p>
          <a:p>
            <a:pPr marL="0" indent="0">
              <a:buNone/>
            </a:pPr>
            <a:r>
              <a:rPr lang="en-GB" dirty="0"/>
              <a:t>            </a:t>
            </a:r>
            <a:r>
              <a:rPr lang="en-GB" dirty="0" err="1"/>
              <a:t>salesman_id</a:t>
            </a:r>
            <a:endParaRPr lang="en-GB" dirty="0"/>
          </a:p>
          <a:p>
            <a:pPr marL="0" indent="0">
              <a:buNone/>
            </a:pPr>
            <a:r>
              <a:rPr lang="en-GB" dirty="0"/>
              <a:t>        FROM</a:t>
            </a:r>
          </a:p>
          <a:p>
            <a:pPr marL="0" indent="0">
              <a:buNone/>
            </a:pPr>
            <a:r>
              <a:rPr lang="en-GB" dirty="0"/>
              <a:t>            orders</a:t>
            </a:r>
          </a:p>
          <a:p>
            <a:pPr marL="0" indent="0">
              <a:buNone/>
            </a:pPr>
            <a:r>
              <a:rPr lang="en-GB" dirty="0"/>
              <a:t>        INNER JOIN </a:t>
            </a:r>
            <a:r>
              <a:rPr lang="en-GB" dirty="0" err="1"/>
              <a:t>order_items</a:t>
            </a:r>
            <a:endParaRPr lang="en-GB" dirty="0"/>
          </a:p>
          <a:p>
            <a:pPr marL="0" indent="0">
              <a:buNone/>
            </a:pPr>
            <a:r>
              <a:rPr lang="en-GB" dirty="0"/>
              <a:t>                USING(</a:t>
            </a:r>
            <a:r>
              <a:rPr lang="en-GB" dirty="0" err="1"/>
              <a:t>order_id</a:t>
            </a:r>
            <a:r>
              <a:rPr lang="en-GB" dirty="0"/>
              <a:t>)</a:t>
            </a:r>
          </a:p>
          <a:p>
            <a:pPr marL="0" indent="0">
              <a:buNone/>
            </a:pPr>
            <a:r>
              <a:rPr lang="en-GB" dirty="0"/>
              <a:t>        WHERE</a:t>
            </a:r>
          </a:p>
          <a:p>
            <a:pPr marL="0" indent="0">
              <a:buNone/>
            </a:pPr>
            <a:r>
              <a:rPr lang="en-GB" dirty="0"/>
              <a:t>            status = 'Shipped'</a:t>
            </a:r>
          </a:p>
          <a:p>
            <a:pPr marL="0" indent="0">
              <a:buNone/>
            </a:pPr>
            <a:r>
              <a:rPr lang="en-GB" dirty="0"/>
              <a:t>        GROUP BY</a:t>
            </a:r>
          </a:p>
          <a:p>
            <a:pPr marL="0" indent="0">
              <a:buNone/>
            </a:pPr>
            <a:r>
              <a:rPr lang="en-GB" dirty="0"/>
              <a:t>            </a:t>
            </a:r>
            <a:r>
              <a:rPr lang="en-GB" dirty="0" err="1"/>
              <a:t>salesman_id</a:t>
            </a:r>
            <a:r>
              <a:rPr lang="en-GB" dirty="0"/>
              <a:t>,</a:t>
            </a:r>
          </a:p>
          <a:p>
            <a:pPr marL="0" indent="0">
              <a:buNone/>
            </a:pPr>
            <a:r>
              <a:rPr lang="en-GB" dirty="0"/>
              <a:t>            EXTRACT(</a:t>
            </a:r>
          </a:p>
          <a:p>
            <a:pPr marL="0" indent="0">
              <a:buNone/>
            </a:pPr>
            <a:r>
              <a:rPr lang="en-GB" dirty="0"/>
              <a:t>                YEAR</a:t>
            </a:r>
          </a:p>
          <a:p>
            <a:pPr marL="0" indent="0">
              <a:buNone/>
            </a:pPr>
            <a:r>
              <a:rPr lang="en-GB" dirty="0"/>
              <a:t>            FROM</a:t>
            </a:r>
          </a:p>
          <a:p>
            <a:pPr marL="0" indent="0">
              <a:buNone/>
            </a:pPr>
            <a:r>
              <a:rPr lang="en-GB" dirty="0"/>
              <a:t>                </a:t>
            </a:r>
            <a:r>
              <a:rPr lang="en-GB" dirty="0" err="1"/>
              <a:t>order_date</a:t>
            </a:r>
            <a:endParaRPr lang="en-GB" dirty="0"/>
          </a:p>
          <a:p>
            <a:pPr marL="0" indent="0">
              <a:buNone/>
            </a:pPr>
            <a:endParaRPr lang="en-ZA" dirty="0"/>
          </a:p>
        </p:txBody>
      </p:sp>
    </p:spTree>
    <p:extLst>
      <p:ext uri="{BB962C8B-B14F-4D97-AF65-F5344CB8AC3E}">
        <p14:creationId xmlns:p14="http://schemas.microsoft.com/office/powerpoint/2010/main" val="6629137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77500" lnSpcReduction="20000"/>
          </a:bodyPr>
          <a:lstStyle/>
          <a:p>
            <a:pPr marL="0" indent="0">
              <a:buNone/>
            </a:pPr>
            <a:r>
              <a:rPr lang="en-GB" dirty="0"/>
              <a:t> )</a:t>
            </a:r>
          </a:p>
          <a:p>
            <a:pPr marL="0" indent="0">
              <a:buNone/>
            </a:pPr>
            <a:r>
              <a:rPr lang="en-GB" dirty="0"/>
              <a:t>        HAVING</a:t>
            </a:r>
          </a:p>
          <a:p>
            <a:pPr marL="0" indent="0">
              <a:buNone/>
            </a:pPr>
            <a:r>
              <a:rPr lang="en-GB" dirty="0"/>
              <a:t>            SUM( quantity * </a:t>
            </a:r>
            <a:r>
              <a:rPr lang="en-GB" dirty="0" err="1"/>
              <a:t>unit_price</a:t>
            </a:r>
            <a:r>
              <a:rPr lang="en-GB" dirty="0"/>
              <a:t> )  &gt;= 1000000  </a:t>
            </a:r>
          </a:p>
          <a:p>
            <a:pPr marL="0" indent="0">
              <a:buNone/>
            </a:pPr>
            <a:r>
              <a:rPr lang="en-GB" dirty="0"/>
              <a:t>            AND EXTRACT(</a:t>
            </a:r>
          </a:p>
          <a:p>
            <a:pPr marL="0" indent="0">
              <a:buNone/>
            </a:pPr>
            <a:r>
              <a:rPr lang="en-GB" dirty="0"/>
              <a:t>                YEAR</a:t>
            </a:r>
          </a:p>
          <a:p>
            <a:pPr marL="0" indent="0">
              <a:buNone/>
            </a:pPr>
            <a:r>
              <a:rPr lang="en-GB" dirty="0"/>
              <a:t>            FROM</a:t>
            </a:r>
          </a:p>
          <a:p>
            <a:pPr marL="0" indent="0">
              <a:buNone/>
            </a:pPr>
            <a:r>
              <a:rPr lang="en-GB" dirty="0"/>
              <a:t>                </a:t>
            </a:r>
            <a:r>
              <a:rPr lang="en-GB" dirty="0" err="1"/>
              <a:t>order_date</a:t>
            </a:r>
            <a:r>
              <a:rPr lang="en-GB" dirty="0"/>
              <a:t>) = 2017</a:t>
            </a:r>
          </a:p>
          <a:p>
            <a:pPr marL="0" indent="0">
              <a:buNone/>
            </a:pPr>
            <a:r>
              <a:rPr lang="en-GB" dirty="0"/>
              <a:t>            AND </a:t>
            </a:r>
            <a:r>
              <a:rPr lang="en-GB" dirty="0" err="1"/>
              <a:t>salesman_id</a:t>
            </a:r>
            <a:r>
              <a:rPr lang="en-GB" dirty="0"/>
              <a:t> IS NOT NULL</a:t>
            </a:r>
          </a:p>
          <a:p>
            <a:pPr marL="0" indent="0">
              <a:buNone/>
            </a:pPr>
            <a:r>
              <a:rPr lang="en-GB" dirty="0"/>
              <a:t>    )</a:t>
            </a:r>
          </a:p>
          <a:p>
            <a:pPr marL="0" indent="0">
              <a:buNone/>
            </a:pPr>
            <a:r>
              <a:rPr lang="en-GB" dirty="0"/>
              <a:t>ORDER BY</a:t>
            </a:r>
          </a:p>
          <a:p>
            <a:pPr marL="0" indent="0">
              <a:buNone/>
            </a:pPr>
            <a:r>
              <a:rPr lang="en-GB" dirty="0"/>
              <a:t>    </a:t>
            </a:r>
            <a:r>
              <a:rPr lang="en-GB" dirty="0" err="1"/>
              <a:t>first_name</a:t>
            </a:r>
            <a:r>
              <a:rPr lang="en-GB" dirty="0"/>
              <a:t>,</a:t>
            </a:r>
          </a:p>
          <a:p>
            <a:pPr marL="0" indent="0">
              <a:buNone/>
            </a:pPr>
            <a:r>
              <a:rPr lang="en-GB" dirty="0"/>
              <a:t>    </a:t>
            </a:r>
            <a:r>
              <a:rPr lang="en-GB" dirty="0" err="1"/>
              <a:t>last_name</a:t>
            </a:r>
            <a:r>
              <a:rPr lang="en-GB" dirty="0"/>
              <a:t>;</a:t>
            </a:r>
            <a:endParaRPr lang="en-ZA" dirty="0"/>
          </a:p>
        </p:txBody>
      </p:sp>
    </p:spTree>
    <p:extLst>
      <p:ext uri="{BB962C8B-B14F-4D97-AF65-F5344CB8AC3E}">
        <p14:creationId xmlns:p14="http://schemas.microsoft.com/office/powerpoint/2010/main" val="324015412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Oracle evaluates this query in two steps:</a:t>
            </a:r>
          </a:p>
          <a:p>
            <a:endParaRPr lang="en-GB" dirty="0"/>
          </a:p>
          <a:p>
            <a:r>
              <a:rPr lang="en-GB" dirty="0"/>
              <a:t>First, the </a:t>
            </a:r>
            <a:r>
              <a:rPr lang="en-GB" dirty="0" err="1"/>
              <a:t>subquery</a:t>
            </a:r>
            <a:r>
              <a:rPr lang="en-GB" dirty="0"/>
              <a:t> returns a list of the salesman whose sales is greater than or equal to 1 million.</a:t>
            </a:r>
          </a:p>
          <a:p>
            <a:r>
              <a:rPr lang="en-GB" dirty="0"/>
              <a:t>Second, the outer query uses the salesman id list to query data from the employees table.</a:t>
            </a:r>
            <a:endParaRPr lang="en-ZA" dirty="0"/>
          </a:p>
        </p:txBody>
      </p:sp>
    </p:spTree>
    <p:extLst>
      <p:ext uri="{BB962C8B-B14F-4D97-AF65-F5344CB8AC3E}">
        <p14:creationId xmlns:p14="http://schemas.microsoft.com/office/powerpoint/2010/main" val="74547940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CF2D-2EBE-F93A-F2AA-B02CFCF72A36}"/>
              </a:ext>
            </a:extLst>
          </p:cNvPr>
          <p:cNvSpPr>
            <a:spLocks noGrp="1"/>
          </p:cNvSpPr>
          <p:nvPr>
            <p:ph type="title"/>
          </p:nvPr>
        </p:nvSpPr>
        <p:spPr/>
        <p:txBody>
          <a:bodyPr/>
          <a:lstStyle/>
          <a:p>
            <a:r>
              <a:rPr lang="en-US" dirty="0"/>
              <a:t>TCL commands</a:t>
            </a:r>
            <a:endParaRPr lang="en-ZA" dirty="0"/>
          </a:p>
        </p:txBody>
      </p:sp>
      <p:sp>
        <p:nvSpPr>
          <p:cNvPr id="3" name="Content Placeholder 2">
            <a:extLst>
              <a:ext uri="{FF2B5EF4-FFF2-40B4-BE49-F238E27FC236}">
                <a16:creationId xmlns:a16="http://schemas.microsoft.com/office/drawing/2014/main" id="{44BDEE0B-04F2-939F-56B2-5B5E1E4120A4}"/>
              </a:ext>
            </a:extLst>
          </p:cNvPr>
          <p:cNvSpPr>
            <a:spLocks noGrp="1"/>
          </p:cNvSpPr>
          <p:nvPr>
            <p:ph idx="1"/>
          </p:nvPr>
        </p:nvSpPr>
        <p:spPr/>
        <p:txBody>
          <a:bodyPr/>
          <a:lstStyle/>
          <a:p>
            <a:r>
              <a:rPr lang="en-US" dirty="0"/>
              <a:t>Statements that help manage the changes made to the </a:t>
            </a:r>
            <a:r>
              <a:rPr lang="en-US" dirty="0" err="1"/>
              <a:t>db</a:t>
            </a:r>
            <a:r>
              <a:rPr lang="en-US" dirty="0"/>
              <a:t> objects</a:t>
            </a:r>
          </a:p>
        </p:txBody>
      </p:sp>
    </p:spTree>
    <p:extLst>
      <p:ext uri="{BB962C8B-B14F-4D97-AF65-F5344CB8AC3E}">
        <p14:creationId xmlns:p14="http://schemas.microsoft.com/office/powerpoint/2010/main" val="179086353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D1EE-29D8-B301-CC85-3594772E2F35}"/>
              </a:ext>
            </a:extLst>
          </p:cNvPr>
          <p:cNvSpPr>
            <a:spLocks noGrp="1"/>
          </p:cNvSpPr>
          <p:nvPr>
            <p:ph type="title"/>
          </p:nvPr>
        </p:nvSpPr>
        <p:spPr/>
        <p:txBody>
          <a:bodyPr/>
          <a:lstStyle/>
          <a:p>
            <a:r>
              <a:rPr lang="en-US" dirty="0"/>
              <a:t>COMMIT statement</a:t>
            </a:r>
            <a:br>
              <a:rPr lang="en-US" dirty="0"/>
            </a:br>
            <a:endParaRPr lang="en-ZA" dirty="0"/>
          </a:p>
        </p:txBody>
      </p:sp>
      <p:sp>
        <p:nvSpPr>
          <p:cNvPr id="3" name="Content Placeholder 2">
            <a:extLst>
              <a:ext uri="{FF2B5EF4-FFF2-40B4-BE49-F238E27FC236}">
                <a16:creationId xmlns:a16="http://schemas.microsoft.com/office/drawing/2014/main" id="{765ECC14-4CA8-2418-BBCB-3E63A42D88B2}"/>
              </a:ext>
            </a:extLst>
          </p:cNvPr>
          <p:cNvSpPr>
            <a:spLocks noGrp="1"/>
          </p:cNvSpPr>
          <p:nvPr>
            <p:ph idx="1"/>
          </p:nvPr>
        </p:nvSpPr>
        <p:spPr/>
        <p:txBody>
          <a:bodyPr/>
          <a:lstStyle/>
          <a:p>
            <a:r>
              <a:rPr lang="en-US" dirty="0"/>
              <a:t>Makes permanent changes to data</a:t>
            </a:r>
          </a:p>
          <a:p>
            <a:r>
              <a:rPr lang="en-US" dirty="0"/>
              <a:t>DELETE FROM EMPLOYEE  WHERE EMP_ID=1;</a:t>
            </a:r>
          </a:p>
          <a:p>
            <a:r>
              <a:rPr lang="en-US" dirty="0"/>
              <a:t>COMMIT;</a:t>
            </a:r>
          </a:p>
          <a:p>
            <a:r>
              <a:rPr lang="en-US" dirty="0"/>
              <a:t>SELECT * FROM EMPLOYEE;</a:t>
            </a:r>
            <a:endParaRPr lang="en-ZA" dirty="0"/>
          </a:p>
          <a:p>
            <a:endParaRPr lang="en-ZA" dirty="0"/>
          </a:p>
        </p:txBody>
      </p:sp>
    </p:spTree>
    <p:extLst>
      <p:ext uri="{BB962C8B-B14F-4D97-AF65-F5344CB8AC3E}">
        <p14:creationId xmlns:p14="http://schemas.microsoft.com/office/powerpoint/2010/main" val="239353750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BF1A-BD15-9356-E95B-F4857CF436BD}"/>
              </a:ext>
            </a:extLst>
          </p:cNvPr>
          <p:cNvSpPr>
            <a:spLocks noGrp="1"/>
          </p:cNvSpPr>
          <p:nvPr>
            <p:ph type="title"/>
          </p:nvPr>
        </p:nvSpPr>
        <p:spPr/>
        <p:txBody>
          <a:bodyPr/>
          <a:lstStyle/>
          <a:p>
            <a:r>
              <a:rPr lang="en-US" dirty="0"/>
              <a:t>RIOLLBACK statement</a:t>
            </a:r>
            <a:endParaRPr lang="en-ZA" dirty="0"/>
          </a:p>
        </p:txBody>
      </p:sp>
      <p:sp>
        <p:nvSpPr>
          <p:cNvPr id="3" name="Content Placeholder 2">
            <a:extLst>
              <a:ext uri="{FF2B5EF4-FFF2-40B4-BE49-F238E27FC236}">
                <a16:creationId xmlns:a16="http://schemas.microsoft.com/office/drawing/2014/main" id="{2D37D3CC-F6BD-E108-E1B8-AEB78F3B0E20}"/>
              </a:ext>
            </a:extLst>
          </p:cNvPr>
          <p:cNvSpPr>
            <a:spLocks noGrp="1"/>
          </p:cNvSpPr>
          <p:nvPr>
            <p:ph idx="1"/>
          </p:nvPr>
        </p:nvSpPr>
        <p:spPr/>
        <p:txBody>
          <a:bodyPr/>
          <a:lstStyle/>
          <a:p>
            <a:r>
              <a:rPr lang="en-US" dirty="0"/>
              <a:t>Can undo changes made in the current transaction</a:t>
            </a:r>
          </a:p>
          <a:p>
            <a:r>
              <a:rPr lang="en-US" dirty="0"/>
              <a:t>Used to hold the before-image of data that is underlying some modification by a DML statement</a:t>
            </a:r>
          </a:p>
          <a:p>
            <a:r>
              <a:rPr lang="en-US" dirty="0"/>
              <a:t>Before-image is used for 3 main purposes</a:t>
            </a:r>
          </a:p>
          <a:p>
            <a:r>
              <a:rPr lang="en-US" dirty="0"/>
              <a:t>Rollback to undo the immediate transaction</a:t>
            </a:r>
          </a:p>
          <a:p>
            <a:r>
              <a:rPr lang="en-US" dirty="0"/>
              <a:t>Read-consistency to query a portion </a:t>
            </a:r>
            <a:r>
              <a:rPr lang="en-US" dirty="0" err="1"/>
              <a:t>pof</a:t>
            </a:r>
            <a:r>
              <a:rPr lang="en-US" dirty="0"/>
              <a:t> data that is under modification but not yet committed</a:t>
            </a:r>
          </a:p>
          <a:p>
            <a:r>
              <a:rPr lang="en-US" dirty="0"/>
              <a:t>Recovery to roll back any transactions that are in uncommitted state at the point of a system failure</a:t>
            </a:r>
            <a:endParaRPr lang="en-ZA" dirty="0"/>
          </a:p>
        </p:txBody>
      </p:sp>
    </p:spTree>
    <p:extLst>
      <p:ext uri="{BB962C8B-B14F-4D97-AF65-F5344CB8AC3E}">
        <p14:creationId xmlns:p14="http://schemas.microsoft.com/office/powerpoint/2010/main" val="332907691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FA77-E66A-A9C8-08BC-4C68076E3165}"/>
              </a:ext>
            </a:extLst>
          </p:cNvPr>
          <p:cNvSpPr>
            <a:spLocks noGrp="1"/>
          </p:cNvSpPr>
          <p:nvPr>
            <p:ph type="title"/>
          </p:nvPr>
        </p:nvSpPr>
        <p:spPr/>
        <p:txBody>
          <a:bodyPr/>
          <a:lstStyle/>
          <a:p>
            <a:r>
              <a:rPr lang="en-US" dirty="0"/>
              <a:t>SAVEPOINT  statement</a:t>
            </a:r>
            <a:endParaRPr lang="en-ZA" dirty="0"/>
          </a:p>
        </p:txBody>
      </p:sp>
      <p:sp>
        <p:nvSpPr>
          <p:cNvPr id="3" name="Content Placeholder 2">
            <a:extLst>
              <a:ext uri="{FF2B5EF4-FFF2-40B4-BE49-F238E27FC236}">
                <a16:creationId xmlns:a16="http://schemas.microsoft.com/office/drawing/2014/main" id="{4305EA9A-F6C5-7D27-B218-ECEA9CB602CE}"/>
              </a:ext>
            </a:extLst>
          </p:cNvPr>
          <p:cNvSpPr>
            <a:spLocks noGrp="1"/>
          </p:cNvSpPr>
          <p:nvPr>
            <p:ph idx="1"/>
          </p:nvPr>
        </p:nvSpPr>
        <p:spPr/>
        <p:txBody>
          <a:bodyPr/>
          <a:lstStyle/>
          <a:p>
            <a:r>
              <a:rPr lang="en-US" dirty="0"/>
              <a:t>Used to identify a specific transaction point</a:t>
            </a:r>
          </a:p>
          <a:p>
            <a:r>
              <a:rPr lang="en-US" dirty="0"/>
              <a:t>SAVEPOINT </a:t>
            </a:r>
            <a:r>
              <a:rPr lang="en-US" dirty="0" err="1"/>
              <a:t>emp_up</a:t>
            </a:r>
            <a:r>
              <a:rPr lang="en-US" dirty="0"/>
              <a:t>;</a:t>
            </a:r>
          </a:p>
          <a:p>
            <a:r>
              <a:rPr lang="en-US" dirty="0"/>
              <a:t>DELETE FROM EMPLOYEE  WHERE EMP_ID=1;</a:t>
            </a:r>
          </a:p>
          <a:p>
            <a:r>
              <a:rPr lang="en-US" dirty="0"/>
              <a:t>SAVEPOINT </a:t>
            </a:r>
            <a:r>
              <a:rPr lang="en-US" dirty="0" err="1"/>
              <a:t>emp_del</a:t>
            </a:r>
            <a:r>
              <a:rPr lang="en-US" dirty="0"/>
              <a:t>;</a:t>
            </a:r>
          </a:p>
          <a:p>
            <a:r>
              <a:rPr lang="en-US" dirty="0"/>
              <a:t>ROLLBACK TO </a:t>
            </a:r>
            <a:r>
              <a:rPr lang="en-US" dirty="0" err="1"/>
              <a:t>emp_up</a:t>
            </a:r>
            <a:r>
              <a:rPr lang="en-US" dirty="0"/>
              <a:t>;</a:t>
            </a:r>
            <a:endParaRPr lang="en-ZA" dirty="0"/>
          </a:p>
          <a:p>
            <a:endParaRPr lang="en-ZA" dirty="0"/>
          </a:p>
        </p:txBody>
      </p:sp>
    </p:spTree>
    <p:extLst>
      <p:ext uri="{BB962C8B-B14F-4D97-AF65-F5344CB8AC3E}">
        <p14:creationId xmlns:p14="http://schemas.microsoft.com/office/powerpoint/2010/main" val="362094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data from a single column</a:t>
            </a:r>
            <a:br>
              <a:rPr lang="en-GB" dirty="0"/>
            </a:br>
            <a:endParaRPr lang="en-ZA" dirty="0"/>
          </a:p>
        </p:txBody>
      </p:sp>
      <p:sp>
        <p:nvSpPr>
          <p:cNvPr id="3" name="Content Placeholder 2"/>
          <p:cNvSpPr>
            <a:spLocks noGrp="1"/>
          </p:cNvSpPr>
          <p:nvPr>
            <p:ph idx="1"/>
          </p:nvPr>
        </p:nvSpPr>
        <p:spPr/>
        <p:txBody>
          <a:bodyPr/>
          <a:lstStyle/>
          <a:p>
            <a:r>
              <a:rPr lang="en-GB" dirty="0"/>
              <a:t>To get the customer names from the customers table, you use the following statement:</a:t>
            </a:r>
          </a:p>
          <a:p>
            <a:endParaRPr lang="en-GB" dirty="0"/>
          </a:p>
          <a:p>
            <a:r>
              <a:rPr lang="en-GB" dirty="0"/>
              <a:t>SELECT</a:t>
            </a:r>
          </a:p>
          <a:p>
            <a:r>
              <a:rPr lang="en-GB" dirty="0"/>
              <a:t>  name</a:t>
            </a:r>
          </a:p>
          <a:p>
            <a:r>
              <a:rPr lang="en-GB" dirty="0"/>
              <a:t>FROM</a:t>
            </a:r>
          </a:p>
          <a:p>
            <a:r>
              <a:rPr lang="en-GB" dirty="0"/>
              <a:t>  customers;</a:t>
            </a:r>
            <a:endParaRPr lang="en-ZA" dirty="0"/>
          </a:p>
        </p:txBody>
      </p:sp>
    </p:spTree>
    <p:extLst>
      <p:ext uri="{BB962C8B-B14F-4D97-AF65-F5344CB8AC3E}">
        <p14:creationId xmlns:p14="http://schemas.microsoft.com/office/powerpoint/2010/main" val="3074393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ZA" dirty="0"/>
              <a:t>Query data from multiple columns</a:t>
            </a:r>
          </a:p>
          <a:p>
            <a:r>
              <a:rPr lang="en-ZA" dirty="0"/>
              <a:t>Query data from all columns</a:t>
            </a:r>
          </a:p>
        </p:txBody>
      </p:sp>
    </p:spTree>
    <p:extLst>
      <p:ext uri="{BB962C8B-B14F-4D97-AF65-F5344CB8AC3E}">
        <p14:creationId xmlns:p14="http://schemas.microsoft.com/office/powerpoint/2010/main" val="1299883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ZA" dirty="0"/>
              <a:t>Create contacts table:</a:t>
            </a:r>
          </a:p>
          <a:p>
            <a:r>
              <a:rPr lang="en-GB" dirty="0"/>
              <a:t>CONTACT_ID,FIRST_NAME,LAST_NAME,EMAIL,PHONE,CUSTOMER_ID</a:t>
            </a:r>
            <a:endParaRPr lang="en-ZA" dirty="0"/>
          </a:p>
        </p:txBody>
      </p:sp>
    </p:spTree>
    <p:extLst>
      <p:ext uri="{BB962C8B-B14F-4D97-AF65-F5344CB8AC3E}">
        <p14:creationId xmlns:p14="http://schemas.microsoft.com/office/powerpoint/2010/main" val="34641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a:bodyPr>
          <a:lstStyle/>
          <a:p>
            <a:r>
              <a:rPr lang="en-ZA" dirty="0"/>
              <a:t>CREATE TABLE "SYSTEM"."CONTACTS" </a:t>
            </a:r>
          </a:p>
          <a:p>
            <a:r>
              <a:rPr lang="en-ZA" dirty="0"/>
              <a:t>   (	"CONTACT_ID" NUMBER NOT NULL ENABLE, </a:t>
            </a:r>
          </a:p>
          <a:p>
            <a:r>
              <a:rPr lang="en-ZA" dirty="0"/>
              <a:t>	"FIRST_NAME" VARCHAR2(255 BYTE) NOT NULL ENABLE, </a:t>
            </a:r>
          </a:p>
          <a:p>
            <a:r>
              <a:rPr lang="en-ZA" dirty="0"/>
              <a:t>	"LAST_NAME" VARCHAR2(255 BYTE) NOT NULL ENABLE, </a:t>
            </a:r>
          </a:p>
          <a:p>
            <a:r>
              <a:rPr lang="en-ZA" dirty="0"/>
              <a:t>	"EMAIL" VARCHAR2(255 BYTE) NOT NULL ENABLE, </a:t>
            </a:r>
          </a:p>
          <a:p>
            <a:r>
              <a:rPr lang="en-ZA" dirty="0"/>
              <a:t>	"PHONE" VARCHAR2(20 BYTE), </a:t>
            </a:r>
          </a:p>
          <a:p>
            <a:r>
              <a:rPr lang="en-ZA" dirty="0"/>
              <a:t>	"CUSTOMER_ID" NUMBER, </a:t>
            </a:r>
          </a:p>
          <a:p>
            <a:r>
              <a:rPr lang="en-ZA" dirty="0"/>
              <a:t>	 PRIMARY KEY ("CONTACT_ID")</a:t>
            </a:r>
          </a:p>
        </p:txBody>
      </p:sp>
    </p:spTree>
    <p:extLst>
      <p:ext uri="{BB962C8B-B14F-4D97-AF65-F5344CB8AC3E}">
        <p14:creationId xmlns:p14="http://schemas.microsoft.com/office/powerpoint/2010/main" val="335151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p:txBody>
          <a:bodyPr/>
          <a:lstStyle/>
          <a:p>
            <a:r>
              <a:rPr lang="en-GB" b="1" dirty="0"/>
              <a:t>What is DDL?</a:t>
            </a:r>
          </a:p>
          <a:p>
            <a:r>
              <a:rPr lang="en-GB" dirty="0"/>
              <a:t>Data Definition Language helps you to define the database structure or schema. DDL commands help you to create the structure of the database and the other database objects. Its commands are auto-committed so, the changes are saved in the database permanently. The full form of DDL is Data Definition Language.</a:t>
            </a:r>
          </a:p>
          <a:p>
            <a:endParaRPr lang="en-ZA" dirty="0"/>
          </a:p>
        </p:txBody>
      </p:sp>
    </p:spTree>
    <p:extLst>
      <p:ext uri="{BB962C8B-B14F-4D97-AF65-F5344CB8AC3E}">
        <p14:creationId xmlns:p14="http://schemas.microsoft.com/office/powerpoint/2010/main" val="177406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Insert values into contacts table</a:t>
            </a:r>
          </a:p>
        </p:txBody>
      </p:sp>
      <p:sp>
        <p:nvSpPr>
          <p:cNvPr id="3" name="Content Placeholder 2"/>
          <p:cNvSpPr>
            <a:spLocks noGrp="1"/>
          </p:cNvSpPr>
          <p:nvPr>
            <p:ph idx="1"/>
          </p:nvPr>
        </p:nvSpPr>
        <p:spPr/>
        <p:txBody>
          <a:bodyPr>
            <a:normAutofit fontScale="70000" lnSpcReduction="20000"/>
          </a:bodyPr>
          <a:lstStyle/>
          <a:p>
            <a:r>
              <a:rPr lang="en-ZA" dirty="0"/>
              <a:t>207	</a:t>
            </a:r>
            <a:r>
              <a:rPr lang="en-ZA" dirty="0" err="1"/>
              <a:t>Carita</a:t>
            </a:r>
            <a:r>
              <a:rPr lang="en-ZA" dirty="0"/>
              <a:t>	</a:t>
            </a:r>
            <a:r>
              <a:rPr lang="en-ZA" dirty="0" err="1"/>
              <a:t>Mcintyre</a:t>
            </a:r>
            <a:r>
              <a:rPr lang="en-ZA" dirty="0"/>
              <a:t>	carita.mcintyre@northwesternmutual.com	"+86 10 012</a:t>
            </a:r>
          </a:p>
          <a:p>
            <a:r>
              <a:rPr lang="en-ZA" dirty="0"/>
              <a:t>4165"	207</a:t>
            </a:r>
          </a:p>
          <a:p>
            <a:r>
              <a:rPr lang="en-ZA" dirty="0"/>
              <a:t>177	</a:t>
            </a:r>
            <a:r>
              <a:rPr lang="en-ZA" dirty="0" err="1"/>
              <a:t>Felicita</a:t>
            </a:r>
            <a:r>
              <a:rPr lang="en-ZA" dirty="0"/>
              <a:t>	Alston	felicita.alston@unitedcontinentalholdings.com	"+1 315</a:t>
            </a:r>
          </a:p>
          <a:p>
            <a:r>
              <a:rPr lang="en-ZA" dirty="0"/>
              <a:t>123 4585"	177</a:t>
            </a:r>
          </a:p>
          <a:p>
            <a:r>
              <a:rPr lang="en-ZA" dirty="0"/>
              <a:t>180	</a:t>
            </a:r>
            <a:r>
              <a:rPr lang="en-ZA" dirty="0" err="1"/>
              <a:t>Vincenza</a:t>
            </a:r>
            <a:r>
              <a:rPr lang="en-ZA" dirty="0"/>
              <a:t>	Walton	vincenza.walton@intlfcstone.com	"+1 215 123</a:t>
            </a:r>
          </a:p>
          <a:p>
            <a:r>
              <a:rPr lang="en-ZA" dirty="0"/>
              <a:t>4709"	180</a:t>
            </a:r>
          </a:p>
          <a:p>
            <a:r>
              <a:rPr lang="en-ZA" dirty="0"/>
              <a:t>184	</a:t>
            </a:r>
            <a:r>
              <a:rPr lang="en-ZA" dirty="0" err="1"/>
              <a:t>Carita</a:t>
            </a:r>
            <a:r>
              <a:rPr lang="en-ZA" dirty="0"/>
              <a:t>	Moody	carlos.moody@publix.com	+86 811 012 4093	184</a:t>
            </a:r>
          </a:p>
          <a:p>
            <a:r>
              <a:rPr lang="en-ZA" dirty="0"/>
              <a:t>187	Shelia	Brewer	shelia.brewer@conocophillips.com	"+49 89 012</a:t>
            </a:r>
          </a:p>
          <a:p>
            <a:r>
              <a:rPr lang="en-ZA" dirty="0"/>
              <a:t>4129"	187</a:t>
            </a:r>
          </a:p>
          <a:p>
            <a:r>
              <a:rPr lang="en-ZA" dirty="0"/>
              <a:t>190	Kenneth	Simmons	kenneth.simmons@3m.com	+39 6 012 4543	190</a:t>
            </a:r>
          </a:p>
          <a:p>
            <a:r>
              <a:rPr lang="en-ZA" dirty="0"/>
              <a:t>192	Kenneth	Cain	kristle.cain@exeloncorp.com	+39 55 012 4547	192</a:t>
            </a:r>
          </a:p>
        </p:txBody>
      </p:sp>
      <p:sp>
        <p:nvSpPr>
          <p:cNvPr id="4" name="Rectangle 1"/>
          <p:cNvSpPr>
            <a:spLocks noChangeArrowheads="1"/>
          </p:cNvSpPr>
          <p:nvPr/>
        </p:nvSpPr>
        <p:spPr bwMode="auto">
          <a:xfrm>
            <a:off x="-9625" y="-385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pple-system"/>
              </a:rPr>
              <a:t>Oracle evaluates this query in two steps:</a:t>
            </a:r>
            <a:endParaRPr kumimoji="0" 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a:ln>
                  <a:noFill/>
                </a:ln>
                <a:solidFill>
                  <a:srgbClr val="000000"/>
                </a:solidFill>
                <a:effectLst/>
                <a:latin typeface="-apple-system"/>
              </a:rPr>
              <a:t>First, the subquery returns a list of the salesman whose sales is greater than or equal to 1 million.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0" i="0" u="none" strike="noStrike" cap="none" normalizeH="0" baseline="0">
                <a:ln>
                  <a:noFill/>
                </a:ln>
                <a:solidFill>
                  <a:srgbClr val="000000"/>
                </a:solidFill>
                <a:effectLst/>
                <a:latin typeface="-apple-system"/>
              </a:rPr>
              <a:t>Second, the outer query uses the salesman id list to query data from the </a:t>
            </a:r>
            <a:r>
              <a:rPr kumimoji="0" lang="en-US" sz="1000" b="0" i="0" u="none" strike="noStrike" cap="none" normalizeH="0" baseline="0">
                <a:ln>
                  <a:noFill/>
                </a:ln>
                <a:solidFill>
                  <a:srgbClr val="000000"/>
                </a:solidFill>
                <a:effectLst/>
                <a:latin typeface="var(--font-family-code)"/>
              </a:rPr>
              <a:t>employees</a:t>
            </a:r>
            <a:r>
              <a:rPr kumimoji="0" lang="en-US" sz="1200" b="0" i="0" u="none" strike="noStrike" cap="none" normalizeH="0" baseline="0">
                <a:ln>
                  <a:noFill/>
                </a:ln>
                <a:solidFill>
                  <a:srgbClr val="000000"/>
                </a:solidFill>
                <a:effectLst/>
                <a:latin typeface="-apple-system"/>
              </a:rPr>
              <a:t>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4719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1434"/>
            <a:ext cx="10515600" cy="5735529"/>
          </a:xfrm>
        </p:spPr>
        <p:txBody>
          <a:bodyPr>
            <a:normAutofit fontScale="62500" lnSpcReduction="20000"/>
          </a:bodyPr>
          <a:lstStyle/>
          <a:p>
            <a:r>
              <a:rPr lang="en-GB" dirty="0"/>
              <a:t>Insert into CONTACTS (CONTACT_ID,FIRST_NAME,LAST_NAME,EMAIL,PHONE,CUSTOMER_ID)</a:t>
            </a:r>
          </a:p>
          <a:p>
            <a:r>
              <a:rPr lang="en-GB" dirty="0"/>
              <a:t>values (207,'Carita','Mcintyre','carita.mcintyre@northwesternmutual.com','+86 10 012</a:t>
            </a:r>
          </a:p>
          <a:p>
            <a:r>
              <a:rPr lang="en-GB" dirty="0"/>
              <a:t>4165',207);</a:t>
            </a:r>
          </a:p>
          <a:p>
            <a:r>
              <a:rPr lang="en-GB" dirty="0"/>
              <a:t>Insert into CONTACTS (CONTACT_ID,FIRST_NAME,LAST_NAME,EMAIL,PHONE,CUSTOMER_ID)</a:t>
            </a:r>
          </a:p>
          <a:p>
            <a:r>
              <a:rPr lang="en-GB" dirty="0"/>
              <a:t>values (177,'Felicita','Alston','felicita.alston@unitedcontinentalholdings.com','+1 315</a:t>
            </a:r>
          </a:p>
          <a:p>
            <a:r>
              <a:rPr lang="en-GB" dirty="0"/>
              <a:t>123 4585',177);</a:t>
            </a:r>
          </a:p>
          <a:p>
            <a:r>
              <a:rPr lang="en-GB" dirty="0"/>
              <a:t>Insert into CONTACTS (CONTACT_ID,FIRST_NAME,LAST_NAME,EMAIL,PHONE,CUSTOMER_ID)</a:t>
            </a:r>
          </a:p>
          <a:p>
            <a:r>
              <a:rPr lang="en-GB" dirty="0"/>
              <a:t>values (180,'Vincenza','Walton','vincenza.walton@intlfcstone.com','+1 215 123</a:t>
            </a:r>
          </a:p>
          <a:p>
            <a:r>
              <a:rPr lang="en-GB" dirty="0"/>
              <a:t>4709',180);</a:t>
            </a:r>
          </a:p>
          <a:p>
            <a:r>
              <a:rPr lang="en-GB" dirty="0"/>
              <a:t>Insert into CONTACTS (CONTACT_ID,FIRST_NAME,LAST_NAME,EMAIL,PHONE,CUSTOMER_ID)</a:t>
            </a:r>
          </a:p>
          <a:p>
            <a:r>
              <a:rPr lang="en-GB" dirty="0"/>
              <a:t>values (184,'Carita','Moody','carlos.moody@publix.com','+86 811 012 4093',184);</a:t>
            </a:r>
          </a:p>
          <a:p>
            <a:r>
              <a:rPr lang="en-GB" dirty="0"/>
              <a:t>Insert into CONTACTS (CONTACT_ID,FIRST_NAME,LAST_NAME,EMAIL,PHONE,CUSTOMER_ID)</a:t>
            </a:r>
          </a:p>
          <a:p>
            <a:r>
              <a:rPr lang="en-GB" dirty="0"/>
              <a:t>values (187,'Shelia','Brewer','shelia.brewer@conocophillips.com','+49 89 012</a:t>
            </a:r>
          </a:p>
          <a:p>
            <a:r>
              <a:rPr lang="en-GB" dirty="0"/>
              <a:t>4129',187);</a:t>
            </a:r>
          </a:p>
          <a:p>
            <a:r>
              <a:rPr lang="en-GB" dirty="0"/>
              <a:t>Insert into CONTACTS (CONTACT_ID,FIRST_NAME,LAST_NAME,EMAIL,PHONE,CUSTOMER_ID)</a:t>
            </a:r>
          </a:p>
          <a:p>
            <a:r>
              <a:rPr lang="en-GB" dirty="0"/>
              <a:t>values (190,'Kenneth','Simmons','kenneth.simmons@3m.com','+39 6 012 4543',190);</a:t>
            </a:r>
          </a:p>
          <a:p>
            <a:r>
              <a:rPr lang="en-GB" dirty="0"/>
              <a:t>Insert into CONTACTS (CONTACT_ID,FIRST_NAME,LAST_NAME,EMAIL,PHONE,CUSTOMER_ID)</a:t>
            </a:r>
          </a:p>
          <a:p>
            <a:r>
              <a:rPr lang="en-GB" dirty="0"/>
              <a:t>values (192,'Kenneth','Cain','kristle.cain@exeloncorp.com','+39 55 012 4547',192);</a:t>
            </a:r>
            <a:endParaRPr lang="en-ZA" dirty="0"/>
          </a:p>
        </p:txBody>
      </p:sp>
    </p:spTree>
    <p:extLst>
      <p:ext uri="{BB962C8B-B14F-4D97-AF65-F5344CB8AC3E}">
        <p14:creationId xmlns:p14="http://schemas.microsoft.com/office/powerpoint/2010/main" val="3634061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DISTINCT</a:t>
            </a:r>
          </a:p>
        </p:txBody>
      </p:sp>
      <p:sp>
        <p:nvSpPr>
          <p:cNvPr id="3" name="Content Placeholder 2"/>
          <p:cNvSpPr>
            <a:spLocks noGrp="1"/>
          </p:cNvSpPr>
          <p:nvPr>
            <p:ph idx="1"/>
          </p:nvPr>
        </p:nvSpPr>
        <p:spPr/>
        <p:txBody>
          <a:bodyPr/>
          <a:lstStyle/>
          <a:p>
            <a:r>
              <a:rPr lang="en-GB" dirty="0"/>
              <a:t>SELECT DISTINCT column_1 FROM table;</a:t>
            </a:r>
            <a:endParaRPr lang="en-ZA" dirty="0"/>
          </a:p>
        </p:txBody>
      </p:sp>
    </p:spTree>
    <p:extLst>
      <p:ext uri="{BB962C8B-B14F-4D97-AF65-F5344CB8AC3E}">
        <p14:creationId xmlns:p14="http://schemas.microsoft.com/office/powerpoint/2010/main" val="824038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SELECT DISTINCT</a:t>
            </a:r>
          </a:p>
          <a:p>
            <a:r>
              <a:rPr lang="en-GB" dirty="0"/>
              <a:t>  </a:t>
            </a:r>
            <a:r>
              <a:rPr lang="en-GB" dirty="0" err="1"/>
              <a:t>first_name</a:t>
            </a:r>
            <a:endParaRPr lang="en-GB" dirty="0"/>
          </a:p>
          <a:p>
            <a:r>
              <a:rPr lang="en-GB" dirty="0"/>
              <a:t>FROM</a:t>
            </a:r>
          </a:p>
          <a:p>
            <a:r>
              <a:rPr lang="en-GB" dirty="0"/>
              <a:t>  contacts</a:t>
            </a:r>
          </a:p>
          <a:p>
            <a:r>
              <a:rPr lang="en-GB" dirty="0"/>
              <a:t>ORDER BY</a:t>
            </a:r>
          </a:p>
          <a:p>
            <a:r>
              <a:rPr lang="en-GB" dirty="0"/>
              <a:t>  </a:t>
            </a:r>
            <a:r>
              <a:rPr lang="en-GB" dirty="0" err="1"/>
              <a:t>first_name</a:t>
            </a:r>
            <a:r>
              <a:rPr lang="en-GB" dirty="0"/>
              <a:t>;</a:t>
            </a:r>
            <a:endParaRPr lang="en-ZA" dirty="0"/>
          </a:p>
        </p:txBody>
      </p:sp>
    </p:spTree>
    <p:extLst>
      <p:ext uri="{BB962C8B-B14F-4D97-AF65-F5344CB8AC3E}">
        <p14:creationId xmlns:p14="http://schemas.microsoft.com/office/powerpoint/2010/main" val="3903230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UPDATE</a:t>
            </a:r>
          </a:p>
        </p:txBody>
      </p:sp>
      <p:sp>
        <p:nvSpPr>
          <p:cNvPr id="3" name="Content Placeholder 2"/>
          <p:cNvSpPr>
            <a:spLocks noGrp="1"/>
          </p:cNvSpPr>
          <p:nvPr>
            <p:ph idx="1"/>
          </p:nvPr>
        </p:nvSpPr>
        <p:spPr/>
        <p:txBody>
          <a:bodyPr/>
          <a:lstStyle/>
          <a:p>
            <a:r>
              <a:rPr lang="en-GB" dirty="0"/>
              <a:t>UPDATE </a:t>
            </a:r>
            <a:r>
              <a:rPr lang="en-GB" dirty="0" err="1"/>
              <a:t>table_name</a:t>
            </a:r>
            <a:r>
              <a:rPr lang="en-GB" dirty="0"/>
              <a:t> SET column1 = value1, column2 = value2, column3 = value3, ... WHERE condition;</a:t>
            </a:r>
            <a:endParaRPr lang="en-ZA" dirty="0"/>
          </a:p>
        </p:txBody>
      </p:sp>
    </p:spTree>
    <p:extLst>
      <p:ext uri="{BB962C8B-B14F-4D97-AF65-F5344CB8AC3E}">
        <p14:creationId xmlns:p14="http://schemas.microsoft.com/office/powerpoint/2010/main" val="216791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ZA" dirty="0"/>
              <a:t>Create parts table</a:t>
            </a:r>
          </a:p>
        </p:txBody>
      </p:sp>
    </p:spTree>
    <p:extLst>
      <p:ext uri="{BB962C8B-B14F-4D97-AF65-F5344CB8AC3E}">
        <p14:creationId xmlns:p14="http://schemas.microsoft.com/office/powerpoint/2010/main" val="1062047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72509" y="583324"/>
            <a:ext cx="10315903" cy="5776721"/>
          </a:xfrm>
          <a:prstGeom prst="rect">
            <a:avLst/>
          </a:prstGeom>
        </p:spPr>
      </p:pic>
    </p:spTree>
    <p:extLst>
      <p:ext uri="{BB962C8B-B14F-4D97-AF65-F5344CB8AC3E}">
        <p14:creationId xmlns:p14="http://schemas.microsoft.com/office/powerpoint/2010/main" val="4223406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CREATE TABLE parts ( </a:t>
            </a:r>
            <a:r>
              <a:rPr lang="en-GB" dirty="0" err="1"/>
              <a:t>part_id</a:t>
            </a:r>
            <a:r>
              <a:rPr lang="en-GB" dirty="0"/>
              <a:t> NUMBER GENERATED BY DEFAULT AS IDENTITY, </a:t>
            </a:r>
            <a:r>
              <a:rPr lang="en-GB" dirty="0" err="1"/>
              <a:t>part_name</a:t>
            </a:r>
            <a:r>
              <a:rPr lang="en-GB" dirty="0"/>
              <a:t> VARCHAR(50) NOT NULL, </a:t>
            </a:r>
            <a:r>
              <a:rPr lang="en-GB" dirty="0" err="1"/>
              <a:t>lead_time</a:t>
            </a:r>
            <a:r>
              <a:rPr lang="en-GB" dirty="0"/>
              <a:t> NUMBER(2,0) NOT NULL, cost NUMBER(9,2) NOT NULL, status NUMBER(1,0) NOT NULL, PRIMARY KEY (</a:t>
            </a:r>
            <a:r>
              <a:rPr lang="en-GB" dirty="0" err="1"/>
              <a:t>part_id</a:t>
            </a:r>
            <a:r>
              <a:rPr lang="en-GB" dirty="0"/>
              <a:t>) );</a:t>
            </a:r>
            <a:endParaRPr lang="en-ZA" dirty="0"/>
          </a:p>
        </p:txBody>
      </p:sp>
    </p:spTree>
    <p:extLst>
      <p:ext uri="{BB962C8B-B14F-4D97-AF65-F5344CB8AC3E}">
        <p14:creationId xmlns:p14="http://schemas.microsoft.com/office/powerpoint/2010/main" val="682933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7027" y="0"/>
            <a:ext cx="10515600" cy="5845887"/>
          </a:xfrm>
        </p:spPr>
        <p:txBody>
          <a:bodyPr>
            <a:noAutofit/>
          </a:bodyPr>
          <a:lstStyle/>
          <a:p>
            <a:r>
              <a:rPr lang="en-GB" sz="1500" dirty="0"/>
              <a:t>INSERT INTO parts (</a:t>
            </a:r>
            <a:r>
              <a:rPr lang="en-GB" sz="1500" dirty="0" err="1"/>
              <a:t>part_name,lead_time,cost,status</a:t>
            </a:r>
            <a:r>
              <a:rPr lang="en-GB" sz="1500" dirty="0"/>
              <a:t>) VALUES ('</a:t>
            </a:r>
            <a:r>
              <a:rPr lang="en-GB" sz="1500" dirty="0" err="1"/>
              <a:t>sed</a:t>
            </a:r>
            <a:r>
              <a:rPr lang="en-GB" sz="1500" dirty="0"/>
              <a:t> dictum',5,134,0);</a:t>
            </a:r>
          </a:p>
          <a:p>
            <a:r>
              <a:rPr lang="en-GB" sz="1500" dirty="0"/>
              <a:t>INSERT INTO parts (</a:t>
            </a:r>
            <a:r>
              <a:rPr lang="en-GB" sz="1500" dirty="0" err="1"/>
              <a:t>part_name,lead_time,cost,status</a:t>
            </a:r>
            <a:r>
              <a:rPr lang="en-GB" sz="1500" dirty="0"/>
              <a:t>) VALUES ('</a:t>
            </a:r>
            <a:r>
              <a:rPr lang="en-GB" sz="1500" dirty="0" err="1"/>
              <a:t>tristique</a:t>
            </a:r>
            <a:r>
              <a:rPr lang="en-GB" sz="1500" dirty="0"/>
              <a:t> neque',3,62,1);</a:t>
            </a:r>
          </a:p>
          <a:p>
            <a:r>
              <a:rPr lang="en-GB" sz="1500" dirty="0"/>
              <a:t>INSERT INTO parts (</a:t>
            </a:r>
            <a:r>
              <a:rPr lang="en-GB" sz="1500" dirty="0" err="1"/>
              <a:t>part_name,lead_time,cost,status</a:t>
            </a:r>
            <a:r>
              <a:rPr lang="en-GB" sz="1500" dirty="0"/>
              <a:t>) VALUES ('</a:t>
            </a:r>
            <a:r>
              <a:rPr lang="en-GB" sz="1500" dirty="0" err="1"/>
              <a:t>dolor</a:t>
            </a:r>
            <a:r>
              <a:rPr lang="en-GB" sz="1500" dirty="0"/>
              <a:t> quam,',16,82,1);</a:t>
            </a:r>
          </a:p>
          <a:p>
            <a:r>
              <a:rPr lang="en-GB" sz="1500" dirty="0"/>
              <a:t>INSERT INTO parts (</a:t>
            </a:r>
            <a:r>
              <a:rPr lang="en-GB" sz="1500" dirty="0" err="1"/>
              <a:t>part_name,lead_time,cost,status</a:t>
            </a:r>
            <a:r>
              <a:rPr lang="en-GB" sz="1500" dirty="0"/>
              <a:t>) VALUES ('</a:t>
            </a:r>
            <a:r>
              <a:rPr lang="en-GB" sz="1500" dirty="0" err="1"/>
              <a:t>nec</a:t>
            </a:r>
            <a:r>
              <a:rPr lang="en-GB" sz="1500" dirty="0"/>
              <a:t>, diam.',41,10,1);</a:t>
            </a:r>
          </a:p>
          <a:p>
            <a:r>
              <a:rPr lang="en-GB" sz="1500" dirty="0"/>
              <a:t>INSERT INTO parts (</a:t>
            </a:r>
            <a:r>
              <a:rPr lang="en-GB" sz="1500" dirty="0" err="1"/>
              <a:t>part_name,lead_time,cost,status</a:t>
            </a:r>
            <a:r>
              <a:rPr lang="en-GB" sz="1500" dirty="0"/>
              <a:t>) VALUES ('vitae erat',22,116,0);</a:t>
            </a:r>
          </a:p>
          <a:p>
            <a:r>
              <a:rPr lang="en-GB" sz="1500" dirty="0"/>
              <a:t>INSERT INTO parts (</a:t>
            </a:r>
            <a:r>
              <a:rPr lang="en-GB" sz="1500" dirty="0" err="1"/>
              <a:t>part_name,lead_time,cost,status</a:t>
            </a:r>
            <a:r>
              <a:rPr lang="en-GB" sz="1500" dirty="0"/>
              <a:t>) VALUES ('parturient montes,',32,169,1);</a:t>
            </a:r>
          </a:p>
          <a:p>
            <a:r>
              <a:rPr lang="en-GB" sz="1500" dirty="0"/>
              <a:t>INSERT INTO parts (</a:t>
            </a:r>
            <a:r>
              <a:rPr lang="en-GB" sz="1500" dirty="0" err="1"/>
              <a:t>part_name,lead_time,cost,status</a:t>
            </a:r>
            <a:r>
              <a:rPr lang="en-GB" sz="1500" dirty="0"/>
              <a:t>) VALUES ('</a:t>
            </a:r>
            <a:r>
              <a:rPr lang="en-GB" sz="1500" dirty="0" err="1"/>
              <a:t>metus</a:t>
            </a:r>
            <a:r>
              <a:rPr lang="en-GB" sz="1500" dirty="0"/>
              <a:t>. In',45,88,1);</a:t>
            </a:r>
          </a:p>
          <a:p>
            <a:r>
              <a:rPr lang="en-GB" sz="1500" dirty="0"/>
              <a:t>INSERT INTO parts (</a:t>
            </a:r>
            <a:r>
              <a:rPr lang="en-GB" sz="1500" dirty="0" err="1"/>
              <a:t>part_name,lead_time,cost,status</a:t>
            </a:r>
            <a:r>
              <a:rPr lang="en-GB" sz="1500" dirty="0"/>
              <a:t>) VALUES ('at, velit.',31,182,0);</a:t>
            </a:r>
          </a:p>
          <a:p>
            <a:r>
              <a:rPr lang="en-GB" sz="1500" dirty="0"/>
              <a:t>INSERT INTO parts (</a:t>
            </a:r>
            <a:r>
              <a:rPr lang="en-GB" sz="1500" dirty="0" err="1"/>
              <a:t>part_name,lead_time,cost,status</a:t>
            </a:r>
            <a:r>
              <a:rPr lang="en-GB" sz="1500" dirty="0"/>
              <a:t>) VALUES ('</a:t>
            </a:r>
            <a:r>
              <a:rPr lang="en-GB" sz="1500" dirty="0" err="1"/>
              <a:t>nonummy</a:t>
            </a:r>
            <a:r>
              <a:rPr lang="en-GB" sz="1500" dirty="0"/>
              <a:t> ultricies',7,146,0);</a:t>
            </a:r>
          </a:p>
          <a:p>
            <a:r>
              <a:rPr lang="en-GB" sz="1500" dirty="0"/>
              <a:t>INSERT INTO parts (</a:t>
            </a:r>
            <a:r>
              <a:rPr lang="en-GB" sz="1500" dirty="0" err="1"/>
              <a:t>part_name,lead_time,cost,status</a:t>
            </a:r>
            <a:r>
              <a:rPr lang="en-GB" sz="1500" dirty="0"/>
              <a:t>) VALUES ('a, dui.',38,116,0);</a:t>
            </a:r>
          </a:p>
          <a:p>
            <a:r>
              <a:rPr lang="en-GB" sz="1500" dirty="0"/>
              <a:t>INSERT INTO parts (</a:t>
            </a:r>
            <a:r>
              <a:rPr lang="en-GB" sz="1500" dirty="0" err="1"/>
              <a:t>part_name,lead_time,cost,status</a:t>
            </a:r>
            <a:r>
              <a:rPr lang="en-GB" sz="1500" dirty="0"/>
              <a:t>) VALUES ('</a:t>
            </a:r>
            <a:r>
              <a:rPr lang="en-GB" sz="1500" dirty="0" err="1"/>
              <a:t>arcu</a:t>
            </a:r>
            <a:r>
              <a:rPr lang="en-GB" sz="1500" dirty="0"/>
              <a:t> et',37,72,1);</a:t>
            </a:r>
          </a:p>
          <a:p>
            <a:r>
              <a:rPr lang="en-GB" sz="1500" dirty="0"/>
              <a:t>INSERT INTO parts (</a:t>
            </a:r>
            <a:r>
              <a:rPr lang="en-GB" sz="1500" dirty="0" err="1"/>
              <a:t>part_name,lead_time,cost,status</a:t>
            </a:r>
            <a:r>
              <a:rPr lang="en-GB" sz="1500" dirty="0"/>
              <a:t>) VALUES ('</a:t>
            </a:r>
            <a:r>
              <a:rPr lang="en-GB" sz="1500" dirty="0" err="1"/>
              <a:t>sapien</a:t>
            </a:r>
            <a:r>
              <a:rPr lang="en-GB" sz="1500" dirty="0"/>
              <a:t>. Cras',40,197,1);</a:t>
            </a:r>
          </a:p>
          <a:p>
            <a:r>
              <a:rPr lang="en-GB" sz="1500" dirty="0"/>
              <a:t>INSERT INTO parts (</a:t>
            </a:r>
            <a:r>
              <a:rPr lang="en-GB" sz="1500" dirty="0" err="1"/>
              <a:t>part_name,lead_time,cost,status</a:t>
            </a:r>
            <a:r>
              <a:rPr lang="en-GB" sz="1500" dirty="0"/>
              <a:t>) VALUES ('et malesuada',24,46,0);</a:t>
            </a:r>
          </a:p>
          <a:p>
            <a:r>
              <a:rPr lang="en-GB" sz="1500" dirty="0"/>
              <a:t>INSERT INTO parts (</a:t>
            </a:r>
            <a:r>
              <a:rPr lang="en-GB" sz="1500" dirty="0" err="1"/>
              <a:t>part_name,lead_time,cost,status</a:t>
            </a:r>
            <a:r>
              <a:rPr lang="en-GB" sz="1500" dirty="0"/>
              <a:t>) VALUES ('</a:t>
            </a:r>
            <a:r>
              <a:rPr lang="en-GB" sz="1500" dirty="0" err="1"/>
              <a:t>mauris</a:t>
            </a:r>
            <a:r>
              <a:rPr lang="en-GB" sz="1500" dirty="0"/>
              <a:t> id',4,153,1);</a:t>
            </a:r>
          </a:p>
          <a:p>
            <a:r>
              <a:rPr lang="en-GB" sz="1500" dirty="0"/>
              <a:t>INSERT INTO parts (</a:t>
            </a:r>
            <a:r>
              <a:rPr lang="en-GB" sz="1500" dirty="0" err="1"/>
              <a:t>part_name,lead_time,cost,status</a:t>
            </a:r>
            <a:r>
              <a:rPr lang="en-GB" sz="1500" dirty="0"/>
              <a:t>) VALUES ('</a:t>
            </a:r>
            <a:r>
              <a:rPr lang="en-GB" sz="1500" dirty="0" err="1"/>
              <a:t>eleifend</a:t>
            </a:r>
            <a:r>
              <a:rPr lang="en-GB" sz="1500" dirty="0"/>
              <a:t> egestas.',2,146,0);</a:t>
            </a:r>
          </a:p>
          <a:p>
            <a:r>
              <a:rPr lang="en-GB" sz="1500" dirty="0"/>
              <a:t>INSERT INTO parts (</a:t>
            </a:r>
            <a:r>
              <a:rPr lang="en-GB" sz="1500" dirty="0" err="1"/>
              <a:t>part_name,lead_time,cost,status</a:t>
            </a:r>
            <a:r>
              <a:rPr lang="en-GB" sz="1500" dirty="0"/>
              <a:t>) VALUES ('</a:t>
            </a:r>
            <a:r>
              <a:rPr lang="en-GB" sz="1500" dirty="0" err="1"/>
              <a:t>cursus</a:t>
            </a:r>
            <a:r>
              <a:rPr lang="en-GB" sz="1500" dirty="0"/>
              <a:t>. Nunc',9,194,1);</a:t>
            </a:r>
          </a:p>
          <a:p>
            <a:r>
              <a:rPr lang="en-GB" sz="1500" dirty="0"/>
              <a:t>INSERT INTO parts (</a:t>
            </a:r>
            <a:r>
              <a:rPr lang="en-GB" sz="1500" dirty="0" err="1"/>
              <a:t>part_name,lead_time,cost,status</a:t>
            </a:r>
            <a:r>
              <a:rPr lang="en-GB" sz="1500" dirty="0"/>
              <a:t>) VALUES ('</a:t>
            </a:r>
            <a:r>
              <a:rPr lang="en-GB" sz="1500" dirty="0" err="1"/>
              <a:t>vivamus</a:t>
            </a:r>
            <a:r>
              <a:rPr lang="en-GB" sz="1500" dirty="0"/>
              <a:t> sit',37,93,0);</a:t>
            </a:r>
          </a:p>
          <a:p>
            <a:r>
              <a:rPr lang="en-GB" sz="1500" dirty="0"/>
              <a:t>INSERT INTO parts (</a:t>
            </a:r>
            <a:r>
              <a:rPr lang="en-GB" sz="1500" dirty="0" err="1"/>
              <a:t>part_name,lead_time,cost,status</a:t>
            </a:r>
            <a:r>
              <a:rPr lang="en-GB" sz="1500" dirty="0"/>
              <a:t>) VALUES ('ac orci.',35,134,0);</a:t>
            </a:r>
          </a:p>
          <a:p>
            <a:r>
              <a:rPr lang="en-GB" sz="1500" dirty="0"/>
              <a:t>INSERT INTO parts (</a:t>
            </a:r>
            <a:r>
              <a:rPr lang="en-GB" sz="1500" dirty="0" err="1"/>
              <a:t>part_name,lead_time,cost,status</a:t>
            </a:r>
            <a:r>
              <a:rPr lang="en-GB" sz="1500" dirty="0"/>
              <a:t>) VALUES ('</a:t>
            </a:r>
            <a:r>
              <a:rPr lang="en-GB" sz="1500" dirty="0" err="1"/>
              <a:t>arcu</a:t>
            </a:r>
            <a:r>
              <a:rPr lang="en-GB" sz="1500" dirty="0"/>
              <a:t>. Aliquam',36,154,0);</a:t>
            </a:r>
          </a:p>
          <a:p>
            <a:r>
              <a:rPr lang="en-GB" sz="1500" dirty="0"/>
              <a:t>INSERT INTO parts (</a:t>
            </a:r>
            <a:r>
              <a:rPr lang="en-GB" sz="1500" dirty="0" err="1"/>
              <a:t>part_name,lead_time,cost,status</a:t>
            </a:r>
            <a:r>
              <a:rPr lang="en-GB" sz="1500" dirty="0"/>
              <a:t>) VALUES ('at auctor',32,56,1);</a:t>
            </a:r>
          </a:p>
          <a:p>
            <a:r>
              <a:rPr lang="en-GB" sz="1500" dirty="0"/>
              <a:t>INSERT INTO parts (</a:t>
            </a:r>
            <a:r>
              <a:rPr lang="en-GB" sz="1500" dirty="0" err="1"/>
              <a:t>part_name,lead_time,cost,status</a:t>
            </a:r>
            <a:r>
              <a:rPr lang="en-GB" sz="1500" dirty="0"/>
              <a:t>) VALUES ('</a:t>
            </a:r>
            <a:r>
              <a:rPr lang="en-GB" sz="1500" dirty="0" err="1"/>
              <a:t>purus</a:t>
            </a:r>
            <a:r>
              <a:rPr lang="en-GB" sz="1500" dirty="0"/>
              <a:t>, accumsan',33,12,1);</a:t>
            </a:r>
          </a:p>
          <a:p>
            <a:endParaRPr lang="en-ZA" sz="1500" dirty="0"/>
          </a:p>
        </p:txBody>
      </p:sp>
    </p:spTree>
    <p:extLst>
      <p:ext uri="{BB962C8B-B14F-4D97-AF65-F5344CB8AC3E}">
        <p14:creationId xmlns:p14="http://schemas.microsoft.com/office/powerpoint/2010/main" val="3683537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SELECT</a:t>
            </a:r>
          </a:p>
          <a:p>
            <a:r>
              <a:rPr lang="en-GB" dirty="0"/>
              <a:t>    *</a:t>
            </a:r>
          </a:p>
          <a:p>
            <a:r>
              <a:rPr lang="en-GB" dirty="0"/>
              <a:t>FROM</a:t>
            </a:r>
          </a:p>
          <a:p>
            <a:r>
              <a:rPr lang="en-GB" dirty="0"/>
              <a:t>    parts</a:t>
            </a:r>
          </a:p>
          <a:p>
            <a:r>
              <a:rPr lang="en-GB" dirty="0"/>
              <a:t>ORDER BY</a:t>
            </a:r>
          </a:p>
          <a:p>
            <a:r>
              <a:rPr lang="en-GB" dirty="0"/>
              <a:t>    </a:t>
            </a:r>
            <a:r>
              <a:rPr lang="en-GB" dirty="0" err="1"/>
              <a:t>part_name</a:t>
            </a:r>
            <a:r>
              <a:rPr lang="en-GB" dirty="0"/>
              <a:t>;</a:t>
            </a:r>
          </a:p>
          <a:p>
            <a:endParaRPr lang="en-ZA" dirty="0"/>
          </a:p>
        </p:txBody>
      </p:sp>
    </p:spTree>
    <p:extLst>
      <p:ext uri="{BB962C8B-B14F-4D97-AF65-F5344CB8AC3E}">
        <p14:creationId xmlns:p14="http://schemas.microsoft.com/office/powerpoint/2010/main" val="417280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p:txBody>
          <a:bodyPr>
            <a:normAutofit fontScale="62500" lnSpcReduction="20000"/>
          </a:bodyPr>
          <a:lstStyle/>
          <a:p>
            <a:r>
              <a:rPr lang="en-GB" b="1" dirty="0"/>
              <a:t>What is DML?</a:t>
            </a:r>
          </a:p>
          <a:p>
            <a:r>
              <a:rPr lang="en-GB" dirty="0"/>
              <a:t>DML commands it to allow you to manage the data stored in the database, although DML commands are not auto-committed. Moreover, they are not permanent. So, It is possible to roll back the operation. The full form of DML is Data Manipulation Language.</a:t>
            </a:r>
          </a:p>
          <a:p>
            <a:r>
              <a:rPr lang="en-GB" dirty="0"/>
              <a:t>Below is the key difference between DDL and DML in DBMS:</a:t>
            </a:r>
          </a:p>
          <a:p>
            <a:r>
              <a:rPr lang="en-GB" b="1" dirty="0"/>
              <a:t>KEY DIFFERENCES:</a:t>
            </a:r>
          </a:p>
          <a:p>
            <a:r>
              <a:rPr lang="en-GB" dirty="0"/>
              <a:t>Data Definition Language (DDL) helps you to define the database structure or schema while Data Manipulation language (DML command) allows you to manage the data stored in the database.</a:t>
            </a:r>
          </a:p>
          <a:p>
            <a:r>
              <a:rPr lang="en-GB" dirty="0"/>
              <a:t>DDL command is used to create the database schema while DML command is used to populate and manipulate database</a:t>
            </a:r>
          </a:p>
          <a:p>
            <a:r>
              <a:rPr lang="en-GB" dirty="0"/>
              <a:t>Comparing DDL </a:t>
            </a:r>
            <a:r>
              <a:rPr lang="en-GB" dirty="0" err="1"/>
              <a:t>vs</a:t>
            </a:r>
            <a:r>
              <a:rPr lang="en-GB" dirty="0"/>
              <a:t> DML, DDL statements affect the whole table whereas DML commands only affect one or more rows.</a:t>
            </a:r>
          </a:p>
          <a:p>
            <a:r>
              <a:rPr lang="en-GB" dirty="0"/>
              <a:t>In DDL, SQL Statement can’t be </a:t>
            </a:r>
            <a:r>
              <a:rPr lang="en-GB" dirty="0" err="1"/>
              <a:t>rollbacked</a:t>
            </a:r>
            <a:r>
              <a:rPr lang="en-GB" dirty="0"/>
              <a:t> while in DML SQL Statement can be a </a:t>
            </a:r>
            <a:r>
              <a:rPr lang="en-GB" dirty="0" err="1"/>
              <a:t>rollbacked</a:t>
            </a:r>
            <a:r>
              <a:rPr lang="en-GB" dirty="0"/>
              <a:t>.</a:t>
            </a:r>
          </a:p>
          <a:p>
            <a:r>
              <a:rPr lang="en-GB" dirty="0"/>
              <a:t>DDL is a declarative method while DML is an imperative method.</a:t>
            </a:r>
          </a:p>
          <a:p>
            <a:r>
              <a:rPr lang="en-GB" dirty="0"/>
              <a:t>Important DDL commands are: 1) CREATE, 2) ALTER, 3) DROP, 4) TRUNCATE, etc. while important DML commands are: 1) INSERT, 2) UPDATE, 3) DELETE, 4) MERGE, etc.</a:t>
            </a:r>
          </a:p>
          <a:p>
            <a:endParaRPr lang="en-ZA" dirty="0"/>
          </a:p>
        </p:txBody>
      </p:sp>
    </p:spTree>
    <p:extLst>
      <p:ext uri="{BB962C8B-B14F-4D97-AF65-F5344CB8AC3E}">
        <p14:creationId xmlns:p14="http://schemas.microsoft.com/office/powerpoint/2010/main" val="1465916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Oracle UPDATE – update one column of a single row</a:t>
            </a:r>
            <a:br>
              <a:rPr lang="en-GB" dirty="0"/>
            </a:br>
            <a:endParaRPr lang="en-ZA" dirty="0"/>
          </a:p>
        </p:txBody>
      </p:sp>
      <p:sp>
        <p:nvSpPr>
          <p:cNvPr id="3" name="Content Placeholder 2"/>
          <p:cNvSpPr>
            <a:spLocks noGrp="1"/>
          </p:cNvSpPr>
          <p:nvPr>
            <p:ph idx="1"/>
          </p:nvPr>
        </p:nvSpPr>
        <p:spPr/>
        <p:txBody>
          <a:bodyPr>
            <a:normAutofit lnSpcReduction="10000"/>
          </a:bodyPr>
          <a:lstStyle/>
          <a:p>
            <a:r>
              <a:rPr lang="en-GB" dirty="0"/>
              <a:t>The following UPDATE statement changes the cost of the part with id 1:</a:t>
            </a:r>
          </a:p>
          <a:p>
            <a:endParaRPr lang="en-GB" dirty="0"/>
          </a:p>
          <a:p>
            <a:r>
              <a:rPr lang="en-GB" dirty="0"/>
              <a:t>UPDATE</a:t>
            </a:r>
          </a:p>
          <a:p>
            <a:r>
              <a:rPr lang="en-GB" dirty="0"/>
              <a:t>    parts</a:t>
            </a:r>
          </a:p>
          <a:p>
            <a:r>
              <a:rPr lang="en-GB" dirty="0"/>
              <a:t>SET</a:t>
            </a:r>
          </a:p>
          <a:p>
            <a:r>
              <a:rPr lang="en-GB" dirty="0"/>
              <a:t>    cost = 130</a:t>
            </a:r>
          </a:p>
          <a:p>
            <a:r>
              <a:rPr lang="en-GB" dirty="0"/>
              <a:t>WHERE</a:t>
            </a:r>
          </a:p>
          <a:p>
            <a:r>
              <a:rPr lang="en-GB" dirty="0"/>
              <a:t>    </a:t>
            </a:r>
            <a:r>
              <a:rPr lang="en-GB" dirty="0" err="1"/>
              <a:t>part_id</a:t>
            </a:r>
            <a:r>
              <a:rPr lang="en-GB" dirty="0"/>
              <a:t> = 1;</a:t>
            </a:r>
            <a:endParaRPr lang="en-ZA" dirty="0"/>
          </a:p>
        </p:txBody>
      </p:sp>
    </p:spTree>
    <p:extLst>
      <p:ext uri="{BB962C8B-B14F-4D97-AF65-F5344CB8AC3E}">
        <p14:creationId xmlns:p14="http://schemas.microsoft.com/office/powerpoint/2010/main" val="1455057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SELECT</a:t>
            </a:r>
          </a:p>
          <a:p>
            <a:r>
              <a:rPr lang="en-GB" dirty="0"/>
              <a:t>    *</a:t>
            </a:r>
          </a:p>
          <a:p>
            <a:r>
              <a:rPr lang="en-GB" dirty="0"/>
              <a:t>FROM</a:t>
            </a:r>
          </a:p>
          <a:p>
            <a:r>
              <a:rPr lang="en-GB" dirty="0"/>
              <a:t>    parts</a:t>
            </a:r>
          </a:p>
          <a:p>
            <a:r>
              <a:rPr lang="en-GB" dirty="0"/>
              <a:t>WHERE</a:t>
            </a:r>
          </a:p>
          <a:p>
            <a:r>
              <a:rPr lang="en-GB" dirty="0"/>
              <a:t>    </a:t>
            </a:r>
            <a:r>
              <a:rPr lang="en-GB" dirty="0" err="1"/>
              <a:t>part_id</a:t>
            </a:r>
            <a:r>
              <a:rPr lang="en-GB" dirty="0"/>
              <a:t> = 1;</a:t>
            </a:r>
          </a:p>
        </p:txBody>
      </p:sp>
    </p:spTree>
    <p:extLst>
      <p:ext uri="{BB962C8B-B14F-4D97-AF65-F5344CB8AC3E}">
        <p14:creationId xmlns:p14="http://schemas.microsoft.com/office/powerpoint/2010/main" val="1854537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Oracle UPDATE – update multiple columns of a single row</a:t>
            </a:r>
            <a:br>
              <a:rPr lang="en-GB" dirty="0"/>
            </a:br>
            <a:endParaRPr lang="en-ZA" dirty="0"/>
          </a:p>
        </p:txBody>
      </p:sp>
      <p:sp>
        <p:nvSpPr>
          <p:cNvPr id="3" name="Content Placeholder 2"/>
          <p:cNvSpPr>
            <a:spLocks noGrp="1"/>
          </p:cNvSpPr>
          <p:nvPr>
            <p:ph idx="1"/>
          </p:nvPr>
        </p:nvSpPr>
        <p:spPr/>
        <p:txBody>
          <a:bodyPr>
            <a:normAutofit fontScale="85000" lnSpcReduction="20000"/>
          </a:bodyPr>
          <a:lstStyle/>
          <a:p>
            <a:r>
              <a:rPr lang="en-GB" dirty="0"/>
              <a:t>The following statement updates the lead time, cost, and status of the part whose id is 5.</a:t>
            </a:r>
          </a:p>
          <a:p>
            <a:endParaRPr lang="en-GB" dirty="0"/>
          </a:p>
          <a:p>
            <a:r>
              <a:rPr lang="en-GB" dirty="0"/>
              <a:t>UPDATE</a:t>
            </a:r>
          </a:p>
          <a:p>
            <a:r>
              <a:rPr lang="en-GB" dirty="0"/>
              <a:t>    parts</a:t>
            </a:r>
          </a:p>
          <a:p>
            <a:r>
              <a:rPr lang="en-GB" dirty="0"/>
              <a:t>SET</a:t>
            </a:r>
          </a:p>
          <a:p>
            <a:r>
              <a:rPr lang="en-GB" dirty="0"/>
              <a:t>    </a:t>
            </a:r>
            <a:r>
              <a:rPr lang="en-GB" dirty="0" err="1"/>
              <a:t>lead_time</a:t>
            </a:r>
            <a:r>
              <a:rPr lang="en-GB" dirty="0"/>
              <a:t> = 30,</a:t>
            </a:r>
          </a:p>
          <a:p>
            <a:r>
              <a:rPr lang="en-GB" dirty="0"/>
              <a:t>    cost = 120,</a:t>
            </a:r>
          </a:p>
          <a:p>
            <a:r>
              <a:rPr lang="en-GB" dirty="0"/>
              <a:t>    status = 1</a:t>
            </a:r>
          </a:p>
          <a:p>
            <a:r>
              <a:rPr lang="en-GB" dirty="0"/>
              <a:t>WHERE</a:t>
            </a:r>
          </a:p>
          <a:p>
            <a:r>
              <a:rPr lang="en-GB" dirty="0"/>
              <a:t>    </a:t>
            </a:r>
            <a:r>
              <a:rPr lang="en-GB" dirty="0" err="1"/>
              <a:t>part_id</a:t>
            </a:r>
            <a:r>
              <a:rPr lang="en-GB" dirty="0"/>
              <a:t> = 5;</a:t>
            </a:r>
            <a:endParaRPr lang="en-ZA" dirty="0"/>
          </a:p>
        </p:txBody>
      </p:sp>
    </p:spTree>
    <p:extLst>
      <p:ext uri="{BB962C8B-B14F-4D97-AF65-F5344CB8AC3E}">
        <p14:creationId xmlns:p14="http://schemas.microsoft.com/office/powerpoint/2010/main" val="35673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Oracle UPDATE – update multiple rows example</a:t>
            </a:r>
            <a:br>
              <a:rPr lang="en-GB" dirty="0"/>
            </a:br>
            <a:endParaRPr lang="en-ZA" dirty="0"/>
          </a:p>
        </p:txBody>
      </p:sp>
      <p:sp>
        <p:nvSpPr>
          <p:cNvPr id="3" name="Content Placeholder 2"/>
          <p:cNvSpPr>
            <a:spLocks noGrp="1"/>
          </p:cNvSpPr>
          <p:nvPr>
            <p:ph idx="1"/>
          </p:nvPr>
        </p:nvSpPr>
        <p:spPr/>
        <p:txBody>
          <a:bodyPr/>
          <a:lstStyle/>
          <a:p>
            <a:r>
              <a:rPr lang="en-GB" dirty="0"/>
              <a:t>The following statement increases the costs of all parts in the parts table 5%:</a:t>
            </a:r>
          </a:p>
          <a:p>
            <a:endParaRPr lang="en-GB" dirty="0"/>
          </a:p>
          <a:p>
            <a:r>
              <a:rPr lang="en-GB" dirty="0"/>
              <a:t>UPDATE</a:t>
            </a:r>
          </a:p>
          <a:p>
            <a:r>
              <a:rPr lang="en-GB" dirty="0"/>
              <a:t>    parts</a:t>
            </a:r>
          </a:p>
          <a:p>
            <a:r>
              <a:rPr lang="en-GB" dirty="0"/>
              <a:t>SET</a:t>
            </a:r>
          </a:p>
          <a:p>
            <a:r>
              <a:rPr lang="en-GB" dirty="0"/>
              <a:t>    cost = cost * 1.05;</a:t>
            </a:r>
            <a:endParaRPr lang="en-ZA" dirty="0"/>
          </a:p>
        </p:txBody>
      </p:sp>
    </p:spTree>
    <p:extLst>
      <p:ext uri="{BB962C8B-B14F-4D97-AF65-F5344CB8AC3E}">
        <p14:creationId xmlns:p14="http://schemas.microsoft.com/office/powerpoint/2010/main" val="2801557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DELETE</a:t>
            </a:r>
          </a:p>
        </p:txBody>
      </p:sp>
      <p:sp>
        <p:nvSpPr>
          <p:cNvPr id="3" name="Content Placeholder 2"/>
          <p:cNvSpPr>
            <a:spLocks noGrp="1"/>
          </p:cNvSpPr>
          <p:nvPr>
            <p:ph idx="1"/>
          </p:nvPr>
        </p:nvSpPr>
        <p:spPr/>
        <p:txBody>
          <a:bodyPr/>
          <a:lstStyle/>
          <a:p>
            <a:r>
              <a:rPr lang="en-GB" dirty="0"/>
              <a:t>DELETE FROM </a:t>
            </a:r>
            <a:r>
              <a:rPr lang="en-GB" dirty="0" err="1"/>
              <a:t>table_name</a:t>
            </a:r>
            <a:r>
              <a:rPr lang="en-GB" dirty="0"/>
              <a:t> WHERE condition;</a:t>
            </a:r>
            <a:endParaRPr lang="en-ZA" dirty="0"/>
          </a:p>
        </p:txBody>
      </p:sp>
    </p:spTree>
    <p:extLst>
      <p:ext uri="{BB962C8B-B14F-4D97-AF65-F5344CB8AC3E}">
        <p14:creationId xmlns:p14="http://schemas.microsoft.com/office/powerpoint/2010/main" val="3046937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Alter table</a:t>
            </a:r>
          </a:p>
        </p:txBody>
      </p:sp>
      <p:sp>
        <p:nvSpPr>
          <p:cNvPr id="3" name="Content Placeholder 2"/>
          <p:cNvSpPr>
            <a:spLocks noGrp="1"/>
          </p:cNvSpPr>
          <p:nvPr>
            <p:ph idx="1"/>
          </p:nvPr>
        </p:nvSpPr>
        <p:spPr/>
        <p:txBody>
          <a:bodyPr/>
          <a:lstStyle/>
          <a:p>
            <a:r>
              <a:rPr lang="en-GB" dirty="0"/>
              <a:t>ALTER TABLE </a:t>
            </a:r>
            <a:r>
              <a:rPr lang="en-GB" dirty="0" err="1"/>
              <a:t>table_name</a:t>
            </a:r>
            <a:r>
              <a:rPr lang="en-GB" dirty="0"/>
              <a:t> ADD </a:t>
            </a:r>
            <a:r>
              <a:rPr lang="en-GB" dirty="0" err="1"/>
              <a:t>column_name</a:t>
            </a:r>
            <a:r>
              <a:rPr lang="en-GB" dirty="0"/>
              <a:t> type constraint;</a:t>
            </a:r>
            <a:endParaRPr lang="en-ZA" dirty="0"/>
          </a:p>
        </p:txBody>
      </p:sp>
    </p:spTree>
    <p:extLst>
      <p:ext uri="{BB962C8B-B14F-4D97-AF65-F5344CB8AC3E}">
        <p14:creationId xmlns:p14="http://schemas.microsoft.com/office/powerpoint/2010/main" val="2313418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CREATE TABLE persons(</a:t>
            </a:r>
          </a:p>
          <a:p>
            <a:r>
              <a:rPr lang="en-GB" dirty="0"/>
              <a:t>    </a:t>
            </a:r>
            <a:r>
              <a:rPr lang="en-GB" dirty="0" err="1"/>
              <a:t>person_id</a:t>
            </a:r>
            <a:r>
              <a:rPr lang="en-GB" dirty="0"/>
              <a:t> NUMBER GENERATED BY DEFAULT AS IDENTITY,</a:t>
            </a:r>
          </a:p>
          <a:p>
            <a:r>
              <a:rPr lang="en-GB" dirty="0"/>
              <a:t>    </a:t>
            </a:r>
            <a:r>
              <a:rPr lang="en-GB" dirty="0" err="1"/>
              <a:t>first_name</a:t>
            </a:r>
            <a:r>
              <a:rPr lang="en-GB" dirty="0"/>
              <a:t> VARCHAR2(50) NOT NULL,</a:t>
            </a:r>
          </a:p>
          <a:p>
            <a:r>
              <a:rPr lang="en-GB" dirty="0"/>
              <a:t>    </a:t>
            </a:r>
            <a:r>
              <a:rPr lang="en-GB" dirty="0" err="1"/>
              <a:t>last_name</a:t>
            </a:r>
            <a:r>
              <a:rPr lang="en-GB" dirty="0"/>
              <a:t> VARCHAR2(50) NOT NULL,</a:t>
            </a:r>
          </a:p>
          <a:p>
            <a:r>
              <a:rPr lang="en-GB" dirty="0"/>
              <a:t>    PRIMARY KEY(</a:t>
            </a:r>
            <a:r>
              <a:rPr lang="en-GB" dirty="0" err="1"/>
              <a:t>person_id</a:t>
            </a:r>
            <a:r>
              <a:rPr lang="en-GB" dirty="0"/>
              <a:t>)</a:t>
            </a:r>
          </a:p>
          <a:p>
            <a:r>
              <a:rPr lang="en-GB" dirty="0"/>
              <a:t>);</a:t>
            </a:r>
            <a:endParaRPr lang="en-ZA" dirty="0"/>
          </a:p>
        </p:txBody>
      </p:sp>
    </p:spTree>
    <p:extLst>
      <p:ext uri="{BB962C8B-B14F-4D97-AF65-F5344CB8AC3E}">
        <p14:creationId xmlns:p14="http://schemas.microsoft.com/office/powerpoint/2010/main" val="2817245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solidFill>
                  <a:srgbClr val="FF0000"/>
                </a:solidFill>
              </a:rPr>
              <a:t>ALTER TABLE </a:t>
            </a:r>
            <a:r>
              <a:rPr lang="en-GB" dirty="0"/>
              <a:t>persons</a:t>
            </a:r>
            <a:r>
              <a:rPr lang="en-GB" dirty="0">
                <a:solidFill>
                  <a:srgbClr val="FF0000"/>
                </a:solidFill>
              </a:rPr>
              <a:t> ADD </a:t>
            </a:r>
            <a:r>
              <a:rPr lang="en-GB" dirty="0"/>
              <a:t>birthdate DATE NOT NULL;</a:t>
            </a:r>
          </a:p>
          <a:p>
            <a:r>
              <a:rPr lang="en-GB" dirty="0"/>
              <a:t>If you view the persons table, you will see that the birthdate column is appended at the end of the column list:</a:t>
            </a:r>
          </a:p>
          <a:p>
            <a:endParaRPr lang="en-GB" dirty="0"/>
          </a:p>
          <a:p>
            <a:r>
              <a:rPr lang="en-GB" dirty="0"/>
              <a:t>DESC persons; </a:t>
            </a:r>
            <a:endParaRPr lang="en-ZA" dirty="0"/>
          </a:p>
        </p:txBody>
      </p:sp>
    </p:spTree>
    <p:extLst>
      <p:ext uri="{BB962C8B-B14F-4D97-AF65-F5344CB8AC3E}">
        <p14:creationId xmlns:p14="http://schemas.microsoft.com/office/powerpoint/2010/main" val="3909859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ALTER TABLE </a:t>
            </a:r>
            <a:r>
              <a:rPr lang="en-GB" dirty="0" err="1"/>
              <a:t>table_name</a:t>
            </a:r>
            <a:endParaRPr lang="en-GB" dirty="0"/>
          </a:p>
          <a:p>
            <a:r>
              <a:rPr lang="en-GB" dirty="0"/>
              <a:t>ADD (</a:t>
            </a:r>
          </a:p>
          <a:p>
            <a:r>
              <a:rPr lang="en-GB" dirty="0"/>
              <a:t>    </a:t>
            </a:r>
            <a:r>
              <a:rPr lang="en-GB" dirty="0" err="1"/>
              <a:t>column_name</a:t>
            </a:r>
            <a:r>
              <a:rPr lang="en-GB" dirty="0"/>
              <a:t> type constraint,</a:t>
            </a:r>
          </a:p>
          <a:p>
            <a:r>
              <a:rPr lang="en-GB" dirty="0"/>
              <a:t>    </a:t>
            </a:r>
            <a:r>
              <a:rPr lang="en-GB" dirty="0" err="1"/>
              <a:t>column_name</a:t>
            </a:r>
            <a:r>
              <a:rPr lang="en-GB" dirty="0"/>
              <a:t> type constraint,</a:t>
            </a:r>
          </a:p>
          <a:p>
            <a:r>
              <a:rPr lang="en-GB" dirty="0"/>
              <a:t>    ...</a:t>
            </a:r>
          </a:p>
          <a:p>
            <a:r>
              <a:rPr lang="en-GB" dirty="0"/>
              <a:t>);</a:t>
            </a:r>
            <a:endParaRPr lang="en-ZA" dirty="0"/>
          </a:p>
        </p:txBody>
      </p:sp>
    </p:spTree>
    <p:extLst>
      <p:ext uri="{BB962C8B-B14F-4D97-AF65-F5344CB8AC3E}">
        <p14:creationId xmlns:p14="http://schemas.microsoft.com/office/powerpoint/2010/main" val="721489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a:bodyPr>
          <a:lstStyle/>
          <a:p>
            <a:r>
              <a:rPr lang="en-GB" dirty="0"/>
              <a:t>ALTER TABLE persons </a:t>
            </a:r>
          </a:p>
          <a:p>
            <a:r>
              <a:rPr lang="en-GB" dirty="0"/>
              <a:t>ADD (</a:t>
            </a:r>
          </a:p>
          <a:p>
            <a:r>
              <a:rPr lang="en-GB" dirty="0"/>
              <a:t>    phone VARCHAR(20),</a:t>
            </a:r>
          </a:p>
          <a:p>
            <a:r>
              <a:rPr lang="en-GB" dirty="0"/>
              <a:t>    email VARCHAR(100)</a:t>
            </a:r>
          </a:p>
          <a:p>
            <a:r>
              <a:rPr lang="en-GB" dirty="0"/>
              <a:t>);</a:t>
            </a:r>
          </a:p>
        </p:txBody>
      </p:sp>
    </p:spTree>
    <p:extLst>
      <p:ext uri="{BB962C8B-B14F-4D97-AF65-F5344CB8AC3E}">
        <p14:creationId xmlns:p14="http://schemas.microsoft.com/office/powerpoint/2010/main" val="275757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77500" lnSpcReduction="20000"/>
          </a:bodyPr>
          <a:lstStyle/>
          <a:p>
            <a:r>
              <a:rPr lang="en-GB" b="1" dirty="0"/>
              <a:t>Why DDL?</a:t>
            </a:r>
          </a:p>
          <a:p>
            <a:r>
              <a:rPr lang="en-GB" dirty="0"/>
              <a:t>Here, are reasons for using DDL method:</a:t>
            </a:r>
          </a:p>
          <a:p>
            <a:r>
              <a:rPr lang="en-GB" dirty="0"/>
              <a:t>Allows you to store shared data</a:t>
            </a:r>
          </a:p>
          <a:p>
            <a:r>
              <a:rPr lang="en-GB" dirty="0"/>
              <a:t>Data independence improved integrity</a:t>
            </a:r>
          </a:p>
          <a:p>
            <a:r>
              <a:rPr lang="en-GB" dirty="0"/>
              <a:t>Allows multiple users</a:t>
            </a:r>
          </a:p>
          <a:p>
            <a:r>
              <a:rPr lang="en-GB" dirty="0"/>
              <a:t>Improved security efficient data access</a:t>
            </a:r>
          </a:p>
          <a:p>
            <a:r>
              <a:rPr lang="en-GB" b="1" dirty="0"/>
              <a:t>Why DML?</a:t>
            </a:r>
          </a:p>
          <a:p>
            <a:r>
              <a:rPr lang="en-GB" dirty="0"/>
              <a:t>Here, benefits/ pros of DML:</a:t>
            </a:r>
          </a:p>
          <a:p>
            <a:r>
              <a:rPr lang="en-GB" dirty="0"/>
              <a:t>The DML statements allow you to modify the data stored in a database.</a:t>
            </a:r>
          </a:p>
          <a:p>
            <a:r>
              <a:rPr lang="en-GB" dirty="0"/>
              <a:t>Users can specify what data is needed.</a:t>
            </a:r>
          </a:p>
          <a:p>
            <a:r>
              <a:rPr lang="en-GB" dirty="0"/>
              <a:t>DML offers many different </a:t>
            </a:r>
            <a:r>
              <a:rPr lang="en-GB" dirty="0" err="1"/>
              <a:t>flavors</a:t>
            </a:r>
            <a:r>
              <a:rPr lang="en-GB" dirty="0"/>
              <a:t> and capabilities between database vendors.</a:t>
            </a:r>
          </a:p>
          <a:p>
            <a:r>
              <a:rPr lang="en-GB" dirty="0"/>
              <a:t>It offers an efficient human interaction with the system.</a:t>
            </a:r>
          </a:p>
          <a:p>
            <a:endParaRPr lang="en-ZA" dirty="0"/>
          </a:p>
        </p:txBody>
      </p:sp>
    </p:spTree>
    <p:extLst>
      <p:ext uri="{BB962C8B-B14F-4D97-AF65-F5344CB8AC3E}">
        <p14:creationId xmlns:p14="http://schemas.microsoft.com/office/powerpoint/2010/main" val="3604312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Oracle ALTER TABLE MODIFY column</a:t>
            </a:r>
            <a:endParaRPr lang="en-ZA" dirty="0"/>
          </a:p>
        </p:txBody>
      </p:sp>
      <p:sp>
        <p:nvSpPr>
          <p:cNvPr id="3" name="Content Placeholder 2"/>
          <p:cNvSpPr>
            <a:spLocks noGrp="1"/>
          </p:cNvSpPr>
          <p:nvPr>
            <p:ph idx="1"/>
          </p:nvPr>
        </p:nvSpPr>
        <p:spPr>
          <a:xfrm>
            <a:off x="838200" y="1904452"/>
            <a:ext cx="10515600" cy="4351338"/>
          </a:xfrm>
        </p:spPr>
        <p:txBody>
          <a:bodyPr>
            <a:normAutofit/>
          </a:bodyPr>
          <a:lstStyle/>
          <a:p>
            <a:r>
              <a:rPr lang="en-GB" dirty="0"/>
              <a:t>To modify the attributes of a column, you use the following syntax:</a:t>
            </a:r>
          </a:p>
          <a:p>
            <a:endParaRPr lang="en-GB" dirty="0"/>
          </a:p>
          <a:p>
            <a:r>
              <a:rPr lang="en-GB" dirty="0"/>
              <a:t>ALTER TABLE </a:t>
            </a:r>
            <a:r>
              <a:rPr lang="en-GB" dirty="0" err="1"/>
              <a:t>table_name</a:t>
            </a:r>
            <a:endParaRPr lang="en-GB" dirty="0"/>
          </a:p>
          <a:p>
            <a:r>
              <a:rPr lang="en-GB" dirty="0"/>
              <a:t>  MODIFY </a:t>
            </a:r>
            <a:r>
              <a:rPr lang="en-GB" dirty="0" err="1"/>
              <a:t>column_name</a:t>
            </a:r>
            <a:r>
              <a:rPr lang="en-GB" dirty="0"/>
              <a:t> type constraint;</a:t>
            </a:r>
          </a:p>
          <a:p>
            <a:r>
              <a:rPr lang="en-GB" dirty="0"/>
              <a:t>For example, the following statement changes the birthdate column to a null-able column:</a:t>
            </a:r>
          </a:p>
          <a:p>
            <a:r>
              <a:rPr lang="en-GB" dirty="0"/>
              <a:t>ALTER TABLE persons MODIFY birthdate DATE NULL;</a:t>
            </a:r>
            <a:endParaRPr lang="en-ZA" dirty="0"/>
          </a:p>
        </p:txBody>
      </p:sp>
    </p:spTree>
    <p:extLst>
      <p:ext uri="{BB962C8B-B14F-4D97-AF65-F5344CB8AC3E}">
        <p14:creationId xmlns:p14="http://schemas.microsoft.com/office/powerpoint/2010/main" val="6690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85000" lnSpcReduction="20000"/>
          </a:bodyPr>
          <a:lstStyle/>
          <a:p>
            <a:r>
              <a:rPr lang="en-GB" dirty="0"/>
              <a:t>To modify multiple columns, you use the following syntax:</a:t>
            </a:r>
          </a:p>
          <a:p>
            <a:endParaRPr lang="en-GB" dirty="0"/>
          </a:p>
          <a:p>
            <a:r>
              <a:rPr lang="en-GB" dirty="0"/>
              <a:t> ALTER TABLE </a:t>
            </a:r>
            <a:r>
              <a:rPr lang="en-GB" dirty="0" err="1"/>
              <a:t>table_name</a:t>
            </a:r>
            <a:endParaRPr lang="en-GB" dirty="0"/>
          </a:p>
          <a:p>
            <a:r>
              <a:rPr lang="en-GB" dirty="0"/>
              <a:t>  MODIFY ( column_1 type constraint,</a:t>
            </a:r>
          </a:p>
          <a:p>
            <a:r>
              <a:rPr lang="en-GB" dirty="0"/>
              <a:t>          column_1 type constraint,</a:t>
            </a:r>
          </a:p>
          <a:p>
            <a:r>
              <a:rPr lang="en-GB" dirty="0"/>
              <a:t>         ...);</a:t>
            </a:r>
          </a:p>
          <a:p>
            <a:endParaRPr lang="en-GB" dirty="0"/>
          </a:p>
          <a:p>
            <a:r>
              <a:rPr lang="en-GB" dirty="0"/>
              <a:t>ALTER TABLE persons MODIFY(</a:t>
            </a:r>
          </a:p>
          <a:p>
            <a:r>
              <a:rPr lang="en-GB" dirty="0"/>
              <a:t>    phone VARCHAR2(20) NOT NULL,</a:t>
            </a:r>
          </a:p>
          <a:p>
            <a:r>
              <a:rPr lang="en-GB" dirty="0"/>
              <a:t>    email VARCHAR2(255) NOT NULL</a:t>
            </a:r>
          </a:p>
          <a:p>
            <a:r>
              <a:rPr lang="en-GB" dirty="0"/>
              <a:t>);</a:t>
            </a:r>
            <a:endParaRPr lang="en-ZA" dirty="0"/>
          </a:p>
        </p:txBody>
      </p:sp>
    </p:spTree>
    <p:extLst>
      <p:ext uri="{BB962C8B-B14F-4D97-AF65-F5344CB8AC3E}">
        <p14:creationId xmlns:p14="http://schemas.microsoft.com/office/powerpoint/2010/main" val="3239713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Oracle ALTER TABLE DROP COLUMN example</a:t>
            </a:r>
            <a:br>
              <a:rPr lang="en-GB" dirty="0"/>
            </a:br>
            <a:endParaRPr lang="en-ZA" dirty="0"/>
          </a:p>
        </p:txBody>
      </p:sp>
      <p:sp>
        <p:nvSpPr>
          <p:cNvPr id="3" name="Content Placeholder 2"/>
          <p:cNvSpPr>
            <a:spLocks noGrp="1"/>
          </p:cNvSpPr>
          <p:nvPr>
            <p:ph idx="1"/>
          </p:nvPr>
        </p:nvSpPr>
        <p:spPr/>
        <p:txBody>
          <a:bodyPr>
            <a:normAutofit fontScale="77500" lnSpcReduction="20000"/>
          </a:bodyPr>
          <a:lstStyle/>
          <a:p>
            <a:r>
              <a:rPr lang="en-GB" dirty="0"/>
              <a:t>To remove an existing column from a table, you use the following syntax:</a:t>
            </a:r>
          </a:p>
          <a:p>
            <a:endParaRPr lang="en-GB" dirty="0"/>
          </a:p>
          <a:p>
            <a:r>
              <a:rPr lang="en-GB" dirty="0"/>
              <a:t>ALTER TABLE </a:t>
            </a:r>
            <a:r>
              <a:rPr lang="en-GB" dirty="0" err="1"/>
              <a:t>table_name</a:t>
            </a:r>
            <a:endParaRPr lang="en-GB" dirty="0"/>
          </a:p>
          <a:p>
            <a:r>
              <a:rPr lang="en-GB" dirty="0"/>
              <a:t>DROP COLUMN </a:t>
            </a:r>
            <a:r>
              <a:rPr lang="en-GB" dirty="0" err="1"/>
              <a:t>column_name</a:t>
            </a:r>
            <a:r>
              <a:rPr lang="en-GB" dirty="0"/>
              <a:t>;</a:t>
            </a:r>
          </a:p>
          <a:p>
            <a:r>
              <a:rPr lang="en-GB" dirty="0"/>
              <a:t>This statement deletes the column from the table structure and also the data stored in that column.</a:t>
            </a:r>
          </a:p>
          <a:p>
            <a:endParaRPr lang="en-GB" dirty="0"/>
          </a:p>
          <a:p>
            <a:r>
              <a:rPr lang="en-GB" dirty="0"/>
              <a:t>The following example removes the birthdate column from the persons table:</a:t>
            </a:r>
          </a:p>
          <a:p>
            <a:endParaRPr lang="en-GB" dirty="0"/>
          </a:p>
          <a:p>
            <a:r>
              <a:rPr lang="en-GB" dirty="0">
                <a:solidFill>
                  <a:srgbClr val="FF0000"/>
                </a:solidFill>
              </a:rPr>
              <a:t>ALTER TABLE </a:t>
            </a:r>
            <a:r>
              <a:rPr lang="en-GB" dirty="0"/>
              <a:t>persons</a:t>
            </a:r>
          </a:p>
          <a:p>
            <a:r>
              <a:rPr lang="en-GB" dirty="0">
                <a:solidFill>
                  <a:srgbClr val="FF0000"/>
                </a:solidFill>
              </a:rPr>
              <a:t>DROP</a:t>
            </a:r>
          </a:p>
          <a:p>
            <a:r>
              <a:rPr lang="en-GB" dirty="0">
                <a:solidFill>
                  <a:srgbClr val="FF0000"/>
                </a:solidFill>
              </a:rPr>
              <a:t>  COLUMN </a:t>
            </a:r>
            <a:r>
              <a:rPr lang="en-GB" dirty="0"/>
              <a:t>birthdate;</a:t>
            </a:r>
            <a:endParaRPr lang="en-ZA" dirty="0"/>
          </a:p>
        </p:txBody>
      </p:sp>
    </p:spTree>
    <p:extLst>
      <p:ext uri="{BB962C8B-B14F-4D97-AF65-F5344CB8AC3E}">
        <p14:creationId xmlns:p14="http://schemas.microsoft.com/office/powerpoint/2010/main" val="1251342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p:txBody>
          <a:bodyPr>
            <a:normAutofit/>
          </a:bodyPr>
          <a:lstStyle/>
          <a:p>
            <a:r>
              <a:rPr lang="en-GB" dirty="0"/>
              <a:t>ALTER TABLE </a:t>
            </a:r>
            <a:r>
              <a:rPr lang="en-GB" dirty="0" err="1"/>
              <a:t>table_name</a:t>
            </a:r>
            <a:r>
              <a:rPr lang="en-GB" dirty="0"/>
              <a:t> </a:t>
            </a:r>
          </a:p>
          <a:p>
            <a:r>
              <a:rPr lang="en-GB" dirty="0"/>
              <a:t>DROP (column_1,column_2,...);</a:t>
            </a:r>
          </a:p>
          <a:p>
            <a:r>
              <a:rPr lang="en-GB" dirty="0"/>
              <a:t>For example, the following statement removes the phone and email columns from the persons table:</a:t>
            </a:r>
          </a:p>
          <a:p>
            <a:endParaRPr lang="en-GB" dirty="0"/>
          </a:p>
          <a:p>
            <a:r>
              <a:rPr lang="en-GB" dirty="0"/>
              <a:t>ALTER TABLE persons</a:t>
            </a:r>
          </a:p>
          <a:p>
            <a:r>
              <a:rPr lang="en-GB" dirty="0"/>
              <a:t>DROP</a:t>
            </a:r>
          </a:p>
          <a:p>
            <a:r>
              <a:rPr lang="en-GB" dirty="0"/>
              <a:t>  ( email, phone );</a:t>
            </a:r>
            <a:endParaRPr lang="en-ZA" dirty="0"/>
          </a:p>
        </p:txBody>
      </p:sp>
    </p:spTree>
    <p:extLst>
      <p:ext uri="{BB962C8B-B14F-4D97-AF65-F5344CB8AC3E}">
        <p14:creationId xmlns:p14="http://schemas.microsoft.com/office/powerpoint/2010/main" val="2768984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92500" lnSpcReduction="20000"/>
          </a:bodyPr>
          <a:lstStyle/>
          <a:p>
            <a:r>
              <a:rPr lang="en-GB" dirty="0"/>
              <a:t>Oracle ALTER TABLE RENAME column example</a:t>
            </a:r>
          </a:p>
          <a:p>
            <a:r>
              <a:rPr lang="en-GB" dirty="0"/>
              <a:t>Since version 9i, Oracle added a clause for rename a column as follows:</a:t>
            </a:r>
          </a:p>
          <a:p>
            <a:endParaRPr lang="en-GB" dirty="0"/>
          </a:p>
          <a:p>
            <a:r>
              <a:rPr lang="en-GB" dirty="0"/>
              <a:t>ALTER TABLE </a:t>
            </a:r>
            <a:r>
              <a:rPr lang="en-GB" dirty="0" err="1"/>
              <a:t>table_name</a:t>
            </a:r>
            <a:endParaRPr lang="en-GB" dirty="0"/>
          </a:p>
          <a:p>
            <a:r>
              <a:rPr lang="en-GB" dirty="0"/>
              <a:t>RENAME COLUMN </a:t>
            </a:r>
            <a:r>
              <a:rPr lang="en-GB" dirty="0" err="1"/>
              <a:t>column_name</a:t>
            </a:r>
            <a:r>
              <a:rPr lang="en-GB" dirty="0"/>
              <a:t> TO </a:t>
            </a:r>
            <a:r>
              <a:rPr lang="en-GB" dirty="0" err="1"/>
              <a:t>new_name</a:t>
            </a:r>
            <a:r>
              <a:rPr lang="en-GB" dirty="0"/>
              <a:t>;</a:t>
            </a:r>
          </a:p>
          <a:p>
            <a:endParaRPr lang="en-GB" dirty="0"/>
          </a:p>
          <a:p>
            <a:r>
              <a:rPr lang="en-GB" dirty="0"/>
              <a:t>For example, the following statement renames the </a:t>
            </a:r>
            <a:r>
              <a:rPr lang="en-GB" dirty="0" err="1"/>
              <a:t>first_name</a:t>
            </a:r>
            <a:r>
              <a:rPr lang="en-GB" dirty="0"/>
              <a:t> column to forename column:</a:t>
            </a:r>
          </a:p>
          <a:p>
            <a:endParaRPr lang="en-GB" dirty="0"/>
          </a:p>
          <a:p>
            <a:r>
              <a:rPr lang="en-GB" dirty="0"/>
              <a:t>ALTER TABLE persons </a:t>
            </a:r>
          </a:p>
          <a:p>
            <a:r>
              <a:rPr lang="en-GB" dirty="0"/>
              <a:t>RENAME COLUMN </a:t>
            </a:r>
            <a:r>
              <a:rPr lang="en-GB" dirty="0" err="1"/>
              <a:t>first_name</a:t>
            </a:r>
            <a:r>
              <a:rPr lang="en-GB" dirty="0"/>
              <a:t> TO forename;</a:t>
            </a:r>
            <a:endParaRPr lang="en-ZA" dirty="0"/>
          </a:p>
        </p:txBody>
      </p:sp>
    </p:spTree>
    <p:extLst>
      <p:ext uri="{BB962C8B-B14F-4D97-AF65-F5344CB8AC3E}">
        <p14:creationId xmlns:p14="http://schemas.microsoft.com/office/powerpoint/2010/main" val="1775173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lnSpcReduction="10000"/>
          </a:bodyPr>
          <a:lstStyle/>
          <a:p>
            <a:r>
              <a:rPr lang="en-GB" dirty="0"/>
              <a:t>Oracle ALTER TABLE RENAME table example</a:t>
            </a:r>
          </a:p>
          <a:p>
            <a:r>
              <a:rPr lang="en-GB" dirty="0"/>
              <a:t>To give a table a new name, you use the following syntax:</a:t>
            </a:r>
          </a:p>
          <a:p>
            <a:endParaRPr lang="en-GB" dirty="0"/>
          </a:p>
          <a:p>
            <a:r>
              <a:rPr lang="en-GB" dirty="0"/>
              <a:t>ALTER TABLE </a:t>
            </a:r>
            <a:r>
              <a:rPr lang="en-GB" dirty="0" err="1"/>
              <a:t>table_name</a:t>
            </a:r>
            <a:endParaRPr lang="en-GB" dirty="0"/>
          </a:p>
          <a:p>
            <a:r>
              <a:rPr lang="en-GB" dirty="0"/>
              <a:t>RENAME TO </a:t>
            </a:r>
            <a:r>
              <a:rPr lang="en-GB" dirty="0" err="1"/>
              <a:t>new_table_name</a:t>
            </a:r>
            <a:r>
              <a:rPr lang="en-GB" dirty="0"/>
              <a:t>;</a:t>
            </a:r>
          </a:p>
          <a:p>
            <a:r>
              <a:rPr lang="en-GB" dirty="0"/>
              <a:t>For example, the statement below renames the persons table to people table:</a:t>
            </a:r>
          </a:p>
          <a:p>
            <a:endParaRPr lang="en-GB" dirty="0"/>
          </a:p>
          <a:p>
            <a:r>
              <a:rPr lang="en-GB" dirty="0"/>
              <a:t>ALTER TABLE persons RENAME TO people;</a:t>
            </a:r>
            <a:endParaRPr lang="en-ZA" dirty="0"/>
          </a:p>
        </p:txBody>
      </p:sp>
    </p:spTree>
    <p:extLst>
      <p:ext uri="{BB962C8B-B14F-4D97-AF65-F5344CB8AC3E}">
        <p14:creationId xmlns:p14="http://schemas.microsoft.com/office/powerpoint/2010/main" val="1788867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Oracle Drop Column using SET UNUSED COLUMN clause</a:t>
            </a:r>
            <a:br>
              <a:rPr lang="en-GB" dirty="0"/>
            </a:br>
            <a:endParaRPr lang="en-ZA" dirty="0"/>
          </a:p>
        </p:txBody>
      </p:sp>
      <p:sp>
        <p:nvSpPr>
          <p:cNvPr id="3" name="Content Placeholder 2"/>
          <p:cNvSpPr>
            <a:spLocks noGrp="1"/>
          </p:cNvSpPr>
          <p:nvPr>
            <p:ph idx="1"/>
          </p:nvPr>
        </p:nvSpPr>
        <p:spPr/>
        <p:txBody>
          <a:bodyPr>
            <a:normAutofit fontScale="77500" lnSpcReduction="20000"/>
          </a:bodyPr>
          <a:lstStyle/>
          <a:p>
            <a:r>
              <a:rPr lang="en-GB" dirty="0"/>
              <a:t>The process of dropping a column from a big table can be time and resource consuming. Therefore, we typically drop the column logically by using the ALTER TABLE SET UNUSED COLUMN statement as follows:</a:t>
            </a:r>
          </a:p>
          <a:p>
            <a:endParaRPr lang="en-GB" dirty="0"/>
          </a:p>
          <a:p>
            <a:r>
              <a:rPr lang="en-GB" dirty="0"/>
              <a:t>ALTER TABLE </a:t>
            </a:r>
            <a:r>
              <a:rPr lang="en-GB" dirty="0" err="1"/>
              <a:t>table_name</a:t>
            </a:r>
            <a:r>
              <a:rPr lang="en-GB" dirty="0"/>
              <a:t> </a:t>
            </a:r>
          </a:p>
          <a:p>
            <a:r>
              <a:rPr lang="en-GB" dirty="0"/>
              <a:t>SET UNUSED COLUMN </a:t>
            </a:r>
            <a:r>
              <a:rPr lang="en-GB" dirty="0" err="1"/>
              <a:t>column_name</a:t>
            </a:r>
            <a:r>
              <a:rPr lang="en-GB" dirty="0"/>
              <a:t>;</a:t>
            </a:r>
          </a:p>
          <a:p>
            <a:r>
              <a:rPr lang="en-GB" dirty="0"/>
              <a:t>Once you execute the statement, the column is no longer visible for accessing.</a:t>
            </a:r>
          </a:p>
          <a:p>
            <a:endParaRPr lang="en-GB" dirty="0"/>
          </a:p>
          <a:p>
            <a:r>
              <a:rPr lang="en-GB" dirty="0"/>
              <a:t>During the off-peak hours, you can drop the unused columns physically using the following statement:</a:t>
            </a:r>
          </a:p>
          <a:p>
            <a:endParaRPr lang="en-GB" dirty="0"/>
          </a:p>
          <a:p>
            <a:r>
              <a:rPr lang="en-GB" dirty="0"/>
              <a:t>ALTER TABLE </a:t>
            </a:r>
            <a:r>
              <a:rPr lang="en-GB" dirty="0" err="1"/>
              <a:t>table_name</a:t>
            </a:r>
            <a:endParaRPr lang="en-GB" dirty="0"/>
          </a:p>
          <a:p>
            <a:r>
              <a:rPr lang="en-GB" dirty="0"/>
              <a:t>DROP UNUSED COLUMNS;</a:t>
            </a:r>
            <a:endParaRPr lang="en-ZA" dirty="0"/>
          </a:p>
        </p:txBody>
      </p:sp>
    </p:spTree>
    <p:extLst>
      <p:ext uri="{BB962C8B-B14F-4D97-AF65-F5344CB8AC3E}">
        <p14:creationId xmlns:p14="http://schemas.microsoft.com/office/powerpoint/2010/main" val="652800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Oracle SET UNUSED COLUMN example</a:t>
            </a:r>
            <a:br>
              <a:rPr lang="en-GB" dirty="0"/>
            </a:br>
            <a:endParaRPr lang="en-ZA" dirty="0"/>
          </a:p>
        </p:txBody>
      </p:sp>
      <p:sp>
        <p:nvSpPr>
          <p:cNvPr id="3" name="Content Placeholder 2"/>
          <p:cNvSpPr>
            <a:spLocks noGrp="1"/>
          </p:cNvSpPr>
          <p:nvPr>
            <p:ph idx="1"/>
          </p:nvPr>
        </p:nvSpPr>
        <p:spPr>
          <a:xfrm>
            <a:off x="838200" y="1690688"/>
            <a:ext cx="10515600" cy="4486275"/>
          </a:xfrm>
        </p:spPr>
        <p:txBody>
          <a:bodyPr>
            <a:normAutofit fontScale="85000" lnSpcReduction="20000"/>
          </a:bodyPr>
          <a:lstStyle/>
          <a:p>
            <a:r>
              <a:rPr lang="en-GB" dirty="0"/>
              <a:t>Let’s create a table named suppliers for the demonstration:</a:t>
            </a:r>
          </a:p>
          <a:p>
            <a:endParaRPr lang="en-GB" dirty="0"/>
          </a:p>
          <a:p>
            <a:r>
              <a:rPr lang="en-GB" dirty="0"/>
              <a:t>CREATE TABLE suppliers (</a:t>
            </a:r>
          </a:p>
          <a:p>
            <a:r>
              <a:rPr lang="en-GB" dirty="0"/>
              <a:t>    </a:t>
            </a:r>
            <a:r>
              <a:rPr lang="en-GB" dirty="0" err="1"/>
              <a:t>supplier_id</a:t>
            </a:r>
            <a:r>
              <a:rPr lang="en-GB" dirty="0"/>
              <a:t> NUMBER GENERATED BY DEFAULT AS IDENTITY,</a:t>
            </a:r>
          </a:p>
          <a:p>
            <a:r>
              <a:rPr lang="en-GB" dirty="0"/>
              <a:t>    </a:t>
            </a:r>
            <a:r>
              <a:rPr lang="en-GB" dirty="0" err="1"/>
              <a:t>contact_name</a:t>
            </a:r>
            <a:r>
              <a:rPr lang="en-GB" dirty="0"/>
              <a:t> VARCHAR2(255) NOT NULL,</a:t>
            </a:r>
          </a:p>
          <a:p>
            <a:r>
              <a:rPr lang="en-GB" dirty="0"/>
              <a:t>    </a:t>
            </a:r>
            <a:r>
              <a:rPr lang="en-GB" dirty="0" err="1"/>
              <a:t>company_name</a:t>
            </a:r>
            <a:r>
              <a:rPr lang="en-GB" dirty="0"/>
              <a:t> VARCHAR2(255),</a:t>
            </a:r>
          </a:p>
          <a:p>
            <a:r>
              <a:rPr lang="en-GB" dirty="0"/>
              <a:t>    phone VARCHAR2(100) NOT NULL,</a:t>
            </a:r>
          </a:p>
          <a:p>
            <a:r>
              <a:rPr lang="en-GB" dirty="0"/>
              <a:t>    email VARCHAR2(255) NOT NULL,</a:t>
            </a:r>
          </a:p>
          <a:p>
            <a:r>
              <a:rPr lang="en-GB" dirty="0"/>
              <a:t>    fax VARCHAR2(100) NOT NULL,</a:t>
            </a:r>
          </a:p>
          <a:p>
            <a:r>
              <a:rPr lang="en-GB" dirty="0"/>
              <a:t>    PRIMARY KEY(</a:t>
            </a:r>
            <a:r>
              <a:rPr lang="en-GB" dirty="0" err="1"/>
              <a:t>supplier_id</a:t>
            </a:r>
            <a:r>
              <a:rPr lang="en-GB" dirty="0"/>
              <a:t>)</a:t>
            </a:r>
          </a:p>
          <a:p>
            <a:r>
              <a:rPr lang="en-GB" dirty="0"/>
              <a:t>);</a:t>
            </a:r>
            <a:endParaRPr lang="en-ZA" dirty="0"/>
          </a:p>
        </p:txBody>
      </p:sp>
    </p:spTree>
    <p:extLst>
      <p:ext uri="{BB962C8B-B14F-4D97-AF65-F5344CB8AC3E}">
        <p14:creationId xmlns:p14="http://schemas.microsoft.com/office/powerpoint/2010/main" val="1473873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25213" y="409903"/>
            <a:ext cx="11288111" cy="6637283"/>
          </a:xfrm>
          <a:prstGeom prst="rect">
            <a:avLst/>
          </a:prstGeom>
        </p:spPr>
      </p:pic>
    </p:spTree>
    <p:extLst>
      <p:ext uri="{BB962C8B-B14F-4D97-AF65-F5344CB8AC3E}">
        <p14:creationId xmlns:p14="http://schemas.microsoft.com/office/powerpoint/2010/main" val="3979194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2248"/>
            <a:ext cx="10515600" cy="5924715"/>
          </a:xfrm>
        </p:spPr>
        <p:txBody>
          <a:bodyPr>
            <a:normAutofit fontScale="55000" lnSpcReduction="20000"/>
          </a:bodyPr>
          <a:lstStyle/>
          <a:p>
            <a:r>
              <a:rPr lang="en-ZA" dirty="0"/>
              <a:t>INSERT INTO suppliers (</a:t>
            </a:r>
            <a:r>
              <a:rPr lang="en-ZA" dirty="0" err="1"/>
              <a:t>contact_name,company_name,phone,email,fax</a:t>
            </a:r>
            <a:r>
              <a:rPr lang="en-ZA" dirty="0"/>
              <a:t>)</a:t>
            </a:r>
          </a:p>
          <a:p>
            <a:r>
              <a:rPr lang="en-ZA" dirty="0"/>
              <a:t>VALUES ('Solomon F. Zamora',</a:t>
            </a:r>
          </a:p>
          <a:p>
            <a:r>
              <a:rPr lang="en-ZA" dirty="0"/>
              <a:t>        '</a:t>
            </a:r>
            <a:r>
              <a:rPr lang="en-ZA" dirty="0" err="1"/>
              <a:t>Elit</a:t>
            </a:r>
            <a:r>
              <a:rPr lang="en-ZA" dirty="0"/>
              <a:t> LLP',</a:t>
            </a:r>
          </a:p>
          <a:p>
            <a:r>
              <a:rPr lang="en-ZA" dirty="0"/>
              <a:t>        '1-245-616-6781',</a:t>
            </a:r>
          </a:p>
          <a:p>
            <a:r>
              <a:rPr lang="en-ZA" dirty="0"/>
              <a:t>        'enim.condimentum@pellentesqueeget.org',</a:t>
            </a:r>
          </a:p>
          <a:p>
            <a:r>
              <a:rPr lang="en-ZA" dirty="0"/>
              <a:t>        '1-593-653-6421');</a:t>
            </a:r>
          </a:p>
          <a:p>
            <a:endParaRPr lang="en-ZA" dirty="0"/>
          </a:p>
          <a:p>
            <a:r>
              <a:rPr lang="en-ZA" dirty="0"/>
              <a:t>INSERT INTO suppliers (</a:t>
            </a:r>
            <a:r>
              <a:rPr lang="en-ZA" dirty="0" err="1"/>
              <a:t>contact_name,company_name,phone,email,fax</a:t>
            </a:r>
            <a:r>
              <a:rPr lang="en-ZA" dirty="0"/>
              <a:t>)</a:t>
            </a:r>
          </a:p>
          <a:p>
            <a:r>
              <a:rPr lang="en-ZA" dirty="0"/>
              <a:t>VALUES ('Haley Franco',</a:t>
            </a:r>
          </a:p>
          <a:p>
            <a:r>
              <a:rPr lang="en-ZA" dirty="0"/>
              <a:t>        'Ante </a:t>
            </a:r>
            <a:r>
              <a:rPr lang="en-ZA" dirty="0" err="1"/>
              <a:t>Vivamus</a:t>
            </a:r>
            <a:r>
              <a:rPr lang="en-ZA" dirty="0"/>
              <a:t> Limited',</a:t>
            </a:r>
          </a:p>
          <a:p>
            <a:r>
              <a:rPr lang="en-ZA" dirty="0"/>
              <a:t>        '1-754-597-2827',</a:t>
            </a:r>
          </a:p>
          <a:p>
            <a:r>
              <a:rPr lang="en-ZA" dirty="0"/>
              <a:t>        'Nunc@ac.com',</a:t>
            </a:r>
          </a:p>
          <a:p>
            <a:r>
              <a:rPr lang="en-ZA" dirty="0"/>
              <a:t>        '1-167-362-9592');</a:t>
            </a:r>
          </a:p>
          <a:p>
            <a:endParaRPr lang="en-ZA" dirty="0"/>
          </a:p>
          <a:p>
            <a:r>
              <a:rPr lang="en-ZA" dirty="0"/>
              <a:t>INSERT INTO suppliers (</a:t>
            </a:r>
            <a:r>
              <a:rPr lang="en-ZA" dirty="0" err="1"/>
              <a:t>contact_name,company_name,phone,email,fax</a:t>
            </a:r>
            <a:r>
              <a:rPr lang="en-ZA" dirty="0"/>
              <a:t>)</a:t>
            </a:r>
          </a:p>
          <a:p>
            <a:r>
              <a:rPr lang="en-ZA" dirty="0"/>
              <a:t>VALUES ('Gail X. Tyson',</a:t>
            </a:r>
          </a:p>
          <a:p>
            <a:r>
              <a:rPr lang="en-ZA" dirty="0"/>
              <a:t>        '</a:t>
            </a:r>
            <a:r>
              <a:rPr lang="en-ZA" dirty="0" err="1"/>
              <a:t>Vulputate</a:t>
            </a:r>
            <a:r>
              <a:rPr lang="en-ZA" dirty="0"/>
              <a:t> </a:t>
            </a:r>
            <a:r>
              <a:rPr lang="en-ZA" dirty="0" err="1"/>
              <a:t>Velit</a:t>
            </a:r>
            <a:r>
              <a:rPr lang="en-ZA" dirty="0"/>
              <a:t> </a:t>
            </a:r>
            <a:r>
              <a:rPr lang="en-ZA" dirty="0" err="1"/>
              <a:t>Eu</a:t>
            </a:r>
            <a:r>
              <a:rPr lang="en-ZA" dirty="0"/>
              <a:t> Inc.',</a:t>
            </a:r>
          </a:p>
          <a:p>
            <a:r>
              <a:rPr lang="en-ZA" dirty="0"/>
              <a:t>        '1-331-448-8406',</a:t>
            </a:r>
          </a:p>
          <a:p>
            <a:r>
              <a:rPr lang="en-ZA" dirty="0"/>
              <a:t>        'sem@gravidasit.edu',</a:t>
            </a:r>
          </a:p>
          <a:p>
            <a:r>
              <a:rPr lang="en-ZA" dirty="0"/>
              <a:t>        '1-886-556-8494');</a:t>
            </a:r>
          </a:p>
          <a:p>
            <a:endParaRPr lang="en-ZA" dirty="0"/>
          </a:p>
          <a:p>
            <a:endParaRPr lang="en-ZA" dirty="0"/>
          </a:p>
        </p:txBody>
      </p:sp>
    </p:spTree>
    <p:extLst>
      <p:ext uri="{BB962C8B-B14F-4D97-AF65-F5344CB8AC3E}">
        <p14:creationId xmlns:p14="http://schemas.microsoft.com/office/powerpoint/2010/main" val="156355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SQL*PLUS is a command line tool, SQL Developer is a GUI interface to your DB.</a:t>
            </a:r>
          </a:p>
          <a:p>
            <a:r>
              <a:rPr lang="en-GB" dirty="0"/>
              <a:t>You can call SQL*PLUS from command line and easily execute scripts so it's simple to automate tasks.</a:t>
            </a:r>
          </a:p>
          <a:p>
            <a:r>
              <a:rPr lang="en-GB" dirty="0"/>
              <a:t>SQL Developer will display </a:t>
            </a:r>
            <a:r>
              <a:rPr lang="en-GB" dirty="0" err="1"/>
              <a:t>db</a:t>
            </a:r>
            <a:r>
              <a:rPr lang="en-GB" dirty="0"/>
              <a:t> content in a nice layout, allows you to edit data etc.</a:t>
            </a:r>
          </a:p>
          <a:p>
            <a:endParaRPr lang="en-GB" dirty="0"/>
          </a:p>
          <a:p>
            <a:r>
              <a:rPr lang="en-GB" dirty="0"/>
              <a:t>SQL Developer can interpret most of SQL*PLUS syntax if you want to run scripts, but not all of then.</a:t>
            </a:r>
            <a:endParaRPr lang="en-ZA" dirty="0"/>
          </a:p>
        </p:txBody>
      </p:sp>
    </p:spTree>
    <p:extLst>
      <p:ext uri="{BB962C8B-B14F-4D97-AF65-F5344CB8AC3E}">
        <p14:creationId xmlns:p14="http://schemas.microsoft.com/office/powerpoint/2010/main" val="32754954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421"/>
            <a:ext cx="10515600" cy="6003542"/>
          </a:xfrm>
        </p:spPr>
        <p:txBody>
          <a:bodyPr>
            <a:normAutofit fontScale="55000" lnSpcReduction="20000"/>
          </a:bodyPr>
          <a:lstStyle/>
          <a:p>
            <a:r>
              <a:rPr lang="en-ZA" dirty="0"/>
              <a:t>INSERT INTO suppliers (</a:t>
            </a:r>
            <a:r>
              <a:rPr lang="en-ZA" dirty="0" err="1"/>
              <a:t>contact_name,company_name,phone,email,fax</a:t>
            </a:r>
            <a:r>
              <a:rPr lang="en-ZA" dirty="0"/>
              <a:t>)</a:t>
            </a:r>
          </a:p>
          <a:p>
            <a:r>
              <a:rPr lang="en-ZA" dirty="0"/>
              <a:t>VALUES ('Alec N. Strickland',</a:t>
            </a:r>
          </a:p>
          <a:p>
            <a:r>
              <a:rPr lang="en-ZA" dirty="0"/>
              <a:t>        'In At Associates',</a:t>
            </a:r>
          </a:p>
          <a:p>
            <a:r>
              <a:rPr lang="en-ZA" dirty="0"/>
              <a:t>        '1-467-132-4527',</a:t>
            </a:r>
          </a:p>
          <a:p>
            <a:r>
              <a:rPr lang="en-ZA" dirty="0"/>
              <a:t>        'Lorem@sedtortor.com',</a:t>
            </a:r>
          </a:p>
          <a:p>
            <a:r>
              <a:rPr lang="en-ZA" dirty="0"/>
              <a:t>        '1-735-818-0914');</a:t>
            </a:r>
          </a:p>
          <a:p>
            <a:endParaRPr lang="en-ZA" dirty="0"/>
          </a:p>
          <a:p>
            <a:r>
              <a:rPr lang="en-ZA" dirty="0"/>
              <a:t>INSERT INTO suppliers (</a:t>
            </a:r>
            <a:r>
              <a:rPr lang="en-ZA" dirty="0" err="1"/>
              <a:t>contact_name,company_name,phone,email,fax</a:t>
            </a:r>
            <a:r>
              <a:rPr lang="en-ZA" dirty="0"/>
              <a:t>)</a:t>
            </a:r>
          </a:p>
          <a:p>
            <a:r>
              <a:rPr lang="en-ZA" dirty="0"/>
              <a:t>VALUES ('</a:t>
            </a:r>
            <a:r>
              <a:rPr lang="en-ZA" dirty="0" err="1"/>
              <a:t>Britanni</a:t>
            </a:r>
            <a:r>
              <a:rPr lang="en-ZA" dirty="0"/>
              <a:t> Holt',</a:t>
            </a:r>
          </a:p>
          <a:p>
            <a:r>
              <a:rPr lang="en-ZA" dirty="0"/>
              <a:t>        'Magna </a:t>
            </a:r>
            <a:r>
              <a:rPr lang="en-ZA" dirty="0" err="1"/>
              <a:t>Cras</a:t>
            </a:r>
            <a:r>
              <a:rPr lang="en-ZA" dirty="0"/>
              <a:t> </a:t>
            </a:r>
            <a:r>
              <a:rPr lang="en-ZA" dirty="0" err="1"/>
              <a:t>Convallis</a:t>
            </a:r>
            <a:r>
              <a:rPr lang="en-ZA" dirty="0"/>
              <a:t> Corp.',</a:t>
            </a:r>
          </a:p>
          <a:p>
            <a:r>
              <a:rPr lang="en-ZA" dirty="0"/>
              <a:t>        '1-842-554-5106',</a:t>
            </a:r>
          </a:p>
          <a:p>
            <a:r>
              <a:rPr lang="en-ZA" dirty="0"/>
              <a:t>        'varius@seddictumeleifend.ca',</a:t>
            </a:r>
          </a:p>
          <a:p>
            <a:r>
              <a:rPr lang="en-ZA" dirty="0"/>
              <a:t>        '1-381-532-1632');</a:t>
            </a:r>
          </a:p>
          <a:p>
            <a:endParaRPr lang="en-ZA" dirty="0"/>
          </a:p>
          <a:p>
            <a:r>
              <a:rPr lang="en-ZA" dirty="0"/>
              <a:t>INSERT INTO suppliers (</a:t>
            </a:r>
            <a:r>
              <a:rPr lang="en-ZA" dirty="0" err="1"/>
              <a:t>contact_name,company_name,phone,email,fax</a:t>
            </a:r>
            <a:r>
              <a:rPr lang="en-ZA" dirty="0"/>
              <a:t>)</a:t>
            </a:r>
          </a:p>
          <a:p>
            <a:r>
              <a:rPr lang="en-ZA" dirty="0"/>
              <a:t>VALUES ('Audra O. Ingram',</a:t>
            </a:r>
          </a:p>
          <a:p>
            <a:r>
              <a:rPr lang="en-ZA" dirty="0"/>
              <a:t>        '</a:t>
            </a:r>
            <a:r>
              <a:rPr lang="en-ZA" dirty="0" err="1"/>
              <a:t>Commodo</a:t>
            </a:r>
            <a:r>
              <a:rPr lang="en-ZA" dirty="0"/>
              <a:t> LLP',</a:t>
            </a:r>
          </a:p>
          <a:p>
            <a:r>
              <a:rPr lang="en-ZA" dirty="0"/>
              <a:t>        '1-934-490-5667',</a:t>
            </a:r>
          </a:p>
          <a:p>
            <a:r>
              <a:rPr lang="en-ZA" dirty="0"/>
              <a:t>        'dictum.augue.malesuada@idmagnaet.net',</a:t>
            </a:r>
          </a:p>
          <a:p>
            <a:r>
              <a:rPr lang="en-ZA" dirty="0"/>
              <a:t>        '1-225-217-4699');</a:t>
            </a:r>
          </a:p>
          <a:p>
            <a:endParaRPr lang="en-ZA" dirty="0"/>
          </a:p>
          <a:p>
            <a:endParaRPr lang="en-ZA" dirty="0"/>
          </a:p>
        </p:txBody>
      </p:sp>
    </p:spTree>
    <p:extLst>
      <p:ext uri="{BB962C8B-B14F-4D97-AF65-F5344CB8AC3E}">
        <p14:creationId xmlns:p14="http://schemas.microsoft.com/office/powerpoint/2010/main" val="15533889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2248"/>
            <a:ext cx="10515600" cy="5924715"/>
          </a:xfrm>
        </p:spPr>
        <p:txBody>
          <a:bodyPr>
            <a:normAutofit fontScale="55000" lnSpcReduction="20000"/>
          </a:bodyPr>
          <a:lstStyle/>
          <a:p>
            <a:r>
              <a:rPr lang="en-ZA" dirty="0"/>
              <a:t>INSERT INTO suppliers (</a:t>
            </a:r>
            <a:r>
              <a:rPr lang="en-ZA" dirty="0" err="1"/>
              <a:t>contact_name,company_name,phone,email,fax</a:t>
            </a:r>
            <a:r>
              <a:rPr lang="en-ZA" dirty="0"/>
              <a:t>)</a:t>
            </a:r>
          </a:p>
          <a:p>
            <a:r>
              <a:rPr lang="en-ZA" dirty="0"/>
              <a:t>VALUES ('Cody K. Chapman',</a:t>
            </a:r>
          </a:p>
          <a:p>
            <a:r>
              <a:rPr lang="en-ZA" dirty="0"/>
              <a:t>        '</a:t>
            </a:r>
            <a:r>
              <a:rPr lang="en-ZA" dirty="0" err="1"/>
              <a:t>Tempor</a:t>
            </a:r>
            <a:r>
              <a:rPr lang="en-ZA" dirty="0"/>
              <a:t> </a:t>
            </a:r>
            <a:r>
              <a:rPr lang="en-ZA" dirty="0" err="1"/>
              <a:t>Arcu</a:t>
            </a:r>
            <a:r>
              <a:rPr lang="en-ZA" dirty="0"/>
              <a:t> Inc.',</a:t>
            </a:r>
          </a:p>
          <a:p>
            <a:r>
              <a:rPr lang="en-ZA" dirty="0"/>
              <a:t>        '1-349-383-6623',</a:t>
            </a:r>
          </a:p>
          <a:p>
            <a:r>
              <a:rPr lang="en-ZA" dirty="0"/>
              <a:t>        'non.arcu.Vivamus@rutrumnon.co.uk',</a:t>
            </a:r>
          </a:p>
          <a:p>
            <a:r>
              <a:rPr lang="en-ZA" dirty="0"/>
              <a:t>        '1-824-229-3521');</a:t>
            </a:r>
          </a:p>
          <a:p>
            <a:endParaRPr lang="en-ZA" dirty="0"/>
          </a:p>
          <a:p>
            <a:r>
              <a:rPr lang="en-ZA" dirty="0"/>
              <a:t>INSERT INTO suppliers (</a:t>
            </a:r>
            <a:r>
              <a:rPr lang="en-ZA" dirty="0" err="1"/>
              <a:t>contact_name,company_name,phone,email,fax</a:t>
            </a:r>
            <a:r>
              <a:rPr lang="en-ZA" dirty="0"/>
              <a:t>)</a:t>
            </a:r>
          </a:p>
          <a:p>
            <a:r>
              <a:rPr lang="en-ZA" dirty="0"/>
              <a:t>VALUES ('Tobias Merritt',</a:t>
            </a:r>
          </a:p>
          <a:p>
            <a:r>
              <a:rPr lang="en-ZA" dirty="0"/>
              <a:t>        '</a:t>
            </a:r>
            <a:r>
              <a:rPr lang="en-ZA" dirty="0" err="1"/>
              <a:t>Amet</a:t>
            </a:r>
            <a:r>
              <a:rPr lang="en-ZA" dirty="0"/>
              <a:t> </a:t>
            </a:r>
            <a:r>
              <a:rPr lang="en-ZA" dirty="0" err="1"/>
              <a:t>Risus</a:t>
            </a:r>
            <a:r>
              <a:rPr lang="en-ZA" dirty="0"/>
              <a:t> Company',</a:t>
            </a:r>
          </a:p>
          <a:p>
            <a:r>
              <a:rPr lang="en-ZA" dirty="0"/>
              <a:t>        '1-457-675-2547',</a:t>
            </a:r>
          </a:p>
          <a:p>
            <a:r>
              <a:rPr lang="en-ZA" dirty="0"/>
              <a:t>        'felis@ut.net',</a:t>
            </a:r>
          </a:p>
          <a:p>
            <a:r>
              <a:rPr lang="en-ZA" dirty="0"/>
              <a:t>        '1-404-101-9940');</a:t>
            </a:r>
          </a:p>
          <a:p>
            <a:endParaRPr lang="en-ZA" dirty="0"/>
          </a:p>
          <a:p>
            <a:r>
              <a:rPr lang="en-ZA" dirty="0"/>
              <a:t>INSERT INTO suppliers (</a:t>
            </a:r>
            <a:r>
              <a:rPr lang="en-ZA" dirty="0" err="1"/>
              <a:t>contact_name,company_name,phone,email,fax</a:t>
            </a:r>
            <a:r>
              <a:rPr lang="en-ZA" dirty="0"/>
              <a:t>)</a:t>
            </a:r>
          </a:p>
          <a:p>
            <a:r>
              <a:rPr lang="en-ZA" dirty="0"/>
              <a:t>VALUES ('Ryder G. Vega',</a:t>
            </a:r>
          </a:p>
          <a:p>
            <a:r>
              <a:rPr lang="en-ZA" dirty="0"/>
              <a:t>        'Massa LLC',</a:t>
            </a:r>
          </a:p>
          <a:p>
            <a:r>
              <a:rPr lang="en-ZA" dirty="0"/>
              <a:t>        '1-655-465-4319',</a:t>
            </a:r>
          </a:p>
          <a:p>
            <a:r>
              <a:rPr lang="en-ZA" dirty="0"/>
              <a:t>        'dui.nec@convalliserateget.co.uk',</a:t>
            </a:r>
          </a:p>
          <a:p>
            <a:r>
              <a:rPr lang="en-ZA" dirty="0"/>
              <a:t>        '1-282-381-9477');</a:t>
            </a:r>
          </a:p>
          <a:p>
            <a:endParaRPr lang="en-ZA" dirty="0"/>
          </a:p>
          <a:p>
            <a:endParaRPr lang="en-ZA" dirty="0"/>
          </a:p>
          <a:p>
            <a:endParaRPr lang="en-ZA" dirty="0"/>
          </a:p>
        </p:txBody>
      </p:sp>
    </p:spTree>
    <p:extLst>
      <p:ext uri="{BB962C8B-B14F-4D97-AF65-F5344CB8AC3E}">
        <p14:creationId xmlns:p14="http://schemas.microsoft.com/office/powerpoint/2010/main" val="18855145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55000" lnSpcReduction="20000"/>
          </a:bodyPr>
          <a:lstStyle/>
          <a:p>
            <a:r>
              <a:rPr lang="en-ZA" dirty="0"/>
              <a:t>INSERT INTO suppliers (</a:t>
            </a:r>
            <a:r>
              <a:rPr lang="en-ZA" dirty="0" err="1"/>
              <a:t>contact_name,company_name,phone,email,fax</a:t>
            </a:r>
            <a:r>
              <a:rPr lang="en-ZA" dirty="0"/>
              <a:t>)</a:t>
            </a:r>
          </a:p>
          <a:p>
            <a:r>
              <a:rPr lang="en-ZA" dirty="0"/>
              <a:t>VALUES ('Arthur Woods',</a:t>
            </a:r>
          </a:p>
          <a:p>
            <a:r>
              <a:rPr lang="en-ZA" dirty="0"/>
              <a:t>        '</a:t>
            </a:r>
            <a:r>
              <a:rPr lang="en-ZA" dirty="0" err="1"/>
              <a:t>Donec</a:t>
            </a:r>
            <a:r>
              <a:rPr lang="en-ZA" dirty="0"/>
              <a:t> </a:t>
            </a:r>
            <a:r>
              <a:rPr lang="en-ZA" dirty="0" err="1"/>
              <a:t>Elementum</a:t>
            </a:r>
            <a:r>
              <a:rPr lang="en-ZA" dirty="0"/>
              <a:t> </a:t>
            </a:r>
            <a:r>
              <a:rPr lang="en-ZA" dirty="0" err="1"/>
              <a:t>Lorem</a:t>
            </a:r>
            <a:r>
              <a:rPr lang="en-ZA" dirty="0"/>
              <a:t> Foundation',</a:t>
            </a:r>
          </a:p>
          <a:p>
            <a:r>
              <a:rPr lang="en-ZA" dirty="0"/>
              <a:t>        '1-406-810-9583',</a:t>
            </a:r>
          </a:p>
          <a:p>
            <a:r>
              <a:rPr lang="en-ZA" dirty="0"/>
              <a:t>        'eros.turpis.non@anteMaecenasmi.co.uk',</a:t>
            </a:r>
          </a:p>
          <a:p>
            <a:r>
              <a:rPr lang="en-ZA" dirty="0"/>
              <a:t>        '1-462-765-8157');</a:t>
            </a:r>
          </a:p>
          <a:p>
            <a:endParaRPr lang="en-ZA" dirty="0"/>
          </a:p>
          <a:p>
            <a:endParaRPr lang="en-ZA" dirty="0"/>
          </a:p>
          <a:p>
            <a:r>
              <a:rPr lang="en-ZA" dirty="0"/>
              <a:t>INSERT INTO suppliers (</a:t>
            </a:r>
            <a:r>
              <a:rPr lang="en-ZA" dirty="0" err="1"/>
              <a:t>contact_name,company_name,phone,email,fax</a:t>
            </a:r>
            <a:r>
              <a:rPr lang="en-ZA" dirty="0"/>
              <a:t>)</a:t>
            </a:r>
          </a:p>
          <a:p>
            <a:r>
              <a:rPr lang="en-ZA" dirty="0"/>
              <a:t>VALUES ('</a:t>
            </a:r>
            <a:r>
              <a:rPr lang="en-ZA" dirty="0" err="1"/>
              <a:t>Lael</a:t>
            </a:r>
            <a:r>
              <a:rPr lang="en-ZA" dirty="0"/>
              <a:t> Snider',</a:t>
            </a:r>
          </a:p>
          <a:p>
            <a:r>
              <a:rPr lang="en-ZA" dirty="0"/>
              <a:t>        '</a:t>
            </a:r>
            <a:r>
              <a:rPr lang="en-ZA" dirty="0" err="1"/>
              <a:t>Ultricies</a:t>
            </a:r>
            <a:r>
              <a:rPr lang="en-ZA" dirty="0"/>
              <a:t> </a:t>
            </a:r>
            <a:r>
              <a:rPr lang="en-ZA" dirty="0" err="1"/>
              <a:t>Adipiscing</a:t>
            </a:r>
            <a:r>
              <a:rPr lang="en-ZA" dirty="0"/>
              <a:t> </a:t>
            </a:r>
            <a:r>
              <a:rPr lang="en-ZA" dirty="0" err="1"/>
              <a:t>Enim</a:t>
            </a:r>
            <a:r>
              <a:rPr lang="en-ZA" dirty="0"/>
              <a:t> Corporation',</a:t>
            </a:r>
          </a:p>
          <a:p>
            <a:r>
              <a:rPr lang="en-ZA" dirty="0"/>
              <a:t>        '1-252-634-4780',</a:t>
            </a:r>
          </a:p>
          <a:p>
            <a:r>
              <a:rPr lang="en-ZA" dirty="0"/>
              <a:t>        'natoque.penatibus@in.com',</a:t>
            </a:r>
          </a:p>
          <a:p>
            <a:r>
              <a:rPr lang="en-ZA" dirty="0"/>
              <a:t>        '1-986-508-6373');</a:t>
            </a:r>
          </a:p>
          <a:p>
            <a:endParaRPr lang="en-ZA" dirty="0"/>
          </a:p>
        </p:txBody>
      </p:sp>
    </p:spTree>
    <p:extLst>
      <p:ext uri="{BB962C8B-B14F-4D97-AF65-F5344CB8AC3E}">
        <p14:creationId xmlns:p14="http://schemas.microsoft.com/office/powerpoint/2010/main" val="37271811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85000" lnSpcReduction="20000"/>
          </a:bodyPr>
          <a:lstStyle/>
          <a:p>
            <a:r>
              <a:rPr lang="en-GB" dirty="0"/>
              <a:t>To logically drop the fax column from the suppliers table, you use the following statement:</a:t>
            </a:r>
          </a:p>
          <a:p>
            <a:endParaRPr lang="en-GB" dirty="0"/>
          </a:p>
          <a:p>
            <a:r>
              <a:rPr lang="en-GB" dirty="0"/>
              <a:t>ALTER TABLE suppliers </a:t>
            </a:r>
          </a:p>
          <a:p>
            <a:r>
              <a:rPr lang="en-GB" dirty="0"/>
              <a:t>SET UNUSED COLUMN fax;</a:t>
            </a:r>
          </a:p>
          <a:p>
            <a:r>
              <a:rPr lang="en-GB" dirty="0"/>
              <a:t>From now on, you cannot access the fax column anymore:</a:t>
            </a:r>
          </a:p>
          <a:p>
            <a:endParaRPr lang="en-GB" dirty="0"/>
          </a:p>
          <a:p>
            <a:r>
              <a:rPr lang="en-GB" dirty="0"/>
              <a:t>SELECT</a:t>
            </a:r>
          </a:p>
          <a:p>
            <a:r>
              <a:rPr lang="en-GB" dirty="0"/>
              <a:t>    *</a:t>
            </a:r>
          </a:p>
          <a:p>
            <a:r>
              <a:rPr lang="en-GB" dirty="0"/>
              <a:t>FROM</a:t>
            </a:r>
          </a:p>
          <a:p>
            <a:r>
              <a:rPr lang="en-GB" dirty="0"/>
              <a:t>    suppliers;</a:t>
            </a:r>
            <a:endParaRPr lang="en-ZA" dirty="0"/>
          </a:p>
        </p:txBody>
      </p:sp>
    </p:spTree>
    <p:extLst>
      <p:ext uri="{BB962C8B-B14F-4D97-AF65-F5344CB8AC3E}">
        <p14:creationId xmlns:p14="http://schemas.microsoft.com/office/powerpoint/2010/main" val="13251238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You can view the number of unused columns per table from the DBA_UNUSED_COL_TABS view:</a:t>
            </a:r>
          </a:p>
          <a:p>
            <a:endParaRPr lang="en-GB" dirty="0"/>
          </a:p>
          <a:p>
            <a:r>
              <a:rPr lang="en-GB" dirty="0"/>
              <a:t>SELECT</a:t>
            </a:r>
          </a:p>
          <a:p>
            <a:r>
              <a:rPr lang="en-GB" dirty="0"/>
              <a:t>    *</a:t>
            </a:r>
          </a:p>
          <a:p>
            <a:r>
              <a:rPr lang="en-GB" dirty="0"/>
              <a:t>FROM</a:t>
            </a:r>
          </a:p>
          <a:p>
            <a:r>
              <a:rPr lang="en-GB" dirty="0"/>
              <a:t>    DBA_UNUSED_COL_TABS;</a:t>
            </a:r>
            <a:endParaRPr lang="en-ZA" dirty="0"/>
          </a:p>
        </p:txBody>
      </p:sp>
    </p:spTree>
    <p:extLst>
      <p:ext uri="{BB962C8B-B14F-4D97-AF65-F5344CB8AC3E}">
        <p14:creationId xmlns:p14="http://schemas.microsoft.com/office/powerpoint/2010/main" val="20040220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To drop the all unused columns from the suppliers table, you use the following statement:</a:t>
            </a:r>
          </a:p>
          <a:p>
            <a:endParaRPr lang="en-GB" dirty="0"/>
          </a:p>
          <a:p>
            <a:r>
              <a:rPr lang="en-GB" dirty="0"/>
              <a:t>ALTER TABLE suppliers </a:t>
            </a:r>
          </a:p>
          <a:p>
            <a:r>
              <a:rPr lang="en-GB" dirty="0"/>
              <a:t>DROP UNUSED COLUMNS;</a:t>
            </a:r>
            <a:endParaRPr lang="en-ZA" dirty="0"/>
          </a:p>
        </p:txBody>
      </p:sp>
    </p:spTree>
    <p:extLst>
      <p:ext uri="{BB962C8B-B14F-4D97-AF65-F5344CB8AC3E}">
        <p14:creationId xmlns:p14="http://schemas.microsoft.com/office/powerpoint/2010/main" val="3941556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ALTER TABLE </a:t>
            </a:r>
            <a:r>
              <a:rPr lang="en-GB" dirty="0" err="1"/>
              <a:t>table_name</a:t>
            </a:r>
            <a:r>
              <a:rPr lang="en-GB" dirty="0"/>
              <a:t> </a:t>
            </a:r>
          </a:p>
          <a:p>
            <a:r>
              <a:rPr lang="en-GB" dirty="0"/>
              <a:t>DROP COLUMN </a:t>
            </a:r>
            <a:r>
              <a:rPr lang="en-GB" dirty="0" err="1"/>
              <a:t>column_name</a:t>
            </a:r>
            <a:r>
              <a:rPr lang="en-GB" dirty="0"/>
              <a:t>;</a:t>
            </a:r>
          </a:p>
          <a:p>
            <a:endParaRPr lang="en-ZA" dirty="0"/>
          </a:p>
          <a:p>
            <a:r>
              <a:rPr lang="en-GB" dirty="0"/>
              <a:t>ALTER TABLE </a:t>
            </a:r>
            <a:r>
              <a:rPr lang="en-GB" dirty="0" err="1"/>
              <a:t>table_name</a:t>
            </a:r>
            <a:endParaRPr lang="en-GB" dirty="0"/>
          </a:p>
          <a:p>
            <a:r>
              <a:rPr lang="en-GB" dirty="0"/>
              <a:t>DROP (</a:t>
            </a:r>
          </a:p>
          <a:p>
            <a:r>
              <a:rPr lang="en-GB" dirty="0"/>
              <a:t>    column_name_1,</a:t>
            </a:r>
          </a:p>
          <a:p>
            <a:r>
              <a:rPr lang="en-GB" dirty="0"/>
              <a:t>    column_name_2</a:t>
            </a:r>
          </a:p>
          <a:p>
            <a:r>
              <a:rPr lang="en-GB" dirty="0"/>
              <a:t>);</a:t>
            </a:r>
          </a:p>
          <a:p>
            <a:endParaRPr lang="en-ZA" dirty="0"/>
          </a:p>
        </p:txBody>
      </p:sp>
    </p:spTree>
    <p:extLst>
      <p:ext uri="{BB962C8B-B14F-4D97-AF65-F5344CB8AC3E}">
        <p14:creationId xmlns:p14="http://schemas.microsoft.com/office/powerpoint/2010/main" val="29225340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pPr marL="0" indent="0">
              <a:buNone/>
            </a:pPr>
            <a:r>
              <a:rPr lang="fr-FR" dirty="0"/>
              <a:t>ALTER TABLE</a:t>
            </a:r>
          </a:p>
          <a:p>
            <a:pPr marL="0" indent="0">
              <a:buNone/>
            </a:pPr>
            <a:r>
              <a:rPr lang="fr-FR" dirty="0"/>
              <a:t>    </a:t>
            </a:r>
            <a:r>
              <a:rPr lang="fr-FR" dirty="0" err="1"/>
              <a:t>suppliers</a:t>
            </a:r>
            <a:r>
              <a:rPr lang="fr-FR" dirty="0"/>
              <a:t> </a:t>
            </a:r>
          </a:p>
          <a:p>
            <a:pPr marL="0" indent="0">
              <a:buNone/>
            </a:pPr>
            <a:r>
              <a:rPr lang="fr-FR" dirty="0"/>
              <a:t>DROP (</a:t>
            </a:r>
          </a:p>
          <a:p>
            <a:pPr marL="0" indent="0">
              <a:buNone/>
            </a:pPr>
            <a:r>
              <a:rPr lang="fr-FR" dirty="0"/>
              <a:t>        email,</a:t>
            </a:r>
          </a:p>
          <a:p>
            <a:pPr marL="0" indent="0">
              <a:buNone/>
            </a:pPr>
            <a:r>
              <a:rPr lang="fr-FR" dirty="0"/>
              <a:t>        phone</a:t>
            </a:r>
          </a:p>
          <a:p>
            <a:pPr marL="0" indent="0">
              <a:buNone/>
            </a:pPr>
            <a:r>
              <a:rPr lang="fr-FR" dirty="0"/>
              <a:t>    );</a:t>
            </a:r>
          </a:p>
          <a:p>
            <a:pPr marL="0" indent="0">
              <a:buNone/>
            </a:pPr>
            <a:endParaRPr lang="en-GB" dirty="0"/>
          </a:p>
        </p:txBody>
      </p:sp>
    </p:spTree>
    <p:extLst>
      <p:ext uri="{BB962C8B-B14F-4D97-AF65-F5344CB8AC3E}">
        <p14:creationId xmlns:p14="http://schemas.microsoft.com/office/powerpoint/2010/main" val="13662900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ZA" dirty="0"/>
              <a:t>DROP TABLE persons;</a:t>
            </a:r>
          </a:p>
        </p:txBody>
      </p:sp>
    </p:spTree>
    <p:extLst>
      <p:ext uri="{BB962C8B-B14F-4D97-AF65-F5344CB8AC3E}">
        <p14:creationId xmlns:p14="http://schemas.microsoft.com/office/powerpoint/2010/main" val="40342106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7289"/>
          </a:xfrm>
        </p:spPr>
        <p:txBody>
          <a:bodyPr>
            <a:normAutofit fontScale="90000"/>
          </a:bodyPr>
          <a:lstStyle/>
          <a:p>
            <a:r>
              <a:rPr lang="en-GB" dirty="0"/>
              <a:t>Oracle DROP TABLE CASCADE CONSTRAINTS example</a:t>
            </a:r>
            <a:br>
              <a:rPr lang="en-GB" dirty="0"/>
            </a:br>
            <a:endParaRPr lang="en-ZA" dirty="0"/>
          </a:p>
        </p:txBody>
      </p:sp>
      <p:sp>
        <p:nvSpPr>
          <p:cNvPr id="3" name="Content Placeholder 2"/>
          <p:cNvSpPr>
            <a:spLocks noGrp="1"/>
          </p:cNvSpPr>
          <p:nvPr>
            <p:ph idx="1"/>
          </p:nvPr>
        </p:nvSpPr>
        <p:spPr>
          <a:xfrm>
            <a:off x="838200" y="1008993"/>
            <a:ext cx="10515600" cy="5167970"/>
          </a:xfrm>
        </p:spPr>
        <p:txBody>
          <a:bodyPr>
            <a:noAutofit/>
          </a:bodyPr>
          <a:lstStyle/>
          <a:p>
            <a:r>
              <a:rPr lang="en-GB" sz="1700" dirty="0"/>
              <a:t>CREATE TABLE brands(</a:t>
            </a:r>
          </a:p>
          <a:p>
            <a:r>
              <a:rPr lang="en-GB" sz="1700" dirty="0"/>
              <a:t>    </a:t>
            </a:r>
            <a:r>
              <a:rPr lang="en-GB" sz="1700" dirty="0" err="1"/>
              <a:t>brand_id</a:t>
            </a:r>
            <a:r>
              <a:rPr lang="en-GB" sz="1700" dirty="0"/>
              <a:t> NUMBER PRIMARY KEY,</a:t>
            </a:r>
          </a:p>
          <a:p>
            <a:r>
              <a:rPr lang="en-GB" sz="1700" dirty="0"/>
              <a:t>    </a:t>
            </a:r>
            <a:r>
              <a:rPr lang="en-GB" sz="1700" dirty="0" err="1"/>
              <a:t>brand_name</a:t>
            </a:r>
            <a:r>
              <a:rPr lang="en-GB" sz="1700" dirty="0"/>
              <a:t> varchar2(50)</a:t>
            </a:r>
          </a:p>
          <a:p>
            <a:r>
              <a:rPr lang="en-GB" sz="1700" dirty="0"/>
              <a:t>);</a:t>
            </a:r>
          </a:p>
          <a:p>
            <a:endParaRPr lang="en-GB" sz="1700" dirty="0"/>
          </a:p>
          <a:p>
            <a:r>
              <a:rPr lang="en-GB" sz="1700" dirty="0"/>
              <a:t>CREATE TABLE cars(</a:t>
            </a:r>
          </a:p>
          <a:p>
            <a:r>
              <a:rPr lang="en-GB" sz="1700" dirty="0"/>
              <a:t>    </a:t>
            </a:r>
            <a:r>
              <a:rPr lang="en-GB" sz="1700" dirty="0" err="1"/>
              <a:t>car_id</a:t>
            </a:r>
            <a:r>
              <a:rPr lang="en-GB" sz="1700" dirty="0"/>
              <a:t> NUMBER PRIMARY KEY,</a:t>
            </a:r>
          </a:p>
          <a:p>
            <a:r>
              <a:rPr lang="en-GB" sz="1700" dirty="0"/>
              <a:t>    make VARCHAR(50) NOT NULL,</a:t>
            </a:r>
          </a:p>
          <a:p>
            <a:r>
              <a:rPr lang="en-GB" sz="1700" dirty="0"/>
              <a:t>    model VARCHAR(50) NOT NULL,</a:t>
            </a:r>
          </a:p>
          <a:p>
            <a:r>
              <a:rPr lang="en-GB" sz="1700" dirty="0"/>
              <a:t>    year NUMBER NOT NULL,</a:t>
            </a:r>
          </a:p>
          <a:p>
            <a:r>
              <a:rPr lang="en-GB" sz="1700" dirty="0"/>
              <a:t>    </a:t>
            </a:r>
            <a:r>
              <a:rPr lang="en-GB" sz="1700" dirty="0" err="1"/>
              <a:t>plate_number</a:t>
            </a:r>
            <a:r>
              <a:rPr lang="en-GB" sz="1700" dirty="0"/>
              <a:t> VARCHAR(25),</a:t>
            </a:r>
          </a:p>
          <a:p>
            <a:r>
              <a:rPr lang="en-GB" sz="1700" dirty="0"/>
              <a:t>    </a:t>
            </a:r>
            <a:r>
              <a:rPr lang="en-GB" sz="1700" dirty="0" err="1"/>
              <a:t>brand_id</a:t>
            </a:r>
            <a:r>
              <a:rPr lang="en-GB" sz="1700" dirty="0"/>
              <a:t> NUMBER NOT NULL,</a:t>
            </a:r>
          </a:p>
          <a:p>
            <a:endParaRPr lang="en-GB" sz="1700" dirty="0"/>
          </a:p>
          <a:p>
            <a:r>
              <a:rPr lang="en-GB" sz="1700" dirty="0"/>
              <a:t>    CONSTRAINT </a:t>
            </a:r>
            <a:r>
              <a:rPr lang="en-GB" sz="1700" dirty="0" err="1"/>
              <a:t>fk_brand</a:t>
            </a:r>
            <a:r>
              <a:rPr lang="en-GB" sz="1700" dirty="0"/>
              <a:t> </a:t>
            </a:r>
          </a:p>
          <a:p>
            <a:r>
              <a:rPr lang="en-GB" sz="1700" dirty="0"/>
              <a:t>    FOREIGN KEY (</a:t>
            </a:r>
            <a:r>
              <a:rPr lang="en-GB" sz="1700" dirty="0" err="1"/>
              <a:t>brand_id</a:t>
            </a:r>
            <a:r>
              <a:rPr lang="en-GB" sz="1700" dirty="0"/>
              <a:t>) </a:t>
            </a:r>
          </a:p>
          <a:p>
            <a:r>
              <a:rPr lang="en-GB" sz="1700" dirty="0"/>
              <a:t>    REFERENCES brands(</a:t>
            </a:r>
            <a:r>
              <a:rPr lang="en-GB" sz="1700" dirty="0" err="1"/>
              <a:t>brand_id</a:t>
            </a:r>
            <a:r>
              <a:rPr lang="en-GB" sz="1700" dirty="0"/>
              <a:t>) ON DELETE CASCADE}</a:t>
            </a:r>
          </a:p>
          <a:p>
            <a:endParaRPr lang="en-GB" sz="1700" dirty="0"/>
          </a:p>
        </p:txBody>
      </p:sp>
    </p:spTree>
    <p:extLst>
      <p:ext uri="{BB962C8B-B14F-4D97-AF65-F5344CB8AC3E}">
        <p14:creationId xmlns:p14="http://schemas.microsoft.com/office/powerpoint/2010/main" val="321348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18488138"/>
              </p:ext>
            </p:extLst>
          </p:nvPr>
        </p:nvGraphicFramePr>
        <p:xfrm>
          <a:off x="2680138" y="1002590"/>
          <a:ext cx="6337738" cy="5131328"/>
        </p:xfrm>
        <a:graphic>
          <a:graphicData uri="http://schemas.openxmlformats.org/drawingml/2006/table">
            <a:tbl>
              <a:tblPr/>
              <a:tblGrid>
                <a:gridCol w="2497226">
                  <a:extLst>
                    <a:ext uri="{9D8B030D-6E8A-4147-A177-3AD203B41FA5}">
                      <a16:colId xmlns:a16="http://schemas.microsoft.com/office/drawing/2014/main" val="20000"/>
                    </a:ext>
                  </a:extLst>
                </a:gridCol>
                <a:gridCol w="3840512">
                  <a:extLst>
                    <a:ext uri="{9D8B030D-6E8A-4147-A177-3AD203B41FA5}">
                      <a16:colId xmlns:a16="http://schemas.microsoft.com/office/drawing/2014/main" val="20001"/>
                    </a:ext>
                  </a:extLst>
                </a:gridCol>
              </a:tblGrid>
              <a:tr h="223146">
                <a:tc>
                  <a:txBody>
                    <a:bodyPr/>
                    <a:lstStyle/>
                    <a:p>
                      <a:pPr algn="l"/>
                      <a:r>
                        <a:rPr lang="en-ZA" sz="1600" dirty="0">
                          <a:effectLst/>
                        </a:rPr>
                        <a:t>DDL</a:t>
                      </a:r>
                    </a:p>
                  </a:txBody>
                  <a:tcPr marL="55786" marR="55786" marT="27893" marB="27893" anchor="ctr">
                    <a:lnL>
                      <a:noFill/>
                    </a:lnL>
                    <a:lnR>
                      <a:noFill/>
                    </a:lnR>
                    <a:lnT>
                      <a:noFill/>
                    </a:lnT>
                    <a:lnB w="6350" cap="flat" cmpd="sng" algn="ctr">
                      <a:solidFill>
                        <a:srgbClr val="EEEEEE"/>
                      </a:solidFill>
                      <a:prstDash val="solid"/>
                      <a:round/>
                      <a:headEnd type="none" w="med" len="med"/>
                      <a:tailEnd type="none" w="med" len="med"/>
                    </a:lnB>
                    <a:solidFill>
                      <a:srgbClr val="F9F9F9"/>
                    </a:solidFill>
                  </a:tcPr>
                </a:tc>
                <a:tc>
                  <a:txBody>
                    <a:bodyPr/>
                    <a:lstStyle/>
                    <a:p>
                      <a:pPr algn="l"/>
                      <a:r>
                        <a:rPr lang="en-ZA" sz="1600">
                          <a:effectLst/>
                        </a:rPr>
                        <a:t>DML</a:t>
                      </a:r>
                    </a:p>
                  </a:txBody>
                  <a:tcPr marL="55786" marR="55786" marT="27893" marB="27893" anchor="ctr">
                    <a:lnL>
                      <a:noFill/>
                    </a:lnL>
                    <a:lnR>
                      <a:noFill/>
                    </a:lnR>
                    <a:lnT>
                      <a:noFill/>
                    </a:lnT>
                    <a:lnB w="635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892582">
                <a:tc>
                  <a:txBody>
                    <a:bodyPr/>
                    <a:lstStyle/>
                    <a:p>
                      <a:r>
                        <a:rPr lang="en-GB" sz="1600">
                          <a:effectLst/>
                        </a:rPr>
                        <a:t>Data Definition Language (DDL) helps you to define the database structure or schema.</a:t>
                      </a:r>
                    </a:p>
                  </a:txBody>
                  <a:tcPr marL="55786" marR="55786" marT="27893" marB="2789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GB" sz="1600">
                          <a:effectLst/>
                        </a:rPr>
                        <a:t>Data Manipulation Language (DML command) allows you to manage the data stored in the database.</a:t>
                      </a:r>
                    </a:p>
                  </a:txBody>
                  <a:tcPr marL="55786" marR="55786" marT="27893" marB="2789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57864">
                <a:tc>
                  <a:txBody>
                    <a:bodyPr/>
                    <a:lstStyle/>
                    <a:p>
                      <a:r>
                        <a:rPr lang="en-GB" sz="1600">
                          <a:effectLst/>
                        </a:rPr>
                        <a:t>DDL command is used to create the database schema.</a:t>
                      </a:r>
                    </a:p>
                  </a:txBody>
                  <a:tcPr marL="55786" marR="55786" marT="27893" marB="2789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9F9F9"/>
                    </a:solidFill>
                  </a:tcPr>
                </a:tc>
                <a:tc>
                  <a:txBody>
                    <a:bodyPr/>
                    <a:lstStyle/>
                    <a:p>
                      <a:r>
                        <a:rPr lang="en-GB" sz="1600">
                          <a:effectLst/>
                        </a:rPr>
                        <a:t>DML command is used to populate and manipulate database</a:t>
                      </a:r>
                    </a:p>
                  </a:txBody>
                  <a:tcPr marL="55786" marR="55786" marT="27893" marB="2789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557864">
                <a:tc>
                  <a:txBody>
                    <a:bodyPr/>
                    <a:lstStyle/>
                    <a:p>
                      <a:r>
                        <a:rPr lang="en-GB" sz="1600">
                          <a:effectLst/>
                        </a:rPr>
                        <a:t>DDL is not classified further.</a:t>
                      </a:r>
                    </a:p>
                  </a:txBody>
                  <a:tcPr marL="55786" marR="55786" marT="27893" marB="2789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GB" sz="1600">
                          <a:effectLst/>
                        </a:rPr>
                        <a:t>DML is classified as Procedural and Non and Procedural DMLs.</a:t>
                      </a:r>
                    </a:p>
                  </a:txBody>
                  <a:tcPr marL="55786" marR="55786" marT="27893" marB="2789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25223">
                <a:tc>
                  <a:txBody>
                    <a:bodyPr/>
                    <a:lstStyle/>
                    <a:p>
                      <a:r>
                        <a:rPr lang="en-GB" sz="1600" dirty="0">
                          <a:effectLst/>
                        </a:rPr>
                        <a:t>CREATE, ALTER, DROP, TRUNCATE AND COMMENT and RENAME, etc.</a:t>
                      </a:r>
                    </a:p>
                  </a:txBody>
                  <a:tcPr marL="55786" marR="55786" marT="27893" marB="2789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9F9F9"/>
                    </a:solidFill>
                  </a:tcPr>
                </a:tc>
                <a:tc>
                  <a:txBody>
                    <a:bodyPr/>
                    <a:lstStyle/>
                    <a:p>
                      <a:r>
                        <a:rPr lang="nb-NO" sz="1600">
                          <a:effectLst/>
                        </a:rPr>
                        <a:t>INSERT, UPDATE, DELETE, MERGE, CALL, etc.</a:t>
                      </a:r>
                    </a:p>
                  </a:txBody>
                  <a:tcPr marL="55786" marR="55786" marT="27893" marB="2789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390505">
                <a:tc>
                  <a:txBody>
                    <a:bodyPr/>
                    <a:lstStyle/>
                    <a:p>
                      <a:r>
                        <a:rPr lang="en-GB" sz="1600">
                          <a:effectLst/>
                        </a:rPr>
                        <a:t>It defines the column of the table.</a:t>
                      </a:r>
                    </a:p>
                  </a:txBody>
                  <a:tcPr marL="55786" marR="55786" marT="27893" marB="2789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GB" sz="1600">
                          <a:effectLst/>
                        </a:rPr>
                        <a:t>It adds or updates the row of the table</a:t>
                      </a:r>
                    </a:p>
                  </a:txBody>
                  <a:tcPr marL="55786" marR="55786" marT="27893" marB="2789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90505">
                <a:tc>
                  <a:txBody>
                    <a:bodyPr/>
                    <a:lstStyle/>
                    <a:p>
                      <a:r>
                        <a:rPr lang="en-GB" sz="1600">
                          <a:effectLst/>
                        </a:rPr>
                        <a:t>DDL statements affect the whole table.</a:t>
                      </a:r>
                    </a:p>
                  </a:txBody>
                  <a:tcPr marL="55786" marR="55786" marT="27893" marB="2789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9F9F9"/>
                    </a:solidFill>
                  </a:tcPr>
                </a:tc>
                <a:tc>
                  <a:txBody>
                    <a:bodyPr/>
                    <a:lstStyle/>
                    <a:p>
                      <a:r>
                        <a:rPr lang="en-GB" sz="1600" dirty="0">
                          <a:effectLst/>
                        </a:rPr>
                        <a:t>DML effects one or more rows.</a:t>
                      </a:r>
                    </a:p>
                  </a:txBody>
                  <a:tcPr marL="55786" marR="55786" marT="27893" marB="2789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541444">
                <a:tc>
                  <a:txBody>
                    <a:bodyPr/>
                    <a:lstStyle/>
                    <a:p>
                      <a:r>
                        <a:rPr lang="en-GB" sz="1400">
                          <a:effectLst/>
                        </a:rPr>
                        <a:t>SQL Statement can’t be rollback</a:t>
                      </a:r>
                    </a:p>
                  </a:txBody>
                  <a:tcPr marL="55786" marR="55786" marT="27893" marB="2789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tc>
                  <a:txBody>
                    <a:bodyPr/>
                    <a:lstStyle/>
                    <a:p>
                      <a:r>
                        <a:rPr lang="en-GB" sz="1400" dirty="0">
                          <a:effectLst/>
                        </a:rPr>
                        <a:t>SQL Statement can be a rollback</a:t>
                      </a:r>
                    </a:p>
                  </a:txBody>
                  <a:tcPr marL="55786" marR="55786" marT="27893" marB="27893" anchor="ctr">
                    <a:lnL>
                      <a:noFill/>
                    </a:lnL>
                    <a:lnR>
                      <a:noFill/>
                    </a:lnR>
                    <a:lnT w="6350" cap="flat" cmpd="sng" algn="ctr">
                      <a:solidFill>
                        <a:srgbClr val="EEEEEE"/>
                      </a:solidFill>
                      <a:prstDash val="solid"/>
                      <a:round/>
                      <a:headEnd type="none" w="med" len="med"/>
                      <a:tailEnd type="none" w="med" len="med"/>
                    </a:lnT>
                    <a:lnB w="635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23146">
                <a:tc>
                  <a:txBody>
                    <a:bodyPr/>
                    <a:lstStyle/>
                    <a:p>
                      <a:r>
                        <a:rPr lang="en-ZA" sz="1400">
                          <a:effectLst/>
                        </a:rPr>
                        <a:t>DDL is declarative.</a:t>
                      </a:r>
                    </a:p>
                  </a:txBody>
                  <a:tcPr marL="55786" marR="55786" marT="27893" marB="27893" anchor="ctr">
                    <a:lnL>
                      <a:noFill/>
                    </a:lnL>
                    <a:lnR>
                      <a:noFill/>
                    </a:lnR>
                    <a:lnT w="6350" cap="flat" cmpd="sng" algn="ctr">
                      <a:solidFill>
                        <a:srgbClr val="EEEEEE"/>
                      </a:solidFill>
                      <a:prstDash val="solid"/>
                      <a:round/>
                      <a:headEnd type="none" w="med" len="med"/>
                      <a:tailEnd type="none" w="med" len="med"/>
                    </a:lnT>
                    <a:lnB>
                      <a:noFill/>
                    </a:lnB>
                    <a:solidFill>
                      <a:srgbClr val="F9F9F9"/>
                    </a:solidFill>
                  </a:tcPr>
                </a:tc>
                <a:tc>
                  <a:txBody>
                    <a:bodyPr/>
                    <a:lstStyle/>
                    <a:p>
                      <a:r>
                        <a:rPr lang="en-ZA" sz="1400" dirty="0">
                          <a:effectLst/>
                        </a:rPr>
                        <a:t>DML is imperative.</a:t>
                      </a:r>
                    </a:p>
                  </a:txBody>
                  <a:tcPr marL="55786" marR="55786" marT="27893" marB="27893" anchor="ctr">
                    <a:lnL>
                      <a:noFill/>
                    </a:lnL>
                    <a:lnR>
                      <a:noFill/>
                    </a:lnR>
                    <a:lnT w="6350"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24904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The following statement tries to drop the brands table:</a:t>
            </a:r>
          </a:p>
          <a:p>
            <a:endParaRPr lang="en-GB" dirty="0"/>
          </a:p>
          <a:p>
            <a:r>
              <a:rPr lang="en-GB" dirty="0"/>
              <a:t>DROP TABLE brands;</a:t>
            </a:r>
          </a:p>
          <a:p>
            <a:endParaRPr lang="en-GB" dirty="0"/>
          </a:p>
          <a:p>
            <a:r>
              <a:rPr lang="en-GB" dirty="0"/>
              <a:t>Oracle issued the following error:</a:t>
            </a:r>
          </a:p>
          <a:p>
            <a:endParaRPr lang="en-GB" dirty="0"/>
          </a:p>
          <a:p>
            <a:r>
              <a:rPr lang="en-GB" dirty="0"/>
              <a:t>ORA-02449: unique/primary keys in table referenced by foreign keys</a:t>
            </a:r>
            <a:endParaRPr lang="en-ZA" dirty="0"/>
          </a:p>
        </p:txBody>
      </p:sp>
    </p:spTree>
    <p:extLst>
      <p:ext uri="{BB962C8B-B14F-4D97-AF65-F5344CB8AC3E}">
        <p14:creationId xmlns:p14="http://schemas.microsoft.com/office/powerpoint/2010/main" val="42467106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a:bodyPr>
          <a:lstStyle/>
          <a:p>
            <a:r>
              <a:rPr lang="en-GB" dirty="0"/>
              <a:t>To drop the brands table, you must use the CASCADE CONSTRAINTS clause as follows:</a:t>
            </a:r>
          </a:p>
          <a:p>
            <a:endParaRPr lang="en-GB" dirty="0"/>
          </a:p>
          <a:p>
            <a:r>
              <a:rPr lang="en-GB" dirty="0"/>
              <a:t>DROP TABLE brands CASCADE CONSTRAINTS;</a:t>
            </a:r>
          </a:p>
          <a:p>
            <a:r>
              <a:rPr lang="en-GB" dirty="0"/>
              <a:t>This statement dropped not only the brands table but also the foreign key constraint </a:t>
            </a:r>
            <a:r>
              <a:rPr lang="en-GB" dirty="0" err="1"/>
              <a:t>fk_brand</a:t>
            </a:r>
            <a:r>
              <a:rPr lang="en-GB" dirty="0"/>
              <a:t> from the cars table.</a:t>
            </a:r>
          </a:p>
          <a:p>
            <a:endParaRPr lang="en-GB" dirty="0"/>
          </a:p>
          <a:p>
            <a:r>
              <a:rPr lang="en-GB" dirty="0"/>
              <a:t>If you execute again the statement to get the foreign key constraints in the cars table, you will not see any row returned.</a:t>
            </a:r>
            <a:endParaRPr lang="en-ZA" dirty="0"/>
          </a:p>
        </p:txBody>
      </p:sp>
    </p:spTree>
    <p:extLst>
      <p:ext uri="{BB962C8B-B14F-4D97-AF65-F5344CB8AC3E}">
        <p14:creationId xmlns:p14="http://schemas.microsoft.com/office/powerpoint/2010/main" val="3644506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076" y="110359"/>
            <a:ext cx="10515600" cy="5640935"/>
          </a:xfrm>
        </p:spPr>
        <p:txBody>
          <a:bodyPr>
            <a:noAutofit/>
          </a:bodyPr>
          <a:lstStyle/>
          <a:p>
            <a:r>
              <a:rPr lang="en-GB" sz="1600" dirty="0"/>
              <a:t>When you want to delete all data from a table, you use the DELETE statement without </a:t>
            </a:r>
            <a:r>
              <a:rPr lang="en-GB" sz="1600" dirty="0" err="1"/>
              <a:t>theWHERE</a:t>
            </a:r>
            <a:r>
              <a:rPr lang="en-GB" sz="1600" dirty="0"/>
              <a:t> clause as follows:</a:t>
            </a:r>
          </a:p>
          <a:p>
            <a:r>
              <a:rPr lang="en-GB" sz="1600" dirty="0"/>
              <a:t>DELETE FROM </a:t>
            </a:r>
            <a:r>
              <a:rPr lang="en-GB" sz="1600" dirty="0" err="1"/>
              <a:t>table_name</a:t>
            </a:r>
            <a:r>
              <a:rPr lang="en-GB" sz="1600" dirty="0"/>
              <a:t>;</a:t>
            </a:r>
          </a:p>
          <a:p>
            <a:r>
              <a:rPr lang="en-GB" sz="1600" dirty="0"/>
              <a:t>For a table with a small number of rows, the DELETE statement does a good job. However, when you have a table with a large number of rows, using the DELETE statement to remove all data is not efficient.</a:t>
            </a:r>
          </a:p>
          <a:p>
            <a:r>
              <a:rPr lang="en-GB" sz="1600" dirty="0"/>
              <a:t>Oracle introduced the TRUNCATE TABLE statement that allows you to delete all rows from a big table.</a:t>
            </a:r>
          </a:p>
          <a:p>
            <a:r>
              <a:rPr lang="en-GB" sz="1600" dirty="0"/>
              <a:t>The following illustrates the syntax of the Oracle TRUNCATE TABLE statement:</a:t>
            </a:r>
          </a:p>
          <a:p>
            <a:r>
              <a:rPr lang="en-GB" sz="1600" dirty="0"/>
              <a:t>TRUNCATE TABLE </a:t>
            </a:r>
            <a:r>
              <a:rPr lang="en-GB" sz="1600" dirty="0" err="1"/>
              <a:t>schema_name.table_name</a:t>
            </a:r>
            <a:endParaRPr lang="en-GB" sz="1600" dirty="0"/>
          </a:p>
          <a:p>
            <a:r>
              <a:rPr lang="en-GB" sz="1600" dirty="0"/>
              <a:t>[CASCADE]</a:t>
            </a:r>
          </a:p>
          <a:p>
            <a:r>
              <a:rPr lang="en-GB" sz="1600" dirty="0"/>
              <a:t>[[ PRESERVE | PURGE] MATERIALIZED VIEW LOG ]]</a:t>
            </a:r>
          </a:p>
          <a:p>
            <a:r>
              <a:rPr lang="en-GB" sz="1600" dirty="0"/>
              <a:t>[[ DROP | REUSE]] STORAGE ]</a:t>
            </a:r>
          </a:p>
          <a:p>
            <a:r>
              <a:rPr lang="en-GB" sz="1600" dirty="0"/>
              <a:t>By default, to remove all rows from a table, you specify the name of the table that you want to truncate in the TRUNCATE TABLE clause:</a:t>
            </a:r>
          </a:p>
          <a:p>
            <a:r>
              <a:rPr lang="en-GB" sz="1600" dirty="0"/>
              <a:t>TRUNCATE TABLE </a:t>
            </a:r>
            <a:r>
              <a:rPr lang="en-GB" sz="1600" dirty="0" err="1"/>
              <a:t>table_name</a:t>
            </a:r>
            <a:r>
              <a:rPr lang="en-GB" sz="1600" dirty="0"/>
              <a:t>;</a:t>
            </a:r>
          </a:p>
          <a:p>
            <a:r>
              <a:rPr lang="en-GB" sz="1600" dirty="0"/>
              <a:t>In this case, because we don’t specify the schema name explicitly,  Oracle assumes that we truncate the table from our own schema.</a:t>
            </a:r>
          </a:p>
          <a:p>
            <a:r>
              <a:rPr lang="en-GB" sz="1600" dirty="0"/>
              <a:t>If a table has relationships with other tables via the foreign key constraints, you need to use the CASCADE clause:</a:t>
            </a:r>
          </a:p>
          <a:p>
            <a:r>
              <a:rPr lang="en-GB" sz="1600" dirty="0"/>
              <a:t>TRUNCATE TABLE </a:t>
            </a:r>
            <a:r>
              <a:rPr lang="en-GB" sz="1600" dirty="0" err="1"/>
              <a:t>table_name</a:t>
            </a:r>
            <a:endParaRPr lang="en-GB" sz="1600" dirty="0"/>
          </a:p>
          <a:p>
            <a:r>
              <a:rPr lang="en-GB" sz="1600" dirty="0"/>
              <a:t>CASCADE;</a:t>
            </a:r>
          </a:p>
          <a:p>
            <a:r>
              <a:rPr lang="en-GB" sz="1600" dirty="0"/>
              <a:t>In this case, the TRUNCATE TABLE CASCADE statement deletes all rows from the </a:t>
            </a:r>
            <a:r>
              <a:rPr lang="en-GB" sz="1600" dirty="0" err="1"/>
              <a:t>table_name</a:t>
            </a:r>
            <a:r>
              <a:rPr lang="en-GB" sz="1600" dirty="0"/>
              <a:t>, and recursively truncates down the associated tables in the chain.</a:t>
            </a:r>
            <a:endParaRPr lang="en-ZA" sz="1600" dirty="0"/>
          </a:p>
        </p:txBody>
      </p:sp>
    </p:spTree>
    <p:extLst>
      <p:ext uri="{BB962C8B-B14F-4D97-AF65-F5344CB8AC3E}">
        <p14:creationId xmlns:p14="http://schemas.microsoft.com/office/powerpoint/2010/main" val="11510783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6841"/>
            <a:ext cx="10515600" cy="5830122"/>
          </a:xfrm>
        </p:spPr>
        <p:txBody>
          <a:bodyPr>
            <a:normAutofit fontScale="55000" lnSpcReduction="20000"/>
          </a:bodyPr>
          <a:lstStyle/>
          <a:p>
            <a:r>
              <a:rPr lang="en-GB" sz="2900" dirty="0"/>
              <a:t>CREATE TABLE quotations (</a:t>
            </a:r>
          </a:p>
          <a:p>
            <a:r>
              <a:rPr lang="en-GB" sz="2900" dirty="0"/>
              <a:t>    </a:t>
            </a:r>
            <a:r>
              <a:rPr lang="en-GB" sz="2900" dirty="0" err="1"/>
              <a:t>quotation_no</a:t>
            </a:r>
            <a:r>
              <a:rPr lang="en-GB" sz="2900" dirty="0"/>
              <a:t> NUMERIC GENERATED BY DEFAULT AS IDENTITY,</a:t>
            </a:r>
          </a:p>
          <a:p>
            <a:r>
              <a:rPr lang="en-GB" sz="2900" dirty="0"/>
              <a:t>    </a:t>
            </a:r>
            <a:r>
              <a:rPr lang="en-GB" sz="2900" dirty="0" err="1"/>
              <a:t>customer_id</a:t>
            </a:r>
            <a:r>
              <a:rPr lang="en-GB" sz="2900" dirty="0"/>
              <a:t> NUMERIC NOT NULL,</a:t>
            </a:r>
          </a:p>
          <a:p>
            <a:r>
              <a:rPr lang="en-GB" sz="2900" dirty="0"/>
              <a:t>    </a:t>
            </a:r>
            <a:r>
              <a:rPr lang="en-GB" sz="2900" dirty="0" err="1"/>
              <a:t>valid_from</a:t>
            </a:r>
            <a:r>
              <a:rPr lang="en-GB" sz="2900" dirty="0"/>
              <a:t> DATE NOT NULL,</a:t>
            </a:r>
          </a:p>
          <a:p>
            <a:r>
              <a:rPr lang="en-GB" sz="2900" dirty="0"/>
              <a:t>    </a:t>
            </a:r>
            <a:r>
              <a:rPr lang="en-GB" sz="2900" dirty="0" err="1"/>
              <a:t>valid_to</a:t>
            </a:r>
            <a:r>
              <a:rPr lang="en-GB" sz="2900" dirty="0"/>
              <a:t> DATE NOT NULL,</a:t>
            </a:r>
          </a:p>
          <a:p>
            <a:r>
              <a:rPr lang="en-GB" sz="2900" dirty="0"/>
              <a:t>    PRIMARY KEY(</a:t>
            </a:r>
            <a:r>
              <a:rPr lang="en-GB" sz="2900" dirty="0" err="1"/>
              <a:t>quotation_no</a:t>
            </a:r>
            <a:r>
              <a:rPr lang="en-GB" sz="2900" dirty="0"/>
              <a:t>)</a:t>
            </a:r>
          </a:p>
          <a:p>
            <a:r>
              <a:rPr lang="en-GB" sz="2900" dirty="0"/>
              <a:t>);</a:t>
            </a:r>
          </a:p>
          <a:p>
            <a:endParaRPr lang="en-GB" sz="2900" dirty="0"/>
          </a:p>
          <a:p>
            <a:r>
              <a:rPr lang="en-GB" sz="2900" dirty="0"/>
              <a:t>CREATE TABLE </a:t>
            </a:r>
            <a:r>
              <a:rPr lang="en-GB" sz="2900" dirty="0" err="1"/>
              <a:t>quotation_items</a:t>
            </a:r>
            <a:r>
              <a:rPr lang="en-GB" sz="2900" dirty="0"/>
              <a:t> (</a:t>
            </a:r>
          </a:p>
          <a:p>
            <a:r>
              <a:rPr lang="en-GB" sz="2900" dirty="0"/>
              <a:t>    </a:t>
            </a:r>
            <a:r>
              <a:rPr lang="en-GB" sz="2900" dirty="0" err="1"/>
              <a:t>quotation_no</a:t>
            </a:r>
            <a:r>
              <a:rPr lang="en-GB" sz="2900" dirty="0"/>
              <a:t> NUMERIC,</a:t>
            </a:r>
          </a:p>
          <a:p>
            <a:r>
              <a:rPr lang="en-GB" sz="2900" dirty="0"/>
              <a:t>    </a:t>
            </a:r>
            <a:r>
              <a:rPr lang="en-GB" sz="2900" dirty="0" err="1"/>
              <a:t>item_no</a:t>
            </a:r>
            <a:r>
              <a:rPr lang="en-GB" sz="2900" dirty="0"/>
              <a:t> NUMERIC ,</a:t>
            </a:r>
          </a:p>
          <a:p>
            <a:r>
              <a:rPr lang="en-GB" sz="2900" dirty="0"/>
              <a:t>    </a:t>
            </a:r>
            <a:r>
              <a:rPr lang="en-GB" sz="2900" dirty="0" err="1"/>
              <a:t>product_id</a:t>
            </a:r>
            <a:r>
              <a:rPr lang="en-GB" sz="2900" dirty="0"/>
              <a:t> NUMERIC NOT NULL,</a:t>
            </a:r>
          </a:p>
          <a:p>
            <a:r>
              <a:rPr lang="en-GB" sz="2900" dirty="0"/>
              <a:t>    </a:t>
            </a:r>
            <a:r>
              <a:rPr lang="en-GB" sz="2900" dirty="0" err="1"/>
              <a:t>qty</a:t>
            </a:r>
            <a:r>
              <a:rPr lang="en-GB" sz="2900" dirty="0"/>
              <a:t> NUMERIC NOT NULL,</a:t>
            </a:r>
          </a:p>
          <a:p>
            <a:r>
              <a:rPr lang="en-GB" sz="2900" dirty="0"/>
              <a:t>    price NUMERIC(9 , 2 ) NOT NULL,</a:t>
            </a:r>
          </a:p>
          <a:p>
            <a:r>
              <a:rPr lang="en-GB" sz="2900" dirty="0"/>
              <a:t>    PRIMARY KEY (</a:t>
            </a:r>
            <a:r>
              <a:rPr lang="en-GB" sz="2900" dirty="0" err="1"/>
              <a:t>quotation_no</a:t>
            </a:r>
            <a:r>
              <a:rPr lang="en-GB" sz="2900" dirty="0"/>
              <a:t> , </a:t>
            </a:r>
            <a:r>
              <a:rPr lang="en-GB" sz="2900" dirty="0" err="1"/>
              <a:t>item_no</a:t>
            </a:r>
            <a:r>
              <a:rPr lang="en-GB" sz="2900" dirty="0"/>
              <a:t>),</a:t>
            </a:r>
          </a:p>
          <a:p>
            <a:r>
              <a:rPr lang="en-GB" sz="2900" dirty="0"/>
              <a:t>    CONSTRAINT </a:t>
            </a:r>
            <a:r>
              <a:rPr lang="en-GB" sz="2900" dirty="0" err="1"/>
              <a:t>fk_quotation</a:t>
            </a:r>
            <a:r>
              <a:rPr lang="en-GB" sz="2900" dirty="0"/>
              <a:t> FOREIGN KEY (</a:t>
            </a:r>
            <a:r>
              <a:rPr lang="en-GB" sz="2900" dirty="0" err="1"/>
              <a:t>quotation_no</a:t>
            </a:r>
            <a:r>
              <a:rPr lang="en-GB" sz="2900" dirty="0"/>
              <a:t>)</a:t>
            </a:r>
          </a:p>
          <a:p>
            <a:r>
              <a:rPr lang="en-GB" sz="2900" dirty="0"/>
              <a:t>        REFERENCES quotations</a:t>
            </a:r>
          </a:p>
          <a:p>
            <a:r>
              <a:rPr lang="en-GB" sz="2900" dirty="0"/>
              <a:t>        ON DELETE CASCADE</a:t>
            </a:r>
          </a:p>
          <a:p>
            <a:r>
              <a:rPr lang="en-GB" sz="2900" dirty="0"/>
              <a:t>);</a:t>
            </a:r>
          </a:p>
          <a:p>
            <a:endParaRPr lang="en-ZA" dirty="0"/>
          </a:p>
        </p:txBody>
      </p:sp>
    </p:spTree>
    <p:extLst>
      <p:ext uri="{BB962C8B-B14F-4D97-AF65-F5344CB8AC3E}">
        <p14:creationId xmlns:p14="http://schemas.microsoft.com/office/powerpoint/2010/main" val="16040282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85000" lnSpcReduction="20000"/>
          </a:bodyPr>
          <a:lstStyle/>
          <a:p>
            <a:r>
              <a:rPr lang="en-ZA" dirty="0"/>
              <a:t>INSERT INTO quotations(</a:t>
            </a:r>
            <a:r>
              <a:rPr lang="en-ZA" dirty="0" err="1"/>
              <a:t>customer_id</a:t>
            </a:r>
            <a:r>
              <a:rPr lang="en-ZA" dirty="0"/>
              <a:t>, </a:t>
            </a:r>
            <a:r>
              <a:rPr lang="en-ZA" dirty="0" err="1"/>
              <a:t>valid_from</a:t>
            </a:r>
            <a:r>
              <a:rPr lang="en-ZA" dirty="0"/>
              <a:t>, </a:t>
            </a:r>
            <a:r>
              <a:rPr lang="en-ZA" dirty="0" err="1"/>
              <a:t>valid_to</a:t>
            </a:r>
            <a:r>
              <a:rPr lang="en-ZA" dirty="0"/>
              <a:t>)</a:t>
            </a:r>
          </a:p>
          <a:p>
            <a:r>
              <a:rPr lang="en-ZA" dirty="0"/>
              <a:t>VALUES(100, DATE '2017-09-01', DATE '2017-12-01');</a:t>
            </a:r>
          </a:p>
          <a:p>
            <a:endParaRPr lang="en-ZA" dirty="0"/>
          </a:p>
          <a:p>
            <a:r>
              <a:rPr lang="en-ZA" dirty="0"/>
              <a:t>INSERT INTO </a:t>
            </a:r>
            <a:r>
              <a:rPr lang="en-ZA" dirty="0" err="1"/>
              <a:t>quotation_items</a:t>
            </a:r>
            <a:r>
              <a:rPr lang="en-ZA" dirty="0"/>
              <a:t>(</a:t>
            </a:r>
            <a:r>
              <a:rPr lang="en-ZA" dirty="0" err="1"/>
              <a:t>quotation_no</a:t>
            </a:r>
            <a:r>
              <a:rPr lang="en-ZA" dirty="0"/>
              <a:t>, </a:t>
            </a:r>
            <a:r>
              <a:rPr lang="en-ZA" dirty="0" err="1"/>
              <a:t>item_no</a:t>
            </a:r>
            <a:r>
              <a:rPr lang="en-ZA" dirty="0"/>
              <a:t>, </a:t>
            </a:r>
            <a:r>
              <a:rPr lang="en-ZA" dirty="0" err="1"/>
              <a:t>product_id</a:t>
            </a:r>
            <a:r>
              <a:rPr lang="en-ZA" dirty="0"/>
              <a:t>, </a:t>
            </a:r>
            <a:r>
              <a:rPr lang="en-ZA" dirty="0" err="1"/>
              <a:t>qty</a:t>
            </a:r>
            <a:r>
              <a:rPr lang="en-ZA" dirty="0"/>
              <a:t>, price)</a:t>
            </a:r>
          </a:p>
          <a:p>
            <a:r>
              <a:rPr lang="en-ZA" dirty="0"/>
              <a:t>VALUES(1,1,1001,10,90.5);</a:t>
            </a:r>
          </a:p>
          <a:p>
            <a:endParaRPr lang="en-ZA" dirty="0"/>
          </a:p>
          <a:p>
            <a:r>
              <a:rPr lang="en-ZA" dirty="0"/>
              <a:t>INSERT INTO </a:t>
            </a:r>
            <a:r>
              <a:rPr lang="en-ZA" dirty="0" err="1"/>
              <a:t>quotation_items</a:t>
            </a:r>
            <a:r>
              <a:rPr lang="en-ZA" dirty="0"/>
              <a:t>(</a:t>
            </a:r>
            <a:r>
              <a:rPr lang="en-ZA" dirty="0" err="1"/>
              <a:t>quotation_no</a:t>
            </a:r>
            <a:r>
              <a:rPr lang="en-ZA" dirty="0"/>
              <a:t>, </a:t>
            </a:r>
            <a:r>
              <a:rPr lang="en-ZA" dirty="0" err="1"/>
              <a:t>item_no</a:t>
            </a:r>
            <a:r>
              <a:rPr lang="en-ZA" dirty="0"/>
              <a:t>, </a:t>
            </a:r>
            <a:r>
              <a:rPr lang="en-ZA" dirty="0" err="1"/>
              <a:t>product_id</a:t>
            </a:r>
            <a:r>
              <a:rPr lang="en-ZA" dirty="0"/>
              <a:t>, </a:t>
            </a:r>
            <a:r>
              <a:rPr lang="en-ZA" dirty="0" err="1"/>
              <a:t>qty</a:t>
            </a:r>
            <a:r>
              <a:rPr lang="en-ZA" dirty="0"/>
              <a:t>, price)</a:t>
            </a:r>
          </a:p>
          <a:p>
            <a:r>
              <a:rPr lang="en-ZA" dirty="0"/>
              <a:t>VALUES(1,2,1002,20,200.5);</a:t>
            </a:r>
          </a:p>
          <a:p>
            <a:endParaRPr lang="en-ZA" dirty="0"/>
          </a:p>
          <a:p>
            <a:r>
              <a:rPr lang="en-ZA" dirty="0"/>
              <a:t>INSERT INTO </a:t>
            </a:r>
            <a:r>
              <a:rPr lang="en-ZA" dirty="0" err="1"/>
              <a:t>quotation_items</a:t>
            </a:r>
            <a:r>
              <a:rPr lang="en-ZA" dirty="0"/>
              <a:t>(</a:t>
            </a:r>
            <a:r>
              <a:rPr lang="en-ZA" dirty="0" err="1"/>
              <a:t>quotation_no</a:t>
            </a:r>
            <a:r>
              <a:rPr lang="en-ZA" dirty="0"/>
              <a:t>, </a:t>
            </a:r>
            <a:r>
              <a:rPr lang="en-ZA" dirty="0" err="1"/>
              <a:t>item_no</a:t>
            </a:r>
            <a:r>
              <a:rPr lang="en-ZA" dirty="0"/>
              <a:t>, </a:t>
            </a:r>
            <a:r>
              <a:rPr lang="en-ZA" dirty="0" err="1"/>
              <a:t>product_id</a:t>
            </a:r>
            <a:r>
              <a:rPr lang="en-ZA" dirty="0"/>
              <a:t>, </a:t>
            </a:r>
            <a:r>
              <a:rPr lang="en-ZA" dirty="0" err="1"/>
              <a:t>qty</a:t>
            </a:r>
            <a:r>
              <a:rPr lang="en-ZA" dirty="0"/>
              <a:t>, price)</a:t>
            </a:r>
          </a:p>
          <a:p>
            <a:r>
              <a:rPr lang="en-ZA" dirty="0"/>
              <a:t>VALUES(1,3,1003,30, 150.5);</a:t>
            </a:r>
          </a:p>
        </p:txBody>
      </p:sp>
    </p:spTree>
    <p:extLst>
      <p:ext uri="{BB962C8B-B14F-4D97-AF65-F5344CB8AC3E}">
        <p14:creationId xmlns:p14="http://schemas.microsoft.com/office/powerpoint/2010/main" val="16136154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ZA" dirty="0"/>
              <a:t>TRUNCATE TABLE quotations CASCADE;</a:t>
            </a:r>
          </a:p>
          <a:p>
            <a:endParaRPr lang="en-ZA" dirty="0"/>
          </a:p>
        </p:txBody>
      </p:sp>
    </p:spTree>
    <p:extLst>
      <p:ext uri="{BB962C8B-B14F-4D97-AF65-F5344CB8AC3E}">
        <p14:creationId xmlns:p14="http://schemas.microsoft.com/office/powerpoint/2010/main" val="2610641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6841"/>
            <a:ext cx="10515600" cy="5830122"/>
          </a:xfrm>
        </p:spPr>
        <p:txBody>
          <a:bodyPr/>
          <a:lstStyle/>
          <a:p>
            <a:r>
              <a:rPr lang="en-GB" dirty="0"/>
              <a:t>CREATE TABLE promotions(</a:t>
            </a:r>
          </a:p>
          <a:p>
            <a:r>
              <a:rPr lang="en-GB" dirty="0"/>
              <a:t>    </a:t>
            </a:r>
            <a:r>
              <a:rPr lang="en-GB" dirty="0" err="1"/>
              <a:t>promotion_id</a:t>
            </a:r>
            <a:r>
              <a:rPr lang="en-GB" dirty="0"/>
              <a:t> NUMBER GENERATED BY DEFAULT AS IDENTITY,</a:t>
            </a:r>
          </a:p>
          <a:p>
            <a:r>
              <a:rPr lang="en-GB" dirty="0"/>
              <a:t>    </a:t>
            </a:r>
            <a:r>
              <a:rPr lang="en-GB" dirty="0" err="1"/>
              <a:t>promotion_name</a:t>
            </a:r>
            <a:r>
              <a:rPr lang="en-GB" dirty="0"/>
              <a:t> varchar2(255),</a:t>
            </a:r>
          </a:p>
          <a:p>
            <a:r>
              <a:rPr lang="en-GB" dirty="0"/>
              <a:t>    </a:t>
            </a:r>
            <a:r>
              <a:rPr lang="en-GB" dirty="0" err="1"/>
              <a:t>start_date</a:t>
            </a:r>
            <a:r>
              <a:rPr lang="en-GB" dirty="0"/>
              <a:t> DATE NOT NULL,</a:t>
            </a:r>
          </a:p>
          <a:p>
            <a:r>
              <a:rPr lang="en-GB" dirty="0"/>
              <a:t>    </a:t>
            </a:r>
            <a:r>
              <a:rPr lang="en-GB" dirty="0" err="1"/>
              <a:t>end_date</a:t>
            </a:r>
            <a:r>
              <a:rPr lang="en-GB" dirty="0"/>
              <a:t> DATE NOT NULL,</a:t>
            </a:r>
          </a:p>
          <a:p>
            <a:r>
              <a:rPr lang="en-GB" dirty="0"/>
              <a:t>    PRIMARY KEY(</a:t>
            </a:r>
            <a:r>
              <a:rPr lang="en-GB" dirty="0" err="1"/>
              <a:t>promotion_id</a:t>
            </a:r>
            <a:r>
              <a:rPr lang="en-GB" dirty="0"/>
              <a:t>),</a:t>
            </a:r>
          </a:p>
          <a:p>
            <a:r>
              <a:rPr lang="en-GB" dirty="0"/>
              <a:t>    CHECK (</a:t>
            </a:r>
            <a:r>
              <a:rPr lang="en-GB" dirty="0" err="1"/>
              <a:t>end_date</a:t>
            </a:r>
            <a:r>
              <a:rPr lang="en-GB" dirty="0"/>
              <a:t> &gt; </a:t>
            </a:r>
            <a:r>
              <a:rPr lang="en-GB" dirty="0" err="1"/>
              <a:t>start_date</a:t>
            </a:r>
            <a:r>
              <a:rPr lang="en-GB" dirty="0"/>
              <a:t>)</a:t>
            </a:r>
          </a:p>
          <a:p>
            <a:r>
              <a:rPr lang="en-GB" dirty="0"/>
              <a:t>);</a:t>
            </a:r>
          </a:p>
          <a:p>
            <a:endParaRPr lang="en-GB" dirty="0"/>
          </a:p>
          <a:p>
            <a:r>
              <a:rPr lang="en-GB" dirty="0"/>
              <a:t>RENAME promotions TO campaigns;</a:t>
            </a:r>
          </a:p>
          <a:p>
            <a:endParaRPr lang="en-GB" dirty="0"/>
          </a:p>
          <a:p>
            <a:endParaRPr lang="en-ZA" dirty="0"/>
          </a:p>
        </p:txBody>
      </p:sp>
    </p:spTree>
    <p:extLst>
      <p:ext uri="{BB962C8B-B14F-4D97-AF65-F5344CB8AC3E}">
        <p14:creationId xmlns:p14="http://schemas.microsoft.com/office/powerpoint/2010/main" val="5679527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Aliases</a:t>
            </a:r>
          </a:p>
        </p:txBody>
      </p:sp>
      <p:sp>
        <p:nvSpPr>
          <p:cNvPr id="3" name="Content Placeholder 2"/>
          <p:cNvSpPr>
            <a:spLocks noGrp="1"/>
          </p:cNvSpPr>
          <p:nvPr>
            <p:ph idx="1"/>
          </p:nvPr>
        </p:nvSpPr>
        <p:spPr/>
        <p:txBody>
          <a:bodyPr>
            <a:normAutofit fontScale="92500" lnSpcReduction="20000"/>
          </a:bodyPr>
          <a:lstStyle/>
          <a:p>
            <a:r>
              <a:rPr lang="en-GB" dirty="0"/>
              <a:t>SELECT</a:t>
            </a:r>
          </a:p>
          <a:p>
            <a:r>
              <a:rPr lang="en-GB" dirty="0"/>
              <a:t>  </a:t>
            </a:r>
            <a:r>
              <a:rPr lang="en-GB" dirty="0" err="1"/>
              <a:t>first_name</a:t>
            </a:r>
            <a:r>
              <a:rPr lang="en-GB" dirty="0"/>
              <a:t> AS forename,</a:t>
            </a:r>
          </a:p>
          <a:p>
            <a:r>
              <a:rPr lang="en-GB" dirty="0"/>
              <a:t>  </a:t>
            </a:r>
            <a:r>
              <a:rPr lang="en-GB" dirty="0" err="1"/>
              <a:t>last_name</a:t>
            </a:r>
            <a:r>
              <a:rPr lang="en-GB" dirty="0"/>
              <a:t>  AS surname</a:t>
            </a:r>
          </a:p>
          <a:p>
            <a:r>
              <a:rPr lang="en-GB" dirty="0"/>
              <a:t>FROM</a:t>
            </a:r>
          </a:p>
          <a:p>
            <a:r>
              <a:rPr lang="en-GB" dirty="0"/>
              <a:t>  employees;</a:t>
            </a:r>
          </a:p>
          <a:p>
            <a:endParaRPr lang="en-GB" dirty="0"/>
          </a:p>
          <a:p>
            <a:r>
              <a:rPr lang="en-GB" dirty="0"/>
              <a:t>SELECT</a:t>
            </a:r>
          </a:p>
          <a:p>
            <a:r>
              <a:rPr lang="en-GB" dirty="0"/>
              <a:t>  </a:t>
            </a:r>
            <a:r>
              <a:rPr lang="en-GB" dirty="0" err="1"/>
              <a:t>first_name</a:t>
            </a:r>
            <a:r>
              <a:rPr lang="en-GB" dirty="0"/>
              <a:t>  || ' '  || </a:t>
            </a:r>
            <a:r>
              <a:rPr lang="en-GB" dirty="0" err="1"/>
              <a:t>last_name</a:t>
            </a:r>
            <a:r>
              <a:rPr lang="en-GB" dirty="0"/>
              <a:t> AS "Full Name"</a:t>
            </a:r>
          </a:p>
          <a:p>
            <a:r>
              <a:rPr lang="en-GB" dirty="0"/>
              <a:t>FROM</a:t>
            </a:r>
          </a:p>
          <a:p>
            <a:r>
              <a:rPr lang="en-GB" dirty="0"/>
              <a:t>  employees;</a:t>
            </a:r>
            <a:endParaRPr lang="en-ZA" dirty="0"/>
          </a:p>
        </p:txBody>
      </p:sp>
    </p:spTree>
    <p:extLst>
      <p:ext uri="{BB962C8B-B14F-4D97-AF65-F5344CB8AC3E}">
        <p14:creationId xmlns:p14="http://schemas.microsoft.com/office/powerpoint/2010/main" val="33163688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SELECT</a:t>
            </a:r>
          </a:p>
          <a:p>
            <a:r>
              <a:rPr lang="en-GB" dirty="0"/>
              <a:t>  </a:t>
            </a:r>
            <a:r>
              <a:rPr lang="en-GB" dirty="0" err="1"/>
              <a:t>product_name</a:t>
            </a:r>
            <a:r>
              <a:rPr lang="en-GB" dirty="0"/>
              <a:t>,</a:t>
            </a:r>
          </a:p>
          <a:p>
            <a:r>
              <a:rPr lang="en-GB" dirty="0"/>
              <a:t>  </a:t>
            </a:r>
            <a:r>
              <a:rPr lang="en-GB" dirty="0" err="1"/>
              <a:t>list_price</a:t>
            </a:r>
            <a:r>
              <a:rPr lang="en-GB" dirty="0"/>
              <a:t> - </a:t>
            </a:r>
            <a:r>
              <a:rPr lang="en-GB" dirty="0" err="1"/>
              <a:t>standard_cost</a:t>
            </a:r>
            <a:r>
              <a:rPr lang="en-GB" dirty="0"/>
              <a:t> AS </a:t>
            </a:r>
            <a:r>
              <a:rPr lang="en-GB" dirty="0" err="1"/>
              <a:t>gross_profit</a:t>
            </a:r>
            <a:endParaRPr lang="en-GB" dirty="0"/>
          </a:p>
          <a:p>
            <a:r>
              <a:rPr lang="en-GB" dirty="0"/>
              <a:t>FROM</a:t>
            </a:r>
          </a:p>
          <a:p>
            <a:r>
              <a:rPr lang="en-GB" dirty="0"/>
              <a:t>  products;</a:t>
            </a:r>
            <a:endParaRPr lang="en-ZA" dirty="0"/>
          </a:p>
        </p:txBody>
      </p:sp>
    </p:spTree>
    <p:extLst>
      <p:ext uri="{BB962C8B-B14F-4D97-AF65-F5344CB8AC3E}">
        <p14:creationId xmlns:p14="http://schemas.microsoft.com/office/powerpoint/2010/main" val="19987998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Oracle table alias</a:t>
            </a:r>
            <a:br>
              <a:rPr lang="en-GB" dirty="0"/>
            </a:br>
            <a:endParaRPr lang="en-ZA" dirty="0"/>
          </a:p>
        </p:txBody>
      </p:sp>
      <p:sp>
        <p:nvSpPr>
          <p:cNvPr id="3" name="Content Placeholder 2"/>
          <p:cNvSpPr>
            <a:spLocks noGrp="1"/>
          </p:cNvSpPr>
          <p:nvPr>
            <p:ph idx="1"/>
          </p:nvPr>
        </p:nvSpPr>
        <p:spPr>
          <a:xfrm>
            <a:off x="838200" y="1024759"/>
            <a:ext cx="10515600" cy="5152204"/>
          </a:xfrm>
        </p:spPr>
        <p:txBody>
          <a:bodyPr>
            <a:normAutofit fontScale="92500" lnSpcReduction="20000"/>
          </a:bodyPr>
          <a:lstStyle/>
          <a:p>
            <a:r>
              <a:rPr lang="en-GB" dirty="0"/>
              <a:t>Similar to a column name, you can assign a table name an alias. A table alias is a temporary name for a table in a query. You specify a table alias after the table name either with or without the AS keyword:</a:t>
            </a:r>
          </a:p>
          <a:p>
            <a:endParaRPr lang="en-GB" dirty="0"/>
          </a:p>
          <a:p>
            <a:r>
              <a:rPr lang="en-GB" dirty="0" err="1"/>
              <a:t>table_name</a:t>
            </a:r>
            <a:r>
              <a:rPr lang="en-GB" dirty="0"/>
              <a:t> AS </a:t>
            </a:r>
            <a:r>
              <a:rPr lang="en-GB" dirty="0" err="1"/>
              <a:t>table_alias</a:t>
            </a:r>
            <a:endParaRPr lang="en-GB" dirty="0"/>
          </a:p>
          <a:p>
            <a:r>
              <a:rPr lang="en-GB" dirty="0" err="1"/>
              <a:t>table_name</a:t>
            </a:r>
            <a:r>
              <a:rPr lang="en-GB" dirty="0"/>
              <a:t> </a:t>
            </a:r>
            <a:r>
              <a:rPr lang="en-GB" dirty="0" err="1"/>
              <a:t>table_alias</a:t>
            </a:r>
            <a:endParaRPr lang="en-GB" dirty="0"/>
          </a:p>
          <a:p>
            <a:r>
              <a:rPr lang="en-GB" dirty="0"/>
              <a:t>Without the table alias, you qualify a column by using the following form:</a:t>
            </a:r>
          </a:p>
          <a:p>
            <a:endParaRPr lang="en-GB" dirty="0"/>
          </a:p>
          <a:p>
            <a:r>
              <a:rPr lang="en-GB" dirty="0" err="1"/>
              <a:t>table_name.column_name</a:t>
            </a:r>
            <a:endParaRPr lang="en-GB" dirty="0"/>
          </a:p>
          <a:p>
            <a:r>
              <a:rPr lang="en-GB" dirty="0"/>
              <a:t>However, you must use an alias instead of the table name after you assign the table a table alias:</a:t>
            </a:r>
          </a:p>
          <a:p>
            <a:endParaRPr lang="en-GB" dirty="0"/>
          </a:p>
          <a:p>
            <a:r>
              <a:rPr lang="en-GB" dirty="0" err="1"/>
              <a:t>table_alias.column_name</a:t>
            </a:r>
            <a:endParaRPr lang="en-ZA" dirty="0"/>
          </a:p>
        </p:txBody>
      </p:sp>
    </p:spTree>
    <p:extLst>
      <p:ext uri="{BB962C8B-B14F-4D97-AF65-F5344CB8AC3E}">
        <p14:creationId xmlns:p14="http://schemas.microsoft.com/office/powerpoint/2010/main" val="178070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ZA" dirty="0"/>
              <a:t>Create database connection</a:t>
            </a:r>
          </a:p>
          <a:p>
            <a:r>
              <a:rPr lang="en-ZA" dirty="0"/>
              <a:t>Create table customers:</a:t>
            </a:r>
          </a:p>
          <a:p>
            <a:r>
              <a:rPr lang="en-ZA" dirty="0"/>
              <a:t>          CUSTOMER_ID, </a:t>
            </a:r>
          </a:p>
          <a:p>
            <a:r>
              <a:rPr lang="en-ZA" dirty="0"/>
              <a:t>	NAME</a:t>
            </a:r>
          </a:p>
          <a:p>
            <a:r>
              <a:rPr lang="en-ZA" dirty="0"/>
              <a:t>	ADDRESS</a:t>
            </a:r>
          </a:p>
          <a:p>
            <a:r>
              <a:rPr lang="en-ZA" dirty="0"/>
              <a:t>	WEBSITE</a:t>
            </a:r>
          </a:p>
          <a:p>
            <a:r>
              <a:rPr lang="en-ZA" dirty="0"/>
              <a:t>	CREDIT_LIMIT</a:t>
            </a:r>
          </a:p>
          <a:p>
            <a:endParaRPr lang="en-ZA" dirty="0"/>
          </a:p>
        </p:txBody>
      </p:sp>
    </p:spTree>
    <p:extLst>
      <p:ext uri="{BB962C8B-B14F-4D97-AF65-F5344CB8AC3E}">
        <p14:creationId xmlns:p14="http://schemas.microsoft.com/office/powerpoint/2010/main" val="39794269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SELECT</a:t>
            </a:r>
          </a:p>
          <a:p>
            <a:r>
              <a:rPr lang="en-GB" dirty="0"/>
              <a:t>  </a:t>
            </a:r>
            <a:r>
              <a:rPr lang="en-GB" dirty="0" err="1"/>
              <a:t>e.first_name</a:t>
            </a:r>
            <a:r>
              <a:rPr lang="en-GB" dirty="0"/>
              <a:t> employee,</a:t>
            </a:r>
          </a:p>
          <a:p>
            <a:r>
              <a:rPr lang="en-GB" dirty="0"/>
              <a:t>  </a:t>
            </a:r>
            <a:r>
              <a:rPr lang="en-GB" dirty="0" err="1"/>
              <a:t>m.first_name</a:t>
            </a:r>
            <a:r>
              <a:rPr lang="en-GB" dirty="0"/>
              <a:t> manager</a:t>
            </a:r>
          </a:p>
          <a:p>
            <a:r>
              <a:rPr lang="en-GB" dirty="0"/>
              <a:t>FROM</a:t>
            </a:r>
          </a:p>
          <a:p>
            <a:r>
              <a:rPr lang="en-GB" dirty="0"/>
              <a:t>  employees e</a:t>
            </a:r>
          </a:p>
          <a:p>
            <a:r>
              <a:rPr lang="en-GB" dirty="0"/>
              <a:t>INNER JOIN employees m</a:t>
            </a:r>
          </a:p>
          <a:p>
            <a:r>
              <a:rPr lang="en-GB" dirty="0"/>
              <a:t>ON</a:t>
            </a:r>
          </a:p>
          <a:p>
            <a:r>
              <a:rPr lang="en-GB" dirty="0"/>
              <a:t>  </a:t>
            </a:r>
            <a:r>
              <a:rPr lang="en-GB" dirty="0" err="1"/>
              <a:t>m.employee_id</a:t>
            </a:r>
            <a:r>
              <a:rPr lang="en-GB" dirty="0"/>
              <a:t> = </a:t>
            </a:r>
            <a:r>
              <a:rPr lang="en-GB" dirty="0" err="1"/>
              <a:t>e.employee_id</a:t>
            </a:r>
            <a:r>
              <a:rPr lang="en-GB" dirty="0"/>
              <a:t>;</a:t>
            </a:r>
            <a:endParaRPr lang="en-ZA" dirty="0"/>
          </a:p>
        </p:txBody>
      </p:sp>
    </p:spTree>
    <p:extLst>
      <p:ext uri="{BB962C8B-B14F-4D97-AF65-F5344CB8AC3E}">
        <p14:creationId xmlns:p14="http://schemas.microsoft.com/office/powerpoint/2010/main" val="3072482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a:xfrm>
            <a:off x="838200" y="1690688"/>
            <a:ext cx="10515600" cy="4351338"/>
          </a:xfrm>
        </p:spPr>
        <p:txBody>
          <a:bodyPr/>
          <a:lstStyle/>
          <a:p>
            <a:r>
              <a:rPr lang="en-ZA" dirty="0"/>
              <a:t>Create orders table</a:t>
            </a:r>
          </a:p>
          <a:p>
            <a:r>
              <a:rPr lang="en-GB" dirty="0" err="1"/>
              <a:t>order_id</a:t>
            </a:r>
            <a:r>
              <a:rPr lang="en-GB" dirty="0"/>
              <a:t>, </a:t>
            </a:r>
            <a:r>
              <a:rPr lang="en-GB" dirty="0" err="1"/>
              <a:t>customer_id</a:t>
            </a:r>
            <a:r>
              <a:rPr lang="en-GB" dirty="0"/>
              <a:t> , </a:t>
            </a:r>
            <a:r>
              <a:rPr lang="en-GB" dirty="0" err="1"/>
              <a:t>salesman_id</a:t>
            </a:r>
            <a:r>
              <a:rPr lang="en-GB" dirty="0"/>
              <a:t> NUMBER( 6, 0 ) </a:t>
            </a:r>
            <a:r>
              <a:rPr lang="en-GB" dirty="0" err="1"/>
              <a:t>order_date</a:t>
            </a:r>
            <a:endParaRPr lang="en-ZA" dirty="0"/>
          </a:p>
        </p:txBody>
      </p:sp>
    </p:spTree>
    <p:extLst>
      <p:ext uri="{BB962C8B-B14F-4D97-AF65-F5344CB8AC3E}">
        <p14:creationId xmlns:p14="http://schemas.microsoft.com/office/powerpoint/2010/main" val="30920688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607" y="157655"/>
            <a:ext cx="10515600" cy="6176963"/>
          </a:xfrm>
        </p:spPr>
        <p:txBody>
          <a:bodyPr>
            <a:normAutofit fontScale="70000" lnSpcReduction="20000"/>
          </a:bodyPr>
          <a:lstStyle/>
          <a:p>
            <a:r>
              <a:rPr lang="en-GB" dirty="0"/>
              <a:t>CREATE TABLE orders</a:t>
            </a:r>
          </a:p>
          <a:p>
            <a:r>
              <a:rPr lang="en-GB" dirty="0"/>
              <a:t> (</a:t>
            </a:r>
          </a:p>
          <a:p>
            <a:r>
              <a:rPr lang="en-GB" dirty="0"/>
              <a:t> </a:t>
            </a:r>
            <a:r>
              <a:rPr lang="en-GB" dirty="0" err="1"/>
              <a:t>order_id</a:t>
            </a:r>
            <a:r>
              <a:rPr lang="en-GB" dirty="0"/>
              <a:t> NUMBER</a:t>
            </a:r>
          </a:p>
          <a:p>
            <a:r>
              <a:rPr lang="en-GB" dirty="0"/>
              <a:t> GENERATED BY DEFAULT AS IDENTITY START WITH 106</a:t>
            </a:r>
          </a:p>
          <a:p>
            <a:r>
              <a:rPr lang="en-GB" dirty="0"/>
              <a:t> PRIMARY KEY,</a:t>
            </a:r>
          </a:p>
          <a:p>
            <a:r>
              <a:rPr lang="en-GB" dirty="0"/>
              <a:t> </a:t>
            </a:r>
            <a:r>
              <a:rPr lang="en-GB" dirty="0" err="1"/>
              <a:t>customer_id</a:t>
            </a:r>
            <a:r>
              <a:rPr lang="en-GB" dirty="0"/>
              <a:t> NUMBER( 6, 0 ) NOT NULL, -- </a:t>
            </a:r>
            <a:r>
              <a:rPr lang="en-GB" dirty="0" err="1"/>
              <a:t>fk</a:t>
            </a:r>
            <a:endParaRPr lang="en-GB" dirty="0"/>
          </a:p>
          <a:p>
            <a:r>
              <a:rPr lang="en-GB" dirty="0"/>
              <a:t> status VARCHAR( 20 ) NOT NULL ,</a:t>
            </a:r>
          </a:p>
          <a:p>
            <a:r>
              <a:rPr lang="en-GB" dirty="0"/>
              <a:t> </a:t>
            </a:r>
            <a:r>
              <a:rPr lang="en-GB" dirty="0" err="1"/>
              <a:t>salesman_id</a:t>
            </a:r>
            <a:r>
              <a:rPr lang="en-GB" dirty="0"/>
              <a:t> NUMBER( 6, 0 ) , -- </a:t>
            </a:r>
            <a:r>
              <a:rPr lang="en-GB" dirty="0" err="1"/>
              <a:t>fk</a:t>
            </a:r>
            <a:endParaRPr lang="en-GB" dirty="0"/>
          </a:p>
          <a:p>
            <a:r>
              <a:rPr lang="en-GB" dirty="0"/>
              <a:t> </a:t>
            </a:r>
            <a:r>
              <a:rPr lang="en-GB" dirty="0" err="1"/>
              <a:t>order_date</a:t>
            </a:r>
            <a:r>
              <a:rPr lang="en-GB" dirty="0"/>
              <a:t> DATE NOT NULL ,</a:t>
            </a:r>
          </a:p>
          <a:p>
            <a:r>
              <a:rPr lang="en-GB" dirty="0"/>
              <a:t> CONSTRAINT </a:t>
            </a:r>
            <a:r>
              <a:rPr lang="en-GB" dirty="0" err="1"/>
              <a:t>fk_orders_customers</a:t>
            </a:r>
            <a:endParaRPr lang="en-GB" dirty="0"/>
          </a:p>
          <a:p>
            <a:r>
              <a:rPr lang="en-GB" dirty="0"/>
              <a:t> FOREIGN KEY( </a:t>
            </a:r>
            <a:r>
              <a:rPr lang="en-GB" dirty="0" err="1"/>
              <a:t>customer_id</a:t>
            </a:r>
            <a:r>
              <a:rPr lang="en-GB" dirty="0"/>
              <a:t> )</a:t>
            </a:r>
          </a:p>
          <a:p>
            <a:r>
              <a:rPr lang="en-GB" dirty="0"/>
              <a:t> REFERENCES customers( </a:t>
            </a:r>
            <a:r>
              <a:rPr lang="en-GB" dirty="0" err="1"/>
              <a:t>customer_id</a:t>
            </a:r>
            <a:r>
              <a:rPr lang="en-GB" dirty="0"/>
              <a:t> )</a:t>
            </a:r>
          </a:p>
          <a:p>
            <a:r>
              <a:rPr lang="en-GB" dirty="0"/>
              <a:t> ON DELETE CASCADE,</a:t>
            </a:r>
          </a:p>
          <a:p>
            <a:r>
              <a:rPr lang="en-GB" dirty="0"/>
              <a:t> CONSTRAINT </a:t>
            </a:r>
            <a:r>
              <a:rPr lang="en-GB" dirty="0" err="1"/>
              <a:t>fk_orders_employees</a:t>
            </a:r>
            <a:endParaRPr lang="en-GB" dirty="0"/>
          </a:p>
          <a:p>
            <a:r>
              <a:rPr lang="en-GB" dirty="0"/>
              <a:t> FOREIGN KEY( </a:t>
            </a:r>
            <a:r>
              <a:rPr lang="en-GB" dirty="0" err="1"/>
              <a:t>salesman_id</a:t>
            </a:r>
            <a:r>
              <a:rPr lang="en-GB" dirty="0"/>
              <a:t> )</a:t>
            </a:r>
          </a:p>
          <a:p>
            <a:r>
              <a:rPr lang="en-GB" dirty="0"/>
              <a:t> REFERENCES employees( </a:t>
            </a:r>
            <a:r>
              <a:rPr lang="en-GB" dirty="0" err="1"/>
              <a:t>employee_id</a:t>
            </a:r>
            <a:r>
              <a:rPr lang="en-GB" dirty="0"/>
              <a:t> )</a:t>
            </a:r>
          </a:p>
          <a:p>
            <a:r>
              <a:rPr lang="en-GB" dirty="0"/>
              <a:t> ON DELETE SET NULL</a:t>
            </a:r>
          </a:p>
          <a:p>
            <a:r>
              <a:rPr lang="en-GB" dirty="0"/>
              <a:t> );</a:t>
            </a:r>
          </a:p>
          <a:p>
            <a:endParaRPr lang="en-ZA" dirty="0"/>
          </a:p>
        </p:txBody>
      </p:sp>
    </p:spTree>
    <p:extLst>
      <p:ext uri="{BB962C8B-B14F-4D97-AF65-F5344CB8AC3E}">
        <p14:creationId xmlns:p14="http://schemas.microsoft.com/office/powerpoint/2010/main" val="16645296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890"/>
            <a:ext cx="10515600" cy="6035073"/>
          </a:xfrm>
        </p:spPr>
        <p:txBody>
          <a:bodyPr>
            <a:normAutofit fontScale="62500" lnSpcReduction="20000"/>
          </a:bodyPr>
          <a:lstStyle/>
          <a:p>
            <a:r>
              <a:rPr lang="en-ZA" dirty="0"/>
              <a:t>Insert into  ORDERS (ORDER_ID,CUSTOMER_ID,STATUS,SALESMAN_ID,ORDER_DATE) values</a:t>
            </a:r>
          </a:p>
          <a:p>
            <a:r>
              <a:rPr lang="en-ZA" dirty="0"/>
              <a:t>(100,200,‘Shipped',1,to_date('17-NOV-16','DD-MON-RR'));</a:t>
            </a:r>
          </a:p>
          <a:p>
            <a:r>
              <a:rPr lang="en-ZA" dirty="0"/>
              <a:t>Insert into ORDERS (ORDER_ID,CUSTOMER_ID,STATUS,SALESMAN_ID,ORDER_DATE) values</a:t>
            </a:r>
          </a:p>
          <a:p>
            <a:r>
              <a:rPr lang="en-ZA" dirty="0"/>
              <a:t>(101,201,'Pending',2,to_date('20-FEB-17','DD-MON-RR'));</a:t>
            </a:r>
          </a:p>
          <a:p>
            <a:r>
              <a:rPr lang="en-ZA" dirty="0"/>
              <a:t>Insert into  ORDERS (ORDER_ID,CUSTOMER_ID,STATUS,SALESMAN_ID,ORDER_DATE) values</a:t>
            </a:r>
          </a:p>
          <a:p>
            <a:r>
              <a:rPr lang="en-ZA" dirty="0"/>
              <a:t>(101,3,'Pending',55,to_date('03-JAN-17','DD-MON-RR'));</a:t>
            </a:r>
          </a:p>
          <a:p>
            <a:r>
              <a:rPr lang="en-ZA" dirty="0"/>
              <a:t>Insert into ORDERS (ORDER_ID,CUSTOMER_ID,STATUS,SALESMAN_ID,ORDER_DATE) values</a:t>
            </a:r>
          </a:p>
          <a:p>
            <a:r>
              <a:rPr lang="en-ZA" dirty="0"/>
              <a:t>(1,4,'Pending',56,to_date('15-OCT-17','DD-MON-RR'));</a:t>
            </a:r>
          </a:p>
          <a:p>
            <a:r>
              <a:rPr lang="en-ZA" dirty="0"/>
              <a:t>Insert into ORDERS (ORDER_ID,CUSTOMER_ID,STATUS,SALESMAN_ID,ORDER_DATE) values</a:t>
            </a:r>
          </a:p>
          <a:p>
            <a:r>
              <a:rPr lang="en-ZA" dirty="0"/>
              <a:t>(5,5,'Canceled',56,to_date('09-APR-17','DD-MON-RR'));</a:t>
            </a:r>
          </a:p>
          <a:p>
            <a:r>
              <a:rPr lang="en-ZA" dirty="0"/>
              <a:t>Insert into ORDERS (ORDER_ID,CUSTOMER_ID,STATUS,SALESMAN_ID,ORDER_DATE) values</a:t>
            </a:r>
          </a:p>
          <a:p>
            <a:r>
              <a:rPr lang="en-ZA" dirty="0"/>
              <a:t>(28,6,'Canceled',57,to_date('15-AUG-17','DD-MON-RR'));</a:t>
            </a:r>
          </a:p>
          <a:p>
            <a:r>
              <a:rPr lang="en-ZA" dirty="0"/>
              <a:t>Insert into ORDERS (ORDER_ID,CUSTOMER_ID,STATUS,SALESMAN_ID,ORDER_DATE) values</a:t>
            </a:r>
          </a:p>
          <a:p>
            <a:r>
              <a:rPr lang="en-ZA" dirty="0"/>
              <a:t>(87,7,'Canceled',57,to_date('01-DEC-16','DD-MON-RR'));</a:t>
            </a:r>
          </a:p>
          <a:p>
            <a:r>
              <a:rPr lang="en-ZA" dirty="0"/>
              <a:t>Insert into ORDERS (ORDER_ID,CUSTOMER_ID,STATUS,SALESMAN_ID,ORDER_DATE) values</a:t>
            </a:r>
          </a:p>
          <a:p>
            <a:r>
              <a:rPr lang="en-ZA" dirty="0"/>
              <a:t>(4,8,'Shipped',59,to_date('09-APR-15','DD-MON-RR'));</a:t>
            </a:r>
          </a:p>
          <a:p>
            <a:r>
              <a:rPr lang="en-ZA" dirty="0"/>
              <a:t>Insert into ORDERS (ORDER_ID,CUSTOMER_ID,STATUS,SALESMAN_ID,ORDER_DATE) values</a:t>
            </a:r>
          </a:p>
          <a:p>
            <a:r>
              <a:rPr lang="en-ZA" dirty="0"/>
              <a:t>(41,9,'Shipped',59,to_date('11-MAY-17','DD-MON-RR'));</a:t>
            </a:r>
          </a:p>
        </p:txBody>
      </p:sp>
    </p:spTree>
    <p:extLst>
      <p:ext uri="{BB962C8B-B14F-4D97-AF65-F5344CB8AC3E}">
        <p14:creationId xmlns:p14="http://schemas.microsoft.com/office/powerpoint/2010/main" val="34758080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77500" lnSpcReduction="20000"/>
          </a:bodyPr>
          <a:lstStyle/>
          <a:p>
            <a:r>
              <a:rPr lang="en-GB" dirty="0"/>
              <a:t>SELECT</a:t>
            </a:r>
          </a:p>
          <a:p>
            <a:r>
              <a:rPr lang="en-GB" dirty="0"/>
              <a:t>	</a:t>
            </a:r>
            <a:r>
              <a:rPr lang="en-GB" dirty="0" err="1"/>
              <a:t>order_id</a:t>
            </a:r>
            <a:r>
              <a:rPr lang="en-GB" dirty="0"/>
              <a:t>,</a:t>
            </a:r>
          </a:p>
          <a:p>
            <a:r>
              <a:rPr lang="en-GB" dirty="0"/>
              <a:t>	</a:t>
            </a:r>
            <a:r>
              <a:rPr lang="en-GB" dirty="0" err="1"/>
              <a:t>customer_id</a:t>
            </a:r>
            <a:r>
              <a:rPr lang="en-GB" dirty="0"/>
              <a:t>,</a:t>
            </a:r>
          </a:p>
          <a:p>
            <a:r>
              <a:rPr lang="en-GB" dirty="0"/>
              <a:t>	status,</a:t>
            </a:r>
          </a:p>
          <a:p>
            <a:r>
              <a:rPr lang="en-GB" dirty="0"/>
              <a:t>	</a:t>
            </a:r>
            <a:r>
              <a:rPr lang="en-GB" dirty="0" err="1"/>
              <a:t>order_date</a:t>
            </a:r>
            <a:endParaRPr lang="en-GB" dirty="0"/>
          </a:p>
          <a:p>
            <a:r>
              <a:rPr lang="en-GB" dirty="0"/>
              <a:t>FROM</a:t>
            </a:r>
          </a:p>
          <a:p>
            <a:r>
              <a:rPr lang="en-GB" dirty="0"/>
              <a:t>	orders</a:t>
            </a:r>
          </a:p>
          <a:p>
            <a:r>
              <a:rPr lang="en-GB" dirty="0"/>
              <a:t>WHERE</a:t>
            </a:r>
          </a:p>
          <a:p>
            <a:r>
              <a:rPr lang="en-GB" dirty="0"/>
              <a:t>	status = 'Pending'</a:t>
            </a:r>
          </a:p>
          <a:p>
            <a:r>
              <a:rPr lang="en-GB" dirty="0"/>
              <a:t>	AND </a:t>
            </a:r>
            <a:r>
              <a:rPr lang="en-GB" dirty="0" err="1"/>
              <a:t>customer_id</a:t>
            </a:r>
            <a:r>
              <a:rPr lang="en-GB" dirty="0"/>
              <a:t> = 2</a:t>
            </a:r>
          </a:p>
          <a:p>
            <a:r>
              <a:rPr lang="en-GB" dirty="0"/>
              <a:t>ORDER BY</a:t>
            </a:r>
          </a:p>
          <a:p>
            <a:r>
              <a:rPr lang="en-GB" dirty="0"/>
              <a:t>	</a:t>
            </a:r>
            <a:r>
              <a:rPr lang="en-GB" dirty="0" err="1"/>
              <a:t>order_date</a:t>
            </a:r>
            <a:r>
              <a:rPr lang="en-GB" dirty="0"/>
              <a:t>;</a:t>
            </a:r>
            <a:endParaRPr lang="en-ZA" dirty="0"/>
          </a:p>
        </p:txBody>
      </p:sp>
    </p:spTree>
    <p:extLst>
      <p:ext uri="{BB962C8B-B14F-4D97-AF65-F5344CB8AC3E}">
        <p14:creationId xmlns:p14="http://schemas.microsoft.com/office/powerpoint/2010/main" val="4014604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SQL statement that retrieves the orders that meet all the following conditions:</a:t>
            </a:r>
          </a:p>
          <a:p>
            <a:endParaRPr lang="en-GB" dirty="0"/>
          </a:p>
          <a:p>
            <a:r>
              <a:rPr lang="en-GB" dirty="0"/>
              <a:t>placed in 2009</a:t>
            </a:r>
          </a:p>
          <a:p>
            <a:r>
              <a:rPr lang="en-GB" dirty="0"/>
              <a:t>is in charge of the salesman id 1</a:t>
            </a:r>
          </a:p>
          <a:p>
            <a:r>
              <a:rPr lang="en-GB" dirty="0"/>
              <a:t>has the shipped status.</a:t>
            </a:r>
            <a:endParaRPr lang="en-ZA" dirty="0"/>
          </a:p>
        </p:txBody>
      </p:sp>
    </p:spTree>
    <p:extLst>
      <p:ext uri="{BB962C8B-B14F-4D97-AF65-F5344CB8AC3E}">
        <p14:creationId xmlns:p14="http://schemas.microsoft.com/office/powerpoint/2010/main" val="28992876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62500" lnSpcReduction="20000"/>
          </a:bodyPr>
          <a:lstStyle/>
          <a:p>
            <a:r>
              <a:rPr lang="en-GB" dirty="0"/>
              <a:t>SELECT</a:t>
            </a:r>
          </a:p>
          <a:p>
            <a:r>
              <a:rPr lang="en-GB" dirty="0"/>
              <a:t>    </a:t>
            </a:r>
            <a:r>
              <a:rPr lang="en-GB" dirty="0" err="1"/>
              <a:t>order_id</a:t>
            </a:r>
            <a:r>
              <a:rPr lang="en-GB" dirty="0"/>
              <a:t>,</a:t>
            </a:r>
          </a:p>
          <a:p>
            <a:r>
              <a:rPr lang="en-GB" dirty="0"/>
              <a:t>    </a:t>
            </a:r>
            <a:r>
              <a:rPr lang="en-GB" dirty="0" err="1"/>
              <a:t>customer_id</a:t>
            </a:r>
            <a:r>
              <a:rPr lang="en-GB" dirty="0"/>
              <a:t>,</a:t>
            </a:r>
          </a:p>
          <a:p>
            <a:r>
              <a:rPr lang="en-GB" dirty="0"/>
              <a:t>    status,</a:t>
            </a:r>
          </a:p>
          <a:p>
            <a:r>
              <a:rPr lang="en-GB" dirty="0"/>
              <a:t>    </a:t>
            </a:r>
            <a:r>
              <a:rPr lang="en-GB" dirty="0" err="1"/>
              <a:t>order_date</a:t>
            </a:r>
            <a:endParaRPr lang="en-GB" dirty="0"/>
          </a:p>
          <a:p>
            <a:r>
              <a:rPr lang="en-GB" dirty="0"/>
              <a:t>FROM</a:t>
            </a:r>
          </a:p>
          <a:p>
            <a:r>
              <a:rPr lang="en-GB" dirty="0"/>
              <a:t>    orders</a:t>
            </a:r>
          </a:p>
          <a:p>
            <a:r>
              <a:rPr lang="en-GB" dirty="0"/>
              <a:t>WHERE</a:t>
            </a:r>
          </a:p>
          <a:p>
            <a:r>
              <a:rPr lang="en-GB" dirty="0"/>
              <a:t>    status = 'Shipped'</a:t>
            </a:r>
          </a:p>
          <a:p>
            <a:r>
              <a:rPr lang="en-GB" dirty="0"/>
              <a:t>    AND </a:t>
            </a:r>
            <a:r>
              <a:rPr lang="en-GB" dirty="0" err="1"/>
              <a:t>salesman_id</a:t>
            </a:r>
            <a:r>
              <a:rPr lang="en-GB" dirty="0"/>
              <a:t> = 60</a:t>
            </a:r>
          </a:p>
          <a:p>
            <a:r>
              <a:rPr lang="en-GB" dirty="0"/>
              <a:t>    AND EXTRACT(YEAR FROM </a:t>
            </a:r>
            <a:r>
              <a:rPr lang="en-GB" dirty="0" err="1"/>
              <a:t>order_date</a:t>
            </a:r>
            <a:r>
              <a:rPr lang="en-GB" dirty="0"/>
              <a:t>) = 2017</a:t>
            </a:r>
          </a:p>
          <a:p>
            <a:r>
              <a:rPr lang="en-GB" dirty="0"/>
              <a:t>ORDER BY</a:t>
            </a:r>
          </a:p>
          <a:p>
            <a:r>
              <a:rPr lang="en-GB" dirty="0"/>
              <a:t>    </a:t>
            </a:r>
            <a:r>
              <a:rPr lang="en-GB" dirty="0" err="1"/>
              <a:t>order_date</a:t>
            </a:r>
            <a:r>
              <a:rPr lang="en-GB" dirty="0"/>
              <a:t>;</a:t>
            </a:r>
            <a:endParaRPr lang="en-ZA" dirty="0"/>
          </a:p>
        </p:txBody>
      </p:sp>
    </p:spTree>
    <p:extLst>
      <p:ext uri="{BB962C8B-B14F-4D97-AF65-F5344CB8AC3E}">
        <p14:creationId xmlns:p14="http://schemas.microsoft.com/office/powerpoint/2010/main" val="32787673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77500" lnSpcReduction="20000"/>
          </a:bodyPr>
          <a:lstStyle/>
          <a:p>
            <a:r>
              <a:rPr lang="en-GB" dirty="0"/>
              <a:t>SELECT</a:t>
            </a:r>
          </a:p>
          <a:p>
            <a:r>
              <a:rPr lang="en-GB" dirty="0"/>
              <a:t>    </a:t>
            </a:r>
            <a:r>
              <a:rPr lang="en-GB" dirty="0" err="1"/>
              <a:t>order_id</a:t>
            </a:r>
            <a:r>
              <a:rPr lang="en-GB" dirty="0"/>
              <a:t>,</a:t>
            </a:r>
          </a:p>
          <a:p>
            <a:r>
              <a:rPr lang="en-GB" dirty="0"/>
              <a:t>    </a:t>
            </a:r>
            <a:r>
              <a:rPr lang="en-GB" dirty="0" err="1"/>
              <a:t>customer_id</a:t>
            </a:r>
            <a:r>
              <a:rPr lang="en-GB" dirty="0"/>
              <a:t>,</a:t>
            </a:r>
          </a:p>
          <a:p>
            <a:r>
              <a:rPr lang="en-GB" dirty="0"/>
              <a:t>    status,</a:t>
            </a:r>
          </a:p>
          <a:p>
            <a:r>
              <a:rPr lang="en-GB" dirty="0"/>
              <a:t>    </a:t>
            </a:r>
            <a:r>
              <a:rPr lang="en-GB" dirty="0" err="1"/>
              <a:t>order_date</a:t>
            </a:r>
            <a:endParaRPr lang="en-GB" dirty="0"/>
          </a:p>
          <a:p>
            <a:r>
              <a:rPr lang="en-GB" dirty="0"/>
              <a:t>FROM</a:t>
            </a:r>
          </a:p>
          <a:p>
            <a:r>
              <a:rPr lang="en-GB" dirty="0"/>
              <a:t>    orders</a:t>
            </a:r>
          </a:p>
          <a:p>
            <a:r>
              <a:rPr lang="en-GB" dirty="0"/>
              <a:t>WHERE</a:t>
            </a:r>
          </a:p>
          <a:p>
            <a:r>
              <a:rPr lang="en-GB" dirty="0"/>
              <a:t>    status = 'Pending'</a:t>
            </a:r>
          </a:p>
          <a:p>
            <a:r>
              <a:rPr lang="en-GB" dirty="0"/>
              <a:t>    OR status = '</a:t>
            </a:r>
            <a:r>
              <a:rPr lang="en-GB" dirty="0" err="1"/>
              <a:t>Canceled</a:t>
            </a:r>
            <a:r>
              <a:rPr lang="en-GB" dirty="0"/>
              <a:t>'</a:t>
            </a:r>
          </a:p>
          <a:p>
            <a:r>
              <a:rPr lang="en-GB" dirty="0"/>
              <a:t>ORDER BY</a:t>
            </a:r>
          </a:p>
          <a:p>
            <a:r>
              <a:rPr lang="en-GB" dirty="0"/>
              <a:t>    </a:t>
            </a:r>
            <a:r>
              <a:rPr lang="en-GB" dirty="0" err="1"/>
              <a:t>order_date</a:t>
            </a:r>
            <a:r>
              <a:rPr lang="en-GB" dirty="0"/>
              <a:t> DESC;</a:t>
            </a:r>
            <a:endParaRPr lang="en-ZA" dirty="0"/>
          </a:p>
        </p:txBody>
      </p:sp>
    </p:spTree>
    <p:extLst>
      <p:ext uri="{BB962C8B-B14F-4D97-AF65-F5344CB8AC3E}">
        <p14:creationId xmlns:p14="http://schemas.microsoft.com/office/powerpoint/2010/main" val="34713634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LIMIT</a:t>
            </a:r>
          </a:p>
        </p:txBody>
      </p:sp>
      <p:sp>
        <p:nvSpPr>
          <p:cNvPr id="3" name="Content Placeholder 2"/>
          <p:cNvSpPr>
            <a:spLocks noGrp="1"/>
          </p:cNvSpPr>
          <p:nvPr>
            <p:ph idx="1"/>
          </p:nvPr>
        </p:nvSpPr>
        <p:spPr>
          <a:xfrm>
            <a:off x="838200" y="1466193"/>
            <a:ext cx="10515600" cy="4710770"/>
          </a:xfrm>
        </p:spPr>
        <p:txBody>
          <a:bodyPr>
            <a:normAutofit fontScale="77500" lnSpcReduction="20000"/>
          </a:bodyPr>
          <a:lstStyle/>
          <a:p>
            <a:r>
              <a:rPr lang="en-GB" dirty="0"/>
              <a:t>FETCH clause to limit the rows returned by a query.</a:t>
            </a:r>
          </a:p>
          <a:p>
            <a:r>
              <a:rPr lang="en-GB" dirty="0"/>
              <a:t>SELECT</a:t>
            </a:r>
          </a:p>
          <a:p>
            <a:r>
              <a:rPr lang="en-GB" dirty="0"/>
              <a:t>	</a:t>
            </a:r>
            <a:r>
              <a:rPr lang="en-GB" dirty="0" err="1"/>
              <a:t>product_name</a:t>
            </a:r>
            <a:r>
              <a:rPr lang="en-GB" dirty="0"/>
              <a:t>,(products table)</a:t>
            </a:r>
          </a:p>
          <a:p>
            <a:r>
              <a:rPr lang="en-GB" dirty="0"/>
              <a:t>	quantity(inventories table)</a:t>
            </a:r>
          </a:p>
          <a:p>
            <a:r>
              <a:rPr lang="en-GB" dirty="0"/>
              <a:t>FROM</a:t>
            </a:r>
          </a:p>
          <a:p>
            <a:r>
              <a:rPr lang="en-GB" dirty="0"/>
              <a:t>	inventories</a:t>
            </a:r>
          </a:p>
          <a:p>
            <a:pPr marL="0" indent="0">
              <a:buNone/>
            </a:pPr>
            <a:r>
              <a:rPr lang="en-GB" dirty="0"/>
              <a:t>INNER JOIN products</a:t>
            </a:r>
          </a:p>
          <a:p>
            <a:r>
              <a:rPr lang="en-GB" dirty="0"/>
              <a:t>		USING(</a:t>
            </a:r>
            <a:r>
              <a:rPr lang="en-GB" dirty="0" err="1"/>
              <a:t>product_id</a:t>
            </a:r>
            <a:r>
              <a:rPr lang="en-GB" dirty="0"/>
              <a:t>)</a:t>
            </a:r>
          </a:p>
          <a:p>
            <a:r>
              <a:rPr lang="en-GB" dirty="0"/>
              <a:t>ORDER BY</a:t>
            </a:r>
          </a:p>
          <a:p>
            <a:r>
              <a:rPr lang="en-GB" dirty="0"/>
              <a:t>	quantity DESC </a:t>
            </a:r>
          </a:p>
          <a:p>
            <a:r>
              <a:rPr lang="en-GB" dirty="0"/>
              <a:t>LIMIT 5; </a:t>
            </a:r>
          </a:p>
          <a:p>
            <a:r>
              <a:rPr lang="en-GB" dirty="0"/>
              <a:t>The ORDER BY clause sorts the products by stock quantity in descending order and the LIMIT clause returns only the first 5 products with the highest stock quantity</a:t>
            </a:r>
          </a:p>
          <a:p>
            <a:endParaRPr lang="en-ZA" dirty="0"/>
          </a:p>
        </p:txBody>
      </p:sp>
    </p:spTree>
    <p:extLst>
      <p:ext uri="{BB962C8B-B14F-4D97-AF65-F5344CB8AC3E}">
        <p14:creationId xmlns:p14="http://schemas.microsoft.com/office/powerpoint/2010/main" val="38490074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Top N rows example</a:t>
            </a:r>
          </a:p>
        </p:txBody>
      </p:sp>
      <p:sp>
        <p:nvSpPr>
          <p:cNvPr id="3" name="Content Placeholder 2"/>
          <p:cNvSpPr>
            <a:spLocks noGrp="1"/>
          </p:cNvSpPr>
          <p:nvPr>
            <p:ph idx="1"/>
          </p:nvPr>
        </p:nvSpPr>
        <p:spPr/>
        <p:txBody>
          <a:bodyPr>
            <a:normAutofit fontScale="92500" lnSpcReduction="20000"/>
          </a:bodyPr>
          <a:lstStyle/>
          <a:p>
            <a:r>
              <a:rPr lang="en-GB" dirty="0"/>
              <a:t>SELECT</a:t>
            </a:r>
          </a:p>
          <a:p>
            <a:r>
              <a:rPr lang="en-GB" dirty="0"/>
              <a:t>    </a:t>
            </a:r>
            <a:r>
              <a:rPr lang="en-GB" dirty="0" err="1"/>
              <a:t>product_name</a:t>
            </a:r>
            <a:r>
              <a:rPr lang="en-GB" dirty="0"/>
              <a:t>,</a:t>
            </a:r>
          </a:p>
          <a:p>
            <a:r>
              <a:rPr lang="en-GB" dirty="0"/>
              <a:t>    quantity</a:t>
            </a:r>
          </a:p>
          <a:p>
            <a:r>
              <a:rPr lang="en-GB" dirty="0"/>
              <a:t>FROM</a:t>
            </a:r>
          </a:p>
          <a:p>
            <a:r>
              <a:rPr lang="en-GB" dirty="0"/>
              <a:t>    inventories</a:t>
            </a:r>
          </a:p>
          <a:p>
            <a:r>
              <a:rPr lang="en-GB" dirty="0"/>
              <a:t>INNER JOIN products</a:t>
            </a:r>
          </a:p>
          <a:p>
            <a:r>
              <a:rPr lang="en-GB" dirty="0"/>
              <a:t>        USING(</a:t>
            </a:r>
            <a:r>
              <a:rPr lang="en-GB" dirty="0" err="1"/>
              <a:t>product_id</a:t>
            </a:r>
            <a:r>
              <a:rPr lang="en-GB" dirty="0"/>
              <a:t>)</a:t>
            </a:r>
          </a:p>
          <a:p>
            <a:r>
              <a:rPr lang="en-GB" dirty="0"/>
              <a:t>ORDER BY</a:t>
            </a:r>
          </a:p>
          <a:p>
            <a:r>
              <a:rPr lang="en-GB" dirty="0"/>
              <a:t>    quantity DESC </a:t>
            </a:r>
          </a:p>
          <a:p>
            <a:r>
              <a:rPr lang="en-GB" dirty="0"/>
              <a:t>FETCH NEXT 10 ROWS ONLY; The statement returns the top 10 products with the highest inventory level:</a:t>
            </a:r>
          </a:p>
          <a:p>
            <a:endParaRPr lang="en-ZA" dirty="0"/>
          </a:p>
        </p:txBody>
      </p:sp>
    </p:spTree>
    <p:extLst>
      <p:ext uri="{BB962C8B-B14F-4D97-AF65-F5344CB8AC3E}">
        <p14:creationId xmlns:p14="http://schemas.microsoft.com/office/powerpoint/2010/main" val="1241856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538F-8BA1-E351-2D23-6AED85C6172C}"/>
              </a:ext>
            </a:extLst>
          </p:cNvPr>
          <p:cNvSpPr>
            <a:spLocks noGrp="1"/>
          </p:cNvSpPr>
          <p:nvPr>
            <p:ph type="title"/>
          </p:nvPr>
        </p:nvSpPr>
        <p:spPr/>
        <p:txBody>
          <a:bodyPr/>
          <a:lstStyle/>
          <a:p>
            <a:r>
              <a:rPr lang="en-US" dirty="0"/>
              <a:t>Data types</a:t>
            </a:r>
            <a:endParaRPr lang="en-ZA" dirty="0"/>
          </a:p>
        </p:txBody>
      </p:sp>
      <p:sp>
        <p:nvSpPr>
          <p:cNvPr id="3" name="Content Placeholder 2">
            <a:extLst>
              <a:ext uri="{FF2B5EF4-FFF2-40B4-BE49-F238E27FC236}">
                <a16:creationId xmlns:a16="http://schemas.microsoft.com/office/drawing/2014/main" id="{AD421773-3BC6-A5E6-8162-E71655291E59}"/>
              </a:ext>
            </a:extLst>
          </p:cNvPr>
          <p:cNvSpPr>
            <a:spLocks noGrp="1"/>
          </p:cNvSpPr>
          <p:nvPr>
            <p:ph idx="1"/>
          </p:nvPr>
        </p:nvSpPr>
        <p:spPr/>
        <p:txBody>
          <a:bodyPr>
            <a:normAutofit fontScale="70000" lnSpcReduction="20000"/>
          </a:bodyPr>
          <a:lstStyle/>
          <a:p>
            <a:r>
              <a:rPr lang="en-ZA" dirty="0"/>
              <a:t>Oracle supplies the following built-in datatypes:</a:t>
            </a:r>
          </a:p>
          <a:p>
            <a:pPr lvl="1"/>
            <a:r>
              <a:rPr lang="en-ZA" dirty="0"/>
              <a:t>character datatypes</a:t>
            </a:r>
          </a:p>
          <a:p>
            <a:pPr lvl="1"/>
            <a:r>
              <a:rPr lang="en-ZA" dirty="0"/>
              <a:t>CHAR</a:t>
            </a:r>
          </a:p>
          <a:p>
            <a:pPr lvl="1"/>
            <a:r>
              <a:rPr lang="en-ZA" dirty="0"/>
              <a:t>NCHAR</a:t>
            </a:r>
          </a:p>
          <a:p>
            <a:pPr lvl="1"/>
            <a:r>
              <a:rPr lang="en-ZA" dirty="0"/>
              <a:t>VARCHAR2 and VARCHAR</a:t>
            </a:r>
          </a:p>
          <a:p>
            <a:pPr lvl="1"/>
            <a:r>
              <a:rPr lang="en-ZA" dirty="0"/>
              <a:t>NVARCHAR2</a:t>
            </a:r>
          </a:p>
          <a:p>
            <a:pPr lvl="1"/>
            <a:r>
              <a:rPr lang="en-ZA" dirty="0"/>
              <a:t>CLOB</a:t>
            </a:r>
          </a:p>
          <a:p>
            <a:pPr lvl="1"/>
            <a:r>
              <a:rPr lang="en-ZA" dirty="0"/>
              <a:t>NCLOB</a:t>
            </a:r>
          </a:p>
          <a:p>
            <a:pPr lvl="1"/>
            <a:r>
              <a:rPr lang="en-ZA" dirty="0"/>
              <a:t>LONG</a:t>
            </a:r>
          </a:p>
          <a:p>
            <a:r>
              <a:rPr lang="en-ZA" dirty="0"/>
              <a:t>NUMBER datatype</a:t>
            </a:r>
          </a:p>
          <a:p>
            <a:r>
              <a:rPr lang="en-ZA" dirty="0"/>
              <a:t>DATE datatype</a:t>
            </a:r>
          </a:p>
          <a:p>
            <a:r>
              <a:rPr lang="en-ZA" dirty="0"/>
              <a:t>binary datatypes</a:t>
            </a:r>
          </a:p>
          <a:p>
            <a:pPr lvl="1"/>
            <a:r>
              <a:rPr lang="en-ZA" dirty="0"/>
              <a:t>BLOB</a:t>
            </a:r>
          </a:p>
          <a:p>
            <a:pPr lvl="1"/>
            <a:r>
              <a:rPr lang="en-ZA" dirty="0"/>
              <a:t>BFILE</a:t>
            </a:r>
          </a:p>
          <a:p>
            <a:pPr lvl="1"/>
            <a:r>
              <a:rPr lang="en-ZA" dirty="0"/>
              <a:t>RAW</a:t>
            </a:r>
          </a:p>
          <a:p>
            <a:pPr lvl="1"/>
            <a:r>
              <a:rPr lang="en-ZA" dirty="0"/>
              <a:t>LONG RAW</a:t>
            </a:r>
          </a:p>
        </p:txBody>
      </p:sp>
    </p:spTree>
    <p:extLst>
      <p:ext uri="{BB962C8B-B14F-4D97-AF65-F5344CB8AC3E}">
        <p14:creationId xmlns:p14="http://schemas.microsoft.com/office/powerpoint/2010/main" val="29674721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With Ties</a:t>
            </a:r>
          </a:p>
        </p:txBody>
      </p:sp>
      <p:sp>
        <p:nvSpPr>
          <p:cNvPr id="3" name="Content Placeholder 2"/>
          <p:cNvSpPr>
            <a:spLocks noGrp="1"/>
          </p:cNvSpPr>
          <p:nvPr>
            <p:ph idx="1"/>
          </p:nvPr>
        </p:nvSpPr>
        <p:spPr/>
        <p:txBody>
          <a:bodyPr>
            <a:normAutofit fontScale="77500" lnSpcReduction="20000"/>
          </a:bodyPr>
          <a:lstStyle/>
          <a:p>
            <a:r>
              <a:rPr lang="en-GB" dirty="0"/>
              <a:t>SELECT</a:t>
            </a:r>
          </a:p>
          <a:p>
            <a:r>
              <a:rPr lang="en-GB" dirty="0"/>
              <a:t>	</a:t>
            </a:r>
            <a:r>
              <a:rPr lang="en-GB" dirty="0" err="1"/>
              <a:t>product_name</a:t>
            </a:r>
            <a:r>
              <a:rPr lang="en-GB" dirty="0"/>
              <a:t>,</a:t>
            </a:r>
          </a:p>
          <a:p>
            <a:r>
              <a:rPr lang="en-GB" dirty="0"/>
              <a:t>	quantity</a:t>
            </a:r>
          </a:p>
          <a:p>
            <a:r>
              <a:rPr lang="en-GB" dirty="0"/>
              <a:t>FROM</a:t>
            </a:r>
          </a:p>
          <a:p>
            <a:r>
              <a:rPr lang="en-GB" dirty="0"/>
              <a:t>	inventories</a:t>
            </a:r>
          </a:p>
          <a:p>
            <a:r>
              <a:rPr lang="en-GB" dirty="0"/>
              <a:t>INNER JOIN products</a:t>
            </a:r>
          </a:p>
          <a:p>
            <a:r>
              <a:rPr lang="en-GB" dirty="0"/>
              <a:t>		USING(</a:t>
            </a:r>
            <a:r>
              <a:rPr lang="en-GB" dirty="0" err="1"/>
              <a:t>product_id</a:t>
            </a:r>
            <a:r>
              <a:rPr lang="en-GB" dirty="0"/>
              <a:t>)</a:t>
            </a:r>
          </a:p>
          <a:p>
            <a:r>
              <a:rPr lang="en-GB" dirty="0"/>
              <a:t>ORDER BY</a:t>
            </a:r>
          </a:p>
          <a:p>
            <a:r>
              <a:rPr lang="en-GB" dirty="0"/>
              <a:t>	quantity DESC </a:t>
            </a:r>
          </a:p>
          <a:p>
            <a:r>
              <a:rPr lang="en-GB" dirty="0"/>
              <a:t>FETCH NEXT 10 ROWS WITH TIES; Even though the query requested 10 rows, because it had the WITH TIES option, the query returned two more additional rows. Notice that these two additional rows have the same value in the quantity column as the row 10.</a:t>
            </a:r>
            <a:endParaRPr lang="en-ZA" dirty="0"/>
          </a:p>
        </p:txBody>
      </p:sp>
    </p:spTree>
    <p:extLst>
      <p:ext uri="{BB962C8B-B14F-4D97-AF65-F5344CB8AC3E}">
        <p14:creationId xmlns:p14="http://schemas.microsoft.com/office/powerpoint/2010/main" val="2751381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1248105" y="825363"/>
            <a:ext cx="9094074" cy="5449313"/>
          </a:xfrm>
          <a:prstGeom prst="rect">
            <a:avLst/>
          </a:prstGeom>
        </p:spPr>
      </p:pic>
    </p:spTree>
    <p:extLst>
      <p:ext uri="{BB962C8B-B14F-4D97-AF65-F5344CB8AC3E}">
        <p14:creationId xmlns:p14="http://schemas.microsoft.com/office/powerpoint/2010/main" val="26268933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70000" lnSpcReduction="20000"/>
          </a:bodyPr>
          <a:lstStyle/>
          <a:p>
            <a:r>
              <a:rPr lang="en-GB" dirty="0"/>
              <a:t>SELECT</a:t>
            </a:r>
          </a:p>
          <a:p>
            <a:r>
              <a:rPr lang="en-GB" dirty="0"/>
              <a:t>    </a:t>
            </a:r>
            <a:r>
              <a:rPr lang="en-GB" dirty="0" err="1"/>
              <a:t>product_name</a:t>
            </a:r>
            <a:r>
              <a:rPr lang="en-GB" dirty="0"/>
              <a:t>,</a:t>
            </a:r>
          </a:p>
          <a:p>
            <a:r>
              <a:rPr lang="en-GB" dirty="0"/>
              <a:t>    quantity</a:t>
            </a:r>
          </a:p>
          <a:p>
            <a:r>
              <a:rPr lang="en-GB" dirty="0"/>
              <a:t>FROM</a:t>
            </a:r>
          </a:p>
          <a:p>
            <a:r>
              <a:rPr lang="en-GB" dirty="0"/>
              <a:t>    inventories</a:t>
            </a:r>
          </a:p>
          <a:p>
            <a:r>
              <a:rPr lang="en-GB" dirty="0"/>
              <a:t>INNER JOIN products</a:t>
            </a:r>
          </a:p>
          <a:p>
            <a:r>
              <a:rPr lang="en-GB" dirty="0"/>
              <a:t>        USING(</a:t>
            </a:r>
            <a:r>
              <a:rPr lang="en-GB" dirty="0" err="1"/>
              <a:t>product_id</a:t>
            </a:r>
            <a:r>
              <a:rPr lang="en-GB" dirty="0"/>
              <a:t>)</a:t>
            </a:r>
          </a:p>
          <a:p>
            <a:r>
              <a:rPr lang="en-GB" dirty="0"/>
              <a:t>ORDER BY</a:t>
            </a:r>
          </a:p>
          <a:p>
            <a:r>
              <a:rPr lang="en-GB" dirty="0"/>
              <a:t>    quantity DESC </a:t>
            </a:r>
          </a:p>
          <a:p>
            <a:r>
              <a:rPr lang="en-GB" dirty="0"/>
              <a:t>FETCH FIRST 5 PERCENT ROWS ONLY;</a:t>
            </a:r>
          </a:p>
          <a:p>
            <a:endParaRPr lang="en-GB" dirty="0"/>
          </a:p>
          <a:p>
            <a:r>
              <a:rPr lang="en-GB" dirty="0"/>
              <a:t>The inventories table has 1112 rows, therefore, 5% of 1112 is 55.6 which is rounded up to 56 (rows).</a:t>
            </a:r>
            <a:endParaRPr lang="en-ZA" dirty="0"/>
          </a:p>
        </p:txBody>
      </p:sp>
    </p:spTree>
    <p:extLst>
      <p:ext uri="{BB962C8B-B14F-4D97-AF65-F5344CB8AC3E}">
        <p14:creationId xmlns:p14="http://schemas.microsoft.com/office/powerpoint/2010/main" val="388402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189186" y="365125"/>
            <a:ext cx="11682248" cy="6067206"/>
          </a:xfrm>
          <a:prstGeom prst="rect">
            <a:avLst/>
          </a:prstGeom>
        </p:spPr>
      </p:pic>
    </p:spTree>
    <p:extLst>
      <p:ext uri="{BB962C8B-B14F-4D97-AF65-F5344CB8AC3E}">
        <p14:creationId xmlns:p14="http://schemas.microsoft.com/office/powerpoint/2010/main" val="39820339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Offset</a:t>
            </a:r>
          </a:p>
        </p:txBody>
      </p:sp>
      <p:sp>
        <p:nvSpPr>
          <p:cNvPr id="3" name="Content Placeholder 2"/>
          <p:cNvSpPr>
            <a:spLocks noGrp="1"/>
          </p:cNvSpPr>
          <p:nvPr>
            <p:ph idx="1"/>
          </p:nvPr>
        </p:nvSpPr>
        <p:spPr/>
        <p:txBody>
          <a:bodyPr>
            <a:normAutofit fontScale="70000" lnSpcReduction="20000"/>
          </a:bodyPr>
          <a:lstStyle/>
          <a:p>
            <a:r>
              <a:rPr lang="en-GB" dirty="0"/>
              <a:t>The OFFSET clause specifies the number of rows to skip before the row limiting starts</a:t>
            </a:r>
          </a:p>
          <a:p>
            <a:r>
              <a:rPr lang="en-GB" dirty="0"/>
              <a:t>SELECT</a:t>
            </a:r>
          </a:p>
          <a:p>
            <a:r>
              <a:rPr lang="en-GB" dirty="0"/>
              <a:t>	</a:t>
            </a:r>
            <a:r>
              <a:rPr lang="en-GB" dirty="0" err="1"/>
              <a:t>product_name</a:t>
            </a:r>
            <a:r>
              <a:rPr lang="en-GB" dirty="0"/>
              <a:t>,</a:t>
            </a:r>
          </a:p>
          <a:p>
            <a:r>
              <a:rPr lang="en-GB" dirty="0"/>
              <a:t>	quantity</a:t>
            </a:r>
          </a:p>
          <a:p>
            <a:r>
              <a:rPr lang="en-GB" dirty="0"/>
              <a:t>FROM</a:t>
            </a:r>
          </a:p>
          <a:p>
            <a:r>
              <a:rPr lang="en-GB" dirty="0"/>
              <a:t>	inventories</a:t>
            </a:r>
          </a:p>
          <a:p>
            <a:r>
              <a:rPr lang="en-GB" dirty="0"/>
              <a:t>INNER JOIN products</a:t>
            </a:r>
          </a:p>
          <a:p>
            <a:r>
              <a:rPr lang="en-GB" dirty="0"/>
              <a:t>		USING(</a:t>
            </a:r>
            <a:r>
              <a:rPr lang="en-GB" dirty="0" err="1"/>
              <a:t>product_id</a:t>
            </a:r>
            <a:r>
              <a:rPr lang="en-GB" dirty="0"/>
              <a:t>)</a:t>
            </a:r>
          </a:p>
          <a:p>
            <a:r>
              <a:rPr lang="en-GB" dirty="0"/>
              <a:t>ORDER BY</a:t>
            </a:r>
          </a:p>
          <a:p>
            <a:r>
              <a:rPr lang="en-GB" dirty="0"/>
              <a:t>	quantity DESC </a:t>
            </a:r>
          </a:p>
          <a:p>
            <a:r>
              <a:rPr lang="en-GB" dirty="0"/>
              <a:t>OFFSET 10 ROWS </a:t>
            </a:r>
          </a:p>
          <a:p>
            <a:r>
              <a:rPr lang="en-GB" dirty="0"/>
              <a:t>FETCH NEXT 10 ROWS ONLY; The  query skips the first 10 products with the highest level of inventory and returns the next 10 ones:</a:t>
            </a:r>
            <a:endParaRPr lang="en-ZA" dirty="0"/>
          </a:p>
        </p:txBody>
      </p:sp>
    </p:spTree>
    <p:extLst>
      <p:ext uri="{BB962C8B-B14F-4D97-AF65-F5344CB8AC3E}">
        <p14:creationId xmlns:p14="http://schemas.microsoft.com/office/powerpoint/2010/main" val="39505298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1150884" y="2001044"/>
            <a:ext cx="7512104" cy="4000500"/>
          </a:xfrm>
          <a:prstGeom prst="rect">
            <a:avLst/>
          </a:prstGeom>
        </p:spPr>
      </p:pic>
    </p:spTree>
    <p:extLst>
      <p:ext uri="{BB962C8B-B14F-4D97-AF65-F5344CB8AC3E}">
        <p14:creationId xmlns:p14="http://schemas.microsoft.com/office/powerpoint/2010/main" val="12552209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SELECT</a:t>
            </a:r>
          </a:p>
          <a:p>
            <a:r>
              <a:rPr lang="en-GB" dirty="0"/>
              <a:t>    *</a:t>
            </a:r>
          </a:p>
          <a:p>
            <a:r>
              <a:rPr lang="en-GB" dirty="0"/>
              <a:t>FROM</a:t>
            </a:r>
          </a:p>
          <a:p>
            <a:r>
              <a:rPr lang="en-GB" dirty="0"/>
              <a:t>    orders</a:t>
            </a:r>
          </a:p>
          <a:p>
            <a:r>
              <a:rPr lang="en-GB" dirty="0"/>
              <a:t>INNER JOIN </a:t>
            </a:r>
            <a:r>
              <a:rPr lang="en-GB" dirty="0" err="1"/>
              <a:t>order_items</a:t>
            </a:r>
            <a:r>
              <a:rPr lang="en-GB" dirty="0"/>
              <a:t> ON</a:t>
            </a:r>
          </a:p>
          <a:p>
            <a:r>
              <a:rPr lang="en-GB" dirty="0"/>
              <a:t>    </a:t>
            </a:r>
            <a:r>
              <a:rPr lang="en-GB" dirty="0" err="1"/>
              <a:t>order_items.order_id</a:t>
            </a:r>
            <a:r>
              <a:rPr lang="en-GB" dirty="0"/>
              <a:t> = </a:t>
            </a:r>
            <a:r>
              <a:rPr lang="en-GB" dirty="0" err="1"/>
              <a:t>orders.order_id</a:t>
            </a:r>
            <a:endParaRPr lang="en-GB" dirty="0"/>
          </a:p>
          <a:p>
            <a:r>
              <a:rPr lang="en-GB" dirty="0"/>
              <a:t>ORDER BY</a:t>
            </a:r>
          </a:p>
          <a:p>
            <a:r>
              <a:rPr lang="en-GB" dirty="0"/>
              <a:t>    </a:t>
            </a:r>
            <a:r>
              <a:rPr lang="en-GB" dirty="0" err="1"/>
              <a:t>order_date</a:t>
            </a:r>
            <a:r>
              <a:rPr lang="en-GB" dirty="0"/>
              <a:t> DESC;</a:t>
            </a:r>
            <a:endParaRPr lang="en-ZA" dirty="0"/>
          </a:p>
        </p:txBody>
      </p:sp>
    </p:spTree>
    <p:extLst>
      <p:ext uri="{BB962C8B-B14F-4D97-AF65-F5344CB8AC3E}">
        <p14:creationId xmlns:p14="http://schemas.microsoft.com/office/powerpoint/2010/main" val="6965161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normAutofit fontScale="47500" lnSpcReduction="20000"/>
          </a:bodyPr>
          <a:lstStyle/>
          <a:p>
            <a:r>
              <a:rPr lang="en-ZA" dirty="0"/>
              <a:t>Insert into ORDER_ITEMS (ORDER_ID,ITEM_ID,PRODUCT_ID,QUANTITY,UNIT_PRICE) values</a:t>
            </a:r>
          </a:p>
          <a:p>
            <a:r>
              <a:rPr lang="en-ZA" dirty="0"/>
              <a:t>(100,3,247,149,339.99);</a:t>
            </a:r>
          </a:p>
          <a:p>
            <a:r>
              <a:rPr lang="en-ZA" dirty="0"/>
              <a:t>Insert into ORDER_ITEMS (ORDER_ID,ITEM_ID,PRODUCT_ID,QUANTITY,UNIT_PRICE) values</a:t>
            </a:r>
          </a:p>
          <a:p>
            <a:r>
              <a:rPr lang="en-ZA" dirty="0"/>
              <a:t>(101,7,178,145,1999.89);</a:t>
            </a:r>
          </a:p>
          <a:p>
            <a:endParaRPr lang="en-ZA" dirty="0"/>
          </a:p>
          <a:p>
            <a:r>
              <a:rPr lang="en-ZA" dirty="0"/>
              <a:t>Insert into PRODUCTS</a:t>
            </a:r>
          </a:p>
          <a:p>
            <a:r>
              <a:rPr lang="en-ZA" dirty="0"/>
              <a:t>(PRODUCT_ID,PRODUCT_NAME,DESCRIPTION,STANDARD_COST,LIST_PRICE,CATEGORY_ID) values</a:t>
            </a:r>
          </a:p>
          <a:p>
            <a:r>
              <a:rPr lang="en-ZA" dirty="0"/>
              <a:t>(247,'MSI Z170A KRAIT GAMING 3X','CPU:LGA1151,Form </a:t>
            </a:r>
            <a:r>
              <a:rPr lang="en-ZA" dirty="0" err="1"/>
              <a:t>Factor:ATX,RAM</a:t>
            </a:r>
            <a:r>
              <a:rPr lang="en-ZA" dirty="0"/>
              <a:t> Slots:4,Max</a:t>
            </a:r>
          </a:p>
          <a:p>
            <a:r>
              <a:rPr lang="en-ZA" dirty="0"/>
              <a:t>RAM:64GB',245.4,299.89,4);</a:t>
            </a:r>
          </a:p>
          <a:p>
            <a:r>
              <a:rPr lang="en-ZA" dirty="0"/>
              <a:t>Insert into PRODUCTS</a:t>
            </a:r>
          </a:p>
          <a:p>
            <a:r>
              <a:rPr lang="en-ZA" dirty="0"/>
              <a:t>(PRODUCT_ID,PRODUCT_NAME,DESCRIPTION,STANDARD_COST,LIST_PRICE,CATEGORY_ID) values</a:t>
            </a:r>
          </a:p>
          <a:p>
            <a:r>
              <a:rPr lang="en-ZA" dirty="0"/>
              <a:t>(178,'MSI Z170 Krait Gaming','CPU:LGA1151,Form </a:t>
            </a:r>
            <a:r>
              <a:rPr lang="en-ZA" dirty="0" err="1"/>
              <a:t>Factor:ATX,RAM</a:t>
            </a:r>
            <a:r>
              <a:rPr lang="en-ZA" dirty="0"/>
              <a:t> Slots:4,Max</a:t>
            </a:r>
          </a:p>
          <a:p>
            <a:r>
              <a:rPr lang="en-ZA" dirty="0"/>
              <a:t>RAM:64GB',231.58,299.89,5);</a:t>
            </a:r>
          </a:p>
          <a:p>
            <a:endParaRPr lang="en-ZA" dirty="0"/>
          </a:p>
          <a:p>
            <a:r>
              <a:rPr lang="en-ZA" dirty="0"/>
              <a:t>Insert into PRODUCT_CATEGORIES (CATEGORY_ID,CATEGORY_NAME) values (4,'CPU');</a:t>
            </a:r>
          </a:p>
          <a:p>
            <a:r>
              <a:rPr lang="en-ZA" dirty="0"/>
              <a:t>Insert into PRODUCT_CATEGORIES (CATEGORY_ID,CATEGORY_NAME) values (5,'Video Card');</a:t>
            </a:r>
          </a:p>
        </p:txBody>
      </p:sp>
    </p:spTree>
    <p:extLst>
      <p:ext uri="{BB962C8B-B14F-4D97-AF65-F5344CB8AC3E}">
        <p14:creationId xmlns:p14="http://schemas.microsoft.com/office/powerpoint/2010/main" val="2739372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365125"/>
            <a:ext cx="10418379" cy="6082971"/>
          </a:xfrm>
          <a:prstGeom prst="rect">
            <a:avLst/>
          </a:prstGeom>
        </p:spPr>
      </p:pic>
    </p:spTree>
    <p:extLst>
      <p:ext uri="{BB962C8B-B14F-4D97-AF65-F5344CB8AC3E}">
        <p14:creationId xmlns:p14="http://schemas.microsoft.com/office/powerpoint/2010/main" val="21257997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9178"/>
          </a:xfrm>
        </p:spPr>
        <p:txBody>
          <a:bodyPr/>
          <a:lstStyle/>
          <a:p>
            <a:r>
              <a:rPr lang="en-ZA" dirty="0"/>
              <a:t>Joining multiple tables</a:t>
            </a:r>
          </a:p>
        </p:txBody>
      </p:sp>
      <p:sp>
        <p:nvSpPr>
          <p:cNvPr id="3" name="Content Placeholder 2"/>
          <p:cNvSpPr>
            <a:spLocks noGrp="1"/>
          </p:cNvSpPr>
          <p:nvPr>
            <p:ph idx="1"/>
          </p:nvPr>
        </p:nvSpPr>
        <p:spPr>
          <a:xfrm>
            <a:off x="838200" y="1119352"/>
            <a:ext cx="10515600" cy="5057611"/>
          </a:xfrm>
        </p:spPr>
        <p:txBody>
          <a:bodyPr>
            <a:noAutofit/>
          </a:bodyPr>
          <a:lstStyle/>
          <a:p>
            <a:r>
              <a:rPr lang="en-GB" sz="1300" dirty="0"/>
              <a:t>SELECT</a:t>
            </a:r>
          </a:p>
          <a:p>
            <a:r>
              <a:rPr lang="en-GB" sz="1300" dirty="0"/>
              <a:t>	name AS </a:t>
            </a:r>
            <a:r>
              <a:rPr lang="en-GB" sz="1300" dirty="0" err="1"/>
              <a:t>customer_name</a:t>
            </a:r>
            <a:r>
              <a:rPr lang="en-GB" sz="1300" dirty="0"/>
              <a:t>,</a:t>
            </a:r>
          </a:p>
          <a:p>
            <a:r>
              <a:rPr lang="en-GB" sz="1300" dirty="0"/>
              <a:t>	</a:t>
            </a:r>
            <a:r>
              <a:rPr lang="en-GB" sz="1300" dirty="0" err="1"/>
              <a:t>order_id</a:t>
            </a:r>
            <a:r>
              <a:rPr lang="en-GB" sz="1300" dirty="0"/>
              <a:t>,</a:t>
            </a:r>
          </a:p>
          <a:p>
            <a:r>
              <a:rPr lang="en-GB" sz="1300" dirty="0"/>
              <a:t>	</a:t>
            </a:r>
            <a:r>
              <a:rPr lang="en-GB" sz="1300" dirty="0" err="1"/>
              <a:t>order_date</a:t>
            </a:r>
            <a:r>
              <a:rPr lang="en-GB" sz="1300" dirty="0"/>
              <a:t>,</a:t>
            </a:r>
          </a:p>
          <a:p>
            <a:r>
              <a:rPr lang="en-GB" sz="1300" dirty="0"/>
              <a:t>	</a:t>
            </a:r>
            <a:r>
              <a:rPr lang="en-GB" sz="1300" dirty="0" err="1"/>
              <a:t>item_id</a:t>
            </a:r>
            <a:r>
              <a:rPr lang="en-GB" sz="1300" dirty="0"/>
              <a:t>,</a:t>
            </a:r>
          </a:p>
          <a:p>
            <a:r>
              <a:rPr lang="en-GB" sz="1300" dirty="0"/>
              <a:t>	</a:t>
            </a:r>
            <a:r>
              <a:rPr lang="en-GB" sz="1300" dirty="0" err="1"/>
              <a:t>product_name</a:t>
            </a:r>
            <a:r>
              <a:rPr lang="en-GB" sz="1300" dirty="0"/>
              <a:t>,</a:t>
            </a:r>
          </a:p>
          <a:p>
            <a:r>
              <a:rPr lang="en-GB" sz="1300" dirty="0"/>
              <a:t>	quantity,</a:t>
            </a:r>
          </a:p>
          <a:p>
            <a:r>
              <a:rPr lang="en-GB" sz="1300" dirty="0"/>
              <a:t>	</a:t>
            </a:r>
            <a:r>
              <a:rPr lang="en-GB" sz="1300" dirty="0" err="1"/>
              <a:t>unit_price</a:t>
            </a:r>
            <a:endParaRPr lang="en-GB" sz="1300" dirty="0"/>
          </a:p>
          <a:p>
            <a:r>
              <a:rPr lang="en-GB" sz="1300" dirty="0"/>
              <a:t>FROM</a:t>
            </a:r>
          </a:p>
          <a:p>
            <a:r>
              <a:rPr lang="en-GB" sz="1300" dirty="0"/>
              <a:t>	orders</a:t>
            </a:r>
          </a:p>
          <a:p>
            <a:r>
              <a:rPr lang="en-GB" sz="1300" dirty="0"/>
              <a:t>INNER JOIN </a:t>
            </a:r>
            <a:r>
              <a:rPr lang="en-GB" sz="1300" dirty="0" err="1"/>
              <a:t>order_items</a:t>
            </a:r>
            <a:endParaRPr lang="en-GB" sz="1300" dirty="0"/>
          </a:p>
          <a:p>
            <a:r>
              <a:rPr lang="en-GB" sz="1300" dirty="0"/>
              <a:t>		USING(</a:t>
            </a:r>
            <a:r>
              <a:rPr lang="en-GB" sz="1300" dirty="0" err="1"/>
              <a:t>order_id</a:t>
            </a:r>
            <a:r>
              <a:rPr lang="en-GB" sz="1300" dirty="0"/>
              <a:t>)</a:t>
            </a:r>
          </a:p>
          <a:p>
            <a:r>
              <a:rPr lang="en-GB" sz="1300" dirty="0"/>
              <a:t>INNER JOIN customers</a:t>
            </a:r>
          </a:p>
          <a:p>
            <a:r>
              <a:rPr lang="en-GB" sz="1300" dirty="0"/>
              <a:t>		USING(</a:t>
            </a:r>
            <a:r>
              <a:rPr lang="en-GB" sz="1300" dirty="0" err="1"/>
              <a:t>customer_id</a:t>
            </a:r>
            <a:r>
              <a:rPr lang="en-GB" sz="1300" dirty="0"/>
              <a:t>)</a:t>
            </a:r>
          </a:p>
          <a:p>
            <a:r>
              <a:rPr lang="en-GB" sz="1300" dirty="0"/>
              <a:t>INNER JOIN products</a:t>
            </a:r>
          </a:p>
          <a:p>
            <a:r>
              <a:rPr lang="en-GB" sz="1300" dirty="0"/>
              <a:t>		USING(</a:t>
            </a:r>
            <a:r>
              <a:rPr lang="en-GB" sz="1300" dirty="0" err="1"/>
              <a:t>product_id</a:t>
            </a:r>
            <a:r>
              <a:rPr lang="en-GB" sz="1300" dirty="0"/>
              <a:t>)</a:t>
            </a:r>
          </a:p>
          <a:p>
            <a:r>
              <a:rPr lang="en-GB" sz="1300" dirty="0"/>
              <a:t>ORDER BY</a:t>
            </a:r>
          </a:p>
          <a:p>
            <a:r>
              <a:rPr lang="en-GB" sz="1300" dirty="0"/>
              <a:t>	</a:t>
            </a:r>
            <a:r>
              <a:rPr lang="en-GB" sz="1300" dirty="0" err="1"/>
              <a:t>order_date</a:t>
            </a:r>
            <a:r>
              <a:rPr lang="en-GB" sz="1300" dirty="0"/>
              <a:t> DESC,</a:t>
            </a:r>
          </a:p>
          <a:p>
            <a:r>
              <a:rPr lang="en-GB" sz="1300" dirty="0"/>
              <a:t>	</a:t>
            </a:r>
            <a:r>
              <a:rPr lang="en-GB" sz="1300" dirty="0" err="1"/>
              <a:t>order_id</a:t>
            </a:r>
            <a:r>
              <a:rPr lang="en-GB" sz="1300" dirty="0"/>
              <a:t> DESC,</a:t>
            </a:r>
          </a:p>
          <a:p>
            <a:r>
              <a:rPr lang="en-GB" sz="1300" dirty="0"/>
              <a:t>	</a:t>
            </a:r>
            <a:r>
              <a:rPr lang="en-GB" sz="1300" dirty="0" err="1"/>
              <a:t>item_id</a:t>
            </a:r>
            <a:r>
              <a:rPr lang="en-GB" sz="1300" dirty="0"/>
              <a:t> ASC;</a:t>
            </a:r>
            <a:endParaRPr lang="en-ZA" sz="1300" dirty="0"/>
          </a:p>
        </p:txBody>
      </p:sp>
    </p:spTree>
    <p:extLst>
      <p:ext uri="{BB962C8B-B14F-4D97-AF65-F5344CB8AC3E}">
        <p14:creationId xmlns:p14="http://schemas.microsoft.com/office/powerpoint/2010/main" val="326095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DDF4C12-51A9-B721-EBB1-ABB9C19217C0}"/>
              </a:ext>
            </a:extLst>
          </p:cNvPr>
          <p:cNvGraphicFramePr>
            <a:graphicFrameLocks noGrp="1"/>
          </p:cNvGraphicFramePr>
          <p:nvPr>
            <p:ph idx="1"/>
            <p:extLst>
              <p:ext uri="{D42A27DB-BD31-4B8C-83A1-F6EECF244321}">
                <p14:modId xmlns:p14="http://schemas.microsoft.com/office/powerpoint/2010/main" val="2451525087"/>
              </p:ext>
            </p:extLst>
          </p:nvPr>
        </p:nvGraphicFramePr>
        <p:xfrm>
          <a:off x="1150165" y="643467"/>
          <a:ext cx="9891671" cy="5572918"/>
        </p:xfrm>
        <a:graphic>
          <a:graphicData uri="http://schemas.openxmlformats.org/drawingml/2006/table">
            <a:tbl>
              <a:tblPr/>
              <a:tblGrid>
                <a:gridCol w="1903245">
                  <a:extLst>
                    <a:ext uri="{9D8B030D-6E8A-4147-A177-3AD203B41FA5}">
                      <a16:colId xmlns:a16="http://schemas.microsoft.com/office/drawing/2014/main" val="2288078206"/>
                    </a:ext>
                  </a:extLst>
                </a:gridCol>
                <a:gridCol w="3913553">
                  <a:extLst>
                    <a:ext uri="{9D8B030D-6E8A-4147-A177-3AD203B41FA5}">
                      <a16:colId xmlns:a16="http://schemas.microsoft.com/office/drawing/2014/main" val="3778226908"/>
                    </a:ext>
                  </a:extLst>
                </a:gridCol>
                <a:gridCol w="4074873">
                  <a:extLst>
                    <a:ext uri="{9D8B030D-6E8A-4147-A177-3AD203B41FA5}">
                      <a16:colId xmlns:a16="http://schemas.microsoft.com/office/drawing/2014/main" val="2425358631"/>
                    </a:ext>
                  </a:extLst>
                </a:gridCol>
              </a:tblGrid>
              <a:tr h="181970">
                <a:tc>
                  <a:txBody>
                    <a:bodyPr/>
                    <a:lstStyle/>
                    <a:p>
                      <a:pPr algn="l" fontAlgn="t">
                        <a:spcBef>
                          <a:spcPts val="0"/>
                        </a:spcBef>
                        <a:spcAft>
                          <a:spcPts val="0"/>
                        </a:spcAft>
                      </a:pPr>
                      <a:r>
                        <a:rPr lang="en-ZA" sz="900" b="0" i="0" u="none" strike="noStrike">
                          <a:effectLst/>
                          <a:latin typeface="Helvetica, Arial, sans-serif"/>
                        </a:rPr>
                        <a:t>Datatype</a:t>
                      </a:r>
                      <a:r>
                        <a:rPr lang="en-ZA" sz="900" b="0" i="0" u="none" strike="noStrike">
                          <a:effectLst/>
                          <a:latin typeface="Arial" panose="020B0604020202020204" pitchFamily="34" charset="0"/>
                        </a:rPr>
                        <a:t>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Helvetica, Arial, sans-serif"/>
                        </a:rPr>
                        <a:t>Description</a:t>
                      </a:r>
                      <a:r>
                        <a:rPr lang="en-ZA" sz="900" b="0" i="0" u="none" strike="noStrike">
                          <a:effectLst/>
                          <a:latin typeface="Arial" panose="020B0604020202020204" pitchFamily="34" charset="0"/>
                        </a:rPr>
                        <a:t>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Helvetica, Arial, sans-serif"/>
                        </a:rPr>
                        <a:t>Column Length and Default </a:t>
                      </a:r>
                      <a:r>
                        <a:rPr lang="en-ZA" sz="900" b="0" i="0" u="none" strike="noStrike">
                          <a:effectLst/>
                          <a:latin typeface="Arial" panose="020B0604020202020204" pitchFamily="34" charset="0"/>
                        </a:rPr>
                        <a:t> </a:t>
                      </a:r>
                    </a:p>
                  </a:txBody>
                  <a:tcPr marL="11665" marR="11665" marT="11665" marB="11665">
                    <a:lnL>
                      <a:noFill/>
                    </a:lnL>
                    <a:lnR>
                      <a:noFill/>
                    </a:lnR>
                    <a:lnT>
                      <a:noFill/>
                    </a:lnT>
                    <a:lnB>
                      <a:noFill/>
                    </a:lnB>
                  </a:tcPr>
                </a:tc>
                <a:extLst>
                  <a:ext uri="{0D108BD9-81ED-4DB2-BD59-A6C34878D82A}">
                    <a16:rowId xmlns:a16="http://schemas.microsoft.com/office/drawing/2014/main" val="4043438694"/>
                  </a:ext>
                </a:extLst>
              </a:tr>
              <a:tr h="461923">
                <a:tc>
                  <a:txBody>
                    <a:bodyPr/>
                    <a:lstStyle/>
                    <a:p>
                      <a:pPr algn="l" fontAlgn="t">
                        <a:spcBef>
                          <a:spcPts val="0"/>
                        </a:spcBef>
                        <a:spcAft>
                          <a:spcPts val="0"/>
                        </a:spcAft>
                      </a:pPr>
                      <a:r>
                        <a:rPr lang="en-ZA" sz="900" b="0" i="0" u="none" strike="noStrike">
                          <a:effectLst/>
                          <a:latin typeface="Arial" panose="020B0604020202020204" pitchFamily="34" charset="0"/>
                        </a:rPr>
                        <a:t>CHAR (</a:t>
                      </a:r>
                      <a:r>
                        <a:rPr lang="en-ZA" sz="900" b="0" i="1" u="none" strike="noStrike">
                          <a:effectLst/>
                          <a:latin typeface="Arial" panose="020B0604020202020204" pitchFamily="34" charset="0"/>
                        </a:rPr>
                        <a:t>size</a:t>
                      </a:r>
                      <a:r>
                        <a:rPr lang="en-ZA" sz="900" b="0" i="0" u="none" strike="noStrike">
                          <a:effectLst/>
                          <a:latin typeface="Arial" panose="020B0604020202020204" pitchFamily="34" charset="0"/>
                        </a:rPr>
                        <a:t>)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Fixed-length character data of length </a:t>
                      </a:r>
                      <a:r>
                        <a:rPr lang="en-ZA" sz="900" b="0" i="1" u="none" strike="noStrike">
                          <a:effectLst/>
                          <a:latin typeface="Arial" panose="020B0604020202020204" pitchFamily="34" charset="0"/>
                        </a:rPr>
                        <a:t>size</a:t>
                      </a:r>
                      <a:r>
                        <a:rPr lang="en-ZA" sz="900" b="0" i="0" u="none" strike="noStrike">
                          <a:effectLst/>
                          <a:latin typeface="Arial" panose="020B0604020202020204" pitchFamily="34" charset="0"/>
                        </a:rPr>
                        <a:t> bytes.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Fixed for every row in the table (with trailing blanks); maximum size is 2000 bytes per row, default size is 1 byte per row. Consider the character set (one-byte or multibyte) before setting </a:t>
                      </a:r>
                      <a:r>
                        <a:rPr lang="en-ZA" sz="900" b="0" i="1" u="none" strike="noStrike">
                          <a:effectLst/>
                          <a:latin typeface="Arial" panose="020B0604020202020204" pitchFamily="34" charset="0"/>
                        </a:rPr>
                        <a:t>size.</a:t>
                      </a:r>
                      <a:r>
                        <a:rPr lang="en-ZA" sz="900" b="0" i="0" u="none" strike="noStrike">
                          <a:effectLst/>
                          <a:latin typeface="Arial" panose="020B0604020202020204" pitchFamily="34" charset="0"/>
                        </a:rPr>
                        <a:t>  </a:t>
                      </a:r>
                    </a:p>
                  </a:txBody>
                  <a:tcPr marL="11665" marR="11665" marT="11665" marB="11665">
                    <a:lnL>
                      <a:noFill/>
                    </a:lnL>
                    <a:lnR>
                      <a:noFill/>
                    </a:lnR>
                    <a:lnT>
                      <a:noFill/>
                    </a:lnT>
                    <a:lnB>
                      <a:noFill/>
                    </a:lnB>
                  </a:tcPr>
                </a:tc>
                <a:extLst>
                  <a:ext uri="{0D108BD9-81ED-4DB2-BD59-A6C34878D82A}">
                    <a16:rowId xmlns:a16="http://schemas.microsoft.com/office/drawing/2014/main" val="1772159596"/>
                  </a:ext>
                </a:extLst>
              </a:tr>
              <a:tr h="461923">
                <a:tc>
                  <a:txBody>
                    <a:bodyPr/>
                    <a:lstStyle/>
                    <a:p>
                      <a:pPr algn="l" fontAlgn="t">
                        <a:spcBef>
                          <a:spcPts val="0"/>
                        </a:spcBef>
                        <a:spcAft>
                          <a:spcPts val="0"/>
                        </a:spcAft>
                      </a:pPr>
                      <a:r>
                        <a:rPr lang="en-ZA" sz="900" b="0" i="0" u="none" strike="noStrike">
                          <a:effectLst/>
                          <a:latin typeface="Arial" panose="020B0604020202020204" pitchFamily="34" charset="0"/>
                        </a:rPr>
                        <a:t>VARCHAR2 (</a:t>
                      </a:r>
                      <a:r>
                        <a:rPr lang="en-ZA" sz="900" b="0" i="1" u="none" strike="noStrike">
                          <a:effectLst/>
                          <a:latin typeface="Arial" panose="020B0604020202020204" pitchFamily="34" charset="0"/>
                        </a:rPr>
                        <a:t>size</a:t>
                      </a:r>
                      <a:r>
                        <a:rPr lang="en-ZA" sz="900" b="0" i="0" u="none" strike="noStrike">
                          <a:effectLst/>
                          <a:latin typeface="Arial" panose="020B0604020202020204" pitchFamily="34" charset="0"/>
                        </a:rPr>
                        <a:t>)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Variable-length character data.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Variable for each row, up to 4000 bytes per row. Consider the character set (one-byte or multibyte) before setting </a:t>
                      </a:r>
                      <a:r>
                        <a:rPr lang="en-ZA" sz="900" b="0" i="1" u="none" strike="noStrike">
                          <a:effectLst/>
                          <a:latin typeface="Arial" panose="020B0604020202020204" pitchFamily="34" charset="0"/>
                        </a:rPr>
                        <a:t>size.</a:t>
                      </a:r>
                      <a:r>
                        <a:rPr lang="en-ZA" sz="900" b="0" i="0" u="none" strike="noStrike">
                          <a:effectLst/>
                          <a:latin typeface="Arial" panose="020B0604020202020204" pitchFamily="34" charset="0"/>
                        </a:rPr>
                        <a:t> A maximum </a:t>
                      </a:r>
                      <a:r>
                        <a:rPr lang="en-ZA" sz="900" b="0" i="1" u="none" strike="noStrike">
                          <a:effectLst/>
                          <a:latin typeface="Arial" panose="020B0604020202020204" pitchFamily="34" charset="0"/>
                        </a:rPr>
                        <a:t>size</a:t>
                      </a:r>
                      <a:r>
                        <a:rPr lang="en-ZA" sz="900" b="0" i="0" u="none" strike="noStrike">
                          <a:effectLst/>
                          <a:latin typeface="Arial" panose="020B0604020202020204" pitchFamily="34" charset="0"/>
                        </a:rPr>
                        <a:t> must be specified.</a:t>
                      </a:r>
                      <a:r>
                        <a:rPr lang="en-ZA" sz="900" b="0" i="1" u="none" strike="noStrike">
                          <a:effectLst/>
                          <a:latin typeface="Arial" panose="020B0604020202020204" pitchFamily="34" charset="0"/>
                        </a:rPr>
                        <a:t> </a:t>
                      </a:r>
                      <a:r>
                        <a:rPr lang="en-ZA" sz="900" b="0" i="0" u="none" strike="noStrike">
                          <a:effectLst/>
                          <a:latin typeface="Arial" panose="020B0604020202020204" pitchFamily="34" charset="0"/>
                        </a:rPr>
                        <a:t> </a:t>
                      </a:r>
                    </a:p>
                  </a:txBody>
                  <a:tcPr marL="11665" marR="11665" marT="11665" marB="11665">
                    <a:lnL>
                      <a:noFill/>
                    </a:lnL>
                    <a:lnR>
                      <a:noFill/>
                    </a:lnR>
                    <a:lnT>
                      <a:noFill/>
                    </a:lnT>
                    <a:lnB>
                      <a:noFill/>
                    </a:lnB>
                  </a:tcPr>
                </a:tc>
                <a:extLst>
                  <a:ext uri="{0D108BD9-81ED-4DB2-BD59-A6C34878D82A}">
                    <a16:rowId xmlns:a16="http://schemas.microsoft.com/office/drawing/2014/main" val="2211941810"/>
                  </a:ext>
                </a:extLst>
              </a:tr>
              <a:tr h="881852">
                <a:tc>
                  <a:txBody>
                    <a:bodyPr/>
                    <a:lstStyle/>
                    <a:p>
                      <a:pPr algn="l" fontAlgn="t">
                        <a:spcBef>
                          <a:spcPts val="0"/>
                        </a:spcBef>
                        <a:spcAft>
                          <a:spcPts val="0"/>
                        </a:spcAft>
                      </a:pPr>
                      <a:r>
                        <a:rPr lang="en-ZA" sz="900" b="0" i="0" u="none" strike="noStrike">
                          <a:effectLst/>
                          <a:latin typeface="Arial" panose="020B0604020202020204" pitchFamily="34" charset="0"/>
                        </a:rPr>
                        <a:t>NCHAR(</a:t>
                      </a:r>
                      <a:r>
                        <a:rPr lang="en-ZA" sz="900" b="0" i="1" u="none" strike="noStrike">
                          <a:effectLst/>
                          <a:latin typeface="Arial" panose="020B0604020202020204" pitchFamily="34" charset="0"/>
                        </a:rPr>
                        <a:t>size</a:t>
                      </a:r>
                      <a:r>
                        <a:rPr lang="en-ZA" sz="900" b="0" i="0" u="none" strike="noStrike">
                          <a:effectLst/>
                          <a:latin typeface="Arial" panose="020B0604020202020204" pitchFamily="34" charset="0"/>
                        </a:rPr>
                        <a:t>)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Fixed-length character data of length </a:t>
                      </a:r>
                      <a:r>
                        <a:rPr lang="en-ZA" sz="900" b="0" i="1" u="none" strike="noStrike">
                          <a:effectLst/>
                          <a:latin typeface="Arial" panose="020B0604020202020204" pitchFamily="34" charset="0"/>
                        </a:rPr>
                        <a:t>size</a:t>
                      </a:r>
                      <a:r>
                        <a:rPr lang="en-ZA" sz="900" b="0" i="0" u="none" strike="noStrike">
                          <a:effectLst/>
                          <a:latin typeface="Arial" panose="020B0604020202020204" pitchFamily="34" charset="0"/>
                        </a:rPr>
                        <a:t> characters or bytes, depending on the national character set.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Fixed for every row in the table (with trailing blanks). Column </a:t>
                      </a:r>
                      <a:r>
                        <a:rPr lang="en-ZA" sz="900" b="0" i="1" u="none" strike="noStrike">
                          <a:effectLst/>
                          <a:latin typeface="Arial" panose="020B0604020202020204" pitchFamily="34" charset="0"/>
                        </a:rPr>
                        <a:t>size</a:t>
                      </a:r>
                      <a:r>
                        <a:rPr lang="en-ZA" sz="900" b="0" i="0" u="none" strike="noStrike">
                          <a:effectLst/>
                          <a:latin typeface="Arial" panose="020B0604020202020204" pitchFamily="34" charset="0"/>
                        </a:rPr>
                        <a:t> is the number of characters for a fixed-width national character set or the number of bytes for a varying-width national character set. Maximum </a:t>
                      </a:r>
                      <a:r>
                        <a:rPr lang="en-ZA" sz="900" b="0" i="1" u="none" strike="noStrike">
                          <a:effectLst/>
                          <a:latin typeface="Arial" panose="020B0604020202020204" pitchFamily="34" charset="0"/>
                        </a:rPr>
                        <a:t>size</a:t>
                      </a:r>
                      <a:r>
                        <a:rPr lang="en-ZA" sz="900" b="0" i="0" u="none" strike="noStrike">
                          <a:effectLst/>
                          <a:latin typeface="Arial" panose="020B0604020202020204" pitchFamily="34" charset="0"/>
                        </a:rPr>
                        <a:t> is determined by the number of bytes required to store one character, with an upper limit of 2000 bytes per row. Default is 1 character or 1 byte, depending on the character set.  </a:t>
                      </a:r>
                    </a:p>
                  </a:txBody>
                  <a:tcPr marL="11665" marR="11665" marT="11665" marB="11665">
                    <a:lnL>
                      <a:noFill/>
                    </a:lnL>
                    <a:lnR>
                      <a:noFill/>
                    </a:lnR>
                    <a:lnT>
                      <a:noFill/>
                    </a:lnT>
                    <a:lnB>
                      <a:noFill/>
                    </a:lnB>
                  </a:tcPr>
                </a:tc>
                <a:extLst>
                  <a:ext uri="{0D108BD9-81ED-4DB2-BD59-A6C34878D82A}">
                    <a16:rowId xmlns:a16="http://schemas.microsoft.com/office/drawing/2014/main" val="1735511165"/>
                  </a:ext>
                </a:extLst>
              </a:tr>
              <a:tr h="741876">
                <a:tc>
                  <a:txBody>
                    <a:bodyPr/>
                    <a:lstStyle/>
                    <a:p>
                      <a:pPr algn="l" fontAlgn="t">
                        <a:spcBef>
                          <a:spcPts val="0"/>
                        </a:spcBef>
                        <a:spcAft>
                          <a:spcPts val="0"/>
                        </a:spcAft>
                      </a:pPr>
                      <a:r>
                        <a:rPr lang="en-ZA" sz="900" b="0" i="0" u="none" strike="noStrike">
                          <a:effectLst/>
                          <a:latin typeface="Arial" panose="020B0604020202020204" pitchFamily="34" charset="0"/>
                        </a:rPr>
                        <a:t>NVARCHAR2 (</a:t>
                      </a:r>
                      <a:r>
                        <a:rPr lang="en-ZA" sz="900" b="0" i="1" u="none" strike="noStrike">
                          <a:effectLst/>
                          <a:latin typeface="Arial" panose="020B0604020202020204" pitchFamily="34" charset="0"/>
                        </a:rPr>
                        <a:t>size</a:t>
                      </a:r>
                      <a:r>
                        <a:rPr lang="en-ZA" sz="900" b="0" i="0" u="none" strike="noStrike">
                          <a:effectLst/>
                          <a:latin typeface="Arial" panose="020B0604020202020204" pitchFamily="34" charset="0"/>
                        </a:rPr>
                        <a:t>)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Variable-length character data of length </a:t>
                      </a:r>
                      <a:r>
                        <a:rPr lang="en-ZA" sz="900" b="0" i="1" u="none" strike="noStrike">
                          <a:effectLst/>
                          <a:latin typeface="Arial" panose="020B0604020202020204" pitchFamily="34" charset="0"/>
                        </a:rPr>
                        <a:t>size</a:t>
                      </a:r>
                      <a:r>
                        <a:rPr lang="en-ZA" sz="900" b="0" i="0" u="none" strike="noStrike">
                          <a:effectLst/>
                          <a:latin typeface="Arial" panose="020B0604020202020204" pitchFamily="34" charset="0"/>
                        </a:rPr>
                        <a:t> characters or bytes, depending on national character set. A maximum </a:t>
                      </a:r>
                      <a:r>
                        <a:rPr lang="en-ZA" sz="900" b="0" i="1" u="none" strike="noStrike">
                          <a:effectLst/>
                          <a:latin typeface="Arial" panose="020B0604020202020204" pitchFamily="34" charset="0"/>
                        </a:rPr>
                        <a:t>size</a:t>
                      </a:r>
                      <a:r>
                        <a:rPr lang="en-ZA" sz="900" b="0" i="0" u="none" strike="noStrike">
                          <a:effectLst/>
                          <a:latin typeface="Arial" panose="020B0604020202020204" pitchFamily="34" charset="0"/>
                        </a:rPr>
                        <a:t> must be specified.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Variable for each row. Column </a:t>
                      </a:r>
                      <a:r>
                        <a:rPr lang="en-ZA" sz="900" b="0" i="1" u="none" strike="noStrike">
                          <a:effectLst/>
                          <a:latin typeface="Arial" panose="020B0604020202020204" pitchFamily="34" charset="0"/>
                        </a:rPr>
                        <a:t>size</a:t>
                      </a:r>
                      <a:r>
                        <a:rPr lang="en-ZA" sz="900" b="0" i="0" u="none" strike="noStrike">
                          <a:effectLst/>
                          <a:latin typeface="Arial" panose="020B0604020202020204" pitchFamily="34" charset="0"/>
                        </a:rPr>
                        <a:t> is the number of characters for a fixed-width national character set or the number of bytes for a varying-width national character set. Maximum </a:t>
                      </a:r>
                      <a:r>
                        <a:rPr lang="en-ZA" sz="900" b="0" i="1" u="none" strike="noStrike">
                          <a:effectLst/>
                          <a:latin typeface="Arial" panose="020B0604020202020204" pitchFamily="34" charset="0"/>
                        </a:rPr>
                        <a:t>size</a:t>
                      </a:r>
                      <a:r>
                        <a:rPr lang="en-ZA" sz="900" b="0" i="0" u="none" strike="noStrike">
                          <a:effectLst/>
                          <a:latin typeface="Arial" panose="020B0604020202020204" pitchFamily="34" charset="0"/>
                        </a:rPr>
                        <a:t> is determined by the number of bytes required to store one character, with an upper limit of 4000 bytes per row. Default is 1 character or 1 byte, depending on the character set.  </a:t>
                      </a:r>
                    </a:p>
                  </a:txBody>
                  <a:tcPr marL="11665" marR="11665" marT="11665" marB="11665">
                    <a:lnL>
                      <a:noFill/>
                    </a:lnL>
                    <a:lnR>
                      <a:noFill/>
                    </a:lnR>
                    <a:lnT>
                      <a:noFill/>
                    </a:lnT>
                    <a:lnB>
                      <a:noFill/>
                    </a:lnB>
                  </a:tcPr>
                </a:tc>
                <a:extLst>
                  <a:ext uri="{0D108BD9-81ED-4DB2-BD59-A6C34878D82A}">
                    <a16:rowId xmlns:a16="http://schemas.microsoft.com/office/drawing/2014/main" val="1114422424"/>
                  </a:ext>
                </a:extLst>
              </a:tr>
              <a:tr h="181970">
                <a:tc>
                  <a:txBody>
                    <a:bodyPr/>
                    <a:lstStyle/>
                    <a:p>
                      <a:pPr algn="l" fontAlgn="t">
                        <a:spcBef>
                          <a:spcPts val="0"/>
                        </a:spcBef>
                        <a:spcAft>
                          <a:spcPts val="0"/>
                        </a:spcAft>
                      </a:pPr>
                      <a:r>
                        <a:rPr lang="en-ZA" sz="900" b="0" i="0" u="none" strike="noStrike">
                          <a:effectLst/>
                          <a:latin typeface="Arial" panose="020B0604020202020204" pitchFamily="34" charset="0"/>
                        </a:rPr>
                        <a:t>CLOB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Single-byte character data.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Up to 2^32 - 1 bytes, or 4 gigabytes.  </a:t>
                      </a:r>
                    </a:p>
                  </a:txBody>
                  <a:tcPr marL="11665" marR="11665" marT="11665" marB="11665">
                    <a:lnL>
                      <a:noFill/>
                    </a:lnL>
                    <a:lnR>
                      <a:noFill/>
                    </a:lnR>
                    <a:lnT>
                      <a:noFill/>
                    </a:lnT>
                    <a:lnB>
                      <a:noFill/>
                    </a:lnB>
                  </a:tcPr>
                </a:tc>
                <a:extLst>
                  <a:ext uri="{0D108BD9-81ED-4DB2-BD59-A6C34878D82A}">
                    <a16:rowId xmlns:a16="http://schemas.microsoft.com/office/drawing/2014/main" val="3097968508"/>
                  </a:ext>
                </a:extLst>
              </a:tr>
              <a:tr h="181970">
                <a:tc>
                  <a:txBody>
                    <a:bodyPr/>
                    <a:lstStyle/>
                    <a:p>
                      <a:pPr algn="l" fontAlgn="t">
                        <a:spcBef>
                          <a:spcPts val="0"/>
                        </a:spcBef>
                        <a:spcAft>
                          <a:spcPts val="0"/>
                        </a:spcAft>
                      </a:pPr>
                      <a:r>
                        <a:rPr lang="en-ZA" sz="900" b="0" i="0" u="none" strike="noStrike">
                          <a:effectLst/>
                          <a:latin typeface="Arial" panose="020B0604020202020204" pitchFamily="34" charset="0"/>
                        </a:rPr>
                        <a:t>NCLOB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Single-byte or fixed-length multibyte national character set (NCHAR) data.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Up to 2^32 - 1 bytes, or 4 gigabytes.  </a:t>
                      </a:r>
                    </a:p>
                  </a:txBody>
                  <a:tcPr marL="11665" marR="11665" marT="11665" marB="11665">
                    <a:lnL>
                      <a:noFill/>
                    </a:lnL>
                    <a:lnR>
                      <a:noFill/>
                    </a:lnR>
                    <a:lnT>
                      <a:noFill/>
                    </a:lnT>
                    <a:lnB>
                      <a:noFill/>
                    </a:lnB>
                  </a:tcPr>
                </a:tc>
                <a:extLst>
                  <a:ext uri="{0D108BD9-81ED-4DB2-BD59-A6C34878D82A}">
                    <a16:rowId xmlns:a16="http://schemas.microsoft.com/office/drawing/2014/main" val="3691913191"/>
                  </a:ext>
                </a:extLst>
              </a:tr>
              <a:tr h="321946">
                <a:tc>
                  <a:txBody>
                    <a:bodyPr/>
                    <a:lstStyle/>
                    <a:p>
                      <a:pPr algn="l" fontAlgn="t">
                        <a:spcBef>
                          <a:spcPts val="0"/>
                        </a:spcBef>
                        <a:spcAft>
                          <a:spcPts val="0"/>
                        </a:spcAft>
                      </a:pPr>
                      <a:r>
                        <a:rPr lang="en-ZA" sz="900" b="0" i="0" u="none" strike="noStrike">
                          <a:effectLst/>
                          <a:latin typeface="Arial" panose="020B0604020202020204" pitchFamily="34" charset="0"/>
                        </a:rPr>
                        <a:t>LONG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Variable-length character data.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Variable for each row in the table, up to 2^31 - 1 bytes, or 2 gigabytes, per row. Provided for backward compatibility.  </a:t>
                      </a:r>
                    </a:p>
                  </a:txBody>
                  <a:tcPr marL="11665" marR="11665" marT="11665" marB="11665">
                    <a:lnL>
                      <a:noFill/>
                    </a:lnL>
                    <a:lnR>
                      <a:noFill/>
                    </a:lnR>
                    <a:lnT>
                      <a:noFill/>
                    </a:lnT>
                    <a:lnB>
                      <a:noFill/>
                    </a:lnB>
                  </a:tcPr>
                </a:tc>
                <a:extLst>
                  <a:ext uri="{0D108BD9-81ED-4DB2-BD59-A6C34878D82A}">
                    <a16:rowId xmlns:a16="http://schemas.microsoft.com/office/drawing/2014/main" val="3043365233"/>
                  </a:ext>
                </a:extLst>
              </a:tr>
              <a:tr h="321946">
                <a:tc>
                  <a:txBody>
                    <a:bodyPr/>
                    <a:lstStyle/>
                    <a:p>
                      <a:pPr algn="l" fontAlgn="t">
                        <a:spcBef>
                          <a:spcPts val="0"/>
                        </a:spcBef>
                        <a:spcAft>
                          <a:spcPts val="0"/>
                        </a:spcAft>
                      </a:pPr>
                      <a:r>
                        <a:rPr lang="en-ZA" sz="900" b="0" i="0" u="none" strike="noStrike">
                          <a:effectLst/>
                          <a:latin typeface="Arial" panose="020B0604020202020204" pitchFamily="34" charset="0"/>
                        </a:rPr>
                        <a:t>NUMBER (p, s)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Variable-length numeric data. Maximum precision </a:t>
                      </a:r>
                      <a:r>
                        <a:rPr lang="en-ZA" sz="900" b="0" i="1" u="none" strike="noStrike">
                          <a:effectLst/>
                          <a:latin typeface="Arial" panose="020B0604020202020204" pitchFamily="34" charset="0"/>
                        </a:rPr>
                        <a:t>p</a:t>
                      </a:r>
                      <a:r>
                        <a:rPr lang="en-ZA" sz="900" b="0" i="0" u="none" strike="noStrike">
                          <a:effectLst/>
                          <a:latin typeface="Arial" panose="020B0604020202020204" pitchFamily="34" charset="0"/>
                        </a:rPr>
                        <a:t> and/or scale </a:t>
                      </a:r>
                      <a:r>
                        <a:rPr lang="en-ZA" sz="900" b="0" i="1" u="none" strike="noStrike">
                          <a:effectLst/>
                          <a:latin typeface="Arial" panose="020B0604020202020204" pitchFamily="34" charset="0"/>
                        </a:rPr>
                        <a:t>s </a:t>
                      </a:r>
                      <a:r>
                        <a:rPr lang="en-ZA" sz="900" b="0" i="0" u="none" strike="noStrike">
                          <a:effectLst/>
                          <a:latin typeface="Arial" panose="020B0604020202020204" pitchFamily="34" charset="0"/>
                        </a:rPr>
                        <a:t>is 38.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Variable for each row. The maximum space required for a given column is 21 bytes per row.  </a:t>
                      </a:r>
                    </a:p>
                  </a:txBody>
                  <a:tcPr marL="11665" marR="11665" marT="11665" marB="11665">
                    <a:lnL>
                      <a:noFill/>
                    </a:lnL>
                    <a:lnR>
                      <a:noFill/>
                    </a:lnR>
                    <a:lnT>
                      <a:noFill/>
                    </a:lnT>
                    <a:lnB>
                      <a:noFill/>
                    </a:lnB>
                  </a:tcPr>
                </a:tc>
                <a:extLst>
                  <a:ext uri="{0D108BD9-81ED-4DB2-BD59-A6C34878D82A}">
                    <a16:rowId xmlns:a16="http://schemas.microsoft.com/office/drawing/2014/main" val="1363602801"/>
                  </a:ext>
                </a:extLst>
              </a:tr>
              <a:tr h="321946">
                <a:tc>
                  <a:txBody>
                    <a:bodyPr/>
                    <a:lstStyle/>
                    <a:p>
                      <a:pPr algn="l" fontAlgn="t">
                        <a:spcBef>
                          <a:spcPts val="0"/>
                        </a:spcBef>
                        <a:spcAft>
                          <a:spcPts val="0"/>
                        </a:spcAft>
                      </a:pPr>
                      <a:r>
                        <a:rPr lang="en-ZA" sz="900" b="0" i="0" u="none" strike="noStrike">
                          <a:effectLst/>
                          <a:latin typeface="Arial" panose="020B0604020202020204" pitchFamily="34" charset="0"/>
                        </a:rPr>
                        <a:t>DATE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Fixed-length date and time data, ranging from Jan. 1, 4712 B.C.E. to Dec. 31, 4712 C.E.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Fixed at 7 bytes for each row in the table. Default format is a string (such as DD-MON-YY) specified by NLS_DATE_FORMAT parameter.  </a:t>
                      </a:r>
                    </a:p>
                  </a:txBody>
                  <a:tcPr marL="11665" marR="11665" marT="11665" marB="11665">
                    <a:lnL>
                      <a:noFill/>
                    </a:lnL>
                    <a:lnR>
                      <a:noFill/>
                    </a:lnR>
                    <a:lnT>
                      <a:noFill/>
                    </a:lnT>
                    <a:lnB>
                      <a:noFill/>
                    </a:lnB>
                  </a:tcPr>
                </a:tc>
                <a:extLst>
                  <a:ext uri="{0D108BD9-81ED-4DB2-BD59-A6C34878D82A}">
                    <a16:rowId xmlns:a16="http://schemas.microsoft.com/office/drawing/2014/main" val="2288828423"/>
                  </a:ext>
                </a:extLst>
              </a:tr>
              <a:tr h="181970">
                <a:tc>
                  <a:txBody>
                    <a:bodyPr/>
                    <a:lstStyle/>
                    <a:p>
                      <a:pPr algn="l" fontAlgn="t">
                        <a:spcBef>
                          <a:spcPts val="0"/>
                        </a:spcBef>
                        <a:spcAft>
                          <a:spcPts val="0"/>
                        </a:spcAft>
                      </a:pPr>
                      <a:r>
                        <a:rPr lang="en-ZA" sz="900" b="0" i="0" u="none" strike="noStrike">
                          <a:effectLst/>
                          <a:latin typeface="Arial" panose="020B0604020202020204" pitchFamily="34" charset="0"/>
                        </a:rPr>
                        <a:t>BLOB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Unstructured binary data.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Up to 2^32 - 1 bytes, or 4 gigabytes.  </a:t>
                      </a:r>
                    </a:p>
                  </a:txBody>
                  <a:tcPr marL="11665" marR="11665" marT="11665" marB="11665">
                    <a:lnL>
                      <a:noFill/>
                    </a:lnL>
                    <a:lnR>
                      <a:noFill/>
                    </a:lnR>
                    <a:lnT>
                      <a:noFill/>
                    </a:lnT>
                    <a:lnB>
                      <a:noFill/>
                    </a:lnB>
                  </a:tcPr>
                </a:tc>
                <a:extLst>
                  <a:ext uri="{0D108BD9-81ED-4DB2-BD59-A6C34878D82A}">
                    <a16:rowId xmlns:a16="http://schemas.microsoft.com/office/drawing/2014/main" val="3870140627"/>
                  </a:ext>
                </a:extLst>
              </a:tr>
              <a:tr h="181970">
                <a:tc>
                  <a:txBody>
                    <a:bodyPr/>
                    <a:lstStyle/>
                    <a:p>
                      <a:pPr algn="l" fontAlgn="t">
                        <a:spcBef>
                          <a:spcPts val="0"/>
                        </a:spcBef>
                        <a:spcAft>
                          <a:spcPts val="0"/>
                        </a:spcAft>
                      </a:pPr>
                      <a:r>
                        <a:rPr lang="en-ZA" sz="900" b="0" i="0" u="none" strike="noStrike">
                          <a:effectLst/>
                          <a:latin typeface="Arial" panose="020B0604020202020204" pitchFamily="34" charset="0"/>
                        </a:rPr>
                        <a:t>BFILE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Binary data stored in an external file.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Up to 2^32 - 1 bytes, or 4 gigabytes.  </a:t>
                      </a:r>
                    </a:p>
                  </a:txBody>
                  <a:tcPr marL="11665" marR="11665" marT="11665" marB="11665">
                    <a:lnL>
                      <a:noFill/>
                    </a:lnL>
                    <a:lnR>
                      <a:noFill/>
                    </a:lnR>
                    <a:lnT>
                      <a:noFill/>
                    </a:lnT>
                    <a:lnB>
                      <a:noFill/>
                    </a:lnB>
                  </a:tcPr>
                </a:tc>
                <a:extLst>
                  <a:ext uri="{0D108BD9-81ED-4DB2-BD59-A6C34878D82A}">
                    <a16:rowId xmlns:a16="http://schemas.microsoft.com/office/drawing/2014/main" val="811148606"/>
                  </a:ext>
                </a:extLst>
              </a:tr>
              <a:tr h="321946">
                <a:tc>
                  <a:txBody>
                    <a:bodyPr/>
                    <a:lstStyle/>
                    <a:p>
                      <a:pPr algn="l" fontAlgn="t">
                        <a:spcBef>
                          <a:spcPts val="0"/>
                        </a:spcBef>
                        <a:spcAft>
                          <a:spcPts val="0"/>
                        </a:spcAft>
                      </a:pPr>
                      <a:r>
                        <a:rPr lang="en-ZA" sz="900" b="0" i="0" u="none" strike="noStrike">
                          <a:effectLst/>
                          <a:latin typeface="Arial" panose="020B0604020202020204" pitchFamily="34" charset="0"/>
                        </a:rPr>
                        <a:t>RAW (size)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Variable-length raw binary data.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Variable for each row in the table, up to 2000 bytes per row. A maximum </a:t>
                      </a:r>
                      <a:r>
                        <a:rPr lang="en-ZA" sz="900" b="0" i="1" u="none" strike="noStrike">
                          <a:effectLst/>
                          <a:latin typeface="Arial" panose="020B0604020202020204" pitchFamily="34" charset="0"/>
                        </a:rPr>
                        <a:t>size </a:t>
                      </a:r>
                      <a:r>
                        <a:rPr lang="en-ZA" sz="900" b="0" i="0" u="none" strike="noStrike">
                          <a:effectLst/>
                          <a:latin typeface="Arial" panose="020B0604020202020204" pitchFamily="34" charset="0"/>
                        </a:rPr>
                        <a:t>must be specified. Provided for backward compatibility.  </a:t>
                      </a:r>
                    </a:p>
                  </a:txBody>
                  <a:tcPr marL="11665" marR="11665" marT="11665" marB="11665">
                    <a:lnL>
                      <a:noFill/>
                    </a:lnL>
                    <a:lnR>
                      <a:noFill/>
                    </a:lnR>
                    <a:lnT>
                      <a:noFill/>
                    </a:lnT>
                    <a:lnB>
                      <a:noFill/>
                    </a:lnB>
                  </a:tcPr>
                </a:tc>
                <a:extLst>
                  <a:ext uri="{0D108BD9-81ED-4DB2-BD59-A6C34878D82A}">
                    <a16:rowId xmlns:a16="http://schemas.microsoft.com/office/drawing/2014/main" val="2242366185"/>
                  </a:ext>
                </a:extLst>
              </a:tr>
              <a:tr h="321946">
                <a:tc>
                  <a:txBody>
                    <a:bodyPr/>
                    <a:lstStyle/>
                    <a:p>
                      <a:pPr algn="l" fontAlgn="t">
                        <a:spcBef>
                          <a:spcPts val="0"/>
                        </a:spcBef>
                        <a:spcAft>
                          <a:spcPts val="0"/>
                        </a:spcAft>
                      </a:pPr>
                      <a:r>
                        <a:rPr lang="en-ZA" sz="900" b="0" i="0" u="none" strike="noStrike">
                          <a:effectLst/>
                          <a:latin typeface="Arial" panose="020B0604020202020204" pitchFamily="34" charset="0"/>
                        </a:rPr>
                        <a:t>LONG RAW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Variable-length raw binary data.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Variable for each row in the table, up to 2^31 - 1 bytes, or 2 gigabytes, per row. Provided for backward compatibility.  </a:t>
                      </a:r>
                    </a:p>
                  </a:txBody>
                  <a:tcPr marL="11665" marR="11665" marT="11665" marB="11665">
                    <a:lnL>
                      <a:noFill/>
                    </a:lnL>
                    <a:lnR>
                      <a:noFill/>
                    </a:lnR>
                    <a:lnT>
                      <a:noFill/>
                    </a:lnT>
                    <a:lnB>
                      <a:noFill/>
                    </a:lnB>
                  </a:tcPr>
                </a:tc>
                <a:extLst>
                  <a:ext uri="{0D108BD9-81ED-4DB2-BD59-A6C34878D82A}">
                    <a16:rowId xmlns:a16="http://schemas.microsoft.com/office/drawing/2014/main" val="792685182"/>
                  </a:ext>
                </a:extLst>
              </a:tr>
              <a:tr h="321946">
                <a:tc>
                  <a:txBody>
                    <a:bodyPr/>
                    <a:lstStyle/>
                    <a:p>
                      <a:pPr algn="l" fontAlgn="t">
                        <a:spcBef>
                          <a:spcPts val="0"/>
                        </a:spcBef>
                        <a:spcAft>
                          <a:spcPts val="0"/>
                        </a:spcAft>
                      </a:pPr>
                      <a:r>
                        <a:rPr lang="en-ZA" sz="900" b="0" i="0" u="none" strike="noStrike">
                          <a:effectLst/>
                          <a:latin typeface="Arial" panose="020B0604020202020204" pitchFamily="34" charset="0"/>
                        </a:rPr>
                        <a:t>ROWID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Binary data representing row addresses.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Fixed at 10 bytes (extended ROWID) or 6 bytes (restricted ROWID) for each row in the table.  </a:t>
                      </a:r>
                    </a:p>
                  </a:txBody>
                  <a:tcPr marL="11665" marR="11665" marT="11665" marB="11665">
                    <a:lnL>
                      <a:noFill/>
                    </a:lnL>
                    <a:lnR>
                      <a:noFill/>
                    </a:lnR>
                    <a:lnT>
                      <a:noFill/>
                    </a:lnT>
                    <a:lnB>
                      <a:noFill/>
                    </a:lnB>
                  </a:tcPr>
                </a:tc>
                <a:extLst>
                  <a:ext uri="{0D108BD9-81ED-4DB2-BD59-A6C34878D82A}">
                    <a16:rowId xmlns:a16="http://schemas.microsoft.com/office/drawing/2014/main" val="3683411909"/>
                  </a:ext>
                </a:extLst>
              </a:tr>
              <a:tr h="181970">
                <a:tc>
                  <a:txBody>
                    <a:bodyPr/>
                    <a:lstStyle/>
                    <a:p>
                      <a:pPr algn="l" fontAlgn="t">
                        <a:spcBef>
                          <a:spcPts val="0"/>
                        </a:spcBef>
                        <a:spcAft>
                          <a:spcPts val="0"/>
                        </a:spcAft>
                      </a:pPr>
                      <a:r>
                        <a:rPr lang="en-ZA" sz="900" b="0" i="0" u="none" strike="noStrike">
                          <a:effectLst/>
                          <a:latin typeface="Arial" panose="020B0604020202020204" pitchFamily="34" charset="0"/>
                        </a:rPr>
                        <a:t>MLSLABEL  </a:t>
                      </a:r>
                    </a:p>
                  </a:txBody>
                  <a:tcPr marL="11665" marR="11665" marT="11665" marB="11665">
                    <a:lnL>
                      <a:noFill/>
                    </a:lnL>
                    <a:lnR>
                      <a:noFill/>
                    </a:lnR>
                    <a:lnT>
                      <a:noFill/>
                    </a:lnT>
                    <a:lnB>
                      <a:noFill/>
                    </a:lnB>
                  </a:tcPr>
                </a:tc>
                <a:tc>
                  <a:txBody>
                    <a:bodyPr/>
                    <a:lstStyle/>
                    <a:p>
                      <a:pPr algn="l" fontAlgn="t">
                        <a:spcBef>
                          <a:spcPts val="0"/>
                        </a:spcBef>
                        <a:spcAft>
                          <a:spcPts val="0"/>
                        </a:spcAft>
                      </a:pPr>
                      <a:r>
                        <a:rPr lang="en-ZA" sz="900" b="0" i="0" u="none" strike="noStrike">
                          <a:effectLst/>
                          <a:latin typeface="Arial" panose="020B0604020202020204" pitchFamily="34" charset="0"/>
                        </a:rPr>
                        <a:t>Trusted Oracle datatype.  </a:t>
                      </a:r>
                    </a:p>
                  </a:txBody>
                  <a:tcPr marL="11665" marR="11665" marT="11665" marB="11665">
                    <a:lnL>
                      <a:noFill/>
                    </a:lnL>
                    <a:lnR>
                      <a:noFill/>
                    </a:lnR>
                    <a:lnT>
                      <a:noFill/>
                    </a:lnT>
                    <a:lnB>
                      <a:noFill/>
                    </a:lnB>
                  </a:tcPr>
                </a:tc>
                <a:tc>
                  <a:txBody>
                    <a:bodyPr/>
                    <a:lstStyle/>
                    <a:p>
                      <a:pPr algn="l" fontAlgn="t">
                        <a:spcBef>
                          <a:spcPts val="0"/>
                        </a:spcBef>
                        <a:spcAft>
                          <a:spcPts val="0"/>
                        </a:spcAft>
                      </a:pPr>
                      <a:endParaRPr lang="en-ZA" sz="900" b="0" i="0" u="none" strike="noStrike" dirty="0">
                        <a:effectLst/>
                        <a:latin typeface="Arial" panose="020B0604020202020204" pitchFamily="34" charset="0"/>
                      </a:endParaRPr>
                    </a:p>
                  </a:txBody>
                  <a:tcPr marL="46659" marR="46659" marT="23329" marB="23329">
                    <a:lnL>
                      <a:noFill/>
                    </a:lnL>
                    <a:lnR>
                      <a:noFill/>
                    </a:lnR>
                    <a:lnT>
                      <a:noFill/>
                    </a:lnT>
                    <a:lnB>
                      <a:noFill/>
                    </a:lnB>
                  </a:tcPr>
                </a:tc>
                <a:extLst>
                  <a:ext uri="{0D108BD9-81ED-4DB2-BD59-A6C34878D82A}">
                    <a16:rowId xmlns:a16="http://schemas.microsoft.com/office/drawing/2014/main" val="2974455122"/>
                  </a:ext>
                </a:extLst>
              </a:tr>
            </a:tbl>
          </a:graphicData>
        </a:graphic>
      </p:graphicFrame>
    </p:spTree>
    <p:extLst>
      <p:ext uri="{BB962C8B-B14F-4D97-AF65-F5344CB8AC3E}">
        <p14:creationId xmlns:p14="http://schemas.microsoft.com/office/powerpoint/2010/main" val="14341561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1166648" y="819807"/>
            <a:ext cx="8586952" cy="4505462"/>
          </a:xfrm>
          <a:prstGeom prst="rect">
            <a:avLst/>
          </a:prstGeom>
        </p:spPr>
      </p:pic>
    </p:spTree>
    <p:extLst>
      <p:ext uri="{BB962C8B-B14F-4D97-AF65-F5344CB8AC3E}">
        <p14:creationId xmlns:p14="http://schemas.microsoft.com/office/powerpoint/2010/main" val="33332130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Left Join</a:t>
            </a:r>
          </a:p>
        </p:txBody>
      </p:sp>
      <p:sp>
        <p:nvSpPr>
          <p:cNvPr id="3" name="Content Placeholder 2"/>
          <p:cNvSpPr>
            <a:spLocks noGrp="1"/>
          </p:cNvSpPr>
          <p:nvPr>
            <p:ph idx="1"/>
          </p:nvPr>
        </p:nvSpPr>
        <p:spPr/>
        <p:txBody>
          <a:bodyPr>
            <a:normAutofit fontScale="92500" lnSpcReduction="20000"/>
          </a:bodyPr>
          <a:lstStyle/>
          <a:p>
            <a:r>
              <a:rPr lang="en-GB" dirty="0"/>
              <a:t>SELECT</a:t>
            </a:r>
          </a:p>
          <a:p>
            <a:r>
              <a:rPr lang="en-GB" dirty="0"/>
              <a:t>  </a:t>
            </a:r>
            <a:r>
              <a:rPr lang="en-GB" dirty="0" err="1"/>
              <a:t>order_id</a:t>
            </a:r>
            <a:r>
              <a:rPr lang="en-GB" dirty="0"/>
              <a:t>, </a:t>
            </a:r>
          </a:p>
          <a:p>
            <a:r>
              <a:rPr lang="en-GB" dirty="0"/>
              <a:t>  status, </a:t>
            </a:r>
          </a:p>
          <a:p>
            <a:r>
              <a:rPr lang="en-GB" dirty="0"/>
              <a:t>  </a:t>
            </a:r>
            <a:r>
              <a:rPr lang="en-GB" dirty="0" err="1"/>
              <a:t>first_name</a:t>
            </a:r>
            <a:r>
              <a:rPr lang="en-GB" dirty="0"/>
              <a:t>, </a:t>
            </a:r>
          </a:p>
          <a:p>
            <a:r>
              <a:rPr lang="en-GB" dirty="0"/>
              <a:t>  </a:t>
            </a:r>
            <a:r>
              <a:rPr lang="en-GB" dirty="0" err="1"/>
              <a:t>last_name</a:t>
            </a:r>
            <a:endParaRPr lang="en-GB" dirty="0"/>
          </a:p>
          <a:p>
            <a:r>
              <a:rPr lang="en-GB" dirty="0"/>
              <a:t>FROM</a:t>
            </a:r>
          </a:p>
          <a:p>
            <a:r>
              <a:rPr lang="en-GB" dirty="0"/>
              <a:t>  orders</a:t>
            </a:r>
          </a:p>
          <a:p>
            <a:r>
              <a:rPr lang="en-GB" dirty="0"/>
              <a:t>LEFT JOIN employees ON </a:t>
            </a:r>
            <a:r>
              <a:rPr lang="en-GB" dirty="0" err="1"/>
              <a:t>employee_id</a:t>
            </a:r>
            <a:r>
              <a:rPr lang="en-GB" dirty="0"/>
              <a:t> = </a:t>
            </a:r>
            <a:r>
              <a:rPr lang="en-GB" dirty="0" err="1"/>
              <a:t>salesman_id</a:t>
            </a:r>
            <a:endParaRPr lang="en-GB" dirty="0"/>
          </a:p>
          <a:p>
            <a:r>
              <a:rPr lang="en-GB" dirty="0"/>
              <a:t>ORDER BY</a:t>
            </a:r>
          </a:p>
          <a:p>
            <a:r>
              <a:rPr lang="en-GB" dirty="0"/>
              <a:t>  </a:t>
            </a:r>
            <a:r>
              <a:rPr lang="en-GB" dirty="0" err="1"/>
              <a:t>order_date</a:t>
            </a:r>
            <a:r>
              <a:rPr lang="en-GB" dirty="0"/>
              <a:t> DESC;</a:t>
            </a:r>
          </a:p>
          <a:p>
            <a:endParaRPr lang="en-ZA" dirty="0"/>
          </a:p>
        </p:txBody>
      </p:sp>
    </p:spTree>
    <p:extLst>
      <p:ext uri="{BB962C8B-B14F-4D97-AF65-F5344CB8AC3E}">
        <p14:creationId xmlns:p14="http://schemas.microsoft.com/office/powerpoint/2010/main" val="17170171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1576552" y="740979"/>
            <a:ext cx="8686800" cy="5502165"/>
          </a:xfrm>
          <a:prstGeom prst="rect">
            <a:avLst/>
          </a:prstGeom>
        </p:spPr>
      </p:pic>
    </p:spTree>
    <p:extLst>
      <p:ext uri="{BB962C8B-B14F-4D97-AF65-F5344CB8AC3E}">
        <p14:creationId xmlns:p14="http://schemas.microsoft.com/office/powerpoint/2010/main" val="5533026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Left join multiple table</a:t>
            </a:r>
          </a:p>
        </p:txBody>
      </p:sp>
      <p:sp>
        <p:nvSpPr>
          <p:cNvPr id="3" name="Content Placeholder 2"/>
          <p:cNvSpPr>
            <a:spLocks noGrp="1"/>
          </p:cNvSpPr>
          <p:nvPr>
            <p:ph idx="1"/>
          </p:nvPr>
        </p:nvSpPr>
        <p:spPr/>
        <p:txBody>
          <a:bodyPr>
            <a:normAutofit fontScale="55000" lnSpcReduction="20000"/>
          </a:bodyPr>
          <a:lstStyle/>
          <a:p>
            <a:r>
              <a:rPr lang="en-GB" dirty="0"/>
              <a:t>SELECT</a:t>
            </a:r>
          </a:p>
          <a:p>
            <a:r>
              <a:rPr lang="en-GB" dirty="0"/>
              <a:t>    </a:t>
            </a:r>
            <a:r>
              <a:rPr lang="en-GB" dirty="0" err="1"/>
              <a:t>order_id</a:t>
            </a:r>
            <a:r>
              <a:rPr lang="en-GB" dirty="0"/>
              <a:t>,</a:t>
            </a:r>
          </a:p>
          <a:p>
            <a:r>
              <a:rPr lang="en-GB" dirty="0"/>
              <a:t>    name AS </a:t>
            </a:r>
            <a:r>
              <a:rPr lang="en-GB" dirty="0" err="1"/>
              <a:t>customer_name</a:t>
            </a:r>
            <a:r>
              <a:rPr lang="en-GB" dirty="0"/>
              <a:t>,</a:t>
            </a:r>
          </a:p>
          <a:p>
            <a:r>
              <a:rPr lang="en-GB" dirty="0"/>
              <a:t>    status,</a:t>
            </a:r>
          </a:p>
          <a:p>
            <a:r>
              <a:rPr lang="en-GB" dirty="0"/>
              <a:t>    </a:t>
            </a:r>
            <a:r>
              <a:rPr lang="en-GB" dirty="0" err="1"/>
              <a:t>first_name</a:t>
            </a:r>
            <a:r>
              <a:rPr lang="en-GB" dirty="0"/>
              <a:t>,</a:t>
            </a:r>
          </a:p>
          <a:p>
            <a:r>
              <a:rPr lang="en-GB" dirty="0"/>
              <a:t>    </a:t>
            </a:r>
            <a:r>
              <a:rPr lang="en-GB" dirty="0" err="1"/>
              <a:t>last_name</a:t>
            </a:r>
            <a:endParaRPr lang="en-GB" dirty="0"/>
          </a:p>
          <a:p>
            <a:r>
              <a:rPr lang="en-GB" dirty="0"/>
              <a:t>FROM</a:t>
            </a:r>
          </a:p>
          <a:p>
            <a:r>
              <a:rPr lang="en-GB" dirty="0"/>
              <a:t>    orders</a:t>
            </a:r>
          </a:p>
          <a:p>
            <a:r>
              <a:rPr lang="en-GB" dirty="0"/>
              <a:t>LEFT JOIN employees ON</a:t>
            </a:r>
          </a:p>
          <a:p>
            <a:r>
              <a:rPr lang="en-GB" dirty="0"/>
              <a:t>    </a:t>
            </a:r>
            <a:r>
              <a:rPr lang="en-GB" dirty="0" err="1"/>
              <a:t>employee_id</a:t>
            </a:r>
            <a:r>
              <a:rPr lang="en-GB" dirty="0"/>
              <a:t> = </a:t>
            </a:r>
            <a:r>
              <a:rPr lang="en-GB" dirty="0" err="1"/>
              <a:t>salesman_id</a:t>
            </a:r>
            <a:endParaRPr lang="en-GB" dirty="0"/>
          </a:p>
          <a:p>
            <a:r>
              <a:rPr lang="en-GB" dirty="0"/>
              <a:t>LEFT JOIN customers ON</a:t>
            </a:r>
          </a:p>
          <a:p>
            <a:r>
              <a:rPr lang="en-GB" dirty="0"/>
              <a:t>    </a:t>
            </a:r>
            <a:r>
              <a:rPr lang="en-GB" dirty="0" err="1"/>
              <a:t>customers.customer_id</a:t>
            </a:r>
            <a:r>
              <a:rPr lang="en-GB" dirty="0"/>
              <a:t> = </a:t>
            </a:r>
            <a:r>
              <a:rPr lang="en-GB" dirty="0" err="1"/>
              <a:t>orders.customer_id</a:t>
            </a:r>
            <a:endParaRPr lang="en-GB" dirty="0"/>
          </a:p>
          <a:p>
            <a:r>
              <a:rPr lang="en-GB" dirty="0"/>
              <a:t>ORDER BY</a:t>
            </a:r>
          </a:p>
          <a:p>
            <a:r>
              <a:rPr lang="en-GB" dirty="0"/>
              <a:t>    </a:t>
            </a:r>
            <a:r>
              <a:rPr lang="en-GB" dirty="0" err="1"/>
              <a:t>order_date</a:t>
            </a:r>
            <a:r>
              <a:rPr lang="en-GB" dirty="0"/>
              <a:t> DESC;</a:t>
            </a:r>
          </a:p>
          <a:p>
            <a:endParaRPr lang="en-ZA" dirty="0"/>
          </a:p>
        </p:txBody>
      </p:sp>
    </p:spTree>
    <p:extLst>
      <p:ext uri="{BB962C8B-B14F-4D97-AF65-F5344CB8AC3E}">
        <p14:creationId xmlns:p14="http://schemas.microsoft.com/office/powerpoint/2010/main" val="33339951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p:cNvPicPr>
            <a:picLocks noGrp="1" noChangeAspect="1"/>
          </p:cNvPicPr>
          <p:nvPr>
            <p:ph idx="1"/>
          </p:nvPr>
        </p:nvPicPr>
        <p:blipFill>
          <a:blip r:embed="rId2"/>
          <a:stretch>
            <a:fillRect/>
          </a:stretch>
        </p:blipFill>
        <p:spPr>
          <a:xfrm>
            <a:off x="961697" y="365125"/>
            <a:ext cx="10105696" cy="5767661"/>
          </a:xfrm>
          <a:prstGeom prst="rect">
            <a:avLst/>
          </a:prstGeom>
        </p:spPr>
      </p:pic>
    </p:spTree>
    <p:extLst>
      <p:ext uri="{BB962C8B-B14F-4D97-AF65-F5344CB8AC3E}">
        <p14:creationId xmlns:p14="http://schemas.microsoft.com/office/powerpoint/2010/main" val="18447621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Right Join</a:t>
            </a:r>
          </a:p>
        </p:txBody>
      </p:sp>
      <p:sp>
        <p:nvSpPr>
          <p:cNvPr id="3" name="Content Placeholder 2"/>
          <p:cNvSpPr>
            <a:spLocks noGrp="1"/>
          </p:cNvSpPr>
          <p:nvPr>
            <p:ph idx="1"/>
          </p:nvPr>
        </p:nvSpPr>
        <p:spPr/>
        <p:txBody>
          <a:bodyPr>
            <a:normAutofit fontScale="55000" lnSpcReduction="20000"/>
          </a:bodyPr>
          <a:lstStyle/>
          <a:p>
            <a:r>
              <a:rPr lang="en-GB" dirty="0"/>
              <a:t>SELECT</a:t>
            </a:r>
          </a:p>
          <a:p>
            <a:r>
              <a:rPr lang="en-GB" dirty="0"/>
              <a:t>    </a:t>
            </a:r>
            <a:r>
              <a:rPr lang="en-GB" dirty="0" err="1"/>
              <a:t>first_name</a:t>
            </a:r>
            <a:r>
              <a:rPr lang="en-GB" dirty="0"/>
              <a:t>,</a:t>
            </a:r>
          </a:p>
          <a:p>
            <a:r>
              <a:rPr lang="en-GB" dirty="0"/>
              <a:t>    </a:t>
            </a:r>
            <a:r>
              <a:rPr lang="en-GB" dirty="0" err="1"/>
              <a:t>last_name</a:t>
            </a:r>
            <a:r>
              <a:rPr lang="en-GB" dirty="0"/>
              <a:t>,</a:t>
            </a:r>
          </a:p>
          <a:p>
            <a:r>
              <a:rPr lang="en-GB" dirty="0"/>
              <a:t>    </a:t>
            </a:r>
            <a:r>
              <a:rPr lang="en-GB" dirty="0" err="1"/>
              <a:t>order_id</a:t>
            </a:r>
            <a:r>
              <a:rPr lang="en-GB" dirty="0"/>
              <a:t>,</a:t>
            </a:r>
          </a:p>
          <a:p>
            <a:r>
              <a:rPr lang="en-GB" dirty="0"/>
              <a:t>    status</a:t>
            </a:r>
          </a:p>
          <a:p>
            <a:r>
              <a:rPr lang="en-GB" dirty="0"/>
              <a:t>FROM</a:t>
            </a:r>
          </a:p>
          <a:p>
            <a:r>
              <a:rPr lang="en-GB" dirty="0"/>
              <a:t>    orders</a:t>
            </a:r>
          </a:p>
          <a:p>
            <a:r>
              <a:rPr lang="en-GB" dirty="0"/>
              <a:t>RIGHT JOIN employees ON</a:t>
            </a:r>
          </a:p>
          <a:p>
            <a:r>
              <a:rPr lang="en-GB" dirty="0"/>
              <a:t>    </a:t>
            </a:r>
            <a:r>
              <a:rPr lang="en-GB" dirty="0" err="1"/>
              <a:t>employee_id</a:t>
            </a:r>
            <a:r>
              <a:rPr lang="en-GB" dirty="0"/>
              <a:t> = </a:t>
            </a:r>
            <a:r>
              <a:rPr lang="en-GB" dirty="0" err="1"/>
              <a:t>salesman_id</a:t>
            </a:r>
            <a:endParaRPr lang="en-GB" dirty="0"/>
          </a:p>
          <a:p>
            <a:r>
              <a:rPr lang="en-GB" dirty="0"/>
              <a:t>WHERE</a:t>
            </a:r>
          </a:p>
          <a:p>
            <a:r>
              <a:rPr lang="en-GB" dirty="0"/>
              <a:t>    </a:t>
            </a:r>
            <a:r>
              <a:rPr lang="en-GB" dirty="0" err="1"/>
              <a:t>job_title</a:t>
            </a:r>
            <a:r>
              <a:rPr lang="en-GB" dirty="0"/>
              <a:t> = 'Sales Representative'</a:t>
            </a:r>
          </a:p>
          <a:p>
            <a:r>
              <a:rPr lang="en-GB" dirty="0"/>
              <a:t>ORDER BY</a:t>
            </a:r>
          </a:p>
          <a:p>
            <a:r>
              <a:rPr lang="en-GB" dirty="0"/>
              <a:t>    </a:t>
            </a:r>
            <a:r>
              <a:rPr lang="en-GB" dirty="0" err="1"/>
              <a:t>first_name</a:t>
            </a:r>
            <a:r>
              <a:rPr lang="en-GB" dirty="0"/>
              <a:t>,</a:t>
            </a:r>
          </a:p>
          <a:p>
            <a:r>
              <a:rPr lang="en-GB" dirty="0"/>
              <a:t>    </a:t>
            </a:r>
            <a:r>
              <a:rPr lang="en-GB" dirty="0" err="1"/>
              <a:t>last_name</a:t>
            </a:r>
            <a:r>
              <a:rPr lang="en-GB" dirty="0"/>
              <a:t>;</a:t>
            </a:r>
          </a:p>
          <a:p>
            <a:endParaRPr lang="en-ZA" dirty="0"/>
          </a:p>
        </p:txBody>
      </p:sp>
    </p:spTree>
    <p:extLst>
      <p:ext uri="{BB962C8B-B14F-4D97-AF65-F5344CB8AC3E}">
        <p14:creationId xmlns:p14="http://schemas.microsoft.com/office/powerpoint/2010/main" val="41397332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03586" y="662152"/>
            <a:ext cx="8576442" cy="6195847"/>
          </a:xfrm>
          <a:prstGeom prst="rect">
            <a:avLst/>
          </a:prstGeom>
        </p:spPr>
      </p:pic>
    </p:spTree>
    <p:extLst>
      <p:ext uri="{BB962C8B-B14F-4D97-AF65-F5344CB8AC3E}">
        <p14:creationId xmlns:p14="http://schemas.microsoft.com/office/powerpoint/2010/main" val="24437638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ROLLUP</a:t>
            </a:r>
          </a:p>
        </p:txBody>
      </p:sp>
      <p:sp>
        <p:nvSpPr>
          <p:cNvPr id="3" name="Content Placeholder 2"/>
          <p:cNvSpPr>
            <a:spLocks noGrp="1"/>
          </p:cNvSpPr>
          <p:nvPr>
            <p:ph idx="1"/>
          </p:nvPr>
        </p:nvSpPr>
        <p:spPr/>
        <p:txBody>
          <a:bodyPr>
            <a:normAutofit fontScale="77500" lnSpcReduction="20000"/>
          </a:bodyPr>
          <a:lstStyle/>
          <a:p>
            <a:r>
              <a:rPr lang="en-GB" dirty="0"/>
              <a:t>SELECT</a:t>
            </a:r>
          </a:p>
          <a:p>
            <a:r>
              <a:rPr lang="en-GB" dirty="0"/>
              <a:t>   </a:t>
            </a:r>
            <a:r>
              <a:rPr lang="en-GB" dirty="0" err="1"/>
              <a:t>customer_id</a:t>
            </a:r>
            <a:r>
              <a:rPr lang="en-GB" dirty="0"/>
              <a:t>,</a:t>
            </a:r>
          </a:p>
          <a:p>
            <a:r>
              <a:rPr lang="en-GB" dirty="0"/>
              <a:t>   SUM(quantity * </a:t>
            </a:r>
            <a:r>
              <a:rPr lang="en-GB" dirty="0" err="1"/>
              <a:t>unit_price</a:t>
            </a:r>
            <a:r>
              <a:rPr lang="en-GB" dirty="0"/>
              <a:t>) amount</a:t>
            </a:r>
          </a:p>
          <a:p>
            <a:r>
              <a:rPr lang="en-GB" dirty="0"/>
              <a:t>FROM</a:t>
            </a:r>
          </a:p>
          <a:p>
            <a:r>
              <a:rPr lang="en-GB" dirty="0"/>
              <a:t>   orders</a:t>
            </a:r>
          </a:p>
          <a:p>
            <a:r>
              <a:rPr lang="en-GB" dirty="0"/>
              <a:t>INNER JOIN </a:t>
            </a:r>
            <a:r>
              <a:rPr lang="en-GB" dirty="0" err="1"/>
              <a:t>order_items</a:t>
            </a:r>
            <a:r>
              <a:rPr lang="en-GB" dirty="0"/>
              <a:t> USING (</a:t>
            </a:r>
            <a:r>
              <a:rPr lang="en-GB" dirty="0" err="1"/>
              <a:t>order_id</a:t>
            </a:r>
            <a:r>
              <a:rPr lang="en-GB" dirty="0"/>
              <a:t>)</a:t>
            </a:r>
          </a:p>
          <a:p>
            <a:r>
              <a:rPr lang="en-GB" dirty="0"/>
              <a:t>WHERE</a:t>
            </a:r>
          </a:p>
          <a:p>
            <a:r>
              <a:rPr lang="en-GB" dirty="0"/>
              <a:t>   status      = 'Shipped' AND</a:t>
            </a:r>
          </a:p>
          <a:p>
            <a:r>
              <a:rPr lang="en-GB" dirty="0"/>
              <a:t>   </a:t>
            </a:r>
            <a:r>
              <a:rPr lang="en-GB" dirty="0" err="1"/>
              <a:t>salesman_id</a:t>
            </a:r>
            <a:r>
              <a:rPr lang="en-GB" dirty="0"/>
              <a:t> IS NOT NULL AND </a:t>
            </a:r>
          </a:p>
          <a:p>
            <a:r>
              <a:rPr lang="en-GB" dirty="0"/>
              <a:t>   EXTRACT(YEAR FROM </a:t>
            </a:r>
            <a:r>
              <a:rPr lang="en-GB" dirty="0" err="1"/>
              <a:t>order_date</a:t>
            </a:r>
            <a:r>
              <a:rPr lang="en-GB" dirty="0"/>
              <a:t>) = 2017</a:t>
            </a:r>
          </a:p>
          <a:p>
            <a:r>
              <a:rPr lang="en-GB" dirty="0"/>
              <a:t>GROUP BY</a:t>
            </a:r>
          </a:p>
          <a:p>
            <a:r>
              <a:rPr lang="en-GB" dirty="0"/>
              <a:t>   ROLLUP(</a:t>
            </a:r>
            <a:r>
              <a:rPr lang="en-GB" dirty="0" err="1"/>
              <a:t>customer_id</a:t>
            </a:r>
            <a:r>
              <a:rPr lang="en-GB" dirty="0"/>
              <a:t>);</a:t>
            </a:r>
          </a:p>
          <a:p>
            <a:endParaRPr lang="en-ZA" dirty="0"/>
          </a:p>
        </p:txBody>
      </p:sp>
    </p:spTree>
    <p:extLst>
      <p:ext uri="{BB962C8B-B14F-4D97-AF65-F5344CB8AC3E}">
        <p14:creationId xmlns:p14="http://schemas.microsoft.com/office/powerpoint/2010/main" val="33966040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SELECT</a:t>
            </a:r>
          </a:p>
          <a:p>
            <a:r>
              <a:rPr lang="en-GB" dirty="0"/>
              <a:t>   col1,</a:t>
            </a:r>
          </a:p>
          <a:p>
            <a:r>
              <a:rPr lang="en-GB" dirty="0"/>
              <a:t>   col2,</a:t>
            </a:r>
          </a:p>
          <a:p>
            <a:r>
              <a:rPr lang="en-GB" dirty="0"/>
              <a:t>   aggregate(col3)</a:t>
            </a:r>
          </a:p>
          <a:p>
            <a:r>
              <a:rPr lang="en-GB" dirty="0"/>
              <a:t>FROM</a:t>
            </a:r>
          </a:p>
          <a:p>
            <a:r>
              <a:rPr lang="en-GB" dirty="0"/>
              <a:t>   </a:t>
            </a:r>
            <a:r>
              <a:rPr lang="en-GB" dirty="0" err="1"/>
              <a:t>table_name</a:t>
            </a:r>
            <a:endParaRPr lang="en-GB" dirty="0"/>
          </a:p>
          <a:p>
            <a:r>
              <a:rPr lang="en-GB" dirty="0"/>
              <a:t>GROUP BY</a:t>
            </a:r>
          </a:p>
          <a:p>
            <a:r>
              <a:rPr lang="en-GB" dirty="0"/>
              <a:t>   ROLLUP (col1, col2);</a:t>
            </a:r>
          </a:p>
          <a:p>
            <a:endParaRPr lang="en-ZA" dirty="0"/>
          </a:p>
        </p:txBody>
      </p:sp>
    </p:spTree>
    <p:extLst>
      <p:ext uri="{BB962C8B-B14F-4D97-AF65-F5344CB8AC3E}">
        <p14:creationId xmlns:p14="http://schemas.microsoft.com/office/powerpoint/2010/main" val="17255483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r>
              <a:rPr lang="en-GB" dirty="0"/>
              <a:t>The ROLLUP works as follows:</a:t>
            </a:r>
          </a:p>
          <a:p>
            <a:endParaRPr lang="en-GB" dirty="0"/>
          </a:p>
          <a:p>
            <a:r>
              <a:rPr lang="en-GB" dirty="0"/>
              <a:t>First, calculate the standard aggregate values in the GROUP BY clause.</a:t>
            </a:r>
          </a:p>
          <a:p>
            <a:r>
              <a:rPr lang="en-GB" dirty="0"/>
              <a:t>Then, progressively create higher-level subtotals of the grouping columns, which are col2 and col1 columns, from right to left.</a:t>
            </a:r>
          </a:p>
          <a:p>
            <a:r>
              <a:rPr lang="en-GB" dirty="0"/>
              <a:t>Finally, calculate the grand total.</a:t>
            </a:r>
            <a:endParaRPr lang="en-ZA" dirty="0"/>
          </a:p>
        </p:txBody>
      </p:sp>
    </p:spTree>
    <p:extLst>
      <p:ext uri="{BB962C8B-B14F-4D97-AF65-F5344CB8AC3E}">
        <p14:creationId xmlns:p14="http://schemas.microsoft.com/office/powerpoint/2010/main" val="532838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18599</TotalTime>
  <Words>12171</Words>
  <Application>Microsoft Office PowerPoint</Application>
  <PresentationFormat>Widescreen</PresentationFormat>
  <Paragraphs>1378</Paragraphs>
  <Slides>157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157</vt:i4>
      </vt:variant>
    </vt:vector>
  </HeadingPairs>
  <TitlesOfParts>
    <vt:vector size="164" baseType="lpstr">
      <vt:lpstr>-apple-system</vt:lpstr>
      <vt:lpstr>Arial</vt:lpstr>
      <vt:lpstr>Calibri</vt:lpstr>
      <vt:lpstr>Calibri Light</vt:lpstr>
      <vt:lpstr>Helvetica, Arial, sans-serif</vt:lpstr>
      <vt:lpstr>var(--font-family-code)</vt:lpstr>
      <vt:lpstr>Office Theme</vt:lpstr>
      <vt:lpstr>ADD PRACTICAL</vt:lpstr>
      <vt:lpstr>PowerPoint Presentation</vt:lpstr>
      <vt:lpstr>PowerPoint Presentation</vt:lpstr>
      <vt:lpstr>PowerPoint Presentation</vt:lpstr>
      <vt:lpstr>PowerPoint Presentation</vt:lpstr>
      <vt:lpstr>PowerPoint Presentation</vt:lpstr>
      <vt:lpstr>PowerPoint Presentation</vt:lpstr>
      <vt:lpstr>Data types</vt:lpstr>
      <vt:lpstr>PowerPoint Presentation</vt:lpstr>
      <vt:lpstr>PowerPoint Presentation</vt:lpstr>
      <vt:lpstr>Using the DATE Datatype </vt:lpstr>
      <vt:lpstr>Time Format </vt:lpstr>
      <vt:lpstr>PowerPoint Presentation</vt:lpstr>
      <vt:lpstr>Insert values into customer table</vt:lpstr>
      <vt:lpstr>PowerPoint Presentation</vt:lpstr>
      <vt:lpstr>Query data from a single column </vt:lpstr>
      <vt:lpstr>PowerPoint Presentation</vt:lpstr>
      <vt:lpstr>PowerPoint Presentation</vt:lpstr>
      <vt:lpstr>PowerPoint Presentation</vt:lpstr>
      <vt:lpstr>Insert values into contacts table</vt:lpstr>
      <vt:lpstr>PowerPoint Presentation</vt:lpstr>
      <vt:lpstr>DISTINCT</vt:lpstr>
      <vt:lpstr>PowerPoint Presentation</vt:lpstr>
      <vt:lpstr>UPDATE</vt:lpstr>
      <vt:lpstr>PowerPoint Presentation</vt:lpstr>
      <vt:lpstr>PowerPoint Presentation</vt:lpstr>
      <vt:lpstr>PowerPoint Presentation</vt:lpstr>
      <vt:lpstr>PowerPoint Presentation</vt:lpstr>
      <vt:lpstr>PowerPoint Presentation</vt:lpstr>
      <vt:lpstr>Oracle UPDATE – update one column of a single row </vt:lpstr>
      <vt:lpstr>PowerPoint Presentation</vt:lpstr>
      <vt:lpstr>Oracle UPDATE – update multiple columns of a single row </vt:lpstr>
      <vt:lpstr>Oracle UPDATE – update multiple rows example </vt:lpstr>
      <vt:lpstr>DELETE</vt:lpstr>
      <vt:lpstr>Alter table</vt:lpstr>
      <vt:lpstr>PowerPoint Presentation</vt:lpstr>
      <vt:lpstr>PowerPoint Presentation</vt:lpstr>
      <vt:lpstr>PowerPoint Presentation</vt:lpstr>
      <vt:lpstr>PowerPoint Presentation</vt:lpstr>
      <vt:lpstr>Oracle ALTER TABLE MODIFY column</vt:lpstr>
      <vt:lpstr>PowerPoint Presentation</vt:lpstr>
      <vt:lpstr>Oracle ALTER TABLE DROP COLUMN example </vt:lpstr>
      <vt:lpstr>PowerPoint Presentation</vt:lpstr>
      <vt:lpstr>PowerPoint Presentation</vt:lpstr>
      <vt:lpstr>PowerPoint Presentation</vt:lpstr>
      <vt:lpstr>Oracle Drop Column using SET UNUSED COLUMN clause </vt:lpstr>
      <vt:lpstr>Oracle SET UNUSED COLUMN 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Oracle DROP TABLE CASCADE CONSTRAINTS 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Aliases</vt:lpstr>
      <vt:lpstr>PowerPoint Presentation</vt:lpstr>
      <vt:lpstr>Oracle table alias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vt:lpstr>
      <vt:lpstr>Top N rows example</vt:lpstr>
      <vt:lpstr>With Ties</vt:lpstr>
      <vt:lpstr>PowerPoint Presentation</vt:lpstr>
      <vt:lpstr>PowerPoint Presentation</vt:lpstr>
      <vt:lpstr>PowerPoint Presentation</vt:lpstr>
      <vt:lpstr>Offset</vt:lpstr>
      <vt:lpstr>PowerPoint Presentation</vt:lpstr>
      <vt:lpstr>PowerPoint Presentation</vt:lpstr>
      <vt:lpstr>PowerPoint Presentation</vt:lpstr>
      <vt:lpstr>PowerPoint Presentation</vt:lpstr>
      <vt:lpstr>Joining multiple tables</vt:lpstr>
      <vt:lpstr>PowerPoint Presentation</vt:lpstr>
      <vt:lpstr>Left Join</vt:lpstr>
      <vt:lpstr>PowerPoint Presentation</vt:lpstr>
      <vt:lpstr>Left join multiple table</vt:lpstr>
      <vt:lpstr>PowerPoint Presentation</vt:lpstr>
      <vt:lpstr>Right Join</vt:lpstr>
      <vt:lpstr>PowerPoint Presentation</vt:lpstr>
      <vt:lpstr>ROLLUP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 BY</vt:lpstr>
      <vt:lpstr>PowerPoint Presentation</vt:lpstr>
      <vt:lpstr>IN</vt:lpstr>
      <vt:lpstr>PowerPoint Presentation</vt:lpstr>
      <vt:lpstr>PowerPoint Presentation</vt:lpstr>
      <vt:lpstr>Retrieves sales orders whose statuses are Pending or Canceled:</vt:lpstr>
      <vt:lpstr>PowerPoint Presentation</vt:lpstr>
      <vt:lpstr>NOT IN</vt:lpstr>
      <vt:lpstr>PowerPoint Presentation</vt:lpstr>
      <vt:lpstr>IN SUBQUERY</vt:lpstr>
      <vt:lpstr>PowerPoint Presentation</vt:lpstr>
      <vt:lpstr>PowerPoint Presentation</vt:lpstr>
      <vt:lpstr>PowerPoint Presentation</vt:lpstr>
      <vt:lpstr>PowerPoint Presentation</vt:lpstr>
      <vt:lpstr>PowerPoint Presentation</vt:lpstr>
      <vt:lpstr>HAVING</vt:lpstr>
      <vt:lpstr>GROUP BY clause to retrieve the orders and their values from the order_items table:</vt:lpstr>
      <vt:lpstr>PowerPoint Presentation</vt:lpstr>
      <vt:lpstr>PowerPoint Presentation</vt:lpstr>
      <vt:lpstr>PowerPoint Presentation</vt:lpstr>
      <vt:lpstr>PowerPoint Presentation</vt:lpstr>
      <vt:lpstr>PowerPoint Presentation</vt:lpstr>
      <vt:lpstr>ANY</vt:lpstr>
      <vt:lpstr>PowerPoint Presentation</vt:lpstr>
      <vt:lpstr>PowerPoint Presentation</vt:lpstr>
      <vt:lpstr>Col=ANY(list)</vt:lpstr>
      <vt:lpstr>col != ANY(list) </vt:lpstr>
      <vt:lpstr>PowerPoint Presentation</vt:lpstr>
      <vt:lpstr>EXISTS </vt:lpstr>
      <vt:lpstr>PowerPoint Presentation</vt:lpstr>
      <vt:lpstr>PowerPoint Presentation</vt:lpstr>
      <vt:lpstr>ALL</vt:lpstr>
      <vt:lpstr>PowerPoint Presentation</vt:lpstr>
      <vt:lpstr>Products table</vt:lpstr>
      <vt:lpstr>PowerPoint Presentation</vt:lpstr>
      <vt:lpstr>PowerPoint Presentation</vt:lpstr>
      <vt:lpstr>PowerPoint Presentation</vt:lpstr>
      <vt:lpstr>SUBQUERY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TCL commands</vt:lpstr>
      <vt:lpstr>COMMIT statement </vt:lpstr>
      <vt:lpstr>RIOLLBACK statement</vt:lpstr>
      <vt:lpstr>SAVEPOINT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PRACTICAL</dc:title>
  <dc:creator>SHEETHAL TOM</dc:creator>
  <cp:lastModifiedBy>Dr Sheethal Tom</cp:lastModifiedBy>
  <cp:revision>42</cp:revision>
  <dcterms:created xsi:type="dcterms:W3CDTF">2022-08-06T15:42:52Z</dcterms:created>
  <dcterms:modified xsi:type="dcterms:W3CDTF">2023-09-01T08:15:28Z</dcterms:modified>
</cp:coreProperties>
</file>