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03"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300" r:id="rId46"/>
    <p:sldId id="301" r:id="rId47"/>
    <p:sldId id="30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34B3855C-A942-4681-BB76-219B1CDC5669}" type="datetimeFigureOut">
              <a:rPr lang="en-ZA" smtClean="0"/>
              <a:t>2022/09/12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71FEDE4-38B1-4A14-9076-9C1656C1B869}" type="slidenum">
              <a:rPr lang="en-ZA" smtClean="0"/>
              <a:t>‹#›</a:t>
            </a:fld>
            <a:endParaRPr lang="en-ZA"/>
          </a:p>
        </p:txBody>
      </p:sp>
    </p:spTree>
    <p:extLst>
      <p:ext uri="{BB962C8B-B14F-4D97-AF65-F5344CB8AC3E}">
        <p14:creationId xmlns:p14="http://schemas.microsoft.com/office/powerpoint/2010/main" val="2621716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34B3855C-A942-4681-BB76-219B1CDC5669}" type="datetimeFigureOut">
              <a:rPr lang="en-ZA" smtClean="0"/>
              <a:t>2022/09/12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71FEDE4-38B1-4A14-9076-9C1656C1B869}" type="slidenum">
              <a:rPr lang="en-ZA" smtClean="0"/>
              <a:t>‹#›</a:t>
            </a:fld>
            <a:endParaRPr lang="en-ZA"/>
          </a:p>
        </p:txBody>
      </p:sp>
    </p:spTree>
    <p:extLst>
      <p:ext uri="{BB962C8B-B14F-4D97-AF65-F5344CB8AC3E}">
        <p14:creationId xmlns:p14="http://schemas.microsoft.com/office/powerpoint/2010/main" val="157090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34B3855C-A942-4681-BB76-219B1CDC5669}" type="datetimeFigureOut">
              <a:rPr lang="en-ZA" smtClean="0"/>
              <a:t>2022/09/12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71FEDE4-38B1-4A14-9076-9C1656C1B869}" type="slidenum">
              <a:rPr lang="en-ZA" smtClean="0"/>
              <a:t>‹#›</a:t>
            </a:fld>
            <a:endParaRPr lang="en-ZA"/>
          </a:p>
        </p:txBody>
      </p:sp>
    </p:spTree>
    <p:extLst>
      <p:ext uri="{BB962C8B-B14F-4D97-AF65-F5344CB8AC3E}">
        <p14:creationId xmlns:p14="http://schemas.microsoft.com/office/powerpoint/2010/main" val="4150179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34B3855C-A942-4681-BB76-219B1CDC5669}" type="datetimeFigureOut">
              <a:rPr lang="en-ZA" smtClean="0"/>
              <a:t>2022/09/12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71FEDE4-38B1-4A14-9076-9C1656C1B869}" type="slidenum">
              <a:rPr lang="en-ZA" smtClean="0"/>
              <a:t>‹#›</a:t>
            </a:fld>
            <a:endParaRPr lang="en-ZA"/>
          </a:p>
        </p:txBody>
      </p:sp>
    </p:spTree>
    <p:extLst>
      <p:ext uri="{BB962C8B-B14F-4D97-AF65-F5344CB8AC3E}">
        <p14:creationId xmlns:p14="http://schemas.microsoft.com/office/powerpoint/2010/main" val="3258576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B3855C-A942-4681-BB76-219B1CDC5669}" type="datetimeFigureOut">
              <a:rPr lang="en-ZA" smtClean="0"/>
              <a:t>2022/09/12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71FEDE4-38B1-4A14-9076-9C1656C1B869}" type="slidenum">
              <a:rPr lang="en-ZA" smtClean="0"/>
              <a:t>‹#›</a:t>
            </a:fld>
            <a:endParaRPr lang="en-ZA"/>
          </a:p>
        </p:txBody>
      </p:sp>
    </p:spTree>
    <p:extLst>
      <p:ext uri="{BB962C8B-B14F-4D97-AF65-F5344CB8AC3E}">
        <p14:creationId xmlns:p14="http://schemas.microsoft.com/office/powerpoint/2010/main" val="461715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34B3855C-A942-4681-BB76-219B1CDC5669}" type="datetimeFigureOut">
              <a:rPr lang="en-ZA" smtClean="0"/>
              <a:t>2022/09/12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F71FEDE4-38B1-4A14-9076-9C1656C1B869}" type="slidenum">
              <a:rPr lang="en-ZA" smtClean="0"/>
              <a:t>‹#›</a:t>
            </a:fld>
            <a:endParaRPr lang="en-ZA"/>
          </a:p>
        </p:txBody>
      </p:sp>
    </p:spTree>
    <p:extLst>
      <p:ext uri="{BB962C8B-B14F-4D97-AF65-F5344CB8AC3E}">
        <p14:creationId xmlns:p14="http://schemas.microsoft.com/office/powerpoint/2010/main" val="2637669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34B3855C-A942-4681-BB76-219B1CDC5669}" type="datetimeFigureOut">
              <a:rPr lang="en-ZA" smtClean="0"/>
              <a:t>2022/09/12</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F71FEDE4-38B1-4A14-9076-9C1656C1B869}" type="slidenum">
              <a:rPr lang="en-ZA" smtClean="0"/>
              <a:t>‹#›</a:t>
            </a:fld>
            <a:endParaRPr lang="en-ZA"/>
          </a:p>
        </p:txBody>
      </p:sp>
    </p:spTree>
    <p:extLst>
      <p:ext uri="{BB962C8B-B14F-4D97-AF65-F5344CB8AC3E}">
        <p14:creationId xmlns:p14="http://schemas.microsoft.com/office/powerpoint/2010/main" val="1913110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34B3855C-A942-4681-BB76-219B1CDC5669}" type="datetimeFigureOut">
              <a:rPr lang="en-ZA" smtClean="0"/>
              <a:t>2022/09/12</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F71FEDE4-38B1-4A14-9076-9C1656C1B869}" type="slidenum">
              <a:rPr lang="en-ZA" smtClean="0"/>
              <a:t>‹#›</a:t>
            </a:fld>
            <a:endParaRPr lang="en-ZA"/>
          </a:p>
        </p:txBody>
      </p:sp>
    </p:spTree>
    <p:extLst>
      <p:ext uri="{BB962C8B-B14F-4D97-AF65-F5344CB8AC3E}">
        <p14:creationId xmlns:p14="http://schemas.microsoft.com/office/powerpoint/2010/main" val="69275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B3855C-A942-4681-BB76-219B1CDC5669}" type="datetimeFigureOut">
              <a:rPr lang="en-ZA" smtClean="0"/>
              <a:t>2022/09/12</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F71FEDE4-38B1-4A14-9076-9C1656C1B869}" type="slidenum">
              <a:rPr lang="en-ZA" smtClean="0"/>
              <a:t>‹#›</a:t>
            </a:fld>
            <a:endParaRPr lang="en-ZA"/>
          </a:p>
        </p:txBody>
      </p:sp>
    </p:spTree>
    <p:extLst>
      <p:ext uri="{BB962C8B-B14F-4D97-AF65-F5344CB8AC3E}">
        <p14:creationId xmlns:p14="http://schemas.microsoft.com/office/powerpoint/2010/main" val="562071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B3855C-A942-4681-BB76-219B1CDC5669}" type="datetimeFigureOut">
              <a:rPr lang="en-ZA" smtClean="0"/>
              <a:t>2022/09/12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F71FEDE4-38B1-4A14-9076-9C1656C1B869}" type="slidenum">
              <a:rPr lang="en-ZA" smtClean="0"/>
              <a:t>‹#›</a:t>
            </a:fld>
            <a:endParaRPr lang="en-ZA"/>
          </a:p>
        </p:txBody>
      </p:sp>
    </p:spTree>
    <p:extLst>
      <p:ext uri="{BB962C8B-B14F-4D97-AF65-F5344CB8AC3E}">
        <p14:creationId xmlns:p14="http://schemas.microsoft.com/office/powerpoint/2010/main" val="3747177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B3855C-A942-4681-BB76-219B1CDC5669}" type="datetimeFigureOut">
              <a:rPr lang="en-ZA" smtClean="0"/>
              <a:t>2022/09/12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F71FEDE4-38B1-4A14-9076-9C1656C1B869}" type="slidenum">
              <a:rPr lang="en-ZA" smtClean="0"/>
              <a:t>‹#›</a:t>
            </a:fld>
            <a:endParaRPr lang="en-ZA"/>
          </a:p>
        </p:txBody>
      </p:sp>
    </p:spTree>
    <p:extLst>
      <p:ext uri="{BB962C8B-B14F-4D97-AF65-F5344CB8AC3E}">
        <p14:creationId xmlns:p14="http://schemas.microsoft.com/office/powerpoint/2010/main" val="364756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B3855C-A942-4681-BB76-219B1CDC5669}" type="datetimeFigureOut">
              <a:rPr lang="en-ZA" smtClean="0"/>
              <a:t>2022/09/12</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1FEDE4-38B1-4A14-9076-9C1656C1B869}" type="slidenum">
              <a:rPr lang="en-ZA" smtClean="0"/>
              <a:t>‹#›</a:t>
            </a:fld>
            <a:endParaRPr lang="en-ZA"/>
          </a:p>
        </p:txBody>
      </p:sp>
    </p:spTree>
    <p:extLst>
      <p:ext uri="{BB962C8B-B14F-4D97-AF65-F5344CB8AC3E}">
        <p14:creationId xmlns:p14="http://schemas.microsoft.com/office/powerpoint/2010/main" val="2173293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ZA" dirty="0"/>
              <a:t>Working with PL/SQL Cursors 	</a:t>
            </a:r>
            <a:br>
              <a:rPr lang="en-ZA" dirty="0"/>
            </a:br>
            <a:endParaRPr lang="en-ZA" dirty="0"/>
          </a:p>
        </p:txBody>
      </p:sp>
      <p:sp>
        <p:nvSpPr>
          <p:cNvPr id="3" name="Subtitle 2"/>
          <p:cNvSpPr>
            <a:spLocks noGrp="1"/>
          </p:cNvSpPr>
          <p:nvPr>
            <p:ph type="subTitle" idx="1"/>
          </p:nvPr>
        </p:nvSpPr>
        <p:spPr/>
        <p:txBody>
          <a:bodyPr/>
          <a:lstStyle/>
          <a:p>
            <a:endParaRPr lang="en-ZA" dirty="0"/>
          </a:p>
        </p:txBody>
      </p:sp>
    </p:spTree>
    <p:extLst>
      <p:ext uri="{BB962C8B-B14F-4D97-AF65-F5344CB8AC3E}">
        <p14:creationId xmlns:p14="http://schemas.microsoft.com/office/powerpoint/2010/main" val="3276681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Example</a:t>
            </a:r>
            <a:endParaRPr lang="en-ZA" dirty="0"/>
          </a:p>
        </p:txBody>
      </p:sp>
      <p:sp>
        <p:nvSpPr>
          <p:cNvPr id="3" name="Content Placeholder 2"/>
          <p:cNvSpPr>
            <a:spLocks noGrp="1"/>
          </p:cNvSpPr>
          <p:nvPr>
            <p:ph idx="1"/>
          </p:nvPr>
        </p:nvSpPr>
        <p:spPr/>
        <p:txBody>
          <a:bodyPr>
            <a:normAutofit fontScale="92500" lnSpcReduction="20000"/>
          </a:bodyPr>
          <a:lstStyle/>
          <a:p>
            <a:r>
              <a:rPr lang="en-GB" dirty="0" smtClean="0"/>
              <a:t>The following statement creates a view that returns the sales revenues by customers:</a:t>
            </a:r>
          </a:p>
          <a:p>
            <a:endParaRPr lang="en-GB" dirty="0" smtClean="0"/>
          </a:p>
          <a:p>
            <a:r>
              <a:rPr lang="en-GB" dirty="0" smtClean="0"/>
              <a:t>CREATE VIEW sales AS</a:t>
            </a:r>
          </a:p>
          <a:p>
            <a:r>
              <a:rPr lang="en-GB" dirty="0" smtClean="0"/>
              <a:t>SELECT </a:t>
            </a:r>
            <a:r>
              <a:rPr lang="en-GB" dirty="0" err="1" smtClean="0"/>
              <a:t>customer_id</a:t>
            </a:r>
            <a:r>
              <a:rPr lang="en-GB" dirty="0" smtClean="0"/>
              <a:t>,</a:t>
            </a:r>
          </a:p>
          <a:p>
            <a:r>
              <a:rPr lang="en-GB" dirty="0" smtClean="0"/>
              <a:t>       SUM(</a:t>
            </a:r>
            <a:r>
              <a:rPr lang="en-GB" dirty="0" err="1" smtClean="0"/>
              <a:t>unit_price</a:t>
            </a:r>
            <a:r>
              <a:rPr lang="en-GB" dirty="0" smtClean="0"/>
              <a:t> * quantity) total,</a:t>
            </a:r>
          </a:p>
          <a:p>
            <a:r>
              <a:rPr lang="en-GB" dirty="0" smtClean="0"/>
              <a:t>       ROUND(SUM(</a:t>
            </a:r>
            <a:r>
              <a:rPr lang="en-GB" dirty="0" err="1" smtClean="0"/>
              <a:t>unit_price</a:t>
            </a:r>
            <a:r>
              <a:rPr lang="en-GB" dirty="0" smtClean="0"/>
              <a:t> * quantity) * 0.05) credit</a:t>
            </a:r>
          </a:p>
          <a:p>
            <a:r>
              <a:rPr lang="en-GB" dirty="0" smtClean="0"/>
              <a:t>FROM </a:t>
            </a:r>
            <a:r>
              <a:rPr lang="en-GB" dirty="0" err="1" smtClean="0"/>
              <a:t>order_items</a:t>
            </a:r>
            <a:endParaRPr lang="en-GB" dirty="0" smtClean="0"/>
          </a:p>
          <a:p>
            <a:r>
              <a:rPr lang="en-GB" dirty="0" smtClean="0"/>
              <a:t>INNER JOIN orders USING (</a:t>
            </a:r>
            <a:r>
              <a:rPr lang="en-GB" dirty="0" err="1" smtClean="0"/>
              <a:t>order_id</a:t>
            </a:r>
            <a:r>
              <a:rPr lang="en-GB" dirty="0" smtClean="0"/>
              <a:t>)</a:t>
            </a:r>
          </a:p>
          <a:p>
            <a:r>
              <a:rPr lang="en-GB" dirty="0" smtClean="0"/>
              <a:t>WHERE status = 'Shipped'</a:t>
            </a:r>
          </a:p>
          <a:p>
            <a:r>
              <a:rPr lang="en-GB" dirty="0" smtClean="0"/>
              <a:t>GROUP BY </a:t>
            </a:r>
            <a:r>
              <a:rPr lang="en-GB" dirty="0" err="1" smtClean="0"/>
              <a:t>customer_id</a:t>
            </a:r>
            <a:r>
              <a:rPr lang="en-GB" dirty="0" smtClean="0"/>
              <a:t>;</a:t>
            </a:r>
            <a:endParaRPr lang="en-ZA" dirty="0"/>
          </a:p>
        </p:txBody>
      </p:sp>
    </p:spTree>
    <p:extLst>
      <p:ext uri="{BB962C8B-B14F-4D97-AF65-F5344CB8AC3E}">
        <p14:creationId xmlns:p14="http://schemas.microsoft.com/office/powerpoint/2010/main" val="512245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fontScale="55000" lnSpcReduction="20000"/>
          </a:bodyPr>
          <a:lstStyle/>
          <a:p>
            <a:r>
              <a:rPr lang="en-GB" dirty="0" smtClean="0"/>
              <a:t>The values of the credit column are 5% of the total sales revenues.</a:t>
            </a:r>
          </a:p>
          <a:p>
            <a:r>
              <a:rPr lang="en-GB" dirty="0" smtClean="0"/>
              <a:t>Suppose you need to develop a anonymous block that:</a:t>
            </a:r>
          </a:p>
          <a:p>
            <a:r>
              <a:rPr lang="en-GB" dirty="0" smtClean="0"/>
              <a:t>Reset credit limits of all customers to zero.</a:t>
            </a:r>
          </a:p>
          <a:p>
            <a:r>
              <a:rPr lang="en-GB" dirty="0" smtClean="0"/>
              <a:t>Fetch customers sorted by sales in descending order and gives them new credit limits from a budget of 1 million.</a:t>
            </a:r>
          </a:p>
          <a:p>
            <a:r>
              <a:rPr lang="en-GB" dirty="0" smtClean="0"/>
              <a:t>The following anonymous block illustrates the logic:</a:t>
            </a:r>
          </a:p>
          <a:p>
            <a:endParaRPr lang="en-GB" dirty="0" smtClean="0"/>
          </a:p>
          <a:p>
            <a:r>
              <a:rPr lang="en-GB" dirty="0" smtClean="0"/>
              <a:t>DECLARE</a:t>
            </a:r>
          </a:p>
          <a:p>
            <a:r>
              <a:rPr lang="en-GB" dirty="0" smtClean="0"/>
              <a:t>  </a:t>
            </a:r>
            <a:r>
              <a:rPr lang="en-GB" dirty="0" err="1" smtClean="0"/>
              <a:t>l_budget</a:t>
            </a:r>
            <a:r>
              <a:rPr lang="en-GB" dirty="0" smtClean="0"/>
              <a:t> NUMBER := 1000000;</a:t>
            </a:r>
          </a:p>
          <a:p>
            <a:r>
              <a:rPr lang="en-GB" dirty="0" smtClean="0"/>
              <a:t>   -- cursor</a:t>
            </a:r>
          </a:p>
          <a:p>
            <a:r>
              <a:rPr lang="en-GB" dirty="0" smtClean="0"/>
              <a:t>  CURSOR </a:t>
            </a:r>
            <a:r>
              <a:rPr lang="en-GB" dirty="0" err="1" smtClean="0"/>
              <a:t>c_sales</a:t>
            </a:r>
            <a:r>
              <a:rPr lang="en-GB" dirty="0" smtClean="0"/>
              <a:t> IS</a:t>
            </a:r>
          </a:p>
          <a:p>
            <a:r>
              <a:rPr lang="en-GB" dirty="0" smtClean="0"/>
              <a:t>  SELECT  *  FROM sales  </a:t>
            </a:r>
          </a:p>
          <a:p>
            <a:r>
              <a:rPr lang="en-GB" dirty="0" smtClean="0"/>
              <a:t>  ORDER BY total DESC;</a:t>
            </a:r>
          </a:p>
          <a:p>
            <a:r>
              <a:rPr lang="en-GB" dirty="0" smtClean="0"/>
              <a:t>   -- record    </a:t>
            </a:r>
          </a:p>
          <a:p>
            <a:r>
              <a:rPr lang="en-GB" dirty="0" smtClean="0"/>
              <a:t>   </a:t>
            </a:r>
            <a:r>
              <a:rPr lang="en-GB" dirty="0" err="1" smtClean="0"/>
              <a:t>r_sales</a:t>
            </a:r>
            <a:r>
              <a:rPr lang="en-GB" dirty="0" smtClean="0"/>
              <a:t> </a:t>
            </a:r>
            <a:r>
              <a:rPr lang="en-GB" dirty="0" err="1" smtClean="0"/>
              <a:t>c_sales%ROWTYPE</a:t>
            </a:r>
            <a:r>
              <a:rPr lang="en-GB" dirty="0" smtClean="0"/>
              <a:t>;</a:t>
            </a:r>
          </a:p>
          <a:p>
            <a:r>
              <a:rPr lang="en-GB" dirty="0" smtClean="0"/>
              <a:t>BEGIN</a:t>
            </a:r>
          </a:p>
          <a:p>
            <a:endParaRPr lang="en-GB" dirty="0" smtClean="0"/>
          </a:p>
        </p:txBody>
      </p:sp>
    </p:spTree>
    <p:extLst>
      <p:ext uri="{BB962C8B-B14F-4D97-AF65-F5344CB8AC3E}">
        <p14:creationId xmlns:p14="http://schemas.microsoft.com/office/powerpoint/2010/main" val="679033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8008"/>
            <a:ext cx="10515600" cy="5868955"/>
          </a:xfrm>
        </p:spPr>
        <p:txBody>
          <a:bodyPr>
            <a:normAutofit fontScale="55000" lnSpcReduction="20000"/>
          </a:bodyPr>
          <a:lstStyle/>
          <a:p>
            <a:r>
              <a:rPr lang="en-GB" dirty="0" smtClean="0"/>
              <a:t> -- reset credit limit of all customers</a:t>
            </a:r>
          </a:p>
          <a:p>
            <a:r>
              <a:rPr lang="en-GB" dirty="0" smtClean="0"/>
              <a:t>  UPDATE customers SET </a:t>
            </a:r>
            <a:r>
              <a:rPr lang="en-GB" dirty="0" err="1" smtClean="0"/>
              <a:t>credit_limit</a:t>
            </a:r>
            <a:r>
              <a:rPr lang="en-GB" dirty="0" smtClean="0"/>
              <a:t> = 0;</a:t>
            </a:r>
          </a:p>
          <a:p>
            <a:r>
              <a:rPr lang="en-GB" dirty="0" smtClean="0"/>
              <a:t>  OPEN </a:t>
            </a:r>
            <a:r>
              <a:rPr lang="en-GB" dirty="0" err="1" smtClean="0"/>
              <a:t>c_sales</a:t>
            </a:r>
            <a:r>
              <a:rPr lang="en-GB" dirty="0" smtClean="0"/>
              <a:t>;</a:t>
            </a:r>
          </a:p>
          <a:p>
            <a:r>
              <a:rPr lang="en-GB" dirty="0" smtClean="0"/>
              <a:t>  LOOP</a:t>
            </a:r>
          </a:p>
          <a:p>
            <a:r>
              <a:rPr lang="en-GB" dirty="0" smtClean="0"/>
              <a:t>    FETCH  </a:t>
            </a:r>
            <a:r>
              <a:rPr lang="en-GB" dirty="0" err="1" smtClean="0"/>
              <a:t>c_sales</a:t>
            </a:r>
            <a:r>
              <a:rPr lang="en-GB" dirty="0" smtClean="0"/>
              <a:t>  INTO </a:t>
            </a:r>
            <a:r>
              <a:rPr lang="en-GB" dirty="0" err="1" smtClean="0"/>
              <a:t>r_sales</a:t>
            </a:r>
            <a:r>
              <a:rPr lang="en-GB" dirty="0" smtClean="0"/>
              <a:t>;</a:t>
            </a:r>
          </a:p>
          <a:p>
            <a:r>
              <a:rPr lang="en-GB" dirty="0" smtClean="0"/>
              <a:t>    EXIT WHEN </a:t>
            </a:r>
            <a:r>
              <a:rPr lang="en-GB" dirty="0" err="1" smtClean="0"/>
              <a:t>c_sales%NOTFOUND</a:t>
            </a:r>
            <a:r>
              <a:rPr lang="en-GB" dirty="0" smtClean="0"/>
              <a:t>;</a:t>
            </a:r>
          </a:p>
          <a:p>
            <a:r>
              <a:rPr lang="en-GB" dirty="0" smtClean="0"/>
              <a:t>    </a:t>
            </a:r>
            <a:r>
              <a:rPr lang="en-GB" dirty="0" smtClean="0"/>
              <a:t>-- update credit for the current customer</a:t>
            </a:r>
          </a:p>
          <a:p>
            <a:r>
              <a:rPr lang="en-GB" dirty="0" smtClean="0"/>
              <a:t>    UPDATE </a:t>
            </a:r>
          </a:p>
          <a:p>
            <a:r>
              <a:rPr lang="en-GB" dirty="0" smtClean="0"/>
              <a:t>        customers</a:t>
            </a:r>
          </a:p>
          <a:p>
            <a:r>
              <a:rPr lang="en-GB" dirty="0" smtClean="0"/>
              <a:t>    SET  </a:t>
            </a:r>
          </a:p>
          <a:p>
            <a:r>
              <a:rPr lang="en-GB" dirty="0" smtClean="0"/>
              <a:t>        </a:t>
            </a:r>
            <a:r>
              <a:rPr lang="en-GB" dirty="0" err="1" smtClean="0"/>
              <a:t>credit_limit</a:t>
            </a:r>
            <a:r>
              <a:rPr lang="en-GB" dirty="0" smtClean="0"/>
              <a:t> = </a:t>
            </a:r>
          </a:p>
          <a:p>
            <a:r>
              <a:rPr lang="en-GB" dirty="0" smtClean="0"/>
              <a:t>            CASE WHEN </a:t>
            </a:r>
            <a:r>
              <a:rPr lang="en-GB" dirty="0" err="1" smtClean="0"/>
              <a:t>l_budget</a:t>
            </a:r>
            <a:r>
              <a:rPr lang="en-GB" dirty="0" smtClean="0"/>
              <a:t> &gt; </a:t>
            </a:r>
            <a:r>
              <a:rPr lang="en-GB" dirty="0" err="1" smtClean="0"/>
              <a:t>r_sales.credit</a:t>
            </a:r>
            <a:r>
              <a:rPr lang="en-GB" dirty="0" smtClean="0"/>
              <a:t> </a:t>
            </a:r>
          </a:p>
          <a:p>
            <a:r>
              <a:rPr lang="en-GB" dirty="0" smtClean="0"/>
              <a:t>                        THEN </a:t>
            </a:r>
            <a:r>
              <a:rPr lang="en-GB" dirty="0" err="1" smtClean="0"/>
              <a:t>r_sales.credit</a:t>
            </a:r>
            <a:r>
              <a:rPr lang="en-GB" dirty="0" smtClean="0"/>
              <a:t> </a:t>
            </a:r>
          </a:p>
          <a:p>
            <a:r>
              <a:rPr lang="en-GB" dirty="0" smtClean="0"/>
              <a:t>                            ELSE </a:t>
            </a:r>
            <a:r>
              <a:rPr lang="en-GB" dirty="0" err="1" smtClean="0"/>
              <a:t>l_budget</a:t>
            </a:r>
            <a:endParaRPr lang="en-GB" dirty="0" smtClean="0"/>
          </a:p>
          <a:p>
            <a:r>
              <a:rPr lang="en-GB" dirty="0" smtClean="0"/>
              <a:t>            END</a:t>
            </a:r>
          </a:p>
          <a:p>
            <a:r>
              <a:rPr lang="en-GB" dirty="0" smtClean="0"/>
              <a:t>    WHERE </a:t>
            </a:r>
          </a:p>
          <a:p>
            <a:r>
              <a:rPr lang="en-GB" dirty="0" smtClean="0"/>
              <a:t>        </a:t>
            </a:r>
            <a:r>
              <a:rPr lang="en-GB" dirty="0" err="1" smtClean="0"/>
              <a:t>customer_id</a:t>
            </a:r>
            <a:r>
              <a:rPr lang="en-GB" dirty="0" smtClean="0"/>
              <a:t> = </a:t>
            </a:r>
            <a:r>
              <a:rPr lang="en-GB" dirty="0" err="1" smtClean="0"/>
              <a:t>r_sales.customer_id</a:t>
            </a:r>
            <a:r>
              <a:rPr lang="en-GB" dirty="0" smtClean="0"/>
              <a:t>;</a:t>
            </a:r>
          </a:p>
          <a:p>
            <a:r>
              <a:rPr lang="en-GB" dirty="0" smtClean="0"/>
              <a:t>    </a:t>
            </a:r>
            <a:r>
              <a:rPr lang="en-GB" dirty="0" smtClean="0"/>
              <a:t>--  reduce the budget for credit limit</a:t>
            </a:r>
          </a:p>
          <a:p>
            <a:r>
              <a:rPr lang="en-GB" dirty="0" smtClean="0"/>
              <a:t>    </a:t>
            </a:r>
            <a:r>
              <a:rPr lang="en-GB" dirty="0" err="1" smtClean="0"/>
              <a:t>l_budget</a:t>
            </a:r>
            <a:r>
              <a:rPr lang="en-GB" dirty="0" smtClean="0"/>
              <a:t> := </a:t>
            </a:r>
            <a:r>
              <a:rPr lang="en-GB" dirty="0" err="1" smtClean="0"/>
              <a:t>l_budget</a:t>
            </a:r>
            <a:r>
              <a:rPr lang="en-GB" dirty="0" smtClean="0"/>
              <a:t> - </a:t>
            </a:r>
            <a:r>
              <a:rPr lang="en-GB" dirty="0" err="1" smtClean="0"/>
              <a:t>r_sales.credit</a:t>
            </a:r>
            <a:r>
              <a:rPr lang="en-GB" dirty="0" smtClean="0"/>
              <a:t>;</a:t>
            </a:r>
          </a:p>
          <a:p>
            <a:endParaRPr lang="en-GB" dirty="0" smtClean="0"/>
          </a:p>
        </p:txBody>
      </p:sp>
    </p:spTree>
    <p:extLst>
      <p:ext uri="{BB962C8B-B14F-4D97-AF65-F5344CB8AC3E}">
        <p14:creationId xmlns:p14="http://schemas.microsoft.com/office/powerpoint/2010/main" val="2513697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lnSpcReduction="10000"/>
          </a:bodyPr>
          <a:lstStyle/>
          <a:p>
            <a:r>
              <a:rPr lang="en-GB" dirty="0"/>
              <a:t> DBMS_OUTPUT.PUT_LINE( 'Customer id: ' ||</a:t>
            </a:r>
            <a:r>
              <a:rPr lang="en-GB" dirty="0" err="1"/>
              <a:t>r_sales.customer_id</a:t>
            </a:r>
            <a:r>
              <a:rPr lang="en-GB" dirty="0"/>
              <a:t> || </a:t>
            </a:r>
          </a:p>
          <a:p>
            <a:r>
              <a:rPr lang="en-GB" dirty="0"/>
              <a:t>' Credit: ' || </a:t>
            </a:r>
            <a:r>
              <a:rPr lang="en-GB" dirty="0" err="1"/>
              <a:t>r_sales.credit</a:t>
            </a:r>
            <a:r>
              <a:rPr lang="en-GB" dirty="0"/>
              <a:t> || ' Remaining Budget: ' || </a:t>
            </a:r>
            <a:r>
              <a:rPr lang="en-GB" dirty="0" err="1"/>
              <a:t>l_budget</a:t>
            </a:r>
            <a:r>
              <a:rPr lang="en-GB" dirty="0"/>
              <a:t> );</a:t>
            </a:r>
          </a:p>
          <a:p>
            <a:endParaRPr lang="en-GB" dirty="0"/>
          </a:p>
          <a:p>
            <a:r>
              <a:rPr lang="en-GB" dirty="0"/>
              <a:t>    -- check the budget</a:t>
            </a:r>
          </a:p>
          <a:p>
            <a:r>
              <a:rPr lang="en-GB" dirty="0"/>
              <a:t>    EXIT WHEN </a:t>
            </a:r>
            <a:r>
              <a:rPr lang="en-GB" dirty="0" err="1"/>
              <a:t>l_budget</a:t>
            </a:r>
            <a:r>
              <a:rPr lang="en-GB" dirty="0"/>
              <a:t> &lt;= 0;</a:t>
            </a:r>
          </a:p>
          <a:p>
            <a:r>
              <a:rPr lang="en-GB" dirty="0"/>
              <a:t>  END LOOP;</a:t>
            </a:r>
          </a:p>
          <a:p>
            <a:endParaRPr lang="en-GB" dirty="0"/>
          </a:p>
          <a:p>
            <a:r>
              <a:rPr lang="en-GB" dirty="0"/>
              <a:t>  CLOSE </a:t>
            </a:r>
            <a:r>
              <a:rPr lang="en-GB" dirty="0" err="1"/>
              <a:t>c_sales</a:t>
            </a:r>
            <a:r>
              <a:rPr lang="en-GB" dirty="0"/>
              <a:t>;</a:t>
            </a:r>
          </a:p>
          <a:p>
            <a:r>
              <a:rPr lang="en-GB" dirty="0"/>
              <a:t>END;</a:t>
            </a:r>
            <a:endParaRPr lang="en-ZA" dirty="0"/>
          </a:p>
        </p:txBody>
      </p:sp>
    </p:spTree>
    <p:extLst>
      <p:ext uri="{BB962C8B-B14F-4D97-AF65-F5344CB8AC3E}">
        <p14:creationId xmlns:p14="http://schemas.microsoft.com/office/powerpoint/2010/main" val="2259690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fontScale="55000" lnSpcReduction="20000"/>
          </a:bodyPr>
          <a:lstStyle/>
          <a:p>
            <a:r>
              <a:rPr lang="en-GB" dirty="0" smtClean="0"/>
              <a:t>In the declaration section, we declare three variables.</a:t>
            </a:r>
          </a:p>
          <a:p>
            <a:r>
              <a:rPr lang="en-GB" dirty="0" smtClean="0"/>
              <a:t>The first one is </a:t>
            </a:r>
            <a:r>
              <a:rPr lang="en-GB" dirty="0" err="1" smtClean="0"/>
              <a:t>l_budget</a:t>
            </a:r>
            <a:r>
              <a:rPr lang="en-GB" dirty="0" smtClean="0"/>
              <a:t> whose initial value is 1,000,000.</a:t>
            </a:r>
          </a:p>
          <a:p>
            <a:r>
              <a:rPr lang="en-GB" dirty="0" smtClean="0"/>
              <a:t>The second variable is an explicit cursor variable named </a:t>
            </a:r>
            <a:r>
              <a:rPr lang="en-GB" dirty="0" err="1" smtClean="0"/>
              <a:t>c_sales</a:t>
            </a:r>
            <a:r>
              <a:rPr lang="en-GB" dirty="0" smtClean="0"/>
              <a:t> whose SELECT statement retrieves data from the sales view:</a:t>
            </a:r>
          </a:p>
          <a:p>
            <a:r>
              <a:rPr lang="en-GB" dirty="0" smtClean="0"/>
              <a:t>CURSOR </a:t>
            </a:r>
            <a:r>
              <a:rPr lang="en-GB" dirty="0" err="1" smtClean="0"/>
              <a:t>c_sales</a:t>
            </a:r>
            <a:r>
              <a:rPr lang="en-GB" dirty="0" smtClean="0"/>
              <a:t> IS</a:t>
            </a:r>
          </a:p>
          <a:p>
            <a:r>
              <a:rPr lang="en-GB" dirty="0" smtClean="0"/>
              <a:t>      SELECT  *  FROM sales  </a:t>
            </a:r>
          </a:p>
          <a:p>
            <a:r>
              <a:rPr lang="en-GB" dirty="0" smtClean="0"/>
              <a:t>      ORDER BY total DESC;</a:t>
            </a:r>
          </a:p>
          <a:p>
            <a:r>
              <a:rPr lang="en-GB" dirty="0" smtClean="0"/>
              <a:t>Code language: SQL (Structured Query Language) (</a:t>
            </a:r>
            <a:r>
              <a:rPr lang="en-GB" dirty="0" err="1" smtClean="0"/>
              <a:t>sql</a:t>
            </a:r>
            <a:r>
              <a:rPr lang="en-GB" dirty="0" smtClean="0"/>
              <a:t>)</a:t>
            </a:r>
          </a:p>
          <a:p>
            <a:r>
              <a:rPr lang="en-GB" dirty="0" smtClean="0"/>
              <a:t>The third variable is a cursor-based record named </a:t>
            </a:r>
            <a:r>
              <a:rPr lang="en-GB" dirty="0" err="1" smtClean="0"/>
              <a:t>c_sales</a:t>
            </a:r>
            <a:r>
              <a:rPr lang="en-GB" dirty="0" smtClean="0"/>
              <a:t>.</a:t>
            </a:r>
          </a:p>
          <a:p>
            <a:r>
              <a:rPr lang="en-GB" dirty="0" smtClean="0"/>
              <a:t>In the execution section, we perform the following:</a:t>
            </a:r>
          </a:p>
          <a:p>
            <a:r>
              <a:rPr lang="en-GB" dirty="0" smtClean="0"/>
              <a:t>First, reset credit limits of all customers to zero using an UPDATE statement.</a:t>
            </a:r>
          </a:p>
          <a:p>
            <a:r>
              <a:rPr lang="en-GB" dirty="0" smtClean="0"/>
              <a:t>Second, open the </a:t>
            </a:r>
            <a:r>
              <a:rPr lang="en-GB" dirty="0" err="1" smtClean="0"/>
              <a:t>c_sales</a:t>
            </a:r>
            <a:r>
              <a:rPr lang="en-GB" dirty="0" smtClean="0"/>
              <a:t> cursor.</a:t>
            </a:r>
          </a:p>
          <a:p>
            <a:r>
              <a:rPr lang="en-GB" dirty="0" smtClean="0"/>
              <a:t>Third, fetch each row from the cursor. In each loop iteration, we update the credit limit and reduced the budget. The loop terminates when there is no row to fetch or the budget is exhausted.</a:t>
            </a:r>
          </a:p>
          <a:p>
            <a:r>
              <a:rPr lang="en-GB" dirty="0" smtClean="0"/>
              <a:t>Finally, close the cursor.</a:t>
            </a:r>
            <a:endParaRPr lang="en-ZA" dirty="0"/>
          </a:p>
        </p:txBody>
      </p:sp>
    </p:spTree>
    <p:extLst>
      <p:ext uri="{BB962C8B-B14F-4D97-AF65-F5344CB8AC3E}">
        <p14:creationId xmlns:p14="http://schemas.microsoft.com/office/powerpoint/2010/main" val="945682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GB" dirty="0" smtClean="0"/>
              <a:t>The following query retrieves data from the  customers table to verify the update:</a:t>
            </a:r>
          </a:p>
          <a:p>
            <a:endParaRPr lang="en-GB" dirty="0" smtClean="0"/>
          </a:p>
          <a:p>
            <a:r>
              <a:rPr lang="en-GB" dirty="0" smtClean="0"/>
              <a:t>SELECT </a:t>
            </a:r>
            <a:r>
              <a:rPr lang="en-GB" dirty="0" err="1" smtClean="0"/>
              <a:t>customer_id</a:t>
            </a:r>
            <a:r>
              <a:rPr lang="en-GB" dirty="0" smtClean="0"/>
              <a:t>,</a:t>
            </a:r>
          </a:p>
          <a:p>
            <a:r>
              <a:rPr lang="en-GB" dirty="0" smtClean="0"/>
              <a:t>       name,</a:t>
            </a:r>
          </a:p>
          <a:p>
            <a:r>
              <a:rPr lang="en-GB" dirty="0" smtClean="0"/>
              <a:t>       </a:t>
            </a:r>
            <a:r>
              <a:rPr lang="en-GB" dirty="0" err="1" smtClean="0"/>
              <a:t>credit_limit</a:t>
            </a:r>
            <a:endParaRPr lang="en-GB" dirty="0" smtClean="0"/>
          </a:p>
          <a:p>
            <a:r>
              <a:rPr lang="en-GB" dirty="0" smtClean="0"/>
              <a:t>FROM customers</a:t>
            </a:r>
          </a:p>
          <a:p>
            <a:r>
              <a:rPr lang="en-GB" dirty="0" smtClean="0"/>
              <a:t>ORDER BY </a:t>
            </a:r>
            <a:r>
              <a:rPr lang="en-GB" dirty="0" err="1" smtClean="0"/>
              <a:t>credit_limit</a:t>
            </a:r>
            <a:r>
              <a:rPr lang="en-GB" dirty="0" smtClean="0"/>
              <a:t> DESC;</a:t>
            </a:r>
            <a:endParaRPr lang="en-ZA" dirty="0"/>
          </a:p>
        </p:txBody>
      </p:sp>
    </p:spTree>
    <p:extLst>
      <p:ext uri="{BB962C8B-B14F-4D97-AF65-F5344CB8AC3E}">
        <p14:creationId xmlns:p14="http://schemas.microsoft.com/office/powerpoint/2010/main" val="2257439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pic>
        <p:nvPicPr>
          <p:cNvPr id="4" name="Content Placeholder 3"/>
          <p:cNvPicPr>
            <a:picLocks noGrp="1" noChangeAspect="1"/>
          </p:cNvPicPr>
          <p:nvPr>
            <p:ph idx="1"/>
          </p:nvPr>
        </p:nvPicPr>
        <p:blipFill>
          <a:blip r:embed="rId2"/>
          <a:stretch>
            <a:fillRect/>
          </a:stretch>
        </p:blipFill>
        <p:spPr>
          <a:xfrm>
            <a:off x="4214812" y="2596356"/>
            <a:ext cx="3762375" cy="2809875"/>
          </a:xfrm>
          <a:prstGeom prst="rect">
            <a:avLst/>
          </a:prstGeom>
        </p:spPr>
      </p:pic>
    </p:spTree>
    <p:extLst>
      <p:ext uri="{BB962C8B-B14F-4D97-AF65-F5344CB8AC3E}">
        <p14:creationId xmlns:p14="http://schemas.microsoft.com/office/powerpoint/2010/main" val="2224102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fontScale="85000" lnSpcReduction="20000"/>
          </a:bodyPr>
          <a:lstStyle/>
          <a:p>
            <a:r>
              <a:rPr lang="en-GB" dirty="0" smtClean="0"/>
              <a:t>As you can see clearly from the result, only the first few customers have the credit limits. If you sum up all credit limits, the total should be 1 million as shown follows:</a:t>
            </a:r>
          </a:p>
          <a:p>
            <a:endParaRPr lang="en-GB" dirty="0" smtClean="0"/>
          </a:p>
          <a:p>
            <a:r>
              <a:rPr lang="en-GB" dirty="0" smtClean="0"/>
              <a:t>SELECT</a:t>
            </a:r>
          </a:p>
          <a:p>
            <a:r>
              <a:rPr lang="en-GB" dirty="0" smtClean="0"/>
              <a:t>  SUM( </a:t>
            </a:r>
            <a:r>
              <a:rPr lang="en-GB" dirty="0" err="1" smtClean="0"/>
              <a:t>credit_limit</a:t>
            </a:r>
            <a:r>
              <a:rPr lang="en-GB" dirty="0" smtClean="0"/>
              <a:t> )</a:t>
            </a:r>
          </a:p>
          <a:p>
            <a:r>
              <a:rPr lang="en-GB" dirty="0" smtClean="0"/>
              <a:t>FROM</a:t>
            </a:r>
          </a:p>
          <a:p>
            <a:r>
              <a:rPr lang="en-GB" dirty="0" smtClean="0"/>
              <a:t>  customers;</a:t>
            </a:r>
          </a:p>
          <a:p>
            <a:r>
              <a:rPr lang="en-GB" dirty="0" smtClean="0"/>
              <a:t>Code language: SQL (Structured Query Language) (</a:t>
            </a:r>
            <a:r>
              <a:rPr lang="en-GB" dirty="0" err="1" smtClean="0"/>
              <a:t>sql</a:t>
            </a:r>
            <a:r>
              <a:rPr lang="en-GB" dirty="0" smtClean="0"/>
              <a:t>)</a:t>
            </a:r>
          </a:p>
          <a:p>
            <a:r>
              <a:rPr lang="en-GB" dirty="0" smtClean="0"/>
              <a:t>SUM(CREDIT_LIMIT)</a:t>
            </a:r>
          </a:p>
          <a:p>
            <a:r>
              <a:rPr lang="en-GB" dirty="0" smtClean="0"/>
              <a:t>-----------------</a:t>
            </a:r>
          </a:p>
          <a:p>
            <a:r>
              <a:rPr lang="en-GB" dirty="0" smtClean="0"/>
              <a:t>          1000000</a:t>
            </a:r>
          </a:p>
        </p:txBody>
      </p:sp>
    </p:spTree>
    <p:extLst>
      <p:ext uri="{BB962C8B-B14F-4D97-AF65-F5344CB8AC3E}">
        <p14:creationId xmlns:p14="http://schemas.microsoft.com/office/powerpoint/2010/main" val="4008040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Introduction to PL/SQL cursor FOR LOOP statement</a:t>
            </a:r>
            <a:br>
              <a:rPr lang="en-GB" dirty="0" smtClean="0"/>
            </a:br>
            <a:endParaRPr lang="en-ZA" dirty="0"/>
          </a:p>
        </p:txBody>
      </p:sp>
      <p:sp>
        <p:nvSpPr>
          <p:cNvPr id="3" name="Content Placeholder 2"/>
          <p:cNvSpPr>
            <a:spLocks noGrp="1"/>
          </p:cNvSpPr>
          <p:nvPr>
            <p:ph idx="1"/>
          </p:nvPr>
        </p:nvSpPr>
        <p:spPr/>
        <p:txBody>
          <a:bodyPr>
            <a:normAutofit fontScale="55000" lnSpcReduction="20000"/>
          </a:bodyPr>
          <a:lstStyle/>
          <a:p>
            <a:r>
              <a:rPr lang="en-GB" dirty="0" smtClean="0"/>
              <a:t>The cursor FOR LOOP statement is an elegant extension of the numeric FOR LOOP statement.</a:t>
            </a:r>
          </a:p>
          <a:p>
            <a:r>
              <a:rPr lang="en-GB" dirty="0" smtClean="0"/>
              <a:t>The numeric FOR LOOP executes the body of a loop once for every integer value in a specified range.  Similarly, the cursor FOR LOOP executes the body of the loop once for each row returned by the query associated with the cursor.</a:t>
            </a:r>
          </a:p>
          <a:p>
            <a:r>
              <a:rPr lang="en-GB" dirty="0" smtClean="0"/>
              <a:t>A nice feature of the cursor FOR LOOP statement is that it allows you to fetch every row from a cursor without manually managing the execution cycle i.e.,  OPEN, FETCH, and CLOSE.</a:t>
            </a:r>
          </a:p>
          <a:p>
            <a:r>
              <a:rPr lang="en-GB" dirty="0" smtClean="0"/>
              <a:t>The cursor FOR LOOP implicitly creates its loop index as a record variable with the row type in which the cursor returns and then opens the cursor.</a:t>
            </a:r>
          </a:p>
          <a:p>
            <a:r>
              <a:rPr lang="en-GB" dirty="0" smtClean="0"/>
              <a:t>In each loop iteration, the cursor FOR LOOP statement fetches a row from the result set into its loop index. If there is no row to fetch, the cursor FOR LOOP closes the cursor.</a:t>
            </a:r>
          </a:p>
          <a:p>
            <a:r>
              <a:rPr lang="en-GB" dirty="0" smtClean="0"/>
              <a:t>The cursor is also closed if a statement inside the loop transfers control outside the loop, e.g., EXIT and GOTO, or raises an exception.</a:t>
            </a:r>
          </a:p>
          <a:p>
            <a:r>
              <a:rPr lang="en-GB" dirty="0" smtClean="0"/>
              <a:t>The following illustrates the syntax of the cursor FOR LOOP statement:</a:t>
            </a:r>
          </a:p>
          <a:p>
            <a:r>
              <a:rPr lang="en-GB" dirty="0" smtClean="0"/>
              <a:t>FOR record IN </a:t>
            </a:r>
            <a:r>
              <a:rPr lang="en-GB" dirty="0" err="1" smtClean="0"/>
              <a:t>cursor_name</a:t>
            </a:r>
            <a:endParaRPr lang="en-GB" dirty="0" smtClean="0"/>
          </a:p>
          <a:p>
            <a:r>
              <a:rPr lang="en-GB" dirty="0" smtClean="0"/>
              <a:t>LOOP</a:t>
            </a:r>
          </a:p>
          <a:p>
            <a:r>
              <a:rPr lang="en-GB" dirty="0" smtClean="0"/>
              <a:t>    </a:t>
            </a:r>
            <a:r>
              <a:rPr lang="en-GB" dirty="0" err="1" smtClean="0"/>
              <a:t>process_record_statements</a:t>
            </a:r>
            <a:r>
              <a:rPr lang="en-GB" dirty="0" smtClean="0"/>
              <a:t>;</a:t>
            </a:r>
          </a:p>
          <a:p>
            <a:r>
              <a:rPr lang="en-GB" dirty="0" smtClean="0"/>
              <a:t>END LOOP;</a:t>
            </a:r>
            <a:endParaRPr lang="en-ZA" dirty="0"/>
          </a:p>
        </p:txBody>
      </p:sp>
    </p:spTree>
    <p:extLst>
      <p:ext uri="{BB962C8B-B14F-4D97-AF65-F5344CB8AC3E}">
        <p14:creationId xmlns:p14="http://schemas.microsoft.com/office/powerpoint/2010/main" val="221666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fontScale="92500" lnSpcReduction="20000"/>
          </a:bodyPr>
          <a:lstStyle/>
          <a:p>
            <a:r>
              <a:rPr lang="en-GB" dirty="0" smtClean="0"/>
              <a:t>1) record</a:t>
            </a:r>
          </a:p>
          <a:p>
            <a:r>
              <a:rPr lang="en-GB" dirty="0" smtClean="0"/>
              <a:t>The record is the name of the index that the cursor FOR LOOP statement declares implicitly as a %ROWTYPE record variable of the type of the cursor.</a:t>
            </a:r>
          </a:p>
          <a:p>
            <a:r>
              <a:rPr lang="en-GB" dirty="0" smtClean="0"/>
              <a:t>The record variable is local to the cursor FOR LOOP statement. It means that you can only reference it inside the loop, not outside. After the cursor FOR LOOP statement execution ends, the record variable becomes undefined.</a:t>
            </a:r>
          </a:p>
          <a:p>
            <a:r>
              <a:rPr lang="en-GB" dirty="0" smtClean="0"/>
              <a:t>2) </a:t>
            </a:r>
            <a:r>
              <a:rPr lang="en-GB" dirty="0" err="1" smtClean="0"/>
              <a:t>cursor_name</a:t>
            </a:r>
            <a:endParaRPr lang="en-GB" dirty="0" smtClean="0"/>
          </a:p>
          <a:p>
            <a:r>
              <a:rPr lang="en-GB" dirty="0" smtClean="0"/>
              <a:t>The </a:t>
            </a:r>
            <a:r>
              <a:rPr lang="en-GB" dirty="0" err="1" smtClean="0"/>
              <a:t>cursor_name</a:t>
            </a:r>
            <a:r>
              <a:rPr lang="en-GB" dirty="0" smtClean="0"/>
              <a:t> is the name of an explicit cursor that is not opened when the loop starts.</a:t>
            </a:r>
          </a:p>
          <a:p>
            <a:r>
              <a:rPr lang="en-GB" dirty="0" smtClean="0"/>
              <a:t>Note that besides the cursor name, you can use a SELECT statement as shown below:</a:t>
            </a:r>
            <a:endParaRPr lang="en-ZA" dirty="0"/>
          </a:p>
        </p:txBody>
      </p:sp>
    </p:spTree>
    <p:extLst>
      <p:ext uri="{BB962C8B-B14F-4D97-AF65-F5344CB8AC3E}">
        <p14:creationId xmlns:p14="http://schemas.microsoft.com/office/powerpoint/2010/main" val="412423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2387"/>
            <a:ext cx="10515600" cy="5724576"/>
          </a:xfrm>
        </p:spPr>
        <p:txBody>
          <a:bodyPr>
            <a:normAutofit fontScale="70000" lnSpcReduction="20000"/>
          </a:bodyPr>
          <a:lstStyle/>
          <a:p>
            <a:r>
              <a:rPr lang="en-GB" dirty="0" smtClean="0"/>
              <a:t>A cursor is a pointer that points to a result of a query. PL/SQL has two types of cursors: implicit cursors and explicit cursors.</a:t>
            </a:r>
          </a:p>
          <a:p>
            <a:r>
              <a:rPr lang="en-GB" dirty="0" smtClean="0"/>
              <a:t>Implicit </a:t>
            </a:r>
            <a:r>
              <a:rPr lang="en-GB" dirty="0" smtClean="0"/>
              <a:t>cursors</a:t>
            </a:r>
          </a:p>
          <a:p>
            <a:r>
              <a:rPr lang="en-GB" dirty="0" smtClean="0"/>
              <a:t>Whenever Oracle executes an SQL statement such as SELECT INTO, INSERT, UPDATE, and DELETE, it automatically creates an implicit cursor.</a:t>
            </a:r>
          </a:p>
          <a:p>
            <a:r>
              <a:rPr lang="en-GB" dirty="0" smtClean="0"/>
              <a:t>Oracle </a:t>
            </a:r>
            <a:r>
              <a:rPr lang="en-GB" dirty="0" smtClean="0"/>
              <a:t>internally manages the whole execution cycle of implicit cursors and reveals only the cursor’s information and statuses such as SQL%ROWCOUNT, SQL%ISOPEN, SQL%FOUND, and SQL%NOTFOUND.</a:t>
            </a:r>
          </a:p>
          <a:p>
            <a:r>
              <a:rPr lang="en-GB" dirty="0" smtClean="0"/>
              <a:t>The </a:t>
            </a:r>
            <a:r>
              <a:rPr lang="en-GB" dirty="0" smtClean="0"/>
              <a:t>implicit cursor is not elegant when the query returns zero or multiple rows which cause NO_DATA_FOUND or TOO_MANY_ROWS exception respectively.</a:t>
            </a:r>
          </a:p>
          <a:p>
            <a:r>
              <a:rPr lang="en-GB" dirty="0" smtClean="0"/>
              <a:t>Explicit </a:t>
            </a:r>
            <a:r>
              <a:rPr lang="en-GB" dirty="0" smtClean="0"/>
              <a:t>cursors</a:t>
            </a:r>
          </a:p>
          <a:p>
            <a:r>
              <a:rPr lang="en-GB" dirty="0" smtClean="0"/>
              <a:t>An explicit cursor is an SELECT statement declared explicitly in the declaration section of the current block or a package specification.</a:t>
            </a:r>
          </a:p>
          <a:p>
            <a:endParaRPr lang="en-GB" dirty="0" smtClean="0"/>
          </a:p>
          <a:p>
            <a:r>
              <a:rPr lang="en-GB" dirty="0" smtClean="0"/>
              <a:t>For an explicit cursor, you have control over its execution cycle from OPEN, FETCH, and CLOSE.</a:t>
            </a:r>
          </a:p>
          <a:p>
            <a:endParaRPr lang="en-GB" dirty="0" smtClean="0"/>
          </a:p>
          <a:p>
            <a:r>
              <a:rPr lang="en-GB" dirty="0" smtClean="0"/>
              <a:t>Oracle defines an execution cycle that executes an SQL statement and associates a cursor with it.</a:t>
            </a:r>
          </a:p>
          <a:p>
            <a:endParaRPr lang="en-GB" dirty="0" smtClean="0"/>
          </a:p>
          <a:p>
            <a:r>
              <a:rPr lang="en-GB" dirty="0" smtClean="0"/>
              <a:t>The following illustration shows the execution cycle of an explicit cursor:</a:t>
            </a:r>
            <a:endParaRPr lang="en-ZA" dirty="0"/>
          </a:p>
        </p:txBody>
      </p:sp>
    </p:spTree>
    <p:extLst>
      <p:ext uri="{BB962C8B-B14F-4D97-AF65-F5344CB8AC3E}">
        <p14:creationId xmlns:p14="http://schemas.microsoft.com/office/powerpoint/2010/main" val="1852891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fontScale="85000" lnSpcReduction="20000"/>
          </a:bodyPr>
          <a:lstStyle/>
          <a:p>
            <a:r>
              <a:rPr lang="en-GB" dirty="0" smtClean="0"/>
              <a:t>FOR record IN (</a:t>
            </a:r>
            <a:r>
              <a:rPr lang="en-GB" dirty="0" err="1" smtClean="0"/>
              <a:t>select_statement</a:t>
            </a:r>
            <a:r>
              <a:rPr lang="en-GB" dirty="0" smtClean="0"/>
              <a:t>)</a:t>
            </a:r>
          </a:p>
          <a:p>
            <a:r>
              <a:rPr lang="en-GB" dirty="0" smtClean="0"/>
              <a:t>LOOP</a:t>
            </a:r>
          </a:p>
          <a:p>
            <a:r>
              <a:rPr lang="en-GB" dirty="0" smtClean="0"/>
              <a:t>    </a:t>
            </a:r>
            <a:r>
              <a:rPr lang="en-GB" dirty="0" err="1" smtClean="0"/>
              <a:t>process_record_statements</a:t>
            </a:r>
            <a:r>
              <a:rPr lang="en-GB" dirty="0" smtClean="0"/>
              <a:t>;</a:t>
            </a:r>
          </a:p>
          <a:p>
            <a:r>
              <a:rPr lang="en-GB" dirty="0" smtClean="0"/>
              <a:t>END LOOP; </a:t>
            </a:r>
          </a:p>
          <a:p>
            <a:r>
              <a:rPr lang="en-GB" dirty="0" smtClean="0"/>
              <a:t>Code language: SQL (Structured Query Language) (</a:t>
            </a:r>
            <a:r>
              <a:rPr lang="en-GB" dirty="0" err="1" smtClean="0"/>
              <a:t>sql</a:t>
            </a:r>
            <a:r>
              <a:rPr lang="en-GB" dirty="0" smtClean="0"/>
              <a:t>)</a:t>
            </a:r>
          </a:p>
          <a:p>
            <a:r>
              <a:rPr lang="en-GB" dirty="0" smtClean="0"/>
              <a:t>In this case, the cursor FOR LOOP declares, opens, fetches from, and closes an implicit cursor. However, the implicit cursor is internal; therefore, you cannot reference it.</a:t>
            </a:r>
          </a:p>
          <a:p>
            <a:endParaRPr lang="en-GB" dirty="0" smtClean="0"/>
          </a:p>
          <a:p>
            <a:r>
              <a:rPr lang="en-GB" dirty="0" smtClean="0"/>
              <a:t>Note that Oracle Database automatically optimizes a cursor FOR LOOP to work similarly to a BULK COLLECT query. Although your code looks as if it fetched one row at a time, Oracle Database fetches multiple rows at a time and allows you to process each row individually.</a:t>
            </a:r>
            <a:endParaRPr lang="en-ZA" dirty="0"/>
          </a:p>
        </p:txBody>
      </p:sp>
    </p:spTree>
    <p:extLst>
      <p:ext uri="{BB962C8B-B14F-4D97-AF65-F5344CB8AC3E}">
        <p14:creationId xmlns:p14="http://schemas.microsoft.com/office/powerpoint/2010/main" val="1149152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PL/SQL cursor FOR LOOP examples</a:t>
            </a:r>
            <a:br>
              <a:rPr lang="en-GB" dirty="0" smtClean="0"/>
            </a:br>
            <a:endParaRPr lang="en-ZA" dirty="0"/>
          </a:p>
        </p:txBody>
      </p:sp>
      <p:sp>
        <p:nvSpPr>
          <p:cNvPr id="3" name="Content Placeholder 2"/>
          <p:cNvSpPr>
            <a:spLocks noGrp="1"/>
          </p:cNvSpPr>
          <p:nvPr>
            <p:ph idx="1"/>
          </p:nvPr>
        </p:nvSpPr>
        <p:spPr>
          <a:xfrm>
            <a:off x="838200" y="1222408"/>
            <a:ext cx="10515600" cy="4954555"/>
          </a:xfrm>
        </p:spPr>
        <p:txBody>
          <a:bodyPr>
            <a:normAutofit fontScale="47500" lnSpcReduction="20000"/>
          </a:bodyPr>
          <a:lstStyle/>
          <a:p>
            <a:r>
              <a:rPr lang="en-GB" dirty="0" smtClean="0"/>
              <a:t>A) PL/SQL cursor FOR LOOP example</a:t>
            </a:r>
          </a:p>
          <a:p>
            <a:r>
              <a:rPr lang="en-GB" dirty="0" smtClean="0"/>
              <a:t>The following example declares an explicit cursor and uses it in the cursor FOR LOOP statement.</a:t>
            </a:r>
          </a:p>
          <a:p>
            <a:r>
              <a:rPr lang="en-GB" dirty="0" smtClean="0"/>
              <a:t>DECLARE</a:t>
            </a:r>
          </a:p>
          <a:p>
            <a:r>
              <a:rPr lang="en-GB" dirty="0" smtClean="0"/>
              <a:t>  CURSOR </a:t>
            </a:r>
            <a:r>
              <a:rPr lang="en-GB" dirty="0" err="1" smtClean="0"/>
              <a:t>c_product</a:t>
            </a:r>
            <a:endParaRPr lang="en-GB" dirty="0" smtClean="0"/>
          </a:p>
          <a:p>
            <a:r>
              <a:rPr lang="en-GB" dirty="0" smtClean="0"/>
              <a:t>  IS</a:t>
            </a:r>
          </a:p>
          <a:p>
            <a:r>
              <a:rPr lang="en-GB" dirty="0" smtClean="0"/>
              <a:t>    SELECT </a:t>
            </a:r>
          </a:p>
          <a:p>
            <a:r>
              <a:rPr lang="en-GB" dirty="0" smtClean="0"/>
              <a:t>        </a:t>
            </a:r>
            <a:r>
              <a:rPr lang="en-GB" dirty="0" err="1" smtClean="0"/>
              <a:t>product_name</a:t>
            </a:r>
            <a:r>
              <a:rPr lang="en-GB" dirty="0" smtClean="0"/>
              <a:t>, </a:t>
            </a:r>
            <a:r>
              <a:rPr lang="en-GB" dirty="0" err="1" smtClean="0"/>
              <a:t>list_price</a:t>
            </a:r>
            <a:endParaRPr lang="en-GB" dirty="0" smtClean="0"/>
          </a:p>
          <a:p>
            <a:r>
              <a:rPr lang="en-GB" dirty="0" smtClean="0"/>
              <a:t>    FROM </a:t>
            </a:r>
          </a:p>
          <a:p>
            <a:r>
              <a:rPr lang="en-GB" dirty="0" smtClean="0"/>
              <a:t>        products </a:t>
            </a:r>
          </a:p>
          <a:p>
            <a:r>
              <a:rPr lang="en-GB" dirty="0" smtClean="0"/>
              <a:t>    ORDER BY </a:t>
            </a:r>
          </a:p>
          <a:p>
            <a:r>
              <a:rPr lang="en-GB" dirty="0" smtClean="0"/>
              <a:t>        </a:t>
            </a:r>
            <a:r>
              <a:rPr lang="en-GB" dirty="0" err="1" smtClean="0"/>
              <a:t>list_price</a:t>
            </a:r>
            <a:r>
              <a:rPr lang="en-GB" dirty="0" smtClean="0"/>
              <a:t> DESC;</a:t>
            </a:r>
          </a:p>
          <a:p>
            <a:r>
              <a:rPr lang="en-GB" dirty="0" smtClean="0"/>
              <a:t>BEGIN</a:t>
            </a:r>
          </a:p>
          <a:p>
            <a:r>
              <a:rPr lang="en-GB" dirty="0" smtClean="0"/>
              <a:t>  FOR </a:t>
            </a:r>
            <a:r>
              <a:rPr lang="en-GB" dirty="0" err="1" smtClean="0"/>
              <a:t>r_product</a:t>
            </a:r>
            <a:r>
              <a:rPr lang="en-GB" dirty="0" smtClean="0"/>
              <a:t> IN </a:t>
            </a:r>
            <a:r>
              <a:rPr lang="en-GB" dirty="0" err="1" smtClean="0"/>
              <a:t>c_product</a:t>
            </a:r>
            <a:endParaRPr lang="en-GB" dirty="0" smtClean="0"/>
          </a:p>
          <a:p>
            <a:r>
              <a:rPr lang="en-GB" dirty="0" smtClean="0"/>
              <a:t>  LOOP</a:t>
            </a:r>
          </a:p>
          <a:p>
            <a:r>
              <a:rPr lang="en-GB" dirty="0" smtClean="0"/>
              <a:t>    </a:t>
            </a:r>
            <a:r>
              <a:rPr lang="en-GB" dirty="0" err="1" smtClean="0"/>
              <a:t>dbms_output.put_line</a:t>
            </a:r>
            <a:r>
              <a:rPr lang="en-GB" dirty="0" smtClean="0"/>
              <a:t>( </a:t>
            </a:r>
            <a:r>
              <a:rPr lang="en-GB" dirty="0" err="1" smtClean="0"/>
              <a:t>r_product.product_name</a:t>
            </a:r>
            <a:r>
              <a:rPr lang="en-GB" dirty="0" smtClean="0"/>
              <a:t> || ': $' ||  </a:t>
            </a:r>
            <a:r>
              <a:rPr lang="en-GB" dirty="0" err="1" smtClean="0"/>
              <a:t>r_product.list_price</a:t>
            </a:r>
            <a:r>
              <a:rPr lang="en-GB" dirty="0" smtClean="0"/>
              <a:t> );</a:t>
            </a:r>
          </a:p>
          <a:p>
            <a:r>
              <a:rPr lang="en-GB" dirty="0" smtClean="0"/>
              <a:t>  END LOOP;</a:t>
            </a:r>
          </a:p>
          <a:p>
            <a:r>
              <a:rPr lang="en-GB" dirty="0" smtClean="0"/>
              <a:t>END; In this example, the SELECT statement of the cursor retrieves data from the products table. The FOR LOOP statement opened, fetched each row in the result set, displayed the product information, and closed the cursor.</a:t>
            </a:r>
          </a:p>
        </p:txBody>
      </p:sp>
    </p:spTree>
    <p:extLst>
      <p:ext uri="{BB962C8B-B14F-4D97-AF65-F5344CB8AC3E}">
        <p14:creationId xmlns:p14="http://schemas.microsoft.com/office/powerpoint/2010/main" val="1157175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880"/>
            <a:ext cx="10515600" cy="5994083"/>
          </a:xfrm>
        </p:spPr>
        <p:txBody>
          <a:bodyPr>
            <a:normAutofit fontScale="77500" lnSpcReduction="20000"/>
          </a:bodyPr>
          <a:lstStyle/>
          <a:p>
            <a:r>
              <a:rPr lang="en-GB" dirty="0" smtClean="0"/>
              <a:t>B) Cursor FOR LOOP with a SELECT statement example</a:t>
            </a:r>
          </a:p>
          <a:p>
            <a:r>
              <a:rPr lang="en-GB" dirty="0" smtClean="0"/>
              <a:t>The following example is equivalent to the example above but uses a query in a cursor FOR LOOP statement.</a:t>
            </a:r>
          </a:p>
          <a:p>
            <a:r>
              <a:rPr lang="en-GB" dirty="0" smtClean="0"/>
              <a:t>BEGIN</a:t>
            </a:r>
          </a:p>
          <a:p>
            <a:r>
              <a:rPr lang="en-GB" dirty="0" smtClean="0"/>
              <a:t>  FOR </a:t>
            </a:r>
            <a:r>
              <a:rPr lang="en-GB" dirty="0" err="1" smtClean="0"/>
              <a:t>r_product</a:t>
            </a:r>
            <a:r>
              <a:rPr lang="en-GB" dirty="0" smtClean="0"/>
              <a:t> IN (</a:t>
            </a:r>
          </a:p>
          <a:p>
            <a:r>
              <a:rPr lang="en-GB" dirty="0" smtClean="0"/>
              <a:t>        SELECT </a:t>
            </a:r>
          </a:p>
          <a:p>
            <a:r>
              <a:rPr lang="en-GB" dirty="0" smtClean="0"/>
              <a:t>            </a:t>
            </a:r>
            <a:r>
              <a:rPr lang="en-GB" dirty="0" err="1" smtClean="0"/>
              <a:t>product_name</a:t>
            </a:r>
            <a:r>
              <a:rPr lang="en-GB" dirty="0" smtClean="0"/>
              <a:t>, </a:t>
            </a:r>
            <a:r>
              <a:rPr lang="en-GB" dirty="0" err="1" smtClean="0"/>
              <a:t>list_price</a:t>
            </a:r>
            <a:r>
              <a:rPr lang="en-GB" dirty="0" smtClean="0"/>
              <a:t> </a:t>
            </a:r>
          </a:p>
          <a:p>
            <a:r>
              <a:rPr lang="en-GB" dirty="0" smtClean="0"/>
              <a:t>        FROM </a:t>
            </a:r>
          </a:p>
          <a:p>
            <a:r>
              <a:rPr lang="en-GB" dirty="0" smtClean="0"/>
              <a:t>            products</a:t>
            </a:r>
          </a:p>
          <a:p>
            <a:r>
              <a:rPr lang="en-GB" dirty="0" smtClean="0"/>
              <a:t>        ORDER BY </a:t>
            </a:r>
            <a:r>
              <a:rPr lang="en-GB" dirty="0" err="1" smtClean="0"/>
              <a:t>list_price</a:t>
            </a:r>
            <a:r>
              <a:rPr lang="en-GB" dirty="0" smtClean="0"/>
              <a:t> DESC</a:t>
            </a:r>
          </a:p>
          <a:p>
            <a:r>
              <a:rPr lang="en-GB" dirty="0" smtClean="0"/>
              <a:t>    )</a:t>
            </a:r>
          </a:p>
          <a:p>
            <a:r>
              <a:rPr lang="en-GB" dirty="0" smtClean="0"/>
              <a:t>  LOOP</a:t>
            </a:r>
          </a:p>
          <a:p>
            <a:r>
              <a:rPr lang="en-GB" dirty="0" smtClean="0"/>
              <a:t>     </a:t>
            </a:r>
            <a:r>
              <a:rPr lang="en-GB" dirty="0" err="1" smtClean="0"/>
              <a:t>dbms_output.put_line</a:t>
            </a:r>
            <a:r>
              <a:rPr lang="en-GB" dirty="0" smtClean="0"/>
              <a:t>( </a:t>
            </a:r>
            <a:r>
              <a:rPr lang="en-GB" dirty="0" err="1" smtClean="0"/>
              <a:t>r_product.product_name</a:t>
            </a:r>
            <a:r>
              <a:rPr lang="en-GB" dirty="0" smtClean="0"/>
              <a:t> ||</a:t>
            </a:r>
          </a:p>
          <a:p>
            <a:r>
              <a:rPr lang="en-GB" dirty="0" smtClean="0"/>
              <a:t>        ': $' || </a:t>
            </a:r>
          </a:p>
          <a:p>
            <a:r>
              <a:rPr lang="en-GB" dirty="0" smtClean="0"/>
              <a:t>        </a:t>
            </a:r>
            <a:r>
              <a:rPr lang="en-GB" dirty="0" err="1" smtClean="0"/>
              <a:t>r_product.list_price</a:t>
            </a:r>
            <a:r>
              <a:rPr lang="en-GB" dirty="0" smtClean="0"/>
              <a:t> );</a:t>
            </a:r>
          </a:p>
          <a:p>
            <a:r>
              <a:rPr lang="en-GB" dirty="0" smtClean="0"/>
              <a:t>  END LOOP;</a:t>
            </a:r>
          </a:p>
          <a:p>
            <a:r>
              <a:rPr lang="en-GB" dirty="0" smtClean="0"/>
              <a:t>END;</a:t>
            </a:r>
            <a:endParaRPr lang="en-ZA" dirty="0"/>
          </a:p>
        </p:txBody>
      </p:sp>
    </p:spTree>
    <p:extLst>
      <p:ext uri="{BB962C8B-B14F-4D97-AF65-F5344CB8AC3E}">
        <p14:creationId xmlns:p14="http://schemas.microsoft.com/office/powerpoint/2010/main" val="283801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fontScale="77500" lnSpcReduction="20000"/>
          </a:bodyPr>
          <a:lstStyle/>
          <a:p>
            <a:r>
              <a:rPr lang="en-GB" dirty="0" smtClean="0"/>
              <a:t>An explicit cursor may accept a list of parameters. Each time you open the cursor, you can pass different arguments to the cursor, which results in different result sets.</a:t>
            </a:r>
          </a:p>
          <a:p>
            <a:endParaRPr lang="en-GB" dirty="0" smtClean="0"/>
          </a:p>
          <a:p>
            <a:r>
              <a:rPr lang="en-GB" dirty="0" smtClean="0"/>
              <a:t>The following shows the syntax of a declaring a cursor with parameters:</a:t>
            </a:r>
          </a:p>
          <a:p>
            <a:endParaRPr lang="en-GB" dirty="0" smtClean="0"/>
          </a:p>
          <a:p>
            <a:r>
              <a:rPr lang="en-GB" dirty="0" smtClean="0"/>
              <a:t>CURSOR </a:t>
            </a:r>
            <a:r>
              <a:rPr lang="en-GB" dirty="0" err="1" smtClean="0"/>
              <a:t>cursor_name</a:t>
            </a:r>
            <a:r>
              <a:rPr lang="en-GB" dirty="0" smtClean="0"/>
              <a:t> (</a:t>
            </a:r>
            <a:r>
              <a:rPr lang="en-GB" dirty="0" err="1" smtClean="0"/>
              <a:t>parameter_list</a:t>
            </a:r>
            <a:r>
              <a:rPr lang="en-GB" dirty="0" smtClean="0"/>
              <a:t>) </a:t>
            </a:r>
          </a:p>
          <a:p>
            <a:r>
              <a:rPr lang="en-GB" dirty="0" smtClean="0"/>
              <a:t>IS</a:t>
            </a:r>
          </a:p>
          <a:p>
            <a:r>
              <a:rPr lang="en-GB" dirty="0" err="1" smtClean="0"/>
              <a:t>cursor_query</a:t>
            </a:r>
            <a:r>
              <a:rPr lang="en-GB" dirty="0" smtClean="0"/>
              <a:t>;</a:t>
            </a:r>
          </a:p>
          <a:p>
            <a:r>
              <a:rPr lang="en-GB" dirty="0" smtClean="0"/>
              <a:t>Code language: SQL (Structured Query Language) (</a:t>
            </a:r>
            <a:r>
              <a:rPr lang="en-GB" dirty="0" err="1" smtClean="0"/>
              <a:t>sql</a:t>
            </a:r>
            <a:r>
              <a:rPr lang="en-GB" dirty="0" smtClean="0"/>
              <a:t>)</a:t>
            </a:r>
          </a:p>
          <a:p>
            <a:r>
              <a:rPr lang="en-GB" dirty="0" smtClean="0"/>
              <a:t>In the cursor query, each parameter in the parameter list can be used anywhere which a constant is used. The cursor parameters cannot be referenced outside of the cursor query.</a:t>
            </a:r>
            <a:endParaRPr lang="en-ZA" dirty="0"/>
          </a:p>
        </p:txBody>
      </p:sp>
    </p:spTree>
    <p:extLst>
      <p:ext uri="{BB962C8B-B14F-4D97-AF65-F5344CB8AC3E}">
        <p14:creationId xmlns:p14="http://schemas.microsoft.com/office/powerpoint/2010/main" val="1866013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GB" dirty="0" smtClean="0"/>
              <a:t>To open a cursor with parameters, you use the following syntax:</a:t>
            </a:r>
          </a:p>
          <a:p>
            <a:endParaRPr lang="en-GB" dirty="0" smtClean="0"/>
          </a:p>
          <a:p>
            <a:r>
              <a:rPr lang="en-GB" dirty="0" smtClean="0"/>
              <a:t>OPEN </a:t>
            </a:r>
            <a:r>
              <a:rPr lang="en-GB" dirty="0" err="1" smtClean="0"/>
              <a:t>cursor_name</a:t>
            </a:r>
            <a:r>
              <a:rPr lang="en-GB" dirty="0" smtClean="0"/>
              <a:t> (</a:t>
            </a:r>
            <a:r>
              <a:rPr lang="en-GB" dirty="0" err="1" smtClean="0"/>
              <a:t>value_list</a:t>
            </a:r>
            <a:r>
              <a:rPr lang="en-GB" dirty="0" smtClean="0"/>
              <a:t>);</a:t>
            </a:r>
          </a:p>
          <a:p>
            <a:r>
              <a:rPr lang="en-GB" dirty="0" smtClean="0"/>
              <a:t>In this syntax, you passed arguments corresponding to the parameters of the cursor.</a:t>
            </a:r>
          </a:p>
          <a:p>
            <a:endParaRPr lang="en-GB" dirty="0" smtClean="0"/>
          </a:p>
          <a:p>
            <a:r>
              <a:rPr lang="en-GB" dirty="0" smtClean="0"/>
              <a:t>Cursors with parameters are also known as parameterized cursors.</a:t>
            </a:r>
            <a:endParaRPr lang="en-ZA" dirty="0"/>
          </a:p>
        </p:txBody>
      </p:sp>
    </p:spTree>
    <p:extLst>
      <p:ext uri="{BB962C8B-B14F-4D97-AF65-F5344CB8AC3E}">
        <p14:creationId xmlns:p14="http://schemas.microsoft.com/office/powerpoint/2010/main" val="927137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PL/SQL cursor with parameters example</a:t>
            </a:r>
            <a:br>
              <a:rPr lang="en-GB" dirty="0" smtClean="0"/>
            </a:br>
            <a:endParaRPr lang="en-ZA" dirty="0"/>
          </a:p>
        </p:txBody>
      </p:sp>
      <p:sp>
        <p:nvSpPr>
          <p:cNvPr id="3" name="Content Placeholder 2"/>
          <p:cNvSpPr>
            <a:spLocks noGrp="1"/>
          </p:cNvSpPr>
          <p:nvPr>
            <p:ph idx="1"/>
          </p:nvPr>
        </p:nvSpPr>
        <p:spPr>
          <a:xfrm>
            <a:off x="838200" y="1241659"/>
            <a:ext cx="10515600" cy="4935304"/>
          </a:xfrm>
        </p:spPr>
        <p:txBody>
          <a:bodyPr>
            <a:normAutofit fontScale="40000" lnSpcReduction="20000"/>
          </a:bodyPr>
          <a:lstStyle/>
          <a:p>
            <a:r>
              <a:rPr lang="en-GB" dirty="0" smtClean="0"/>
              <a:t>The following example illustrates how to use a cursor with parameters:</a:t>
            </a:r>
          </a:p>
          <a:p>
            <a:r>
              <a:rPr lang="en-GB" dirty="0" smtClean="0"/>
              <a:t>DECLARE</a:t>
            </a:r>
          </a:p>
          <a:p>
            <a:r>
              <a:rPr lang="en-GB" dirty="0" smtClean="0"/>
              <a:t>    </a:t>
            </a:r>
            <a:r>
              <a:rPr lang="en-GB" dirty="0" err="1" smtClean="0"/>
              <a:t>r_product</a:t>
            </a:r>
            <a:r>
              <a:rPr lang="en-GB" dirty="0" smtClean="0"/>
              <a:t> </a:t>
            </a:r>
            <a:r>
              <a:rPr lang="en-GB" dirty="0" err="1" smtClean="0"/>
              <a:t>products%rowtype</a:t>
            </a:r>
            <a:r>
              <a:rPr lang="en-GB" dirty="0" smtClean="0"/>
              <a:t>;</a:t>
            </a:r>
          </a:p>
          <a:p>
            <a:r>
              <a:rPr lang="en-GB" dirty="0" smtClean="0"/>
              <a:t>    CURSOR </a:t>
            </a:r>
            <a:r>
              <a:rPr lang="en-GB" dirty="0" err="1" smtClean="0"/>
              <a:t>c_product</a:t>
            </a:r>
            <a:r>
              <a:rPr lang="en-GB" dirty="0" smtClean="0"/>
              <a:t> (</a:t>
            </a:r>
            <a:r>
              <a:rPr lang="en-GB" dirty="0" err="1" smtClean="0"/>
              <a:t>low_price</a:t>
            </a:r>
            <a:r>
              <a:rPr lang="en-GB" dirty="0" smtClean="0"/>
              <a:t> NUMBER, </a:t>
            </a:r>
            <a:r>
              <a:rPr lang="en-GB" dirty="0" err="1" smtClean="0"/>
              <a:t>high_price</a:t>
            </a:r>
            <a:r>
              <a:rPr lang="en-GB" dirty="0" smtClean="0"/>
              <a:t> NUMBER)</a:t>
            </a:r>
          </a:p>
          <a:p>
            <a:r>
              <a:rPr lang="en-GB" dirty="0" smtClean="0"/>
              <a:t>    IS</a:t>
            </a:r>
          </a:p>
          <a:p>
            <a:r>
              <a:rPr lang="en-GB" dirty="0" smtClean="0"/>
              <a:t>        SELECT *</a:t>
            </a:r>
          </a:p>
          <a:p>
            <a:r>
              <a:rPr lang="en-GB" dirty="0" smtClean="0"/>
              <a:t>        FROM products</a:t>
            </a:r>
          </a:p>
          <a:p>
            <a:r>
              <a:rPr lang="en-GB" dirty="0" smtClean="0"/>
              <a:t>        WHERE </a:t>
            </a:r>
            <a:r>
              <a:rPr lang="en-GB" dirty="0" err="1" smtClean="0"/>
              <a:t>list_price</a:t>
            </a:r>
            <a:r>
              <a:rPr lang="en-GB" dirty="0" smtClean="0"/>
              <a:t> BETWEEN </a:t>
            </a:r>
            <a:r>
              <a:rPr lang="en-GB" dirty="0" err="1" smtClean="0"/>
              <a:t>low_price</a:t>
            </a:r>
            <a:r>
              <a:rPr lang="en-GB" dirty="0" smtClean="0"/>
              <a:t> AND </a:t>
            </a:r>
            <a:r>
              <a:rPr lang="en-GB" dirty="0" err="1" smtClean="0"/>
              <a:t>high_price</a:t>
            </a:r>
            <a:r>
              <a:rPr lang="en-GB" dirty="0" smtClean="0"/>
              <a:t>;</a:t>
            </a:r>
          </a:p>
          <a:p>
            <a:r>
              <a:rPr lang="en-GB" dirty="0" smtClean="0"/>
              <a:t>BEGIN</a:t>
            </a:r>
          </a:p>
          <a:p>
            <a:r>
              <a:rPr lang="en-GB" dirty="0" smtClean="0"/>
              <a:t>    -- show mass products</a:t>
            </a:r>
          </a:p>
          <a:p>
            <a:r>
              <a:rPr lang="en-GB" dirty="0" smtClean="0"/>
              <a:t>    </a:t>
            </a:r>
            <a:r>
              <a:rPr lang="en-GB" dirty="0" err="1" smtClean="0"/>
              <a:t>dbms_output.put_line</a:t>
            </a:r>
            <a:r>
              <a:rPr lang="en-GB" dirty="0" smtClean="0"/>
              <a:t>('Mass products: ');</a:t>
            </a:r>
          </a:p>
          <a:p>
            <a:r>
              <a:rPr lang="en-GB" dirty="0" smtClean="0"/>
              <a:t>    OPEN </a:t>
            </a:r>
            <a:r>
              <a:rPr lang="en-GB" dirty="0" err="1" smtClean="0"/>
              <a:t>c_product</a:t>
            </a:r>
            <a:r>
              <a:rPr lang="en-GB" dirty="0" smtClean="0"/>
              <a:t>(50,100);</a:t>
            </a:r>
          </a:p>
          <a:p>
            <a:r>
              <a:rPr lang="en-GB" dirty="0" smtClean="0"/>
              <a:t>    LOOP</a:t>
            </a:r>
          </a:p>
          <a:p>
            <a:r>
              <a:rPr lang="en-GB" dirty="0" smtClean="0"/>
              <a:t>        FETCH </a:t>
            </a:r>
            <a:r>
              <a:rPr lang="en-GB" dirty="0" err="1" smtClean="0"/>
              <a:t>c_product</a:t>
            </a:r>
            <a:r>
              <a:rPr lang="en-GB" dirty="0" smtClean="0"/>
              <a:t> INTO </a:t>
            </a:r>
            <a:r>
              <a:rPr lang="en-GB" dirty="0" err="1" smtClean="0"/>
              <a:t>r_product</a:t>
            </a:r>
            <a:r>
              <a:rPr lang="en-GB" dirty="0" smtClean="0"/>
              <a:t>;</a:t>
            </a:r>
          </a:p>
          <a:p>
            <a:r>
              <a:rPr lang="en-GB" dirty="0" smtClean="0"/>
              <a:t>        EXIT WHEN </a:t>
            </a:r>
            <a:r>
              <a:rPr lang="en-GB" dirty="0" err="1" smtClean="0"/>
              <a:t>c_product%notfound</a:t>
            </a:r>
            <a:r>
              <a:rPr lang="en-GB" dirty="0" smtClean="0"/>
              <a:t>;</a:t>
            </a:r>
          </a:p>
          <a:p>
            <a:r>
              <a:rPr lang="en-GB" dirty="0" smtClean="0"/>
              <a:t>        </a:t>
            </a:r>
            <a:r>
              <a:rPr lang="en-GB" dirty="0" err="1" smtClean="0"/>
              <a:t>dbms_output.put_line</a:t>
            </a:r>
            <a:r>
              <a:rPr lang="en-GB" dirty="0" smtClean="0"/>
              <a:t>(</a:t>
            </a:r>
            <a:r>
              <a:rPr lang="en-GB" dirty="0" err="1" smtClean="0"/>
              <a:t>r_product.product_name</a:t>
            </a:r>
            <a:r>
              <a:rPr lang="en-GB" dirty="0" smtClean="0"/>
              <a:t> || ': ' ||</a:t>
            </a:r>
            <a:r>
              <a:rPr lang="en-GB" dirty="0" err="1" smtClean="0"/>
              <a:t>r_product.list_price</a:t>
            </a:r>
            <a:r>
              <a:rPr lang="en-GB" dirty="0" smtClean="0"/>
              <a:t>);</a:t>
            </a:r>
          </a:p>
          <a:p>
            <a:r>
              <a:rPr lang="en-GB" dirty="0" smtClean="0"/>
              <a:t>    END LOOP;</a:t>
            </a:r>
          </a:p>
          <a:p>
            <a:r>
              <a:rPr lang="en-GB" dirty="0" smtClean="0"/>
              <a:t>    CLOSE </a:t>
            </a:r>
            <a:r>
              <a:rPr lang="en-GB" dirty="0" err="1" smtClean="0"/>
              <a:t>c_product</a:t>
            </a:r>
            <a:r>
              <a:rPr lang="en-GB" dirty="0" smtClean="0"/>
              <a:t>;</a:t>
            </a:r>
          </a:p>
          <a:p>
            <a:endParaRPr lang="en-GB" dirty="0" smtClean="0"/>
          </a:p>
          <a:p>
            <a:r>
              <a:rPr lang="en-GB" dirty="0" smtClean="0"/>
              <a:t>    </a:t>
            </a:r>
            <a:endParaRPr lang="en-ZA" dirty="0"/>
          </a:p>
        </p:txBody>
      </p:sp>
    </p:spTree>
    <p:extLst>
      <p:ext uri="{BB962C8B-B14F-4D97-AF65-F5344CB8AC3E}">
        <p14:creationId xmlns:p14="http://schemas.microsoft.com/office/powerpoint/2010/main" val="3147199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fontScale="77500" lnSpcReduction="20000"/>
          </a:bodyPr>
          <a:lstStyle/>
          <a:p>
            <a:r>
              <a:rPr lang="en-GB" dirty="0" smtClean="0"/>
              <a:t>-- show luxury products</a:t>
            </a:r>
          </a:p>
          <a:p>
            <a:r>
              <a:rPr lang="en-GB" dirty="0" smtClean="0"/>
              <a:t>    </a:t>
            </a:r>
            <a:r>
              <a:rPr lang="en-GB" dirty="0" err="1" smtClean="0"/>
              <a:t>dbms_output.put_line</a:t>
            </a:r>
            <a:r>
              <a:rPr lang="en-GB" dirty="0" smtClean="0"/>
              <a:t>('Luxury products: ');</a:t>
            </a:r>
          </a:p>
          <a:p>
            <a:r>
              <a:rPr lang="en-GB" dirty="0" smtClean="0"/>
              <a:t>    OPEN </a:t>
            </a:r>
            <a:r>
              <a:rPr lang="en-GB" dirty="0" err="1" smtClean="0"/>
              <a:t>c_product</a:t>
            </a:r>
            <a:r>
              <a:rPr lang="en-GB" dirty="0" smtClean="0"/>
              <a:t>(800,1000);</a:t>
            </a:r>
          </a:p>
          <a:p>
            <a:r>
              <a:rPr lang="en-GB" dirty="0" smtClean="0"/>
              <a:t>    LOOP</a:t>
            </a:r>
          </a:p>
          <a:p>
            <a:r>
              <a:rPr lang="en-GB" dirty="0" smtClean="0"/>
              <a:t>        FETCH </a:t>
            </a:r>
            <a:r>
              <a:rPr lang="en-GB" dirty="0" err="1" smtClean="0"/>
              <a:t>c_product</a:t>
            </a:r>
            <a:r>
              <a:rPr lang="en-GB" dirty="0" smtClean="0"/>
              <a:t> INTO </a:t>
            </a:r>
            <a:r>
              <a:rPr lang="en-GB" dirty="0" err="1" smtClean="0"/>
              <a:t>r_product</a:t>
            </a:r>
            <a:r>
              <a:rPr lang="en-GB" dirty="0" smtClean="0"/>
              <a:t>;</a:t>
            </a:r>
          </a:p>
          <a:p>
            <a:r>
              <a:rPr lang="en-GB" dirty="0" smtClean="0"/>
              <a:t>        EXIT WHEN </a:t>
            </a:r>
            <a:r>
              <a:rPr lang="en-GB" dirty="0" err="1" smtClean="0"/>
              <a:t>c_product%notfound</a:t>
            </a:r>
            <a:r>
              <a:rPr lang="en-GB" dirty="0" smtClean="0"/>
              <a:t>;</a:t>
            </a:r>
          </a:p>
          <a:p>
            <a:r>
              <a:rPr lang="en-GB" dirty="0" smtClean="0"/>
              <a:t>        </a:t>
            </a:r>
            <a:r>
              <a:rPr lang="en-GB" dirty="0" err="1" smtClean="0"/>
              <a:t>dbms_output.put_line</a:t>
            </a:r>
            <a:r>
              <a:rPr lang="en-GB" dirty="0" smtClean="0"/>
              <a:t>(</a:t>
            </a:r>
            <a:r>
              <a:rPr lang="en-GB" dirty="0" err="1" smtClean="0"/>
              <a:t>r_product.product_name</a:t>
            </a:r>
            <a:r>
              <a:rPr lang="en-GB" dirty="0" smtClean="0"/>
              <a:t> || ': ' ||</a:t>
            </a:r>
            <a:r>
              <a:rPr lang="en-GB" dirty="0" err="1" smtClean="0"/>
              <a:t>r_product.list_price</a:t>
            </a:r>
            <a:r>
              <a:rPr lang="en-GB" dirty="0" smtClean="0"/>
              <a:t>);</a:t>
            </a:r>
          </a:p>
          <a:p>
            <a:r>
              <a:rPr lang="en-GB" dirty="0" smtClean="0"/>
              <a:t>    END LOOP;</a:t>
            </a:r>
          </a:p>
          <a:p>
            <a:r>
              <a:rPr lang="en-GB" dirty="0" smtClean="0"/>
              <a:t>    CLOSE </a:t>
            </a:r>
            <a:r>
              <a:rPr lang="en-GB" dirty="0" err="1" smtClean="0"/>
              <a:t>c_product</a:t>
            </a:r>
            <a:r>
              <a:rPr lang="en-GB" dirty="0" smtClean="0"/>
              <a:t>;</a:t>
            </a:r>
          </a:p>
          <a:p>
            <a:endParaRPr lang="en-GB" dirty="0" smtClean="0"/>
          </a:p>
          <a:p>
            <a:r>
              <a:rPr lang="en-GB" dirty="0" smtClean="0"/>
              <a:t>END;</a:t>
            </a:r>
          </a:p>
          <a:p>
            <a:r>
              <a:rPr lang="en-GB" dirty="0" smtClean="0"/>
              <a:t>/</a:t>
            </a:r>
            <a:endParaRPr lang="en-ZA" dirty="0" smtClean="0"/>
          </a:p>
          <a:p>
            <a:endParaRPr lang="en-ZA" dirty="0"/>
          </a:p>
        </p:txBody>
      </p:sp>
    </p:spTree>
    <p:extLst>
      <p:ext uri="{BB962C8B-B14F-4D97-AF65-F5344CB8AC3E}">
        <p14:creationId xmlns:p14="http://schemas.microsoft.com/office/powerpoint/2010/main" val="2469220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lnSpcReduction="10000"/>
          </a:bodyPr>
          <a:lstStyle/>
          <a:p>
            <a:r>
              <a:rPr lang="en-GB" dirty="0" smtClean="0"/>
              <a:t>In </a:t>
            </a:r>
            <a:r>
              <a:rPr lang="en-GB" dirty="0"/>
              <a:t>this example:</a:t>
            </a:r>
          </a:p>
          <a:p>
            <a:r>
              <a:rPr lang="en-GB" dirty="0"/>
              <a:t>First, declare a cursor that accepts two parameters low price and high price. The cursor retrieves products whose prices are between the low and high prices.</a:t>
            </a:r>
          </a:p>
          <a:p>
            <a:r>
              <a:rPr lang="en-GB" dirty="0"/>
              <a:t>Second, open the cursor and pass the low and high prices as 50 and 100 respectively. Then fetch each row in the cursor and show the product’s information, and close the cursor.</a:t>
            </a:r>
          </a:p>
          <a:p>
            <a:r>
              <a:rPr lang="en-GB" dirty="0"/>
              <a:t>Third, open the cursor for the second time but with different arguments, 800 for the low price and 100 for the high price. Then the rest is fetching data, printing out product’s information, and closing the cursor.</a:t>
            </a:r>
          </a:p>
          <a:p>
            <a:endParaRPr lang="en-ZA" dirty="0"/>
          </a:p>
        </p:txBody>
      </p:sp>
    </p:spTree>
    <p:extLst>
      <p:ext uri="{BB962C8B-B14F-4D97-AF65-F5344CB8AC3E}">
        <p14:creationId xmlns:p14="http://schemas.microsoft.com/office/powerpoint/2010/main" val="2701691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PL/SQL parameterized cursor with default values</a:t>
            </a:r>
            <a:br>
              <a:rPr lang="en-ZA" dirty="0" smtClean="0"/>
            </a:br>
            <a:endParaRPr lang="en-ZA" dirty="0"/>
          </a:p>
        </p:txBody>
      </p:sp>
      <p:sp>
        <p:nvSpPr>
          <p:cNvPr id="3" name="Content Placeholder 2"/>
          <p:cNvSpPr>
            <a:spLocks noGrp="1"/>
          </p:cNvSpPr>
          <p:nvPr>
            <p:ph idx="1"/>
          </p:nvPr>
        </p:nvSpPr>
        <p:spPr/>
        <p:txBody>
          <a:bodyPr>
            <a:normAutofit fontScale="92500" lnSpcReduction="20000"/>
          </a:bodyPr>
          <a:lstStyle/>
          <a:p>
            <a:r>
              <a:rPr lang="en-ZA" dirty="0" smtClean="0"/>
              <a:t>A parameterized cursor can have default values for its parameters as shown below:</a:t>
            </a:r>
          </a:p>
          <a:p>
            <a:endParaRPr lang="en-ZA" dirty="0" smtClean="0"/>
          </a:p>
          <a:p>
            <a:r>
              <a:rPr lang="en-ZA" dirty="0" smtClean="0"/>
              <a:t>CURSOR </a:t>
            </a:r>
            <a:r>
              <a:rPr lang="en-ZA" dirty="0" err="1" smtClean="0"/>
              <a:t>cursor_name</a:t>
            </a:r>
            <a:r>
              <a:rPr lang="en-ZA" dirty="0" smtClean="0"/>
              <a:t> (</a:t>
            </a:r>
          </a:p>
          <a:p>
            <a:r>
              <a:rPr lang="en-ZA" dirty="0" smtClean="0"/>
              <a:t>    </a:t>
            </a:r>
            <a:r>
              <a:rPr lang="en-ZA" dirty="0" err="1" smtClean="0"/>
              <a:t>parameter_name</a:t>
            </a:r>
            <a:r>
              <a:rPr lang="en-ZA" dirty="0" smtClean="0"/>
              <a:t> </a:t>
            </a:r>
            <a:r>
              <a:rPr lang="en-ZA" dirty="0" err="1" smtClean="0"/>
              <a:t>datatype</a:t>
            </a:r>
            <a:r>
              <a:rPr lang="en-ZA" dirty="0" smtClean="0"/>
              <a:t> := </a:t>
            </a:r>
            <a:r>
              <a:rPr lang="en-ZA" dirty="0" err="1" smtClean="0"/>
              <a:t>default_value</a:t>
            </a:r>
            <a:r>
              <a:rPr lang="en-ZA" dirty="0" smtClean="0"/>
              <a:t>, </a:t>
            </a:r>
          </a:p>
          <a:p>
            <a:r>
              <a:rPr lang="en-ZA" dirty="0" smtClean="0"/>
              <a:t>    </a:t>
            </a:r>
            <a:r>
              <a:rPr lang="en-ZA" dirty="0" err="1" smtClean="0"/>
              <a:t>parameter_name</a:t>
            </a:r>
            <a:r>
              <a:rPr lang="en-ZA" dirty="0" smtClean="0"/>
              <a:t> </a:t>
            </a:r>
            <a:r>
              <a:rPr lang="en-ZA" dirty="0" err="1" smtClean="0"/>
              <a:t>datatype</a:t>
            </a:r>
            <a:r>
              <a:rPr lang="en-ZA" dirty="0" smtClean="0"/>
              <a:t> := </a:t>
            </a:r>
            <a:r>
              <a:rPr lang="en-ZA" dirty="0" err="1" smtClean="0"/>
              <a:t>default_value</a:t>
            </a:r>
            <a:r>
              <a:rPr lang="en-ZA" dirty="0" smtClean="0"/>
              <a:t>, </a:t>
            </a:r>
          </a:p>
          <a:p>
            <a:r>
              <a:rPr lang="en-ZA" dirty="0" smtClean="0"/>
              <a:t>    ...</a:t>
            </a:r>
          </a:p>
          <a:p>
            <a:r>
              <a:rPr lang="en-ZA" dirty="0" smtClean="0"/>
              <a:t>) IS </a:t>
            </a:r>
          </a:p>
          <a:p>
            <a:r>
              <a:rPr lang="en-ZA" dirty="0" smtClean="0"/>
              <a:t>    </a:t>
            </a:r>
            <a:r>
              <a:rPr lang="en-ZA" dirty="0" err="1" smtClean="0"/>
              <a:t>cursor_query</a:t>
            </a:r>
            <a:r>
              <a:rPr lang="en-ZA" dirty="0" smtClean="0"/>
              <a:t>;</a:t>
            </a:r>
          </a:p>
          <a:p>
            <a:r>
              <a:rPr lang="en-ZA" dirty="0" smtClean="0"/>
              <a:t>If you open the parameterized cursor without passing any argument, the cursor will use the default values for its parameters.</a:t>
            </a:r>
            <a:endParaRPr lang="en-ZA" dirty="0"/>
          </a:p>
        </p:txBody>
      </p:sp>
    </p:spTree>
    <p:extLst>
      <p:ext uri="{BB962C8B-B14F-4D97-AF65-F5344CB8AC3E}">
        <p14:creationId xmlns:p14="http://schemas.microsoft.com/office/powerpoint/2010/main" val="1053929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1381"/>
            <a:ext cx="10515600" cy="5955582"/>
          </a:xfrm>
        </p:spPr>
        <p:txBody>
          <a:bodyPr>
            <a:normAutofit fontScale="55000" lnSpcReduction="20000"/>
          </a:bodyPr>
          <a:lstStyle/>
          <a:p>
            <a:r>
              <a:rPr lang="en-GB" dirty="0" smtClean="0"/>
              <a:t>DECLARE</a:t>
            </a:r>
          </a:p>
          <a:p>
            <a:r>
              <a:rPr lang="en-GB" dirty="0" smtClean="0"/>
              <a:t>    CURSOR </a:t>
            </a:r>
            <a:r>
              <a:rPr lang="en-GB" dirty="0" err="1" smtClean="0"/>
              <a:t>c_revenue</a:t>
            </a:r>
            <a:r>
              <a:rPr lang="en-GB" dirty="0" smtClean="0"/>
              <a:t> (</a:t>
            </a:r>
            <a:r>
              <a:rPr lang="en-GB" dirty="0" err="1" smtClean="0"/>
              <a:t>in_year</a:t>
            </a:r>
            <a:r>
              <a:rPr lang="en-GB" dirty="0" smtClean="0"/>
              <a:t> NUMBER :=2017 , </a:t>
            </a:r>
            <a:r>
              <a:rPr lang="en-GB" dirty="0" err="1" smtClean="0"/>
              <a:t>in_customer_id</a:t>
            </a:r>
            <a:r>
              <a:rPr lang="en-GB" dirty="0" smtClean="0"/>
              <a:t> NUMBER := 1)</a:t>
            </a:r>
          </a:p>
          <a:p>
            <a:r>
              <a:rPr lang="en-GB" dirty="0" smtClean="0"/>
              <a:t>    IS</a:t>
            </a:r>
          </a:p>
          <a:p>
            <a:r>
              <a:rPr lang="en-GB" dirty="0" smtClean="0"/>
              <a:t>        SELECT SUM(quantity * </a:t>
            </a:r>
            <a:r>
              <a:rPr lang="en-GB" dirty="0" err="1" smtClean="0"/>
              <a:t>unit_price</a:t>
            </a:r>
            <a:r>
              <a:rPr lang="en-GB" dirty="0" smtClean="0"/>
              <a:t>) revenue</a:t>
            </a:r>
          </a:p>
          <a:p>
            <a:r>
              <a:rPr lang="en-GB" dirty="0" smtClean="0"/>
              <a:t>        FROM </a:t>
            </a:r>
            <a:r>
              <a:rPr lang="en-GB" dirty="0" err="1" smtClean="0"/>
              <a:t>order_items</a:t>
            </a:r>
            <a:endParaRPr lang="en-GB" dirty="0" smtClean="0"/>
          </a:p>
          <a:p>
            <a:r>
              <a:rPr lang="en-GB" dirty="0" smtClean="0"/>
              <a:t>        INNER JOIN orders USING (</a:t>
            </a:r>
            <a:r>
              <a:rPr lang="en-GB" dirty="0" err="1" smtClean="0"/>
              <a:t>order_id</a:t>
            </a:r>
            <a:r>
              <a:rPr lang="en-GB" dirty="0" smtClean="0"/>
              <a:t>)</a:t>
            </a:r>
          </a:p>
          <a:p>
            <a:r>
              <a:rPr lang="en-GB" dirty="0" smtClean="0"/>
              <a:t>        WHERE status = 'Shipped' AND EXTRACT( YEAR FROM </a:t>
            </a:r>
            <a:r>
              <a:rPr lang="en-GB" dirty="0" err="1" smtClean="0"/>
              <a:t>order_date</a:t>
            </a:r>
            <a:r>
              <a:rPr lang="en-GB" dirty="0" smtClean="0"/>
              <a:t>) = </a:t>
            </a:r>
            <a:r>
              <a:rPr lang="en-GB" dirty="0" err="1" smtClean="0"/>
              <a:t>in_year</a:t>
            </a:r>
            <a:endParaRPr lang="en-GB" dirty="0" smtClean="0"/>
          </a:p>
          <a:p>
            <a:r>
              <a:rPr lang="en-GB" dirty="0" smtClean="0"/>
              <a:t>        GROUP BY </a:t>
            </a:r>
            <a:r>
              <a:rPr lang="en-GB" dirty="0" err="1" smtClean="0"/>
              <a:t>customer_id</a:t>
            </a:r>
            <a:endParaRPr lang="en-GB" dirty="0" smtClean="0"/>
          </a:p>
          <a:p>
            <a:r>
              <a:rPr lang="en-GB" dirty="0" smtClean="0"/>
              <a:t>        HAVING </a:t>
            </a:r>
            <a:r>
              <a:rPr lang="en-GB" dirty="0" err="1" smtClean="0"/>
              <a:t>customer_id</a:t>
            </a:r>
            <a:r>
              <a:rPr lang="en-GB" dirty="0" smtClean="0"/>
              <a:t> = </a:t>
            </a:r>
            <a:r>
              <a:rPr lang="en-GB" dirty="0" err="1" smtClean="0"/>
              <a:t>in_customer_id</a:t>
            </a:r>
            <a:r>
              <a:rPr lang="en-GB" dirty="0" smtClean="0"/>
              <a:t>;      </a:t>
            </a:r>
          </a:p>
          <a:p>
            <a:r>
              <a:rPr lang="en-GB" dirty="0" smtClean="0"/>
              <a:t>    </a:t>
            </a:r>
            <a:r>
              <a:rPr lang="en-GB" dirty="0" err="1" smtClean="0"/>
              <a:t>r_revenue</a:t>
            </a:r>
            <a:r>
              <a:rPr lang="en-GB" dirty="0" smtClean="0"/>
              <a:t> </a:t>
            </a:r>
            <a:r>
              <a:rPr lang="en-GB" dirty="0" err="1" smtClean="0"/>
              <a:t>c_revenue%rowtype</a:t>
            </a:r>
            <a:r>
              <a:rPr lang="en-GB" dirty="0" smtClean="0"/>
              <a:t>;</a:t>
            </a:r>
          </a:p>
          <a:p>
            <a:r>
              <a:rPr lang="en-GB" dirty="0" smtClean="0"/>
              <a:t>BEGIN</a:t>
            </a:r>
          </a:p>
          <a:p>
            <a:r>
              <a:rPr lang="en-GB" dirty="0" smtClean="0"/>
              <a:t>    OPEN </a:t>
            </a:r>
            <a:r>
              <a:rPr lang="en-GB" dirty="0" err="1" smtClean="0"/>
              <a:t>c_revenue</a:t>
            </a:r>
            <a:r>
              <a:rPr lang="en-GB" dirty="0" smtClean="0"/>
              <a:t>;</a:t>
            </a:r>
          </a:p>
          <a:p>
            <a:r>
              <a:rPr lang="en-GB" dirty="0" smtClean="0"/>
              <a:t>    LOOP</a:t>
            </a:r>
          </a:p>
          <a:p>
            <a:r>
              <a:rPr lang="en-GB" dirty="0" smtClean="0"/>
              <a:t>        FETCH </a:t>
            </a:r>
            <a:r>
              <a:rPr lang="en-GB" dirty="0" err="1" smtClean="0"/>
              <a:t>c_revenue</a:t>
            </a:r>
            <a:r>
              <a:rPr lang="en-GB" dirty="0" smtClean="0"/>
              <a:t> INTO </a:t>
            </a:r>
            <a:r>
              <a:rPr lang="en-GB" dirty="0" err="1" smtClean="0"/>
              <a:t>r_revenue</a:t>
            </a:r>
            <a:r>
              <a:rPr lang="en-GB" dirty="0" smtClean="0"/>
              <a:t>;</a:t>
            </a:r>
          </a:p>
          <a:p>
            <a:r>
              <a:rPr lang="en-GB" dirty="0" smtClean="0"/>
              <a:t>        EXIT    WHEN </a:t>
            </a:r>
            <a:r>
              <a:rPr lang="en-GB" dirty="0" err="1" smtClean="0"/>
              <a:t>c_revenue%notfound</a:t>
            </a:r>
            <a:r>
              <a:rPr lang="en-GB" dirty="0" smtClean="0"/>
              <a:t>;</a:t>
            </a:r>
          </a:p>
          <a:p>
            <a:r>
              <a:rPr lang="en-GB" dirty="0" smtClean="0"/>
              <a:t>        -- show the revenue</a:t>
            </a:r>
          </a:p>
          <a:p>
            <a:r>
              <a:rPr lang="en-GB" dirty="0" smtClean="0"/>
              <a:t>        </a:t>
            </a:r>
            <a:r>
              <a:rPr lang="en-GB" dirty="0" err="1" smtClean="0"/>
              <a:t>dbms_output.put_line</a:t>
            </a:r>
            <a:r>
              <a:rPr lang="en-GB" dirty="0" smtClean="0"/>
              <a:t>(</a:t>
            </a:r>
            <a:r>
              <a:rPr lang="en-GB" dirty="0" err="1" smtClean="0"/>
              <a:t>r_revenue.revenue</a:t>
            </a:r>
            <a:r>
              <a:rPr lang="en-GB" dirty="0" smtClean="0"/>
              <a:t>);</a:t>
            </a:r>
          </a:p>
          <a:p>
            <a:r>
              <a:rPr lang="en-GB" dirty="0" smtClean="0"/>
              <a:t>    END LOOP;</a:t>
            </a:r>
          </a:p>
          <a:p>
            <a:r>
              <a:rPr lang="en-GB" dirty="0" smtClean="0"/>
              <a:t>    CLOSE </a:t>
            </a:r>
            <a:r>
              <a:rPr lang="en-GB" dirty="0" err="1" smtClean="0"/>
              <a:t>c_revenue</a:t>
            </a:r>
            <a:r>
              <a:rPr lang="en-GB" dirty="0" smtClean="0"/>
              <a:t>;</a:t>
            </a:r>
          </a:p>
          <a:p>
            <a:r>
              <a:rPr lang="en-GB" dirty="0" smtClean="0"/>
              <a:t>END; In this example, we declared a parameterized cursor with default values. When we opened the cursor, we did not pass any arguments; therefore, the cursor used the default values, 2017 for  </a:t>
            </a:r>
            <a:r>
              <a:rPr lang="en-GB" dirty="0" err="1" smtClean="0"/>
              <a:t>in_year</a:t>
            </a:r>
            <a:r>
              <a:rPr lang="en-GB" dirty="0" smtClean="0"/>
              <a:t> and 1 for </a:t>
            </a:r>
            <a:r>
              <a:rPr lang="en-GB" dirty="0" err="1" smtClean="0"/>
              <a:t>in_customer_id</a:t>
            </a:r>
            <a:endParaRPr lang="en-GB" dirty="0" smtClean="0"/>
          </a:p>
          <a:p>
            <a:endParaRPr lang="en-ZA" dirty="0"/>
          </a:p>
        </p:txBody>
      </p:sp>
    </p:spTree>
    <p:extLst>
      <p:ext uri="{BB962C8B-B14F-4D97-AF65-F5344CB8AC3E}">
        <p14:creationId xmlns:p14="http://schemas.microsoft.com/office/powerpoint/2010/main" val="1752540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pic>
        <p:nvPicPr>
          <p:cNvPr id="4" name="Content Placeholder 3"/>
          <p:cNvPicPr>
            <a:picLocks noGrp="1" noChangeAspect="1"/>
          </p:cNvPicPr>
          <p:nvPr>
            <p:ph idx="1"/>
          </p:nvPr>
        </p:nvPicPr>
        <p:blipFill>
          <a:blip r:embed="rId2"/>
          <a:stretch>
            <a:fillRect/>
          </a:stretch>
        </p:blipFill>
        <p:spPr>
          <a:xfrm>
            <a:off x="2428875" y="3039269"/>
            <a:ext cx="7334250" cy="1924050"/>
          </a:xfrm>
          <a:prstGeom prst="rect">
            <a:avLst/>
          </a:prstGeom>
        </p:spPr>
      </p:pic>
    </p:spTree>
    <p:extLst>
      <p:ext uri="{BB962C8B-B14F-4D97-AF65-F5344CB8AC3E}">
        <p14:creationId xmlns:p14="http://schemas.microsoft.com/office/powerpoint/2010/main" val="724357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Introduction to PL/SQL cursor variables</a:t>
            </a:r>
          </a:p>
        </p:txBody>
      </p:sp>
      <p:sp>
        <p:nvSpPr>
          <p:cNvPr id="3" name="Content Placeholder 2"/>
          <p:cNvSpPr>
            <a:spLocks noGrp="1"/>
          </p:cNvSpPr>
          <p:nvPr>
            <p:ph idx="1"/>
          </p:nvPr>
        </p:nvSpPr>
        <p:spPr/>
        <p:txBody>
          <a:bodyPr>
            <a:normAutofit fontScale="92500" lnSpcReduction="10000"/>
          </a:bodyPr>
          <a:lstStyle/>
          <a:p>
            <a:r>
              <a:rPr lang="en-GB" dirty="0" smtClean="0"/>
              <a:t> cursor variable is a variable that references to a cursor. Different from implicit and explicit cursors, a cursor variable is not tied to any specific query. Meaning that a cursor variable can be opened for any query.</a:t>
            </a:r>
          </a:p>
          <a:p>
            <a:r>
              <a:rPr lang="en-GB" dirty="0" smtClean="0"/>
              <a:t>The most important benefit of a cursor variable is that it enables passing the result of a query between PL/SQL programs. Without a cursor variable, you have to fetch all data from a cursor, store it in a variable e.g., a collection, and pass this variable as an argument. With a cursor variable, you simply pass the reference to that cursor.</a:t>
            </a:r>
          </a:p>
          <a:p>
            <a:endParaRPr lang="en-GB" dirty="0" smtClean="0"/>
          </a:p>
          <a:p>
            <a:r>
              <a:rPr lang="en-GB" dirty="0" smtClean="0"/>
              <a:t>To declare a cursor variable, you use the REF CURSOR is the data type. PL/SQL has two forms of REF CURSOR </a:t>
            </a:r>
            <a:r>
              <a:rPr lang="en-GB" dirty="0" err="1" smtClean="0"/>
              <a:t>typeS</a:t>
            </a:r>
            <a:r>
              <a:rPr lang="en-GB" dirty="0" smtClean="0"/>
              <a:t>: strong typed and weak typed REF CURSOR.</a:t>
            </a:r>
            <a:endParaRPr lang="en-ZA" dirty="0"/>
          </a:p>
        </p:txBody>
      </p:sp>
    </p:spTree>
    <p:extLst>
      <p:ext uri="{BB962C8B-B14F-4D97-AF65-F5344CB8AC3E}">
        <p14:creationId xmlns:p14="http://schemas.microsoft.com/office/powerpoint/2010/main" val="1667195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3255"/>
            <a:ext cx="10515600" cy="6003708"/>
          </a:xfrm>
        </p:spPr>
        <p:txBody>
          <a:bodyPr>
            <a:normAutofit fontScale="92500" lnSpcReduction="20000"/>
          </a:bodyPr>
          <a:lstStyle/>
          <a:p>
            <a:r>
              <a:rPr lang="en-GB" dirty="0" smtClean="0"/>
              <a:t>The following shows an example of a strong REF CURSOR.</a:t>
            </a:r>
          </a:p>
          <a:p>
            <a:r>
              <a:rPr lang="en-GB" dirty="0" smtClean="0"/>
              <a:t>DECLARE</a:t>
            </a:r>
          </a:p>
          <a:p>
            <a:r>
              <a:rPr lang="en-GB" dirty="0" smtClean="0"/>
              <a:t>    TYPE </a:t>
            </a:r>
            <a:r>
              <a:rPr lang="en-GB" dirty="0" err="1" smtClean="0"/>
              <a:t>customer_t</a:t>
            </a:r>
            <a:r>
              <a:rPr lang="en-GB" dirty="0" smtClean="0"/>
              <a:t> IS REF CURSOR RETURN </a:t>
            </a:r>
            <a:r>
              <a:rPr lang="en-GB" dirty="0" err="1" smtClean="0"/>
              <a:t>customers%ROWTYPE</a:t>
            </a:r>
            <a:r>
              <a:rPr lang="en-GB" dirty="0" smtClean="0"/>
              <a:t>;</a:t>
            </a:r>
          </a:p>
          <a:p>
            <a:r>
              <a:rPr lang="en-GB" dirty="0" smtClean="0"/>
              <a:t>    </a:t>
            </a:r>
            <a:r>
              <a:rPr lang="en-GB" dirty="0" err="1" smtClean="0"/>
              <a:t>c_customer</a:t>
            </a:r>
            <a:r>
              <a:rPr lang="en-GB" dirty="0" smtClean="0"/>
              <a:t> </a:t>
            </a:r>
            <a:r>
              <a:rPr lang="en-GB" dirty="0" err="1" smtClean="0"/>
              <a:t>customer_t</a:t>
            </a:r>
            <a:r>
              <a:rPr lang="en-GB" dirty="0" smtClean="0"/>
              <a:t>;</a:t>
            </a:r>
          </a:p>
          <a:p>
            <a:r>
              <a:rPr lang="en-GB" dirty="0" smtClean="0"/>
              <a:t>This form of cursor variable called strong typed REF CURSOR because the cursor variable is always associated with a specific record structure, or type.</a:t>
            </a:r>
          </a:p>
          <a:p>
            <a:r>
              <a:rPr lang="en-GB" dirty="0" smtClean="0"/>
              <a:t>And here is an example of a weak typed REF CURSOR declaration that is not associated with any specific structure:</a:t>
            </a:r>
          </a:p>
          <a:p>
            <a:r>
              <a:rPr lang="en-GB" dirty="0" smtClean="0"/>
              <a:t>DECLARE</a:t>
            </a:r>
          </a:p>
          <a:p>
            <a:r>
              <a:rPr lang="en-GB" dirty="0" smtClean="0"/>
              <a:t>    TYPE </a:t>
            </a:r>
            <a:r>
              <a:rPr lang="en-GB" dirty="0" err="1" smtClean="0"/>
              <a:t>customer_t</a:t>
            </a:r>
            <a:r>
              <a:rPr lang="en-GB" dirty="0" smtClean="0"/>
              <a:t> IS REF CURSOR;</a:t>
            </a:r>
          </a:p>
          <a:p>
            <a:r>
              <a:rPr lang="en-GB" dirty="0" smtClean="0"/>
              <a:t>    </a:t>
            </a:r>
            <a:r>
              <a:rPr lang="en-GB" dirty="0" err="1" smtClean="0"/>
              <a:t>c_customer</a:t>
            </a:r>
            <a:r>
              <a:rPr lang="en-GB" dirty="0" smtClean="0"/>
              <a:t> </a:t>
            </a:r>
            <a:r>
              <a:rPr lang="en-GB" dirty="0" err="1" smtClean="0"/>
              <a:t>customer_t</a:t>
            </a:r>
            <a:r>
              <a:rPr lang="en-GB" dirty="0" smtClean="0"/>
              <a:t>; </a:t>
            </a:r>
          </a:p>
          <a:p>
            <a:r>
              <a:rPr lang="en-GB" dirty="0" smtClean="0"/>
              <a:t>Starting from Oracle 9i, you can use SYS_REFCURSOR, which is a predefined weak typed REF CURSOR, to declare a weak REF CURSOR as follows:</a:t>
            </a:r>
          </a:p>
          <a:p>
            <a:r>
              <a:rPr lang="en-GB" dirty="0" smtClean="0"/>
              <a:t>DECLARE</a:t>
            </a:r>
          </a:p>
          <a:p>
            <a:r>
              <a:rPr lang="en-GB" dirty="0" smtClean="0"/>
              <a:t>    </a:t>
            </a:r>
            <a:r>
              <a:rPr lang="en-GB" dirty="0" err="1" smtClean="0"/>
              <a:t>c_customer</a:t>
            </a:r>
            <a:r>
              <a:rPr lang="en-GB" dirty="0" smtClean="0"/>
              <a:t> SYS_REFCURSOR;</a:t>
            </a:r>
            <a:endParaRPr lang="en-ZA" dirty="0"/>
          </a:p>
        </p:txBody>
      </p:sp>
    </p:spTree>
    <p:extLst>
      <p:ext uri="{BB962C8B-B14F-4D97-AF65-F5344CB8AC3E}">
        <p14:creationId xmlns:p14="http://schemas.microsoft.com/office/powerpoint/2010/main" val="1162179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PL/SQL cursor variable examples</a:t>
            </a:r>
            <a:br>
              <a:rPr lang="en-GB" dirty="0" smtClean="0"/>
            </a:br>
            <a:endParaRPr lang="en-ZA" dirty="0"/>
          </a:p>
        </p:txBody>
      </p:sp>
      <p:sp>
        <p:nvSpPr>
          <p:cNvPr id="3" name="Content Placeholder 2"/>
          <p:cNvSpPr>
            <a:spLocks noGrp="1"/>
          </p:cNvSpPr>
          <p:nvPr>
            <p:ph idx="1"/>
          </p:nvPr>
        </p:nvSpPr>
        <p:spPr>
          <a:xfrm>
            <a:off x="838200" y="991402"/>
            <a:ext cx="10515600" cy="5185561"/>
          </a:xfrm>
        </p:spPr>
        <p:txBody>
          <a:bodyPr>
            <a:normAutofit fontScale="32500" lnSpcReduction="20000"/>
          </a:bodyPr>
          <a:lstStyle/>
          <a:p>
            <a:r>
              <a:rPr lang="en-GB" dirty="0" smtClean="0"/>
              <a:t>The following function gets all direct reports of a manager based on the manager id from the employees table in the sample database. The function returns a weak typed REF CURSOR variable:</a:t>
            </a:r>
          </a:p>
          <a:p>
            <a:r>
              <a:rPr lang="en-GB" dirty="0" smtClean="0"/>
              <a:t>CREATE OR REPLACE FUNCTION </a:t>
            </a:r>
            <a:r>
              <a:rPr lang="en-GB" dirty="0" err="1" smtClean="0"/>
              <a:t>get_direct_reports</a:t>
            </a:r>
            <a:r>
              <a:rPr lang="en-GB" dirty="0" smtClean="0"/>
              <a:t>(</a:t>
            </a:r>
          </a:p>
          <a:p>
            <a:r>
              <a:rPr lang="en-GB" dirty="0" smtClean="0"/>
              <a:t>      </a:t>
            </a:r>
            <a:r>
              <a:rPr lang="en-GB" dirty="0" err="1" smtClean="0"/>
              <a:t>in_manager_id</a:t>
            </a:r>
            <a:r>
              <a:rPr lang="en-GB" dirty="0" smtClean="0"/>
              <a:t> IN </a:t>
            </a:r>
            <a:r>
              <a:rPr lang="en-GB" dirty="0" err="1" smtClean="0"/>
              <a:t>employees.manager_id%TYPE</a:t>
            </a:r>
            <a:r>
              <a:rPr lang="en-GB" dirty="0" smtClean="0"/>
              <a:t>)</a:t>
            </a:r>
          </a:p>
          <a:p>
            <a:r>
              <a:rPr lang="en-GB" dirty="0" smtClean="0"/>
              <a:t>   RETURN SYS_REFCURSOR</a:t>
            </a:r>
          </a:p>
          <a:p>
            <a:r>
              <a:rPr lang="en-GB" dirty="0" smtClean="0"/>
              <a:t>AS</a:t>
            </a:r>
          </a:p>
          <a:p>
            <a:r>
              <a:rPr lang="en-GB" dirty="0" smtClean="0"/>
              <a:t>   </a:t>
            </a:r>
            <a:r>
              <a:rPr lang="en-GB" dirty="0" err="1" smtClean="0"/>
              <a:t>c_direct_reports</a:t>
            </a:r>
            <a:r>
              <a:rPr lang="en-GB" dirty="0" smtClean="0"/>
              <a:t> SYS_REFCURSOR;</a:t>
            </a:r>
          </a:p>
          <a:p>
            <a:r>
              <a:rPr lang="en-GB" dirty="0" smtClean="0"/>
              <a:t>BEGIN</a:t>
            </a:r>
          </a:p>
          <a:p>
            <a:r>
              <a:rPr lang="en-GB" dirty="0" smtClean="0"/>
              <a:t>   OPEN </a:t>
            </a:r>
            <a:r>
              <a:rPr lang="en-GB" dirty="0" err="1" smtClean="0"/>
              <a:t>c_direct_reports</a:t>
            </a:r>
            <a:r>
              <a:rPr lang="en-GB" dirty="0" smtClean="0"/>
              <a:t> FOR </a:t>
            </a:r>
          </a:p>
          <a:p>
            <a:r>
              <a:rPr lang="en-GB" dirty="0" smtClean="0"/>
              <a:t>   SELECT </a:t>
            </a:r>
          </a:p>
          <a:p>
            <a:r>
              <a:rPr lang="en-GB" dirty="0" smtClean="0"/>
              <a:t>      </a:t>
            </a:r>
            <a:r>
              <a:rPr lang="en-GB" dirty="0" err="1" smtClean="0"/>
              <a:t>employee_id</a:t>
            </a:r>
            <a:r>
              <a:rPr lang="en-GB" dirty="0" smtClean="0"/>
              <a:t>, </a:t>
            </a:r>
          </a:p>
          <a:p>
            <a:r>
              <a:rPr lang="en-GB" dirty="0" smtClean="0"/>
              <a:t>      </a:t>
            </a:r>
            <a:r>
              <a:rPr lang="en-GB" dirty="0" err="1" smtClean="0"/>
              <a:t>first_name</a:t>
            </a:r>
            <a:r>
              <a:rPr lang="en-GB" dirty="0" smtClean="0"/>
              <a:t>, </a:t>
            </a:r>
          </a:p>
          <a:p>
            <a:r>
              <a:rPr lang="en-GB" dirty="0" smtClean="0"/>
              <a:t>      </a:t>
            </a:r>
            <a:r>
              <a:rPr lang="en-GB" dirty="0" err="1" smtClean="0"/>
              <a:t>last_name</a:t>
            </a:r>
            <a:r>
              <a:rPr lang="en-GB" dirty="0" smtClean="0"/>
              <a:t>, </a:t>
            </a:r>
          </a:p>
          <a:p>
            <a:r>
              <a:rPr lang="en-GB" dirty="0" smtClean="0"/>
              <a:t>      email</a:t>
            </a:r>
          </a:p>
          <a:p>
            <a:r>
              <a:rPr lang="en-GB" dirty="0" smtClean="0"/>
              <a:t>   FROM </a:t>
            </a:r>
          </a:p>
          <a:p>
            <a:r>
              <a:rPr lang="en-GB" dirty="0" smtClean="0"/>
              <a:t>      employees </a:t>
            </a:r>
          </a:p>
          <a:p>
            <a:r>
              <a:rPr lang="en-GB" dirty="0" smtClean="0"/>
              <a:t>   WHERE </a:t>
            </a:r>
          </a:p>
          <a:p>
            <a:r>
              <a:rPr lang="en-GB" dirty="0" smtClean="0"/>
              <a:t>      </a:t>
            </a:r>
            <a:r>
              <a:rPr lang="en-GB" dirty="0" err="1" smtClean="0"/>
              <a:t>manager_id</a:t>
            </a:r>
            <a:r>
              <a:rPr lang="en-GB" dirty="0" smtClean="0"/>
              <a:t> = </a:t>
            </a:r>
            <a:r>
              <a:rPr lang="en-GB" dirty="0" err="1" smtClean="0"/>
              <a:t>in_manager_id</a:t>
            </a:r>
            <a:r>
              <a:rPr lang="en-GB" dirty="0" smtClean="0"/>
              <a:t> </a:t>
            </a:r>
          </a:p>
          <a:p>
            <a:r>
              <a:rPr lang="en-GB" dirty="0" smtClean="0"/>
              <a:t>   ORDER BY </a:t>
            </a:r>
          </a:p>
          <a:p>
            <a:r>
              <a:rPr lang="en-GB" dirty="0" smtClean="0"/>
              <a:t>         </a:t>
            </a:r>
            <a:r>
              <a:rPr lang="en-GB" dirty="0" err="1" smtClean="0"/>
              <a:t>first_name</a:t>
            </a:r>
            <a:r>
              <a:rPr lang="en-GB" dirty="0" smtClean="0"/>
              <a:t>,   </a:t>
            </a:r>
          </a:p>
          <a:p>
            <a:r>
              <a:rPr lang="en-GB" dirty="0" smtClean="0"/>
              <a:t>         </a:t>
            </a:r>
            <a:r>
              <a:rPr lang="en-GB" dirty="0" err="1" smtClean="0"/>
              <a:t>last_name</a:t>
            </a:r>
            <a:r>
              <a:rPr lang="en-GB" dirty="0" smtClean="0"/>
              <a:t>;</a:t>
            </a:r>
          </a:p>
          <a:p>
            <a:r>
              <a:rPr lang="en-GB" dirty="0" smtClean="0"/>
              <a:t>   RETURN </a:t>
            </a:r>
            <a:r>
              <a:rPr lang="en-GB" dirty="0" err="1" smtClean="0"/>
              <a:t>c_direct_reports</a:t>
            </a:r>
            <a:r>
              <a:rPr lang="en-GB" dirty="0" smtClean="0"/>
              <a:t>;</a:t>
            </a:r>
          </a:p>
          <a:p>
            <a:r>
              <a:rPr lang="en-GB" dirty="0" smtClean="0"/>
              <a:t>END;</a:t>
            </a:r>
            <a:endParaRPr lang="en-ZA" dirty="0"/>
          </a:p>
        </p:txBody>
      </p:sp>
    </p:spTree>
    <p:extLst>
      <p:ext uri="{BB962C8B-B14F-4D97-AF65-F5344CB8AC3E}">
        <p14:creationId xmlns:p14="http://schemas.microsoft.com/office/powerpoint/2010/main" val="3363392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004"/>
            <a:ext cx="10515600" cy="6022959"/>
          </a:xfrm>
        </p:spPr>
        <p:txBody>
          <a:bodyPr>
            <a:normAutofit fontScale="32500" lnSpcReduction="20000"/>
          </a:bodyPr>
          <a:lstStyle/>
          <a:p>
            <a:r>
              <a:rPr lang="en-GB" dirty="0" smtClean="0"/>
              <a:t>The following anonymous block calls the </a:t>
            </a:r>
            <a:r>
              <a:rPr lang="en-GB" dirty="0" err="1" smtClean="0"/>
              <a:t>get_direct_reports</a:t>
            </a:r>
            <a:r>
              <a:rPr lang="en-GB" dirty="0" smtClean="0"/>
              <a:t>() function and processes the cursor variable to display the direct reports of the manager with id of 46.</a:t>
            </a:r>
          </a:p>
          <a:p>
            <a:r>
              <a:rPr lang="en-GB" dirty="0" smtClean="0"/>
              <a:t>DECLARE</a:t>
            </a:r>
          </a:p>
          <a:p>
            <a:r>
              <a:rPr lang="en-GB" dirty="0" smtClean="0"/>
              <a:t>   </a:t>
            </a:r>
            <a:r>
              <a:rPr lang="en-GB" dirty="0" err="1" smtClean="0"/>
              <a:t>c_direct_reports</a:t>
            </a:r>
            <a:r>
              <a:rPr lang="en-GB" dirty="0" smtClean="0"/>
              <a:t> SYS_REFCURSOR;</a:t>
            </a:r>
          </a:p>
          <a:p>
            <a:r>
              <a:rPr lang="en-GB" dirty="0" smtClean="0"/>
              <a:t>   </a:t>
            </a:r>
            <a:r>
              <a:rPr lang="en-GB" dirty="0" err="1" smtClean="0"/>
              <a:t>l_employee_id</a:t>
            </a:r>
            <a:r>
              <a:rPr lang="en-GB" dirty="0" smtClean="0"/>
              <a:t> </a:t>
            </a:r>
            <a:r>
              <a:rPr lang="en-GB" dirty="0" err="1" smtClean="0"/>
              <a:t>employees.employee_id%TYPE</a:t>
            </a:r>
            <a:r>
              <a:rPr lang="en-GB" dirty="0" smtClean="0"/>
              <a:t>;</a:t>
            </a:r>
          </a:p>
          <a:p>
            <a:r>
              <a:rPr lang="en-GB" dirty="0" smtClean="0"/>
              <a:t>   </a:t>
            </a:r>
            <a:r>
              <a:rPr lang="en-GB" dirty="0" err="1" smtClean="0"/>
              <a:t>l_first_name</a:t>
            </a:r>
            <a:r>
              <a:rPr lang="en-GB" dirty="0" smtClean="0"/>
              <a:t>  </a:t>
            </a:r>
            <a:r>
              <a:rPr lang="en-GB" dirty="0" err="1" smtClean="0"/>
              <a:t>employees.first_name%TYPE</a:t>
            </a:r>
            <a:r>
              <a:rPr lang="en-GB" dirty="0" smtClean="0"/>
              <a:t>;</a:t>
            </a:r>
          </a:p>
          <a:p>
            <a:r>
              <a:rPr lang="en-GB" dirty="0" smtClean="0"/>
              <a:t>   </a:t>
            </a:r>
            <a:r>
              <a:rPr lang="en-GB" dirty="0" err="1" smtClean="0"/>
              <a:t>l_last_name</a:t>
            </a:r>
            <a:r>
              <a:rPr lang="en-GB" dirty="0" smtClean="0"/>
              <a:t>   </a:t>
            </a:r>
            <a:r>
              <a:rPr lang="en-GB" dirty="0" err="1" smtClean="0"/>
              <a:t>employees.last_name%TYPE</a:t>
            </a:r>
            <a:r>
              <a:rPr lang="en-GB" dirty="0" smtClean="0"/>
              <a:t>;</a:t>
            </a:r>
          </a:p>
          <a:p>
            <a:r>
              <a:rPr lang="en-GB" dirty="0" smtClean="0"/>
              <a:t>   </a:t>
            </a:r>
            <a:r>
              <a:rPr lang="en-GB" dirty="0" err="1" smtClean="0"/>
              <a:t>l_email</a:t>
            </a:r>
            <a:r>
              <a:rPr lang="en-GB" dirty="0" smtClean="0"/>
              <a:t>       </a:t>
            </a:r>
            <a:r>
              <a:rPr lang="en-GB" dirty="0" err="1" smtClean="0"/>
              <a:t>employees.email%TYPE</a:t>
            </a:r>
            <a:r>
              <a:rPr lang="en-GB" dirty="0" smtClean="0"/>
              <a:t>;</a:t>
            </a:r>
          </a:p>
          <a:p>
            <a:r>
              <a:rPr lang="en-GB" dirty="0" smtClean="0"/>
              <a:t>BEGIN</a:t>
            </a:r>
          </a:p>
          <a:p>
            <a:r>
              <a:rPr lang="en-GB" dirty="0" smtClean="0"/>
              <a:t>   -- get the ref cursor from function</a:t>
            </a:r>
          </a:p>
          <a:p>
            <a:r>
              <a:rPr lang="en-GB" dirty="0" smtClean="0"/>
              <a:t>   </a:t>
            </a:r>
            <a:r>
              <a:rPr lang="en-GB" dirty="0" err="1" smtClean="0"/>
              <a:t>c_direct_reports</a:t>
            </a:r>
            <a:r>
              <a:rPr lang="en-GB" dirty="0" smtClean="0"/>
              <a:t> := </a:t>
            </a:r>
            <a:r>
              <a:rPr lang="en-GB" dirty="0" err="1" smtClean="0"/>
              <a:t>get_direct_reports</a:t>
            </a:r>
            <a:r>
              <a:rPr lang="en-GB" dirty="0" smtClean="0"/>
              <a:t>(46); </a:t>
            </a:r>
          </a:p>
          <a:p>
            <a:r>
              <a:rPr lang="en-GB" dirty="0" smtClean="0"/>
              <a:t>      -- process each employee</a:t>
            </a:r>
          </a:p>
          <a:p>
            <a:r>
              <a:rPr lang="en-GB" dirty="0" smtClean="0"/>
              <a:t>   LOOP</a:t>
            </a:r>
          </a:p>
          <a:p>
            <a:r>
              <a:rPr lang="en-GB" dirty="0" smtClean="0"/>
              <a:t>      FETCH</a:t>
            </a:r>
          </a:p>
          <a:p>
            <a:r>
              <a:rPr lang="en-GB" dirty="0" smtClean="0"/>
              <a:t>         </a:t>
            </a:r>
            <a:r>
              <a:rPr lang="en-GB" dirty="0" err="1" smtClean="0"/>
              <a:t>c_direct_reports</a:t>
            </a:r>
            <a:endParaRPr lang="en-GB" dirty="0" smtClean="0"/>
          </a:p>
          <a:p>
            <a:r>
              <a:rPr lang="en-GB" dirty="0" smtClean="0"/>
              <a:t>      INTO</a:t>
            </a:r>
          </a:p>
          <a:p>
            <a:r>
              <a:rPr lang="en-GB" dirty="0" smtClean="0"/>
              <a:t>         </a:t>
            </a:r>
            <a:r>
              <a:rPr lang="en-GB" dirty="0" err="1" smtClean="0"/>
              <a:t>l_employee_id</a:t>
            </a:r>
            <a:r>
              <a:rPr lang="en-GB" dirty="0" smtClean="0"/>
              <a:t>,</a:t>
            </a:r>
          </a:p>
          <a:p>
            <a:r>
              <a:rPr lang="en-GB" dirty="0" smtClean="0"/>
              <a:t>         </a:t>
            </a:r>
            <a:r>
              <a:rPr lang="en-GB" dirty="0" err="1" smtClean="0"/>
              <a:t>l_first_name</a:t>
            </a:r>
            <a:r>
              <a:rPr lang="en-GB" dirty="0" smtClean="0"/>
              <a:t>,</a:t>
            </a:r>
          </a:p>
          <a:p>
            <a:r>
              <a:rPr lang="en-GB" dirty="0" smtClean="0"/>
              <a:t>         </a:t>
            </a:r>
            <a:r>
              <a:rPr lang="en-GB" dirty="0" err="1" smtClean="0"/>
              <a:t>l_last_name</a:t>
            </a:r>
            <a:r>
              <a:rPr lang="en-GB" dirty="0" smtClean="0"/>
              <a:t>,</a:t>
            </a:r>
          </a:p>
          <a:p>
            <a:r>
              <a:rPr lang="en-GB" dirty="0" smtClean="0"/>
              <a:t>         </a:t>
            </a:r>
            <a:r>
              <a:rPr lang="en-GB" dirty="0" err="1" smtClean="0"/>
              <a:t>l_email</a:t>
            </a:r>
            <a:r>
              <a:rPr lang="en-GB" dirty="0" smtClean="0"/>
              <a:t>;</a:t>
            </a:r>
          </a:p>
          <a:p>
            <a:r>
              <a:rPr lang="en-GB" dirty="0" smtClean="0"/>
              <a:t>      EXIT</a:t>
            </a:r>
          </a:p>
          <a:p>
            <a:r>
              <a:rPr lang="en-GB" dirty="0" smtClean="0"/>
              <a:t>   WHEN </a:t>
            </a:r>
            <a:r>
              <a:rPr lang="en-GB" dirty="0" err="1" smtClean="0"/>
              <a:t>c_direct_reports%notfound</a:t>
            </a:r>
            <a:r>
              <a:rPr lang="en-GB" dirty="0" smtClean="0"/>
              <a:t>;</a:t>
            </a:r>
          </a:p>
          <a:p>
            <a:r>
              <a:rPr lang="en-GB" dirty="0" smtClean="0"/>
              <a:t>      </a:t>
            </a:r>
            <a:r>
              <a:rPr lang="en-GB" dirty="0" err="1" smtClean="0"/>
              <a:t>dbms_output.put_line</a:t>
            </a:r>
            <a:r>
              <a:rPr lang="en-GB" dirty="0" smtClean="0"/>
              <a:t>(</a:t>
            </a:r>
            <a:r>
              <a:rPr lang="en-GB" dirty="0" err="1" smtClean="0"/>
              <a:t>l_first_name</a:t>
            </a:r>
            <a:r>
              <a:rPr lang="en-GB" dirty="0" smtClean="0"/>
              <a:t> || ' ' || </a:t>
            </a:r>
            <a:r>
              <a:rPr lang="en-GB" dirty="0" err="1" smtClean="0"/>
              <a:t>l_last_name</a:t>
            </a:r>
            <a:r>
              <a:rPr lang="en-GB" dirty="0" smtClean="0"/>
              <a:t> || ' - ' ||    </a:t>
            </a:r>
            <a:r>
              <a:rPr lang="en-GB" dirty="0" err="1" smtClean="0"/>
              <a:t>l_email</a:t>
            </a:r>
            <a:r>
              <a:rPr lang="en-GB" dirty="0" smtClean="0"/>
              <a:t> );</a:t>
            </a:r>
          </a:p>
          <a:p>
            <a:r>
              <a:rPr lang="en-GB" dirty="0" smtClean="0"/>
              <a:t>   END LOOP;</a:t>
            </a:r>
          </a:p>
          <a:p>
            <a:r>
              <a:rPr lang="en-GB" dirty="0" smtClean="0"/>
              <a:t>   -- close the cursor</a:t>
            </a:r>
          </a:p>
          <a:p>
            <a:r>
              <a:rPr lang="en-GB" dirty="0" smtClean="0"/>
              <a:t>   CLOSE </a:t>
            </a:r>
            <a:r>
              <a:rPr lang="en-GB" dirty="0" err="1" smtClean="0"/>
              <a:t>c_direct_reports</a:t>
            </a:r>
            <a:r>
              <a:rPr lang="en-GB" dirty="0" smtClean="0"/>
              <a:t>;</a:t>
            </a:r>
          </a:p>
          <a:p>
            <a:r>
              <a:rPr lang="en-GB" dirty="0" smtClean="0"/>
              <a:t>END;</a:t>
            </a:r>
          </a:p>
          <a:p>
            <a:r>
              <a:rPr lang="en-GB" dirty="0" smtClean="0"/>
              <a:t>/</a:t>
            </a:r>
            <a:endParaRPr lang="en-ZA" dirty="0"/>
          </a:p>
        </p:txBody>
      </p:sp>
    </p:spTree>
    <p:extLst>
      <p:ext uri="{BB962C8B-B14F-4D97-AF65-F5344CB8AC3E}">
        <p14:creationId xmlns:p14="http://schemas.microsoft.com/office/powerpoint/2010/main" val="2985516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Oracle Cursor FOR UPDATE</a:t>
            </a:r>
            <a:endParaRPr lang="en-ZA" dirty="0"/>
          </a:p>
        </p:txBody>
      </p:sp>
      <p:sp>
        <p:nvSpPr>
          <p:cNvPr id="3" name="Content Placeholder 2"/>
          <p:cNvSpPr>
            <a:spLocks noGrp="1"/>
          </p:cNvSpPr>
          <p:nvPr>
            <p:ph idx="1"/>
          </p:nvPr>
        </p:nvSpPr>
        <p:spPr/>
        <p:txBody>
          <a:bodyPr>
            <a:normAutofit fontScale="85000" lnSpcReduction="20000"/>
          </a:bodyPr>
          <a:lstStyle/>
          <a:p>
            <a:r>
              <a:rPr lang="en-GB" dirty="0" smtClean="0"/>
              <a:t>Sometimes, you want to lock a set of rows before you can update them in your program. Oracle provides the FOR UPDATE clause of the SELECT statement in an updatable cursor to perform this kind of locking mechanism.</a:t>
            </a:r>
          </a:p>
          <a:p>
            <a:endParaRPr lang="en-GB" dirty="0" smtClean="0"/>
          </a:p>
          <a:p>
            <a:r>
              <a:rPr lang="en-GB" dirty="0" smtClean="0"/>
              <a:t>Here is the syntax for declaring an updatable cursor:</a:t>
            </a:r>
          </a:p>
          <a:p>
            <a:endParaRPr lang="en-GB" dirty="0" smtClean="0"/>
          </a:p>
          <a:p>
            <a:r>
              <a:rPr lang="en-GB" dirty="0" smtClean="0"/>
              <a:t>CURSOR </a:t>
            </a:r>
            <a:r>
              <a:rPr lang="en-GB" dirty="0" err="1" smtClean="0"/>
              <a:t>cursor_name</a:t>
            </a:r>
            <a:r>
              <a:rPr lang="en-GB" dirty="0" smtClean="0"/>
              <a:t> IS</a:t>
            </a:r>
          </a:p>
          <a:p>
            <a:r>
              <a:rPr lang="en-GB" dirty="0" smtClean="0"/>
              <a:t>    SELECT </a:t>
            </a:r>
            <a:r>
              <a:rPr lang="en-GB" dirty="0" err="1" smtClean="0"/>
              <a:t>select_clause</a:t>
            </a:r>
            <a:endParaRPr lang="en-GB" dirty="0" smtClean="0"/>
          </a:p>
          <a:p>
            <a:r>
              <a:rPr lang="en-GB" dirty="0" smtClean="0"/>
              <a:t>    FROM </a:t>
            </a:r>
            <a:r>
              <a:rPr lang="en-GB" dirty="0" err="1" smtClean="0"/>
              <a:t>from_clause</a:t>
            </a:r>
            <a:endParaRPr lang="en-GB" dirty="0" smtClean="0"/>
          </a:p>
          <a:p>
            <a:r>
              <a:rPr lang="en-GB" dirty="0" smtClean="0"/>
              <a:t>    WHERE </a:t>
            </a:r>
            <a:r>
              <a:rPr lang="en-GB" dirty="0" err="1" smtClean="0"/>
              <a:t>where_clause</a:t>
            </a:r>
            <a:endParaRPr lang="en-GB" dirty="0" smtClean="0"/>
          </a:p>
          <a:p>
            <a:r>
              <a:rPr lang="en-GB" dirty="0" smtClean="0"/>
              <a:t>    FOR UPDATE;</a:t>
            </a:r>
          </a:p>
          <a:p>
            <a:r>
              <a:rPr lang="en-GB" dirty="0" smtClean="0"/>
              <a:t>The new syntax here is the FOR UPDATE keywords.</a:t>
            </a:r>
            <a:endParaRPr lang="en-ZA" dirty="0"/>
          </a:p>
        </p:txBody>
      </p:sp>
    </p:spTree>
    <p:extLst>
      <p:ext uri="{BB962C8B-B14F-4D97-AF65-F5344CB8AC3E}">
        <p14:creationId xmlns:p14="http://schemas.microsoft.com/office/powerpoint/2010/main" val="3078696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fontScale="62500" lnSpcReduction="20000"/>
          </a:bodyPr>
          <a:lstStyle/>
          <a:p>
            <a:r>
              <a:rPr lang="en-GB" dirty="0" smtClean="0"/>
              <a:t>Once you open the cursor, Oracle will lock all rows selected by the SELECT ... FOR UPDATE statement in the tables specified in the FROM clause. And these rows will remain locked until the cursor is closed or the transaction is completed with either COMMIT or ROLLBACK.</a:t>
            </a:r>
          </a:p>
          <a:p>
            <a:endParaRPr lang="en-GB" dirty="0" smtClean="0"/>
          </a:p>
          <a:p>
            <a:r>
              <a:rPr lang="en-GB" dirty="0" smtClean="0"/>
              <a:t>Note that Oracle locks all rows returned by the SELECT ... FOR UPDATE during the update, therefore, you should have a WHERE clause to select only necessary rows to be locked.</a:t>
            </a:r>
          </a:p>
          <a:p>
            <a:endParaRPr lang="en-GB" dirty="0" smtClean="0"/>
          </a:p>
          <a:p>
            <a:r>
              <a:rPr lang="en-GB" dirty="0" smtClean="0"/>
              <a:t>If you have a specific column that you want to update, you can list it in the FOR UPDATE clause as follows:</a:t>
            </a:r>
          </a:p>
          <a:p>
            <a:endParaRPr lang="en-GB" dirty="0" smtClean="0"/>
          </a:p>
          <a:p>
            <a:r>
              <a:rPr lang="en-GB" dirty="0" smtClean="0"/>
              <a:t>CURSOR </a:t>
            </a:r>
            <a:r>
              <a:rPr lang="en-GB" dirty="0" err="1" smtClean="0"/>
              <a:t>cursor_name</a:t>
            </a:r>
            <a:r>
              <a:rPr lang="en-GB" dirty="0" smtClean="0"/>
              <a:t> IS</a:t>
            </a:r>
          </a:p>
          <a:p>
            <a:r>
              <a:rPr lang="en-GB" dirty="0" smtClean="0"/>
              <a:t>    SELECT </a:t>
            </a:r>
            <a:r>
              <a:rPr lang="en-GB" dirty="0" err="1" smtClean="0"/>
              <a:t>select_clause</a:t>
            </a:r>
            <a:endParaRPr lang="en-GB" dirty="0" smtClean="0"/>
          </a:p>
          <a:p>
            <a:r>
              <a:rPr lang="en-GB" dirty="0" smtClean="0"/>
              <a:t>    FROM </a:t>
            </a:r>
            <a:r>
              <a:rPr lang="en-GB" dirty="0" err="1" smtClean="0"/>
              <a:t>from_clause</a:t>
            </a:r>
            <a:endParaRPr lang="en-GB" dirty="0" smtClean="0"/>
          </a:p>
          <a:p>
            <a:r>
              <a:rPr lang="en-GB" dirty="0" smtClean="0"/>
              <a:t>    WHERE </a:t>
            </a:r>
            <a:r>
              <a:rPr lang="en-GB" dirty="0" err="1" smtClean="0"/>
              <a:t>where_clause</a:t>
            </a:r>
            <a:endParaRPr lang="en-GB" dirty="0" smtClean="0"/>
          </a:p>
          <a:p>
            <a:r>
              <a:rPr lang="en-GB" dirty="0" smtClean="0"/>
              <a:t>    FOR UPDATE OF </a:t>
            </a:r>
            <a:r>
              <a:rPr lang="en-GB" dirty="0" err="1" smtClean="0"/>
              <a:t>column_name</a:t>
            </a:r>
            <a:r>
              <a:rPr lang="en-GB" dirty="0" smtClean="0"/>
              <a:t>;</a:t>
            </a:r>
            <a:endParaRPr lang="en-ZA" dirty="0"/>
          </a:p>
        </p:txBody>
      </p:sp>
    </p:spTree>
    <p:extLst>
      <p:ext uri="{BB962C8B-B14F-4D97-AF65-F5344CB8AC3E}">
        <p14:creationId xmlns:p14="http://schemas.microsoft.com/office/powerpoint/2010/main" val="4029611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GB" dirty="0" smtClean="0"/>
              <a:t>In this case, Oracle only locks rows of the table that has the column name listed in the FOR UPDATE OF clause.</a:t>
            </a:r>
          </a:p>
          <a:p>
            <a:endParaRPr lang="en-GB" dirty="0" smtClean="0"/>
          </a:p>
          <a:p>
            <a:r>
              <a:rPr lang="en-GB" dirty="0" smtClean="0"/>
              <a:t>Note that if you use only FOR UPDATE clause and do not include one or more column after the OF keyword, Oracle will then lock all selected rows across all tables listed in the FROM clause.</a:t>
            </a:r>
            <a:endParaRPr lang="en-ZA" dirty="0"/>
          </a:p>
        </p:txBody>
      </p:sp>
    </p:spTree>
    <p:extLst>
      <p:ext uri="{BB962C8B-B14F-4D97-AF65-F5344CB8AC3E}">
        <p14:creationId xmlns:p14="http://schemas.microsoft.com/office/powerpoint/2010/main" val="2656448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Oracle Cursor FOR UPDATE example</a:t>
            </a:r>
            <a:br>
              <a:rPr lang="en-GB" dirty="0" smtClean="0"/>
            </a:br>
            <a:endParaRPr lang="en-ZA" dirty="0"/>
          </a:p>
        </p:txBody>
      </p:sp>
      <p:sp>
        <p:nvSpPr>
          <p:cNvPr id="3" name="Content Placeholder 2"/>
          <p:cNvSpPr>
            <a:spLocks noGrp="1"/>
          </p:cNvSpPr>
          <p:nvPr>
            <p:ph idx="1"/>
          </p:nvPr>
        </p:nvSpPr>
        <p:spPr>
          <a:xfrm>
            <a:off x="963329" y="1027905"/>
            <a:ext cx="10515600" cy="5363269"/>
          </a:xfrm>
        </p:spPr>
        <p:txBody>
          <a:bodyPr>
            <a:normAutofit fontScale="55000" lnSpcReduction="20000"/>
          </a:bodyPr>
          <a:lstStyle/>
          <a:p>
            <a:r>
              <a:rPr lang="en-GB" dirty="0" smtClean="0"/>
              <a:t>DECLARE</a:t>
            </a:r>
          </a:p>
          <a:p>
            <a:r>
              <a:rPr lang="en-GB" dirty="0" smtClean="0"/>
              <a:t>    -- customer cursor</a:t>
            </a:r>
          </a:p>
          <a:p>
            <a:r>
              <a:rPr lang="en-GB" dirty="0" smtClean="0"/>
              <a:t>    CURSOR </a:t>
            </a:r>
            <a:r>
              <a:rPr lang="en-GB" dirty="0" err="1" smtClean="0"/>
              <a:t>c_customers</a:t>
            </a:r>
            <a:r>
              <a:rPr lang="en-GB" dirty="0" smtClean="0"/>
              <a:t> IS </a:t>
            </a:r>
          </a:p>
          <a:p>
            <a:r>
              <a:rPr lang="en-GB" dirty="0" smtClean="0"/>
              <a:t>        SELECT </a:t>
            </a:r>
          </a:p>
          <a:p>
            <a:r>
              <a:rPr lang="en-GB" dirty="0" smtClean="0"/>
              <a:t>            </a:t>
            </a:r>
            <a:r>
              <a:rPr lang="en-GB" dirty="0" err="1" smtClean="0"/>
              <a:t>customer_id</a:t>
            </a:r>
            <a:r>
              <a:rPr lang="en-GB" dirty="0" smtClean="0"/>
              <a:t>, </a:t>
            </a:r>
          </a:p>
          <a:p>
            <a:r>
              <a:rPr lang="en-GB" dirty="0" smtClean="0"/>
              <a:t>            name, </a:t>
            </a:r>
          </a:p>
          <a:p>
            <a:r>
              <a:rPr lang="en-GB" dirty="0" smtClean="0"/>
              <a:t>            </a:t>
            </a:r>
            <a:r>
              <a:rPr lang="en-GB" dirty="0" err="1" smtClean="0"/>
              <a:t>credit_limit</a:t>
            </a:r>
            <a:endParaRPr lang="en-GB" dirty="0" smtClean="0"/>
          </a:p>
          <a:p>
            <a:r>
              <a:rPr lang="en-GB" dirty="0" smtClean="0"/>
              <a:t>        FROM </a:t>
            </a:r>
          </a:p>
          <a:p>
            <a:r>
              <a:rPr lang="en-GB" dirty="0" smtClean="0"/>
              <a:t>            customers</a:t>
            </a:r>
          </a:p>
          <a:p>
            <a:r>
              <a:rPr lang="en-GB" dirty="0" smtClean="0"/>
              <a:t>        WHERE </a:t>
            </a:r>
          </a:p>
          <a:p>
            <a:r>
              <a:rPr lang="en-GB" dirty="0" smtClean="0"/>
              <a:t>            </a:t>
            </a:r>
            <a:r>
              <a:rPr lang="en-GB" dirty="0" err="1" smtClean="0"/>
              <a:t>credit_limit</a:t>
            </a:r>
            <a:r>
              <a:rPr lang="en-GB" dirty="0" smtClean="0"/>
              <a:t> &gt; 0 </a:t>
            </a:r>
          </a:p>
          <a:p>
            <a:r>
              <a:rPr lang="en-GB" dirty="0" smtClean="0"/>
              <a:t>        FOR UPDATE OF </a:t>
            </a:r>
            <a:r>
              <a:rPr lang="en-GB" dirty="0" err="1" smtClean="0"/>
              <a:t>credit_limit</a:t>
            </a:r>
            <a:r>
              <a:rPr lang="en-GB" dirty="0" smtClean="0"/>
              <a:t>;</a:t>
            </a:r>
          </a:p>
          <a:p>
            <a:r>
              <a:rPr lang="en-GB" dirty="0" smtClean="0"/>
              <a:t>    -- local variables</a:t>
            </a:r>
          </a:p>
          <a:p>
            <a:r>
              <a:rPr lang="en-GB" dirty="0" smtClean="0"/>
              <a:t>    </a:t>
            </a:r>
            <a:r>
              <a:rPr lang="en-GB" dirty="0" err="1" smtClean="0"/>
              <a:t>l_order_count</a:t>
            </a:r>
            <a:r>
              <a:rPr lang="en-GB" dirty="0" smtClean="0"/>
              <a:t> PLS_INTEGER := 0;</a:t>
            </a:r>
          </a:p>
          <a:p>
            <a:r>
              <a:rPr lang="en-GB" dirty="0" smtClean="0"/>
              <a:t>    </a:t>
            </a:r>
            <a:r>
              <a:rPr lang="en-GB" dirty="0" err="1" smtClean="0"/>
              <a:t>l_increment</a:t>
            </a:r>
            <a:r>
              <a:rPr lang="en-GB" dirty="0" smtClean="0"/>
              <a:t>   PLS_INTEGER := 0;</a:t>
            </a:r>
          </a:p>
          <a:p>
            <a:r>
              <a:rPr lang="en-GB" dirty="0" smtClean="0"/>
              <a:t>    </a:t>
            </a:r>
          </a:p>
          <a:p>
            <a:r>
              <a:rPr lang="en-GB" dirty="0" smtClean="0"/>
              <a:t>BEGIN</a:t>
            </a:r>
          </a:p>
        </p:txBody>
      </p:sp>
    </p:spTree>
    <p:extLst>
      <p:ext uri="{BB962C8B-B14F-4D97-AF65-F5344CB8AC3E}">
        <p14:creationId xmlns:p14="http://schemas.microsoft.com/office/powerpoint/2010/main" val="27464832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8758"/>
            <a:ext cx="10515600" cy="5888205"/>
          </a:xfrm>
        </p:spPr>
        <p:txBody>
          <a:bodyPr>
            <a:normAutofit fontScale="62500" lnSpcReduction="20000"/>
          </a:bodyPr>
          <a:lstStyle/>
          <a:p>
            <a:r>
              <a:rPr lang="en-GB" dirty="0" smtClean="0"/>
              <a:t> FOR </a:t>
            </a:r>
            <a:r>
              <a:rPr lang="en-GB" dirty="0" err="1" smtClean="0"/>
              <a:t>r_customer</a:t>
            </a:r>
            <a:r>
              <a:rPr lang="en-GB" dirty="0" smtClean="0"/>
              <a:t> IN </a:t>
            </a:r>
            <a:r>
              <a:rPr lang="en-GB" dirty="0" err="1" smtClean="0"/>
              <a:t>c_customers</a:t>
            </a:r>
            <a:endParaRPr lang="en-GB" dirty="0" smtClean="0"/>
          </a:p>
          <a:p>
            <a:r>
              <a:rPr lang="en-GB" dirty="0" smtClean="0"/>
              <a:t>    LOOP</a:t>
            </a:r>
          </a:p>
          <a:p>
            <a:r>
              <a:rPr lang="en-GB" dirty="0" smtClean="0"/>
              <a:t>        -- get the number of orders of the customer</a:t>
            </a:r>
          </a:p>
          <a:p>
            <a:r>
              <a:rPr lang="en-GB" dirty="0" smtClean="0"/>
              <a:t>        SELECT COUNT(*)</a:t>
            </a:r>
          </a:p>
          <a:p>
            <a:r>
              <a:rPr lang="en-GB" dirty="0" smtClean="0"/>
              <a:t>        INTO </a:t>
            </a:r>
            <a:r>
              <a:rPr lang="en-GB" dirty="0" err="1" smtClean="0"/>
              <a:t>l_order_count</a:t>
            </a:r>
            <a:endParaRPr lang="en-GB" dirty="0" smtClean="0"/>
          </a:p>
          <a:p>
            <a:r>
              <a:rPr lang="en-GB" dirty="0" smtClean="0"/>
              <a:t>        FROM orders</a:t>
            </a:r>
          </a:p>
          <a:p>
            <a:r>
              <a:rPr lang="en-GB" dirty="0" smtClean="0"/>
              <a:t>        WHERE </a:t>
            </a:r>
            <a:r>
              <a:rPr lang="en-GB" dirty="0" err="1" smtClean="0"/>
              <a:t>customer_id</a:t>
            </a:r>
            <a:r>
              <a:rPr lang="en-GB" dirty="0" smtClean="0"/>
              <a:t> = </a:t>
            </a:r>
            <a:r>
              <a:rPr lang="en-GB" dirty="0" err="1" smtClean="0"/>
              <a:t>r_customer.customer_id</a:t>
            </a:r>
            <a:r>
              <a:rPr lang="en-GB" dirty="0" smtClean="0"/>
              <a:t>;</a:t>
            </a:r>
          </a:p>
          <a:p>
            <a:r>
              <a:rPr lang="en-GB" dirty="0" smtClean="0"/>
              <a:t>        -- </a:t>
            </a:r>
          </a:p>
          <a:p>
            <a:r>
              <a:rPr lang="en-GB" dirty="0" smtClean="0"/>
              <a:t>        IF </a:t>
            </a:r>
            <a:r>
              <a:rPr lang="en-GB" dirty="0" err="1" smtClean="0"/>
              <a:t>l_order_count</a:t>
            </a:r>
            <a:r>
              <a:rPr lang="en-GB" dirty="0" smtClean="0"/>
              <a:t> &gt;= 5 THEN</a:t>
            </a:r>
          </a:p>
          <a:p>
            <a:r>
              <a:rPr lang="en-GB" dirty="0" smtClean="0"/>
              <a:t>            </a:t>
            </a:r>
            <a:r>
              <a:rPr lang="en-GB" dirty="0" err="1" smtClean="0"/>
              <a:t>l_increment</a:t>
            </a:r>
            <a:r>
              <a:rPr lang="en-GB" dirty="0" smtClean="0"/>
              <a:t> := 5;</a:t>
            </a:r>
          </a:p>
          <a:p>
            <a:r>
              <a:rPr lang="en-GB" dirty="0" smtClean="0"/>
              <a:t>        ELSIF </a:t>
            </a:r>
            <a:r>
              <a:rPr lang="en-GB" dirty="0" err="1" smtClean="0"/>
              <a:t>l_order_count</a:t>
            </a:r>
            <a:r>
              <a:rPr lang="en-GB" dirty="0" smtClean="0"/>
              <a:t> &lt; 5 AND </a:t>
            </a:r>
            <a:r>
              <a:rPr lang="en-GB" dirty="0" err="1" smtClean="0"/>
              <a:t>l_order_count</a:t>
            </a:r>
            <a:r>
              <a:rPr lang="en-GB" dirty="0" smtClean="0"/>
              <a:t> &gt;=2 THEN</a:t>
            </a:r>
          </a:p>
          <a:p>
            <a:r>
              <a:rPr lang="en-GB" dirty="0" smtClean="0"/>
              <a:t>            </a:t>
            </a:r>
            <a:r>
              <a:rPr lang="en-GB" dirty="0" err="1" smtClean="0"/>
              <a:t>l_increment</a:t>
            </a:r>
            <a:r>
              <a:rPr lang="en-GB" dirty="0" smtClean="0"/>
              <a:t> := 2;</a:t>
            </a:r>
          </a:p>
          <a:p>
            <a:r>
              <a:rPr lang="en-GB" dirty="0" smtClean="0"/>
              <a:t>        ELSIF </a:t>
            </a:r>
            <a:r>
              <a:rPr lang="en-GB" dirty="0" err="1" smtClean="0"/>
              <a:t>l_increment</a:t>
            </a:r>
            <a:r>
              <a:rPr lang="en-GB" dirty="0" smtClean="0"/>
              <a:t> = 1 THEN</a:t>
            </a:r>
          </a:p>
          <a:p>
            <a:r>
              <a:rPr lang="en-GB" dirty="0" smtClean="0"/>
              <a:t>            </a:t>
            </a:r>
            <a:r>
              <a:rPr lang="en-GB" dirty="0" err="1" smtClean="0"/>
              <a:t>l_increment</a:t>
            </a:r>
            <a:r>
              <a:rPr lang="en-GB" dirty="0" smtClean="0"/>
              <a:t> := 1;</a:t>
            </a:r>
          </a:p>
          <a:p>
            <a:r>
              <a:rPr lang="en-GB" dirty="0" smtClean="0"/>
              <a:t>        ELSE </a:t>
            </a:r>
          </a:p>
          <a:p>
            <a:r>
              <a:rPr lang="en-GB" dirty="0" smtClean="0"/>
              <a:t>            </a:t>
            </a:r>
            <a:r>
              <a:rPr lang="en-GB" dirty="0" err="1" smtClean="0"/>
              <a:t>l_increment</a:t>
            </a:r>
            <a:r>
              <a:rPr lang="en-GB" dirty="0" smtClean="0"/>
              <a:t> := 0;</a:t>
            </a:r>
          </a:p>
          <a:p>
            <a:r>
              <a:rPr lang="en-GB" dirty="0" smtClean="0"/>
              <a:t>        END IF;</a:t>
            </a:r>
          </a:p>
          <a:p>
            <a:r>
              <a:rPr lang="en-GB" dirty="0" smtClean="0"/>
              <a:t>        </a:t>
            </a:r>
          </a:p>
        </p:txBody>
      </p:sp>
    </p:spTree>
    <p:extLst>
      <p:ext uri="{BB962C8B-B14F-4D97-AF65-F5344CB8AC3E}">
        <p14:creationId xmlns:p14="http://schemas.microsoft.com/office/powerpoint/2010/main" val="28349645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4636"/>
            <a:ext cx="10515600" cy="5782327"/>
          </a:xfrm>
        </p:spPr>
        <p:txBody>
          <a:bodyPr>
            <a:normAutofit fontScale="32500" lnSpcReduction="20000"/>
          </a:bodyPr>
          <a:lstStyle/>
          <a:p>
            <a:r>
              <a:rPr lang="en-GB" dirty="0" smtClean="0"/>
              <a:t> IF </a:t>
            </a:r>
            <a:r>
              <a:rPr lang="en-GB" dirty="0" err="1" smtClean="0"/>
              <a:t>l_increment</a:t>
            </a:r>
            <a:r>
              <a:rPr lang="en-GB" dirty="0" smtClean="0"/>
              <a:t> &gt; 0 THEN</a:t>
            </a:r>
          </a:p>
          <a:p>
            <a:r>
              <a:rPr lang="en-GB" dirty="0" smtClean="0"/>
              <a:t>            -- update the credit limit</a:t>
            </a:r>
          </a:p>
          <a:p>
            <a:r>
              <a:rPr lang="en-GB" dirty="0" smtClean="0"/>
              <a:t>            UPDATE </a:t>
            </a:r>
          </a:p>
          <a:p>
            <a:r>
              <a:rPr lang="en-GB" dirty="0" smtClean="0"/>
              <a:t>                customers</a:t>
            </a:r>
          </a:p>
          <a:p>
            <a:r>
              <a:rPr lang="en-GB" dirty="0" smtClean="0"/>
              <a:t>            SET </a:t>
            </a:r>
          </a:p>
          <a:p>
            <a:r>
              <a:rPr lang="en-GB" dirty="0" smtClean="0"/>
              <a:t>                </a:t>
            </a:r>
            <a:r>
              <a:rPr lang="en-GB" dirty="0" err="1" smtClean="0"/>
              <a:t>credit_limit</a:t>
            </a:r>
            <a:r>
              <a:rPr lang="en-GB" dirty="0" smtClean="0"/>
              <a:t> = </a:t>
            </a:r>
            <a:r>
              <a:rPr lang="en-GB" dirty="0" err="1" smtClean="0"/>
              <a:t>credit_limit</a:t>
            </a:r>
            <a:r>
              <a:rPr lang="en-GB" dirty="0" smtClean="0"/>
              <a:t> * ( 1 +  </a:t>
            </a:r>
            <a:r>
              <a:rPr lang="en-GB" dirty="0" err="1" smtClean="0"/>
              <a:t>l_increment</a:t>
            </a:r>
            <a:r>
              <a:rPr lang="en-GB" dirty="0" smtClean="0"/>
              <a:t>/ 100)</a:t>
            </a:r>
          </a:p>
          <a:p>
            <a:r>
              <a:rPr lang="en-GB" dirty="0" smtClean="0"/>
              <a:t>            WHERE </a:t>
            </a:r>
          </a:p>
          <a:p>
            <a:r>
              <a:rPr lang="en-GB" dirty="0" smtClean="0"/>
              <a:t>                </a:t>
            </a:r>
            <a:r>
              <a:rPr lang="en-GB" dirty="0" err="1" smtClean="0"/>
              <a:t>customer_id</a:t>
            </a:r>
            <a:r>
              <a:rPr lang="en-GB" dirty="0" smtClean="0"/>
              <a:t> = </a:t>
            </a:r>
            <a:r>
              <a:rPr lang="en-GB" dirty="0" err="1" smtClean="0"/>
              <a:t>r_customer.customer_id</a:t>
            </a:r>
            <a:r>
              <a:rPr lang="en-GB" dirty="0" smtClean="0"/>
              <a:t>;</a:t>
            </a:r>
          </a:p>
          <a:p>
            <a:r>
              <a:rPr lang="en-GB" dirty="0" smtClean="0"/>
              <a:t>            </a:t>
            </a:r>
          </a:p>
          <a:p>
            <a:r>
              <a:rPr lang="en-GB" dirty="0" smtClean="0"/>
              <a:t>            -- show the customers whose credits are increased</a:t>
            </a:r>
          </a:p>
          <a:p>
            <a:r>
              <a:rPr lang="en-GB" dirty="0" smtClean="0"/>
              <a:t>            </a:t>
            </a:r>
            <a:r>
              <a:rPr lang="en-GB" dirty="0" err="1" smtClean="0"/>
              <a:t>dbms_output.put_line</a:t>
            </a:r>
            <a:r>
              <a:rPr lang="en-GB" dirty="0" smtClean="0"/>
              <a:t>('Increase credit for customer ' </a:t>
            </a:r>
          </a:p>
          <a:p>
            <a:r>
              <a:rPr lang="en-GB" dirty="0" smtClean="0"/>
              <a:t>                || r_customer.NAME || ' by ' </a:t>
            </a:r>
          </a:p>
          <a:p>
            <a:r>
              <a:rPr lang="en-GB" dirty="0" smtClean="0"/>
              <a:t>                || </a:t>
            </a:r>
            <a:r>
              <a:rPr lang="en-GB" dirty="0" err="1" smtClean="0"/>
              <a:t>l_increment</a:t>
            </a:r>
            <a:r>
              <a:rPr lang="en-GB" dirty="0" smtClean="0"/>
              <a:t> || '%' );</a:t>
            </a:r>
          </a:p>
          <a:p>
            <a:r>
              <a:rPr lang="en-GB" dirty="0" smtClean="0"/>
              <a:t>        END IF;</a:t>
            </a:r>
          </a:p>
          <a:p>
            <a:r>
              <a:rPr lang="en-GB" dirty="0" smtClean="0"/>
              <a:t>    END LOOP;</a:t>
            </a:r>
          </a:p>
          <a:p>
            <a:r>
              <a:rPr lang="en-GB" dirty="0" smtClean="0"/>
              <a:t>    </a:t>
            </a:r>
          </a:p>
          <a:p>
            <a:r>
              <a:rPr lang="en-GB" dirty="0" smtClean="0"/>
              <a:t>    EXCEPTION</a:t>
            </a:r>
          </a:p>
          <a:p>
            <a:r>
              <a:rPr lang="en-GB" dirty="0" smtClean="0"/>
              <a:t>        WHEN OTHERS THEN</a:t>
            </a:r>
          </a:p>
          <a:p>
            <a:r>
              <a:rPr lang="en-GB" dirty="0" smtClean="0"/>
              <a:t>            </a:t>
            </a:r>
            <a:r>
              <a:rPr lang="en-GB" dirty="0" err="1" smtClean="0"/>
              <a:t>dbms_output.put_line</a:t>
            </a:r>
            <a:r>
              <a:rPr lang="en-GB" dirty="0" smtClean="0"/>
              <a:t>('Error code:' || SQLCODE);</a:t>
            </a:r>
          </a:p>
          <a:p>
            <a:r>
              <a:rPr lang="en-GB" dirty="0" smtClean="0"/>
              <a:t>            </a:t>
            </a:r>
            <a:r>
              <a:rPr lang="en-GB" dirty="0" err="1" smtClean="0"/>
              <a:t>dbms_output.put_line</a:t>
            </a:r>
            <a:r>
              <a:rPr lang="en-GB" dirty="0" smtClean="0"/>
              <a:t>('Error message:' || </a:t>
            </a:r>
            <a:r>
              <a:rPr lang="en-GB" dirty="0" err="1" smtClean="0"/>
              <a:t>sqlerrm</a:t>
            </a:r>
            <a:r>
              <a:rPr lang="en-GB" dirty="0" smtClean="0"/>
              <a:t>);</a:t>
            </a:r>
          </a:p>
          <a:p>
            <a:r>
              <a:rPr lang="en-GB" dirty="0" smtClean="0"/>
              <a:t>            RAISE;</a:t>
            </a:r>
          </a:p>
          <a:p>
            <a:r>
              <a:rPr lang="en-GB" dirty="0" smtClean="0"/>
              <a:t>            </a:t>
            </a:r>
          </a:p>
          <a:p>
            <a:r>
              <a:rPr lang="en-GB" dirty="0" smtClean="0"/>
              <a:t>END;</a:t>
            </a:r>
          </a:p>
          <a:p>
            <a:r>
              <a:rPr lang="en-GB" dirty="0" smtClean="0"/>
              <a:t>/</a:t>
            </a:r>
            <a:endParaRPr lang="en-ZA" dirty="0"/>
          </a:p>
        </p:txBody>
      </p:sp>
    </p:spTree>
    <p:extLst>
      <p:ext uri="{BB962C8B-B14F-4D97-AF65-F5344CB8AC3E}">
        <p14:creationId xmlns:p14="http://schemas.microsoft.com/office/powerpoint/2010/main" val="362180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a:bodyPr>
          <a:lstStyle/>
          <a:p>
            <a:r>
              <a:rPr lang="en-GB" dirty="0" smtClean="0"/>
              <a:t>Let’s examine each step in detail.</a:t>
            </a:r>
          </a:p>
          <a:p>
            <a:r>
              <a:rPr lang="en-GB" dirty="0" smtClean="0"/>
              <a:t>Declare a cursor</a:t>
            </a:r>
          </a:p>
          <a:p>
            <a:r>
              <a:rPr lang="en-GB" dirty="0" smtClean="0"/>
              <a:t>Before using an explicit cursor, you must declare it in the declaration section of a block or package as follows:</a:t>
            </a:r>
          </a:p>
          <a:p>
            <a:r>
              <a:rPr lang="en-GB" dirty="0" smtClean="0"/>
              <a:t>CURSOR </a:t>
            </a:r>
            <a:r>
              <a:rPr lang="en-GB" dirty="0" err="1" smtClean="0"/>
              <a:t>cursor_name</a:t>
            </a:r>
            <a:r>
              <a:rPr lang="en-GB" dirty="0" smtClean="0"/>
              <a:t> IS query;</a:t>
            </a:r>
          </a:p>
          <a:p>
            <a:r>
              <a:rPr lang="en-GB" smtClean="0"/>
              <a:t>In </a:t>
            </a:r>
            <a:r>
              <a:rPr lang="en-GB" dirty="0" smtClean="0"/>
              <a:t>this syntax:</a:t>
            </a:r>
          </a:p>
          <a:p>
            <a:r>
              <a:rPr lang="en-GB" dirty="0" smtClean="0"/>
              <a:t>First, specify the name of the cursor after the CURSOR keyword.</a:t>
            </a:r>
          </a:p>
          <a:p>
            <a:r>
              <a:rPr lang="en-GB" dirty="0" smtClean="0"/>
              <a:t>Second, define a query to fetch data after the IS keyword.</a:t>
            </a:r>
            <a:endParaRPr lang="en-ZA" dirty="0"/>
          </a:p>
        </p:txBody>
      </p:sp>
    </p:spTree>
    <p:extLst>
      <p:ext uri="{BB962C8B-B14F-4D97-AF65-F5344CB8AC3E}">
        <p14:creationId xmlns:p14="http://schemas.microsoft.com/office/powerpoint/2010/main" val="12879657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GB" dirty="0" smtClean="0"/>
              <a:t>How it works.</a:t>
            </a:r>
          </a:p>
          <a:p>
            <a:r>
              <a:rPr lang="en-GB" dirty="0" smtClean="0"/>
              <a:t>First, declare an updatable cursor that updates credits of the customers whose credits are greater than zero.</a:t>
            </a:r>
          </a:p>
          <a:p>
            <a:r>
              <a:rPr lang="en-GB" dirty="0" smtClean="0"/>
              <a:t>Next, loop over the rows in the cursors.</a:t>
            </a:r>
          </a:p>
          <a:p>
            <a:r>
              <a:rPr lang="en-GB" dirty="0" smtClean="0"/>
              <a:t>Then, get the number of orders for each customer.</a:t>
            </a:r>
          </a:p>
          <a:p>
            <a:r>
              <a:rPr lang="en-GB" dirty="0" smtClean="0"/>
              <a:t>After that, assign the credit increment based on the order count.</a:t>
            </a:r>
          </a:p>
          <a:p>
            <a:r>
              <a:rPr lang="en-GB" dirty="0" smtClean="0"/>
              <a:t>Finally, update the credit of the customer.</a:t>
            </a:r>
            <a:endParaRPr lang="en-ZA" dirty="0"/>
          </a:p>
        </p:txBody>
      </p:sp>
    </p:spTree>
    <p:extLst>
      <p:ext uri="{BB962C8B-B14F-4D97-AF65-F5344CB8AC3E}">
        <p14:creationId xmlns:p14="http://schemas.microsoft.com/office/powerpoint/2010/main" val="6448544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Loops with explicit cursors</a:t>
            </a:r>
            <a:endParaRPr lang="en-ZA" dirty="0"/>
          </a:p>
        </p:txBody>
      </p:sp>
      <p:sp>
        <p:nvSpPr>
          <p:cNvPr id="3" name="Content Placeholder 2"/>
          <p:cNvSpPr>
            <a:spLocks noGrp="1"/>
          </p:cNvSpPr>
          <p:nvPr>
            <p:ph idx="1"/>
          </p:nvPr>
        </p:nvSpPr>
        <p:spPr/>
        <p:txBody>
          <a:bodyPr/>
          <a:lstStyle/>
          <a:p>
            <a:r>
              <a:rPr lang="en-ZA" dirty="0" smtClean="0"/>
              <a:t>Cursor with simple loop</a:t>
            </a:r>
          </a:p>
          <a:p>
            <a:r>
              <a:rPr lang="en-ZA" dirty="0" smtClean="0"/>
              <a:t>Cursor with for loop</a:t>
            </a:r>
          </a:p>
          <a:p>
            <a:r>
              <a:rPr lang="en-ZA" dirty="0" smtClean="0"/>
              <a:t>Cursor with while loop</a:t>
            </a:r>
          </a:p>
          <a:p>
            <a:endParaRPr lang="en-ZA" dirty="0" smtClean="0"/>
          </a:p>
          <a:p>
            <a:endParaRPr lang="en-ZA" dirty="0"/>
          </a:p>
        </p:txBody>
      </p:sp>
    </p:spTree>
    <p:extLst>
      <p:ext uri="{BB962C8B-B14F-4D97-AF65-F5344CB8AC3E}">
        <p14:creationId xmlns:p14="http://schemas.microsoft.com/office/powerpoint/2010/main" val="12183272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6509"/>
            <a:ext cx="10515600" cy="5830454"/>
          </a:xfrm>
        </p:spPr>
        <p:txBody>
          <a:bodyPr>
            <a:normAutofit lnSpcReduction="10000"/>
          </a:bodyPr>
          <a:lstStyle/>
          <a:p>
            <a:r>
              <a:rPr lang="en-ZA" dirty="0" smtClean="0"/>
              <a:t>DECLARE</a:t>
            </a:r>
          </a:p>
          <a:p>
            <a:r>
              <a:rPr lang="en-ZA" dirty="0" smtClean="0"/>
              <a:t>CURSOR </a:t>
            </a:r>
            <a:r>
              <a:rPr lang="en-ZA" dirty="0" err="1" smtClean="0"/>
              <a:t>emp_curs</a:t>
            </a:r>
            <a:r>
              <a:rPr lang="en-ZA" dirty="0" smtClean="0"/>
              <a:t> IS SELECT</a:t>
            </a:r>
          </a:p>
          <a:p>
            <a:r>
              <a:rPr lang="en-ZA" dirty="0" err="1" smtClean="0"/>
              <a:t>first_name,last_name,salary</a:t>
            </a:r>
            <a:endParaRPr lang="en-ZA" dirty="0" smtClean="0"/>
          </a:p>
          <a:p>
            <a:r>
              <a:rPr lang="en-ZA" dirty="0" smtClean="0"/>
              <a:t>FROM </a:t>
            </a:r>
            <a:r>
              <a:rPr lang="en-ZA" dirty="0" err="1" smtClean="0"/>
              <a:t>emp_details</a:t>
            </a:r>
            <a:r>
              <a:rPr lang="en-ZA" dirty="0" smtClean="0"/>
              <a:t>;</a:t>
            </a:r>
          </a:p>
          <a:p>
            <a:r>
              <a:rPr lang="en-ZA" dirty="0" err="1" smtClean="0"/>
              <a:t>emp_recd</a:t>
            </a:r>
            <a:r>
              <a:rPr lang="en-ZA" dirty="0" smtClean="0"/>
              <a:t> </a:t>
            </a:r>
            <a:r>
              <a:rPr lang="en-ZA" dirty="0" err="1" smtClean="0"/>
              <a:t>emp_details%rowtype</a:t>
            </a:r>
            <a:r>
              <a:rPr lang="en-ZA" dirty="0" smtClean="0"/>
              <a:t>;</a:t>
            </a:r>
          </a:p>
          <a:p>
            <a:r>
              <a:rPr lang="en-ZA" dirty="0" smtClean="0"/>
              <a:t>BEGIN</a:t>
            </a:r>
          </a:p>
          <a:p>
            <a:r>
              <a:rPr lang="en-ZA" dirty="0" smtClean="0"/>
              <a:t>IF NOT </a:t>
            </a:r>
            <a:r>
              <a:rPr lang="en-ZA" dirty="0" err="1" smtClean="0"/>
              <a:t>emp_curs%ISOPEN</a:t>
            </a:r>
            <a:r>
              <a:rPr lang="en-ZA" dirty="0" smtClean="0"/>
              <a:t> THEN</a:t>
            </a:r>
          </a:p>
          <a:p>
            <a:r>
              <a:rPr lang="en-ZA" dirty="0" smtClean="0"/>
              <a:t>OPEN </a:t>
            </a:r>
            <a:r>
              <a:rPr lang="en-ZA" dirty="0" err="1" smtClean="0"/>
              <a:t>emp_curs</a:t>
            </a:r>
            <a:r>
              <a:rPr lang="en-ZA" dirty="0" smtClean="0"/>
              <a:t>;</a:t>
            </a:r>
          </a:p>
          <a:p>
            <a:r>
              <a:rPr lang="en-ZA" dirty="0" smtClean="0"/>
              <a:t>END IF;</a:t>
            </a:r>
          </a:p>
          <a:p>
            <a:r>
              <a:rPr lang="en-ZA" dirty="0" smtClean="0"/>
              <a:t>LOOP</a:t>
            </a:r>
          </a:p>
          <a:p>
            <a:r>
              <a:rPr lang="en-ZA" dirty="0" smtClean="0"/>
              <a:t>FETCH </a:t>
            </a:r>
            <a:r>
              <a:rPr lang="en-ZA" dirty="0" err="1" smtClean="0"/>
              <a:t>emp_curs</a:t>
            </a:r>
            <a:r>
              <a:rPr lang="en-ZA" dirty="0" smtClean="0"/>
              <a:t> INTO </a:t>
            </a:r>
            <a:r>
              <a:rPr lang="en-ZA" dirty="0" err="1" smtClean="0"/>
              <a:t>emp_recd</a:t>
            </a:r>
            <a:r>
              <a:rPr lang="en-ZA" dirty="0" smtClean="0"/>
              <a:t>;</a:t>
            </a:r>
          </a:p>
          <a:p>
            <a:r>
              <a:rPr lang="en-ZA" dirty="0" smtClean="0"/>
              <a:t>EXIT WHEN </a:t>
            </a:r>
            <a:r>
              <a:rPr lang="en-ZA" dirty="0" err="1" smtClean="0"/>
              <a:t>emp_curs%NOTFOUND</a:t>
            </a:r>
            <a:endParaRPr lang="en-ZA" dirty="0"/>
          </a:p>
        </p:txBody>
      </p:sp>
    </p:spTree>
    <p:extLst>
      <p:ext uri="{BB962C8B-B14F-4D97-AF65-F5344CB8AC3E}">
        <p14:creationId xmlns:p14="http://schemas.microsoft.com/office/powerpoint/2010/main" val="13902659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ZA" dirty="0" err="1"/>
              <a:t>d</a:t>
            </a:r>
            <a:r>
              <a:rPr lang="en-ZA" dirty="0" err="1" smtClean="0"/>
              <a:t>bms_output.put_line</a:t>
            </a:r>
            <a:r>
              <a:rPr lang="en-ZA" dirty="0" smtClean="0"/>
              <a:t>(</a:t>
            </a:r>
            <a:r>
              <a:rPr lang="en-ZA" dirty="0" err="1" smtClean="0"/>
              <a:t>emp_curs.firstname</a:t>
            </a:r>
            <a:r>
              <a:rPr lang="en-ZA" dirty="0" smtClean="0"/>
              <a:t>||’ ‘||</a:t>
            </a:r>
            <a:r>
              <a:rPr lang="en-ZA" dirty="0" err="1" smtClean="0"/>
              <a:t>emp_curs.last_name</a:t>
            </a:r>
            <a:r>
              <a:rPr lang="en-ZA" dirty="0" smtClean="0"/>
              <a:t>||’ ‘||</a:t>
            </a:r>
            <a:r>
              <a:rPr lang="en-ZA" dirty="0" err="1" smtClean="0"/>
              <a:t>emp_curs.salary</a:t>
            </a:r>
            <a:r>
              <a:rPr lang="en-ZA" dirty="0" smtClean="0"/>
              <a:t>);</a:t>
            </a:r>
          </a:p>
          <a:p>
            <a:r>
              <a:rPr lang="en-ZA" dirty="0" smtClean="0"/>
              <a:t>END LOOP;</a:t>
            </a:r>
          </a:p>
          <a:p>
            <a:r>
              <a:rPr lang="en-ZA" dirty="0" smtClean="0"/>
              <a:t>Close </a:t>
            </a:r>
            <a:r>
              <a:rPr lang="en-ZA" dirty="0" err="1" smtClean="0"/>
              <a:t>emp_curs</a:t>
            </a:r>
            <a:r>
              <a:rPr lang="en-ZA" dirty="0" smtClean="0"/>
              <a:t>;</a:t>
            </a:r>
          </a:p>
          <a:p>
            <a:r>
              <a:rPr lang="en-ZA" dirty="0" smtClean="0"/>
              <a:t>END;</a:t>
            </a:r>
          </a:p>
          <a:p>
            <a:r>
              <a:rPr lang="en-ZA" dirty="0"/>
              <a:t>/</a:t>
            </a:r>
            <a:endParaRPr lang="en-ZA" dirty="0" smtClean="0"/>
          </a:p>
          <a:p>
            <a:endParaRPr lang="en-ZA" dirty="0"/>
          </a:p>
        </p:txBody>
      </p:sp>
    </p:spTree>
    <p:extLst>
      <p:ext uri="{BB962C8B-B14F-4D97-AF65-F5344CB8AC3E}">
        <p14:creationId xmlns:p14="http://schemas.microsoft.com/office/powerpoint/2010/main" val="20842642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Cursor with while loop</a:t>
            </a:r>
          </a:p>
        </p:txBody>
      </p:sp>
      <p:sp>
        <p:nvSpPr>
          <p:cNvPr id="3" name="Content Placeholder 2"/>
          <p:cNvSpPr>
            <a:spLocks noGrp="1"/>
          </p:cNvSpPr>
          <p:nvPr>
            <p:ph idx="1"/>
          </p:nvPr>
        </p:nvSpPr>
        <p:spPr/>
        <p:txBody>
          <a:bodyPr>
            <a:normAutofit fontScale="77500" lnSpcReduction="20000"/>
          </a:bodyPr>
          <a:lstStyle/>
          <a:p>
            <a:r>
              <a:rPr lang="en-ZA" dirty="0"/>
              <a:t>DECLARE</a:t>
            </a:r>
          </a:p>
          <a:p>
            <a:r>
              <a:rPr lang="en-ZA" dirty="0"/>
              <a:t>CURSOR </a:t>
            </a:r>
            <a:r>
              <a:rPr lang="en-ZA" dirty="0" err="1"/>
              <a:t>emp_curs</a:t>
            </a:r>
            <a:r>
              <a:rPr lang="en-ZA" dirty="0"/>
              <a:t> IS SELECT</a:t>
            </a:r>
          </a:p>
          <a:p>
            <a:r>
              <a:rPr lang="en-ZA" dirty="0" err="1"/>
              <a:t>first_name,last_name,salary</a:t>
            </a:r>
            <a:endParaRPr lang="en-ZA" dirty="0"/>
          </a:p>
          <a:p>
            <a:r>
              <a:rPr lang="en-ZA" dirty="0"/>
              <a:t>FROM </a:t>
            </a:r>
            <a:r>
              <a:rPr lang="en-ZA" dirty="0" err="1"/>
              <a:t>emp_details</a:t>
            </a:r>
            <a:r>
              <a:rPr lang="en-ZA" dirty="0"/>
              <a:t>;</a:t>
            </a:r>
          </a:p>
          <a:p>
            <a:r>
              <a:rPr lang="en-ZA" dirty="0" err="1"/>
              <a:t>emp_recd</a:t>
            </a:r>
            <a:r>
              <a:rPr lang="en-ZA" dirty="0"/>
              <a:t> </a:t>
            </a:r>
            <a:r>
              <a:rPr lang="en-ZA" dirty="0" err="1"/>
              <a:t>emp_details%rowtype</a:t>
            </a:r>
            <a:r>
              <a:rPr lang="en-ZA" dirty="0"/>
              <a:t>;</a:t>
            </a:r>
          </a:p>
          <a:p>
            <a:r>
              <a:rPr lang="en-ZA" dirty="0"/>
              <a:t>BEGIN</a:t>
            </a:r>
          </a:p>
          <a:p>
            <a:r>
              <a:rPr lang="en-ZA" dirty="0"/>
              <a:t>IF NOT </a:t>
            </a:r>
            <a:r>
              <a:rPr lang="en-ZA" dirty="0" err="1"/>
              <a:t>emp_curs%ISOPEN</a:t>
            </a:r>
            <a:r>
              <a:rPr lang="en-ZA" dirty="0"/>
              <a:t> THEN</a:t>
            </a:r>
          </a:p>
          <a:p>
            <a:r>
              <a:rPr lang="en-ZA" dirty="0"/>
              <a:t>OPEN </a:t>
            </a:r>
            <a:r>
              <a:rPr lang="en-ZA" dirty="0" err="1"/>
              <a:t>emp_curs</a:t>
            </a:r>
            <a:r>
              <a:rPr lang="en-ZA" dirty="0"/>
              <a:t>;</a:t>
            </a:r>
          </a:p>
          <a:p>
            <a:r>
              <a:rPr lang="en-ZA" dirty="0"/>
              <a:t>END IF;</a:t>
            </a:r>
          </a:p>
          <a:p>
            <a:r>
              <a:rPr lang="en-ZA" dirty="0" smtClean="0"/>
              <a:t>FETCH </a:t>
            </a:r>
            <a:r>
              <a:rPr lang="en-ZA" dirty="0" err="1"/>
              <a:t>emp_curs</a:t>
            </a:r>
            <a:r>
              <a:rPr lang="en-ZA" dirty="0"/>
              <a:t> INTO </a:t>
            </a:r>
            <a:r>
              <a:rPr lang="en-ZA" dirty="0" err="1"/>
              <a:t>emp_recd</a:t>
            </a:r>
            <a:r>
              <a:rPr lang="en-ZA" dirty="0"/>
              <a:t>;</a:t>
            </a:r>
          </a:p>
          <a:p>
            <a:r>
              <a:rPr lang="en-ZA" dirty="0" smtClean="0"/>
              <a:t>WHILE </a:t>
            </a:r>
            <a:r>
              <a:rPr lang="en-ZA" dirty="0" err="1" smtClean="0"/>
              <a:t>emp_curs%FOUND</a:t>
            </a:r>
            <a:r>
              <a:rPr lang="en-ZA" dirty="0" smtClean="0"/>
              <a:t> THEN</a:t>
            </a:r>
          </a:p>
          <a:p>
            <a:r>
              <a:rPr lang="en-ZA" dirty="0"/>
              <a:t>LOOP</a:t>
            </a:r>
          </a:p>
          <a:p>
            <a:endParaRPr lang="en-ZA" dirty="0"/>
          </a:p>
          <a:p>
            <a:endParaRPr lang="en-ZA" dirty="0"/>
          </a:p>
        </p:txBody>
      </p:sp>
    </p:spTree>
    <p:extLst>
      <p:ext uri="{BB962C8B-B14F-4D97-AF65-F5344CB8AC3E}">
        <p14:creationId xmlns:p14="http://schemas.microsoft.com/office/powerpoint/2010/main" val="26128600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ZA" dirty="0" err="1"/>
              <a:t>d</a:t>
            </a:r>
            <a:r>
              <a:rPr lang="en-ZA" dirty="0" err="1" smtClean="0"/>
              <a:t>bms_output.put_line</a:t>
            </a:r>
            <a:r>
              <a:rPr lang="en-ZA" dirty="0" smtClean="0"/>
              <a:t>(</a:t>
            </a:r>
            <a:r>
              <a:rPr lang="en-ZA" dirty="0" err="1" smtClean="0"/>
              <a:t>emp_curs.firstname</a:t>
            </a:r>
            <a:r>
              <a:rPr lang="en-ZA" dirty="0" smtClean="0"/>
              <a:t>||’ ‘||</a:t>
            </a:r>
            <a:r>
              <a:rPr lang="en-ZA" dirty="0" err="1" smtClean="0"/>
              <a:t>emp_curs.last_name</a:t>
            </a:r>
            <a:r>
              <a:rPr lang="en-ZA" dirty="0" smtClean="0"/>
              <a:t>||’ ‘||</a:t>
            </a:r>
            <a:r>
              <a:rPr lang="en-ZA" dirty="0" err="1" smtClean="0"/>
              <a:t>emp_curs.salary</a:t>
            </a:r>
            <a:r>
              <a:rPr lang="en-ZA" dirty="0" smtClean="0"/>
              <a:t>);</a:t>
            </a:r>
          </a:p>
          <a:p>
            <a:r>
              <a:rPr lang="en-ZA" dirty="0"/>
              <a:t>f</a:t>
            </a:r>
            <a:r>
              <a:rPr lang="en-ZA" dirty="0" smtClean="0"/>
              <a:t>etch </a:t>
            </a:r>
            <a:r>
              <a:rPr lang="en-ZA" dirty="0" err="1" smtClean="0"/>
              <a:t>emp_curs</a:t>
            </a:r>
            <a:endParaRPr lang="en-ZA" dirty="0" smtClean="0"/>
          </a:p>
          <a:p>
            <a:r>
              <a:rPr lang="en-ZA" dirty="0" smtClean="0"/>
              <a:t>INTO </a:t>
            </a:r>
            <a:r>
              <a:rPr lang="en-ZA" dirty="0" err="1" smtClean="0"/>
              <a:t>emp_rec</a:t>
            </a:r>
            <a:r>
              <a:rPr lang="en-ZA" dirty="0" smtClean="0"/>
              <a:t>;</a:t>
            </a:r>
          </a:p>
          <a:p>
            <a:r>
              <a:rPr lang="en-ZA" dirty="0" smtClean="0"/>
              <a:t>END LOOP;</a:t>
            </a:r>
          </a:p>
          <a:p>
            <a:r>
              <a:rPr lang="en-ZA" dirty="0"/>
              <a:t>c</a:t>
            </a:r>
            <a:r>
              <a:rPr lang="en-ZA" dirty="0" smtClean="0"/>
              <a:t>lose </a:t>
            </a:r>
            <a:r>
              <a:rPr lang="en-ZA" dirty="0" err="1" smtClean="0"/>
              <a:t>emp_curs</a:t>
            </a:r>
            <a:r>
              <a:rPr lang="en-ZA" dirty="0" smtClean="0"/>
              <a:t>;</a:t>
            </a:r>
          </a:p>
          <a:p>
            <a:r>
              <a:rPr lang="en-ZA" dirty="0" smtClean="0"/>
              <a:t>END;</a:t>
            </a:r>
          </a:p>
          <a:p>
            <a:r>
              <a:rPr lang="en-ZA" dirty="0"/>
              <a:t>/</a:t>
            </a:r>
            <a:endParaRPr lang="en-ZA" dirty="0" smtClean="0"/>
          </a:p>
          <a:p>
            <a:endParaRPr lang="en-ZA" dirty="0"/>
          </a:p>
        </p:txBody>
      </p:sp>
    </p:spTree>
    <p:extLst>
      <p:ext uri="{BB962C8B-B14F-4D97-AF65-F5344CB8AC3E}">
        <p14:creationId xmlns:p14="http://schemas.microsoft.com/office/powerpoint/2010/main" val="32668983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Explicit Cursor for loop</a:t>
            </a:r>
            <a:endParaRPr lang="en-ZA" dirty="0"/>
          </a:p>
        </p:txBody>
      </p:sp>
      <p:sp>
        <p:nvSpPr>
          <p:cNvPr id="3" name="Content Placeholder 2"/>
          <p:cNvSpPr>
            <a:spLocks noGrp="1"/>
          </p:cNvSpPr>
          <p:nvPr>
            <p:ph idx="1"/>
          </p:nvPr>
        </p:nvSpPr>
        <p:spPr/>
        <p:txBody>
          <a:bodyPr>
            <a:normAutofit/>
          </a:bodyPr>
          <a:lstStyle/>
          <a:p>
            <a:r>
              <a:rPr lang="en-ZA" dirty="0"/>
              <a:t>DECLARE</a:t>
            </a:r>
          </a:p>
          <a:p>
            <a:r>
              <a:rPr lang="en-ZA" dirty="0"/>
              <a:t>CURSOR </a:t>
            </a:r>
            <a:r>
              <a:rPr lang="en-ZA" dirty="0" err="1"/>
              <a:t>emp_curs</a:t>
            </a:r>
            <a:r>
              <a:rPr lang="en-ZA" dirty="0"/>
              <a:t> IS SELECT</a:t>
            </a:r>
          </a:p>
          <a:p>
            <a:r>
              <a:rPr lang="en-ZA" dirty="0" err="1"/>
              <a:t>first_name,last_name,salary</a:t>
            </a:r>
            <a:endParaRPr lang="en-ZA" dirty="0"/>
          </a:p>
          <a:p>
            <a:r>
              <a:rPr lang="en-ZA" dirty="0"/>
              <a:t>FROM </a:t>
            </a:r>
            <a:r>
              <a:rPr lang="en-ZA" dirty="0" err="1"/>
              <a:t>emp_details</a:t>
            </a:r>
            <a:r>
              <a:rPr lang="en-ZA" dirty="0"/>
              <a:t>;</a:t>
            </a:r>
          </a:p>
          <a:p>
            <a:r>
              <a:rPr lang="en-ZA" dirty="0" err="1"/>
              <a:t>emp_recd</a:t>
            </a:r>
            <a:r>
              <a:rPr lang="en-ZA" dirty="0"/>
              <a:t> </a:t>
            </a:r>
            <a:r>
              <a:rPr lang="en-ZA" dirty="0" err="1"/>
              <a:t>emp_details%rowtype</a:t>
            </a:r>
            <a:r>
              <a:rPr lang="en-ZA" dirty="0"/>
              <a:t>;</a:t>
            </a:r>
          </a:p>
          <a:p>
            <a:r>
              <a:rPr lang="en-ZA" dirty="0"/>
              <a:t>BEGIN</a:t>
            </a:r>
          </a:p>
          <a:p>
            <a:r>
              <a:rPr lang="en-ZA" dirty="0" smtClean="0"/>
              <a:t>FOR  </a:t>
            </a:r>
            <a:r>
              <a:rPr lang="en-ZA" dirty="0" err="1" smtClean="0"/>
              <a:t>emp_rec</a:t>
            </a:r>
            <a:r>
              <a:rPr lang="en-ZA" dirty="0" smtClean="0"/>
              <a:t> in </a:t>
            </a:r>
            <a:r>
              <a:rPr lang="en-ZA" dirty="0" err="1" smtClean="0"/>
              <a:t>emp_curs</a:t>
            </a:r>
            <a:endParaRPr lang="en-ZA" dirty="0" smtClean="0"/>
          </a:p>
          <a:p>
            <a:r>
              <a:rPr lang="en-ZA" dirty="0"/>
              <a:t>LOOP</a:t>
            </a:r>
          </a:p>
          <a:p>
            <a:endParaRPr lang="en-ZA" dirty="0"/>
          </a:p>
          <a:p>
            <a:endParaRPr lang="en-ZA" dirty="0"/>
          </a:p>
        </p:txBody>
      </p:sp>
    </p:spTree>
    <p:extLst>
      <p:ext uri="{BB962C8B-B14F-4D97-AF65-F5344CB8AC3E}">
        <p14:creationId xmlns:p14="http://schemas.microsoft.com/office/powerpoint/2010/main" val="40001752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ZA" dirty="0" err="1"/>
              <a:t>d</a:t>
            </a:r>
            <a:r>
              <a:rPr lang="en-ZA" dirty="0" err="1" smtClean="0"/>
              <a:t>bms_output.put_line</a:t>
            </a:r>
            <a:r>
              <a:rPr lang="en-ZA" dirty="0" smtClean="0"/>
              <a:t>(</a:t>
            </a:r>
            <a:r>
              <a:rPr lang="en-ZA" dirty="0" err="1" smtClean="0"/>
              <a:t>emp_curs.firstname</a:t>
            </a:r>
            <a:r>
              <a:rPr lang="en-ZA" dirty="0" smtClean="0"/>
              <a:t>||’ ‘||</a:t>
            </a:r>
            <a:r>
              <a:rPr lang="en-ZA" dirty="0" err="1" smtClean="0"/>
              <a:t>emp_curs.last_name</a:t>
            </a:r>
            <a:r>
              <a:rPr lang="en-ZA" dirty="0" smtClean="0"/>
              <a:t>||’ ‘||</a:t>
            </a:r>
            <a:r>
              <a:rPr lang="en-ZA" dirty="0" err="1" smtClean="0"/>
              <a:t>emp_curs.salary</a:t>
            </a:r>
            <a:r>
              <a:rPr lang="en-ZA" dirty="0" smtClean="0"/>
              <a:t>);</a:t>
            </a:r>
          </a:p>
          <a:p>
            <a:r>
              <a:rPr lang="en-ZA" dirty="0" smtClean="0"/>
              <a:t>END LOOP;</a:t>
            </a:r>
          </a:p>
          <a:p>
            <a:r>
              <a:rPr lang="en-ZA" smtClean="0"/>
              <a:t>END</a:t>
            </a:r>
            <a:r>
              <a:rPr lang="en-ZA" dirty="0" smtClean="0"/>
              <a:t>;</a:t>
            </a:r>
          </a:p>
          <a:p>
            <a:r>
              <a:rPr lang="en-ZA" dirty="0"/>
              <a:t>/</a:t>
            </a:r>
            <a:endParaRPr lang="en-ZA" dirty="0" smtClean="0"/>
          </a:p>
          <a:p>
            <a:endParaRPr lang="en-ZA" dirty="0"/>
          </a:p>
        </p:txBody>
      </p:sp>
    </p:spTree>
    <p:extLst>
      <p:ext uri="{BB962C8B-B14F-4D97-AF65-F5344CB8AC3E}">
        <p14:creationId xmlns:p14="http://schemas.microsoft.com/office/powerpoint/2010/main" val="310249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fontScale="92500" lnSpcReduction="10000"/>
          </a:bodyPr>
          <a:lstStyle/>
          <a:p>
            <a:r>
              <a:rPr lang="en-GB" dirty="0" smtClean="0"/>
              <a:t>Open a cursor</a:t>
            </a:r>
          </a:p>
          <a:p>
            <a:r>
              <a:rPr lang="en-GB" dirty="0" smtClean="0"/>
              <a:t>Before start fetching rows from the cursor, you must open it. To open a cursor, you use the following syntax:</a:t>
            </a:r>
          </a:p>
          <a:p>
            <a:r>
              <a:rPr lang="en-GB" dirty="0" smtClean="0"/>
              <a:t>OPEN </a:t>
            </a:r>
            <a:r>
              <a:rPr lang="en-GB" dirty="0" err="1" smtClean="0"/>
              <a:t>cursor_name</a:t>
            </a:r>
            <a:r>
              <a:rPr lang="en-GB" dirty="0" smtClean="0"/>
              <a:t>;</a:t>
            </a:r>
          </a:p>
          <a:p>
            <a:r>
              <a:rPr lang="en-GB" dirty="0" smtClean="0"/>
              <a:t>In </a:t>
            </a:r>
            <a:r>
              <a:rPr lang="en-GB" dirty="0" smtClean="0"/>
              <a:t>this syntax, the </a:t>
            </a:r>
            <a:r>
              <a:rPr lang="en-GB" dirty="0" err="1" smtClean="0"/>
              <a:t>cursor_name</a:t>
            </a:r>
            <a:r>
              <a:rPr lang="en-GB" dirty="0" smtClean="0"/>
              <a:t> is the name of the cursor declared in the declaration section.</a:t>
            </a:r>
          </a:p>
          <a:p>
            <a:r>
              <a:rPr lang="en-GB" dirty="0" smtClean="0"/>
              <a:t>When </a:t>
            </a:r>
            <a:r>
              <a:rPr lang="en-GB" dirty="0" smtClean="0"/>
              <a:t>you open a cursor, Oracle parses the query, binds variables, and executes the associated SQL statement.</a:t>
            </a:r>
          </a:p>
          <a:p>
            <a:r>
              <a:rPr lang="en-GB" dirty="0" smtClean="0"/>
              <a:t>Oracle </a:t>
            </a:r>
            <a:r>
              <a:rPr lang="en-GB" dirty="0" smtClean="0"/>
              <a:t>also determines an execution plan, associates host variables and cursor parameters with the placeholders in the SQL statement, determines the result set, and sets the cursor to the first row in the result set.</a:t>
            </a:r>
            <a:endParaRPr lang="en-ZA" dirty="0"/>
          </a:p>
        </p:txBody>
      </p:sp>
    </p:spTree>
    <p:extLst>
      <p:ext uri="{BB962C8B-B14F-4D97-AF65-F5344CB8AC3E}">
        <p14:creationId xmlns:p14="http://schemas.microsoft.com/office/powerpoint/2010/main" val="704309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a:bodyPr>
          <a:lstStyle/>
          <a:p>
            <a:r>
              <a:rPr lang="en-GB" dirty="0" smtClean="0"/>
              <a:t>Fetch from a cursor</a:t>
            </a:r>
          </a:p>
          <a:p>
            <a:r>
              <a:rPr lang="en-GB" dirty="0" smtClean="0"/>
              <a:t>The FETCH statement places the contents of the current row into variables. The syntax of FETCH statement is as follows:</a:t>
            </a:r>
          </a:p>
          <a:p>
            <a:r>
              <a:rPr lang="en-GB" dirty="0" smtClean="0"/>
              <a:t>FETCH </a:t>
            </a:r>
            <a:r>
              <a:rPr lang="en-GB" dirty="0" err="1" smtClean="0"/>
              <a:t>cursor_name</a:t>
            </a:r>
            <a:r>
              <a:rPr lang="en-GB" dirty="0" smtClean="0"/>
              <a:t> INTO </a:t>
            </a:r>
            <a:r>
              <a:rPr lang="en-GB" dirty="0" err="1" smtClean="0"/>
              <a:t>variable_list</a:t>
            </a:r>
            <a:r>
              <a:rPr lang="en-GB" dirty="0" smtClean="0"/>
              <a:t>;</a:t>
            </a:r>
          </a:p>
          <a:p>
            <a:r>
              <a:rPr lang="en-GB" dirty="0" smtClean="0"/>
              <a:t>To </a:t>
            </a:r>
            <a:r>
              <a:rPr lang="en-GB" dirty="0" smtClean="0"/>
              <a:t>retrieve all rows in a result set, you need to fetch each row till the last one.</a:t>
            </a:r>
          </a:p>
          <a:p>
            <a:r>
              <a:rPr lang="en-GB" dirty="0" smtClean="0"/>
              <a:t>Closing </a:t>
            </a:r>
            <a:r>
              <a:rPr lang="en-GB" dirty="0" smtClean="0"/>
              <a:t>a cursor</a:t>
            </a:r>
          </a:p>
          <a:p>
            <a:r>
              <a:rPr lang="en-GB" dirty="0" smtClean="0"/>
              <a:t>After fetching all rows, you need to close the cursor with the CLOSE statement:</a:t>
            </a:r>
            <a:endParaRPr lang="en-ZA" dirty="0"/>
          </a:p>
        </p:txBody>
      </p:sp>
    </p:spTree>
    <p:extLst>
      <p:ext uri="{BB962C8B-B14F-4D97-AF65-F5344CB8AC3E}">
        <p14:creationId xmlns:p14="http://schemas.microsoft.com/office/powerpoint/2010/main" val="96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a:bodyPr>
          <a:lstStyle/>
          <a:p>
            <a:r>
              <a:rPr lang="en-GB" dirty="0" smtClean="0"/>
              <a:t>CLOSE </a:t>
            </a:r>
            <a:r>
              <a:rPr lang="en-GB" dirty="0" err="1" smtClean="0"/>
              <a:t>cursor_name</a:t>
            </a:r>
            <a:r>
              <a:rPr lang="en-GB" dirty="0" smtClean="0"/>
              <a:t>;</a:t>
            </a:r>
          </a:p>
          <a:p>
            <a:r>
              <a:rPr lang="en-GB" dirty="0" smtClean="0"/>
              <a:t>Closing </a:t>
            </a:r>
            <a:r>
              <a:rPr lang="en-GB" dirty="0" smtClean="0"/>
              <a:t>a cursor instructs Oracle to release allocated memory at an appropriate time.</a:t>
            </a:r>
          </a:p>
          <a:p>
            <a:r>
              <a:rPr lang="en-GB" dirty="0" smtClean="0"/>
              <a:t>If </a:t>
            </a:r>
            <a:r>
              <a:rPr lang="en-GB" dirty="0" smtClean="0"/>
              <a:t>you declare a cursor in an anonymous block, procedure, or function, the cursor will automatically be closed when the execution of these objects end.</a:t>
            </a:r>
          </a:p>
          <a:p>
            <a:r>
              <a:rPr lang="en-GB" dirty="0" smtClean="0"/>
              <a:t>However</a:t>
            </a:r>
            <a:r>
              <a:rPr lang="en-GB" dirty="0" smtClean="0"/>
              <a:t>, you must explicitly close package-based cursors. Note that if you close a cursor that has not opened yet, Oracle will raise an INVALID_CURSOR exception.</a:t>
            </a:r>
            <a:endParaRPr lang="en-ZA" dirty="0"/>
          </a:p>
        </p:txBody>
      </p:sp>
    </p:spTree>
    <p:extLst>
      <p:ext uri="{BB962C8B-B14F-4D97-AF65-F5344CB8AC3E}">
        <p14:creationId xmlns:p14="http://schemas.microsoft.com/office/powerpoint/2010/main" val="3790302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Explicit Cursor Attributes</a:t>
            </a:r>
            <a:br>
              <a:rPr lang="en-GB" dirty="0" smtClean="0"/>
            </a:br>
            <a:endParaRPr lang="en-ZA" dirty="0"/>
          </a:p>
        </p:txBody>
      </p:sp>
      <p:sp>
        <p:nvSpPr>
          <p:cNvPr id="3" name="Content Placeholder 2"/>
          <p:cNvSpPr>
            <a:spLocks noGrp="1"/>
          </p:cNvSpPr>
          <p:nvPr>
            <p:ph idx="1"/>
          </p:nvPr>
        </p:nvSpPr>
        <p:spPr/>
        <p:txBody>
          <a:bodyPr>
            <a:normAutofit fontScale="85000" lnSpcReduction="20000"/>
          </a:bodyPr>
          <a:lstStyle/>
          <a:p>
            <a:r>
              <a:rPr lang="en-GB" dirty="0" smtClean="0"/>
              <a:t>A cursor has four attributes to which you can reference in the following format:</a:t>
            </a:r>
          </a:p>
          <a:p>
            <a:r>
              <a:rPr lang="en-GB" dirty="0" err="1" smtClean="0"/>
              <a:t>cursor_name%attribute</a:t>
            </a:r>
            <a:endParaRPr lang="en-GB" dirty="0" smtClean="0"/>
          </a:p>
          <a:p>
            <a:r>
              <a:rPr lang="en-GB" dirty="0" smtClean="0"/>
              <a:t>where </a:t>
            </a:r>
            <a:r>
              <a:rPr lang="en-GB" dirty="0" err="1" smtClean="0"/>
              <a:t>cursor_name</a:t>
            </a:r>
            <a:r>
              <a:rPr lang="en-GB" dirty="0" smtClean="0"/>
              <a:t> is the name of the explicit cursor.</a:t>
            </a:r>
          </a:p>
          <a:p>
            <a:r>
              <a:rPr lang="en-GB" dirty="0" smtClean="0"/>
              <a:t>1) %ISOPEN</a:t>
            </a:r>
          </a:p>
          <a:p>
            <a:r>
              <a:rPr lang="en-GB" dirty="0" smtClean="0"/>
              <a:t>This attribute is TRUE if the cursor is open or FALSE if it is not.</a:t>
            </a:r>
          </a:p>
          <a:p>
            <a:r>
              <a:rPr lang="en-GB" dirty="0" smtClean="0"/>
              <a:t>2) %FOUND</a:t>
            </a:r>
          </a:p>
          <a:p>
            <a:r>
              <a:rPr lang="en-GB" dirty="0" smtClean="0"/>
              <a:t>This attribute has four values:</a:t>
            </a:r>
          </a:p>
          <a:p>
            <a:r>
              <a:rPr lang="en-GB" dirty="0" smtClean="0"/>
              <a:t>NULL before the first fetch</a:t>
            </a:r>
          </a:p>
          <a:p>
            <a:r>
              <a:rPr lang="en-GB" dirty="0" smtClean="0"/>
              <a:t>TRUE if a record was fetched successfully</a:t>
            </a:r>
          </a:p>
          <a:p>
            <a:r>
              <a:rPr lang="en-GB" dirty="0" smtClean="0"/>
              <a:t>FALSE if no row returned</a:t>
            </a:r>
          </a:p>
          <a:p>
            <a:r>
              <a:rPr lang="en-GB" dirty="0" smtClean="0"/>
              <a:t>INVALID_CURSOR if the cursor is not opened</a:t>
            </a:r>
            <a:endParaRPr lang="en-ZA" dirty="0"/>
          </a:p>
        </p:txBody>
      </p:sp>
    </p:spTree>
    <p:extLst>
      <p:ext uri="{BB962C8B-B14F-4D97-AF65-F5344CB8AC3E}">
        <p14:creationId xmlns:p14="http://schemas.microsoft.com/office/powerpoint/2010/main" val="1334387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fontScale="92500"/>
          </a:bodyPr>
          <a:lstStyle/>
          <a:p>
            <a:r>
              <a:rPr lang="en-GB" dirty="0" smtClean="0"/>
              <a:t>3) %NOTFOUND</a:t>
            </a:r>
          </a:p>
          <a:p>
            <a:r>
              <a:rPr lang="en-GB" dirty="0" smtClean="0"/>
              <a:t>This attribute has four values:</a:t>
            </a:r>
          </a:p>
          <a:p>
            <a:r>
              <a:rPr lang="en-GB" dirty="0" smtClean="0"/>
              <a:t>NULL before the first fetch</a:t>
            </a:r>
          </a:p>
          <a:p>
            <a:r>
              <a:rPr lang="en-GB" dirty="0" smtClean="0"/>
              <a:t>FALSE if a record was fetched successfully</a:t>
            </a:r>
          </a:p>
          <a:p>
            <a:r>
              <a:rPr lang="en-GB" dirty="0" smtClean="0"/>
              <a:t>TRUE if no row returned</a:t>
            </a:r>
          </a:p>
          <a:p>
            <a:r>
              <a:rPr lang="en-GB" dirty="0" smtClean="0"/>
              <a:t>INVALID_CURSOR if the cursor is not opened</a:t>
            </a:r>
          </a:p>
          <a:p>
            <a:r>
              <a:rPr lang="en-GB" dirty="0" smtClean="0"/>
              <a:t>3) %ROWCOUNT</a:t>
            </a:r>
          </a:p>
          <a:p>
            <a:r>
              <a:rPr lang="en-GB" dirty="0" smtClean="0"/>
              <a:t>The %ROWCOUNT attribute returns the number of rows fetched from the cursor. If the cursor is not opened, this attribute returns INVALID_CURSOR.</a:t>
            </a:r>
            <a:endParaRPr lang="en-ZA" dirty="0"/>
          </a:p>
        </p:txBody>
      </p:sp>
    </p:spTree>
    <p:extLst>
      <p:ext uri="{BB962C8B-B14F-4D97-AF65-F5344CB8AC3E}">
        <p14:creationId xmlns:p14="http://schemas.microsoft.com/office/powerpoint/2010/main" val="4058809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707</TotalTime>
  <Words>3653</Words>
  <Application>Microsoft Office PowerPoint</Application>
  <PresentationFormat>Widescreen</PresentationFormat>
  <Paragraphs>495</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Working with PL/SQL Cursors   </vt:lpstr>
      <vt:lpstr>PowerPoint Presentation</vt:lpstr>
      <vt:lpstr>PowerPoint Presentation</vt:lpstr>
      <vt:lpstr>PowerPoint Presentation</vt:lpstr>
      <vt:lpstr>PowerPoint Presentation</vt:lpstr>
      <vt:lpstr>PowerPoint Presentation</vt:lpstr>
      <vt:lpstr>PowerPoint Presentation</vt:lpstr>
      <vt:lpstr>Explicit Cursor Attributes </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PL/SQL cursor FOR LOOP statement </vt:lpstr>
      <vt:lpstr>PowerPoint Presentation</vt:lpstr>
      <vt:lpstr>PowerPoint Presentation</vt:lpstr>
      <vt:lpstr>PL/SQL cursor FOR LOOP examples </vt:lpstr>
      <vt:lpstr>PowerPoint Presentation</vt:lpstr>
      <vt:lpstr>PowerPoint Presentation</vt:lpstr>
      <vt:lpstr>PowerPoint Presentation</vt:lpstr>
      <vt:lpstr>PL/SQL cursor with parameters example </vt:lpstr>
      <vt:lpstr>PowerPoint Presentation</vt:lpstr>
      <vt:lpstr>PowerPoint Presentation</vt:lpstr>
      <vt:lpstr>PL/SQL parameterized cursor with default values </vt:lpstr>
      <vt:lpstr>PowerPoint Presentation</vt:lpstr>
      <vt:lpstr>Introduction to PL/SQL cursor variables</vt:lpstr>
      <vt:lpstr>PowerPoint Presentation</vt:lpstr>
      <vt:lpstr>PL/SQL cursor variable examples </vt:lpstr>
      <vt:lpstr>PowerPoint Presentation</vt:lpstr>
      <vt:lpstr>Introduction to Oracle Cursor FOR UPDATE</vt:lpstr>
      <vt:lpstr>PowerPoint Presentation</vt:lpstr>
      <vt:lpstr>PowerPoint Presentation</vt:lpstr>
      <vt:lpstr>Oracle Cursor FOR UPDATE example </vt:lpstr>
      <vt:lpstr>PowerPoint Presentation</vt:lpstr>
      <vt:lpstr>PowerPoint Presentation</vt:lpstr>
      <vt:lpstr>PowerPoint Presentation</vt:lpstr>
      <vt:lpstr>Loops with explicit cursors</vt:lpstr>
      <vt:lpstr>PowerPoint Presentation</vt:lpstr>
      <vt:lpstr>PowerPoint Presentation</vt:lpstr>
      <vt:lpstr>Cursor with while loop</vt:lpstr>
      <vt:lpstr>PowerPoint Presentation</vt:lpstr>
      <vt:lpstr>Explicit Cursor for loop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PL/SQL Cursors   </dc:title>
  <dc:creator>SHEETHAL TOM</dc:creator>
  <cp:lastModifiedBy>Microsoft account</cp:lastModifiedBy>
  <cp:revision>13</cp:revision>
  <dcterms:created xsi:type="dcterms:W3CDTF">2022-09-05T14:54:01Z</dcterms:created>
  <dcterms:modified xsi:type="dcterms:W3CDTF">2022-09-12T08:35:00Z</dcterms:modified>
</cp:coreProperties>
</file>