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10" r:id="rId2"/>
    <p:sldMasterId id="2147483707" r:id="rId3"/>
  </p:sldMasterIdLst>
  <p:notesMasterIdLst>
    <p:notesMasterId r:id="rId12"/>
  </p:notesMasterIdLst>
  <p:handoutMasterIdLst>
    <p:handoutMasterId r:id="rId13"/>
  </p:handoutMasterIdLst>
  <p:sldIdLst>
    <p:sldId id="609" r:id="rId4"/>
    <p:sldId id="610" r:id="rId5"/>
    <p:sldId id="611" r:id="rId6"/>
    <p:sldId id="612" r:id="rId7"/>
    <p:sldId id="613" r:id="rId8"/>
    <p:sldId id="614" r:id="rId9"/>
    <p:sldId id="615" r:id="rId10"/>
    <p:sldId id="61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6408" autoAdjust="0"/>
  </p:normalViewPr>
  <p:slideViewPr>
    <p:cSldViewPr>
      <p:cViewPr varScale="1">
        <p:scale>
          <a:sx n="115" d="100"/>
          <a:sy n="115" d="100"/>
        </p:scale>
        <p:origin x="84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153FE-2B63-4AB7-9F29-63BBE9623D3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ACE86-F252-4E82-9F4A-C24579415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994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B980C3-2F25-412E-B9FF-E88AD91059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734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4B2593-B2CC-4D0D-ACEA-0DFFA9ACC6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181600" y="3505200"/>
            <a:ext cx="1752600" cy="443198"/>
          </a:xfrm>
        </p:spPr>
        <p:txBody>
          <a:bodyPr/>
          <a:lstStyle/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5266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78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00359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79745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4B2593-B2CC-4D0D-ACEA-0DFFA9ACC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212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9454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4B2593-B2CC-4D0D-ACEA-0DFFA9ACC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8280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4B2593-B2CC-4D0D-ACEA-0DFFA9ACC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187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26033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1727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718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97348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5110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05621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9009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50685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0984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876800"/>
            <a:ext cx="8229600" cy="125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6" name="Content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2" y="-109204"/>
            <a:ext cx="8329044" cy="624461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382000" cy="8810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193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985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4B2593-B2CC-4D0D-ACEA-0DFFA9ACC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2029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4B2593-B2CC-4D0D-ACEA-0DFFA9ACC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974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4B2593-B2CC-4D0D-ACEA-0DFFA9ACC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209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1215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7110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0812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006E8F6-261F-4622-BD5D-ACCA7F6482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0792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044B2593-B2CC-4D0D-ACEA-0DFFA9ACC6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 userDrawn="1"/>
        </p:nvSpPr>
        <p:spPr>
          <a:xfrm>
            <a:off x="348562" y="6379674"/>
            <a:ext cx="7804838" cy="178804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16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17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17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17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17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IN" sz="1200" dirty="0"/>
              <a:t>Systems Analysis and Design in a Changing World, 7th Edition - Chapter 14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34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044B2593-B2CC-4D0D-ACEA-0DFFA9ACC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5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20663B-0EC6-40DE-BBE7-06165381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E8F6-261F-4622-BD5D-ACCA7F648234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B7A0E-26FD-4053-9B7A-EA6089D9C406}"/>
              </a:ext>
            </a:extLst>
          </p:cNvPr>
          <p:cNvSpPr txBox="1">
            <a:spLocks noChangeArrowheads="1"/>
          </p:cNvSpPr>
          <p:nvPr/>
        </p:nvSpPr>
        <p:spPr>
          <a:xfrm>
            <a:off x="730250" y="533401"/>
            <a:ext cx="7681913" cy="76200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sz="4000">
                <a:solidFill>
                  <a:schemeClr val="tx1"/>
                </a:solidFill>
                <a:effectLst/>
              </a:rPr>
              <a:t>Testing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8CA763A-E150-405A-98DB-5491EB6C22DD}"/>
              </a:ext>
            </a:extLst>
          </p:cNvPr>
          <p:cNvSpPr txBox="1">
            <a:spLocks/>
          </p:cNvSpPr>
          <p:nvPr/>
        </p:nvSpPr>
        <p:spPr>
          <a:xfrm>
            <a:off x="2057400" y="2058139"/>
            <a:ext cx="4912310" cy="553998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Tx/>
              <a:buNone/>
            </a:pPr>
            <a:r>
              <a:rPr lang="en-US" altLang="en-US" sz="4000" b="1">
                <a:solidFill>
                  <a:schemeClr val="tx2"/>
                </a:solidFill>
              </a:rPr>
              <a:t>Chapter 2</a:t>
            </a:r>
            <a:endParaRPr lang="en-IN" sz="4000" b="1" dirty="0">
              <a:solidFill>
                <a:schemeClr val="tx2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E1D18B-48E0-46FF-ACFA-F607A7CCB6A8}"/>
              </a:ext>
            </a:extLst>
          </p:cNvPr>
          <p:cNvSpPr txBox="1">
            <a:spLocks noChangeArrowheads="1"/>
          </p:cNvSpPr>
          <p:nvPr/>
        </p:nvSpPr>
        <p:spPr>
          <a:xfrm>
            <a:off x="762115" y="3810000"/>
            <a:ext cx="7681913" cy="684212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sz="2400" dirty="0"/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9471554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13DBF-0D90-4DC3-ADA8-0EB70F76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E8F6-261F-4622-BD5D-ACCA7F648234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7B68C0-4DD2-41DF-9CA2-2A040AEB2611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2238"/>
            <a:ext cx="7696200" cy="609398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>
                <a:solidFill>
                  <a:schemeClr val="tx1"/>
                </a:solidFill>
                <a:effectLst/>
              </a:rPr>
              <a:t>Testing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3E29D-AF29-47BC-888F-0AA0997CD1B2}"/>
              </a:ext>
            </a:extLst>
          </p:cNvPr>
          <p:cNvSpPr txBox="1">
            <a:spLocks noChangeArrowheads="1"/>
          </p:cNvSpPr>
          <p:nvPr/>
        </p:nvSpPr>
        <p:spPr>
          <a:xfrm>
            <a:off x="316345" y="1127818"/>
            <a:ext cx="8610600" cy="4724400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600">
                <a:highlight>
                  <a:srgbClr val="FFFF00"/>
                </a:highlight>
              </a:rPr>
              <a:t>Testing</a:t>
            </a:r>
            <a:r>
              <a:rPr lang="en-US" altLang="en-US" sz="2600"/>
              <a:t> – the process of examining a component, subsystem, or system to </a:t>
            </a:r>
            <a:r>
              <a:rPr lang="en-US" altLang="en-US" sz="2600">
                <a:solidFill>
                  <a:srgbClr val="FF0000"/>
                </a:solidFill>
              </a:rPr>
              <a:t>determine</a:t>
            </a:r>
            <a:r>
              <a:rPr lang="en-US" altLang="en-US" sz="2600"/>
              <a:t> its </a:t>
            </a:r>
            <a:r>
              <a:rPr lang="en-US" altLang="en-US" sz="2600">
                <a:solidFill>
                  <a:srgbClr val="FF0000"/>
                </a:solidFill>
              </a:rPr>
              <a:t>operational characteristics</a:t>
            </a:r>
            <a:r>
              <a:rPr lang="en-US" altLang="en-US" sz="2600"/>
              <a:t> and whether it contains any </a:t>
            </a:r>
            <a:r>
              <a:rPr lang="en-US" altLang="en-US" sz="2600">
                <a:solidFill>
                  <a:srgbClr val="FF0000"/>
                </a:solidFill>
              </a:rPr>
              <a:t>defects</a:t>
            </a: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600">
                <a:highlight>
                  <a:srgbClr val="FFFF00"/>
                </a:highlight>
              </a:rPr>
              <a:t>Test case </a:t>
            </a:r>
            <a:r>
              <a:rPr lang="en-US" altLang="en-US" sz="2600"/>
              <a:t>– a formal description of a </a:t>
            </a:r>
            <a:r>
              <a:rPr lang="en-US" altLang="en-US" sz="2600">
                <a:solidFill>
                  <a:srgbClr val="FF0000"/>
                </a:solidFill>
              </a:rPr>
              <a:t>starting state, one or more events to which the software must respond</a:t>
            </a:r>
            <a:r>
              <a:rPr lang="en-US" altLang="en-US" sz="2600"/>
              <a:t>, and the expected response or </a:t>
            </a:r>
            <a:r>
              <a:rPr lang="en-US" altLang="en-US" sz="2600">
                <a:solidFill>
                  <a:srgbClr val="FF0000"/>
                </a:solidFill>
              </a:rPr>
              <a:t>ending state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200"/>
              <a:t>Defined based on well understood functional and non-functional requirements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200"/>
              <a:t>Must test all normal and exception situations</a:t>
            </a: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600">
                <a:highlight>
                  <a:srgbClr val="FFFF00"/>
                </a:highlight>
              </a:rPr>
              <a:t>Test data </a:t>
            </a:r>
            <a:r>
              <a:rPr lang="en-US" altLang="en-US" sz="2600"/>
              <a:t>– a set of starting states and events used to test a module, group of modules, or entire system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200"/>
              <a:t>The data that will be used for a test case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2923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1B7E44-9FF0-462D-A565-59C94E3D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E8F6-261F-4622-BD5D-ACCA7F648234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A45BE-53BC-4A52-8110-B1B251294B1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30188"/>
            <a:ext cx="8382000" cy="609398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>
                <a:solidFill>
                  <a:schemeClr val="tx1"/>
                </a:solidFill>
                <a:effectLst/>
              </a:rPr>
              <a:t>Most common types of tests</a:t>
            </a:r>
          </a:p>
        </p:txBody>
      </p:sp>
      <p:graphicFrame>
        <p:nvGraphicFramePr>
          <p:cNvPr id="4" name="Content Placeholder 4" descr="Table is accessible to screenreaders">
            <a:extLst>
              <a:ext uri="{FF2B5EF4-FFF2-40B4-BE49-F238E27FC236}">
                <a16:creationId xmlns:a16="http://schemas.microsoft.com/office/drawing/2014/main" id="{5264C763-5B7B-4C0A-B3FA-7336A540A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963025"/>
              </p:ext>
            </p:extLst>
          </p:nvPr>
        </p:nvGraphicFramePr>
        <p:xfrm>
          <a:off x="381000" y="1164300"/>
          <a:ext cx="86868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481030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95187973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181950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Test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Core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Need and 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3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Unit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components must perform to the defined requirements and specifications when tested in isolation – for example, a component that incorrectly calculates sales tax amounts in different locations is unacceptable.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1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Integration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Software components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that perform correctly in isolation must also perform correctly when executed in combination with other components. They must communicate correctly with other components in the system. For example a sales tax component that calculates incorrectly when receiving money amounts in foreign currencies is unacceptable.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15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and stress testing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 system or subsystem must meet both functional and non-functional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requirements. For example an item lookup function in a Sales subsystems retrieves data within 2 seconds when running in isolation, but requires 30 seconds when running within the complete system with a live database.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9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User 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must not only operate correctly. but must also satisfy the business need and meet all user “ease of use” and “completeness” requirements-for example, a commission system that fails to handle special promotions or a data-entry function with a poorly designed sequence of forms is unacceptable.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58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9860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06AA0-4A12-4CAB-9E83-FE5E5613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E8F6-261F-4622-BD5D-ACCA7F648234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DC4AF-2452-442E-A48D-12B2BA7D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879901"/>
            <a:ext cx="2847975" cy="14192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143F32-D824-431D-9839-87DF26D2EC63}"/>
              </a:ext>
            </a:extLst>
          </p:cNvPr>
          <p:cNvSpPr txBox="1">
            <a:spLocks/>
          </p:cNvSpPr>
          <p:nvPr/>
        </p:nvSpPr>
        <p:spPr>
          <a:xfrm>
            <a:off x="457200" y="-18619"/>
            <a:ext cx="8382000" cy="609398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Types of tests</a:t>
            </a:r>
          </a:p>
        </p:txBody>
      </p:sp>
      <p:pic>
        <p:nvPicPr>
          <p:cNvPr id="5" name="Picture 2" descr="Scania 16-litre V8 engine cutaway by Scania Group, via Flickr ...">
            <a:extLst>
              <a:ext uri="{FF2B5EF4-FFF2-40B4-BE49-F238E27FC236}">
                <a16:creationId xmlns:a16="http://schemas.microsoft.com/office/drawing/2014/main" id="{37F0C6C3-B349-4E16-8CF1-7F6372A07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0069"/>
            <a:ext cx="1676400" cy="15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utomotive Technical Illustration, cut-a-way art, expolded views, Bruce ...">
            <a:extLst>
              <a:ext uri="{FF2B5EF4-FFF2-40B4-BE49-F238E27FC236}">
                <a16:creationId xmlns:a16="http://schemas.microsoft.com/office/drawing/2014/main" id="{223A8ECB-663F-42D5-9A34-4BED467F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3" y="2723587"/>
            <a:ext cx="1678784" cy="156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3021E-EB5D-45DC-B1CC-74102CDCE6C5}"/>
              </a:ext>
            </a:extLst>
          </p:cNvPr>
          <p:cNvCxnSpPr/>
          <p:nvPr/>
        </p:nvCxnSpPr>
        <p:spPr>
          <a:xfrm flipH="1">
            <a:off x="5178274" y="1339574"/>
            <a:ext cx="40262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616B1B-B927-4B91-9375-EBCB8EA0E543}"/>
              </a:ext>
            </a:extLst>
          </p:cNvPr>
          <p:cNvCxnSpPr/>
          <p:nvPr/>
        </p:nvCxnSpPr>
        <p:spPr>
          <a:xfrm flipH="1">
            <a:off x="4013976" y="1119287"/>
            <a:ext cx="40262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5DB2C2-554C-4C64-BC62-C389F8BD5AD3}"/>
              </a:ext>
            </a:extLst>
          </p:cNvPr>
          <p:cNvCxnSpPr>
            <a:cxnSpLocks/>
          </p:cNvCxnSpPr>
          <p:nvPr/>
        </p:nvCxnSpPr>
        <p:spPr>
          <a:xfrm>
            <a:off x="3289224" y="1194101"/>
            <a:ext cx="61535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52BCF3-9DCB-4A3E-A5DB-080EB1512B3A}"/>
              </a:ext>
            </a:extLst>
          </p:cNvPr>
          <p:cNvCxnSpPr>
            <a:cxnSpLocks/>
          </p:cNvCxnSpPr>
          <p:nvPr/>
        </p:nvCxnSpPr>
        <p:spPr>
          <a:xfrm>
            <a:off x="3822624" y="1228737"/>
            <a:ext cx="0" cy="1440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12FBF-571B-4E29-98FB-6F553A1A4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07104"/>
            <a:ext cx="1683327" cy="14296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D8D492-2534-4640-8330-E824460472AE}"/>
              </a:ext>
            </a:extLst>
          </p:cNvPr>
          <p:cNvSpPr/>
          <p:nvPr/>
        </p:nvSpPr>
        <p:spPr bwMode="auto">
          <a:xfrm>
            <a:off x="2057400" y="2565701"/>
            <a:ext cx="602673" cy="4822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D8CFB36-7CEF-423C-B33E-A9332B48EA3E}"/>
              </a:ext>
            </a:extLst>
          </p:cNvPr>
          <p:cNvSpPr/>
          <p:nvPr/>
        </p:nvSpPr>
        <p:spPr bwMode="auto">
          <a:xfrm rot="5400000">
            <a:off x="3762437" y="3380961"/>
            <a:ext cx="602673" cy="4822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chemeClr val="tx1"/>
              </a:solidFill>
              <a:latin typeface="Segoe" pitchFamily="34" charset="0"/>
            </a:endParaRPr>
          </a:p>
        </p:txBody>
      </p:sp>
      <p:pic>
        <p:nvPicPr>
          <p:cNvPr id="14" name="Picture 6" descr="How To Draw A Race Car: How To Draw A Race Car Easy">
            <a:extLst>
              <a:ext uri="{FF2B5EF4-FFF2-40B4-BE49-F238E27FC236}">
                <a16:creationId xmlns:a16="http://schemas.microsoft.com/office/drawing/2014/main" id="{D296D46D-A308-4415-8467-FD49B6761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3" y="4056363"/>
            <a:ext cx="2854902" cy="172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Image result for car driving in rain drawing">
            <a:extLst>
              <a:ext uri="{FF2B5EF4-FFF2-40B4-BE49-F238E27FC236}">
                <a16:creationId xmlns:a16="http://schemas.microsoft.com/office/drawing/2014/main" id="{48DFED57-DAA8-43CF-AFF5-E943C8EE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91" y="481862"/>
            <a:ext cx="29527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7139A42-5BFF-44A4-B82B-0F76F523C329}"/>
              </a:ext>
            </a:extLst>
          </p:cNvPr>
          <p:cNvSpPr/>
          <p:nvPr/>
        </p:nvSpPr>
        <p:spPr bwMode="auto">
          <a:xfrm rot="18898003">
            <a:off x="5112981" y="3299098"/>
            <a:ext cx="1147858" cy="4822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chemeClr val="tx1"/>
              </a:solidFill>
              <a:latin typeface="Segoe" pitchFamily="34" charset="0"/>
            </a:endParaRPr>
          </a:p>
        </p:txBody>
      </p:sp>
      <p:pic>
        <p:nvPicPr>
          <p:cNvPr id="17" name="Picture 12" descr="Cartoon Race Car Driver">
            <a:extLst>
              <a:ext uri="{FF2B5EF4-FFF2-40B4-BE49-F238E27FC236}">
                <a16:creationId xmlns:a16="http://schemas.microsoft.com/office/drawing/2014/main" id="{26A83351-6F59-488F-B9E3-3E6E89230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8"/>
          <a:stretch/>
        </p:blipFill>
        <p:spPr bwMode="auto">
          <a:xfrm>
            <a:off x="6169005" y="3977525"/>
            <a:ext cx="2699522" cy="179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76A192-2513-43BC-89EF-34663C9D1D5D}"/>
              </a:ext>
            </a:extLst>
          </p:cNvPr>
          <p:cNvSpPr/>
          <p:nvPr/>
        </p:nvSpPr>
        <p:spPr bwMode="auto">
          <a:xfrm rot="5400000">
            <a:off x="8164406" y="3442842"/>
            <a:ext cx="602673" cy="4822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9CE144-71C8-4E16-B623-12D2B007EAEC}"/>
              </a:ext>
            </a:extLst>
          </p:cNvPr>
          <p:cNvSpPr txBox="1"/>
          <p:nvPr/>
        </p:nvSpPr>
        <p:spPr>
          <a:xfrm>
            <a:off x="381000" y="8247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81B67C-1921-4081-BB3E-48973AAFB56B}"/>
              </a:ext>
            </a:extLst>
          </p:cNvPr>
          <p:cNvSpPr txBox="1"/>
          <p:nvPr/>
        </p:nvSpPr>
        <p:spPr>
          <a:xfrm>
            <a:off x="3101610" y="82172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43356-52A6-4056-860B-D5C1C5904AA4}"/>
              </a:ext>
            </a:extLst>
          </p:cNvPr>
          <p:cNvSpPr txBox="1"/>
          <p:nvPr/>
        </p:nvSpPr>
        <p:spPr>
          <a:xfrm>
            <a:off x="2592486" y="380523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testing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AE8A4-1F01-4BFC-8033-14926A0CC448}"/>
              </a:ext>
            </a:extLst>
          </p:cNvPr>
          <p:cNvSpPr txBox="1"/>
          <p:nvPr/>
        </p:nvSpPr>
        <p:spPr>
          <a:xfrm>
            <a:off x="6089278" y="3650798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Usability testing/UAT</a:t>
            </a:r>
          </a:p>
        </p:txBody>
      </p:sp>
    </p:spTree>
    <p:extLst>
      <p:ext uri="{BB962C8B-B14F-4D97-AF65-F5344CB8AC3E}">
        <p14:creationId xmlns:p14="http://schemas.microsoft.com/office/powerpoint/2010/main" val="870408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06AA0-4A12-4CAB-9E83-FE5E5613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E8F6-261F-4622-BD5D-ACCA7F6482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06EA0C-7807-4559-B49F-0D9CF58EAC38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2238"/>
            <a:ext cx="7696200" cy="609398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>
                <a:solidFill>
                  <a:schemeClr val="tx1"/>
                </a:solidFill>
                <a:effectLst/>
                <a:latin typeface="+mn-lt"/>
              </a:rPr>
              <a:t>Unit Testing</a:t>
            </a:r>
            <a:endParaRPr lang="en-US" altLang="en-US" sz="20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1174C-F605-4C8E-8A98-8A3B3A42029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10600" cy="4191000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Unit test – tests of an individual method, class, or component before it is integrated with other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987B5-9407-468C-BDEE-0D9C42C5046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2743200"/>
            <a:ext cx="7696200" cy="609398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>
                <a:solidFill>
                  <a:schemeClr val="tx1"/>
                </a:solidFill>
                <a:effectLst/>
              </a:rPr>
              <a:t>Integration Testing</a:t>
            </a:r>
            <a:endParaRPr lang="en-US" alt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903EB5-043C-4BFF-90D4-8F3184C24A0B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840162"/>
            <a:ext cx="8458200" cy="884238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600" dirty="0"/>
              <a:t>Integration test – tests of the behavior of a group of methods, classes, or components</a:t>
            </a:r>
          </a:p>
        </p:txBody>
      </p:sp>
    </p:spTree>
    <p:extLst>
      <p:ext uri="{BB962C8B-B14F-4D97-AF65-F5344CB8AC3E}">
        <p14:creationId xmlns:p14="http://schemas.microsoft.com/office/powerpoint/2010/main" val="33437479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06AA0-4A12-4CAB-9E83-FE5E5613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E8F6-261F-4622-BD5D-ACCA7F64823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48385-11A5-4317-9047-04B20BBF444B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77849"/>
            <a:ext cx="7696200" cy="1173162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>
                <a:solidFill>
                  <a:schemeClr val="tx1"/>
                </a:solidFill>
                <a:effectLst/>
              </a:rPr>
              <a:t>System, Performance, and Stress Testing </a:t>
            </a:r>
            <a:r>
              <a:rPr lang="en-US" altLang="en-US" sz="2000" dirty="0">
                <a:solidFill>
                  <a:schemeClr val="tx1"/>
                </a:solidFill>
                <a:effectLst/>
              </a:rPr>
              <a:t>(1 of 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D78332-6585-4CD1-A111-DF7F25BB9D5B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371600"/>
            <a:ext cx="8610600" cy="4408386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800"/>
              <a:t>System test – an integration test of an entire system or independent subsystem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400"/>
              <a:t>Can be performed at the end of each iteration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400"/>
              <a:t>Can be performed more frequently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400"/>
              <a:t>Build and smoke test – a system test that is performed daily or several times a week</a:t>
            </a:r>
          </a:p>
          <a:p>
            <a:pPr lvl="2"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The system is completely compiled and linked (built), and a battery of tests is executed to see whether anything malfunctions in an obvious way (“smokes”)</a:t>
            </a:r>
          </a:p>
          <a:p>
            <a:pPr lvl="2"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/>
              <a:t>Automated testing tools are used. Catches any problems that may have come up since the last system test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32624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06AA0-4A12-4CAB-9E83-FE5E5613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E8F6-261F-4622-BD5D-ACCA7F648234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87676E-3192-4C6B-AC47-0469E5135CF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77848"/>
            <a:ext cx="8229600" cy="1249362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>
                <a:solidFill>
                  <a:schemeClr val="tx1"/>
                </a:solidFill>
                <a:effectLst/>
              </a:rPr>
              <a:t>System, Performance, and Stress Testing </a:t>
            </a:r>
            <a:r>
              <a:rPr lang="en-US" altLang="en-US" sz="2000">
                <a:solidFill>
                  <a:schemeClr val="tx1"/>
                </a:solidFill>
                <a:effectLst/>
              </a:rPr>
              <a:t>(2 of 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6A64EB-BFFF-4201-9428-2C5EB1522E17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524000"/>
            <a:ext cx="6096000" cy="2749471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800" dirty="0"/>
              <a:t>Performance test or stress test – an integration and usability test that determines whether a system or subsystem can meet time-based performance criteria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400" dirty="0"/>
              <a:t>Response time – the desired or maximum allowable time limit for software response to a query or update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400" dirty="0"/>
              <a:t>Throughput – the desired or minimum number of queries and transactions that must be processed per minute or hour</a:t>
            </a:r>
          </a:p>
        </p:txBody>
      </p:sp>
      <p:pic>
        <p:nvPicPr>
          <p:cNvPr id="5" name="Content Placeholder 5" descr="A diagram shows the differen">
            <a:extLst>
              <a:ext uri="{FF2B5EF4-FFF2-40B4-BE49-F238E27FC236}">
                <a16:creationId xmlns:a16="http://schemas.microsoft.com/office/drawing/2014/main" id="{C8EB41F6-9924-4F53-B01B-B38E0294D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738" y="1303224"/>
            <a:ext cx="3495262" cy="37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008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1200D-597A-4AB0-AAB6-0C30F208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E8F6-261F-4622-BD5D-ACCA7F648234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488E39-91F3-43FF-81D1-A64EF040BA98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2238"/>
            <a:ext cx="7696200" cy="609398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>
                <a:solidFill>
                  <a:schemeClr val="tx1"/>
                </a:solidFill>
                <a:effectLst/>
              </a:rPr>
              <a:t>User Acceptance Testing (U</a:t>
            </a:r>
            <a:r>
              <a:rPr lang="en-US" altLang="en-US" sz="1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solidFill>
                  <a:schemeClr val="tx1"/>
                </a:solidFill>
                <a:effectLst/>
              </a:rPr>
              <a:t>A</a:t>
            </a:r>
            <a:r>
              <a:rPr lang="en-US" altLang="en-US" sz="1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solidFill>
                  <a:schemeClr val="tx1"/>
                </a:solidFill>
                <a:effectLst/>
              </a:rPr>
              <a:t>T)</a:t>
            </a:r>
            <a:endParaRPr lang="en-US" alt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42EB57-6EC7-490E-A069-F8960D2B7433}"/>
              </a:ext>
            </a:extLst>
          </p:cNvPr>
          <p:cNvSpPr txBox="1">
            <a:spLocks noChangeArrowheads="1"/>
          </p:cNvSpPr>
          <p:nvPr/>
        </p:nvSpPr>
        <p:spPr>
          <a:xfrm>
            <a:off x="309418" y="990600"/>
            <a:ext cx="8305800" cy="4280146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800"/>
              <a:t>User acceptance test 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400"/>
              <a:t>a system test performed to determine whether the system fulfills user requirements</a:t>
            </a: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800"/>
              <a:t>May be performed near the end of the project (or at end of later project iterations)</a:t>
            </a: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800"/>
              <a:t>A very formal activity in most development projects. Payments tied to passing tests</a:t>
            </a: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r>
              <a:rPr lang="en-US" altLang="en-US" sz="2800"/>
              <a:t>Details of acceptance tests are sometimes included in the request for proposal (R</a:t>
            </a:r>
            <a:r>
              <a:rPr lang="en-US" altLang="en-US" sz="100"/>
              <a:t> </a:t>
            </a:r>
            <a:r>
              <a:rPr lang="en-US" altLang="en-US" sz="2800"/>
              <a:t>F</a:t>
            </a:r>
            <a:r>
              <a:rPr lang="en-US" altLang="en-US" sz="100"/>
              <a:t> </a:t>
            </a:r>
            <a:r>
              <a:rPr lang="en-US" altLang="en-US" sz="2800"/>
              <a:t>P) and procurement contract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64197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ShadeWithBar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ShadeWithBar" id="{04066C2A-6173-4F54-AD2B-AFDA31B2A820}" vid="{70AC8400-E288-4A32-931A-110C32A5F7D1}"/>
    </a:ext>
  </a:extLst>
</a:theme>
</file>

<file path=ppt/theme/theme2.xml><?xml version="1.0" encoding="utf-8"?>
<a:theme xmlns:a="http://schemas.openxmlformats.org/drawingml/2006/main" name="1_BlueShadeWithBar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ShadeWithBar" id="{04066C2A-6173-4F54-AD2B-AFDA31B2A820}" vid="{70AC8400-E288-4A32-931A-110C32A5F7D1}"/>
    </a:ext>
  </a:extLst>
</a:theme>
</file>

<file path=ppt/theme/theme3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BlueShadeWithBar</Template>
  <TotalTime>14080</TotalTime>
  <Words>630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Segoe</vt:lpstr>
      <vt:lpstr>Wingdings</vt:lpstr>
      <vt:lpstr>BlueShadeWithBar</vt:lpstr>
      <vt:lpstr>1_BlueShadeWithBar</vt:lpstr>
      <vt:lpstr>White with Courier font for code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From bla to bla</dc:title>
  <dc:creator>John</dc:creator>
  <cp:lastModifiedBy>Suzaan Le Roux</cp:lastModifiedBy>
  <cp:revision>396</cp:revision>
  <cp:lastPrinted>1601-01-01T00:00:00Z</cp:lastPrinted>
  <dcterms:created xsi:type="dcterms:W3CDTF">2011-10-31T16:54:53Z</dcterms:created>
  <dcterms:modified xsi:type="dcterms:W3CDTF">2023-08-03T12:38:40Z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