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6"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099"/>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3048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37044" y="314960"/>
            <a:ext cx="16466089" cy="524510"/>
          </a:xfrm>
          <a:prstGeom prst="rect"/>
        </p:spPr>
        <p:txBody>
          <a:bodyPr bIns="0" lIns="0" rIns="0" rtlCol="0" tIns="16510" vert="horz" wrap="square">
            <a:spAutoFit/>
          </a:bodyPr>
          <a:p>
            <a:pPr marL="3213735">
              <a:spcBef>
                <a:spcPts val="130"/>
              </a:spcBef>
            </a:pPr>
            <a:r>
              <a:rPr altLang="en-GB" b="1" dirty="0" lang="en-US" spc="15">
                <a:solidFill>
                  <a:srgbClr val="0F0F0F"/>
                </a:solidFill>
                <a:latin typeface="Source Sans Pro SemiBold"/>
                <a:ea typeface="汉仪中黑 L3"/>
                <a:cs typeface="Times New Roman" panose="02020603050405020304" pitchFamily="18" charset="0"/>
              </a:rPr>
              <a:t>Visualising </a:t>
            </a:r>
            <a:r>
              <a:rPr altLang="en-GB" b="1" dirty="0" lang="en-US" spc="15">
                <a:solidFill>
                  <a:srgbClr val="0F0F0F"/>
                </a:solidFill>
                <a:latin typeface="Source Sans Pro SemiBold"/>
                <a:ea typeface="汉仪中黑 L3"/>
                <a:cs typeface="Times New Roman" panose="02020603050405020304" pitchFamily="18" charset="0"/>
              </a:rPr>
              <a:t>E</a:t>
            </a:r>
            <a:r>
              <a:rPr altLang="en-GB" b="1" dirty="0" lang="en-US" spc="15">
                <a:solidFill>
                  <a:srgbClr val="0F0F0F"/>
                </a:solidFill>
                <a:latin typeface="Source Sans Pro SemiBold"/>
                <a:ea typeface="汉仪中黑 L3"/>
                <a:cs typeface="Times New Roman" panose="02020603050405020304" pitchFamily="18" charset="0"/>
              </a:rPr>
              <a:t>m</a:t>
            </a:r>
            <a:r>
              <a:rPr altLang="en-GB" b="1" dirty="0" lang="en-US" spc="15">
                <a:solidFill>
                  <a:srgbClr val="0F0F0F"/>
                </a:solidFill>
                <a:latin typeface="Source Sans Pro SemiBold"/>
                <a:ea typeface="汉仪中黑 L3"/>
                <a:cs typeface="Times New Roman" panose="02020603050405020304" pitchFamily="18" charset="0"/>
              </a:rPr>
              <a:t>p</a:t>
            </a:r>
            <a:r>
              <a:rPr altLang="en-GB" b="1" dirty="0" lang="en-US" spc="15">
                <a:solidFill>
                  <a:srgbClr val="0F0F0F"/>
                </a:solidFill>
                <a:latin typeface="Source Sans Pro SemiBold"/>
                <a:ea typeface="汉仪中黑 L3"/>
                <a:cs typeface="Times New Roman" panose="02020603050405020304" pitchFamily="18" charset="0"/>
              </a:rPr>
              <a:t>l</a:t>
            </a:r>
            <a:r>
              <a:rPr altLang="en-GB" b="1" dirty="0" lang="en-US" spc="15">
                <a:solidFill>
                  <a:srgbClr val="0F0F0F"/>
                </a:solidFill>
                <a:latin typeface="Source Sans Pro SemiBold"/>
                <a:ea typeface="汉仪中黑 L3"/>
                <a:cs typeface="Times New Roman" panose="02020603050405020304" pitchFamily="18" charset="0"/>
              </a:rPr>
              <a:t>o</a:t>
            </a:r>
            <a:r>
              <a:rPr altLang="en-GB" b="1" dirty="0" lang="en-US" spc="15">
                <a:solidFill>
                  <a:srgbClr val="0F0F0F"/>
                </a:solidFill>
                <a:latin typeface="Source Sans Pro SemiBold"/>
                <a:ea typeface="汉仪中黑 L3"/>
                <a:cs typeface="Times New Roman" panose="02020603050405020304" pitchFamily="18" charset="0"/>
              </a:rPr>
              <a:t>yee </a:t>
            </a:r>
            <a:r>
              <a:rPr altLang="en-GB" b="1" dirty="0" lang="en-US" spc="15">
                <a:solidFill>
                  <a:srgbClr val="0F0F0F"/>
                </a:solidFill>
                <a:latin typeface="Source Sans Pro SemiBold"/>
                <a:ea typeface="汉仪中黑 L3"/>
                <a:cs typeface="Times New Roman" panose="02020603050405020304" pitchFamily="18" charset="0"/>
              </a:rPr>
              <a:t>A</a:t>
            </a:r>
            <a:r>
              <a:rPr altLang="en-GB" b="1" dirty="0" lang="en-US" spc="15">
                <a:solidFill>
                  <a:srgbClr val="0F0F0F"/>
                </a:solidFill>
                <a:latin typeface="Source Sans Pro SemiBold"/>
                <a:ea typeface="汉仪中黑 L3"/>
                <a:cs typeface="Times New Roman" panose="02020603050405020304" pitchFamily="18" charset="0"/>
              </a:rPr>
              <a:t>t</a:t>
            </a:r>
            <a:r>
              <a:rPr altLang="en-GB" b="1" dirty="0" lang="en-US" spc="15">
                <a:solidFill>
                  <a:srgbClr val="0F0F0F"/>
                </a:solidFill>
                <a:latin typeface="Source Sans Pro SemiBold"/>
                <a:ea typeface="汉仪中黑 L3"/>
                <a:cs typeface="Times New Roman" panose="02020603050405020304" pitchFamily="18" charset="0"/>
              </a:rPr>
              <a:t>t</a:t>
            </a:r>
            <a:r>
              <a:rPr altLang="en-GB" b="1" dirty="0" lang="en-US" spc="15">
                <a:solidFill>
                  <a:srgbClr val="0F0F0F"/>
                </a:solidFill>
                <a:latin typeface="Source Sans Pro SemiBold"/>
                <a:ea typeface="汉仪中黑 L3"/>
                <a:cs typeface="Times New Roman" panose="02020603050405020304" pitchFamily="18" charset="0"/>
              </a:rPr>
              <a:t>e</a:t>
            </a:r>
            <a:r>
              <a:rPr altLang="en-GB" b="1" dirty="0" lang="en-US" spc="15">
                <a:solidFill>
                  <a:srgbClr val="0F0F0F"/>
                </a:solidFill>
                <a:latin typeface="Source Sans Pro SemiBold"/>
                <a:ea typeface="汉仪中黑 L3"/>
                <a:cs typeface="Times New Roman" panose="02020603050405020304" pitchFamily="18" charset="0"/>
              </a:rPr>
              <a:t>ndance </a:t>
            </a:r>
            <a:r>
              <a:rPr altLang="en-GB" b="1" dirty="0" lang="en-US" spc="15">
                <a:solidFill>
                  <a:srgbClr val="0F0F0F"/>
                </a:solidFill>
                <a:latin typeface="Source Sans Pro SemiBold"/>
                <a:ea typeface="汉仪中黑 L3"/>
                <a:cs typeface="Times New Roman" panose="02020603050405020304" pitchFamily="18" charset="0"/>
              </a:rPr>
              <a:t>T</a:t>
            </a:r>
            <a:r>
              <a:rPr altLang="en-GB" b="1" dirty="0" lang="en-US" spc="15">
                <a:solidFill>
                  <a:srgbClr val="0F0F0F"/>
                </a:solidFill>
                <a:latin typeface="Source Sans Pro SemiBold"/>
                <a:ea typeface="汉仪中黑 L3"/>
                <a:cs typeface="Times New Roman" panose="02020603050405020304" pitchFamily="18" charset="0"/>
              </a:rPr>
              <a:t>r</a:t>
            </a:r>
            <a:r>
              <a:rPr altLang="en-GB" b="1" dirty="0" lang="en-US" spc="15">
                <a:solidFill>
                  <a:srgbClr val="0F0F0F"/>
                </a:solidFill>
                <a:latin typeface="Source Sans Pro SemiBold"/>
                <a:ea typeface="汉仪中黑 L3"/>
                <a:cs typeface="Times New Roman" panose="02020603050405020304" pitchFamily="18" charset="0"/>
              </a:rPr>
              <a:t>e</a:t>
            </a:r>
            <a:r>
              <a:rPr altLang="en-GB" b="1" dirty="0" lang="en-US" spc="15">
                <a:solidFill>
                  <a:srgbClr val="0F0F0F"/>
                </a:solidFill>
                <a:latin typeface="Source Sans Pro SemiBold"/>
                <a:ea typeface="汉仪中黑 L3"/>
                <a:cs typeface="Times New Roman" panose="02020603050405020304" pitchFamily="18" charset="0"/>
              </a:rPr>
              <a:t>n</a:t>
            </a:r>
            <a:r>
              <a:rPr altLang="en-GB" b="1" dirty="0" lang="en-US" spc="15">
                <a:solidFill>
                  <a:srgbClr val="0F0F0F"/>
                </a:solidFill>
                <a:latin typeface="Source Sans Pro SemiBold"/>
                <a:ea typeface="汉仪中黑 L3"/>
                <a:cs typeface="Times New Roman" panose="02020603050405020304" pitchFamily="18" charset="0"/>
              </a:rPr>
              <a:t>d</a:t>
            </a:r>
            <a:r>
              <a:rPr altLang="en-GB" b="1" dirty="0" lang="en-US" spc="15">
                <a:solidFill>
                  <a:srgbClr val="0F0F0F"/>
                </a:solidFill>
                <a:latin typeface="Source Sans Pro SemiBold"/>
                <a:ea typeface="汉仪中黑 L3"/>
                <a:cs typeface="Times New Roman" panose="02020603050405020304" pitchFamily="18" charset="0"/>
              </a:rPr>
              <a:t>s</a:t>
            </a:r>
            <a:r>
              <a:rPr altLang="en-GB" b="1" dirty="0" lang="en-US" spc="15">
                <a:solidFill>
                  <a:srgbClr val="0F0F0F"/>
                </a:solidFill>
                <a:latin typeface="Source Sans Pro SemiBold"/>
                <a:ea typeface="汉仪中黑 L3"/>
                <a:cs typeface="Times New Roman" panose="02020603050405020304" pitchFamily="18" charset="0"/>
              </a:rPr>
              <a:t> </a:t>
            </a:r>
            <a:r>
              <a:rPr altLang="en-GB" b="1" dirty="0" lang="en-US" spc="15">
                <a:solidFill>
                  <a:srgbClr val="0F0F0F"/>
                </a:solidFill>
                <a:latin typeface="Source Sans Pro SemiBold"/>
                <a:ea typeface="汉仪中黑 L3"/>
                <a:cs typeface="Times New Roman" panose="02020603050405020304" pitchFamily="18" charset="0"/>
              </a:rPr>
              <a:t>w</a:t>
            </a:r>
            <a:r>
              <a:rPr altLang="en-GB" b="1" dirty="0" lang="en-US" spc="15">
                <a:solidFill>
                  <a:srgbClr val="0F0F0F"/>
                </a:solidFill>
                <a:latin typeface="Source Sans Pro SemiBold"/>
                <a:ea typeface="汉仪中黑 L3"/>
                <a:cs typeface="Times New Roman" panose="02020603050405020304" pitchFamily="18" charset="0"/>
              </a:rPr>
              <a:t>i</a:t>
            </a:r>
            <a:r>
              <a:rPr altLang="en-GB" b="1" dirty="0" lang="en-US" spc="15">
                <a:solidFill>
                  <a:srgbClr val="0F0F0F"/>
                </a:solidFill>
                <a:latin typeface="Source Sans Pro SemiBold"/>
                <a:ea typeface="汉仪中黑 L3"/>
                <a:cs typeface="Times New Roman" panose="02020603050405020304" pitchFamily="18" charset="0"/>
              </a:rPr>
              <a:t>t</a:t>
            </a:r>
            <a:r>
              <a:rPr altLang="en-GB" b="1" dirty="0" lang="en-US" spc="15">
                <a:solidFill>
                  <a:srgbClr val="0F0F0F"/>
                </a:solidFill>
                <a:latin typeface="Source Sans Pro SemiBold"/>
                <a:ea typeface="汉仪中黑 L3"/>
                <a:cs typeface="Times New Roman" panose="02020603050405020304" pitchFamily="18" charset="0"/>
              </a:rPr>
              <a:t>h</a:t>
            </a:r>
            <a:r>
              <a:rPr altLang="en-GB" b="1" dirty="0" lang="en-US" spc="15">
                <a:solidFill>
                  <a:srgbClr val="0F0F0F"/>
                </a:solidFill>
                <a:latin typeface="Source Sans Pro SemiBold"/>
                <a:ea typeface="汉仪中黑 L3"/>
                <a:cs typeface="Times New Roman" panose="02020603050405020304" pitchFamily="18" charset="0"/>
              </a:rPr>
              <a:t> </a:t>
            </a:r>
            <a:r>
              <a:rPr altLang="en-GB" b="1" dirty="0" lang="en-US" spc="15">
                <a:solidFill>
                  <a:srgbClr val="0F0F0F"/>
                </a:solidFill>
                <a:latin typeface="Source Sans Pro SemiBold"/>
                <a:ea typeface="汉仪中黑 L3"/>
                <a:cs typeface="Times New Roman" panose="02020603050405020304" pitchFamily="18" charset="0"/>
              </a:rPr>
              <a:t>E</a:t>
            </a:r>
            <a:r>
              <a:rPr altLang="en-GB" b="1" dirty="0" lang="en-US" spc="15">
                <a:solidFill>
                  <a:srgbClr val="0F0F0F"/>
                </a:solidFill>
                <a:latin typeface="Source Sans Pro SemiBold"/>
                <a:ea typeface="汉仪中黑 L3"/>
                <a:cs typeface="Times New Roman" panose="02020603050405020304" pitchFamily="18" charset="0"/>
              </a:rPr>
              <a:t>x</a:t>
            </a:r>
            <a:r>
              <a:rPr altLang="en-GB" b="1" dirty="0" lang="en-US" spc="15">
                <a:solidFill>
                  <a:srgbClr val="0F0F0F"/>
                </a:solidFill>
                <a:latin typeface="Source Sans Pro SemiBold"/>
                <a:ea typeface="汉仪中黑 L3"/>
                <a:cs typeface="Times New Roman" panose="02020603050405020304" pitchFamily="18" charset="0"/>
              </a:rPr>
              <a:t>c</a:t>
            </a:r>
            <a:r>
              <a:rPr altLang="en-GB" b="1" dirty="0" lang="en-US" spc="15">
                <a:solidFill>
                  <a:srgbClr val="0F0F0F"/>
                </a:solidFill>
                <a:latin typeface="Source Sans Pro SemiBold"/>
                <a:ea typeface="汉仪中黑 L3"/>
                <a:cs typeface="Times New Roman" panose="02020603050405020304" pitchFamily="18" charset="0"/>
              </a:rPr>
              <a:t>e</a:t>
            </a:r>
            <a:r>
              <a:rPr altLang="en-GB" b="1" dirty="0" lang="en-US" spc="15">
                <a:solidFill>
                  <a:srgbClr val="0F0F0F"/>
                </a:solidFill>
                <a:latin typeface="Source Sans Pro SemiBold"/>
                <a:ea typeface="汉仪中黑 L3"/>
                <a:cs typeface="Times New Roman" panose="02020603050405020304" pitchFamily="18" charset="0"/>
              </a:rPr>
              <a:t>l</a:t>
            </a:r>
            <a:r>
              <a:rPr altLang="en-GB" b="1" dirty="0" lang="en-US" spc="15">
                <a:solidFill>
                  <a:srgbClr val="0F0F0F"/>
                </a:solidFill>
                <a:latin typeface="Source Sans Pro SemiBold"/>
                <a:ea typeface="汉仪中黑 L3"/>
                <a:cs typeface="Times New Roman" panose="02020603050405020304" pitchFamily="18" charset="0"/>
              </a:rPr>
              <a:t> </a:t>
            </a:r>
            <a:r>
              <a:rPr altLang="en-GB" b="1" dirty="0" lang="en-US" spc="15">
                <a:solidFill>
                  <a:srgbClr val="0F0F0F"/>
                </a:solidFill>
                <a:latin typeface="Source Sans Pro SemiBold"/>
                <a:ea typeface="汉仪中黑 L3"/>
                <a:cs typeface="Times New Roman" panose="02020603050405020304" pitchFamily="18" charset="0"/>
              </a:rPr>
              <a:t>C</a:t>
            </a:r>
            <a:r>
              <a:rPr altLang="en-GB" b="1" dirty="0" lang="en-US" spc="15">
                <a:solidFill>
                  <a:srgbClr val="0F0F0F"/>
                </a:solidFill>
                <a:latin typeface="Source Sans Pro SemiBold"/>
                <a:ea typeface="汉仪中黑 L3"/>
                <a:cs typeface="Times New Roman" panose="02020603050405020304" pitchFamily="18" charset="0"/>
              </a:rPr>
              <a:t>h</a:t>
            </a:r>
            <a:r>
              <a:rPr altLang="en-GB" b="1" dirty="0" lang="en-US" spc="15">
                <a:solidFill>
                  <a:srgbClr val="0F0F0F"/>
                </a:solidFill>
                <a:latin typeface="Source Sans Pro SemiBold"/>
                <a:ea typeface="汉仪中黑 L3"/>
                <a:cs typeface="Times New Roman" panose="02020603050405020304" pitchFamily="18" charset="0"/>
              </a:rPr>
              <a:t>a</a:t>
            </a:r>
            <a:r>
              <a:rPr altLang="en-GB" b="1" dirty="0" lang="en-US" spc="15">
                <a:solidFill>
                  <a:srgbClr val="0F0F0F"/>
                </a:solidFill>
                <a:latin typeface="Source Sans Pro SemiBold"/>
                <a:ea typeface="汉仪中黑 L3"/>
                <a:cs typeface="Times New Roman" panose="02020603050405020304" pitchFamily="18" charset="0"/>
              </a:rPr>
              <a:t>r</a:t>
            </a:r>
            <a:r>
              <a:rPr altLang="en-GB" b="1" dirty="0" lang="en-US" spc="15">
                <a:solidFill>
                  <a:srgbClr val="0F0F0F"/>
                </a:solidFill>
                <a:latin typeface="Source Sans Pro SemiBold"/>
                <a:ea typeface="汉仪中黑 L3"/>
                <a:cs typeface="Times New Roman" panose="02020603050405020304" pitchFamily="18" charset="0"/>
              </a:rPr>
              <a:t>t</a:t>
            </a:r>
            <a:r>
              <a:rPr altLang="en-GB" b="1" dirty="0" lang="en-US" spc="15">
                <a:solidFill>
                  <a:srgbClr val="0F0F0F"/>
                </a:solidFill>
                <a:latin typeface="Source Sans Pro SemiBold"/>
                <a:ea typeface="汉仪中黑 L3"/>
                <a:cs typeface="Times New Roman" panose="02020603050405020304" pitchFamily="18" charset="0"/>
              </a:rPr>
              <a:t>s</a:t>
            </a:r>
            <a:endParaRPr dirty="0" spc="15">
              <a:latin typeface="Source Sans Pro SemiBold"/>
              <a:ea typeface="汉仪中黑 L3"/>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3" y="2980054"/>
            <a:ext cx="8610600" cy="2059941"/>
          </a:xfrm>
          <a:prstGeom prst="rect"/>
          <a:noFill/>
        </p:spPr>
        <p:txBody>
          <a:bodyPr rtlCol="0" wrap="square">
            <a:spAutoFit/>
          </a:bodyPr>
          <a:p>
            <a:r>
              <a:rPr sz="2400" lang="en-US">
                <a:latin typeface="Source Sans Pro SemiBold"/>
                <a:ea typeface="OPlus Sans TC"/>
              </a:rPr>
              <a:t>STUDENT NAME:</a:t>
            </a:r>
            <a:r>
              <a:rPr altLang="en-GB" sz="2400" lang="en-US">
                <a:latin typeface="Source Sans Pro SemiBold"/>
                <a:ea typeface="OPlus Sans TC"/>
              </a:rPr>
              <a:t> </a:t>
            </a:r>
            <a:r>
              <a:rPr altLang="en-GB" sz="2400" lang="en-US">
                <a:latin typeface="Source Sans Pro SemiBold"/>
                <a:ea typeface="OPlus Sans TC"/>
              </a:rPr>
              <a:t>M</a:t>
            </a:r>
            <a:r>
              <a:rPr altLang="en-GB" sz="2400" lang="en-US">
                <a:latin typeface="Source Sans Pro SemiBold"/>
                <a:ea typeface="OPlus Sans TC"/>
              </a:rPr>
              <a:t>.</a:t>
            </a:r>
            <a:r>
              <a:rPr altLang="en-GB" sz="2400" lang="en-US">
                <a:latin typeface="Source Sans Pro SemiBold"/>
                <a:ea typeface="OPlus Sans TC"/>
              </a:rPr>
              <a:t>J</a:t>
            </a:r>
            <a:r>
              <a:rPr altLang="en-GB" sz="2400" lang="en-US">
                <a:latin typeface="Source Sans Pro SemiBold"/>
                <a:ea typeface="OPlus Sans TC"/>
              </a:rPr>
              <a:t>a</a:t>
            </a:r>
            <a:r>
              <a:rPr altLang="en-GB" sz="2400" lang="en-US">
                <a:latin typeface="Source Sans Pro SemiBold"/>
                <a:ea typeface="OPlus Sans TC"/>
              </a:rPr>
              <a:t>n</a:t>
            </a:r>
            <a:r>
              <a:rPr altLang="en-GB" sz="2400" lang="en-US">
                <a:latin typeface="Source Sans Pro SemiBold"/>
                <a:ea typeface="OPlus Sans TC"/>
              </a:rPr>
              <a:t>n</a:t>
            </a:r>
            <a:r>
              <a:rPr altLang="en-GB" sz="2400" lang="en-US">
                <a:latin typeface="Source Sans Pro SemiBold"/>
                <a:ea typeface="OPlus Sans TC"/>
              </a:rPr>
              <a:t>a</a:t>
            </a:r>
            <a:r>
              <a:rPr altLang="en-GB" sz="2400" lang="en-US">
                <a:latin typeface="Source Sans Pro SemiBold"/>
                <a:ea typeface="OPlus Sans TC"/>
              </a:rPr>
              <a:t>t</a:t>
            </a:r>
            <a:r>
              <a:rPr altLang="en-GB" sz="2400" lang="en-US">
                <a:latin typeface="Source Sans Pro SemiBold"/>
                <a:ea typeface="OPlus Sans TC"/>
              </a:rPr>
              <a:t>h</a:t>
            </a:r>
            <a:r>
              <a:rPr altLang="en-GB" sz="2400" lang="en-US">
                <a:latin typeface="Source Sans Pro SemiBold"/>
                <a:ea typeface="OPlus Sans TC"/>
              </a:rPr>
              <a:t>u</a:t>
            </a:r>
            <a:r>
              <a:rPr altLang="en-GB" sz="2400" lang="en-US">
                <a:latin typeface="Source Sans Pro SemiBold"/>
                <a:ea typeface="OPlus Sans TC"/>
              </a:rPr>
              <a:t>l</a:t>
            </a:r>
            <a:r>
              <a:rPr altLang="en-GB" sz="2400" lang="en-US">
                <a:latin typeface="Source Sans Pro SemiBold"/>
                <a:ea typeface="OPlus Sans TC"/>
              </a:rPr>
              <a:t> </a:t>
            </a:r>
            <a:r>
              <a:rPr altLang="en-GB" sz="2400" lang="en-US">
                <a:latin typeface="Source Sans Pro SemiBold"/>
                <a:ea typeface="OPlus Sans TC"/>
              </a:rPr>
              <a:t>F</a:t>
            </a:r>
            <a:r>
              <a:rPr altLang="en-GB" sz="2400" lang="en-US">
                <a:latin typeface="Source Sans Pro SemiBold"/>
                <a:ea typeface="OPlus Sans TC"/>
              </a:rPr>
              <a:t>irthoes </a:t>
            </a:r>
            <a:endParaRPr dirty="0" sz="2400" lang="en-US">
              <a:latin typeface="Source Sans Pro SemiBold"/>
              <a:ea typeface="OPlus Sans TC"/>
            </a:endParaRPr>
          </a:p>
          <a:p>
            <a:r>
              <a:rPr dirty="0" sz="2400" lang="en-US">
                <a:latin typeface="Source Sans Pro SemiBold"/>
                <a:ea typeface="OPlus Sans TC"/>
              </a:rPr>
              <a:t>REGISTER NO:</a:t>
            </a:r>
            <a:r>
              <a:rPr altLang="en-GB" dirty="0" sz="2400" lang="en-US">
                <a:latin typeface="Source Sans Pro SemiBold"/>
                <a:ea typeface="OPlus Sans TC"/>
              </a:rPr>
              <a:t> </a:t>
            </a:r>
            <a:r>
              <a:rPr altLang="en-GB" dirty="0" sz="2400" lang="en-US">
                <a:latin typeface="Source Sans Pro SemiBold"/>
                <a:ea typeface="OPlus Sans TC"/>
              </a:rPr>
              <a:t>3</a:t>
            </a:r>
            <a:r>
              <a:rPr altLang="en-GB" dirty="0" sz="2400" lang="en-US">
                <a:latin typeface="Source Sans Pro SemiBold"/>
                <a:ea typeface="OPlus Sans TC"/>
              </a:rPr>
              <a:t>1</a:t>
            </a:r>
            <a:r>
              <a:rPr altLang="en-GB" dirty="0" sz="2400" lang="en-US">
                <a:latin typeface="Source Sans Pro SemiBold"/>
                <a:ea typeface="OPlus Sans TC"/>
              </a:rPr>
              <a:t>2</a:t>
            </a:r>
            <a:r>
              <a:rPr altLang="en-GB" dirty="0" sz="2400" lang="en-US">
                <a:latin typeface="Source Sans Pro SemiBold"/>
                <a:ea typeface="OPlus Sans TC"/>
              </a:rPr>
              <a:t>2</a:t>
            </a:r>
            <a:r>
              <a:rPr altLang="en-GB" dirty="0" sz="2400" lang="en-US">
                <a:latin typeface="Source Sans Pro SemiBold"/>
                <a:ea typeface="OPlus Sans TC"/>
              </a:rPr>
              <a:t>0</a:t>
            </a:r>
            <a:r>
              <a:rPr altLang="en-GB" dirty="0" sz="2400" lang="en-US">
                <a:latin typeface="Source Sans Pro SemiBold"/>
                <a:ea typeface="OPlus Sans TC"/>
              </a:rPr>
              <a:t>7</a:t>
            </a:r>
            <a:r>
              <a:rPr altLang="en-GB" dirty="0" sz="2400" lang="en-US">
                <a:latin typeface="Source Sans Pro SemiBold"/>
                <a:ea typeface="OPlus Sans TC"/>
              </a:rPr>
              <a:t>7</a:t>
            </a:r>
            <a:r>
              <a:rPr altLang="en-GB" dirty="0" sz="2400" lang="en-US">
                <a:latin typeface="Source Sans Pro SemiBold"/>
                <a:ea typeface="OPlus Sans TC"/>
              </a:rPr>
              <a:t>9</a:t>
            </a:r>
            <a:r>
              <a:rPr altLang="en-GB" dirty="0" sz="2400" lang="en-US">
                <a:latin typeface="Source Sans Pro SemiBold"/>
                <a:ea typeface="OPlus Sans TC"/>
              </a:rPr>
              <a:t>9</a:t>
            </a:r>
            <a:endParaRPr altLang="en-US" lang="zh-CN">
              <a:latin typeface="Source Sans Pro SemiBold"/>
              <a:ea typeface="OPlus Sans TC"/>
            </a:endParaRPr>
          </a:p>
          <a:p>
            <a:r>
              <a:rPr dirty="0" sz="2400" lang="en-US">
                <a:latin typeface="Source Sans Pro SemiBold"/>
                <a:ea typeface="OPlus Sans TC"/>
              </a:rPr>
              <a:t>DEPARTMENT:</a:t>
            </a:r>
            <a:r>
              <a:rPr altLang="en-GB" dirty="0" sz="2400" lang="en-US">
                <a:latin typeface="Source Sans Pro SemiBold"/>
                <a:ea typeface="OPlus Sans TC"/>
              </a:rPr>
              <a:t> </a:t>
            </a:r>
            <a:r>
              <a:rPr altLang="en-GB" dirty="0" sz="2400" lang="en-US">
                <a:latin typeface="Source Sans Pro SemiBold"/>
                <a:ea typeface="OPlus Sans TC"/>
              </a:rPr>
              <a:t>C</a:t>
            </a:r>
            <a:r>
              <a:rPr altLang="en-GB" dirty="0" sz="2400" lang="en-US">
                <a:latin typeface="Source Sans Pro SemiBold"/>
                <a:ea typeface="OPlus Sans TC"/>
              </a:rPr>
              <a:t>o</a:t>
            </a:r>
            <a:r>
              <a:rPr altLang="en-GB" dirty="0" sz="2400" lang="en-US">
                <a:latin typeface="Source Sans Pro SemiBold"/>
                <a:ea typeface="OPlus Sans TC"/>
              </a:rPr>
              <a:t>m</a:t>
            </a:r>
            <a:r>
              <a:rPr altLang="en-GB" dirty="0" sz="2400" lang="en-US">
                <a:latin typeface="Source Sans Pro SemiBold"/>
                <a:ea typeface="OPlus Sans TC"/>
              </a:rPr>
              <a:t>m</a:t>
            </a:r>
            <a:r>
              <a:rPr altLang="en-GB" dirty="0" sz="2400" lang="en-US">
                <a:latin typeface="Source Sans Pro SemiBold"/>
                <a:ea typeface="OPlus Sans TC"/>
              </a:rPr>
              <a:t>e</a:t>
            </a:r>
            <a:r>
              <a:rPr altLang="en-GB" dirty="0" sz="2400" lang="en-US">
                <a:latin typeface="Source Sans Pro SemiBold"/>
                <a:ea typeface="OPlus Sans TC"/>
              </a:rPr>
              <a:t>r</a:t>
            </a:r>
            <a:r>
              <a:rPr altLang="en-GB" dirty="0" sz="2400" lang="en-US">
                <a:latin typeface="Source Sans Pro SemiBold"/>
                <a:ea typeface="OPlus Sans TC"/>
              </a:rPr>
              <a:t>ce </a:t>
            </a:r>
            <a:endParaRPr altLang="en-US" lang="zh-CN">
              <a:latin typeface="Source Sans Pro SemiBold"/>
              <a:ea typeface="OPlus Sans TC"/>
            </a:endParaRPr>
          </a:p>
          <a:p>
            <a:r>
              <a:rPr dirty="0" sz="2400" lang="en-US">
                <a:latin typeface="Source Sans Pro SemiBold"/>
                <a:ea typeface="OPlus Sans TC"/>
              </a:rPr>
              <a:t>COLLEGE</a:t>
            </a:r>
            <a:r>
              <a:rPr altLang="en-GB" dirty="0" sz="2400" lang="en-US">
                <a:latin typeface="Source Sans Pro SemiBold"/>
                <a:ea typeface="OPlus Sans TC"/>
              </a:rPr>
              <a:t>:</a:t>
            </a:r>
            <a:r>
              <a:rPr altLang="en-GB" dirty="0" sz="2400" lang="en-US">
                <a:latin typeface="Source Sans Pro SemiBold"/>
                <a:ea typeface="OPlus Sans TC"/>
              </a:rPr>
              <a:t> </a:t>
            </a:r>
            <a:r>
              <a:rPr altLang="en-GB" dirty="0" sz="2400" lang="en-US">
                <a:latin typeface="Source Sans Pro SemiBold"/>
                <a:ea typeface="OPlus Sans TC"/>
              </a:rPr>
              <a:t>T</a:t>
            </a:r>
            <a:r>
              <a:rPr altLang="en-GB" dirty="0" sz="2400" lang="en-US">
                <a:latin typeface="Source Sans Pro SemiBold"/>
                <a:ea typeface="OPlus Sans TC"/>
              </a:rPr>
              <a:t>h</a:t>
            </a:r>
            <a:r>
              <a:rPr altLang="en-GB" dirty="0" sz="2400" lang="en-US">
                <a:latin typeface="Source Sans Pro SemiBold"/>
                <a:ea typeface="OPlus Sans TC"/>
              </a:rPr>
              <a:t>e</a:t>
            </a:r>
            <a:r>
              <a:rPr altLang="en-GB" dirty="0" sz="2400" lang="en-US">
                <a:latin typeface="Source Sans Pro SemiBold"/>
                <a:ea typeface="OPlus Sans TC"/>
              </a:rPr>
              <a:t> </a:t>
            </a:r>
            <a:r>
              <a:rPr altLang="en-GB" dirty="0" sz="2400" lang="en-US">
                <a:latin typeface="Source Sans Pro SemiBold"/>
                <a:ea typeface="OPlus Sans TC"/>
              </a:rPr>
              <a:t>Quaide </a:t>
            </a:r>
            <a:r>
              <a:rPr altLang="en-GB" dirty="0" sz="2400" lang="en-US">
                <a:latin typeface="Source Sans Pro SemiBold"/>
                <a:ea typeface="OPlus Sans TC"/>
              </a:rPr>
              <a:t>m</a:t>
            </a:r>
            <a:r>
              <a:rPr altLang="en-GB" dirty="0" sz="2400" lang="en-US">
                <a:latin typeface="Source Sans Pro SemiBold"/>
                <a:ea typeface="OPlus Sans TC"/>
              </a:rPr>
              <a:t>i</a:t>
            </a:r>
            <a:r>
              <a:rPr altLang="en-GB" dirty="0" sz="2400" lang="en-US">
                <a:latin typeface="Source Sans Pro SemiBold"/>
                <a:ea typeface="OPlus Sans TC"/>
              </a:rPr>
              <a:t>l</a:t>
            </a:r>
            <a:r>
              <a:rPr altLang="en-GB" dirty="0" sz="2400" lang="en-US">
                <a:latin typeface="Source Sans Pro SemiBold"/>
                <a:ea typeface="OPlus Sans TC"/>
              </a:rPr>
              <a:t>l</a:t>
            </a:r>
            <a:r>
              <a:rPr altLang="en-GB" dirty="0" sz="2400" lang="en-US">
                <a:latin typeface="Source Sans Pro SemiBold"/>
                <a:ea typeface="OPlus Sans TC"/>
              </a:rPr>
              <a:t>eth </a:t>
            </a:r>
            <a:r>
              <a:rPr altLang="en-GB" dirty="0" sz="2400" lang="en-US">
                <a:latin typeface="Source Sans Pro SemiBold"/>
                <a:ea typeface="OPlus Sans TC"/>
              </a:rPr>
              <a:t>college </a:t>
            </a:r>
            <a:r>
              <a:rPr altLang="en-GB" dirty="0" sz="2400" lang="en-US">
                <a:latin typeface="Source Sans Pro SemiBold"/>
                <a:ea typeface="OPlus Sans TC"/>
              </a:rPr>
              <a:t>for </a:t>
            </a:r>
            <a:r>
              <a:rPr altLang="en-GB" dirty="0" sz="2400" lang="en-US">
                <a:latin typeface="Source Sans Pro SemiBold"/>
                <a:ea typeface="OPlus Sans TC"/>
              </a:rPr>
              <a:t>men</a:t>
            </a:r>
            <a:r>
              <a:rPr altLang="en-GB" dirty="0" sz="2400" lang="en-US">
                <a:latin typeface="Source Sans Pro SemiBold"/>
                <a:ea typeface="OPlus Sans TC"/>
              </a:rPr>
              <a:t>.</a:t>
            </a:r>
            <a:endParaRPr altLang="en-US" lang="zh-CN">
              <a:latin typeface="Source Sans Pro SemiBold"/>
              <a:ea typeface="OPlus Sans TC"/>
            </a:endParaRPr>
          </a:p>
          <a:p>
            <a:r>
              <a:rPr dirty="0" sz="2400" lang="en-US">
                <a:latin typeface="Source Sans Pro SemiBold"/>
                <a:ea typeface="OPlus Sans TC"/>
              </a:rPr>
              <a:t>           </a:t>
            </a:r>
            <a:endParaRPr dirty="0" sz="2400" lang="en-IN">
              <a:latin typeface="Source Sans Pro SemiBold"/>
              <a:ea typeface="OPlus Sans T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23" name=""/>
          <p:cNvSpPr txBox="1"/>
          <p:nvPr/>
        </p:nvSpPr>
        <p:spPr>
          <a:xfrm>
            <a:off x="614473" y="793614"/>
            <a:ext cx="5745082" cy="914400"/>
          </a:xfrm>
          <a:prstGeom prst="rect"/>
        </p:spPr>
        <p:txBody>
          <a:bodyPr rtlCol="0" wrap="square">
            <a:spAutoFit/>
          </a:bodyPr>
          <a:p>
            <a:r>
              <a:rPr altLang="en-GB" b="1" sz="4400" lang="en-US">
                <a:solidFill>
                  <a:srgbClr val="000000"/>
                </a:solidFill>
                <a:latin typeface="汉仪中黑 L3"/>
                <a:ea typeface="汉仪中黑 L3"/>
              </a:rPr>
              <a:t>M</a:t>
            </a:r>
            <a:r>
              <a:rPr altLang="en-GB" b="1" sz="4400" lang="en-US">
                <a:solidFill>
                  <a:srgbClr val="000000"/>
                </a:solidFill>
                <a:latin typeface="汉仪中黑 L3"/>
                <a:ea typeface="汉仪中黑 L3"/>
              </a:rPr>
              <a:t>o</a:t>
            </a:r>
            <a:r>
              <a:rPr altLang="en-GB" b="1" sz="4400" lang="en-US">
                <a:solidFill>
                  <a:srgbClr val="000000"/>
                </a:solidFill>
                <a:latin typeface="汉仪中黑 L3"/>
                <a:ea typeface="汉仪中黑 L3"/>
              </a:rPr>
              <a:t>d</a:t>
            </a:r>
            <a:r>
              <a:rPr altLang="en-GB" b="1" sz="4400" lang="en-US">
                <a:solidFill>
                  <a:srgbClr val="000000"/>
                </a:solidFill>
                <a:latin typeface="汉仪中黑 L3"/>
                <a:ea typeface="汉仪中黑 L3"/>
              </a:rPr>
              <a:t>e</a:t>
            </a:r>
            <a:r>
              <a:rPr altLang="en-GB" b="1" sz="4400" lang="en-US">
                <a:solidFill>
                  <a:srgbClr val="000000"/>
                </a:solidFill>
                <a:latin typeface="汉仪中黑 L3"/>
                <a:ea typeface="汉仪中黑 L3"/>
              </a:rPr>
              <a:t>l</a:t>
            </a:r>
            <a:r>
              <a:rPr altLang="en-GB" b="1" sz="4400" lang="en-US">
                <a:solidFill>
                  <a:srgbClr val="000000"/>
                </a:solidFill>
                <a:latin typeface="汉仪中黑 L3"/>
                <a:ea typeface="汉仪中黑 L3"/>
              </a:rPr>
              <a:t>ing</a:t>
            </a:r>
            <a:r>
              <a:rPr altLang="en-GB" b="1" sz="4400" lang="en-US">
                <a:solidFill>
                  <a:srgbClr val="000000"/>
                </a:solidFill>
                <a:latin typeface="汉仪中黑 L3"/>
                <a:ea typeface="汉仪中黑 L3"/>
              </a:rPr>
              <a:t>:</a:t>
            </a:r>
            <a:endParaRPr b="1" sz="2800" lang="en-GB">
              <a:solidFill>
                <a:srgbClr val="000000"/>
              </a:solidFill>
              <a:latin typeface="汉仪中黑 L3"/>
              <a:ea typeface="汉仪中黑 L3"/>
            </a:endParaRPr>
          </a:p>
        </p:txBody>
      </p:sp>
      <p:sp>
        <p:nvSpPr>
          <p:cNvPr id="1048724" name=""/>
          <p:cNvSpPr txBox="1"/>
          <p:nvPr/>
        </p:nvSpPr>
        <p:spPr>
          <a:xfrm>
            <a:off x="1237922" y="1708014"/>
            <a:ext cx="13625696" cy="4536440"/>
          </a:xfrm>
          <a:prstGeom prst="rect"/>
        </p:spPr>
        <p:txBody>
          <a:bodyPr rtlCol="0" wrap="square">
            <a:spAutoFit/>
          </a:bodyPr>
          <a:p>
            <a:r>
              <a:rPr sz="2000" lang="en-GB">
                <a:solidFill>
                  <a:srgbClr val="000000"/>
                </a:solidFill>
                <a:latin typeface="Source Sans Pro SemiBold"/>
                <a:ea typeface="汉仪中黑 L3"/>
              </a:rPr>
              <a:t>_Data Modeling:_
- Source: HR attendance records
- Transformation: Clean, format, and aggregate data
- Visualization: Interactive Excel charts and dashboards
_Key Models:_
- Attendance Rate
- Absenteeism
- Predictive
- Correlation
Modeling Techniques:
- Descriptive Analytics
- Diagnostic Analytics
- Predictive Analytics
- Prescriptive Analytics</a:t>
            </a:r>
            <a:endParaRPr sz="2800" lang="en-GB">
              <a:solidFill>
                <a:srgbClr val="000000"/>
              </a:solidFill>
              <a:latin typeface="Source Sans Pro SemiBold"/>
              <a:ea typeface="汉仪中黑 L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4979799" cy="686435"/>
          </a:xfrm>
          <a:prstGeom prst="rect"/>
        </p:spPr>
        <p:txBody>
          <a:bodyPr bIns="0" lIns="0" rIns="0" rtlCol="0" tIns="13335" vert="horz" wrap="square">
            <a:spAutoFit/>
          </a:bodyPr>
          <a:p>
            <a:pPr marL="12700">
              <a:lnSpc>
                <a:spcPct val="100000"/>
              </a:lnSpc>
              <a:spcBef>
                <a:spcPts val="105"/>
              </a:spcBef>
            </a:pPr>
            <a:r>
              <a:rPr dirty="0" sz="4000"/>
              <a:t>R</a:t>
            </a:r>
            <a:r>
              <a:rPr dirty="0" sz="4000" spc="-40"/>
              <a:t>E</a:t>
            </a:r>
            <a:r>
              <a:rPr dirty="0" sz="4000" spc="15"/>
              <a:t>S</a:t>
            </a:r>
            <a:r>
              <a:rPr dirty="0" sz="4000" spc="-30"/>
              <a:t>U</a:t>
            </a:r>
            <a:r>
              <a:rPr dirty="0" sz="4000" spc="-405"/>
              <a:t>L</a:t>
            </a:r>
            <a:r>
              <a:rPr dirty="0" sz="4000"/>
              <a:t>TS</a:t>
            </a:r>
            <a:r>
              <a:rPr altLang="en-GB" dirty="0" sz="4000" lang="en-US"/>
              <a:t>:</a:t>
            </a:r>
            <a:endParaRPr altLang="en-US" lang="zh-CN"/>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800166" y="1376838"/>
            <a:ext cx="10267995" cy="509755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r>
              <a:rPr altLang="en-GB"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
        <p:nvSpPr>
          <p:cNvPr id="1048716" name=""/>
          <p:cNvSpPr txBox="1"/>
          <p:nvPr/>
        </p:nvSpPr>
        <p:spPr>
          <a:xfrm>
            <a:off x="333899" y="1685424"/>
            <a:ext cx="11102767" cy="4206239"/>
          </a:xfrm>
          <a:prstGeom prst="rect"/>
        </p:spPr>
        <p:txBody>
          <a:bodyPr rtlCol="0" wrap="square">
            <a:spAutoFit/>
          </a:bodyPr>
          <a:p>
            <a:r>
              <a:rPr sz="2800" lang="en-GB">
                <a:solidFill>
                  <a:srgbClr val="000000"/>
                </a:solidFill>
                <a:latin typeface="Source Sans Pro SemiBold"/>
                <a:ea typeface="汉仪中黑 L3"/>
              </a:rPr>
              <a:t>Visualizing employee attendance trends with Excel charts allows for a straightforward analysis of attendance patterns over time. By leveraging Excel’s charting tools, such as line graphs or bar charts, you can effectively track key metrics, identify trends, and spot any anomalies in attendance data. This visual approach simplifies complex data, making it easier to interpret and use for informed decision-making. Consequently, it enhances workforce management by providing clear insights into attendance behaviors and helping forecast future staffing needs.</a:t>
            </a:r>
            <a:endParaRPr sz="2800" lang="en-GB">
              <a:solidFill>
                <a:srgbClr val="000000"/>
              </a:solidFill>
              <a:latin typeface="Source Sans Pro SemiBold"/>
              <a:ea typeface="汉仪中黑 L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1047390" y="1621118"/>
            <a:ext cx="27291586" cy="720668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sz="3600">
              <a:latin typeface="Times New Roman" panose="02020603050405020304" pitchFamily="18" charset="0"/>
              <a:cs typeface="Times New Roman" panose="02020603050405020304" pitchFamily="18" charset="0"/>
            </a:endParaRPr>
          </a:p>
          <a:p>
            <a:r>
              <a:rPr altLang="en-GB" dirty="0" sz="3600" lang="en-US">
                <a:latin typeface="Times New Roman" panose="02020603050405020304" pitchFamily="18" charset="0"/>
                <a:cs typeface="Times New Roman" panose="02020603050405020304" pitchFamily="18" charset="0"/>
              </a:rPr>
              <a:t>V</a:t>
            </a:r>
            <a:r>
              <a:rPr altLang="en-GB" dirty="0" sz="3600" lang="en-US">
                <a:latin typeface="Times New Roman" panose="02020603050405020304" pitchFamily="18" charset="0"/>
                <a:cs typeface="Times New Roman" panose="02020603050405020304" pitchFamily="18" charset="0"/>
              </a:rPr>
              <a:t>i</a:t>
            </a:r>
            <a:r>
              <a:rPr altLang="en-GB" dirty="0" sz="3600" lang="en-US">
                <a:latin typeface="Times New Roman" panose="02020603050405020304" pitchFamily="18" charset="0"/>
                <a:cs typeface="Times New Roman" panose="02020603050405020304" pitchFamily="18" charset="0"/>
              </a:rPr>
              <a:t>s</a:t>
            </a:r>
            <a:r>
              <a:rPr altLang="en-GB" dirty="0" sz="3600" lang="en-US">
                <a:latin typeface="Times New Roman" panose="02020603050405020304" pitchFamily="18" charset="0"/>
                <a:cs typeface="Times New Roman" panose="02020603050405020304" pitchFamily="18" charset="0"/>
              </a:rPr>
              <a:t>u</a:t>
            </a:r>
            <a:r>
              <a:rPr altLang="en-GB" dirty="0" sz="3600" lang="en-US">
                <a:latin typeface="Times New Roman" panose="02020603050405020304" pitchFamily="18" charset="0"/>
                <a:cs typeface="Times New Roman" panose="02020603050405020304" pitchFamily="18" charset="0"/>
              </a:rPr>
              <a:t>a</a:t>
            </a:r>
            <a:r>
              <a:rPr altLang="en-GB" dirty="0" sz="3600" lang="en-US">
                <a:latin typeface="Times New Roman" panose="02020603050405020304" pitchFamily="18" charset="0"/>
                <a:cs typeface="Times New Roman" panose="02020603050405020304" pitchFamily="18" charset="0"/>
              </a:rPr>
              <a:t>lising </a:t>
            </a:r>
            <a:r>
              <a:rPr altLang="en-GB" dirty="0" sz="3600" lang="en-US">
                <a:latin typeface="Times New Roman" panose="02020603050405020304" pitchFamily="18" charset="0"/>
                <a:cs typeface="Times New Roman" panose="02020603050405020304" pitchFamily="18" charset="0"/>
              </a:rPr>
              <a:t>E</a:t>
            </a:r>
            <a:r>
              <a:rPr altLang="en-GB" dirty="0" sz="3600" lang="en-US">
                <a:latin typeface="Times New Roman" panose="02020603050405020304" pitchFamily="18" charset="0"/>
                <a:cs typeface="Times New Roman" panose="02020603050405020304" pitchFamily="18" charset="0"/>
              </a:rPr>
              <a:t>m</a:t>
            </a:r>
            <a:r>
              <a:rPr altLang="en-GB" dirty="0" sz="3600" lang="en-US">
                <a:latin typeface="Times New Roman" panose="02020603050405020304" pitchFamily="18" charset="0"/>
                <a:cs typeface="Times New Roman" panose="02020603050405020304" pitchFamily="18" charset="0"/>
              </a:rPr>
              <a:t>p</a:t>
            </a:r>
            <a:r>
              <a:rPr altLang="en-GB" dirty="0" sz="3600" lang="en-US">
                <a:latin typeface="Times New Roman" panose="02020603050405020304" pitchFamily="18" charset="0"/>
                <a:cs typeface="Times New Roman" panose="02020603050405020304" pitchFamily="18" charset="0"/>
              </a:rPr>
              <a:t>l</a:t>
            </a:r>
            <a:r>
              <a:rPr altLang="en-GB" dirty="0" sz="3600" lang="en-US">
                <a:latin typeface="Times New Roman" panose="02020603050405020304" pitchFamily="18" charset="0"/>
                <a:cs typeface="Times New Roman" panose="02020603050405020304" pitchFamily="18" charset="0"/>
              </a:rPr>
              <a:t>o</a:t>
            </a:r>
            <a:r>
              <a:rPr altLang="en-GB" dirty="0" sz="3600" lang="en-US">
                <a:latin typeface="Times New Roman" panose="02020603050405020304" pitchFamily="18" charset="0"/>
                <a:cs typeface="Times New Roman" panose="02020603050405020304" pitchFamily="18" charset="0"/>
              </a:rPr>
              <a:t>yee </a:t>
            </a:r>
            <a:r>
              <a:rPr altLang="en-GB" dirty="0" sz="3600" lang="en-US">
                <a:latin typeface="Times New Roman" panose="02020603050405020304" pitchFamily="18" charset="0"/>
                <a:cs typeface="Times New Roman" panose="02020603050405020304" pitchFamily="18" charset="0"/>
              </a:rPr>
              <a:t>A</a:t>
            </a:r>
            <a:r>
              <a:rPr altLang="en-GB" dirty="0" sz="3600" lang="en-US">
                <a:latin typeface="Times New Roman" panose="02020603050405020304" pitchFamily="18" charset="0"/>
                <a:cs typeface="Times New Roman" panose="02020603050405020304" pitchFamily="18" charset="0"/>
              </a:rPr>
              <a:t>t</a:t>
            </a:r>
            <a:r>
              <a:rPr altLang="en-GB" dirty="0" sz="3600" lang="en-US">
                <a:latin typeface="Times New Roman" panose="02020603050405020304" pitchFamily="18" charset="0"/>
                <a:cs typeface="Times New Roman" panose="02020603050405020304" pitchFamily="18" charset="0"/>
              </a:rPr>
              <a:t>t</a:t>
            </a:r>
            <a:r>
              <a:rPr altLang="en-GB" dirty="0" sz="3600" lang="en-US">
                <a:latin typeface="Times New Roman" panose="02020603050405020304" pitchFamily="18" charset="0"/>
                <a:cs typeface="Times New Roman" panose="02020603050405020304" pitchFamily="18" charset="0"/>
              </a:rPr>
              <a:t>e</a:t>
            </a:r>
            <a:r>
              <a:rPr altLang="en-GB" dirty="0" sz="3600" lang="en-US">
                <a:latin typeface="Times New Roman" panose="02020603050405020304" pitchFamily="18" charset="0"/>
                <a:cs typeface="Times New Roman" panose="02020603050405020304" pitchFamily="18" charset="0"/>
              </a:rPr>
              <a:t>n</a:t>
            </a:r>
            <a:r>
              <a:rPr altLang="en-GB" dirty="0" sz="3600" lang="en-US">
                <a:latin typeface="Times New Roman" panose="02020603050405020304" pitchFamily="18" charset="0"/>
                <a:cs typeface="Times New Roman" panose="02020603050405020304" pitchFamily="18" charset="0"/>
              </a:rPr>
              <a:t>dance </a:t>
            </a:r>
            <a:r>
              <a:rPr altLang="en-GB" dirty="0" sz="3600" lang="en-US">
                <a:latin typeface="Times New Roman" panose="02020603050405020304" pitchFamily="18" charset="0"/>
                <a:cs typeface="Times New Roman" panose="02020603050405020304" pitchFamily="18" charset="0"/>
              </a:rPr>
              <a:t>T</a:t>
            </a:r>
            <a:r>
              <a:rPr altLang="en-GB" dirty="0" sz="3600" lang="en-US">
                <a:latin typeface="Times New Roman" panose="02020603050405020304" pitchFamily="18" charset="0"/>
                <a:cs typeface="Times New Roman" panose="02020603050405020304" pitchFamily="18" charset="0"/>
              </a:rPr>
              <a:t>r</a:t>
            </a:r>
            <a:r>
              <a:rPr altLang="en-GB" dirty="0" sz="3600" lang="en-US">
                <a:latin typeface="Times New Roman" panose="02020603050405020304" pitchFamily="18" charset="0"/>
                <a:cs typeface="Times New Roman" panose="02020603050405020304" pitchFamily="18" charset="0"/>
              </a:rPr>
              <a:t>e</a:t>
            </a:r>
            <a:r>
              <a:rPr altLang="en-GB" dirty="0" sz="3600" lang="en-US">
                <a:latin typeface="Times New Roman" panose="02020603050405020304" pitchFamily="18" charset="0"/>
                <a:cs typeface="Times New Roman" panose="02020603050405020304" pitchFamily="18" charset="0"/>
              </a:rPr>
              <a:t>n</a:t>
            </a:r>
            <a:r>
              <a:rPr altLang="en-GB" dirty="0" sz="3600" lang="en-US">
                <a:latin typeface="Times New Roman" panose="02020603050405020304" pitchFamily="18" charset="0"/>
                <a:cs typeface="Times New Roman" panose="02020603050405020304" pitchFamily="18" charset="0"/>
              </a:rPr>
              <a:t>d</a:t>
            </a:r>
            <a:r>
              <a:rPr altLang="en-GB" dirty="0" sz="3600" lang="en-US">
                <a:latin typeface="Times New Roman" panose="02020603050405020304" pitchFamily="18" charset="0"/>
                <a:cs typeface="Times New Roman" panose="02020603050405020304" pitchFamily="18" charset="0"/>
              </a:rPr>
              <a:t>s</a:t>
            </a:r>
            <a:r>
              <a:rPr altLang="en-GB" dirty="0" sz="3600" lang="en-US">
                <a:latin typeface="Times New Roman" panose="02020603050405020304" pitchFamily="18" charset="0"/>
                <a:cs typeface="Times New Roman" panose="02020603050405020304" pitchFamily="18" charset="0"/>
              </a:rPr>
              <a:t> </a:t>
            </a:r>
            <a:endParaRPr dirty="0" sz="4000">
              <a:latin typeface="Times New Roman" panose="02020603050405020304" pitchFamily="18" charset="0"/>
              <a:cs typeface="Times New Roman" panose="02020603050405020304" pitchFamily="18" charset="0"/>
            </a:endParaRPr>
          </a:p>
          <a:p>
            <a:r>
              <a:rPr altLang="en-GB" dirty="0" sz="3600" lang="en-US">
                <a:latin typeface="Times New Roman" panose="02020603050405020304" pitchFamily="18" charset="0"/>
                <a:cs typeface="Times New Roman" panose="02020603050405020304" pitchFamily="18" charset="0"/>
              </a:rPr>
              <a:t>w</a:t>
            </a:r>
            <a:r>
              <a:rPr altLang="en-GB" dirty="0" sz="3600" lang="en-US">
                <a:latin typeface="Times New Roman" panose="02020603050405020304" pitchFamily="18" charset="0"/>
                <a:cs typeface="Times New Roman" panose="02020603050405020304" pitchFamily="18" charset="0"/>
              </a:rPr>
              <a:t>i</a:t>
            </a:r>
            <a:r>
              <a:rPr altLang="en-GB" dirty="0" sz="3600" lang="en-US">
                <a:latin typeface="Times New Roman" panose="02020603050405020304" pitchFamily="18" charset="0"/>
                <a:cs typeface="Times New Roman" panose="02020603050405020304" pitchFamily="18" charset="0"/>
              </a:rPr>
              <a:t>t</a:t>
            </a:r>
            <a:r>
              <a:rPr altLang="en-GB" dirty="0" sz="3600" lang="en-US">
                <a:latin typeface="Times New Roman" panose="02020603050405020304" pitchFamily="18" charset="0"/>
                <a:cs typeface="Times New Roman" panose="02020603050405020304" pitchFamily="18" charset="0"/>
              </a:rPr>
              <a:t>h</a:t>
            </a:r>
            <a:r>
              <a:rPr altLang="en-GB" dirty="0" sz="3600" lang="en-US">
                <a:latin typeface="Times New Roman" panose="02020603050405020304" pitchFamily="18" charset="0"/>
                <a:cs typeface="Times New Roman" panose="02020603050405020304" pitchFamily="18" charset="0"/>
              </a:rPr>
              <a:t> </a:t>
            </a:r>
            <a:r>
              <a:rPr altLang="en-GB" dirty="0" sz="3600" lang="en-US">
                <a:latin typeface="Times New Roman" panose="02020603050405020304" pitchFamily="18" charset="0"/>
                <a:cs typeface="Times New Roman" panose="02020603050405020304" pitchFamily="18" charset="0"/>
              </a:rPr>
              <a:t>E</a:t>
            </a:r>
            <a:r>
              <a:rPr altLang="en-GB" dirty="0" sz="3600" lang="en-US">
                <a:latin typeface="Times New Roman" panose="02020603050405020304" pitchFamily="18" charset="0"/>
                <a:cs typeface="Times New Roman" panose="02020603050405020304" pitchFamily="18" charset="0"/>
              </a:rPr>
              <a:t>x</a:t>
            </a:r>
            <a:r>
              <a:rPr altLang="en-GB" dirty="0" sz="3600" lang="en-US">
                <a:latin typeface="Times New Roman" panose="02020603050405020304" pitchFamily="18" charset="0"/>
                <a:cs typeface="Times New Roman" panose="02020603050405020304" pitchFamily="18" charset="0"/>
              </a:rPr>
              <a:t>c</a:t>
            </a:r>
            <a:r>
              <a:rPr altLang="en-GB" dirty="0" sz="3600" lang="en-US">
                <a:latin typeface="Times New Roman" panose="02020603050405020304" pitchFamily="18" charset="0"/>
                <a:cs typeface="Times New Roman" panose="02020603050405020304" pitchFamily="18" charset="0"/>
              </a:rPr>
              <a:t>el</a:t>
            </a:r>
            <a:r>
              <a:rPr altLang="en-GB" dirty="0" sz="3600" lang="en-US">
                <a:latin typeface="Times New Roman" panose="02020603050405020304" pitchFamily="18" charset="0"/>
                <a:cs typeface="Times New Roman" panose="02020603050405020304" pitchFamily="18" charset="0"/>
              </a:rPr>
              <a:t> </a:t>
            </a:r>
            <a:r>
              <a:rPr altLang="en-GB" dirty="0" sz="3600" lang="en-US">
                <a:latin typeface="Times New Roman" panose="02020603050405020304" pitchFamily="18" charset="0"/>
                <a:cs typeface="Times New Roman" panose="02020603050405020304" pitchFamily="18" charset="0"/>
              </a:rPr>
              <a:t>C</a:t>
            </a:r>
            <a:r>
              <a:rPr altLang="en-GB" dirty="0" sz="3600" lang="en-US">
                <a:latin typeface="Times New Roman" panose="02020603050405020304" pitchFamily="18" charset="0"/>
                <a:cs typeface="Times New Roman" panose="02020603050405020304" pitchFamily="18" charset="0"/>
              </a:rPr>
              <a:t>h</a:t>
            </a:r>
            <a:r>
              <a:rPr altLang="en-GB" dirty="0" sz="3600" lang="en-US">
                <a:latin typeface="Times New Roman" panose="02020603050405020304" pitchFamily="18" charset="0"/>
                <a:cs typeface="Times New Roman" panose="02020603050405020304" pitchFamily="18" charset="0"/>
              </a:rPr>
              <a:t>a</a:t>
            </a:r>
            <a:r>
              <a:rPr altLang="en-GB" dirty="0" sz="3600" lang="en-US">
                <a:latin typeface="Times New Roman" panose="02020603050405020304" pitchFamily="18" charset="0"/>
                <a:cs typeface="Times New Roman" panose="02020603050405020304" pitchFamily="18" charset="0"/>
              </a:rPr>
              <a:t>r</a:t>
            </a:r>
            <a:r>
              <a:rPr altLang="en-GB" dirty="0" sz="3600" lang="en-US">
                <a:latin typeface="Times New Roman" panose="02020603050405020304" pitchFamily="18" charset="0"/>
                <a:cs typeface="Times New Roman" panose="02020603050405020304" pitchFamily="18" charset="0"/>
              </a:rPr>
              <a:t>t</a:t>
            </a:r>
            <a:r>
              <a:rPr altLang="en-GB" dirty="0" sz="3600" lang="en-US">
                <a:latin typeface="Times New Roman" panose="02020603050405020304" pitchFamily="18" charset="0"/>
                <a:cs typeface="Times New Roman" panose="02020603050405020304" pitchFamily="18" charset="0"/>
              </a:rPr>
              <a:t>s</a:t>
            </a:r>
            <a:r>
              <a:rPr altLang="en-GB" dirty="0" sz="3600" lang="en-US">
                <a:latin typeface="Times New Roman" panose="02020603050405020304" pitchFamily="18" charset="0"/>
                <a:cs typeface="Times New Roman" panose="02020603050405020304" pitchFamily="18" charset="0"/>
              </a:rPr>
              <a:t>.</a:t>
            </a:r>
            <a:endParaRPr dirty="0" sz="400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8621899"/>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1333467" y="621663"/>
            <a:ext cx="10725217" cy="1235711"/>
          </a:xfrm>
          <a:prstGeom prst="rect"/>
        </p:spPr>
        <p:txBody>
          <a:bodyPr bIns="0" lIns="0" rIns="0" rtlCol="0" tIns="16510" vert="horz" wrap="square">
            <a:spAutoFit/>
          </a:bodyPr>
          <a:p>
            <a:pPr marL="12700">
              <a:lnSpc>
                <a:spcPct val="100000"/>
              </a:lnSpc>
              <a:spcBef>
                <a:spcPts val="130"/>
              </a:spcBef>
            </a:pPr>
            <a:r>
              <a:rPr dirty="0" sz="3600" spc="5"/>
              <a:t>PROJECT</a:t>
            </a:r>
            <a:r>
              <a:rPr dirty="0" sz="3600" spc="-85"/>
              <a:t> </a:t>
            </a:r>
            <a:r>
              <a:rPr dirty="0" sz="3600" spc="25"/>
              <a:t>TI</a:t>
            </a:r>
            <a:r>
              <a:rPr altLang="en-GB" dirty="0" sz="3600" lang="en-US" spc="25"/>
              <a:t>T</a:t>
            </a:r>
            <a:r>
              <a:rPr altLang="en-GB" dirty="0" sz="3600" lang="en-US" spc="25"/>
              <a:t>L</a:t>
            </a:r>
            <a:r>
              <a:rPr altLang="en-GB" dirty="0" sz="3600" lang="en-US" spc="25"/>
              <a:t>E</a:t>
            </a:r>
            <a:r>
              <a:rPr altLang="en-GB" dirty="0" sz="3600" lang="en-US" spc="25"/>
              <a:t>:</a:t>
            </a:r>
            <a:br>
              <a:rPr altLang="en-GB" dirty="0" sz="3600" lang="en-US" spc="25"/>
            </a:br>
            <a:r>
              <a:rPr altLang="en-GB" dirty="0" sz="3600" lang="en-US" spc="25"/>
              <a:t> </a:t>
            </a:r>
            <a:r>
              <a:rPr altLang="en-GB" dirty="0" sz="3600" lang="en-US" spc="25"/>
              <a:t> </a:t>
            </a:r>
            <a:r>
              <a:rPr altLang="en-GB" dirty="0" sz="3600" lang="en-US" spc="25"/>
              <a:t> </a:t>
            </a:r>
            <a:r>
              <a:rPr altLang="en-GB" dirty="0" sz="3600" lang="en-US" spc="25"/>
              <a:t> </a:t>
            </a:r>
            <a:r>
              <a:rPr altLang="en-GB" dirty="0" sz="3600" lang="en-US" spc="25"/>
              <a:t> </a:t>
            </a:r>
            <a:r>
              <a:rPr altLang="en-GB" dirty="0" sz="3600" lang="en-US" spc="25"/>
              <a:t> </a:t>
            </a:r>
            <a:r>
              <a:rPr altLang="en-GB" dirty="0" sz="3600" lang="en-US" spc="25"/>
              <a:t> </a:t>
            </a:r>
            <a:r>
              <a:rPr altLang="en-GB" dirty="0" sz="3600" lang="en-US" spc="25"/>
              <a:t> </a:t>
            </a:r>
            <a:r>
              <a:rPr altLang="en-GB" dirty="0" sz="3600" lang="en-US" spc="25"/>
              <a:t> </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8396710" cy="775335"/>
          </a:xfrm>
          <a:prstGeom prst="rect"/>
        </p:spPr>
        <p:txBody>
          <a:bodyPr bIns="0" lIns="0" rIns="0" rtlCol="0" tIns="13335" vert="horz" wrap="square">
            <a:spAutoFit/>
          </a:bodyPr>
          <a:p>
            <a:pPr marL="12700">
              <a:lnSpc>
                <a:spcPct val="100000"/>
              </a:lnSpc>
              <a:spcBef>
                <a:spcPts val="105"/>
              </a:spcBef>
            </a:pPr>
            <a:r>
              <a:rPr dirty="0" spc="25">
                <a:latin typeface="Source Sans Pro SemiBold"/>
                <a:ea typeface="汉仪中黑 L3"/>
                <a:cs typeface="Noto Serif Tamil"/>
              </a:rPr>
              <a:t>A</a:t>
            </a:r>
            <a:r>
              <a:rPr dirty="0" spc="-5">
                <a:latin typeface="Source Sans Pro SemiBold"/>
                <a:ea typeface="汉仪中黑 L3"/>
                <a:cs typeface="Noto Serif Tamil"/>
              </a:rPr>
              <a:t>G</a:t>
            </a:r>
            <a:r>
              <a:rPr dirty="0" spc="-35">
                <a:latin typeface="Source Sans Pro SemiBold"/>
                <a:ea typeface="汉仪中黑 L3"/>
                <a:cs typeface="Noto Serif Tamil"/>
              </a:rPr>
              <a:t>E</a:t>
            </a:r>
            <a:r>
              <a:rPr dirty="0" spc="15">
                <a:latin typeface="Source Sans Pro SemiBold"/>
                <a:ea typeface="汉仪中黑 L3"/>
                <a:cs typeface="Noto Serif Tamil"/>
              </a:rPr>
              <a:t>N</a:t>
            </a:r>
            <a:r>
              <a:rPr dirty="0">
                <a:latin typeface="Source Sans Pro SemiBold"/>
                <a:ea typeface="汉仪中黑 L3"/>
                <a:cs typeface="Noto Serif Tamil"/>
              </a:rPr>
              <a:t>DA</a:t>
            </a:r>
            <a:r>
              <a:rPr altLang="en-GB" dirty="0" lang="en-US">
                <a:latin typeface="Source Sans Pro SemiBold"/>
                <a:ea typeface="汉仪中黑 L3"/>
                <a:cs typeface="Noto Serif Tamil"/>
              </a:rPr>
              <a:t>:</a:t>
            </a:r>
            <a:endParaRPr dirty="0">
              <a:latin typeface="Source Sans Pro SemiBold"/>
              <a:ea typeface="汉仪中黑 L3"/>
              <a:cs typeface="Noto Serif Tamil"/>
            </a:endParaRP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968711" cy="676910"/>
          </a:xfrm>
          <a:prstGeom prst="rect"/>
        </p:spPr>
        <p:txBody>
          <a:bodyPr bIns="0" lIns="0" rIns="0" rtlCol="0" tIns="16510" vert="horz" wrap="square">
            <a:spAutoFit/>
          </a:bodyPr>
          <a:p>
            <a:pPr marL="12700">
              <a:lnSpc>
                <a:spcPct val="100000"/>
              </a:lnSpc>
              <a:spcBef>
                <a:spcPts val="130"/>
              </a:spcBef>
              <a:tabLst>
                <a:tab algn="l" pos="2727960"/>
              </a:tabLst>
            </a:pPr>
            <a:r>
              <a:rPr dirty="0" sz="4250" spc="-20">
                <a:latin typeface="Source Sans Pro SemiBold"/>
                <a:ea typeface="汉仪中黑 L3"/>
              </a:rPr>
              <a:t>P</a:t>
            </a:r>
            <a:r>
              <a:rPr dirty="0" sz="4250" spc="15">
                <a:latin typeface="Source Sans Pro SemiBold"/>
                <a:ea typeface="汉仪中黑 L3"/>
              </a:rPr>
              <a:t>ROB</a:t>
            </a:r>
            <a:r>
              <a:rPr dirty="0" sz="4250" spc="55">
                <a:latin typeface="Source Sans Pro SemiBold"/>
                <a:ea typeface="汉仪中黑 L3"/>
              </a:rPr>
              <a:t>L</a:t>
            </a:r>
            <a:r>
              <a:rPr dirty="0" sz="4250" spc="-20">
                <a:latin typeface="Source Sans Pro SemiBold"/>
                <a:ea typeface="汉仪中黑 L3"/>
              </a:rPr>
              <a:t>E</a:t>
            </a:r>
            <a:r>
              <a:rPr dirty="0" sz="4250" spc="20">
                <a:latin typeface="Source Sans Pro SemiBold"/>
                <a:ea typeface="汉仪中黑 L3"/>
              </a:rPr>
              <a:t>M</a:t>
            </a:r>
            <a:r>
              <a:rPr altLang="en-GB" dirty="0" sz="4250" lang="en-US" spc="20">
                <a:latin typeface="Source Sans Pro SemiBold"/>
                <a:ea typeface="汉仪中黑 L3"/>
              </a:rPr>
              <a:t> </a:t>
            </a:r>
            <a:r>
              <a:rPr altLang="en-GB" dirty="0" sz="4250" lang="en-US" spc="20">
                <a:latin typeface="Source Sans Pro SemiBold"/>
                <a:ea typeface="汉仪中黑 L3"/>
              </a:rPr>
              <a:t> </a:t>
            </a:r>
            <a:r>
              <a:rPr dirty="0" sz="4250" spc="10">
                <a:latin typeface="Source Sans Pro SemiBold"/>
                <a:ea typeface="汉仪中黑 L3"/>
              </a:rPr>
              <a:t>S</a:t>
            </a:r>
            <a:r>
              <a:rPr dirty="0" sz="4250" spc="-370">
                <a:latin typeface="Source Sans Pro SemiBold"/>
                <a:ea typeface="汉仪中黑 L3"/>
              </a:rPr>
              <a:t>T</a:t>
            </a:r>
            <a:r>
              <a:rPr dirty="0" sz="4250" spc="-375">
                <a:latin typeface="Source Sans Pro SemiBold"/>
                <a:ea typeface="汉仪中黑 L3"/>
              </a:rPr>
              <a:t>A</a:t>
            </a:r>
            <a:r>
              <a:rPr dirty="0" sz="4250" spc="15">
                <a:latin typeface="Source Sans Pro SemiBold"/>
                <a:ea typeface="汉仪中黑 L3"/>
              </a:rPr>
              <a:t>T</a:t>
            </a:r>
            <a:r>
              <a:rPr dirty="0" sz="4250" spc="-10">
                <a:latin typeface="Source Sans Pro SemiBold"/>
                <a:ea typeface="汉仪中黑 L3"/>
              </a:rPr>
              <a:t>E</a:t>
            </a:r>
            <a:r>
              <a:rPr dirty="0" sz="4250" spc="-20">
                <a:latin typeface="Source Sans Pro SemiBold"/>
                <a:ea typeface="汉仪中黑 L3"/>
              </a:rPr>
              <a:t>ME</a:t>
            </a:r>
            <a:r>
              <a:rPr dirty="0" sz="4250" spc="10">
                <a:latin typeface="Source Sans Pro SemiBold"/>
                <a:ea typeface="汉仪中黑 L3"/>
              </a:rPr>
              <a:t>NT</a:t>
            </a:r>
            <a:r>
              <a:rPr altLang="en-GB" dirty="0" sz="4250" lang="en-US" spc="10">
                <a:latin typeface="Source Sans Pro SemiBold"/>
                <a:ea typeface="汉仪中黑 L3"/>
              </a:rPr>
              <a:t>:</a:t>
            </a:r>
            <a:endParaRPr sz="4250">
              <a:latin typeface="Source Sans Pro SemiBold"/>
              <a:ea typeface="汉仪中黑 L3"/>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3230782" y="-32374840"/>
            <a:ext cx="4572000" cy="29695144"/>
          </a:xfrm>
          <a:prstGeom prst="rect"/>
        </p:spPr>
        <p:txBody>
          <a:bodyPr rtlCol="0" wrap="square">
            <a:spAutoFit/>
          </a:bodyPr>
          <a:p>
            <a:r>
              <a:rPr sz="2800" lang="en-GB">
                <a:solidFill>
                  <a:srgbClr val="000000"/>
                </a:solidFill>
              </a:rPr>
              <a:t>I can help with that! Here's a potential problem statement for visualizing employee attendance trends with Excel charts:
*Problem Statement:*
As an HR Analyst, I need to analyze and visualize employee attendance trends to identify patterns, anomalies, and areas for improvement. I have a dataset containing employee attendance records, including dates, attendance status (present, absent, late, etc.), and employee information (department, role, etc.). I want to create interactive and dynamic charts in Excel to:
1. Show attendance trends over time (monthly, quarterly, annually)
2. Compare attendance rates across departments and roles
3. Identify top performers and underperformers
4. Highlight anomalies and outliers (e.g., unusual absenteeism patterns)
5. Track the impact of attendance initiatives and policies on employee attendance
*Desired Outcomes:*
1. Interactive charts and dashboards to facilitate exploration and analysis
2. Clear and actionable insights into employee attendance trends
3. Identification of areas for improvement and optimization
4. Data-driven recommendations for attendance initiatives and policies
*Dataset:*
| Employee ID | Date | Attendance Status | Department | Role |
| --- | --- | --- | ---</a:t>
            </a:r>
            <a:endParaRPr sz="2800" lang="en-GB">
              <a:solidFill>
                <a:srgbClr val="000000"/>
              </a:solidFill>
            </a:endParaRPr>
          </a:p>
        </p:txBody>
      </p:sp>
      <p:sp>
        <p:nvSpPr>
          <p:cNvPr id="1048705" name=""/>
          <p:cNvSpPr txBox="1"/>
          <p:nvPr/>
        </p:nvSpPr>
        <p:spPr>
          <a:xfrm>
            <a:off x="467570" y="1527999"/>
            <a:ext cx="8885980" cy="4663440"/>
          </a:xfrm>
          <a:prstGeom prst="rect"/>
        </p:spPr>
        <p:txBody>
          <a:bodyPr rtlCol="0" wrap="square">
            <a:spAutoFit/>
          </a:bodyPr>
          <a:p>
            <a:r>
              <a:rPr sz="2800" lang="en-GB">
                <a:solidFill>
                  <a:srgbClr val="000000"/>
                </a:solidFill>
                <a:latin typeface="Source Sans Pro SemiBold"/>
                <a:ea typeface="OPlus Sans SC"/>
                <a:cs typeface="Noto Serif Thai"/>
              </a:rPr>
              <a:t>1. Monitor attendance rates over time for individual employees and 
2. Compare attendance performance across departments and locations.
3. Identify top performers and employees with poor attendance records.
4. Detect patterns and anomalies in attendance data, such as seasonal fluctuations or unusual absences.
5. Communicate insights and trends to management and team leaders to inform data-driven decisions.</a:t>
            </a:r>
            <a:endParaRPr sz="2800" lang="en-GB">
              <a:solidFill>
                <a:srgbClr val="000000"/>
              </a:solidFill>
              <a:latin typeface="Source Sans Pro SemiBold"/>
              <a:ea typeface="OPlus Sans SC"/>
              <a:cs typeface="Noto Serif Tha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676274" y="1180465"/>
            <a:ext cx="6683647" cy="6769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Source Sans Pro SemiBold"/>
              </a:rPr>
              <a:t>PROJECT</a:t>
            </a:r>
            <a:r>
              <a:rPr altLang="en-GB" dirty="0" sz="4250" lang="en-US" spc="5">
                <a:latin typeface="Source Sans Pro SemiBold"/>
              </a:rPr>
              <a:t> </a:t>
            </a:r>
            <a:r>
              <a:rPr dirty="0" sz="4250" spc="-20">
                <a:latin typeface="Source Sans Pro SemiBold"/>
              </a:rPr>
              <a:t>OVERVIEW</a:t>
            </a:r>
            <a:r>
              <a:rPr altLang="en-GB" dirty="0" sz="4250" lang="en-US" spc="-20">
                <a:latin typeface="Source Sans Pro SemiBold"/>
              </a:rPr>
              <a:t>:</a:t>
            </a:r>
            <a:endParaRPr sz="4250">
              <a:latin typeface="Source Sans Pro SemiBold"/>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6" name=""/>
          <p:cNvSpPr txBox="1"/>
          <p:nvPr/>
        </p:nvSpPr>
        <p:spPr>
          <a:xfrm>
            <a:off x="676274" y="2208213"/>
            <a:ext cx="8085081" cy="4422140"/>
          </a:xfrm>
          <a:prstGeom prst="rect"/>
        </p:spPr>
        <p:txBody>
          <a:bodyPr rtlCol="0" wrap="square">
            <a:spAutoFit/>
          </a:bodyPr>
          <a:p>
            <a:r>
              <a:rPr sz="2400" lang="en-GB">
                <a:solidFill>
                  <a:srgbClr val="000000"/>
                </a:solidFill>
                <a:latin typeface="Source Sans Pro SemiBold"/>
                <a:ea typeface="汉仪中黑 L3"/>
                <a:cs typeface="Noto Sans Takri"/>
              </a:rPr>
              <a:t>Employee Attendance Trends Visualization
Objective: Track and analyze employee attendance trends
Deliverables: Excel dashboard, user guide, data dictionary
KPIs: Attendance Rate, Absenteeism Rate, Average Days Absent
Top Performers and Poor Attendance Records
Timeline: 10 days
Resources: Excel software, HR attendance data
Project team: HR manager, data analyst, Excel expert
Create an interactive and dynamic Excel dashboard
Enable HR managers to make data-driven decisions</a:t>
            </a:r>
            <a:endParaRPr sz="2800" lang="en-GB">
              <a:solidFill>
                <a:srgbClr val="000000"/>
              </a:solidFill>
              <a:latin typeface="Source Sans Pro SemiBold"/>
              <a:ea typeface="汉仪中黑 L3"/>
              <a:cs typeface="Noto Sans Tak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6769577" cy="486411"/>
          </a:xfrm>
          <a:prstGeom prst="rect"/>
        </p:spPr>
        <p:txBody>
          <a:bodyPr bIns="0" lIns="0" rIns="0" rtlCol="0" tIns="16510" vert="horz" wrap="square">
            <a:spAutoFit/>
          </a:bodyPr>
          <a:p>
            <a:pPr marL="12700">
              <a:lnSpc>
                <a:spcPct val="100000"/>
              </a:lnSpc>
              <a:spcBef>
                <a:spcPts val="130"/>
              </a:spcBef>
            </a:pPr>
            <a:r>
              <a:rPr dirty="0" sz="2800" spc="25"/>
              <a:t>W</a:t>
            </a:r>
            <a:r>
              <a:rPr dirty="0" sz="2800" spc="-20"/>
              <a:t>H</a:t>
            </a:r>
            <a:r>
              <a:rPr dirty="0" sz="2800" spc="20"/>
              <a:t>O</a:t>
            </a:r>
            <a:r>
              <a:rPr dirty="0" sz="2800" spc="-235"/>
              <a:t> </a:t>
            </a:r>
            <a:r>
              <a:rPr dirty="0" sz="2800" spc="-10"/>
              <a:t>AR</a:t>
            </a:r>
            <a:r>
              <a:rPr dirty="0" sz="2800" spc="15"/>
              <a:t>E</a:t>
            </a:r>
            <a:r>
              <a:rPr dirty="0" sz="2800" spc="-35"/>
              <a:t> </a:t>
            </a:r>
            <a:r>
              <a:rPr dirty="0" sz="2800" spc="-10"/>
              <a:t>T</a:t>
            </a:r>
            <a:r>
              <a:rPr dirty="0" sz="2800" spc="-15"/>
              <a:t>H</a:t>
            </a:r>
            <a:r>
              <a:rPr dirty="0" sz="2800" spc="15"/>
              <a:t>E</a:t>
            </a:r>
            <a:r>
              <a:rPr dirty="0" sz="2800" spc="-35"/>
              <a:t> </a:t>
            </a:r>
            <a:r>
              <a:rPr dirty="0" sz="2800" spc="-20"/>
              <a:t>E</a:t>
            </a:r>
            <a:r>
              <a:rPr dirty="0" sz="2800" spc="30"/>
              <a:t>N</a:t>
            </a:r>
            <a:r>
              <a:rPr dirty="0" sz="2800" spc="15"/>
              <a:t>D</a:t>
            </a:r>
            <a:r>
              <a:rPr dirty="0" sz="2800" spc="-45"/>
              <a:t> </a:t>
            </a:r>
            <a:r>
              <a:rPr dirty="0" sz="2800"/>
              <a:t>U</a:t>
            </a:r>
            <a:r>
              <a:rPr dirty="0" sz="2800" spc="10"/>
              <a:t>S</a:t>
            </a:r>
            <a:r>
              <a:rPr dirty="0" sz="2800" spc="-25"/>
              <a:t>E</a:t>
            </a:r>
            <a:r>
              <a:rPr dirty="0" sz="2800" spc="-10"/>
              <a:t>R</a:t>
            </a:r>
            <a:r>
              <a:rPr dirty="0" sz="28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699452" y="732303"/>
            <a:ext cx="6209349" cy="5836919"/>
          </a:xfrm>
          <a:prstGeom prst="rect"/>
        </p:spPr>
        <p:txBody>
          <a:bodyPr rtlCol="0" wrap="square">
            <a:spAutoFit/>
          </a:bodyPr>
          <a:p>
            <a:r>
              <a:rPr sz="2400" lang="en-GB">
                <a:solidFill>
                  <a:srgbClr val="000000"/>
                </a:solidFill>
                <a:latin typeface="汉仪中黑 L3"/>
                <a:ea typeface="汉仪中黑 L3"/>
              </a:rPr>
              <a:t>
1. HR Managers
2. Team Leaders
3. Department Heads
4. Operations Managers
5. Business Analysts
6. Management Team
7. Supervisors
8. Employee Relations Specialists
9. Payroll Managers
10. Decision-makers who need attendance insights</a:t>
            </a:r>
            <a:endParaRPr sz="2800" lang="en-GB">
              <a:solidFill>
                <a:srgbClr val="000000"/>
              </a:solidFill>
              <a:latin typeface="汉仪中黑 L3"/>
              <a:ea typeface="汉仪中黑 L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12303291" cy="521335"/>
          </a:xfrm>
          <a:prstGeom prst="rect"/>
        </p:spPr>
        <p:txBody>
          <a:bodyPr bIns="0" lIns="0" rIns="0" rtlCol="0" tIns="13335" vert="horz" wrap="square">
            <a:spAutoFit/>
          </a:bodyPr>
          <a:p>
            <a:pPr marL="12700">
              <a:lnSpc>
                <a:spcPct val="100000"/>
              </a:lnSpc>
              <a:spcBef>
                <a:spcPts val="105"/>
              </a:spcBef>
            </a:pPr>
            <a:r>
              <a:rPr dirty="0" sz="3200" spc="10">
                <a:latin typeface="Source Sans Pro SemiBold"/>
                <a:ea typeface="汉仪中黑 L3"/>
              </a:rPr>
              <a:t>O</a:t>
            </a:r>
            <a:r>
              <a:rPr dirty="0" sz="3200" spc="25">
                <a:latin typeface="Source Sans Pro SemiBold"/>
                <a:ea typeface="汉仪中黑 L3"/>
              </a:rPr>
              <a:t>U</a:t>
            </a:r>
            <a:r>
              <a:rPr dirty="0" sz="3200">
                <a:latin typeface="Source Sans Pro SemiBold"/>
                <a:ea typeface="汉仪中黑 L3"/>
              </a:rPr>
              <a:t>R</a:t>
            </a:r>
            <a:r>
              <a:rPr dirty="0" sz="3200" spc="5">
                <a:latin typeface="Source Sans Pro SemiBold"/>
                <a:ea typeface="汉仪中黑 L3"/>
              </a:rPr>
              <a:t> </a:t>
            </a:r>
            <a:r>
              <a:rPr dirty="0" sz="3200" spc="25">
                <a:latin typeface="Source Sans Pro SemiBold"/>
                <a:ea typeface="汉仪中黑 L3"/>
              </a:rPr>
              <a:t>S</a:t>
            </a:r>
            <a:r>
              <a:rPr dirty="0" sz="3200" spc="10">
                <a:latin typeface="Source Sans Pro SemiBold"/>
                <a:ea typeface="汉仪中黑 L3"/>
              </a:rPr>
              <a:t>O</a:t>
            </a:r>
            <a:r>
              <a:rPr dirty="0" sz="3200" spc="25">
                <a:latin typeface="Source Sans Pro SemiBold"/>
                <a:ea typeface="汉仪中黑 L3"/>
              </a:rPr>
              <a:t>LU</a:t>
            </a:r>
            <a:r>
              <a:rPr dirty="0" sz="3200" spc="-35">
                <a:latin typeface="Source Sans Pro SemiBold"/>
                <a:ea typeface="汉仪中黑 L3"/>
              </a:rPr>
              <a:t>T</a:t>
            </a:r>
            <a:r>
              <a:rPr dirty="0" sz="3200" spc="-30">
                <a:latin typeface="Source Sans Pro SemiBold"/>
                <a:ea typeface="汉仪中黑 L3"/>
              </a:rPr>
              <a:t>I</a:t>
            </a:r>
            <a:r>
              <a:rPr dirty="0" sz="3200" spc="10">
                <a:latin typeface="Source Sans Pro SemiBold"/>
                <a:ea typeface="汉仪中黑 L3"/>
              </a:rPr>
              <a:t>O</a:t>
            </a:r>
            <a:r>
              <a:rPr dirty="0" sz="3200">
                <a:latin typeface="Source Sans Pro SemiBold"/>
                <a:ea typeface="汉仪中黑 L3"/>
              </a:rPr>
              <a:t>N</a:t>
            </a:r>
            <a:r>
              <a:rPr dirty="0" sz="3200" spc="-345">
                <a:latin typeface="Source Sans Pro SemiBold"/>
                <a:ea typeface="汉仪中黑 L3"/>
              </a:rPr>
              <a:t> </a:t>
            </a:r>
            <a:r>
              <a:rPr dirty="0" sz="3200" spc="-35">
                <a:latin typeface="Source Sans Pro SemiBold"/>
                <a:ea typeface="汉仪中黑 L3"/>
              </a:rPr>
              <a:t>A</a:t>
            </a:r>
            <a:r>
              <a:rPr dirty="0" sz="3200" spc="-5">
                <a:latin typeface="Source Sans Pro SemiBold"/>
                <a:ea typeface="汉仪中黑 L3"/>
              </a:rPr>
              <a:t>N</a:t>
            </a:r>
            <a:r>
              <a:rPr dirty="0" sz="3200">
                <a:latin typeface="Source Sans Pro SemiBold"/>
                <a:ea typeface="汉仪中黑 L3"/>
              </a:rPr>
              <a:t>D</a:t>
            </a:r>
            <a:r>
              <a:rPr dirty="0" sz="3200" spc="35">
                <a:latin typeface="Source Sans Pro SemiBold"/>
                <a:ea typeface="汉仪中黑 L3"/>
              </a:rPr>
              <a:t> </a:t>
            </a:r>
            <a:r>
              <a:rPr dirty="0" sz="3200" spc="-30">
                <a:latin typeface="Source Sans Pro SemiBold"/>
                <a:ea typeface="汉仪中黑 L3"/>
              </a:rPr>
              <a:t>I</a:t>
            </a:r>
            <a:r>
              <a:rPr dirty="0" sz="3200" spc="-35">
                <a:latin typeface="Source Sans Pro SemiBold"/>
                <a:ea typeface="汉仪中黑 L3"/>
              </a:rPr>
              <a:t>T</a:t>
            </a:r>
            <a:r>
              <a:rPr dirty="0" sz="3200">
                <a:latin typeface="Source Sans Pro SemiBold"/>
                <a:ea typeface="汉仪中黑 L3"/>
              </a:rPr>
              <a:t>S</a:t>
            </a:r>
            <a:r>
              <a:rPr dirty="0" sz="3200" spc="60">
                <a:latin typeface="Source Sans Pro SemiBold"/>
                <a:ea typeface="汉仪中黑 L3"/>
              </a:rPr>
              <a:t> </a:t>
            </a:r>
            <a:r>
              <a:rPr dirty="0" sz="3200" spc="-295">
                <a:latin typeface="Source Sans Pro SemiBold"/>
                <a:ea typeface="汉仪中黑 L3"/>
              </a:rPr>
              <a:t>V</a:t>
            </a:r>
            <a:r>
              <a:rPr dirty="0" sz="3200" spc="-35">
                <a:latin typeface="Source Sans Pro SemiBold"/>
                <a:ea typeface="汉仪中黑 L3"/>
              </a:rPr>
              <a:t>A</a:t>
            </a:r>
            <a:r>
              <a:rPr dirty="0" sz="3200" spc="25">
                <a:latin typeface="Source Sans Pro SemiBold"/>
                <a:ea typeface="汉仪中黑 L3"/>
              </a:rPr>
              <a:t>LU</a:t>
            </a:r>
            <a:r>
              <a:rPr dirty="0" sz="3200">
                <a:latin typeface="Source Sans Pro SemiBold"/>
                <a:ea typeface="汉仪中黑 L3"/>
              </a:rPr>
              <a:t>E</a:t>
            </a:r>
            <a:r>
              <a:rPr dirty="0" sz="3200" spc="-65">
                <a:latin typeface="Source Sans Pro SemiBold"/>
                <a:ea typeface="汉仪中黑 L3"/>
              </a:rPr>
              <a:t> </a:t>
            </a:r>
            <a:r>
              <a:rPr dirty="0" sz="3200" spc="-15">
                <a:latin typeface="Source Sans Pro SemiBold"/>
                <a:ea typeface="汉仪中黑 L3"/>
              </a:rPr>
              <a:t>P</a:t>
            </a:r>
            <a:r>
              <a:rPr dirty="0" sz="3200" spc="-30">
                <a:latin typeface="Source Sans Pro SemiBold"/>
                <a:ea typeface="汉仪中黑 L3"/>
              </a:rPr>
              <a:t>R</a:t>
            </a:r>
            <a:r>
              <a:rPr dirty="0" sz="3200" spc="10">
                <a:latin typeface="Source Sans Pro SemiBold"/>
                <a:ea typeface="汉仪中黑 L3"/>
              </a:rPr>
              <a:t>O</a:t>
            </a:r>
            <a:r>
              <a:rPr dirty="0" sz="3200" spc="-15">
                <a:latin typeface="Source Sans Pro SemiBold"/>
                <a:ea typeface="汉仪中黑 L3"/>
              </a:rPr>
              <a:t>P</a:t>
            </a:r>
            <a:r>
              <a:rPr dirty="0" sz="3200" spc="10">
                <a:latin typeface="Source Sans Pro SemiBold"/>
                <a:ea typeface="汉仪中黑 L3"/>
              </a:rPr>
              <a:t>O</a:t>
            </a:r>
            <a:r>
              <a:rPr dirty="0" sz="3200" spc="25">
                <a:latin typeface="Source Sans Pro SemiBold"/>
                <a:ea typeface="汉仪中黑 L3"/>
              </a:rPr>
              <a:t>S</a:t>
            </a:r>
            <a:r>
              <a:rPr dirty="0" sz="3200" spc="-30">
                <a:latin typeface="Source Sans Pro SemiBold"/>
                <a:ea typeface="汉仪中黑 L3"/>
              </a:rPr>
              <a:t>I</a:t>
            </a:r>
            <a:r>
              <a:rPr dirty="0" sz="3200" spc="-35">
                <a:latin typeface="Source Sans Pro SemiBold"/>
                <a:ea typeface="汉仪中黑 L3"/>
              </a:rPr>
              <a:t>T</a:t>
            </a:r>
            <a:r>
              <a:rPr dirty="0" sz="3200" spc="-30">
                <a:latin typeface="Source Sans Pro SemiBold"/>
                <a:ea typeface="汉仪中黑 L3"/>
              </a:rPr>
              <a:t>I</a:t>
            </a:r>
            <a:r>
              <a:rPr dirty="0" sz="3200" spc="10">
                <a:latin typeface="Source Sans Pro SemiBold"/>
                <a:ea typeface="汉仪中黑 L3"/>
              </a:rPr>
              <a:t>O</a:t>
            </a:r>
            <a:r>
              <a:rPr dirty="0" sz="3200">
                <a:latin typeface="Source Sans Pro SemiBold"/>
                <a:ea typeface="汉仪中黑 L3"/>
              </a:rPr>
              <a:t>N</a:t>
            </a:r>
            <a:r>
              <a:rPr altLang="en-GB" dirty="0" sz="3200" lang="en-US">
                <a:latin typeface="Source Sans Pro SemiBold"/>
                <a:ea typeface="汉仪中黑 L3"/>
              </a:rPr>
              <a:t>:</a:t>
            </a:r>
            <a:endParaRPr dirty="0" sz="3600">
              <a:latin typeface="Source Sans Pro SemiBold"/>
              <a:ea typeface="汉仪中黑 L3"/>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006081" y="1968817"/>
            <a:ext cx="8533702" cy="4206240"/>
          </a:xfrm>
          <a:prstGeom prst="rect"/>
        </p:spPr>
        <p:txBody>
          <a:bodyPr rtlCol="0" wrap="square">
            <a:spAutoFit/>
          </a:bodyPr>
          <a:p>
            <a:r>
              <a:rPr altLang="en-GB" sz="2800" lang="en-US">
                <a:solidFill>
                  <a:srgbClr val="000000"/>
                </a:solidFill>
                <a:latin typeface="Source Sans Pro SemiBold"/>
              </a:rPr>
              <a:t>S</a:t>
            </a:r>
            <a:r>
              <a:rPr altLang="en-GB" sz="2800" lang="en-US">
                <a:solidFill>
                  <a:srgbClr val="000000"/>
                </a:solidFill>
                <a:latin typeface="Source Sans Pro SemiBold"/>
              </a:rPr>
              <a:t>o</a:t>
            </a:r>
            <a:r>
              <a:rPr altLang="en-GB" sz="2800" lang="en-US">
                <a:solidFill>
                  <a:srgbClr val="000000"/>
                </a:solidFill>
                <a:latin typeface="Source Sans Pro SemiBold"/>
              </a:rPr>
              <a:t>l</a:t>
            </a:r>
            <a:r>
              <a:rPr altLang="en-GB" sz="2800" lang="en-US">
                <a:solidFill>
                  <a:srgbClr val="000000"/>
                </a:solidFill>
                <a:latin typeface="Source Sans Pro SemiBold"/>
              </a:rPr>
              <a:t>u</a:t>
            </a:r>
            <a:r>
              <a:rPr altLang="en-GB" sz="2800" lang="en-US">
                <a:solidFill>
                  <a:srgbClr val="000000"/>
                </a:solidFill>
                <a:latin typeface="Source Sans Pro SemiBold"/>
              </a:rPr>
              <a:t>t</a:t>
            </a:r>
            <a:r>
              <a:rPr altLang="en-GB" sz="2800" lang="en-US">
                <a:solidFill>
                  <a:srgbClr val="000000"/>
                </a:solidFill>
                <a:latin typeface="Source Sans Pro SemiBold"/>
              </a:rPr>
              <a:t>i</a:t>
            </a:r>
            <a:r>
              <a:rPr sz="2800" lang="en-GB">
                <a:solidFill>
                  <a:srgbClr val="000000"/>
                </a:solidFill>
                <a:latin typeface="Source Sans Pro SemiBold"/>
              </a:rPr>
              <a:t>on: Interactive Excel dashboard visualizing employee attendance trends and patterns.
</a:t>
            </a:r>
            <a:r>
              <a:rPr altLang="en-GB" sz="2800" lang="en-US">
                <a:solidFill>
                  <a:srgbClr val="000000"/>
                </a:solidFill>
                <a:latin typeface="Source Sans Pro SemiBold"/>
              </a:rPr>
              <a:t>V</a:t>
            </a:r>
            <a:r>
              <a:rPr altLang="en-GB" sz="2800" lang="en-US">
                <a:solidFill>
                  <a:srgbClr val="000000"/>
                </a:solidFill>
                <a:latin typeface="Source Sans Pro SemiBold"/>
              </a:rPr>
              <a:t>a</a:t>
            </a:r>
            <a:r>
              <a:rPr altLang="en-GB" sz="2800" lang="en-US">
                <a:solidFill>
                  <a:srgbClr val="000000"/>
                </a:solidFill>
                <a:latin typeface="Source Sans Pro SemiBold"/>
              </a:rPr>
              <a:t>l</a:t>
            </a:r>
            <a:r>
              <a:rPr altLang="en-GB" sz="2800" lang="en-US">
                <a:solidFill>
                  <a:srgbClr val="000000"/>
                </a:solidFill>
                <a:latin typeface="Source Sans Pro SemiBold"/>
              </a:rPr>
              <a:t>u</a:t>
            </a:r>
            <a:r>
              <a:rPr sz="2800" lang="en-GB">
                <a:solidFill>
                  <a:srgbClr val="000000"/>
                </a:solidFill>
                <a:latin typeface="Source Sans Pro SemiBold"/>
              </a:rPr>
              <a:t>e Proposition:
- Improve attendance tracking and analysis
- Inform data-driven decisions
- Boost productivity and reduce absenteeism
- Enhance employee management and insights
- Save time and reduce cost</a:t>
            </a:r>
            <a:r>
              <a:rPr altLang="en-GB" sz="2800" lang="en-US">
                <a:solidFill>
                  <a:srgbClr val="000000"/>
                </a:solidFill>
                <a:latin typeface="Source Sans Pro SemiBold"/>
              </a:rPr>
              <a:t>s</a:t>
            </a:r>
            <a:r>
              <a:rPr altLang="en-GB" sz="2800" lang="en-US">
                <a:solidFill>
                  <a:srgbClr val="000000"/>
                </a:solidFill>
                <a:latin typeface="Source Sans Pro SemiBold"/>
              </a:rPr>
              <a:t>.</a:t>
            </a:r>
            <a:endParaRPr sz="2800" lang="en-GB">
              <a:solidFill>
                <a:srgbClr val="000000"/>
              </a:solidFill>
              <a:latin typeface="Source Sans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1111350" y="456763"/>
            <a:ext cx="10681335" cy="546100"/>
          </a:xfrm>
        </p:spPr>
        <p:txBody>
          <a:bodyPr/>
          <a:p>
            <a:r>
              <a:rPr dirty="0" sz="3200" lang="en-IN"/>
              <a:t>Dataset Description</a:t>
            </a:r>
            <a:r>
              <a:rPr altLang="en-GB" dirty="0" sz="3200" lang="en-US"/>
              <a:t>:</a:t>
            </a:r>
            <a:endParaRPr altLang="en-US" lang="zh-CN"/>
          </a:p>
        </p:txBody>
      </p:sp>
      <p:sp>
        <p:nvSpPr>
          <p:cNvPr id="1048709" name=""/>
          <p:cNvSpPr txBox="1"/>
          <p:nvPr/>
        </p:nvSpPr>
        <p:spPr>
          <a:xfrm>
            <a:off x="1300839" y="1245140"/>
            <a:ext cx="13128814" cy="5171441"/>
          </a:xfrm>
          <a:prstGeom prst="rect"/>
        </p:spPr>
        <p:txBody>
          <a:bodyPr rtlCol="0" wrap="square">
            <a:spAutoFit/>
          </a:bodyPr>
          <a:p>
            <a:r>
              <a:rPr sz="2000" lang="en-GB">
                <a:solidFill>
                  <a:srgbClr val="000000"/>
                </a:solidFill>
                <a:latin typeface="Source Sans Pro SemiBold"/>
                <a:ea typeface="汉仪中黑 L3"/>
              </a:rPr>
              <a:t>_Data Set:_ Employee Attendance Records
_Fields:_
+ Employee ID
+ Name
+ Department
+ Location
+ Date
+ Attendance Status (Present, Absent, Late, Left Early)
+ Reason for Absence (optional)
_Format:_
+ Date: MM/DD/YYYY
+ Attendance Status: Categorical
_Volume:_
+ 100-1000+ employees
+ 1000-10,000+ attendance records
+ 1-2 years of data</a:t>
            </a:r>
            <a:endParaRPr sz="2800" lang="en-GB">
              <a:solidFill>
                <a:srgbClr val="000000"/>
              </a:solidFill>
              <a:latin typeface="Source Sans Pro SemiBold"/>
              <a:ea typeface="汉仪中黑 L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76910"/>
          </a:xfrm>
          <a:prstGeom prst="rect"/>
        </p:spPr>
        <p:txBody>
          <a:bodyPr bIns="0" lIns="0" rIns="0" rtlCol="0" tIns="16510" vert="horz" wrap="square">
            <a:spAutoFit/>
          </a:bodyPr>
          <a:p>
            <a:pPr marL="12700">
              <a:lnSpc>
                <a:spcPct val="100000"/>
              </a:lnSpc>
              <a:spcBef>
                <a:spcPts val="130"/>
              </a:spcBef>
            </a:pPr>
            <a:r>
              <a:rPr dirty="0" sz="4250" spc="15">
                <a:latin typeface="Source Sans Pro SemiBold"/>
                <a:ea typeface="汉仪中黑 L3"/>
              </a:rPr>
              <a:t>THE</a:t>
            </a:r>
            <a:r>
              <a:rPr dirty="0" sz="4250" spc="20">
                <a:latin typeface="Source Sans Pro SemiBold"/>
                <a:ea typeface="汉仪中黑 L3"/>
              </a:rPr>
              <a:t> </a:t>
            </a:r>
            <a:r>
              <a:rPr dirty="0" sz="4250" lang="en-US" spc="20">
                <a:latin typeface="Source Sans Pro SemiBold"/>
                <a:ea typeface="汉仪中黑 L3"/>
              </a:rPr>
              <a:t>"</a:t>
            </a:r>
            <a:r>
              <a:rPr dirty="0" sz="4250" spc="10">
                <a:latin typeface="Source Sans Pro SemiBold"/>
                <a:ea typeface="汉仪中黑 L3"/>
              </a:rPr>
              <a:t>WOW</a:t>
            </a:r>
            <a:r>
              <a:rPr dirty="0" sz="4250" lang="en-US" spc="10">
                <a:latin typeface="Source Sans Pro SemiBold"/>
                <a:ea typeface="汉仪中黑 L3"/>
              </a:rPr>
              <a:t>"</a:t>
            </a:r>
            <a:r>
              <a:rPr dirty="0" sz="4250" spc="85">
                <a:latin typeface="Source Sans Pro SemiBold"/>
                <a:ea typeface="汉仪中黑 L3"/>
              </a:rPr>
              <a:t> </a:t>
            </a:r>
            <a:r>
              <a:rPr dirty="0" sz="4250" spc="10">
                <a:latin typeface="Source Sans Pro SemiBold"/>
                <a:ea typeface="汉仪中黑 L3"/>
              </a:rPr>
              <a:t>IN</a:t>
            </a:r>
            <a:r>
              <a:rPr dirty="0" sz="4250" spc="-5">
                <a:latin typeface="Source Sans Pro SemiBold"/>
                <a:ea typeface="汉仪中黑 L3"/>
              </a:rPr>
              <a:t> </a:t>
            </a:r>
            <a:r>
              <a:rPr dirty="0" sz="4250" spc="15">
                <a:latin typeface="Source Sans Pro SemiBold"/>
                <a:ea typeface="汉仪中黑 L3"/>
              </a:rPr>
              <a:t>OUR</a:t>
            </a:r>
            <a:r>
              <a:rPr dirty="0" sz="4250" spc="-10">
                <a:latin typeface="Source Sans Pro SemiBold"/>
                <a:ea typeface="汉仪中黑 L3"/>
              </a:rPr>
              <a:t> </a:t>
            </a:r>
            <a:r>
              <a:rPr dirty="0" sz="4250" spc="20">
                <a:latin typeface="Source Sans Pro SemiBold"/>
                <a:ea typeface="汉仪中黑 L3"/>
              </a:rPr>
              <a:t>SOLUTION</a:t>
            </a:r>
            <a:r>
              <a:rPr altLang="en-GB" dirty="0" sz="4250" lang="en-US" spc="20">
                <a:latin typeface="Source Sans Pro SemiBold"/>
                <a:ea typeface="汉仪中黑 L3"/>
              </a:rPr>
              <a:t>:</a:t>
            </a:r>
            <a:endParaRPr dirty="0" sz="4250">
              <a:latin typeface="Source Sans Pro SemiBold"/>
              <a:ea typeface="汉仪中黑 L3"/>
            </a:endParaRPr>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4" name=""/>
          <p:cNvSpPr txBox="1"/>
          <p:nvPr/>
        </p:nvSpPr>
        <p:spPr>
          <a:xfrm rot="21600000">
            <a:off x="2522448" y="1465195"/>
            <a:ext cx="7288301" cy="4853941"/>
          </a:xfrm>
          <a:prstGeom prst="rect"/>
        </p:spPr>
        <p:txBody>
          <a:bodyPr rtlCol="0" wrap="square">
            <a:spAutoFit/>
          </a:bodyPr>
          <a:p>
            <a:r>
              <a:rPr sz="2000" lang="en-GB">
                <a:solidFill>
                  <a:srgbClr val="000000"/>
                </a:solidFill>
                <a:latin typeface="Source Sans Pro SemiBold"/>
                <a:ea typeface="汉仪中黑 L3"/>
              </a:rPr>
              <a:t>
</a:t>
            </a:r>
            <a:r>
              <a:rPr altLang="en-GB" sz="2000" lang="en-US">
                <a:solidFill>
                  <a:srgbClr val="000000"/>
                </a:solidFill>
                <a:latin typeface="Source Sans Pro SemiBold"/>
                <a:ea typeface="汉仪中黑 L3"/>
              </a:rPr>
              <a:t>K</a:t>
            </a:r>
            <a:r>
              <a:rPr altLang="en-GB" sz="2000" lang="en-US">
                <a:solidFill>
                  <a:srgbClr val="000000"/>
                </a:solidFill>
                <a:latin typeface="Source Sans Pro SemiBold"/>
                <a:ea typeface="汉仪中黑 L3"/>
              </a:rPr>
              <a:t>e</a:t>
            </a:r>
            <a:r>
              <a:rPr altLang="en-GB" sz="2000" lang="en-US">
                <a:solidFill>
                  <a:srgbClr val="000000"/>
                </a:solidFill>
                <a:latin typeface="Source Sans Pro SemiBold"/>
                <a:ea typeface="汉仪中黑 L3"/>
              </a:rPr>
              <a:t>y</a:t>
            </a:r>
            <a:r>
              <a:rPr altLang="en-GB" sz="2000" lang="en-US">
                <a:solidFill>
                  <a:srgbClr val="000000"/>
                </a:solidFill>
                <a:latin typeface="Source Sans Pro SemiBold"/>
                <a:ea typeface="汉仪中黑 L3"/>
              </a:rPr>
              <a:t> </a:t>
            </a:r>
            <a:r>
              <a:rPr altLang="en-GB" sz="2000" lang="en-US">
                <a:solidFill>
                  <a:srgbClr val="000000"/>
                </a:solidFill>
                <a:latin typeface="Source Sans Pro SemiBold"/>
                <a:ea typeface="汉仪中黑 L3"/>
              </a:rPr>
              <a:t>"</a:t>
            </a:r>
            <a:r>
              <a:rPr sz="2000" lang="en-GB">
                <a:solidFill>
                  <a:srgbClr val="000000"/>
                </a:solidFill>
                <a:latin typeface="Source Sans Pro SemiBold"/>
                <a:ea typeface="汉仪中黑 L3"/>
              </a:rPr>
              <a:t>Wow" Elements:
1.Live Attendance Dashboards: Real-time insights into employee attendance trends.
2.Predictive Analytics</a:t>
            </a:r>
            <a:r>
              <a:rPr altLang="en-GB" sz="2000" lang="en-US">
                <a:solidFill>
                  <a:srgbClr val="000000"/>
                </a:solidFill>
                <a:latin typeface="Source Sans Pro SemiBold"/>
                <a:ea typeface="汉仪中黑 L3"/>
              </a:rPr>
              <a:t>:</a:t>
            </a:r>
            <a:r>
              <a:rPr altLang="en-GB" sz="2000" lang="en-US">
                <a:solidFill>
                  <a:srgbClr val="000000"/>
                </a:solidFill>
                <a:latin typeface="Source Sans Pro SemiBold"/>
                <a:ea typeface="汉仪中黑 L3"/>
              </a:rPr>
              <a:t> </a:t>
            </a:r>
            <a:r>
              <a:rPr sz="2000" lang="en-GB">
                <a:solidFill>
                  <a:srgbClr val="000000"/>
                </a:solidFill>
                <a:latin typeface="Source Sans Pro SemiBold"/>
                <a:ea typeface="汉仪中黑 L3"/>
              </a:rPr>
              <a:t>Forecast absenteeism and identify areas for improvement.
3Customizable Charts</a:t>
            </a:r>
            <a:r>
              <a:rPr altLang="en-GB" sz="2000" lang="en-US">
                <a:solidFill>
                  <a:srgbClr val="000000"/>
                </a:solidFill>
                <a:latin typeface="Source Sans Pro SemiBold"/>
                <a:ea typeface="汉仪中黑 L3"/>
              </a:rPr>
              <a:t>:</a:t>
            </a:r>
            <a:r>
              <a:rPr altLang="en-GB" sz="2000" lang="en-US">
                <a:solidFill>
                  <a:srgbClr val="000000"/>
                </a:solidFill>
                <a:latin typeface="Source Sans Pro SemiBold"/>
                <a:ea typeface="汉仪中黑 L3"/>
              </a:rPr>
              <a:t> </a:t>
            </a:r>
            <a:r>
              <a:rPr sz="2000" lang="en-GB">
                <a:solidFill>
                  <a:srgbClr val="000000"/>
                </a:solidFill>
                <a:latin typeface="Source Sans Pro SemiBold"/>
                <a:ea typeface="汉仪中黑 L3"/>
              </a:rPr>
              <a:t> Personalized views for HR, management, and employees.
4. Automated Reporting: Scheduled reports for timely decision-making.
5.</a:t>
            </a:r>
            <a:r>
              <a:rPr sz="2000" lang="en-GB">
                <a:solidFill>
                  <a:srgbClr val="000000"/>
                </a:solidFill>
                <a:latin typeface="Source Sans Pro SemiBold"/>
                <a:ea typeface="汉仪中黑 L3"/>
              </a:rPr>
              <a:t>Data-Driven Insights</a:t>
            </a:r>
            <a:r>
              <a:rPr altLang="en-GB" sz="2000" lang="en-US">
                <a:solidFill>
                  <a:srgbClr val="000000"/>
                </a:solidFill>
                <a:latin typeface="Source Sans Pro SemiBold"/>
                <a:ea typeface="汉仪中黑 L3"/>
              </a:rPr>
              <a:t>:</a:t>
            </a:r>
            <a:r>
              <a:rPr altLang="en-GB" sz="2000" lang="en-US">
                <a:solidFill>
                  <a:srgbClr val="000000"/>
                </a:solidFill>
                <a:latin typeface="Source Sans Pro SemiBold"/>
                <a:ea typeface="汉仪中黑 L3"/>
              </a:rPr>
              <a:t> </a:t>
            </a:r>
            <a:r>
              <a:rPr sz="2000" lang="en-GB">
                <a:solidFill>
                  <a:srgbClr val="000000"/>
                </a:solidFill>
                <a:latin typeface="Source Sans Pro SemiBold"/>
                <a:ea typeface="汉仪中黑 L3"/>
              </a:rPr>
              <a:t>Uncover hidden trends and correlations to inform HR strategy.
</a:t>
            </a:r>
            <a:endParaRPr sz="2800" lang="en-GB">
              <a:solidFill>
                <a:srgbClr val="000000"/>
              </a:solidFill>
              <a:latin typeface="Source Sans Pro SemiBold"/>
              <a:ea typeface="汉仪中黑 L3"/>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2024-09-02T05:15:06Z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5c3d0d8da36d4456bea3511f138ff70a</vt:lpwstr>
  </property>
</Properties>
</file>