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79" r:id="rId3"/>
    <p:sldId id="278" r:id="rId4"/>
    <p:sldId id="257" r:id="rId5"/>
    <p:sldId id="280" r:id="rId6"/>
    <p:sldId id="258" r:id="rId7"/>
    <p:sldId id="259" r:id="rId8"/>
    <p:sldId id="260" r:id="rId9"/>
    <p:sldId id="261" r:id="rId10"/>
    <p:sldId id="282" r:id="rId11"/>
    <p:sldId id="271" r:id="rId12"/>
    <p:sldId id="276" r:id="rId13"/>
    <p:sldId id="283" r:id="rId14"/>
    <p:sldId id="281"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4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65" d="100"/>
          <a:sy n="65" d="100"/>
        </p:scale>
        <p:origin x="684"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B11976-DA11-43C2-BFF6-E7FAA77C3776}" type="doc">
      <dgm:prSet loTypeId="urn:microsoft.com/office/officeart/2005/8/layout/vProcess5" loCatId="process" qsTypeId="urn:microsoft.com/office/officeart/2005/8/quickstyle/simple2" qsCatId="simple" csTypeId="urn:microsoft.com/office/officeart/2005/8/colors/accent1_1" csCatId="accent1" phldr="1"/>
      <dgm:spPr/>
      <dgm:t>
        <a:bodyPr/>
        <a:lstStyle/>
        <a:p>
          <a:endParaRPr lang="en-GB"/>
        </a:p>
      </dgm:t>
    </dgm:pt>
    <dgm:pt modelId="{1FF7DD0F-755C-445B-9BA5-ACDA6B4626DF}">
      <dgm:prSet phldrT="[Text]" custT="1"/>
      <dgm:spPr/>
      <dgm:t>
        <a:bodyPr/>
        <a:lstStyle/>
        <a:p>
          <a:pPr algn="just"/>
          <a:r>
            <a:rPr lang="en-GB" sz="2000" dirty="0">
              <a:latin typeface="Times New Roman" panose="02020603050405020304" pitchFamily="18" charset="0"/>
              <a:cs typeface="Times New Roman" panose="02020603050405020304" pitchFamily="18" charset="0"/>
            </a:rPr>
            <a:t>Although the prices of all option-free bonds in the opposite direction with respect to change in yield, the percentage price change not the same for all bonds.</a:t>
          </a:r>
        </a:p>
      </dgm:t>
    </dgm:pt>
    <dgm:pt modelId="{FA6685C5-E47D-4950-8F54-49A5B7B4EA36}" type="parTrans" cxnId="{3EA657B8-5355-423B-9C6A-B4A8FFA957A9}">
      <dgm:prSet/>
      <dgm:spPr/>
      <dgm:t>
        <a:bodyPr/>
        <a:lstStyle/>
        <a:p>
          <a:endParaRPr lang="en-GB"/>
        </a:p>
      </dgm:t>
    </dgm:pt>
    <dgm:pt modelId="{59492E53-83C7-4DAF-8550-87BFAD9329D0}" type="sibTrans" cxnId="{3EA657B8-5355-423B-9C6A-B4A8FFA957A9}">
      <dgm:prSet/>
      <dgm:spPr/>
      <dgm:t>
        <a:bodyPr/>
        <a:lstStyle/>
        <a:p>
          <a:endParaRPr lang="en-GB"/>
        </a:p>
      </dgm:t>
    </dgm:pt>
    <dgm:pt modelId="{2578C991-85A2-4FF2-B684-71691EE7081F}">
      <dgm:prSet phldrT="[Text]" custT="1"/>
      <dgm:spPr/>
      <dgm:t>
        <a:bodyPr/>
        <a:lstStyle/>
        <a:p>
          <a:pPr algn="just"/>
          <a:r>
            <a:rPr lang="en-GB" sz="2000" dirty="0">
              <a:latin typeface="Times New Roman" panose="02020603050405020304" pitchFamily="18" charset="0"/>
              <a:cs typeface="Times New Roman" panose="02020603050405020304" pitchFamily="18" charset="0"/>
            </a:rPr>
            <a:t>For a very small change in the required yield, the percentage price change for a given bond is roughly the same, whether the yield required increases or decreases.</a:t>
          </a:r>
        </a:p>
      </dgm:t>
    </dgm:pt>
    <dgm:pt modelId="{5D958A91-6915-43F8-B470-4E4DF8400ACD}" type="parTrans" cxnId="{7298462F-235C-4B9D-9BD6-AEEEA995563C}">
      <dgm:prSet/>
      <dgm:spPr/>
      <dgm:t>
        <a:bodyPr/>
        <a:lstStyle/>
        <a:p>
          <a:endParaRPr lang="en-GB"/>
        </a:p>
      </dgm:t>
    </dgm:pt>
    <dgm:pt modelId="{17025A8F-2449-490A-9721-012AD3C9F514}" type="sibTrans" cxnId="{7298462F-235C-4B9D-9BD6-AEEEA995563C}">
      <dgm:prSet/>
      <dgm:spPr/>
      <dgm:t>
        <a:bodyPr/>
        <a:lstStyle/>
        <a:p>
          <a:endParaRPr lang="en-GB"/>
        </a:p>
      </dgm:t>
    </dgm:pt>
    <dgm:pt modelId="{AAECB797-F232-4C6F-A33F-A901C63827AC}">
      <dgm:prSet phldrT="[Text]" custT="1"/>
      <dgm:spPr/>
      <dgm:t>
        <a:bodyPr/>
        <a:lstStyle/>
        <a:p>
          <a:pPr algn="just"/>
          <a:r>
            <a:rPr lang="en-GB" sz="2000" dirty="0">
              <a:latin typeface="Times New Roman" panose="02020603050405020304" pitchFamily="18" charset="0"/>
              <a:cs typeface="Times New Roman" panose="02020603050405020304" pitchFamily="18" charset="0"/>
            </a:rPr>
            <a:t>For large changes in the required yield, the percentage price change is not the same for an increase in the required yield as it is for a decrease in the required yield.</a:t>
          </a:r>
        </a:p>
      </dgm:t>
    </dgm:pt>
    <dgm:pt modelId="{B627662E-0F3B-4775-A96C-6C989C3235E8}" type="parTrans" cxnId="{5CF76710-6446-49CC-8A20-67FDB6C956DB}">
      <dgm:prSet/>
      <dgm:spPr/>
      <dgm:t>
        <a:bodyPr/>
        <a:lstStyle/>
        <a:p>
          <a:endParaRPr lang="en-GB"/>
        </a:p>
      </dgm:t>
    </dgm:pt>
    <dgm:pt modelId="{08F9C5A7-2198-4BEA-85D1-22EF8FF4E45C}" type="sibTrans" cxnId="{5CF76710-6446-49CC-8A20-67FDB6C956DB}">
      <dgm:prSet/>
      <dgm:spPr/>
      <dgm:t>
        <a:bodyPr/>
        <a:lstStyle/>
        <a:p>
          <a:endParaRPr lang="en-GB"/>
        </a:p>
      </dgm:t>
    </dgm:pt>
    <dgm:pt modelId="{0DDFE76F-AE02-4E8C-BE34-C32A56E2329E}">
      <dgm:prSet custT="1"/>
      <dgm:spPr/>
      <dgm:t>
        <a:bodyPr/>
        <a:lstStyle/>
        <a:p>
          <a:pPr algn="just"/>
          <a:r>
            <a:rPr lang="en-GB" sz="2000" dirty="0">
              <a:latin typeface="Times New Roman" panose="02020603050405020304" pitchFamily="18" charset="0"/>
              <a:cs typeface="Times New Roman" panose="02020603050405020304" pitchFamily="18" charset="0"/>
            </a:rPr>
            <a:t>For a given large change in yield, the percentage price increase is greater than the percentage price decrease.</a:t>
          </a:r>
        </a:p>
      </dgm:t>
    </dgm:pt>
    <dgm:pt modelId="{1BDA1859-E970-445A-BA29-DE20C4522EEC}" type="parTrans" cxnId="{A841DDCC-B44B-4EC4-ABB0-A34E861709ED}">
      <dgm:prSet/>
      <dgm:spPr/>
      <dgm:t>
        <a:bodyPr/>
        <a:lstStyle/>
        <a:p>
          <a:endParaRPr lang="en-GB"/>
        </a:p>
      </dgm:t>
    </dgm:pt>
    <dgm:pt modelId="{30808CA9-CA0B-4908-9357-1875D070FB89}" type="sibTrans" cxnId="{A841DDCC-B44B-4EC4-ABB0-A34E861709ED}">
      <dgm:prSet/>
      <dgm:spPr/>
      <dgm:t>
        <a:bodyPr/>
        <a:lstStyle/>
        <a:p>
          <a:endParaRPr lang="en-GB"/>
        </a:p>
      </dgm:t>
    </dgm:pt>
    <dgm:pt modelId="{23DA4917-9992-400C-B82B-65C946A76C28}" type="pres">
      <dgm:prSet presAssocID="{E3B11976-DA11-43C2-BFF6-E7FAA77C3776}" presName="outerComposite" presStyleCnt="0">
        <dgm:presLayoutVars>
          <dgm:chMax val="5"/>
          <dgm:dir/>
          <dgm:resizeHandles val="exact"/>
        </dgm:presLayoutVars>
      </dgm:prSet>
      <dgm:spPr/>
    </dgm:pt>
    <dgm:pt modelId="{601EF44E-D982-4610-AF6B-A2EA48AF0C90}" type="pres">
      <dgm:prSet presAssocID="{E3B11976-DA11-43C2-BFF6-E7FAA77C3776}" presName="dummyMaxCanvas" presStyleCnt="0">
        <dgm:presLayoutVars/>
      </dgm:prSet>
      <dgm:spPr/>
    </dgm:pt>
    <dgm:pt modelId="{A05B940F-75B3-4A6C-9BE6-CF02085C2465}" type="pres">
      <dgm:prSet presAssocID="{E3B11976-DA11-43C2-BFF6-E7FAA77C3776}" presName="FourNodes_1" presStyleLbl="node1" presStyleIdx="0" presStyleCnt="4">
        <dgm:presLayoutVars>
          <dgm:bulletEnabled val="1"/>
        </dgm:presLayoutVars>
      </dgm:prSet>
      <dgm:spPr/>
    </dgm:pt>
    <dgm:pt modelId="{2C3E3ACE-9CEC-42B0-B989-E5750F15CA55}" type="pres">
      <dgm:prSet presAssocID="{E3B11976-DA11-43C2-BFF6-E7FAA77C3776}" presName="FourNodes_2" presStyleLbl="node1" presStyleIdx="1" presStyleCnt="4" custScaleX="103034">
        <dgm:presLayoutVars>
          <dgm:bulletEnabled val="1"/>
        </dgm:presLayoutVars>
      </dgm:prSet>
      <dgm:spPr/>
    </dgm:pt>
    <dgm:pt modelId="{40DCBD43-2D09-4210-8281-5BD0D2926205}" type="pres">
      <dgm:prSet presAssocID="{E3B11976-DA11-43C2-BFF6-E7FAA77C3776}" presName="FourNodes_3" presStyleLbl="node1" presStyleIdx="2" presStyleCnt="4" custScaleY="117039">
        <dgm:presLayoutVars>
          <dgm:bulletEnabled val="1"/>
        </dgm:presLayoutVars>
      </dgm:prSet>
      <dgm:spPr/>
    </dgm:pt>
    <dgm:pt modelId="{AD432330-E82C-434E-A4DC-BD3C4EEC264D}" type="pres">
      <dgm:prSet presAssocID="{E3B11976-DA11-43C2-BFF6-E7FAA77C3776}" presName="FourNodes_4" presStyleLbl="node1" presStyleIdx="3" presStyleCnt="4">
        <dgm:presLayoutVars>
          <dgm:bulletEnabled val="1"/>
        </dgm:presLayoutVars>
      </dgm:prSet>
      <dgm:spPr/>
    </dgm:pt>
    <dgm:pt modelId="{3386DCFB-F6F6-4791-81AB-E882FD337F76}" type="pres">
      <dgm:prSet presAssocID="{E3B11976-DA11-43C2-BFF6-E7FAA77C3776}" presName="FourConn_1-2" presStyleLbl="fgAccFollowNode1" presStyleIdx="0" presStyleCnt="3">
        <dgm:presLayoutVars>
          <dgm:bulletEnabled val="1"/>
        </dgm:presLayoutVars>
      </dgm:prSet>
      <dgm:spPr/>
    </dgm:pt>
    <dgm:pt modelId="{1F7A1496-2076-47CC-A8AF-CE72F9DA6AB8}" type="pres">
      <dgm:prSet presAssocID="{E3B11976-DA11-43C2-BFF6-E7FAA77C3776}" presName="FourConn_2-3" presStyleLbl="fgAccFollowNode1" presStyleIdx="1" presStyleCnt="3">
        <dgm:presLayoutVars>
          <dgm:bulletEnabled val="1"/>
        </dgm:presLayoutVars>
      </dgm:prSet>
      <dgm:spPr/>
    </dgm:pt>
    <dgm:pt modelId="{89589246-BDF7-4AE0-B13D-DD45EC36D55A}" type="pres">
      <dgm:prSet presAssocID="{E3B11976-DA11-43C2-BFF6-E7FAA77C3776}" presName="FourConn_3-4" presStyleLbl="fgAccFollowNode1" presStyleIdx="2" presStyleCnt="3">
        <dgm:presLayoutVars>
          <dgm:bulletEnabled val="1"/>
        </dgm:presLayoutVars>
      </dgm:prSet>
      <dgm:spPr/>
    </dgm:pt>
    <dgm:pt modelId="{64B57D89-D78F-4AFE-AEA8-460A6CD10101}" type="pres">
      <dgm:prSet presAssocID="{E3B11976-DA11-43C2-BFF6-E7FAA77C3776}" presName="FourNodes_1_text" presStyleLbl="node1" presStyleIdx="3" presStyleCnt="4">
        <dgm:presLayoutVars>
          <dgm:bulletEnabled val="1"/>
        </dgm:presLayoutVars>
      </dgm:prSet>
      <dgm:spPr/>
    </dgm:pt>
    <dgm:pt modelId="{80050DA2-09A6-43AC-BB25-EFE50953121C}" type="pres">
      <dgm:prSet presAssocID="{E3B11976-DA11-43C2-BFF6-E7FAA77C3776}" presName="FourNodes_2_text" presStyleLbl="node1" presStyleIdx="3" presStyleCnt="4">
        <dgm:presLayoutVars>
          <dgm:bulletEnabled val="1"/>
        </dgm:presLayoutVars>
      </dgm:prSet>
      <dgm:spPr/>
    </dgm:pt>
    <dgm:pt modelId="{78AF8207-80FC-4EFB-804D-43D19A1BA6D3}" type="pres">
      <dgm:prSet presAssocID="{E3B11976-DA11-43C2-BFF6-E7FAA77C3776}" presName="FourNodes_3_text" presStyleLbl="node1" presStyleIdx="3" presStyleCnt="4">
        <dgm:presLayoutVars>
          <dgm:bulletEnabled val="1"/>
        </dgm:presLayoutVars>
      </dgm:prSet>
      <dgm:spPr/>
    </dgm:pt>
    <dgm:pt modelId="{CFEB094F-445F-46DC-96D3-674A25416EC1}" type="pres">
      <dgm:prSet presAssocID="{E3B11976-DA11-43C2-BFF6-E7FAA77C3776}" presName="FourNodes_4_text" presStyleLbl="node1" presStyleIdx="3" presStyleCnt="4">
        <dgm:presLayoutVars>
          <dgm:bulletEnabled val="1"/>
        </dgm:presLayoutVars>
      </dgm:prSet>
      <dgm:spPr/>
    </dgm:pt>
  </dgm:ptLst>
  <dgm:cxnLst>
    <dgm:cxn modelId="{E019B603-0823-4F6B-8C82-A78D38A2A989}" type="presOf" srcId="{AAECB797-F232-4C6F-A33F-A901C63827AC}" destId="{78AF8207-80FC-4EFB-804D-43D19A1BA6D3}" srcOrd="1" destOrd="0" presId="urn:microsoft.com/office/officeart/2005/8/layout/vProcess5"/>
    <dgm:cxn modelId="{7C7F6C05-6048-48CC-9510-EAEBA1006282}" type="presOf" srcId="{1FF7DD0F-755C-445B-9BA5-ACDA6B4626DF}" destId="{64B57D89-D78F-4AFE-AEA8-460A6CD10101}" srcOrd="1" destOrd="0" presId="urn:microsoft.com/office/officeart/2005/8/layout/vProcess5"/>
    <dgm:cxn modelId="{5CF76710-6446-49CC-8A20-67FDB6C956DB}" srcId="{E3B11976-DA11-43C2-BFF6-E7FAA77C3776}" destId="{AAECB797-F232-4C6F-A33F-A901C63827AC}" srcOrd="2" destOrd="0" parTransId="{B627662E-0F3B-4775-A96C-6C989C3235E8}" sibTransId="{08F9C5A7-2198-4BEA-85D1-22EF8FF4E45C}"/>
    <dgm:cxn modelId="{7298462F-235C-4B9D-9BD6-AEEEA995563C}" srcId="{E3B11976-DA11-43C2-BFF6-E7FAA77C3776}" destId="{2578C991-85A2-4FF2-B684-71691EE7081F}" srcOrd="1" destOrd="0" parTransId="{5D958A91-6915-43F8-B470-4E4DF8400ACD}" sibTransId="{17025A8F-2449-490A-9721-012AD3C9F514}"/>
    <dgm:cxn modelId="{3B6BC43F-C905-40F6-81D0-CDC5DF269364}" type="presOf" srcId="{2578C991-85A2-4FF2-B684-71691EE7081F}" destId="{2C3E3ACE-9CEC-42B0-B989-E5750F15CA55}" srcOrd="0" destOrd="0" presId="urn:microsoft.com/office/officeart/2005/8/layout/vProcess5"/>
    <dgm:cxn modelId="{D637955E-9DEA-4168-A06E-6E92079CB896}" type="presOf" srcId="{17025A8F-2449-490A-9721-012AD3C9F514}" destId="{1F7A1496-2076-47CC-A8AF-CE72F9DA6AB8}" srcOrd="0" destOrd="0" presId="urn:microsoft.com/office/officeart/2005/8/layout/vProcess5"/>
    <dgm:cxn modelId="{D6FFF259-6C2D-47E9-B9CA-58DF5CF61359}" type="presOf" srcId="{E3B11976-DA11-43C2-BFF6-E7FAA77C3776}" destId="{23DA4917-9992-400C-B82B-65C946A76C28}" srcOrd="0" destOrd="0" presId="urn:microsoft.com/office/officeart/2005/8/layout/vProcess5"/>
    <dgm:cxn modelId="{51CBD889-1B4F-41BB-ACF2-34A949F64E9A}" type="presOf" srcId="{AAECB797-F232-4C6F-A33F-A901C63827AC}" destId="{40DCBD43-2D09-4210-8281-5BD0D2926205}" srcOrd="0" destOrd="0" presId="urn:microsoft.com/office/officeart/2005/8/layout/vProcess5"/>
    <dgm:cxn modelId="{497CD29D-8950-4B16-A8C3-BF985BE99DD5}" type="presOf" srcId="{08F9C5A7-2198-4BEA-85D1-22EF8FF4E45C}" destId="{89589246-BDF7-4AE0-B13D-DD45EC36D55A}" srcOrd="0" destOrd="0" presId="urn:microsoft.com/office/officeart/2005/8/layout/vProcess5"/>
    <dgm:cxn modelId="{7306F99E-5D46-43E6-96C0-961A6DECBAC7}" type="presOf" srcId="{1FF7DD0F-755C-445B-9BA5-ACDA6B4626DF}" destId="{A05B940F-75B3-4A6C-9BE6-CF02085C2465}" srcOrd="0" destOrd="0" presId="urn:microsoft.com/office/officeart/2005/8/layout/vProcess5"/>
    <dgm:cxn modelId="{B56E32AF-4AD6-4634-97B6-0F7D31128089}" type="presOf" srcId="{59492E53-83C7-4DAF-8550-87BFAD9329D0}" destId="{3386DCFB-F6F6-4791-81AB-E882FD337F76}" srcOrd="0" destOrd="0" presId="urn:microsoft.com/office/officeart/2005/8/layout/vProcess5"/>
    <dgm:cxn modelId="{3EA657B8-5355-423B-9C6A-B4A8FFA957A9}" srcId="{E3B11976-DA11-43C2-BFF6-E7FAA77C3776}" destId="{1FF7DD0F-755C-445B-9BA5-ACDA6B4626DF}" srcOrd="0" destOrd="0" parTransId="{FA6685C5-E47D-4950-8F54-49A5B7B4EA36}" sibTransId="{59492E53-83C7-4DAF-8550-87BFAD9329D0}"/>
    <dgm:cxn modelId="{446CB2BF-4040-47D2-A19A-C7C85CA2C713}" type="presOf" srcId="{2578C991-85A2-4FF2-B684-71691EE7081F}" destId="{80050DA2-09A6-43AC-BB25-EFE50953121C}" srcOrd="1" destOrd="0" presId="urn:microsoft.com/office/officeart/2005/8/layout/vProcess5"/>
    <dgm:cxn modelId="{F6D486CC-8F35-486C-AAD0-189CBB6B0090}" type="presOf" srcId="{0DDFE76F-AE02-4E8C-BE34-C32A56E2329E}" destId="{CFEB094F-445F-46DC-96D3-674A25416EC1}" srcOrd="1" destOrd="0" presId="urn:microsoft.com/office/officeart/2005/8/layout/vProcess5"/>
    <dgm:cxn modelId="{A841DDCC-B44B-4EC4-ABB0-A34E861709ED}" srcId="{E3B11976-DA11-43C2-BFF6-E7FAA77C3776}" destId="{0DDFE76F-AE02-4E8C-BE34-C32A56E2329E}" srcOrd="3" destOrd="0" parTransId="{1BDA1859-E970-445A-BA29-DE20C4522EEC}" sibTransId="{30808CA9-CA0B-4908-9357-1875D070FB89}"/>
    <dgm:cxn modelId="{6806ADED-CFE3-4E0E-BB35-BF1D7C34F645}" type="presOf" srcId="{0DDFE76F-AE02-4E8C-BE34-C32A56E2329E}" destId="{AD432330-E82C-434E-A4DC-BD3C4EEC264D}" srcOrd="0" destOrd="0" presId="urn:microsoft.com/office/officeart/2005/8/layout/vProcess5"/>
    <dgm:cxn modelId="{D8B31625-7A96-4C14-9745-0FFD81B80BEF}" type="presParOf" srcId="{23DA4917-9992-400C-B82B-65C946A76C28}" destId="{601EF44E-D982-4610-AF6B-A2EA48AF0C90}" srcOrd="0" destOrd="0" presId="urn:microsoft.com/office/officeart/2005/8/layout/vProcess5"/>
    <dgm:cxn modelId="{9C54AED7-53AA-4E37-819C-EAACC4843AA8}" type="presParOf" srcId="{23DA4917-9992-400C-B82B-65C946A76C28}" destId="{A05B940F-75B3-4A6C-9BE6-CF02085C2465}" srcOrd="1" destOrd="0" presId="urn:microsoft.com/office/officeart/2005/8/layout/vProcess5"/>
    <dgm:cxn modelId="{B09C9474-23E8-4EDF-899D-513B52BBF4A0}" type="presParOf" srcId="{23DA4917-9992-400C-B82B-65C946A76C28}" destId="{2C3E3ACE-9CEC-42B0-B989-E5750F15CA55}" srcOrd="2" destOrd="0" presId="urn:microsoft.com/office/officeart/2005/8/layout/vProcess5"/>
    <dgm:cxn modelId="{C08E1436-B00E-4E5D-B854-BD903646B6AD}" type="presParOf" srcId="{23DA4917-9992-400C-B82B-65C946A76C28}" destId="{40DCBD43-2D09-4210-8281-5BD0D2926205}" srcOrd="3" destOrd="0" presId="urn:microsoft.com/office/officeart/2005/8/layout/vProcess5"/>
    <dgm:cxn modelId="{6C322F57-693F-47A6-8047-245D2D3C2F5E}" type="presParOf" srcId="{23DA4917-9992-400C-B82B-65C946A76C28}" destId="{AD432330-E82C-434E-A4DC-BD3C4EEC264D}" srcOrd="4" destOrd="0" presId="urn:microsoft.com/office/officeart/2005/8/layout/vProcess5"/>
    <dgm:cxn modelId="{C71970B7-A113-4BE3-8A56-647372F695EE}" type="presParOf" srcId="{23DA4917-9992-400C-B82B-65C946A76C28}" destId="{3386DCFB-F6F6-4791-81AB-E882FD337F76}" srcOrd="5" destOrd="0" presId="urn:microsoft.com/office/officeart/2005/8/layout/vProcess5"/>
    <dgm:cxn modelId="{F1663039-9D88-4B76-903D-8DE3B95C0A94}" type="presParOf" srcId="{23DA4917-9992-400C-B82B-65C946A76C28}" destId="{1F7A1496-2076-47CC-A8AF-CE72F9DA6AB8}" srcOrd="6" destOrd="0" presId="urn:microsoft.com/office/officeart/2005/8/layout/vProcess5"/>
    <dgm:cxn modelId="{F36D2559-184C-43CC-8E12-A59C5357D330}" type="presParOf" srcId="{23DA4917-9992-400C-B82B-65C946A76C28}" destId="{89589246-BDF7-4AE0-B13D-DD45EC36D55A}" srcOrd="7" destOrd="0" presId="urn:microsoft.com/office/officeart/2005/8/layout/vProcess5"/>
    <dgm:cxn modelId="{2CA78F29-0545-41E0-8FE0-E6A7534027DB}" type="presParOf" srcId="{23DA4917-9992-400C-B82B-65C946A76C28}" destId="{64B57D89-D78F-4AFE-AEA8-460A6CD10101}" srcOrd="8" destOrd="0" presId="urn:microsoft.com/office/officeart/2005/8/layout/vProcess5"/>
    <dgm:cxn modelId="{10BFBC86-2D21-4525-AB21-A652BFD8D2CD}" type="presParOf" srcId="{23DA4917-9992-400C-B82B-65C946A76C28}" destId="{80050DA2-09A6-43AC-BB25-EFE50953121C}" srcOrd="9" destOrd="0" presId="urn:microsoft.com/office/officeart/2005/8/layout/vProcess5"/>
    <dgm:cxn modelId="{C7110D31-F532-4E22-905A-142FACA4F58C}" type="presParOf" srcId="{23DA4917-9992-400C-B82B-65C946A76C28}" destId="{78AF8207-80FC-4EFB-804D-43D19A1BA6D3}" srcOrd="10" destOrd="0" presId="urn:microsoft.com/office/officeart/2005/8/layout/vProcess5"/>
    <dgm:cxn modelId="{9CFC5FD7-B6C2-4CAD-B066-F77E53F62039}" type="presParOf" srcId="{23DA4917-9992-400C-B82B-65C946A76C28}" destId="{CFEB094F-445F-46DC-96D3-674A25416EC1}"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AE1919-F060-4E68-BB85-60252DA60D81}" type="doc">
      <dgm:prSet loTypeId="urn:microsoft.com/office/officeart/2005/8/layout/vList6" loCatId="process" qsTypeId="urn:microsoft.com/office/officeart/2005/8/quickstyle/3d1" qsCatId="3D" csTypeId="urn:microsoft.com/office/officeart/2005/8/colors/accent0_3" csCatId="mainScheme" phldr="1"/>
      <dgm:spPr/>
      <dgm:t>
        <a:bodyPr/>
        <a:lstStyle/>
        <a:p>
          <a:endParaRPr lang="en-GB"/>
        </a:p>
      </dgm:t>
    </dgm:pt>
    <dgm:pt modelId="{D8248BA3-0D6F-4CD3-99E0-20EDD7AEA1D4}">
      <dgm:prSet phldrT="[Text]"/>
      <dgm:spPr/>
      <dgm:t>
        <a:bodyPr/>
        <a:lstStyle/>
        <a:p>
          <a:r>
            <a:rPr lang="en-IN" dirty="0"/>
            <a:t>Deposit </a:t>
          </a:r>
          <a:endParaRPr lang="en-GB" dirty="0"/>
        </a:p>
      </dgm:t>
    </dgm:pt>
    <dgm:pt modelId="{FEA3BC92-16F0-438C-8794-9DCE4EB56E1A}" type="parTrans" cxnId="{317AFDA2-1DEE-48A7-B415-6AB95F9DBCA8}">
      <dgm:prSet/>
      <dgm:spPr/>
      <dgm:t>
        <a:bodyPr/>
        <a:lstStyle/>
        <a:p>
          <a:endParaRPr lang="en-GB"/>
        </a:p>
      </dgm:t>
    </dgm:pt>
    <dgm:pt modelId="{28D42AAB-893B-4CD7-B8A5-1B98C21EEE40}" type="sibTrans" cxnId="{317AFDA2-1DEE-48A7-B415-6AB95F9DBCA8}">
      <dgm:prSet/>
      <dgm:spPr/>
      <dgm:t>
        <a:bodyPr/>
        <a:lstStyle/>
        <a:p>
          <a:endParaRPr lang="en-GB"/>
        </a:p>
      </dgm:t>
    </dgm:pt>
    <dgm:pt modelId="{4FDCBC3D-A0E4-42C1-8649-92578D58FED8}">
      <dgm:prSet phldrT="[Text]"/>
      <dgm:spPr/>
      <dgm:t>
        <a:bodyPr/>
        <a:lstStyle/>
        <a:p>
          <a:r>
            <a:rPr lang="en-IN" b="1" dirty="0">
              <a:solidFill>
                <a:schemeClr val="bg1"/>
              </a:solidFill>
            </a:rPr>
            <a:t>Demand deposit </a:t>
          </a:r>
          <a:endParaRPr lang="en-GB" b="1" dirty="0">
            <a:solidFill>
              <a:schemeClr val="bg1"/>
            </a:solidFill>
          </a:endParaRPr>
        </a:p>
      </dgm:t>
    </dgm:pt>
    <dgm:pt modelId="{5189ADF7-FA78-455A-9DE1-D34D95DE23FD}" type="parTrans" cxnId="{BFF7BDBB-8954-4D49-A259-D0322D80F709}">
      <dgm:prSet/>
      <dgm:spPr/>
      <dgm:t>
        <a:bodyPr/>
        <a:lstStyle/>
        <a:p>
          <a:endParaRPr lang="en-GB"/>
        </a:p>
      </dgm:t>
    </dgm:pt>
    <dgm:pt modelId="{188D8558-B562-4E06-A89C-B3F93447B5E8}" type="sibTrans" cxnId="{BFF7BDBB-8954-4D49-A259-D0322D80F709}">
      <dgm:prSet/>
      <dgm:spPr/>
      <dgm:t>
        <a:bodyPr/>
        <a:lstStyle/>
        <a:p>
          <a:endParaRPr lang="en-GB"/>
        </a:p>
      </dgm:t>
    </dgm:pt>
    <dgm:pt modelId="{82DE4ABC-7621-4391-9C7C-6995676512CE}">
      <dgm:prSet phldrT="[Text]"/>
      <dgm:spPr/>
      <dgm:t>
        <a:bodyPr/>
        <a:lstStyle/>
        <a:p>
          <a:r>
            <a:rPr lang="en-IN" b="1" dirty="0">
              <a:solidFill>
                <a:schemeClr val="bg1"/>
              </a:solidFill>
            </a:rPr>
            <a:t>Savings deposit </a:t>
          </a:r>
          <a:endParaRPr lang="en-GB" b="1" dirty="0">
            <a:solidFill>
              <a:schemeClr val="bg1"/>
            </a:solidFill>
          </a:endParaRPr>
        </a:p>
      </dgm:t>
    </dgm:pt>
    <dgm:pt modelId="{8D897C0C-8AB0-4A93-BC0F-DED30A6D36CF}" type="parTrans" cxnId="{F8E325B5-8214-4899-9988-F9DE639640E2}">
      <dgm:prSet/>
      <dgm:spPr/>
      <dgm:t>
        <a:bodyPr/>
        <a:lstStyle/>
        <a:p>
          <a:endParaRPr lang="en-GB"/>
        </a:p>
      </dgm:t>
    </dgm:pt>
    <dgm:pt modelId="{A29183FA-85AA-4C7A-B6DF-3EB1B8A9327E}" type="sibTrans" cxnId="{F8E325B5-8214-4899-9988-F9DE639640E2}">
      <dgm:prSet/>
      <dgm:spPr/>
      <dgm:t>
        <a:bodyPr/>
        <a:lstStyle/>
        <a:p>
          <a:endParaRPr lang="en-GB"/>
        </a:p>
      </dgm:t>
    </dgm:pt>
    <dgm:pt modelId="{449C6F53-F548-40DD-A677-B53AC3260F71}">
      <dgm:prSet phldrT="[Text]"/>
      <dgm:spPr/>
      <dgm:t>
        <a:bodyPr/>
        <a:lstStyle/>
        <a:p>
          <a:r>
            <a:rPr lang="en-IN" dirty="0"/>
            <a:t>Loan</a:t>
          </a:r>
          <a:endParaRPr lang="en-GB" dirty="0"/>
        </a:p>
      </dgm:t>
    </dgm:pt>
    <dgm:pt modelId="{87990124-7739-48D8-89EA-D9E4D192E3BC}" type="parTrans" cxnId="{C690D96D-7006-4BFF-BE8A-0CF9EF9787E5}">
      <dgm:prSet/>
      <dgm:spPr/>
      <dgm:t>
        <a:bodyPr/>
        <a:lstStyle/>
        <a:p>
          <a:endParaRPr lang="en-GB"/>
        </a:p>
      </dgm:t>
    </dgm:pt>
    <dgm:pt modelId="{58397FC8-7E3F-4919-A1DD-152CCE7936A6}" type="sibTrans" cxnId="{C690D96D-7006-4BFF-BE8A-0CF9EF9787E5}">
      <dgm:prSet/>
      <dgm:spPr/>
      <dgm:t>
        <a:bodyPr/>
        <a:lstStyle/>
        <a:p>
          <a:endParaRPr lang="en-GB"/>
        </a:p>
      </dgm:t>
    </dgm:pt>
    <dgm:pt modelId="{BE5E10DD-2521-4FC4-929C-809096ACE549}">
      <dgm:prSet phldrT="[Text]"/>
      <dgm:spPr/>
      <dgm:t>
        <a:bodyPr/>
        <a:lstStyle/>
        <a:p>
          <a:r>
            <a:rPr lang="en-IN" b="1" dirty="0">
              <a:solidFill>
                <a:schemeClr val="bg1"/>
              </a:solidFill>
            </a:rPr>
            <a:t>Home loan</a:t>
          </a:r>
          <a:endParaRPr lang="en-GB" b="1" dirty="0">
            <a:solidFill>
              <a:schemeClr val="bg1"/>
            </a:solidFill>
          </a:endParaRPr>
        </a:p>
      </dgm:t>
    </dgm:pt>
    <dgm:pt modelId="{E74D2C3D-972B-4C3C-8B31-78A5FB7C4DE4}" type="parTrans" cxnId="{3E4D7648-69C6-49B6-ABF0-8DCA14E80591}">
      <dgm:prSet/>
      <dgm:spPr/>
      <dgm:t>
        <a:bodyPr/>
        <a:lstStyle/>
        <a:p>
          <a:endParaRPr lang="en-GB"/>
        </a:p>
      </dgm:t>
    </dgm:pt>
    <dgm:pt modelId="{7D3EBE83-6E25-4037-B4EE-9069B2F921AB}" type="sibTrans" cxnId="{3E4D7648-69C6-49B6-ABF0-8DCA14E80591}">
      <dgm:prSet/>
      <dgm:spPr/>
      <dgm:t>
        <a:bodyPr/>
        <a:lstStyle/>
        <a:p>
          <a:endParaRPr lang="en-GB"/>
        </a:p>
      </dgm:t>
    </dgm:pt>
    <dgm:pt modelId="{3487A185-B4BC-402A-AF20-7DA17A0653A8}">
      <dgm:prSet phldrT="[Text]"/>
      <dgm:spPr/>
      <dgm:t>
        <a:bodyPr/>
        <a:lstStyle/>
        <a:p>
          <a:r>
            <a:rPr lang="en-IN" dirty="0"/>
            <a:t>Assets </a:t>
          </a:r>
          <a:r>
            <a:rPr lang="en-US" dirty="0"/>
            <a:t> </a:t>
          </a:r>
          <a:endParaRPr lang="en-GB" dirty="0"/>
        </a:p>
      </dgm:t>
    </dgm:pt>
    <dgm:pt modelId="{0477633F-AC53-4051-9F9E-A0DFF852F1E4}" type="parTrans" cxnId="{E6B7AEF9-8E53-40E3-A958-17ED6581BBB9}">
      <dgm:prSet/>
      <dgm:spPr/>
      <dgm:t>
        <a:bodyPr/>
        <a:lstStyle/>
        <a:p>
          <a:endParaRPr lang="en-GB"/>
        </a:p>
      </dgm:t>
    </dgm:pt>
    <dgm:pt modelId="{C6C073E5-4E38-4A6D-B6B8-5229CC0FB8AD}" type="sibTrans" cxnId="{E6B7AEF9-8E53-40E3-A958-17ED6581BBB9}">
      <dgm:prSet/>
      <dgm:spPr/>
      <dgm:t>
        <a:bodyPr/>
        <a:lstStyle/>
        <a:p>
          <a:endParaRPr lang="en-GB"/>
        </a:p>
      </dgm:t>
    </dgm:pt>
    <dgm:pt modelId="{C14052A4-B0D2-47D3-8464-45549F7DC9AC}">
      <dgm:prSet phldrT="[Text]"/>
      <dgm:spPr/>
      <dgm:t>
        <a:bodyPr/>
        <a:lstStyle/>
        <a:p>
          <a:r>
            <a:rPr lang="en-IN" b="1" dirty="0"/>
            <a:t>Buildings</a:t>
          </a:r>
          <a:r>
            <a:rPr lang="en-GB" b="1" dirty="0"/>
            <a:t> </a:t>
          </a:r>
          <a:r>
            <a:rPr lang="en-IN" b="1" dirty="0"/>
            <a:t>land</a:t>
          </a:r>
          <a:endParaRPr lang="en-GB" b="1" dirty="0"/>
        </a:p>
      </dgm:t>
    </dgm:pt>
    <dgm:pt modelId="{0961BDB2-0B38-440C-9063-290540DA54D4}" type="parTrans" cxnId="{B9523905-778B-403C-A398-38E77A4239DA}">
      <dgm:prSet/>
      <dgm:spPr/>
      <dgm:t>
        <a:bodyPr/>
        <a:lstStyle/>
        <a:p>
          <a:endParaRPr lang="en-GB"/>
        </a:p>
      </dgm:t>
    </dgm:pt>
    <dgm:pt modelId="{5BFB6C9C-EC8E-48F4-A205-ABBA42C471B2}" type="sibTrans" cxnId="{B9523905-778B-403C-A398-38E77A4239DA}">
      <dgm:prSet/>
      <dgm:spPr/>
      <dgm:t>
        <a:bodyPr/>
        <a:lstStyle/>
        <a:p>
          <a:endParaRPr lang="en-GB"/>
        </a:p>
      </dgm:t>
    </dgm:pt>
    <dgm:pt modelId="{82F21F0B-1569-E347-9479-4F6CF857E9E8}">
      <dgm:prSet phldrT="[Text]"/>
      <dgm:spPr/>
      <dgm:t>
        <a:bodyPr/>
        <a:lstStyle/>
        <a:p>
          <a:r>
            <a:rPr lang="en-IN" b="1" dirty="0">
              <a:solidFill>
                <a:schemeClr val="bg1"/>
              </a:solidFill>
            </a:rPr>
            <a:t>Time deposit </a:t>
          </a:r>
          <a:endParaRPr lang="en-GB" b="1" dirty="0">
            <a:solidFill>
              <a:schemeClr val="bg1"/>
            </a:solidFill>
          </a:endParaRPr>
        </a:p>
      </dgm:t>
    </dgm:pt>
    <dgm:pt modelId="{A0AE99C6-EDEF-EB44-93EC-B5FCC377DC39}" type="parTrans" cxnId="{B14927E3-C5C1-5E41-8BD7-5B214C0E965F}">
      <dgm:prSet/>
      <dgm:spPr/>
      <dgm:t>
        <a:bodyPr/>
        <a:lstStyle/>
        <a:p>
          <a:endParaRPr lang="en-US"/>
        </a:p>
      </dgm:t>
    </dgm:pt>
    <dgm:pt modelId="{DBD527C4-A095-DA48-834F-FC7C02D9F066}" type="sibTrans" cxnId="{B14927E3-C5C1-5E41-8BD7-5B214C0E965F}">
      <dgm:prSet/>
      <dgm:spPr/>
      <dgm:t>
        <a:bodyPr/>
        <a:lstStyle/>
        <a:p>
          <a:endParaRPr lang="en-US"/>
        </a:p>
      </dgm:t>
    </dgm:pt>
    <dgm:pt modelId="{2267A8E1-1F56-BD46-9817-05DC06D2D258}">
      <dgm:prSet phldrT="[Text]"/>
      <dgm:spPr/>
      <dgm:t>
        <a:bodyPr/>
        <a:lstStyle/>
        <a:p>
          <a:r>
            <a:rPr lang="en-IN" b="1" dirty="0">
              <a:solidFill>
                <a:schemeClr val="bg1"/>
              </a:solidFill>
            </a:rPr>
            <a:t>Mortgage loan</a:t>
          </a:r>
          <a:r>
            <a:rPr lang="en-GB" b="1" dirty="0">
              <a:solidFill>
                <a:schemeClr val="bg1"/>
              </a:solidFill>
            </a:rPr>
            <a:t>ty</a:t>
          </a:r>
        </a:p>
      </dgm:t>
    </dgm:pt>
    <dgm:pt modelId="{81CFF6AA-4157-6049-BD2A-EA715118C82B}" type="parTrans" cxnId="{4889AECC-1BBA-FC44-A79D-8BE4947CF420}">
      <dgm:prSet/>
      <dgm:spPr/>
      <dgm:t>
        <a:bodyPr/>
        <a:lstStyle/>
        <a:p>
          <a:endParaRPr lang="en-US"/>
        </a:p>
      </dgm:t>
    </dgm:pt>
    <dgm:pt modelId="{9D8F00F5-011C-4546-A501-3E4BC883BC4D}" type="sibTrans" cxnId="{4889AECC-1BBA-FC44-A79D-8BE4947CF420}">
      <dgm:prSet/>
      <dgm:spPr/>
      <dgm:t>
        <a:bodyPr/>
        <a:lstStyle/>
        <a:p>
          <a:endParaRPr lang="en-US"/>
        </a:p>
      </dgm:t>
    </dgm:pt>
    <dgm:pt modelId="{920B5101-4A5B-5D46-ADB3-397F9979C0AC}">
      <dgm:prSet phldrT="[Text]"/>
      <dgm:spPr/>
      <dgm:t>
        <a:bodyPr/>
        <a:lstStyle/>
        <a:p>
          <a:r>
            <a:rPr lang="en-IN" b="1" dirty="0"/>
            <a:t>Land</a:t>
          </a:r>
          <a:endParaRPr lang="en-GB" b="1" dirty="0"/>
        </a:p>
      </dgm:t>
    </dgm:pt>
    <dgm:pt modelId="{0FF4DDF3-BFDE-6C49-A60D-8114B5C536DE}" type="parTrans" cxnId="{F0E23379-035E-6942-A427-06EA84B06520}">
      <dgm:prSet/>
      <dgm:spPr/>
      <dgm:t>
        <a:bodyPr/>
        <a:lstStyle/>
        <a:p>
          <a:endParaRPr lang="en-US"/>
        </a:p>
      </dgm:t>
    </dgm:pt>
    <dgm:pt modelId="{45DFAB74-0665-C549-A6C4-ECCFDB42705E}" type="sibTrans" cxnId="{F0E23379-035E-6942-A427-06EA84B06520}">
      <dgm:prSet/>
      <dgm:spPr/>
      <dgm:t>
        <a:bodyPr/>
        <a:lstStyle/>
        <a:p>
          <a:endParaRPr lang="en-US"/>
        </a:p>
      </dgm:t>
    </dgm:pt>
    <dgm:pt modelId="{16BE2C12-285F-2342-94AB-92029AA438C6}">
      <dgm:prSet phldrT="[Text]"/>
      <dgm:spPr/>
      <dgm:t>
        <a:bodyPr/>
        <a:lstStyle/>
        <a:p>
          <a:r>
            <a:rPr lang="en-IN" b="1" dirty="0"/>
            <a:t>Mortgage</a:t>
          </a:r>
          <a:r>
            <a:rPr lang="en-GB" b="1" dirty="0"/>
            <a:t>t</a:t>
          </a:r>
        </a:p>
      </dgm:t>
    </dgm:pt>
    <dgm:pt modelId="{BE77C982-8FF3-6044-BF59-C2C753192875}" type="parTrans" cxnId="{574BA612-709B-7749-9291-CFFFFF15D148}">
      <dgm:prSet/>
      <dgm:spPr/>
      <dgm:t>
        <a:bodyPr/>
        <a:lstStyle/>
        <a:p>
          <a:endParaRPr lang="en-US"/>
        </a:p>
      </dgm:t>
    </dgm:pt>
    <dgm:pt modelId="{32E1D34C-610F-D745-8C81-EE85A64B597C}" type="sibTrans" cxnId="{574BA612-709B-7749-9291-CFFFFF15D148}">
      <dgm:prSet/>
      <dgm:spPr/>
      <dgm:t>
        <a:bodyPr/>
        <a:lstStyle/>
        <a:p>
          <a:endParaRPr lang="en-US"/>
        </a:p>
      </dgm:t>
    </dgm:pt>
    <dgm:pt modelId="{DD8566C7-C9A2-496A-994E-3BAB37DF7388}" type="pres">
      <dgm:prSet presAssocID="{8DAE1919-F060-4E68-BB85-60252DA60D81}" presName="Name0" presStyleCnt="0">
        <dgm:presLayoutVars>
          <dgm:dir/>
          <dgm:animLvl val="lvl"/>
          <dgm:resizeHandles/>
        </dgm:presLayoutVars>
      </dgm:prSet>
      <dgm:spPr/>
    </dgm:pt>
    <dgm:pt modelId="{90E56732-5F45-4026-94FB-BF82425640A2}" type="pres">
      <dgm:prSet presAssocID="{D8248BA3-0D6F-4CD3-99E0-20EDD7AEA1D4}" presName="linNode" presStyleCnt="0"/>
      <dgm:spPr/>
    </dgm:pt>
    <dgm:pt modelId="{432E802A-75C0-4BE4-BB00-E09CE0F7D344}" type="pres">
      <dgm:prSet presAssocID="{D8248BA3-0D6F-4CD3-99E0-20EDD7AEA1D4}" presName="parentShp" presStyleLbl="node1" presStyleIdx="0" presStyleCnt="3" custLinFactX="-2634" custLinFactNeighborX="-100000" custLinFactNeighborY="-9147">
        <dgm:presLayoutVars>
          <dgm:bulletEnabled val="1"/>
        </dgm:presLayoutVars>
      </dgm:prSet>
      <dgm:spPr/>
    </dgm:pt>
    <dgm:pt modelId="{5BD1488B-134C-4618-8F3E-F23DB4BBBCD2}" type="pres">
      <dgm:prSet presAssocID="{D8248BA3-0D6F-4CD3-99E0-20EDD7AEA1D4}" presName="childShp" presStyleLbl="bgAccFollowNode1" presStyleIdx="0" presStyleCnt="3">
        <dgm:presLayoutVars>
          <dgm:bulletEnabled val="1"/>
        </dgm:presLayoutVars>
      </dgm:prSet>
      <dgm:spPr/>
    </dgm:pt>
    <dgm:pt modelId="{641FBAB5-7315-4D39-8871-E234A932AA1F}" type="pres">
      <dgm:prSet presAssocID="{28D42AAB-893B-4CD7-B8A5-1B98C21EEE40}" presName="spacing" presStyleCnt="0"/>
      <dgm:spPr/>
    </dgm:pt>
    <dgm:pt modelId="{57FAF0C6-FC40-4233-AEA4-A8F4D7129782}" type="pres">
      <dgm:prSet presAssocID="{449C6F53-F548-40DD-A677-B53AC3260F71}" presName="linNode" presStyleCnt="0"/>
      <dgm:spPr/>
    </dgm:pt>
    <dgm:pt modelId="{BBCC60FD-D052-4379-A9DC-73F9274998AD}" type="pres">
      <dgm:prSet presAssocID="{449C6F53-F548-40DD-A677-B53AC3260F71}" presName="parentShp" presStyleLbl="node1" presStyleIdx="1" presStyleCnt="3">
        <dgm:presLayoutVars>
          <dgm:bulletEnabled val="1"/>
        </dgm:presLayoutVars>
      </dgm:prSet>
      <dgm:spPr/>
    </dgm:pt>
    <dgm:pt modelId="{F7361D5A-18CE-4262-809D-8A0423D420E4}" type="pres">
      <dgm:prSet presAssocID="{449C6F53-F548-40DD-A677-B53AC3260F71}" presName="childShp" presStyleLbl="bgAccFollowNode1" presStyleIdx="1" presStyleCnt="3">
        <dgm:presLayoutVars>
          <dgm:bulletEnabled val="1"/>
        </dgm:presLayoutVars>
      </dgm:prSet>
      <dgm:spPr/>
    </dgm:pt>
    <dgm:pt modelId="{9AE1C1A2-4970-475D-B634-878DE49765A9}" type="pres">
      <dgm:prSet presAssocID="{58397FC8-7E3F-4919-A1DD-152CCE7936A6}" presName="spacing" presStyleCnt="0"/>
      <dgm:spPr/>
    </dgm:pt>
    <dgm:pt modelId="{EEFEB777-957A-4F06-8699-E6410312137F}" type="pres">
      <dgm:prSet presAssocID="{3487A185-B4BC-402A-AF20-7DA17A0653A8}" presName="linNode" presStyleCnt="0"/>
      <dgm:spPr/>
    </dgm:pt>
    <dgm:pt modelId="{382CE573-1067-469A-A554-2A850105B27A}" type="pres">
      <dgm:prSet presAssocID="{3487A185-B4BC-402A-AF20-7DA17A0653A8}" presName="parentShp" presStyleLbl="node1" presStyleIdx="2" presStyleCnt="3">
        <dgm:presLayoutVars>
          <dgm:bulletEnabled val="1"/>
        </dgm:presLayoutVars>
      </dgm:prSet>
      <dgm:spPr/>
    </dgm:pt>
    <dgm:pt modelId="{E3481CAF-C021-49B7-A2C0-4D3CC86B945E}" type="pres">
      <dgm:prSet presAssocID="{3487A185-B4BC-402A-AF20-7DA17A0653A8}" presName="childShp" presStyleLbl="bgAccFollowNode1" presStyleIdx="2" presStyleCnt="3">
        <dgm:presLayoutVars>
          <dgm:bulletEnabled val="1"/>
        </dgm:presLayoutVars>
      </dgm:prSet>
      <dgm:spPr/>
    </dgm:pt>
  </dgm:ptLst>
  <dgm:cxnLst>
    <dgm:cxn modelId="{B9523905-778B-403C-A398-38E77A4239DA}" srcId="{3487A185-B4BC-402A-AF20-7DA17A0653A8}" destId="{C14052A4-B0D2-47D3-8464-45549F7DC9AC}" srcOrd="0" destOrd="0" parTransId="{0961BDB2-0B38-440C-9063-290540DA54D4}" sibTransId="{5BFB6C9C-EC8E-48F4-A205-ABBA42C471B2}"/>
    <dgm:cxn modelId="{E83ABA11-7611-4113-9DD1-BD6C097FA2D8}" type="presOf" srcId="{8DAE1919-F060-4E68-BB85-60252DA60D81}" destId="{DD8566C7-C9A2-496A-994E-3BAB37DF7388}" srcOrd="0" destOrd="0" presId="urn:microsoft.com/office/officeart/2005/8/layout/vList6"/>
    <dgm:cxn modelId="{574BA612-709B-7749-9291-CFFFFF15D148}" srcId="{3487A185-B4BC-402A-AF20-7DA17A0653A8}" destId="{16BE2C12-285F-2342-94AB-92029AA438C6}" srcOrd="2" destOrd="0" parTransId="{BE77C982-8FF3-6044-BF59-C2C753192875}" sibTransId="{32E1D34C-610F-D745-8C81-EE85A64B597C}"/>
    <dgm:cxn modelId="{1620892C-F952-4FEB-A1DE-8254F38A9829}" type="presOf" srcId="{D8248BA3-0D6F-4CD3-99E0-20EDD7AEA1D4}" destId="{432E802A-75C0-4BE4-BB00-E09CE0F7D344}" srcOrd="0" destOrd="0" presId="urn:microsoft.com/office/officeart/2005/8/layout/vList6"/>
    <dgm:cxn modelId="{3BA1CE5F-26DF-49E2-9EE7-7546ADEB005A}" type="presOf" srcId="{4FDCBC3D-A0E4-42C1-8649-92578D58FED8}" destId="{5BD1488B-134C-4618-8F3E-F23DB4BBBCD2}" srcOrd="0" destOrd="0" presId="urn:microsoft.com/office/officeart/2005/8/layout/vList6"/>
    <dgm:cxn modelId="{3E4D7648-69C6-49B6-ABF0-8DCA14E80591}" srcId="{449C6F53-F548-40DD-A677-B53AC3260F71}" destId="{BE5E10DD-2521-4FC4-929C-809096ACE549}" srcOrd="0" destOrd="0" parTransId="{E74D2C3D-972B-4C3C-8B31-78A5FB7C4DE4}" sibTransId="{7D3EBE83-6E25-4037-B4EE-9069B2F921AB}"/>
    <dgm:cxn modelId="{C690D96D-7006-4BFF-BE8A-0CF9EF9787E5}" srcId="{8DAE1919-F060-4E68-BB85-60252DA60D81}" destId="{449C6F53-F548-40DD-A677-B53AC3260F71}" srcOrd="1" destOrd="0" parTransId="{87990124-7739-48D8-89EA-D9E4D192E3BC}" sibTransId="{58397FC8-7E3F-4919-A1DD-152CCE7936A6}"/>
    <dgm:cxn modelId="{5654BB6F-ADC4-D54F-953C-102C15D59DB5}" type="presOf" srcId="{16BE2C12-285F-2342-94AB-92029AA438C6}" destId="{E3481CAF-C021-49B7-A2C0-4D3CC86B945E}" srcOrd="0" destOrd="2" presId="urn:microsoft.com/office/officeart/2005/8/layout/vList6"/>
    <dgm:cxn modelId="{6B239155-4941-4AD1-AAFD-1B4DE3A59740}" type="presOf" srcId="{449C6F53-F548-40DD-A677-B53AC3260F71}" destId="{BBCC60FD-D052-4379-A9DC-73F9274998AD}" srcOrd="0" destOrd="0" presId="urn:microsoft.com/office/officeart/2005/8/layout/vList6"/>
    <dgm:cxn modelId="{70B70B77-423C-4373-8D8A-9E7097678162}" type="presOf" srcId="{3487A185-B4BC-402A-AF20-7DA17A0653A8}" destId="{382CE573-1067-469A-A554-2A850105B27A}" srcOrd="0" destOrd="0" presId="urn:microsoft.com/office/officeart/2005/8/layout/vList6"/>
    <dgm:cxn modelId="{F0E23379-035E-6942-A427-06EA84B06520}" srcId="{3487A185-B4BC-402A-AF20-7DA17A0653A8}" destId="{920B5101-4A5B-5D46-ADB3-397F9979C0AC}" srcOrd="1" destOrd="0" parTransId="{0FF4DDF3-BFDE-6C49-A60D-8114B5C536DE}" sibTransId="{45DFAB74-0665-C549-A6C4-ECCFDB42705E}"/>
    <dgm:cxn modelId="{2F8D9184-29D8-49F2-90CB-9C86B556E87B}" type="presOf" srcId="{BE5E10DD-2521-4FC4-929C-809096ACE549}" destId="{F7361D5A-18CE-4262-809D-8A0423D420E4}" srcOrd="0" destOrd="0" presId="urn:microsoft.com/office/officeart/2005/8/layout/vList6"/>
    <dgm:cxn modelId="{99725994-AE17-3244-9320-1F7B7D3F8049}" type="presOf" srcId="{920B5101-4A5B-5D46-ADB3-397F9979C0AC}" destId="{E3481CAF-C021-49B7-A2C0-4D3CC86B945E}" srcOrd="0" destOrd="1" presId="urn:microsoft.com/office/officeart/2005/8/layout/vList6"/>
    <dgm:cxn modelId="{C6858A99-3536-4F96-BDD4-19B11AA40EA0}" type="presOf" srcId="{82DE4ABC-7621-4391-9C7C-6995676512CE}" destId="{5BD1488B-134C-4618-8F3E-F23DB4BBBCD2}" srcOrd="0" destOrd="2" presId="urn:microsoft.com/office/officeart/2005/8/layout/vList6"/>
    <dgm:cxn modelId="{317AFDA2-1DEE-48A7-B415-6AB95F9DBCA8}" srcId="{8DAE1919-F060-4E68-BB85-60252DA60D81}" destId="{D8248BA3-0D6F-4CD3-99E0-20EDD7AEA1D4}" srcOrd="0" destOrd="0" parTransId="{FEA3BC92-16F0-438C-8794-9DCE4EB56E1A}" sibTransId="{28D42AAB-893B-4CD7-B8A5-1B98C21EEE40}"/>
    <dgm:cxn modelId="{F8E325B5-8214-4899-9988-F9DE639640E2}" srcId="{D8248BA3-0D6F-4CD3-99E0-20EDD7AEA1D4}" destId="{82DE4ABC-7621-4391-9C7C-6995676512CE}" srcOrd="2" destOrd="0" parTransId="{8D897C0C-8AB0-4A93-BC0F-DED30A6D36CF}" sibTransId="{A29183FA-85AA-4C7A-B6DF-3EB1B8A9327E}"/>
    <dgm:cxn modelId="{BFF7BDBB-8954-4D49-A259-D0322D80F709}" srcId="{D8248BA3-0D6F-4CD3-99E0-20EDD7AEA1D4}" destId="{4FDCBC3D-A0E4-42C1-8649-92578D58FED8}" srcOrd="0" destOrd="0" parTransId="{5189ADF7-FA78-455A-9DE1-D34D95DE23FD}" sibTransId="{188D8558-B562-4E06-A89C-B3F93447B5E8}"/>
    <dgm:cxn modelId="{DA50C8BB-AD93-AE4A-8DDC-E0F737E4135C}" type="presOf" srcId="{2267A8E1-1F56-BD46-9817-05DC06D2D258}" destId="{F7361D5A-18CE-4262-809D-8A0423D420E4}" srcOrd="0" destOrd="1" presId="urn:microsoft.com/office/officeart/2005/8/layout/vList6"/>
    <dgm:cxn modelId="{271579C8-FA87-45F9-8428-E8C1899F1731}" type="presOf" srcId="{C14052A4-B0D2-47D3-8464-45549F7DC9AC}" destId="{E3481CAF-C021-49B7-A2C0-4D3CC86B945E}" srcOrd="0" destOrd="0" presId="urn:microsoft.com/office/officeart/2005/8/layout/vList6"/>
    <dgm:cxn modelId="{4889AECC-1BBA-FC44-A79D-8BE4947CF420}" srcId="{449C6F53-F548-40DD-A677-B53AC3260F71}" destId="{2267A8E1-1F56-BD46-9817-05DC06D2D258}" srcOrd="1" destOrd="0" parTransId="{81CFF6AA-4157-6049-BD2A-EA715118C82B}" sibTransId="{9D8F00F5-011C-4546-A501-3E4BC883BC4D}"/>
    <dgm:cxn modelId="{B14927E3-C5C1-5E41-8BD7-5B214C0E965F}" srcId="{D8248BA3-0D6F-4CD3-99E0-20EDD7AEA1D4}" destId="{82F21F0B-1569-E347-9479-4F6CF857E9E8}" srcOrd="1" destOrd="0" parTransId="{A0AE99C6-EDEF-EB44-93EC-B5FCC377DC39}" sibTransId="{DBD527C4-A095-DA48-834F-FC7C02D9F066}"/>
    <dgm:cxn modelId="{E6B7AEF9-8E53-40E3-A958-17ED6581BBB9}" srcId="{8DAE1919-F060-4E68-BB85-60252DA60D81}" destId="{3487A185-B4BC-402A-AF20-7DA17A0653A8}" srcOrd="2" destOrd="0" parTransId="{0477633F-AC53-4051-9F9E-A0DFF852F1E4}" sibTransId="{C6C073E5-4E38-4A6D-B6B8-5229CC0FB8AD}"/>
    <dgm:cxn modelId="{C655E5FA-D652-FD4B-8EF5-FD25FDBAE13B}" type="presOf" srcId="{82F21F0B-1569-E347-9479-4F6CF857E9E8}" destId="{5BD1488B-134C-4618-8F3E-F23DB4BBBCD2}" srcOrd="0" destOrd="1" presId="urn:microsoft.com/office/officeart/2005/8/layout/vList6"/>
    <dgm:cxn modelId="{A3F4CDDD-CF83-4A29-ADF3-47203EBE8FF4}" type="presParOf" srcId="{DD8566C7-C9A2-496A-994E-3BAB37DF7388}" destId="{90E56732-5F45-4026-94FB-BF82425640A2}" srcOrd="0" destOrd="0" presId="urn:microsoft.com/office/officeart/2005/8/layout/vList6"/>
    <dgm:cxn modelId="{39737B2A-13F2-44B2-BC38-24AAE44CE855}" type="presParOf" srcId="{90E56732-5F45-4026-94FB-BF82425640A2}" destId="{432E802A-75C0-4BE4-BB00-E09CE0F7D344}" srcOrd="0" destOrd="0" presId="urn:microsoft.com/office/officeart/2005/8/layout/vList6"/>
    <dgm:cxn modelId="{627E9037-E3CF-4716-BAAC-3C6883CCADD1}" type="presParOf" srcId="{90E56732-5F45-4026-94FB-BF82425640A2}" destId="{5BD1488B-134C-4618-8F3E-F23DB4BBBCD2}" srcOrd="1" destOrd="0" presId="urn:microsoft.com/office/officeart/2005/8/layout/vList6"/>
    <dgm:cxn modelId="{B08AE829-B3A3-4CBE-83F2-0C18DE3EBA52}" type="presParOf" srcId="{DD8566C7-C9A2-496A-994E-3BAB37DF7388}" destId="{641FBAB5-7315-4D39-8871-E234A932AA1F}" srcOrd="1" destOrd="0" presId="urn:microsoft.com/office/officeart/2005/8/layout/vList6"/>
    <dgm:cxn modelId="{7F2B8B99-0C22-46AA-85D9-9DF4CC52E754}" type="presParOf" srcId="{DD8566C7-C9A2-496A-994E-3BAB37DF7388}" destId="{57FAF0C6-FC40-4233-AEA4-A8F4D7129782}" srcOrd="2" destOrd="0" presId="urn:microsoft.com/office/officeart/2005/8/layout/vList6"/>
    <dgm:cxn modelId="{DD116AC9-BACF-458A-B60C-E6D4CCE36276}" type="presParOf" srcId="{57FAF0C6-FC40-4233-AEA4-A8F4D7129782}" destId="{BBCC60FD-D052-4379-A9DC-73F9274998AD}" srcOrd="0" destOrd="0" presId="urn:microsoft.com/office/officeart/2005/8/layout/vList6"/>
    <dgm:cxn modelId="{6B2FFFA6-3B3B-4A27-869A-6FCF9A2773BA}" type="presParOf" srcId="{57FAF0C6-FC40-4233-AEA4-A8F4D7129782}" destId="{F7361D5A-18CE-4262-809D-8A0423D420E4}" srcOrd="1" destOrd="0" presId="urn:microsoft.com/office/officeart/2005/8/layout/vList6"/>
    <dgm:cxn modelId="{4CC65AEF-7BAB-41D2-9188-FC3B0FBE8B7E}" type="presParOf" srcId="{DD8566C7-C9A2-496A-994E-3BAB37DF7388}" destId="{9AE1C1A2-4970-475D-B634-878DE49765A9}" srcOrd="3" destOrd="0" presId="urn:microsoft.com/office/officeart/2005/8/layout/vList6"/>
    <dgm:cxn modelId="{16F4106B-A2D0-419B-ABE8-9ACAF1084B53}" type="presParOf" srcId="{DD8566C7-C9A2-496A-994E-3BAB37DF7388}" destId="{EEFEB777-957A-4F06-8699-E6410312137F}" srcOrd="4" destOrd="0" presId="urn:microsoft.com/office/officeart/2005/8/layout/vList6"/>
    <dgm:cxn modelId="{E9545EFF-7AE4-44AC-9CEC-990450CF6FEC}" type="presParOf" srcId="{EEFEB777-957A-4F06-8699-E6410312137F}" destId="{382CE573-1067-469A-A554-2A850105B27A}" srcOrd="0" destOrd="0" presId="urn:microsoft.com/office/officeart/2005/8/layout/vList6"/>
    <dgm:cxn modelId="{F8554FFB-BE3B-4072-AF00-F69C0AAFBE81}" type="presParOf" srcId="{EEFEB777-957A-4F06-8699-E6410312137F}" destId="{E3481CAF-C021-49B7-A2C0-4D3CC86B945E}"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B940F-75B3-4A6C-9BE6-CF02085C2465}">
      <dsp:nvSpPr>
        <dsp:cNvPr id="0" name=""/>
        <dsp:cNvSpPr/>
      </dsp:nvSpPr>
      <dsp:spPr>
        <a:xfrm>
          <a:off x="0" y="0"/>
          <a:ext cx="6835140" cy="1149531"/>
        </a:xfrm>
        <a:prstGeom prst="roundRect">
          <a:avLst>
            <a:gd name="adj" fmla="val 10000"/>
          </a:avLst>
        </a:prstGeom>
        <a:solidFill>
          <a:schemeClr val="lt1">
            <a:hueOff val="0"/>
            <a:satOff val="0"/>
            <a:lumOff val="0"/>
            <a:alphaOff val="0"/>
          </a:schemeClr>
        </a:solidFill>
        <a:ln w="22225"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GB" sz="2000" kern="1200" dirty="0">
              <a:latin typeface="Times New Roman" panose="02020603050405020304" pitchFamily="18" charset="0"/>
              <a:cs typeface="Times New Roman" panose="02020603050405020304" pitchFamily="18" charset="0"/>
            </a:rPr>
            <a:t>Although the prices of all option-free bonds in the opposite direction with respect to change in yield, the percentage price change not the same for all bonds.</a:t>
          </a:r>
        </a:p>
      </dsp:txBody>
      <dsp:txXfrm>
        <a:off x="33669" y="33669"/>
        <a:ext cx="5497569" cy="1082193"/>
      </dsp:txXfrm>
    </dsp:sp>
    <dsp:sp modelId="{2C3E3ACE-9CEC-42B0-B989-E5750F15CA55}">
      <dsp:nvSpPr>
        <dsp:cNvPr id="0" name=""/>
        <dsp:cNvSpPr/>
      </dsp:nvSpPr>
      <dsp:spPr>
        <a:xfrm>
          <a:off x="468753" y="1358536"/>
          <a:ext cx="7042518" cy="1149531"/>
        </a:xfrm>
        <a:prstGeom prst="roundRect">
          <a:avLst>
            <a:gd name="adj" fmla="val 10000"/>
          </a:avLst>
        </a:prstGeom>
        <a:solidFill>
          <a:schemeClr val="lt1">
            <a:hueOff val="0"/>
            <a:satOff val="0"/>
            <a:lumOff val="0"/>
            <a:alphaOff val="0"/>
          </a:schemeClr>
        </a:solidFill>
        <a:ln w="22225"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GB" sz="2000" kern="1200" dirty="0">
              <a:latin typeface="Times New Roman" panose="02020603050405020304" pitchFamily="18" charset="0"/>
              <a:cs typeface="Times New Roman" panose="02020603050405020304" pitchFamily="18" charset="0"/>
            </a:rPr>
            <a:t>For a very small change in the required yield, the percentage price change for a given bond is roughly the same, whether the yield required increases or decreases.</a:t>
          </a:r>
        </a:p>
      </dsp:txBody>
      <dsp:txXfrm>
        <a:off x="502422" y="1392205"/>
        <a:ext cx="5615504" cy="1082193"/>
      </dsp:txXfrm>
    </dsp:sp>
    <dsp:sp modelId="{40DCBD43-2D09-4210-8281-5BD0D2926205}">
      <dsp:nvSpPr>
        <dsp:cNvPr id="0" name=""/>
        <dsp:cNvSpPr/>
      </dsp:nvSpPr>
      <dsp:spPr>
        <a:xfrm>
          <a:off x="1136342" y="2619139"/>
          <a:ext cx="6835140" cy="1345399"/>
        </a:xfrm>
        <a:prstGeom prst="roundRect">
          <a:avLst>
            <a:gd name="adj" fmla="val 10000"/>
          </a:avLst>
        </a:prstGeom>
        <a:solidFill>
          <a:schemeClr val="lt1">
            <a:hueOff val="0"/>
            <a:satOff val="0"/>
            <a:lumOff val="0"/>
            <a:alphaOff val="0"/>
          </a:schemeClr>
        </a:solidFill>
        <a:ln w="22225"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GB" sz="2000" kern="1200" dirty="0">
              <a:latin typeface="Times New Roman" panose="02020603050405020304" pitchFamily="18" charset="0"/>
              <a:cs typeface="Times New Roman" panose="02020603050405020304" pitchFamily="18" charset="0"/>
            </a:rPr>
            <a:t>For large changes in the required yield, the percentage price change is not the same for an increase in the required yield as it is for a decrease in the required yield.</a:t>
          </a:r>
        </a:p>
      </dsp:txBody>
      <dsp:txXfrm>
        <a:off x="1175747" y="2658544"/>
        <a:ext cx="5445235" cy="1266589"/>
      </dsp:txXfrm>
    </dsp:sp>
    <dsp:sp modelId="{AD432330-E82C-434E-A4DC-BD3C4EEC264D}">
      <dsp:nvSpPr>
        <dsp:cNvPr id="0" name=""/>
        <dsp:cNvSpPr/>
      </dsp:nvSpPr>
      <dsp:spPr>
        <a:xfrm>
          <a:off x="1708785" y="4075610"/>
          <a:ext cx="6835140" cy="1149531"/>
        </a:xfrm>
        <a:prstGeom prst="roundRect">
          <a:avLst>
            <a:gd name="adj" fmla="val 10000"/>
          </a:avLst>
        </a:prstGeom>
        <a:solidFill>
          <a:schemeClr val="lt1">
            <a:hueOff val="0"/>
            <a:satOff val="0"/>
            <a:lumOff val="0"/>
            <a:alphaOff val="0"/>
          </a:schemeClr>
        </a:solidFill>
        <a:ln w="22225"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GB" sz="2000" kern="1200" dirty="0">
              <a:latin typeface="Times New Roman" panose="02020603050405020304" pitchFamily="18" charset="0"/>
              <a:cs typeface="Times New Roman" panose="02020603050405020304" pitchFamily="18" charset="0"/>
            </a:rPr>
            <a:t>For a given large change in yield, the percentage price increase is greater than the percentage price decrease.</a:t>
          </a:r>
        </a:p>
      </dsp:txBody>
      <dsp:txXfrm>
        <a:off x="1742454" y="4109279"/>
        <a:ext cx="5448163" cy="1082193"/>
      </dsp:txXfrm>
    </dsp:sp>
    <dsp:sp modelId="{3386DCFB-F6F6-4791-81AB-E882FD337F76}">
      <dsp:nvSpPr>
        <dsp:cNvPr id="0" name=""/>
        <dsp:cNvSpPr/>
      </dsp:nvSpPr>
      <dsp:spPr>
        <a:xfrm>
          <a:off x="6087944" y="880436"/>
          <a:ext cx="747195" cy="747195"/>
        </a:xfrm>
        <a:prstGeom prst="downArrow">
          <a:avLst>
            <a:gd name="adj1" fmla="val 55000"/>
            <a:gd name="adj2" fmla="val 45000"/>
          </a:avLst>
        </a:prstGeom>
        <a:solidFill>
          <a:schemeClr val="lt1">
            <a:alpha val="90000"/>
            <a:tint val="40000"/>
            <a:hueOff val="0"/>
            <a:satOff val="0"/>
            <a:lumOff val="0"/>
            <a:alphaOff val="0"/>
          </a:schemeClr>
        </a:solidFill>
        <a:ln w="15875"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GB" sz="3500" kern="1200"/>
        </a:p>
      </dsp:txBody>
      <dsp:txXfrm>
        <a:off x="6256063" y="880436"/>
        <a:ext cx="410957" cy="562264"/>
      </dsp:txXfrm>
    </dsp:sp>
    <dsp:sp modelId="{1F7A1496-2076-47CC-A8AF-CE72F9DA6AB8}">
      <dsp:nvSpPr>
        <dsp:cNvPr id="0" name=""/>
        <dsp:cNvSpPr/>
      </dsp:nvSpPr>
      <dsp:spPr>
        <a:xfrm>
          <a:off x="6660387" y="2238973"/>
          <a:ext cx="747195" cy="747195"/>
        </a:xfrm>
        <a:prstGeom prst="downArrow">
          <a:avLst>
            <a:gd name="adj1" fmla="val 55000"/>
            <a:gd name="adj2" fmla="val 45000"/>
          </a:avLst>
        </a:prstGeom>
        <a:solidFill>
          <a:schemeClr val="lt1">
            <a:alpha val="90000"/>
            <a:tint val="40000"/>
            <a:hueOff val="0"/>
            <a:satOff val="0"/>
            <a:lumOff val="0"/>
            <a:alphaOff val="0"/>
          </a:schemeClr>
        </a:solidFill>
        <a:ln w="15875"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GB" sz="3500" kern="1200"/>
        </a:p>
      </dsp:txBody>
      <dsp:txXfrm>
        <a:off x="6828506" y="2238973"/>
        <a:ext cx="410957" cy="562264"/>
      </dsp:txXfrm>
    </dsp:sp>
    <dsp:sp modelId="{89589246-BDF7-4AE0-B13D-DD45EC36D55A}">
      <dsp:nvSpPr>
        <dsp:cNvPr id="0" name=""/>
        <dsp:cNvSpPr/>
      </dsp:nvSpPr>
      <dsp:spPr>
        <a:xfrm>
          <a:off x="7224286" y="3597510"/>
          <a:ext cx="747195" cy="747195"/>
        </a:xfrm>
        <a:prstGeom prst="downArrow">
          <a:avLst>
            <a:gd name="adj1" fmla="val 55000"/>
            <a:gd name="adj2" fmla="val 45000"/>
          </a:avLst>
        </a:prstGeom>
        <a:solidFill>
          <a:schemeClr val="lt1">
            <a:alpha val="90000"/>
            <a:tint val="40000"/>
            <a:hueOff val="0"/>
            <a:satOff val="0"/>
            <a:lumOff val="0"/>
            <a:alphaOff val="0"/>
          </a:schemeClr>
        </a:solidFill>
        <a:ln w="15875"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GB" sz="3500" kern="1200"/>
        </a:p>
      </dsp:txBody>
      <dsp:txXfrm>
        <a:off x="7392405" y="3597510"/>
        <a:ext cx="410957" cy="5622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D1488B-134C-4618-8F3E-F23DB4BBBCD2}">
      <dsp:nvSpPr>
        <dsp:cNvPr id="0" name=""/>
        <dsp:cNvSpPr/>
      </dsp:nvSpPr>
      <dsp:spPr>
        <a:xfrm>
          <a:off x="2028613" y="0"/>
          <a:ext cx="3042920" cy="1178974"/>
        </a:xfrm>
        <a:prstGeom prst="rightArrow">
          <a:avLst>
            <a:gd name="adj1" fmla="val 75000"/>
            <a:gd name="adj2" fmla="val 50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r>
            <a:rPr lang="en-IN" sz="1900" b="1" kern="1200" dirty="0">
              <a:solidFill>
                <a:schemeClr val="bg1"/>
              </a:solidFill>
            </a:rPr>
            <a:t>Demand deposit </a:t>
          </a:r>
          <a:endParaRPr lang="en-GB" sz="1900" b="1" kern="1200" dirty="0">
            <a:solidFill>
              <a:schemeClr val="bg1"/>
            </a:solidFill>
          </a:endParaRPr>
        </a:p>
        <a:p>
          <a:pPr marL="171450" lvl="1" indent="-171450" algn="l" defTabSz="844550">
            <a:lnSpc>
              <a:spcPct val="90000"/>
            </a:lnSpc>
            <a:spcBef>
              <a:spcPct val="0"/>
            </a:spcBef>
            <a:spcAft>
              <a:spcPct val="15000"/>
            </a:spcAft>
            <a:buChar char="•"/>
          </a:pPr>
          <a:r>
            <a:rPr lang="en-IN" sz="1900" b="1" kern="1200" dirty="0">
              <a:solidFill>
                <a:schemeClr val="bg1"/>
              </a:solidFill>
            </a:rPr>
            <a:t>Time deposit </a:t>
          </a:r>
          <a:endParaRPr lang="en-GB" sz="1900" b="1" kern="1200" dirty="0">
            <a:solidFill>
              <a:schemeClr val="bg1"/>
            </a:solidFill>
          </a:endParaRPr>
        </a:p>
        <a:p>
          <a:pPr marL="171450" lvl="1" indent="-171450" algn="l" defTabSz="844550">
            <a:lnSpc>
              <a:spcPct val="90000"/>
            </a:lnSpc>
            <a:spcBef>
              <a:spcPct val="0"/>
            </a:spcBef>
            <a:spcAft>
              <a:spcPct val="15000"/>
            </a:spcAft>
            <a:buChar char="•"/>
          </a:pPr>
          <a:r>
            <a:rPr lang="en-IN" sz="1900" b="1" kern="1200" dirty="0">
              <a:solidFill>
                <a:schemeClr val="bg1"/>
              </a:solidFill>
            </a:rPr>
            <a:t>Savings deposit </a:t>
          </a:r>
          <a:endParaRPr lang="en-GB" sz="1900" b="1" kern="1200" dirty="0">
            <a:solidFill>
              <a:schemeClr val="bg1"/>
            </a:solidFill>
          </a:endParaRPr>
        </a:p>
      </dsp:txBody>
      <dsp:txXfrm>
        <a:off x="2028613" y="147372"/>
        <a:ext cx="2600805" cy="884230"/>
      </dsp:txXfrm>
    </dsp:sp>
    <dsp:sp modelId="{432E802A-75C0-4BE4-BB00-E09CE0F7D344}">
      <dsp:nvSpPr>
        <dsp:cNvPr id="0" name=""/>
        <dsp:cNvSpPr/>
      </dsp:nvSpPr>
      <dsp:spPr>
        <a:xfrm>
          <a:off x="0" y="0"/>
          <a:ext cx="2028613" cy="1178974"/>
        </a:xfrm>
        <a:prstGeom prst="roundRect">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4000"/>
                <a:satMod val="130000"/>
                <a:lumMod val="92000"/>
              </a:schemeClr>
            </a:gs>
            <a:gs pos="100000">
              <a:schemeClr val="dk2">
                <a:hueOff val="0"/>
                <a:satOff val="0"/>
                <a:lumOff val="0"/>
                <a:alphaOff val="0"/>
                <a:shade val="76000"/>
                <a:satMod val="130000"/>
                <a:lumMod val="8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IN" sz="3600" kern="1200" dirty="0"/>
            <a:t>Deposit </a:t>
          </a:r>
          <a:endParaRPr lang="en-GB" sz="3600" kern="1200" dirty="0"/>
        </a:p>
      </dsp:txBody>
      <dsp:txXfrm>
        <a:off x="57553" y="57553"/>
        <a:ext cx="1913507" cy="1063868"/>
      </dsp:txXfrm>
    </dsp:sp>
    <dsp:sp modelId="{F7361D5A-18CE-4262-809D-8A0423D420E4}">
      <dsp:nvSpPr>
        <dsp:cNvPr id="0" name=""/>
        <dsp:cNvSpPr/>
      </dsp:nvSpPr>
      <dsp:spPr>
        <a:xfrm>
          <a:off x="2028613" y="1296871"/>
          <a:ext cx="3042920" cy="1178974"/>
        </a:xfrm>
        <a:prstGeom prst="rightArrow">
          <a:avLst>
            <a:gd name="adj1" fmla="val 75000"/>
            <a:gd name="adj2" fmla="val 50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r>
            <a:rPr lang="en-IN" sz="1900" b="1" kern="1200" dirty="0">
              <a:solidFill>
                <a:schemeClr val="bg1"/>
              </a:solidFill>
            </a:rPr>
            <a:t>Home loan</a:t>
          </a:r>
          <a:endParaRPr lang="en-GB" sz="1900" b="1" kern="1200" dirty="0">
            <a:solidFill>
              <a:schemeClr val="bg1"/>
            </a:solidFill>
          </a:endParaRPr>
        </a:p>
        <a:p>
          <a:pPr marL="171450" lvl="1" indent="-171450" algn="l" defTabSz="844550">
            <a:lnSpc>
              <a:spcPct val="90000"/>
            </a:lnSpc>
            <a:spcBef>
              <a:spcPct val="0"/>
            </a:spcBef>
            <a:spcAft>
              <a:spcPct val="15000"/>
            </a:spcAft>
            <a:buChar char="•"/>
          </a:pPr>
          <a:r>
            <a:rPr lang="en-IN" sz="1900" b="1" kern="1200" dirty="0">
              <a:solidFill>
                <a:schemeClr val="bg1"/>
              </a:solidFill>
            </a:rPr>
            <a:t>Mortgage loan</a:t>
          </a:r>
          <a:r>
            <a:rPr lang="en-GB" sz="1900" b="1" kern="1200" dirty="0">
              <a:solidFill>
                <a:schemeClr val="bg1"/>
              </a:solidFill>
            </a:rPr>
            <a:t>ty</a:t>
          </a:r>
        </a:p>
      </dsp:txBody>
      <dsp:txXfrm>
        <a:off x="2028613" y="1444243"/>
        <a:ext cx="2600805" cy="884230"/>
      </dsp:txXfrm>
    </dsp:sp>
    <dsp:sp modelId="{BBCC60FD-D052-4379-A9DC-73F9274998AD}">
      <dsp:nvSpPr>
        <dsp:cNvPr id="0" name=""/>
        <dsp:cNvSpPr/>
      </dsp:nvSpPr>
      <dsp:spPr>
        <a:xfrm>
          <a:off x="0" y="1296871"/>
          <a:ext cx="2028613" cy="1178974"/>
        </a:xfrm>
        <a:prstGeom prst="roundRect">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4000"/>
                <a:satMod val="130000"/>
                <a:lumMod val="92000"/>
              </a:schemeClr>
            </a:gs>
            <a:gs pos="100000">
              <a:schemeClr val="dk2">
                <a:hueOff val="0"/>
                <a:satOff val="0"/>
                <a:lumOff val="0"/>
                <a:alphaOff val="0"/>
                <a:shade val="76000"/>
                <a:satMod val="130000"/>
                <a:lumMod val="8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IN" sz="3600" kern="1200" dirty="0"/>
            <a:t>Loan</a:t>
          </a:r>
          <a:endParaRPr lang="en-GB" sz="3600" kern="1200" dirty="0"/>
        </a:p>
      </dsp:txBody>
      <dsp:txXfrm>
        <a:off x="57553" y="1354424"/>
        <a:ext cx="1913507" cy="1063868"/>
      </dsp:txXfrm>
    </dsp:sp>
    <dsp:sp modelId="{E3481CAF-C021-49B7-A2C0-4D3CC86B945E}">
      <dsp:nvSpPr>
        <dsp:cNvPr id="0" name=""/>
        <dsp:cNvSpPr/>
      </dsp:nvSpPr>
      <dsp:spPr>
        <a:xfrm>
          <a:off x="2028613" y="2593742"/>
          <a:ext cx="3042920" cy="1178974"/>
        </a:xfrm>
        <a:prstGeom prst="rightArrow">
          <a:avLst>
            <a:gd name="adj1" fmla="val 75000"/>
            <a:gd name="adj2" fmla="val 50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r>
            <a:rPr lang="en-IN" sz="1900" b="1" kern="1200" dirty="0"/>
            <a:t>Buildings</a:t>
          </a:r>
          <a:r>
            <a:rPr lang="en-GB" sz="1900" b="1" kern="1200" dirty="0"/>
            <a:t> </a:t>
          </a:r>
          <a:r>
            <a:rPr lang="en-IN" sz="1900" b="1" kern="1200" dirty="0"/>
            <a:t>land</a:t>
          </a:r>
          <a:endParaRPr lang="en-GB" sz="1900" b="1" kern="1200" dirty="0"/>
        </a:p>
        <a:p>
          <a:pPr marL="171450" lvl="1" indent="-171450" algn="l" defTabSz="844550">
            <a:lnSpc>
              <a:spcPct val="90000"/>
            </a:lnSpc>
            <a:spcBef>
              <a:spcPct val="0"/>
            </a:spcBef>
            <a:spcAft>
              <a:spcPct val="15000"/>
            </a:spcAft>
            <a:buChar char="•"/>
          </a:pPr>
          <a:r>
            <a:rPr lang="en-IN" sz="1900" b="1" kern="1200" dirty="0"/>
            <a:t>Land</a:t>
          </a:r>
          <a:endParaRPr lang="en-GB" sz="1900" b="1" kern="1200" dirty="0"/>
        </a:p>
        <a:p>
          <a:pPr marL="171450" lvl="1" indent="-171450" algn="l" defTabSz="844550">
            <a:lnSpc>
              <a:spcPct val="90000"/>
            </a:lnSpc>
            <a:spcBef>
              <a:spcPct val="0"/>
            </a:spcBef>
            <a:spcAft>
              <a:spcPct val="15000"/>
            </a:spcAft>
            <a:buChar char="•"/>
          </a:pPr>
          <a:r>
            <a:rPr lang="en-IN" sz="1900" b="1" kern="1200" dirty="0"/>
            <a:t>Mortgage</a:t>
          </a:r>
          <a:r>
            <a:rPr lang="en-GB" sz="1900" b="1" kern="1200" dirty="0"/>
            <a:t>t</a:t>
          </a:r>
        </a:p>
      </dsp:txBody>
      <dsp:txXfrm>
        <a:off x="2028613" y="2741114"/>
        <a:ext cx="2600805" cy="884230"/>
      </dsp:txXfrm>
    </dsp:sp>
    <dsp:sp modelId="{382CE573-1067-469A-A554-2A850105B27A}">
      <dsp:nvSpPr>
        <dsp:cNvPr id="0" name=""/>
        <dsp:cNvSpPr/>
      </dsp:nvSpPr>
      <dsp:spPr>
        <a:xfrm>
          <a:off x="0" y="2593742"/>
          <a:ext cx="2028613" cy="1178974"/>
        </a:xfrm>
        <a:prstGeom prst="roundRect">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4000"/>
                <a:satMod val="130000"/>
                <a:lumMod val="92000"/>
              </a:schemeClr>
            </a:gs>
            <a:gs pos="100000">
              <a:schemeClr val="dk2">
                <a:hueOff val="0"/>
                <a:satOff val="0"/>
                <a:lumOff val="0"/>
                <a:alphaOff val="0"/>
                <a:shade val="76000"/>
                <a:satMod val="130000"/>
                <a:lumMod val="8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IN" sz="3600" kern="1200" dirty="0"/>
            <a:t>Assets </a:t>
          </a:r>
          <a:r>
            <a:rPr lang="en-US" sz="3600" kern="1200" dirty="0"/>
            <a:t> </a:t>
          </a:r>
          <a:endParaRPr lang="en-GB" sz="3600" kern="1200" dirty="0"/>
        </a:p>
      </dsp:txBody>
      <dsp:txXfrm>
        <a:off x="57553" y="2651295"/>
        <a:ext cx="1913507" cy="106386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40E04-F788-4294-9499-AE27C6FC56D2}" type="datetimeFigureOut">
              <a:rPr lang="en-GB" smtClean="0"/>
              <a:t>03/10/2024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7F4B13-CEC0-42CB-B9D6-4D97129C6595}" type="slidenum">
              <a:rPr lang="en-GB" smtClean="0"/>
              <a:t>‹#›</a:t>
            </a:fld>
            <a:endParaRPr lang="en-GB"/>
          </a:p>
        </p:txBody>
      </p:sp>
    </p:spTree>
    <p:extLst>
      <p:ext uri="{BB962C8B-B14F-4D97-AF65-F5344CB8AC3E}">
        <p14:creationId xmlns:p14="http://schemas.microsoft.com/office/powerpoint/2010/main" val="4195998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7A106E-7AF2-4A7C-ADD1-8CA446DED5AC}" type="slidenum">
              <a:rPr lang="en-US" smtClean="0"/>
              <a:t>13</a:t>
            </a:fld>
            <a:endParaRPr lang="en-US"/>
          </a:p>
        </p:txBody>
      </p:sp>
    </p:spTree>
    <p:extLst>
      <p:ext uri="{BB962C8B-B14F-4D97-AF65-F5344CB8AC3E}">
        <p14:creationId xmlns:p14="http://schemas.microsoft.com/office/powerpoint/2010/main" val="514612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10/3/2024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929913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10/3/2024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07219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10/3/2024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30920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F1ED34A-60B0-DAD8-6AC0-DC1C3782CC32}"/>
              </a:ext>
            </a:extLst>
          </p:cNvPr>
          <p:cNvSpPr>
            <a:spLocks noGrp="1"/>
          </p:cNvSpPr>
          <p:nvPr>
            <p:ph type="sldNum" sz="quarter" idx="12"/>
          </p:nvPr>
        </p:nvSpPr>
        <p:spPr>
          <a:xfrm>
            <a:off x="10524118" y="6356350"/>
            <a:ext cx="829681" cy="365125"/>
          </a:xfrm>
        </p:spPr>
        <p:txBody>
          <a:bodyPr/>
          <a:lstStyle>
            <a:lvl1pPr>
              <a:defRPr/>
            </a:lvl1pPr>
          </a:lstStyle>
          <a:p>
            <a:r>
              <a:rPr lang="en-GB" dirty="0"/>
              <a:t>1</a:t>
            </a:r>
          </a:p>
        </p:txBody>
      </p:sp>
    </p:spTree>
    <p:extLst>
      <p:ext uri="{BB962C8B-B14F-4D97-AF65-F5344CB8AC3E}">
        <p14:creationId xmlns:p14="http://schemas.microsoft.com/office/powerpoint/2010/main" val="4190758200"/>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10/3/2024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6619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10/3/2024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11646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10/3/2024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66758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10/3/2024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6806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10/3/2024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764012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10/3/2024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25757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10/3/2024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674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10/3/2024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37460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3.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10/3/2024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34123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p:wipe/>
  </p:transition>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2.xml" /><Relationship Id="rId4" Type="http://schemas.openxmlformats.org/officeDocument/2006/relationships/image" Target="../media/image13.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6.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1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36643E-9352-ADB9-6366-733A5F178C3F}"/>
              </a:ext>
            </a:extLst>
          </p:cNvPr>
          <p:cNvSpPr txBox="1"/>
          <p:nvPr/>
        </p:nvSpPr>
        <p:spPr>
          <a:xfrm>
            <a:off x="5388843" y="5317199"/>
            <a:ext cx="5662748" cy="461665"/>
          </a:xfrm>
          <a:prstGeom prst="rect">
            <a:avLst/>
          </a:prstGeom>
          <a:noFill/>
          <a:ln>
            <a:solidFill>
              <a:schemeClr val="accent2"/>
            </a:solidFill>
          </a:ln>
        </p:spPr>
        <p:txBody>
          <a:bodyPr wrap="square" rtlCol="0">
            <a:spAutoFit/>
          </a:bodyPr>
          <a:lstStyle/>
          <a:p>
            <a:pPr algn="r"/>
            <a:r>
              <a:rPr lang="en-US" sz="2400" b="1" dirty="0">
                <a:solidFill>
                  <a:schemeClr val="bg2"/>
                </a:solidFill>
                <a:latin typeface="Times New Roman" panose="02020603050405020304" pitchFamily="18" charset="0"/>
                <a:cs typeface="Times New Roman" panose="02020603050405020304" pitchFamily="18" charset="0"/>
              </a:rPr>
              <a:t>Presented by </a:t>
            </a:r>
            <a:r>
              <a:rPr lang="en-IN" sz="2400" b="1" dirty="0">
                <a:solidFill>
                  <a:schemeClr val="bg2"/>
                </a:solidFill>
                <a:latin typeface="Times New Roman" panose="02020603050405020304" pitchFamily="18" charset="0"/>
                <a:cs typeface="Times New Roman" panose="02020603050405020304" pitchFamily="18" charset="0"/>
              </a:rPr>
              <a:t>Tamanna</a:t>
            </a:r>
            <a:endParaRPr lang="en-GB" sz="2400" b="1" dirty="0">
              <a:solidFill>
                <a:schemeClr val="bg2"/>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F4AB867-CBF0-9E0C-1D4D-0B2138E22020}"/>
              </a:ext>
            </a:extLst>
          </p:cNvPr>
          <p:cNvSpPr txBox="1"/>
          <p:nvPr/>
        </p:nvSpPr>
        <p:spPr>
          <a:xfrm>
            <a:off x="6319027" y="1366897"/>
            <a:ext cx="3802380" cy="2062103"/>
          </a:xfrm>
          <a:prstGeom prst="rect">
            <a:avLst/>
          </a:prstGeom>
          <a:solidFill>
            <a:schemeClr val="bg1"/>
          </a:solidFill>
        </p:spPr>
        <p:txBody>
          <a:bodyPr wrap="square" rtlCol="0">
            <a:spAutoFit/>
          </a:bodyPr>
          <a:lstStyle/>
          <a:p>
            <a:pPr algn="ctr"/>
            <a:r>
              <a:rPr lang="en-US" sz="3200" b="1" dirty="0">
                <a:latin typeface="Agency FB" panose="020B0503020202020204" pitchFamily="34" charset="0"/>
              </a:rPr>
              <a:t>Chapter - 7</a:t>
            </a:r>
          </a:p>
          <a:p>
            <a:pPr algn="ctr"/>
            <a:r>
              <a:rPr lang="en-US" sz="3200" i="1" dirty="0">
                <a:latin typeface="Adobe Caslon Pro Bold" panose="0205070206050A020403" pitchFamily="18" charset="0"/>
              </a:rPr>
              <a:t>“</a:t>
            </a:r>
            <a:r>
              <a:rPr lang="en-US" sz="3200" dirty="0"/>
              <a:t>Introduction to the measurement of Interest rate risk</a:t>
            </a:r>
            <a:r>
              <a:rPr lang="en-US" sz="3200" b="1" i="1" dirty="0">
                <a:latin typeface="Adobe Caslon Pro Bold" panose="0205070206050A020403" pitchFamily="18" charset="0"/>
              </a:rPr>
              <a:t>”</a:t>
            </a:r>
            <a:endParaRPr lang="en-IN" sz="3200" b="1" i="1" dirty="0">
              <a:latin typeface="Adobe Caslon Pro Bold" panose="0205070206050A020403" pitchFamily="18" charset="0"/>
            </a:endParaRPr>
          </a:p>
        </p:txBody>
      </p:sp>
      <p:pic>
        <p:nvPicPr>
          <p:cNvPr id="3" name="Picture Placeholder 16" title="Building image">
            <a:extLst>
              <a:ext uri="{FF2B5EF4-FFF2-40B4-BE49-F238E27FC236}">
                <a16:creationId xmlns:a16="http://schemas.microsoft.com/office/drawing/2014/main" id="{D2BE1BEB-3812-7B17-1E6C-254188CC7696}"/>
              </a:ext>
            </a:extLst>
          </p:cNvPr>
          <p:cNvPicPr>
            <a:picLocks noChangeAspect="1"/>
          </p:cNvPicPr>
          <p:nvPr/>
        </p:nvPicPr>
        <p:blipFill>
          <a:blip r:embed="rId2"/>
          <a:srcRect l="20743" r="20743"/>
          <a:stretch>
            <a:fillRect/>
          </a:stretch>
        </p:blipFill>
        <p:spPr>
          <a:xfrm>
            <a:off x="1790668" y="860455"/>
            <a:ext cx="3598175"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pic>
    </p:spTree>
    <p:extLst>
      <p:ext uri="{BB962C8B-B14F-4D97-AF65-F5344CB8AC3E}">
        <p14:creationId xmlns:p14="http://schemas.microsoft.com/office/powerpoint/2010/main" val="19300347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D801D-B715-AF9A-CAED-B47B8AF930F3}"/>
              </a:ext>
            </a:extLst>
          </p:cNvPr>
          <p:cNvSpPr>
            <a:spLocks noGrp="1"/>
          </p:cNvSpPr>
          <p:nvPr>
            <p:ph type="title"/>
          </p:nvPr>
        </p:nvSpPr>
        <p:spPr>
          <a:xfrm>
            <a:off x="1704296" y="569488"/>
            <a:ext cx="8543925" cy="802112"/>
          </a:xfrm>
          <a:ln/>
        </p:spPr>
        <p:style>
          <a:lnRef idx="2">
            <a:schemeClr val="accent5"/>
          </a:lnRef>
          <a:fillRef idx="1">
            <a:schemeClr val="lt1"/>
          </a:fillRef>
          <a:effectRef idx="0">
            <a:schemeClr val="accent5"/>
          </a:effectRef>
          <a:fontRef idx="minor">
            <a:schemeClr val="dk1"/>
          </a:fontRef>
        </p:style>
        <p:txBody>
          <a:bodyPr>
            <a:noAutofit/>
          </a:bodyPr>
          <a:lstStyle/>
          <a:p>
            <a:pPr algn="ctr"/>
            <a:r>
              <a:rPr lang="en-GB" sz="3200" b="1" dirty="0">
                <a:latin typeface="Times New Roman" panose="02020603050405020304" pitchFamily="18" charset="0"/>
                <a:cs typeface="Times New Roman" panose="02020603050405020304" pitchFamily="18" charset="0"/>
              </a:rPr>
              <a:t>Positive and Negative Convexity Adjustment</a:t>
            </a:r>
          </a:p>
        </p:txBody>
      </p:sp>
      <p:sp>
        <p:nvSpPr>
          <p:cNvPr id="3" name="Content Placeholder 2">
            <a:extLst>
              <a:ext uri="{FF2B5EF4-FFF2-40B4-BE49-F238E27FC236}">
                <a16:creationId xmlns:a16="http://schemas.microsoft.com/office/drawing/2014/main" id="{85FF9F6F-B80F-9F2D-BC5A-452A73E8EF41}"/>
              </a:ext>
            </a:extLst>
          </p:cNvPr>
          <p:cNvSpPr>
            <a:spLocks noGrp="1"/>
          </p:cNvSpPr>
          <p:nvPr>
            <p:ph idx="1"/>
          </p:nvPr>
        </p:nvSpPr>
        <p:spPr>
          <a:xfrm>
            <a:off x="1824039" y="1825625"/>
            <a:ext cx="3281362" cy="4351338"/>
          </a:xfrm>
        </p:spPr>
        <p:txBody>
          <a:bodyPr>
            <a:normAutofit/>
          </a:bodyPr>
          <a:lstStyle/>
          <a:p>
            <a:pPr algn="jus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When the convexity adjustment is positive, the gain is greater than the loss for a given large change in rates.</a:t>
            </a:r>
          </a:p>
          <a:p>
            <a:pPr algn="jus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When the convexity adjustment is negative, the loss will be greater than the gain.</a:t>
            </a:r>
          </a:p>
        </p:txBody>
      </p:sp>
      <p:pic>
        <p:nvPicPr>
          <p:cNvPr id="5" name="Picture 4">
            <a:extLst>
              <a:ext uri="{FF2B5EF4-FFF2-40B4-BE49-F238E27FC236}">
                <a16:creationId xmlns:a16="http://schemas.microsoft.com/office/drawing/2014/main" id="{A30A1640-6095-A730-2904-CF1DD0D98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2" y="1825625"/>
            <a:ext cx="3809999" cy="3813616"/>
          </a:xfrm>
          <a:prstGeom prst="rect">
            <a:avLst/>
          </a:prstGeom>
        </p:spPr>
      </p:pic>
      <p:sp>
        <p:nvSpPr>
          <p:cNvPr id="6" name="TextBox 5">
            <a:extLst>
              <a:ext uri="{FF2B5EF4-FFF2-40B4-BE49-F238E27FC236}">
                <a16:creationId xmlns:a16="http://schemas.microsoft.com/office/drawing/2014/main" id="{A341746C-D782-B555-DE42-2414AC90EFEA}"/>
              </a:ext>
            </a:extLst>
          </p:cNvPr>
          <p:cNvSpPr txBox="1"/>
          <p:nvPr/>
        </p:nvSpPr>
        <p:spPr>
          <a:xfrm>
            <a:off x="8915400" y="2246968"/>
            <a:ext cx="2002972" cy="1754326"/>
          </a:xfrm>
          <a:prstGeom prst="rect">
            <a:avLst/>
          </a:prstGeom>
          <a:noFill/>
          <a:ln>
            <a:solidFill>
              <a:schemeClr val="tx2">
                <a:lumMod val="75000"/>
                <a:lumOff val="25000"/>
              </a:schemeClr>
            </a:solidFill>
          </a:ln>
        </p:spPr>
        <p:txBody>
          <a:bodyPr wrap="square" rtlCol="0">
            <a:spAutoFit/>
          </a:bodyPr>
          <a:lstStyle/>
          <a:p>
            <a:r>
              <a:rPr lang="en-GB" sz="1800" dirty="0">
                <a:latin typeface="Times New Roman" panose="02020603050405020304" pitchFamily="18" charset="0"/>
                <a:cs typeface="Times New Roman" panose="02020603050405020304" pitchFamily="18" charset="0"/>
              </a:rPr>
              <a:t>A callable bond exhibits negative convexity at low yield levels and positive convexity at high yield levels</a:t>
            </a:r>
          </a:p>
        </p:txBody>
      </p:sp>
      <p:cxnSp>
        <p:nvCxnSpPr>
          <p:cNvPr id="8" name="Straight Arrow Connector 7">
            <a:extLst>
              <a:ext uri="{FF2B5EF4-FFF2-40B4-BE49-F238E27FC236}">
                <a16:creationId xmlns:a16="http://schemas.microsoft.com/office/drawing/2014/main" id="{CEEB78B3-B699-1F35-9CD4-D8D37BD8EF3A}"/>
              </a:ext>
            </a:extLst>
          </p:cNvPr>
          <p:cNvCxnSpPr>
            <a:cxnSpLocks/>
          </p:cNvCxnSpPr>
          <p:nvPr/>
        </p:nvCxnSpPr>
        <p:spPr>
          <a:xfrm flipV="1">
            <a:off x="7587344" y="3200400"/>
            <a:ext cx="1328057" cy="8008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35169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6C9B3FD-EA18-6D03-4538-3C535B9C63A5}"/>
              </a:ext>
            </a:extLst>
          </p:cNvPr>
          <p:cNvGrpSpPr/>
          <p:nvPr/>
        </p:nvGrpSpPr>
        <p:grpSpPr>
          <a:xfrm>
            <a:off x="1300320" y="944594"/>
            <a:ext cx="5944626" cy="4968811"/>
            <a:chOff x="864036" y="1426012"/>
            <a:chExt cx="7415928" cy="5377576"/>
          </a:xfrm>
        </p:grpSpPr>
        <p:sp>
          <p:nvSpPr>
            <p:cNvPr id="6" name="Text 0">
              <a:extLst>
                <a:ext uri="{FF2B5EF4-FFF2-40B4-BE49-F238E27FC236}">
                  <a16:creationId xmlns:a16="http://schemas.microsoft.com/office/drawing/2014/main" id="{BE897FDC-8461-B327-4227-A92BBC66985F}"/>
                </a:ext>
              </a:extLst>
            </p:cNvPr>
            <p:cNvSpPr/>
            <p:nvPr/>
          </p:nvSpPr>
          <p:spPr>
            <a:xfrm>
              <a:off x="864037" y="1426012"/>
              <a:ext cx="6937177" cy="726043"/>
            </a:xfrm>
            <a:prstGeom prst="rect">
              <a:avLst/>
            </a:prstGeom>
            <a:noFill/>
            <a:ln/>
          </p:spPr>
          <p:txBody>
            <a:bodyPr wrap="none" lIns="0" tIns="0" rIns="0" bIns="0" rtlCol="0" anchor="t"/>
            <a:lstStyle/>
            <a:p>
              <a:pPr marL="0" indent="0">
                <a:lnSpc>
                  <a:spcPts val="5700"/>
                </a:lnSpc>
                <a:buNone/>
              </a:pPr>
              <a:r>
                <a:rPr lang="en-IN" sz="4550" dirty="0"/>
                <a:t>Deposit mobilization </a:t>
              </a:r>
              <a:endParaRPr lang="en-US" sz="4550" dirty="0"/>
            </a:p>
          </p:txBody>
        </p:sp>
        <p:pic>
          <p:nvPicPr>
            <p:cNvPr id="7" name="Image 1" descr="preencoded.png">
              <a:extLst>
                <a:ext uri="{FF2B5EF4-FFF2-40B4-BE49-F238E27FC236}">
                  <a16:creationId xmlns:a16="http://schemas.microsoft.com/office/drawing/2014/main" id="{E7F46563-0B6A-C27F-BE55-30B4FDA67DA4}"/>
                </a:ext>
              </a:extLst>
            </p:cNvPr>
            <p:cNvPicPr>
              <a:picLocks noChangeAspect="1"/>
            </p:cNvPicPr>
            <p:nvPr/>
          </p:nvPicPr>
          <p:blipFill>
            <a:blip r:embed="rId2"/>
            <a:stretch>
              <a:fillRect/>
            </a:stretch>
          </p:blipFill>
          <p:spPr>
            <a:xfrm>
              <a:off x="864037" y="2522339"/>
              <a:ext cx="617220" cy="617220"/>
            </a:xfrm>
            <a:prstGeom prst="rect">
              <a:avLst/>
            </a:prstGeom>
          </p:spPr>
        </p:pic>
        <p:sp>
          <p:nvSpPr>
            <p:cNvPr id="8" name="Text 1">
              <a:extLst>
                <a:ext uri="{FF2B5EF4-FFF2-40B4-BE49-F238E27FC236}">
                  <a16:creationId xmlns:a16="http://schemas.microsoft.com/office/drawing/2014/main" id="{EB50F522-D7D6-9C49-4BCD-3488894751AD}"/>
                </a:ext>
              </a:extLst>
            </p:cNvPr>
            <p:cNvSpPr/>
            <p:nvPr/>
          </p:nvSpPr>
          <p:spPr>
            <a:xfrm>
              <a:off x="864037" y="3386376"/>
              <a:ext cx="2904530" cy="363141"/>
            </a:xfrm>
            <a:prstGeom prst="rect">
              <a:avLst/>
            </a:prstGeom>
            <a:noFill/>
            <a:ln/>
          </p:spPr>
          <p:txBody>
            <a:bodyPr wrap="none" lIns="0" tIns="0" rIns="0" bIns="0" rtlCol="0" anchor="t"/>
            <a:lstStyle/>
            <a:p>
              <a:pPr marL="0" indent="0" algn="l">
                <a:lnSpc>
                  <a:spcPts val="2850"/>
                </a:lnSpc>
                <a:buNone/>
              </a:pPr>
              <a:r>
                <a:rPr lang="en-IN" sz="2250" b="1" kern="0" spc="-69" dirty="0">
                  <a:solidFill>
                    <a:srgbClr val="E5E0DF"/>
                  </a:solidFill>
                  <a:latin typeface="Overpass Bold" pitchFamily="34" charset="0"/>
                  <a:ea typeface="Overpass Bold" pitchFamily="34" charset="-122"/>
                </a:rPr>
                <a:t>Deposit </a:t>
              </a:r>
              <a:endParaRPr lang="en-US" sz="2250" dirty="0"/>
            </a:p>
          </p:txBody>
        </p:sp>
        <p:sp>
          <p:nvSpPr>
            <p:cNvPr id="9" name="Text 2">
              <a:extLst>
                <a:ext uri="{FF2B5EF4-FFF2-40B4-BE49-F238E27FC236}">
                  <a16:creationId xmlns:a16="http://schemas.microsoft.com/office/drawing/2014/main" id="{FBBE1EAA-F333-ECD9-F010-F724D9EE97A3}"/>
                </a:ext>
              </a:extLst>
            </p:cNvPr>
            <p:cNvSpPr/>
            <p:nvPr/>
          </p:nvSpPr>
          <p:spPr>
            <a:xfrm>
              <a:off x="864036" y="3897629"/>
              <a:ext cx="7415927" cy="1086209"/>
            </a:xfrm>
            <a:prstGeom prst="rect">
              <a:avLst/>
            </a:prstGeom>
            <a:noFill/>
            <a:ln/>
          </p:spPr>
          <p:txBody>
            <a:bodyPr wrap="none" lIns="0" tIns="0" rIns="0" bIns="0" rtlCol="0" anchor="t"/>
            <a:lstStyle/>
            <a:p>
              <a:pPr marL="342900" indent="-342900" algn="l">
                <a:lnSpc>
                  <a:spcPts val="3100"/>
                </a:lnSpc>
                <a:buFont typeface="Arial" panose="020B0604020202020204" pitchFamily="34" charset="0"/>
                <a:buChar char="•"/>
              </a:pPr>
              <a:r>
                <a:rPr lang="en-IN" sz="1900" dirty="0">
                  <a:solidFill>
                    <a:srgbClr val="E5E0DF"/>
                  </a:solidFill>
                  <a:latin typeface="Overpass" pitchFamily="34" charset="0"/>
                  <a:ea typeface="Overpass" pitchFamily="34" charset="-122"/>
                </a:rPr>
                <a:t>Savings </a:t>
              </a:r>
            </a:p>
            <a:p>
              <a:pPr marL="342900" indent="-342900" algn="l">
                <a:lnSpc>
                  <a:spcPts val="3100"/>
                </a:lnSpc>
                <a:buFont typeface="Arial" panose="020B0604020202020204" pitchFamily="34" charset="0"/>
                <a:buChar char="•"/>
              </a:pPr>
              <a:r>
                <a:rPr lang="en-IN" sz="1900" dirty="0">
                  <a:solidFill>
                    <a:srgbClr val="E5E0DF"/>
                  </a:solidFill>
                  <a:latin typeface="Overpass" pitchFamily="34" charset="0"/>
                  <a:ea typeface="Overpass" pitchFamily="34" charset="-122"/>
                </a:rPr>
                <a:t>Term </a:t>
              </a:r>
            </a:p>
          </p:txBody>
        </p:sp>
        <p:pic>
          <p:nvPicPr>
            <p:cNvPr id="10" name="Image 2" descr="preencoded.png">
              <a:extLst>
                <a:ext uri="{FF2B5EF4-FFF2-40B4-BE49-F238E27FC236}">
                  <a16:creationId xmlns:a16="http://schemas.microsoft.com/office/drawing/2014/main" id="{A70BCA2F-6F65-2CD0-85E7-5A36A68B00D2}"/>
                </a:ext>
              </a:extLst>
            </p:cNvPr>
            <p:cNvPicPr>
              <a:picLocks noChangeAspect="1"/>
            </p:cNvPicPr>
            <p:nvPr/>
          </p:nvPicPr>
          <p:blipFill>
            <a:blip r:embed="rId3"/>
            <a:stretch>
              <a:fillRect/>
            </a:stretch>
          </p:blipFill>
          <p:spPr>
            <a:xfrm>
              <a:off x="864037" y="5033248"/>
              <a:ext cx="617220" cy="617220"/>
            </a:xfrm>
            <a:prstGeom prst="rect">
              <a:avLst/>
            </a:prstGeom>
          </p:spPr>
        </p:pic>
        <p:sp>
          <p:nvSpPr>
            <p:cNvPr id="11" name="Text 3">
              <a:extLst>
                <a:ext uri="{FF2B5EF4-FFF2-40B4-BE49-F238E27FC236}">
                  <a16:creationId xmlns:a16="http://schemas.microsoft.com/office/drawing/2014/main" id="{E1632F36-50FE-6D49-9C06-54301D26849C}"/>
                </a:ext>
              </a:extLst>
            </p:cNvPr>
            <p:cNvSpPr/>
            <p:nvPr/>
          </p:nvSpPr>
          <p:spPr>
            <a:xfrm>
              <a:off x="864037" y="5897285"/>
              <a:ext cx="2904530" cy="363141"/>
            </a:xfrm>
            <a:prstGeom prst="rect">
              <a:avLst/>
            </a:prstGeom>
            <a:noFill/>
            <a:ln/>
          </p:spPr>
          <p:txBody>
            <a:bodyPr wrap="none" lIns="0" tIns="0" rIns="0" bIns="0" rtlCol="0" anchor="t"/>
            <a:lstStyle/>
            <a:p>
              <a:pPr marL="0" indent="0" algn="l">
                <a:lnSpc>
                  <a:spcPts val="2850"/>
                </a:lnSpc>
                <a:buNone/>
              </a:pPr>
              <a:r>
                <a:rPr lang="en-IN" sz="2250" b="1" kern="0" spc="-69" dirty="0">
                  <a:solidFill>
                    <a:srgbClr val="E5E0DF"/>
                  </a:solidFill>
                  <a:latin typeface="Overpass Bold" pitchFamily="34" charset="0"/>
                  <a:ea typeface="Overpass Bold" pitchFamily="34" charset="-122"/>
                </a:rPr>
                <a:t>Real Estate bank </a:t>
              </a:r>
              <a:endParaRPr lang="en-US" sz="2250" dirty="0"/>
            </a:p>
          </p:txBody>
        </p:sp>
        <p:sp>
          <p:nvSpPr>
            <p:cNvPr id="12" name="Text 4">
              <a:extLst>
                <a:ext uri="{FF2B5EF4-FFF2-40B4-BE49-F238E27FC236}">
                  <a16:creationId xmlns:a16="http://schemas.microsoft.com/office/drawing/2014/main" id="{ED11D302-FE8D-BF79-A289-BF664D426233}"/>
                </a:ext>
              </a:extLst>
            </p:cNvPr>
            <p:cNvSpPr/>
            <p:nvPr/>
          </p:nvSpPr>
          <p:spPr>
            <a:xfrm>
              <a:off x="864037" y="6408539"/>
              <a:ext cx="7415927" cy="395049"/>
            </a:xfrm>
            <a:prstGeom prst="rect">
              <a:avLst/>
            </a:prstGeom>
            <a:noFill/>
            <a:ln/>
          </p:spPr>
          <p:txBody>
            <a:bodyPr wrap="none" lIns="0" tIns="0" rIns="0" bIns="0" rtlCol="0" anchor="t"/>
            <a:lstStyle/>
            <a:p>
              <a:pPr marL="0" indent="0" algn="l">
                <a:lnSpc>
                  <a:spcPts val="3100"/>
                </a:lnSpc>
                <a:buNone/>
              </a:pPr>
              <a:r>
                <a:rPr lang="en-US" sz="1900" dirty="0">
                  <a:solidFill>
                    <a:srgbClr val="E5E0DF"/>
                  </a:solidFill>
                  <a:latin typeface="Overpass" pitchFamily="34" charset="0"/>
                  <a:ea typeface="Overpass" pitchFamily="34" charset="-122"/>
                  <a:cs typeface="Overpass" pitchFamily="34" charset="-120"/>
                </a:rPr>
                <a:t>Reduce</a:t>
              </a:r>
              <a:r>
                <a:rPr lang="en-IN" sz="1900" dirty="0">
                  <a:solidFill>
                    <a:srgbClr val="E5E0DF"/>
                  </a:solidFill>
                  <a:latin typeface="Overpass" pitchFamily="34" charset="0"/>
                  <a:ea typeface="Overpass" pitchFamily="34" charset="-122"/>
                  <a:cs typeface="Overpass" pitchFamily="34" charset="-120"/>
                </a:rPr>
                <a:t> investment </a:t>
              </a:r>
            </a:p>
            <a:p>
              <a:pPr marL="0" indent="0" algn="l">
                <a:lnSpc>
                  <a:spcPts val="3100"/>
                </a:lnSpc>
                <a:buNone/>
              </a:pPr>
              <a:endParaRPr lang="en-US" sz="1900" dirty="0"/>
            </a:p>
          </p:txBody>
        </p:sp>
      </p:grpSp>
      <p:pic>
        <p:nvPicPr>
          <p:cNvPr id="13" name="Image 0" descr="preencoded.png">
            <a:extLst>
              <a:ext uri="{FF2B5EF4-FFF2-40B4-BE49-F238E27FC236}">
                <a16:creationId xmlns:a16="http://schemas.microsoft.com/office/drawing/2014/main" id="{49808F6A-65CE-0E2F-7338-BCBD9D28B2E8}"/>
              </a:ext>
            </a:extLst>
          </p:cNvPr>
          <p:cNvPicPr>
            <a:picLocks noChangeAspect="1"/>
          </p:cNvPicPr>
          <p:nvPr/>
        </p:nvPicPr>
        <p:blipFill>
          <a:blip r:embed="rId4"/>
          <a:stretch>
            <a:fillRect/>
          </a:stretch>
        </p:blipFill>
        <p:spPr>
          <a:xfrm>
            <a:off x="7625976" y="6498"/>
            <a:ext cx="4566024" cy="6849036"/>
          </a:xfrm>
          <a:prstGeom prst="rect">
            <a:avLst/>
          </a:prstGeom>
          <a:effectLst/>
        </p:spPr>
      </p:pic>
    </p:spTree>
    <p:extLst>
      <p:ext uri="{BB962C8B-B14F-4D97-AF65-F5344CB8AC3E}">
        <p14:creationId xmlns:p14="http://schemas.microsoft.com/office/powerpoint/2010/main" val="91109537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9D47D6D-8D98-2F75-90D7-6C4C6CD39D8D}"/>
              </a:ext>
            </a:extLst>
          </p:cNvPr>
          <p:cNvSpPr txBox="1"/>
          <p:nvPr/>
        </p:nvSpPr>
        <p:spPr>
          <a:xfrm>
            <a:off x="1114033" y="2279283"/>
            <a:ext cx="2179124" cy="2349432"/>
          </a:xfrm>
          <a:prstGeom prst="rect">
            <a:avLst/>
          </a:prstGeom>
          <a:solidFill>
            <a:schemeClr val="accent1">
              <a:lumMod val="20000"/>
              <a:lumOff val="80000"/>
            </a:schemeClr>
          </a:solid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IN" altLang="en-US" sz="3600" b="0" i="1"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Capital adequacy and Basal III</a:t>
            </a:r>
            <a:endParaRPr kumimoji="0" lang="en-US" altLang="en-US" sz="3600" b="0" i="1"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55FA028-A065-7CB0-60ED-1E46FD47D853}"/>
              </a:ext>
            </a:extLst>
          </p:cNvPr>
          <p:cNvSpPr txBox="1"/>
          <p:nvPr/>
        </p:nvSpPr>
        <p:spPr>
          <a:xfrm>
            <a:off x="4409172" y="1562335"/>
            <a:ext cx="6470932" cy="3733330"/>
          </a:xfrm>
          <a:prstGeom prst="rect">
            <a:avLst/>
          </a:prstGeom>
          <a:solidFill>
            <a:schemeClr val="bg1">
              <a:lumMod val="10000"/>
              <a:lumOff val="90000"/>
            </a:schemeClr>
          </a:solidFill>
          <a:ln>
            <a:solidFill>
              <a:schemeClr val="accent1"/>
            </a:solidFill>
          </a:ln>
        </p:spPr>
        <p:txBody>
          <a:bodyPr wrap="square">
            <a:spAutoFit/>
          </a:bodyPr>
          <a:lstStyle/>
          <a:p>
            <a:pPr marL="342900" lvl="0" indent="-342900" algn="just" defTabSz="889000">
              <a:lnSpc>
                <a:spcPct val="90000"/>
              </a:lnSpc>
              <a:spcBef>
                <a:spcPct val="0"/>
              </a:spcBef>
              <a:spcAft>
                <a:spcPct val="35000"/>
              </a:spcAft>
              <a:buFont typeface="Arial" panose="020B0604020202020204" pitchFamily="34" charset="0"/>
              <a:buChar char="•"/>
            </a:pPr>
            <a:r>
              <a:rPr lang="en-GB" sz="2800" kern="1200" dirty="0">
                <a:solidFill>
                  <a:schemeClr val="bg1"/>
                </a:solidFill>
                <a:latin typeface="Times New Roman" panose="02020603050405020304" pitchFamily="18" charset="0"/>
                <a:cs typeface="Times New Roman" panose="02020603050405020304" pitchFamily="18" charset="0"/>
              </a:rPr>
              <a:t>For large changes in the required yield, the percentage price change is not the same for an increase in the required yield as it is for a decrease in the required yield.</a:t>
            </a:r>
            <a:endParaRPr lang="en-IN" sz="2800" kern="1200" dirty="0">
              <a:solidFill>
                <a:schemeClr val="bg1"/>
              </a:solidFill>
              <a:latin typeface="Times New Roman" panose="02020603050405020304" pitchFamily="18" charset="0"/>
              <a:cs typeface="Times New Roman" panose="02020603050405020304" pitchFamily="18" charset="0"/>
            </a:endParaRPr>
          </a:p>
          <a:p>
            <a:pPr marL="342900" lvl="0" indent="-342900" algn="just" defTabSz="889000">
              <a:lnSpc>
                <a:spcPct val="90000"/>
              </a:lnSpc>
              <a:spcBef>
                <a:spcPct val="0"/>
              </a:spcBef>
              <a:spcAft>
                <a:spcPct val="35000"/>
              </a:spcAft>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For the small changes in the required yield, the percentage price Change is the same or close to near amount or percentage. </a:t>
            </a:r>
            <a:endParaRPr lang="en-GB"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9B425A21-D34A-440D-E908-3FC31C922969}"/>
              </a:ext>
            </a:extLst>
          </p:cNvPr>
          <p:cNvSpPr>
            <a:spLocks noGrp="1"/>
          </p:cNvSpPr>
          <p:nvPr>
            <p:ph type="title"/>
          </p:nvPr>
        </p:nvSpPr>
        <p:spPr>
          <a:xfrm>
            <a:off x="1824037" y="456857"/>
            <a:ext cx="8543925" cy="747004"/>
          </a:xfrm>
          <a:ln/>
        </p:spPr>
        <p:style>
          <a:lnRef idx="2">
            <a:schemeClr val="accent5"/>
          </a:lnRef>
          <a:fillRef idx="1">
            <a:schemeClr val="lt1"/>
          </a:fillRef>
          <a:effectRef idx="0">
            <a:schemeClr val="accent5"/>
          </a:effectRef>
          <a:fontRef idx="minor">
            <a:schemeClr val="dk1"/>
          </a:fontRef>
        </p:style>
        <p:txBody>
          <a:bodyPr>
            <a:normAutofit/>
          </a:bodyPr>
          <a:lstStyle/>
          <a:p>
            <a:pPr algn="ctr"/>
            <a:r>
              <a:rPr lang="en-GB" sz="3250" b="1" dirty="0">
                <a:latin typeface="Times New Roman" panose="02020603050405020304" pitchFamily="18" charset="0"/>
                <a:cs typeface="Times New Roman" panose="02020603050405020304" pitchFamily="18" charset="0"/>
              </a:rPr>
              <a:t>Characteristics Affecting Price Volatility</a:t>
            </a:r>
          </a:p>
        </p:txBody>
      </p:sp>
      <p:cxnSp>
        <p:nvCxnSpPr>
          <p:cNvPr id="8" name="Straight Arrow Connector 7">
            <a:extLst>
              <a:ext uri="{FF2B5EF4-FFF2-40B4-BE49-F238E27FC236}">
                <a16:creationId xmlns:a16="http://schemas.microsoft.com/office/drawing/2014/main" id="{293FC4F5-D164-7D8F-C481-9CAECA193A6B}"/>
              </a:ext>
            </a:extLst>
          </p:cNvPr>
          <p:cNvCxnSpPr>
            <a:cxnSpLocks/>
            <a:stCxn id="6" idx="3"/>
            <a:endCxn id="3" idx="1"/>
          </p:cNvCxnSpPr>
          <p:nvPr/>
        </p:nvCxnSpPr>
        <p:spPr>
          <a:xfrm flipV="1">
            <a:off x="3293157" y="3428999"/>
            <a:ext cx="1116015" cy="9000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4834661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2E284AA-72E7-EC0E-DE7B-85CEADC07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310" y="739588"/>
            <a:ext cx="7336422" cy="5378823"/>
          </a:xfrm>
          <a:prstGeom prst="rect">
            <a:avLst/>
          </a:prstGeom>
        </p:spPr>
      </p:pic>
      <p:sp>
        <p:nvSpPr>
          <p:cNvPr id="12" name="TextBox 11">
            <a:extLst>
              <a:ext uri="{FF2B5EF4-FFF2-40B4-BE49-F238E27FC236}">
                <a16:creationId xmlns:a16="http://schemas.microsoft.com/office/drawing/2014/main" id="{C4D7451E-2F2C-99AB-48A6-E403FA296105}"/>
              </a:ext>
            </a:extLst>
          </p:cNvPr>
          <p:cNvSpPr txBox="1"/>
          <p:nvPr/>
        </p:nvSpPr>
        <p:spPr>
          <a:xfrm flipH="1">
            <a:off x="9266577" y="763099"/>
            <a:ext cx="2607084" cy="5355312"/>
          </a:xfrm>
          <a:prstGeom prst="rect">
            <a:avLst/>
          </a:prstGeom>
          <a:noFill/>
        </p:spPr>
        <p:txBody>
          <a:bodyPr wrap="square">
            <a:spAutoFit/>
          </a:bodyPr>
          <a:lstStyle/>
          <a:p>
            <a:r>
              <a:rPr lang="en-US" sz="1800" dirty="0">
                <a:solidFill>
                  <a:schemeClr val="bg1"/>
                </a:solidFill>
                <a:latin typeface="Times New Roman" panose="02020603050405020304" pitchFamily="18" charset="0"/>
                <a:cs typeface="Times New Roman" panose="02020603050405020304" pitchFamily="18" charset="0"/>
              </a:rPr>
              <a:t>Combating pollution requires a collective effort from governments, non-governmental organizations, businesses, and individuals to implement effective policies, promote sustainable practices, and raise awareness. By fostering collaboration and commitment to environmental stewardship, we can mitigate pollution's effects and work towards a cleaner, healthier, and more sustainable world for all. </a:t>
            </a:r>
            <a:endParaRPr lang="en-US" dirty="0"/>
          </a:p>
        </p:txBody>
      </p:sp>
    </p:spTree>
    <p:extLst>
      <p:ext uri="{BB962C8B-B14F-4D97-AF65-F5344CB8AC3E}">
        <p14:creationId xmlns:p14="http://schemas.microsoft.com/office/powerpoint/2010/main" val="1670177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F5AF6-031A-102E-EF7B-398307983B10}"/>
              </a:ext>
            </a:extLst>
          </p:cNvPr>
          <p:cNvSpPr>
            <a:spLocks noGrp="1"/>
          </p:cNvSpPr>
          <p:nvPr>
            <p:ph type="title"/>
          </p:nvPr>
        </p:nvSpPr>
        <p:spPr>
          <a:xfrm>
            <a:off x="1824039" y="939602"/>
            <a:ext cx="8543925" cy="747004"/>
          </a:xfrm>
          <a:ln/>
        </p:spPr>
        <p:style>
          <a:lnRef idx="2">
            <a:schemeClr val="accent5"/>
          </a:lnRef>
          <a:fillRef idx="1">
            <a:schemeClr val="lt1"/>
          </a:fillRef>
          <a:effectRef idx="0">
            <a:schemeClr val="accent5"/>
          </a:effectRef>
          <a:fontRef idx="minor">
            <a:schemeClr val="dk1"/>
          </a:fontRef>
        </p:style>
        <p:txBody>
          <a:bodyPr>
            <a:normAutofit/>
          </a:bodyPr>
          <a:lstStyle/>
          <a:p>
            <a:pPr algn="ctr"/>
            <a:r>
              <a:rPr lang="en-GB" sz="3250" b="1" dirty="0">
                <a:latin typeface="Times New Roman" panose="02020603050405020304" pitchFamily="18" charset="0"/>
                <a:cs typeface="Times New Roman" panose="02020603050405020304" pitchFamily="18" charset="0"/>
              </a:rPr>
              <a:t>Characteristics Affecting Price Volatility</a:t>
            </a:r>
          </a:p>
        </p:txBody>
      </p:sp>
      <p:sp>
        <p:nvSpPr>
          <p:cNvPr id="6" name="Arrow: Pentagon 5">
            <a:extLst>
              <a:ext uri="{FF2B5EF4-FFF2-40B4-BE49-F238E27FC236}">
                <a16:creationId xmlns:a16="http://schemas.microsoft.com/office/drawing/2014/main" id="{D32BFC08-7477-FDF6-BFFC-9BDE01DF0D00}"/>
              </a:ext>
            </a:extLst>
          </p:cNvPr>
          <p:cNvSpPr/>
          <p:nvPr/>
        </p:nvSpPr>
        <p:spPr>
          <a:xfrm>
            <a:off x="2098221" y="2951389"/>
            <a:ext cx="1503590" cy="750205"/>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just"/>
            <a:r>
              <a:rPr lang="en-GB" sz="1950" b="1" dirty="0">
                <a:latin typeface="Times New Roman" panose="02020603050405020304" pitchFamily="18" charset="0"/>
                <a:cs typeface="Times New Roman" panose="02020603050405020304" pitchFamily="18" charset="0"/>
              </a:rPr>
              <a:t>Coupon</a:t>
            </a:r>
          </a:p>
        </p:txBody>
      </p:sp>
      <p:sp>
        <p:nvSpPr>
          <p:cNvPr id="7" name="Arrow: Pentagon 6">
            <a:extLst>
              <a:ext uri="{FF2B5EF4-FFF2-40B4-BE49-F238E27FC236}">
                <a16:creationId xmlns:a16="http://schemas.microsoft.com/office/drawing/2014/main" id="{249A146D-B498-14F0-D091-BC6E9840C721}"/>
              </a:ext>
            </a:extLst>
          </p:cNvPr>
          <p:cNvSpPr/>
          <p:nvPr/>
        </p:nvSpPr>
        <p:spPr>
          <a:xfrm>
            <a:off x="2098221" y="4245944"/>
            <a:ext cx="1503590" cy="785227"/>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950" b="1" dirty="0">
                <a:latin typeface="Times New Roman" panose="02020603050405020304" pitchFamily="18" charset="0"/>
                <a:cs typeface="Times New Roman" panose="02020603050405020304" pitchFamily="18" charset="0"/>
              </a:rPr>
              <a:t>Term to Maturity</a:t>
            </a:r>
          </a:p>
        </p:txBody>
      </p:sp>
      <p:sp>
        <p:nvSpPr>
          <p:cNvPr id="8" name="Rectangle 7">
            <a:extLst>
              <a:ext uri="{FF2B5EF4-FFF2-40B4-BE49-F238E27FC236}">
                <a16:creationId xmlns:a16="http://schemas.microsoft.com/office/drawing/2014/main" id="{3C882385-70E6-7C1D-16DC-2CAB68069DAC}"/>
              </a:ext>
            </a:extLst>
          </p:cNvPr>
          <p:cNvSpPr/>
          <p:nvPr/>
        </p:nvSpPr>
        <p:spPr>
          <a:xfrm>
            <a:off x="3601811" y="2951388"/>
            <a:ext cx="6704238" cy="74295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GB" sz="1950" dirty="0">
                <a:latin typeface="Times New Roman" panose="02020603050405020304" pitchFamily="18" charset="0"/>
                <a:cs typeface="Times New Roman" panose="02020603050405020304" pitchFamily="18" charset="0"/>
              </a:rPr>
              <a:t>For a given term to maturity and initial yield, the price volatility of a bond is greater, the lower the coupon rate.</a:t>
            </a:r>
          </a:p>
        </p:txBody>
      </p:sp>
      <p:sp>
        <p:nvSpPr>
          <p:cNvPr id="9" name="Rectangle 8">
            <a:extLst>
              <a:ext uri="{FF2B5EF4-FFF2-40B4-BE49-F238E27FC236}">
                <a16:creationId xmlns:a16="http://schemas.microsoft.com/office/drawing/2014/main" id="{DB8A67EE-15BA-A0D8-D3B5-5D429A72BECF}"/>
              </a:ext>
            </a:extLst>
          </p:cNvPr>
          <p:cNvSpPr/>
          <p:nvPr/>
        </p:nvSpPr>
        <p:spPr>
          <a:xfrm>
            <a:off x="3601811" y="4288220"/>
            <a:ext cx="6872288" cy="74295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GB" sz="1950" dirty="0">
                <a:latin typeface="Times New Roman" panose="02020603050405020304" pitchFamily="18" charset="0"/>
                <a:cs typeface="Times New Roman" panose="02020603050405020304" pitchFamily="18" charset="0"/>
              </a:rPr>
              <a:t>For a given coupon rate and initial yield, the longer the term to maturity, the greater the price volatility.</a:t>
            </a:r>
          </a:p>
        </p:txBody>
      </p:sp>
    </p:spTree>
    <p:extLst>
      <p:ext uri="{BB962C8B-B14F-4D97-AF65-F5344CB8AC3E}">
        <p14:creationId xmlns:p14="http://schemas.microsoft.com/office/powerpoint/2010/main" val="4273066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E5707-268D-1BD3-1A5C-89BF797154C2}"/>
              </a:ext>
            </a:extLst>
          </p:cNvPr>
          <p:cNvSpPr>
            <a:spLocks noGrp="1"/>
          </p:cNvSpPr>
          <p:nvPr>
            <p:ph type="title"/>
          </p:nvPr>
        </p:nvSpPr>
        <p:spPr>
          <a:xfrm>
            <a:off x="1405708" y="2328635"/>
            <a:ext cx="9380583" cy="2451553"/>
          </a:xfrm>
        </p:spPr>
        <p:txBody>
          <a:bodyPr>
            <a:normAutofit/>
          </a:bodyPr>
          <a:lstStyle/>
          <a:p>
            <a:pPr algn="ctr"/>
            <a:r>
              <a:rPr lang="en-US" sz="13800" i="1" dirty="0">
                <a:solidFill>
                  <a:schemeClr val="accent1">
                    <a:lumMod val="20000"/>
                    <a:lumOff val="80000"/>
                  </a:schemeClr>
                </a:solidFill>
              </a:rPr>
              <a:t>Thank you</a:t>
            </a:r>
            <a:endParaRPr lang="en-GB" sz="13800" i="1" dirty="0">
              <a:solidFill>
                <a:schemeClr val="accent1">
                  <a:lumMod val="20000"/>
                  <a:lumOff val="80000"/>
                </a:schemeClr>
              </a:solidFill>
            </a:endParaRPr>
          </a:p>
        </p:txBody>
      </p:sp>
    </p:spTree>
    <p:extLst>
      <p:ext uri="{BB962C8B-B14F-4D97-AF65-F5344CB8AC3E}">
        <p14:creationId xmlns:p14="http://schemas.microsoft.com/office/powerpoint/2010/main" val="297471061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1981201" y="871737"/>
            <a:ext cx="8077199" cy="5172683"/>
          </a:xfrm>
          <a:prstGeom prst="horizontalScroll">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800" dirty="0"/>
          </a:p>
        </p:txBody>
      </p:sp>
      <p:sp>
        <p:nvSpPr>
          <p:cNvPr id="5" name="TextBox 4"/>
          <p:cNvSpPr txBox="1"/>
          <p:nvPr/>
        </p:nvSpPr>
        <p:spPr>
          <a:xfrm>
            <a:off x="3886200" y="2336393"/>
            <a:ext cx="4761242" cy="2554545"/>
          </a:xfrm>
          <a:prstGeom prst="rect">
            <a:avLst/>
          </a:prstGeom>
          <a:noFill/>
        </p:spPr>
        <p:txBody>
          <a:bodyPr wrap="square" rtlCol="0">
            <a:spAutoFit/>
          </a:bodyPr>
          <a:lstStyle/>
          <a:p>
            <a:pPr algn="ctr">
              <a:buNone/>
            </a:pPr>
            <a:r>
              <a:rPr lang="en-US" sz="2800" b="1" dirty="0">
                <a:solidFill>
                  <a:srgbClr val="7030A0"/>
                </a:solidFill>
                <a:latin typeface="Baskerville Old Face" pitchFamily="18" charset="0"/>
              </a:rPr>
              <a:t>Presented by group no-02</a:t>
            </a:r>
          </a:p>
          <a:p>
            <a:pPr algn="ctr">
              <a:buNone/>
            </a:pPr>
            <a:r>
              <a:rPr lang="en-US" sz="2400" b="1" dirty="0">
                <a:solidFill>
                  <a:srgbClr val="7030A0"/>
                </a:solidFill>
                <a:latin typeface="Baskerville Old Face" pitchFamily="18" charset="0"/>
              </a:rPr>
              <a:t> Department of  Finance and Banking</a:t>
            </a:r>
          </a:p>
          <a:p>
            <a:pPr algn="ctr">
              <a:buNone/>
            </a:pPr>
            <a:r>
              <a:rPr lang="en-US" sz="2400" b="1" dirty="0">
                <a:solidFill>
                  <a:srgbClr val="7030A0"/>
                </a:solidFill>
                <a:latin typeface="Baskerville Old Face" pitchFamily="18" charset="0"/>
              </a:rPr>
              <a:t>(MBA, 2</a:t>
            </a:r>
            <a:r>
              <a:rPr lang="en-US" sz="2400" b="1" baseline="30000" dirty="0">
                <a:solidFill>
                  <a:srgbClr val="7030A0"/>
                </a:solidFill>
                <a:latin typeface="Baskerville Old Face" pitchFamily="18" charset="0"/>
              </a:rPr>
              <a:t>nd</a:t>
            </a:r>
            <a:r>
              <a:rPr lang="en-US" sz="2400" b="1" dirty="0">
                <a:solidFill>
                  <a:srgbClr val="7030A0"/>
                </a:solidFill>
                <a:latin typeface="Baskerville Old Face" pitchFamily="18" charset="0"/>
              </a:rPr>
              <a:t>  semester</a:t>
            </a:r>
            <a:r>
              <a:rPr lang="en-US" sz="2800" b="1" dirty="0">
                <a:solidFill>
                  <a:srgbClr val="7030A0"/>
                </a:solidFill>
                <a:latin typeface="Baskerville Old Face" pitchFamily="18" charset="0"/>
              </a:rPr>
              <a:t>)</a:t>
            </a:r>
          </a:p>
          <a:p>
            <a:pPr algn="ctr">
              <a:buNone/>
            </a:pPr>
            <a:r>
              <a:rPr lang="en-US" sz="2800" b="1" dirty="0">
                <a:solidFill>
                  <a:srgbClr val="7030A0"/>
                </a:solidFill>
                <a:latin typeface="Baskerville Old Face" pitchFamily="18" charset="0"/>
              </a:rPr>
              <a:t>UNIVERSITY OF BARISHAL</a:t>
            </a:r>
          </a:p>
        </p:txBody>
      </p:sp>
    </p:spTree>
    <p:extLst>
      <p:ext uri="{BB962C8B-B14F-4D97-AF65-F5344CB8AC3E}">
        <p14:creationId xmlns:p14="http://schemas.microsoft.com/office/powerpoint/2010/main" val="69639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543F-38FE-A7C5-53D3-2E8A9CA8DC20}"/>
              </a:ext>
            </a:extLst>
          </p:cNvPr>
          <p:cNvSpPr>
            <a:spLocks noGrp="1"/>
          </p:cNvSpPr>
          <p:nvPr>
            <p:ph type="ctrTitle" idx="4294967295"/>
          </p:nvPr>
        </p:nvSpPr>
        <p:spPr>
          <a:xfrm>
            <a:off x="3010127" y="246378"/>
            <a:ext cx="6418262" cy="1125771"/>
          </a:xfrm>
          <a:prstGeom prst="rect">
            <a:avLst/>
          </a:prstGeom>
        </p:spPr>
        <p:txBody>
          <a:bodyPr>
            <a:normAutofit/>
          </a:bodyPr>
          <a:lstStyle/>
          <a:p>
            <a:pPr algn="ctr"/>
            <a:r>
              <a:rPr lang="en-IN" sz="5400" i="1" dirty="0">
                <a:solidFill>
                  <a:srgbClr val="7030A0"/>
                </a:solidFill>
                <a:latin typeface="Times New Roman" panose="02020603050405020304" pitchFamily="18" charset="0"/>
                <a:cs typeface="Times New Roman" panose="02020603050405020304" pitchFamily="18" charset="0"/>
              </a:rPr>
              <a:t>Review of price</a:t>
            </a:r>
            <a:endParaRPr lang="en-GB" sz="5400" i="1" dirty="0">
              <a:solidFill>
                <a:srgbClr val="7030A0"/>
              </a:solidFill>
              <a:latin typeface="Times New Roman" panose="02020603050405020304" pitchFamily="18" charset="0"/>
              <a:cs typeface="Times New Roman" panose="02020603050405020304" pitchFamily="18" charset="0"/>
            </a:endParaRPr>
          </a:p>
        </p:txBody>
      </p:sp>
      <p:pic>
        <p:nvPicPr>
          <p:cNvPr id="4" name="Picture 3" descr="A line graph with text below&#10;&#10;Description automatically generated">
            <a:extLst>
              <a:ext uri="{FF2B5EF4-FFF2-40B4-BE49-F238E27FC236}">
                <a16:creationId xmlns:a16="http://schemas.microsoft.com/office/drawing/2014/main" id="{28AFDEB7-9A2E-FB93-564E-F4BAB997A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1300" y="2562874"/>
            <a:ext cx="3900487" cy="2740757"/>
          </a:xfrm>
          <a:prstGeom prst="rect">
            <a:avLst/>
          </a:prstGeom>
          <a:ln>
            <a:solidFill>
              <a:schemeClr val="tx2">
                <a:lumMod val="50000"/>
                <a:lumOff val="50000"/>
              </a:schemeClr>
            </a:solidFill>
          </a:ln>
        </p:spPr>
      </p:pic>
      <p:sp>
        <p:nvSpPr>
          <p:cNvPr id="5" name="Content Placeholder 2">
            <a:extLst>
              <a:ext uri="{FF2B5EF4-FFF2-40B4-BE49-F238E27FC236}">
                <a16:creationId xmlns:a16="http://schemas.microsoft.com/office/drawing/2014/main" id="{D12747DC-3685-539A-A1DF-F0EFC380E6FC}"/>
              </a:ext>
            </a:extLst>
          </p:cNvPr>
          <p:cNvSpPr txBox="1">
            <a:spLocks/>
          </p:cNvSpPr>
          <p:nvPr/>
        </p:nvSpPr>
        <p:spPr>
          <a:xfrm>
            <a:off x="1815348" y="2364097"/>
            <a:ext cx="4652282" cy="3436342"/>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v"/>
            </a:pPr>
            <a:r>
              <a:rPr lang="en-GB" sz="2800" dirty="0">
                <a:solidFill>
                  <a:srgbClr val="000000"/>
                </a:solidFill>
                <a:latin typeface="Times New Roman" panose="02020603050405020304" pitchFamily="18" charset="0"/>
                <a:cs typeface="Times New Roman" panose="02020603050405020304" pitchFamily="18" charset="0"/>
              </a:rPr>
              <a:t>There exists inverse</a:t>
            </a:r>
            <a:r>
              <a:rPr lang="en-GB" sz="2800" b="1" dirty="0">
                <a:solidFill>
                  <a:srgbClr val="000000"/>
                </a:solidFill>
                <a:latin typeface="Times New Roman" panose="02020603050405020304" pitchFamily="18" charset="0"/>
                <a:cs typeface="Times New Roman" panose="02020603050405020304" pitchFamily="18" charset="0"/>
              </a:rPr>
              <a:t> </a:t>
            </a:r>
            <a:r>
              <a:rPr lang="en-GB" sz="2800" dirty="0">
                <a:solidFill>
                  <a:srgbClr val="000000"/>
                </a:solidFill>
                <a:latin typeface="Times New Roman" panose="02020603050405020304" pitchFamily="18" charset="0"/>
                <a:cs typeface="Times New Roman" panose="02020603050405020304" pitchFamily="18" charset="0"/>
              </a:rPr>
              <a:t>relationship between price of an option</a:t>
            </a:r>
            <a:r>
              <a:rPr lang="en-GB" sz="2800" b="1" dirty="0">
                <a:solidFill>
                  <a:srgbClr val="000000"/>
                </a:solidFill>
                <a:latin typeface="Times New Roman" panose="02020603050405020304" pitchFamily="18" charset="0"/>
                <a:cs typeface="Times New Roman" panose="02020603050405020304" pitchFamily="18" charset="0"/>
              </a:rPr>
              <a:t> </a:t>
            </a:r>
            <a:r>
              <a:rPr lang="en-GB" sz="2800" dirty="0">
                <a:solidFill>
                  <a:srgbClr val="000000"/>
                </a:solidFill>
                <a:latin typeface="Times New Roman" panose="02020603050405020304" pitchFamily="18" charset="0"/>
                <a:cs typeface="Times New Roman" panose="02020603050405020304" pitchFamily="18" charset="0"/>
              </a:rPr>
              <a:t>free</a:t>
            </a:r>
            <a:r>
              <a:rPr lang="en-GB" sz="2800" b="1" dirty="0">
                <a:solidFill>
                  <a:srgbClr val="000000"/>
                </a:solidFill>
                <a:latin typeface="Times New Roman" panose="02020603050405020304" pitchFamily="18" charset="0"/>
                <a:cs typeface="Times New Roman" panose="02020603050405020304" pitchFamily="18" charset="0"/>
              </a:rPr>
              <a:t> </a:t>
            </a:r>
            <a:r>
              <a:rPr lang="en-GB" sz="2800" dirty="0">
                <a:solidFill>
                  <a:srgbClr val="000000"/>
                </a:solidFill>
                <a:latin typeface="Times New Roman" panose="02020603050405020304" pitchFamily="18" charset="0"/>
                <a:cs typeface="Times New Roman" panose="02020603050405020304" pitchFamily="18" charset="0"/>
              </a:rPr>
              <a:t>bond and the required yield. </a:t>
            </a:r>
          </a:p>
          <a:p>
            <a:pPr algn="just">
              <a:buFont typeface="Wingdings" panose="05000000000000000000" pitchFamily="2" charset="2"/>
              <a:buChar char="v"/>
            </a:pPr>
            <a:r>
              <a:rPr lang="en-GB" sz="2800" dirty="0">
                <a:solidFill>
                  <a:srgbClr val="000000"/>
                </a:solidFill>
                <a:latin typeface="Times New Roman" panose="02020603050405020304" pitchFamily="18" charset="0"/>
                <a:cs typeface="Times New Roman" panose="02020603050405020304" pitchFamily="18" charset="0"/>
              </a:rPr>
              <a:t>The graph of the price-yield relationship of any option free bond for an instantaneous change in the required yield is referred to as  </a:t>
            </a:r>
            <a:r>
              <a:rPr lang="en-GB" sz="2800" dirty="0">
                <a:solidFill>
                  <a:srgbClr val="4472C4"/>
                </a:solidFill>
                <a:latin typeface="Times New Roman" panose="02020603050405020304" pitchFamily="18" charset="0"/>
                <a:cs typeface="Times New Roman" panose="02020603050405020304" pitchFamily="18" charset="0"/>
              </a:rPr>
              <a:t>convex.</a:t>
            </a:r>
            <a:r>
              <a:rPr lang="en-GB" sz="2800" dirty="0">
                <a:latin typeface="Times New Roman" panose="02020603050405020304" pitchFamily="18" charset="0"/>
                <a:cs typeface="Times New Roman" panose="02020603050405020304" pitchFamily="18" charset="0"/>
              </a:rPr>
              <a:t> </a:t>
            </a:r>
            <a:br>
              <a:rPr lang="en-GB" sz="1950" dirty="0">
                <a:latin typeface="Times New Roman" panose="02020603050405020304" pitchFamily="18" charset="0"/>
                <a:cs typeface="Times New Roman" panose="02020603050405020304" pitchFamily="18" charset="0"/>
              </a:rPr>
            </a:br>
            <a:endParaRPr lang="en-GB" sz="19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46216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CDB0E31-D106-E811-6986-E3045DD46D33}"/>
              </a:ext>
            </a:extLst>
          </p:cNvPr>
          <p:cNvSpPr/>
          <p:nvPr/>
        </p:nvSpPr>
        <p:spPr>
          <a:xfrm>
            <a:off x="610962" y="1169127"/>
            <a:ext cx="2471964" cy="45719"/>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a:extLst>
              <a:ext uri="{FF2B5EF4-FFF2-40B4-BE49-F238E27FC236}">
                <a16:creationId xmlns:a16="http://schemas.microsoft.com/office/drawing/2014/main" id="{8C2E0876-7F4E-DC09-B161-7528DF5F0B9F}"/>
              </a:ext>
            </a:extLst>
          </p:cNvPr>
          <p:cNvGrpSpPr/>
          <p:nvPr/>
        </p:nvGrpSpPr>
        <p:grpSpPr>
          <a:xfrm>
            <a:off x="5726435" y="1986463"/>
            <a:ext cx="5415414" cy="4188225"/>
            <a:chOff x="2014517" y="2619137"/>
            <a:chExt cx="6835140" cy="1345399"/>
          </a:xfrm>
          <a:noFill/>
        </p:grpSpPr>
        <p:sp>
          <p:nvSpPr>
            <p:cNvPr id="8" name="Rectangle: Rounded Corners 7">
              <a:extLst>
                <a:ext uri="{FF2B5EF4-FFF2-40B4-BE49-F238E27FC236}">
                  <a16:creationId xmlns:a16="http://schemas.microsoft.com/office/drawing/2014/main" id="{FCE1D048-0C8D-FFA9-528B-AA21C979890E}"/>
                </a:ext>
              </a:extLst>
            </p:cNvPr>
            <p:cNvSpPr/>
            <p:nvPr/>
          </p:nvSpPr>
          <p:spPr>
            <a:xfrm>
              <a:off x="2014517" y="2619137"/>
              <a:ext cx="6835140" cy="1345399"/>
            </a:xfrm>
            <a:prstGeom prst="roundRect">
              <a:avLst>
                <a:gd name="adj" fmla="val 10000"/>
              </a:avLst>
            </a:prstGeom>
            <a:grpFill/>
          </p:spPr>
          <p:style>
            <a:lnRef idx="3">
              <a:schemeClr val="accent1">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9" name="Rectangle: Rounded Corners 4">
              <a:extLst>
                <a:ext uri="{FF2B5EF4-FFF2-40B4-BE49-F238E27FC236}">
                  <a16:creationId xmlns:a16="http://schemas.microsoft.com/office/drawing/2014/main" id="{0D29919D-94A7-3B35-AC7B-30BFB332BDDE}"/>
                </a:ext>
              </a:extLst>
            </p:cNvPr>
            <p:cNvSpPr txBox="1"/>
            <p:nvPr/>
          </p:nvSpPr>
          <p:spPr>
            <a:xfrm>
              <a:off x="2528785" y="2658541"/>
              <a:ext cx="5445235" cy="1266589"/>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342900" lvl="0" indent="-342900" algn="just" defTabSz="889000">
                <a:lnSpc>
                  <a:spcPct val="90000"/>
                </a:lnSpc>
                <a:spcBef>
                  <a:spcPct val="0"/>
                </a:spcBef>
                <a:spcAft>
                  <a:spcPct val="35000"/>
                </a:spcAft>
                <a:buFont typeface="Arial" panose="020B0604020202020204" pitchFamily="34" charset="0"/>
                <a:buChar char="•"/>
              </a:pPr>
              <a:r>
                <a:rPr lang="en-GB" sz="2000" kern="1200" dirty="0">
                  <a:latin typeface="Times New Roman" panose="02020603050405020304" pitchFamily="18" charset="0"/>
                  <a:cs typeface="Times New Roman" panose="02020603050405020304" pitchFamily="18" charset="0"/>
                </a:rPr>
                <a:t>For large changes in the required yield, the percentage price change is not the same for an increase in the required yield as it is for a decrease in the required yield.</a:t>
              </a:r>
              <a:endParaRPr lang="en-IN" sz="2000" kern="1200" dirty="0">
                <a:latin typeface="Times New Roman" panose="02020603050405020304" pitchFamily="18" charset="0"/>
                <a:cs typeface="Times New Roman" panose="02020603050405020304" pitchFamily="18" charset="0"/>
              </a:endParaRPr>
            </a:p>
            <a:p>
              <a:pPr marL="342900" lvl="0" indent="-342900" algn="just" defTabSz="889000">
                <a:lnSpc>
                  <a:spcPct val="90000"/>
                </a:lnSpc>
                <a:spcBef>
                  <a:spcPct val="0"/>
                </a:spcBef>
                <a:spcAft>
                  <a:spcPct val="35000"/>
                </a:spcAf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For the small changes in the required yield, the percentage price Change is the same or close to near amount or percentage. </a:t>
              </a:r>
              <a:endParaRPr lang="en-GB" sz="2000" kern="1200" dirty="0">
                <a:latin typeface="Times New Roman" panose="02020603050405020304" pitchFamily="18" charset="0"/>
                <a:cs typeface="Times New Roman" panose="02020603050405020304" pitchFamily="18" charset="0"/>
              </a:endParaRPr>
            </a:p>
          </p:txBody>
        </p:sp>
      </p:grpSp>
      <p:sp>
        <p:nvSpPr>
          <p:cNvPr id="12" name="Title 1">
            <a:extLst>
              <a:ext uri="{FF2B5EF4-FFF2-40B4-BE49-F238E27FC236}">
                <a16:creationId xmlns:a16="http://schemas.microsoft.com/office/drawing/2014/main" id="{7F470F38-E2EE-4D9C-698C-EDFAFF35E5BF}"/>
              </a:ext>
            </a:extLst>
          </p:cNvPr>
          <p:cNvSpPr txBox="1">
            <a:spLocks/>
          </p:cNvSpPr>
          <p:nvPr/>
        </p:nvSpPr>
        <p:spPr>
          <a:xfrm>
            <a:off x="3010127" y="246378"/>
            <a:ext cx="6418262" cy="112577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IN" sz="5400" i="1" dirty="0">
                <a:solidFill>
                  <a:srgbClr val="7030A0"/>
                </a:solidFill>
                <a:latin typeface="Times New Roman" panose="02020603050405020304" pitchFamily="18" charset="0"/>
                <a:cs typeface="Times New Roman" panose="02020603050405020304" pitchFamily="18" charset="0"/>
              </a:rPr>
              <a:t>Review of price</a:t>
            </a:r>
            <a:endParaRPr lang="en-GB" sz="5400" i="1" dirty="0">
              <a:solidFill>
                <a:srgbClr val="7030A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0266CCE-C22B-4E38-59E8-EFF379A62AB5}"/>
              </a:ext>
            </a:extLst>
          </p:cNvPr>
          <p:cNvPicPr>
            <a:picLocks noChangeAspect="1"/>
          </p:cNvPicPr>
          <p:nvPr/>
        </p:nvPicPr>
        <p:blipFill>
          <a:blip r:embed="rId2"/>
          <a:stretch>
            <a:fillRect/>
          </a:stretch>
        </p:blipFill>
        <p:spPr>
          <a:xfrm>
            <a:off x="1347744" y="1372149"/>
            <a:ext cx="4378691" cy="4802539"/>
          </a:xfrm>
          <a:prstGeom prst="rect">
            <a:avLst/>
          </a:prstGeom>
        </p:spPr>
      </p:pic>
    </p:spTree>
    <p:extLst>
      <p:ext uri="{BB962C8B-B14F-4D97-AF65-F5344CB8AC3E}">
        <p14:creationId xmlns:p14="http://schemas.microsoft.com/office/powerpoint/2010/main" val="361647992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B2710C2-2068-E781-ABCF-C610826B16DE}"/>
              </a:ext>
            </a:extLst>
          </p:cNvPr>
          <p:cNvGraphicFramePr>
            <a:graphicFrameLocks noGrp="1"/>
          </p:cNvGraphicFramePr>
          <p:nvPr>
            <p:ph idx="1"/>
          </p:nvPr>
        </p:nvGraphicFramePr>
        <p:xfrm>
          <a:off x="1824039" y="1404258"/>
          <a:ext cx="8543925" cy="52251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a:extLst>
              <a:ext uri="{FF2B5EF4-FFF2-40B4-BE49-F238E27FC236}">
                <a16:creationId xmlns:a16="http://schemas.microsoft.com/office/drawing/2014/main" id="{060BF487-565E-3CCC-235C-E39F886218A2}"/>
              </a:ext>
            </a:extLst>
          </p:cNvPr>
          <p:cNvSpPr txBox="1">
            <a:spLocks noGrp="1"/>
          </p:cNvSpPr>
          <p:nvPr>
            <p:ph type="title"/>
          </p:nvPr>
        </p:nvSpPr>
        <p:spPr>
          <a:xfrm>
            <a:off x="2611438" y="228600"/>
            <a:ext cx="7958137" cy="658813"/>
          </a:xfrm>
          <a:prstGeom prst="rect">
            <a:avLst/>
          </a:prstGeom>
        </p:spPr>
        <p:txBody>
          <a:bodyPr vert="horz" lIns="91440" tIns="45720" rIns="91440" bIns="45720" rtlCol="0" anchor="t">
            <a:normAutofit fontScale="900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IN" sz="5400" b="1" i="1" dirty="0">
                <a:solidFill>
                  <a:srgbClr val="7030A0"/>
                </a:solidFill>
                <a:latin typeface="Times New Roman" panose="02020603050405020304" pitchFamily="18" charset="0"/>
                <a:cs typeface="Times New Roman" panose="02020603050405020304" pitchFamily="18" charset="0"/>
              </a:rPr>
              <a:t>Review of price</a:t>
            </a:r>
            <a:endParaRPr lang="en-GB" sz="5400" b="1" i="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6227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CDB0E31-D106-E811-6986-E3045DD46D33}"/>
              </a:ext>
            </a:extLst>
          </p:cNvPr>
          <p:cNvSpPr/>
          <p:nvPr/>
        </p:nvSpPr>
        <p:spPr>
          <a:xfrm>
            <a:off x="687162" y="1169127"/>
            <a:ext cx="3271428" cy="53883"/>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D928F7B0-B1E4-5B16-D4B7-BC24C29AC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4490" y="1553482"/>
            <a:ext cx="4299400" cy="4538859"/>
          </a:xfrm>
          <a:prstGeom prst="rect">
            <a:avLst/>
          </a:prstGeom>
        </p:spPr>
      </p:pic>
      <p:sp>
        <p:nvSpPr>
          <p:cNvPr id="8" name="Title 1">
            <a:extLst>
              <a:ext uri="{FF2B5EF4-FFF2-40B4-BE49-F238E27FC236}">
                <a16:creationId xmlns:a16="http://schemas.microsoft.com/office/drawing/2014/main" id="{EAB3F0A9-6F3C-03EF-42B6-5BFE22FABE21}"/>
              </a:ext>
            </a:extLst>
          </p:cNvPr>
          <p:cNvSpPr txBox="1">
            <a:spLocks/>
          </p:cNvSpPr>
          <p:nvPr/>
        </p:nvSpPr>
        <p:spPr>
          <a:xfrm>
            <a:off x="3010127" y="246378"/>
            <a:ext cx="6418262" cy="112577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IN" sz="5400" i="1" dirty="0">
                <a:solidFill>
                  <a:srgbClr val="7030A0"/>
                </a:solidFill>
                <a:latin typeface="Times New Roman" panose="02020603050405020304" pitchFamily="18" charset="0"/>
                <a:cs typeface="Times New Roman" panose="02020603050405020304" pitchFamily="18" charset="0"/>
              </a:rPr>
              <a:t>Review of price</a:t>
            </a:r>
            <a:endParaRPr lang="en-GB" sz="5400" i="1" dirty="0">
              <a:solidFill>
                <a:srgbClr val="7030A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DDAE87E-8AC5-5D7A-1C0B-ECA457F0C563}"/>
              </a:ext>
            </a:extLst>
          </p:cNvPr>
          <p:cNvSpPr txBox="1"/>
          <p:nvPr/>
        </p:nvSpPr>
        <p:spPr>
          <a:xfrm>
            <a:off x="1591693" y="1485902"/>
            <a:ext cx="5618732" cy="3970318"/>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The price yield relationship model :</a:t>
            </a:r>
            <a:endParaRPr lang="en-US" sz="28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Major sources: industrial waste, agricultural runoff, and plastic pollution.</a:t>
            </a:r>
          </a:p>
          <a:p>
            <a:pPr marL="342900" indent="-3429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Damages marine ecosystems and reduces biodiversity.</a:t>
            </a:r>
          </a:p>
          <a:p>
            <a:pPr marL="342900" indent="-3429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Causes health issues like gastrointestinal diseases and reproductive problems in humans.</a:t>
            </a:r>
          </a:p>
        </p:txBody>
      </p:sp>
    </p:spTree>
    <p:extLst>
      <p:ext uri="{BB962C8B-B14F-4D97-AF65-F5344CB8AC3E}">
        <p14:creationId xmlns:p14="http://schemas.microsoft.com/office/powerpoint/2010/main" val="17423185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15D66CB-26DD-AA94-A6E5-40A61D876709}"/>
              </a:ext>
            </a:extLst>
          </p:cNvPr>
          <p:cNvSpPr txBox="1">
            <a:spLocks/>
          </p:cNvSpPr>
          <p:nvPr/>
        </p:nvSpPr>
        <p:spPr>
          <a:xfrm>
            <a:off x="3010127" y="246378"/>
            <a:ext cx="6418262" cy="1125771"/>
          </a:xfrm>
          <a:prstGeom prst="rect">
            <a:avLst/>
          </a:prstGeom>
        </p:spPr>
        <p:txBody>
          <a:bodyPr vert="horz" lIns="91440" tIns="45720" rIns="91440" bIns="45720" rtlCol="0" anchor="t">
            <a:normAutofit fontScale="925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IN" sz="5400" i="1" dirty="0">
                <a:solidFill>
                  <a:srgbClr val="7030A0"/>
                </a:solidFill>
                <a:latin typeface="Times New Roman" panose="02020603050405020304" pitchFamily="18" charset="0"/>
                <a:cs typeface="Times New Roman" panose="02020603050405020304" pitchFamily="18" charset="0"/>
              </a:rPr>
              <a:t>Price-yield relationship </a:t>
            </a:r>
            <a:endParaRPr lang="en-GB" sz="5400" i="1" dirty="0">
              <a:solidFill>
                <a:srgbClr val="7030A0"/>
              </a:solidFill>
              <a:latin typeface="Times New Roman" panose="02020603050405020304" pitchFamily="18" charset="0"/>
              <a:cs typeface="Times New Roman" panose="02020603050405020304" pitchFamily="18" charset="0"/>
            </a:endParaRPr>
          </a:p>
        </p:txBody>
      </p:sp>
      <p:pic>
        <p:nvPicPr>
          <p:cNvPr id="6" name="Picture 5" descr="A diagram of a bond&#10;&#10;Description automatically generated">
            <a:extLst>
              <a:ext uri="{FF2B5EF4-FFF2-40B4-BE49-F238E27FC236}">
                <a16:creationId xmlns:a16="http://schemas.microsoft.com/office/drawing/2014/main" id="{412E3E28-6208-7FDD-5E3B-E0DA95F1F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0247" y="1211760"/>
            <a:ext cx="4333875" cy="3803196"/>
          </a:xfrm>
          <a:prstGeom prst="rect">
            <a:avLst/>
          </a:prstGeom>
        </p:spPr>
      </p:pic>
      <p:pic>
        <p:nvPicPr>
          <p:cNvPr id="8" name="Picture 7" descr="A graph of a line&#10;&#10;Description automatically generated with medium confidence">
            <a:extLst>
              <a:ext uri="{FF2B5EF4-FFF2-40B4-BE49-F238E27FC236}">
                <a16:creationId xmlns:a16="http://schemas.microsoft.com/office/drawing/2014/main" id="{4B8A715D-D3CB-3F88-24B4-82304156B8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7881" y="1211760"/>
            <a:ext cx="4333874" cy="3803196"/>
          </a:xfrm>
          <a:prstGeom prst="rect">
            <a:avLst/>
          </a:prstGeom>
        </p:spPr>
      </p:pic>
      <p:sp>
        <p:nvSpPr>
          <p:cNvPr id="10" name="TextBox 9">
            <a:extLst>
              <a:ext uri="{FF2B5EF4-FFF2-40B4-BE49-F238E27FC236}">
                <a16:creationId xmlns:a16="http://schemas.microsoft.com/office/drawing/2014/main" id="{51C82099-13BC-3DFB-2C8F-8822EDC08C93}"/>
              </a:ext>
            </a:extLst>
          </p:cNvPr>
          <p:cNvSpPr txBox="1"/>
          <p:nvPr/>
        </p:nvSpPr>
        <p:spPr>
          <a:xfrm>
            <a:off x="2779260" y="5755854"/>
            <a:ext cx="1848531" cy="342401"/>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GB" sz="1625" b="1" dirty="0">
                <a:solidFill>
                  <a:schemeClr val="bg2"/>
                </a:solidFill>
                <a:latin typeface="Times New Roman" panose="02020603050405020304" pitchFamily="18" charset="0"/>
                <a:cs typeface="Times New Roman" panose="02020603050405020304" pitchFamily="18" charset="0"/>
              </a:rPr>
              <a:t>Figure : 1</a:t>
            </a:r>
          </a:p>
        </p:txBody>
      </p:sp>
      <p:sp>
        <p:nvSpPr>
          <p:cNvPr id="12" name="TextBox 11">
            <a:extLst>
              <a:ext uri="{FF2B5EF4-FFF2-40B4-BE49-F238E27FC236}">
                <a16:creationId xmlns:a16="http://schemas.microsoft.com/office/drawing/2014/main" id="{A1879E06-1CB0-8FBE-A50C-E7089BBD4D45}"/>
              </a:ext>
            </a:extLst>
          </p:cNvPr>
          <p:cNvSpPr txBox="1"/>
          <p:nvPr/>
        </p:nvSpPr>
        <p:spPr>
          <a:xfrm>
            <a:off x="7634968" y="5755854"/>
            <a:ext cx="1503590" cy="342401"/>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GB" sz="1625" b="1" dirty="0">
                <a:solidFill>
                  <a:schemeClr val="bg2"/>
                </a:solidFill>
                <a:latin typeface="Times New Roman" panose="02020603050405020304" pitchFamily="18" charset="0"/>
                <a:cs typeface="Times New Roman" panose="02020603050405020304" pitchFamily="18" charset="0"/>
              </a:rPr>
              <a:t>Figure : 2</a:t>
            </a:r>
          </a:p>
        </p:txBody>
      </p:sp>
    </p:spTree>
    <p:extLst>
      <p:ext uri="{BB962C8B-B14F-4D97-AF65-F5344CB8AC3E}">
        <p14:creationId xmlns:p14="http://schemas.microsoft.com/office/powerpoint/2010/main" val="61305223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543F-38FE-A7C5-53D3-2E8A9CA8DC20}"/>
              </a:ext>
            </a:extLst>
          </p:cNvPr>
          <p:cNvSpPr>
            <a:spLocks noGrp="1"/>
          </p:cNvSpPr>
          <p:nvPr>
            <p:ph type="ctrTitle" idx="4294967295"/>
          </p:nvPr>
        </p:nvSpPr>
        <p:spPr>
          <a:xfrm>
            <a:off x="1538898" y="965440"/>
            <a:ext cx="3097001" cy="4820096"/>
          </a:xfrm>
          <a:prstGeom prst="rect">
            <a:avLst/>
          </a:prstGeom>
        </p:spPr>
        <p:txBody>
          <a:bodyPr/>
          <a:lstStyle/>
          <a:p>
            <a:r>
              <a:rPr lang="en-IN" sz="5400" b="1" i="1" dirty="0">
                <a:solidFill>
                  <a:schemeClr val="bg2"/>
                </a:solidFill>
                <a:latin typeface="Times New Roman" panose="02020603050405020304" pitchFamily="18" charset="0"/>
                <a:cs typeface="Times New Roman" panose="02020603050405020304" pitchFamily="18" charset="0"/>
              </a:rPr>
              <a:t>Deposit and loan To the Customer services  </a:t>
            </a:r>
            <a:endParaRPr lang="en-GB" sz="5400" b="1" i="1" dirty="0">
              <a:solidFill>
                <a:schemeClr val="bg2"/>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7CDB0E31-D106-E811-6986-E3045DD46D33}"/>
              </a:ext>
            </a:extLst>
          </p:cNvPr>
          <p:cNvSpPr/>
          <p:nvPr/>
        </p:nvSpPr>
        <p:spPr>
          <a:xfrm rot="5400000">
            <a:off x="2388776" y="3375510"/>
            <a:ext cx="5673483" cy="10697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4" name="Group 3">
            <a:extLst>
              <a:ext uri="{FF2B5EF4-FFF2-40B4-BE49-F238E27FC236}">
                <a16:creationId xmlns:a16="http://schemas.microsoft.com/office/drawing/2014/main" id="{CFDA98E0-9AD6-6E64-D60B-4348B520F1A5}"/>
              </a:ext>
            </a:extLst>
          </p:cNvPr>
          <p:cNvGrpSpPr/>
          <p:nvPr/>
        </p:nvGrpSpPr>
        <p:grpSpPr>
          <a:xfrm>
            <a:off x="5008282" y="669365"/>
            <a:ext cx="6627540" cy="5116171"/>
            <a:chOff x="2861309" y="1498445"/>
            <a:chExt cx="6469380" cy="4520617"/>
          </a:xfrm>
        </p:grpSpPr>
        <p:sp>
          <p:nvSpPr>
            <p:cNvPr id="5" name="TextBox 4">
              <a:extLst>
                <a:ext uri="{FF2B5EF4-FFF2-40B4-BE49-F238E27FC236}">
                  <a16:creationId xmlns:a16="http://schemas.microsoft.com/office/drawing/2014/main" id="{F75F7B0B-12D8-4E21-E6AC-65B4A1374488}"/>
                </a:ext>
              </a:extLst>
            </p:cNvPr>
            <p:cNvSpPr txBox="1"/>
            <p:nvPr/>
          </p:nvSpPr>
          <p:spPr>
            <a:xfrm>
              <a:off x="3587931" y="1498445"/>
              <a:ext cx="5016137" cy="462314"/>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Flowchart </a:t>
              </a:r>
              <a:endParaRPr lang="en-GB" sz="2800"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EECE7A7-BCC7-4FEB-18E2-1544A9140555}"/>
                </a:ext>
              </a:extLst>
            </p:cNvPr>
            <p:cNvSpPr txBox="1"/>
            <p:nvPr/>
          </p:nvSpPr>
          <p:spPr>
            <a:xfrm>
              <a:off x="2861309" y="2044048"/>
              <a:ext cx="6469380" cy="407924"/>
            </a:xfrm>
            <a:prstGeom prst="rect">
              <a:avLst/>
            </a:prstGeom>
            <a:noFill/>
          </p:spPr>
          <p:txBody>
            <a:bodyPr wrap="square">
              <a:spAutoFit/>
            </a:bodyPr>
            <a:lstStyle/>
            <a:p>
              <a:pPr algn="ctr"/>
              <a:r>
                <a:rPr lang="en-IN" sz="2400" b="1" dirty="0">
                  <a:solidFill>
                    <a:schemeClr val="bg1"/>
                  </a:solidFill>
                </a:rPr>
                <a:t>Deposit</a:t>
              </a:r>
              <a:r>
                <a:rPr lang="en-GB" sz="2400" b="1" dirty="0">
                  <a:solidFill>
                    <a:schemeClr val="bg1"/>
                  </a:solidFill>
                </a:rPr>
                <a:t>s → </a:t>
              </a:r>
              <a:r>
                <a:rPr lang="en-IN" sz="2400" b="1" dirty="0">
                  <a:solidFill>
                    <a:schemeClr val="bg1"/>
                  </a:solidFill>
                </a:rPr>
                <a:t>Loan</a:t>
              </a:r>
              <a:r>
                <a:rPr lang="en-GB" sz="2400" b="1" dirty="0">
                  <a:solidFill>
                    <a:schemeClr val="bg1"/>
                  </a:solidFill>
                </a:rPr>
                <a:t>s →</a:t>
              </a:r>
              <a:r>
                <a:rPr lang="en-IN" sz="2400" b="1" dirty="0">
                  <a:solidFill>
                    <a:schemeClr val="bg1"/>
                  </a:solidFill>
                </a:rPr>
                <a:t>Assets </a:t>
              </a:r>
              <a:endParaRPr lang="en-GB" sz="2400" b="1" dirty="0">
                <a:solidFill>
                  <a:schemeClr val="bg1"/>
                </a:solidFill>
              </a:endParaRPr>
            </a:p>
          </p:txBody>
        </p:sp>
        <p:graphicFrame>
          <p:nvGraphicFramePr>
            <p:cNvPr id="10" name="Diagram 9">
              <a:extLst>
                <a:ext uri="{FF2B5EF4-FFF2-40B4-BE49-F238E27FC236}">
                  <a16:creationId xmlns:a16="http://schemas.microsoft.com/office/drawing/2014/main" id="{46BF9817-7998-4E27-02F5-2BB550DABB15}"/>
                </a:ext>
              </a:extLst>
            </p:cNvPr>
            <p:cNvGraphicFramePr/>
            <p:nvPr>
              <p:extLst>
                <p:ext uri="{D42A27DB-BD31-4B8C-83A1-F6EECF244321}">
                  <p14:modId xmlns:p14="http://schemas.microsoft.com/office/powerpoint/2010/main" val="1459856431"/>
                </p:ext>
              </p:extLst>
            </p:nvPr>
          </p:nvGraphicFramePr>
          <p:xfrm>
            <a:off x="3587931" y="2685513"/>
            <a:ext cx="4950507" cy="33335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Tree>
    <p:extLst>
      <p:ext uri="{BB962C8B-B14F-4D97-AF65-F5344CB8AC3E}">
        <p14:creationId xmlns:p14="http://schemas.microsoft.com/office/powerpoint/2010/main" val="37306722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CBC084D-091A-6C3F-3242-F59EBEACBFD3}"/>
              </a:ext>
            </a:extLst>
          </p:cNvPr>
          <p:cNvGraphicFramePr/>
          <p:nvPr>
            <p:extLst>
              <p:ext uri="{D42A27DB-BD31-4B8C-83A1-F6EECF244321}">
                <p14:modId xmlns:p14="http://schemas.microsoft.com/office/powerpoint/2010/main" val="1775603590"/>
              </p:ext>
            </p:extLst>
          </p:nvPr>
        </p:nvGraphicFramePr>
        <p:xfrm>
          <a:off x="1866900" y="2243148"/>
          <a:ext cx="8458200" cy="3414702"/>
        </p:xfrm>
        <a:graphic>
          <a:graphicData uri="http://schemas.openxmlformats.org/drawingml/2006/table">
            <a:tbl>
              <a:tblPr firstRow="1" firstCol="1" bandRow="1">
                <a:tableStyleId>{EB344D84-9AFB-497E-A393-DC336BA19D2E}</a:tableStyleId>
              </a:tblPr>
              <a:tblGrid>
                <a:gridCol w="1343464">
                  <a:extLst>
                    <a:ext uri="{9D8B030D-6E8A-4147-A177-3AD203B41FA5}">
                      <a16:colId xmlns:a16="http://schemas.microsoft.com/office/drawing/2014/main" val="2309986329"/>
                    </a:ext>
                  </a:extLst>
                </a:gridCol>
                <a:gridCol w="1183653">
                  <a:extLst>
                    <a:ext uri="{9D8B030D-6E8A-4147-A177-3AD203B41FA5}">
                      <a16:colId xmlns:a16="http://schemas.microsoft.com/office/drawing/2014/main" val="901627186"/>
                    </a:ext>
                  </a:extLst>
                </a:gridCol>
                <a:gridCol w="1137020">
                  <a:extLst>
                    <a:ext uri="{9D8B030D-6E8A-4147-A177-3AD203B41FA5}">
                      <a16:colId xmlns:a16="http://schemas.microsoft.com/office/drawing/2014/main" val="2119026799"/>
                    </a:ext>
                  </a:extLst>
                </a:gridCol>
                <a:gridCol w="1247054">
                  <a:extLst>
                    <a:ext uri="{9D8B030D-6E8A-4147-A177-3AD203B41FA5}">
                      <a16:colId xmlns:a16="http://schemas.microsoft.com/office/drawing/2014/main" val="3556920738"/>
                    </a:ext>
                  </a:extLst>
                </a:gridCol>
                <a:gridCol w="1199372">
                  <a:extLst>
                    <a:ext uri="{9D8B030D-6E8A-4147-A177-3AD203B41FA5}">
                      <a16:colId xmlns:a16="http://schemas.microsoft.com/office/drawing/2014/main" val="3039748075"/>
                    </a:ext>
                  </a:extLst>
                </a:gridCol>
                <a:gridCol w="1137261">
                  <a:extLst>
                    <a:ext uri="{9D8B030D-6E8A-4147-A177-3AD203B41FA5}">
                      <a16:colId xmlns:a16="http://schemas.microsoft.com/office/drawing/2014/main" val="4118752927"/>
                    </a:ext>
                  </a:extLst>
                </a:gridCol>
                <a:gridCol w="1210376">
                  <a:extLst>
                    <a:ext uri="{9D8B030D-6E8A-4147-A177-3AD203B41FA5}">
                      <a16:colId xmlns:a16="http://schemas.microsoft.com/office/drawing/2014/main" val="1625804851"/>
                    </a:ext>
                  </a:extLst>
                </a:gridCol>
              </a:tblGrid>
              <a:tr h="544889">
                <a:tc>
                  <a:txBody>
                    <a:bodyPr/>
                    <a:lstStyle/>
                    <a:p>
                      <a:pPr marL="164465" marR="80010" indent="-6350" algn="l">
                        <a:lnSpc>
                          <a:spcPct val="107000"/>
                        </a:lnSpc>
                        <a:spcAft>
                          <a:spcPts val="800"/>
                        </a:spcAft>
                      </a:pPr>
                      <a:r>
                        <a:rPr lang="en-IN" sz="1800" kern="100" dirty="0">
                          <a:effectLst/>
                        </a:rPr>
                        <a:t> </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tc>
                <a:tc>
                  <a:txBody>
                    <a:bodyPr/>
                    <a:lstStyle/>
                    <a:p>
                      <a:pPr marL="10160" marR="80010" indent="-6350" algn="ctr">
                        <a:lnSpc>
                          <a:spcPct val="107000"/>
                        </a:lnSpc>
                        <a:spcAft>
                          <a:spcPts val="465"/>
                        </a:spcAft>
                      </a:pPr>
                      <a:r>
                        <a:rPr lang="en-IN" sz="1800" kern="100" dirty="0">
                          <a:effectLst/>
                        </a:rPr>
                        <a:t>6% YIELD</a:t>
                      </a:r>
                      <a:endPar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ctr"/>
                </a:tc>
                <a:tc gridSpan="2">
                  <a:txBody>
                    <a:bodyPr/>
                    <a:lstStyle/>
                    <a:p>
                      <a:pPr marL="8255" marR="80010" indent="-6350" algn="ctr">
                        <a:lnSpc>
                          <a:spcPct val="107000"/>
                        </a:lnSpc>
                        <a:spcAft>
                          <a:spcPts val="465"/>
                        </a:spcAft>
                      </a:pPr>
                      <a:r>
                        <a:rPr lang="en-IN" sz="1800" kern="100" dirty="0">
                          <a:effectLst/>
                        </a:rPr>
                        <a:t>New Price</a:t>
                      </a:r>
                      <a:endPar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ctr"/>
                </a:tc>
                <a:tc hMerge="1">
                  <a:txBody>
                    <a:bodyPr/>
                    <a:lstStyle/>
                    <a:p>
                      <a:endParaRPr lang="en-US"/>
                    </a:p>
                  </a:txBody>
                  <a:tcPr/>
                </a:tc>
                <a:tc gridSpan="2">
                  <a:txBody>
                    <a:bodyPr/>
                    <a:lstStyle/>
                    <a:p>
                      <a:pPr marL="164465" marR="80010" indent="-6350" algn="ctr">
                        <a:lnSpc>
                          <a:spcPct val="107000"/>
                        </a:lnSpc>
                        <a:spcAft>
                          <a:spcPts val="465"/>
                        </a:spcAft>
                      </a:pPr>
                      <a:r>
                        <a:rPr lang="en-IN" sz="1800" kern="100" dirty="0">
                          <a:effectLst/>
                        </a:rPr>
                        <a:t>Percent price change as per</a:t>
                      </a:r>
                      <a:endPar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tc>
                <a:tc hMerge="1">
                  <a:txBody>
                    <a:bodyPr/>
                    <a:lstStyle/>
                    <a:p>
                      <a:endParaRPr lang="en-US"/>
                    </a:p>
                  </a:txBody>
                  <a:tcPr/>
                </a:tc>
                <a:tc>
                  <a:txBody>
                    <a:bodyPr/>
                    <a:lstStyle/>
                    <a:p>
                      <a:pPr marL="164465" marR="80010" indent="-6350" algn="l">
                        <a:lnSpc>
                          <a:spcPct val="107000"/>
                        </a:lnSpc>
                        <a:spcAft>
                          <a:spcPts val="800"/>
                        </a:spcAft>
                      </a:pPr>
                      <a:r>
                        <a:rPr lang="en-IN" sz="1800" kern="100">
                          <a:effectLst/>
                        </a:rPr>
                        <a:t> </a:t>
                      </a:r>
                      <a:endPar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tc>
                <a:extLst>
                  <a:ext uri="{0D108BD9-81ED-4DB2-BD59-A6C34878D82A}">
                    <a16:rowId xmlns:a16="http://schemas.microsoft.com/office/drawing/2014/main" val="3033436372"/>
                  </a:ext>
                </a:extLst>
              </a:tr>
              <a:tr h="800276">
                <a:tc>
                  <a:txBody>
                    <a:bodyPr/>
                    <a:lstStyle/>
                    <a:p>
                      <a:pPr marL="9525" marR="80010" indent="-6350" algn="ctr">
                        <a:lnSpc>
                          <a:spcPct val="107000"/>
                        </a:lnSpc>
                        <a:spcAft>
                          <a:spcPts val="465"/>
                        </a:spcAft>
                      </a:pPr>
                      <a:r>
                        <a:rPr lang="en-IN" sz="1800" kern="100" dirty="0">
                          <a:effectLst/>
                        </a:rPr>
                        <a:t>Yield Change (basis points)</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ctr"/>
                </a:tc>
                <a:tc>
                  <a:txBody>
                    <a:bodyPr/>
                    <a:lstStyle/>
                    <a:p>
                      <a:pPr marL="10160" marR="80010" indent="-6350" algn="ctr">
                        <a:lnSpc>
                          <a:spcPct val="107000"/>
                        </a:lnSpc>
                        <a:spcAft>
                          <a:spcPts val="465"/>
                        </a:spcAft>
                      </a:pPr>
                      <a:r>
                        <a:rPr lang="en-IN" sz="1800" kern="100" dirty="0">
                          <a:effectLst/>
                        </a:rPr>
                        <a:t>Initial</a:t>
                      </a:r>
                    </a:p>
                    <a:p>
                      <a:pPr marL="10160" marR="80010" indent="-6350" algn="ctr">
                        <a:lnSpc>
                          <a:spcPct val="107000"/>
                        </a:lnSpc>
                        <a:spcAft>
                          <a:spcPts val="465"/>
                        </a:spcAft>
                      </a:pPr>
                      <a:r>
                        <a:rPr lang="en-IN" sz="1800" kern="100" dirty="0">
                          <a:effectLst/>
                        </a:rPr>
                        <a:t>Price</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ctr"/>
                </a:tc>
                <a:tc>
                  <a:txBody>
                    <a:bodyPr/>
                    <a:lstStyle/>
                    <a:p>
                      <a:pPr marL="164465" marR="80010" indent="-6350" algn="ctr">
                        <a:lnSpc>
                          <a:spcPct val="107000"/>
                        </a:lnSpc>
                        <a:spcAft>
                          <a:spcPts val="465"/>
                        </a:spcAft>
                        <a:tabLst>
                          <a:tab pos="1370965" algn="r"/>
                        </a:tabLst>
                      </a:pPr>
                      <a:r>
                        <a:rPr lang="en-IN" sz="1800" kern="100" dirty="0">
                          <a:effectLst/>
                        </a:rPr>
                        <a:t>Based 	on</a:t>
                      </a:r>
                    </a:p>
                    <a:p>
                      <a:pPr marL="10160" marR="80010" indent="-6350" algn="ctr">
                        <a:lnSpc>
                          <a:spcPct val="107000"/>
                        </a:lnSpc>
                        <a:spcAft>
                          <a:spcPts val="465"/>
                        </a:spcAft>
                      </a:pPr>
                      <a:r>
                        <a:rPr lang="en-IN" sz="1800" kern="100" dirty="0">
                          <a:effectLst/>
                        </a:rPr>
                        <a:t>duration</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ctr"/>
                </a:tc>
                <a:tc>
                  <a:txBody>
                    <a:bodyPr/>
                    <a:lstStyle/>
                    <a:p>
                      <a:pPr marL="164465" marR="80010" indent="-6350" algn="l">
                        <a:lnSpc>
                          <a:spcPct val="107000"/>
                        </a:lnSpc>
                        <a:spcAft>
                          <a:spcPts val="465"/>
                        </a:spcAft>
                      </a:pPr>
                      <a:r>
                        <a:rPr lang="en-IN" sz="1800" kern="100" dirty="0">
                          <a:effectLst/>
                        </a:rPr>
                        <a:t> Actual  Price</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ctr"/>
                </a:tc>
                <a:tc>
                  <a:txBody>
                    <a:bodyPr/>
                    <a:lstStyle/>
                    <a:p>
                      <a:pPr marL="10795" marR="80010" indent="-6350" algn="ctr">
                        <a:lnSpc>
                          <a:spcPct val="107000"/>
                        </a:lnSpc>
                        <a:spcAft>
                          <a:spcPts val="465"/>
                        </a:spcAft>
                      </a:pPr>
                      <a:r>
                        <a:rPr lang="en-IN" sz="1800" kern="100" dirty="0">
                          <a:effectLst/>
                        </a:rPr>
                        <a:t>Duration</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ctr"/>
                </a:tc>
                <a:tc>
                  <a:txBody>
                    <a:bodyPr/>
                    <a:lstStyle/>
                    <a:p>
                      <a:pPr marL="10795" marR="80010" indent="-6350" algn="ctr">
                        <a:lnSpc>
                          <a:spcPct val="107000"/>
                        </a:lnSpc>
                        <a:spcAft>
                          <a:spcPts val="465"/>
                        </a:spcAft>
                      </a:pPr>
                      <a:r>
                        <a:rPr lang="en-IN" sz="1800" kern="100" dirty="0">
                          <a:effectLst/>
                        </a:rPr>
                        <a:t>Actual</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ctr"/>
                </a:tc>
                <a:tc>
                  <a:txBody>
                    <a:bodyPr/>
                    <a:lstStyle/>
                    <a:p>
                      <a:pPr marL="10795" marR="80010" indent="-6350" algn="ctr">
                        <a:lnSpc>
                          <a:spcPct val="107000"/>
                        </a:lnSpc>
                        <a:spcAft>
                          <a:spcPts val="465"/>
                        </a:spcAft>
                      </a:pPr>
                      <a:r>
                        <a:rPr lang="en-IN" sz="1800" kern="100" dirty="0">
                          <a:effectLst/>
                        </a:rPr>
                        <a:t>Difference</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ctr"/>
                </a:tc>
                <a:extLst>
                  <a:ext uri="{0D108BD9-81ED-4DB2-BD59-A6C34878D82A}">
                    <a16:rowId xmlns:a16="http://schemas.microsoft.com/office/drawing/2014/main" val="3326564232"/>
                  </a:ext>
                </a:extLst>
              </a:tr>
              <a:tr h="400288">
                <a:tc>
                  <a:txBody>
                    <a:bodyPr/>
                    <a:lstStyle/>
                    <a:p>
                      <a:pPr marL="5715" marR="80010" indent="-6350" algn="ctr">
                        <a:lnSpc>
                          <a:spcPct val="107000"/>
                        </a:lnSpc>
                        <a:spcAft>
                          <a:spcPts val="465"/>
                        </a:spcAft>
                      </a:pPr>
                      <a:r>
                        <a:rPr lang="en-IN" sz="1800" kern="100" dirty="0">
                          <a:effectLst/>
                        </a:rPr>
                        <a:t>10= 6.10%</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b"/>
                </a:tc>
                <a:tc>
                  <a:txBody>
                    <a:bodyPr/>
                    <a:lstStyle/>
                    <a:p>
                      <a:pPr marL="10160" marR="80010" indent="-6350" algn="l">
                        <a:lnSpc>
                          <a:spcPct val="107000"/>
                        </a:lnSpc>
                        <a:spcAft>
                          <a:spcPts val="465"/>
                        </a:spcAft>
                      </a:pPr>
                      <a:r>
                        <a:rPr lang="en-IN" sz="1800" kern="100">
                          <a:effectLst/>
                        </a:rPr>
                        <a:t>134.6722</a:t>
                      </a:r>
                      <a:endPar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b"/>
                </a:tc>
                <a:tc>
                  <a:txBody>
                    <a:bodyPr/>
                    <a:lstStyle/>
                    <a:p>
                      <a:pPr marL="10160" marR="80010" indent="-6350" algn="l">
                        <a:lnSpc>
                          <a:spcPct val="107000"/>
                        </a:lnSpc>
                        <a:spcAft>
                          <a:spcPts val="465"/>
                        </a:spcAft>
                      </a:pPr>
                      <a:r>
                        <a:rPr lang="en-IN" sz="1800" kern="100">
                          <a:effectLst/>
                        </a:rPr>
                        <a:t>133.2366</a:t>
                      </a:r>
                      <a:endPar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b"/>
                </a:tc>
                <a:tc>
                  <a:txBody>
                    <a:bodyPr/>
                    <a:lstStyle/>
                    <a:p>
                      <a:pPr marL="10160" marR="80010" indent="-6350" algn="l">
                        <a:lnSpc>
                          <a:spcPct val="107000"/>
                        </a:lnSpc>
                        <a:spcAft>
                          <a:spcPts val="465"/>
                        </a:spcAft>
                      </a:pPr>
                      <a:r>
                        <a:rPr lang="en-IN" sz="1800" kern="100">
                          <a:effectLst/>
                        </a:rPr>
                        <a:t>133.2472</a:t>
                      </a:r>
                      <a:endPar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b"/>
                </a:tc>
                <a:tc>
                  <a:txBody>
                    <a:bodyPr/>
                    <a:lstStyle/>
                    <a:p>
                      <a:pPr marL="10795" marR="80010" indent="-6350" algn="l">
                        <a:lnSpc>
                          <a:spcPct val="107000"/>
                        </a:lnSpc>
                        <a:spcAft>
                          <a:spcPts val="465"/>
                        </a:spcAft>
                      </a:pPr>
                      <a:r>
                        <a:rPr lang="en-IN" sz="1800" kern="100" dirty="0">
                          <a:effectLst/>
                        </a:rPr>
                        <a:t>-1.066</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b"/>
                </a:tc>
                <a:tc>
                  <a:txBody>
                    <a:bodyPr/>
                    <a:lstStyle/>
                    <a:p>
                      <a:pPr marL="10795" marR="80010" indent="-6350" algn="l">
                        <a:lnSpc>
                          <a:spcPct val="107000"/>
                        </a:lnSpc>
                        <a:spcAft>
                          <a:spcPts val="465"/>
                        </a:spcAft>
                      </a:pPr>
                      <a:r>
                        <a:rPr lang="en-IN" sz="1800" kern="100" dirty="0">
                          <a:effectLst/>
                        </a:rPr>
                        <a:t>-1.06</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b"/>
                </a:tc>
                <a:tc>
                  <a:txBody>
                    <a:bodyPr/>
                    <a:lstStyle/>
                    <a:p>
                      <a:pPr marL="10795" marR="80010" indent="-6350" algn="l">
                        <a:lnSpc>
                          <a:spcPct val="107000"/>
                        </a:lnSpc>
                        <a:spcAft>
                          <a:spcPts val="465"/>
                        </a:spcAft>
                      </a:pPr>
                      <a:r>
                        <a:rPr lang="en-IN" sz="1800" kern="100">
                          <a:effectLst/>
                        </a:rPr>
                        <a:t>0.006</a:t>
                      </a:r>
                      <a:endPar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b"/>
                </a:tc>
                <a:extLst>
                  <a:ext uri="{0D108BD9-81ED-4DB2-BD59-A6C34878D82A}">
                    <a16:rowId xmlns:a16="http://schemas.microsoft.com/office/drawing/2014/main" val="952797473"/>
                  </a:ext>
                </a:extLst>
              </a:tr>
              <a:tr h="400288">
                <a:tc>
                  <a:txBody>
                    <a:bodyPr/>
                    <a:lstStyle/>
                    <a:p>
                      <a:pPr marL="7620" marR="80010" indent="-6350" algn="ctr">
                        <a:lnSpc>
                          <a:spcPct val="107000"/>
                        </a:lnSpc>
                        <a:spcAft>
                          <a:spcPts val="465"/>
                        </a:spcAft>
                      </a:pPr>
                      <a:r>
                        <a:rPr lang="en-IN" sz="1800" kern="100">
                          <a:effectLst/>
                        </a:rPr>
                        <a:t>-10= 5.90%</a:t>
                      </a:r>
                      <a:endPar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b"/>
                </a:tc>
                <a:tc>
                  <a:txBody>
                    <a:bodyPr/>
                    <a:lstStyle/>
                    <a:p>
                      <a:pPr marL="10160" marR="80010" indent="-6350" algn="l">
                        <a:lnSpc>
                          <a:spcPct val="107000"/>
                        </a:lnSpc>
                        <a:spcAft>
                          <a:spcPts val="465"/>
                        </a:spcAft>
                      </a:pPr>
                      <a:r>
                        <a:rPr lang="en-IN" sz="1800" kern="100">
                          <a:effectLst/>
                        </a:rPr>
                        <a:t>134.6722</a:t>
                      </a:r>
                      <a:endPar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b"/>
                </a:tc>
                <a:tc>
                  <a:txBody>
                    <a:bodyPr/>
                    <a:lstStyle/>
                    <a:p>
                      <a:pPr marL="10160" marR="80010" indent="-6350" algn="l">
                        <a:lnSpc>
                          <a:spcPct val="107000"/>
                        </a:lnSpc>
                        <a:spcAft>
                          <a:spcPts val="465"/>
                        </a:spcAft>
                      </a:pPr>
                      <a:r>
                        <a:rPr lang="en-IN" sz="1800" kern="100">
                          <a:effectLst/>
                        </a:rPr>
                        <a:t>136.1078</a:t>
                      </a:r>
                      <a:endPar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b"/>
                </a:tc>
                <a:tc>
                  <a:txBody>
                    <a:bodyPr/>
                    <a:lstStyle/>
                    <a:p>
                      <a:pPr marL="10160" marR="80010" indent="-6350" algn="l">
                        <a:lnSpc>
                          <a:spcPct val="107000"/>
                        </a:lnSpc>
                        <a:spcAft>
                          <a:spcPts val="465"/>
                        </a:spcAft>
                      </a:pPr>
                      <a:r>
                        <a:rPr lang="en-IN" sz="1800" kern="100">
                          <a:effectLst/>
                        </a:rPr>
                        <a:t>136.1193</a:t>
                      </a:r>
                      <a:endPar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b"/>
                </a:tc>
                <a:tc>
                  <a:txBody>
                    <a:bodyPr/>
                    <a:lstStyle/>
                    <a:p>
                      <a:pPr marL="10795" marR="80010" indent="-6350" algn="l">
                        <a:lnSpc>
                          <a:spcPct val="107000"/>
                        </a:lnSpc>
                        <a:spcAft>
                          <a:spcPts val="465"/>
                        </a:spcAft>
                      </a:pPr>
                      <a:r>
                        <a:rPr lang="en-IN" sz="1800" kern="100">
                          <a:effectLst/>
                        </a:rPr>
                        <a:t>1.066</a:t>
                      </a:r>
                      <a:endPar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b"/>
                </a:tc>
                <a:tc>
                  <a:txBody>
                    <a:bodyPr/>
                    <a:lstStyle/>
                    <a:p>
                      <a:pPr marL="10795" marR="80010" indent="-6350" algn="l">
                        <a:lnSpc>
                          <a:spcPct val="107000"/>
                        </a:lnSpc>
                        <a:spcAft>
                          <a:spcPts val="465"/>
                        </a:spcAft>
                      </a:pPr>
                      <a:r>
                        <a:rPr lang="en-IN" sz="1800" kern="100">
                          <a:effectLst/>
                        </a:rPr>
                        <a:t>1.07</a:t>
                      </a:r>
                      <a:endPar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b"/>
                </a:tc>
                <a:tc>
                  <a:txBody>
                    <a:bodyPr/>
                    <a:lstStyle/>
                    <a:p>
                      <a:pPr marL="10795" marR="80010" indent="-6350" algn="l">
                        <a:lnSpc>
                          <a:spcPct val="107000"/>
                        </a:lnSpc>
                        <a:spcAft>
                          <a:spcPts val="465"/>
                        </a:spcAft>
                      </a:pPr>
                      <a:r>
                        <a:rPr lang="en-IN" sz="1800" kern="100">
                          <a:effectLst/>
                        </a:rPr>
                        <a:t>0.004</a:t>
                      </a:r>
                      <a:endPar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b"/>
                </a:tc>
                <a:extLst>
                  <a:ext uri="{0D108BD9-81ED-4DB2-BD59-A6C34878D82A}">
                    <a16:rowId xmlns:a16="http://schemas.microsoft.com/office/drawing/2014/main" val="2494061871"/>
                  </a:ext>
                </a:extLst>
              </a:tr>
              <a:tr h="400288">
                <a:tc>
                  <a:txBody>
                    <a:bodyPr/>
                    <a:lstStyle/>
                    <a:p>
                      <a:pPr marL="6350" marR="80010" indent="-6350" algn="ctr">
                        <a:lnSpc>
                          <a:spcPct val="107000"/>
                        </a:lnSpc>
                        <a:spcAft>
                          <a:spcPts val="465"/>
                        </a:spcAft>
                      </a:pPr>
                      <a:r>
                        <a:rPr lang="en-IN" sz="1800" kern="100">
                          <a:effectLst/>
                        </a:rPr>
                        <a:t>200= 8%</a:t>
                      </a:r>
                      <a:endPar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b"/>
                </a:tc>
                <a:tc>
                  <a:txBody>
                    <a:bodyPr/>
                    <a:lstStyle/>
                    <a:p>
                      <a:pPr marL="10160" marR="80010" indent="-6350" algn="l">
                        <a:lnSpc>
                          <a:spcPct val="107000"/>
                        </a:lnSpc>
                        <a:spcAft>
                          <a:spcPts val="465"/>
                        </a:spcAft>
                      </a:pPr>
                      <a:r>
                        <a:rPr lang="en-IN" sz="1800" kern="100">
                          <a:effectLst/>
                        </a:rPr>
                        <a:t>134.6722</a:t>
                      </a:r>
                      <a:endPar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b"/>
                </a:tc>
                <a:tc>
                  <a:txBody>
                    <a:bodyPr/>
                    <a:lstStyle/>
                    <a:p>
                      <a:pPr marL="10160" marR="80010" indent="-6350" algn="l">
                        <a:lnSpc>
                          <a:spcPct val="107000"/>
                        </a:lnSpc>
                        <a:spcAft>
                          <a:spcPts val="465"/>
                        </a:spcAft>
                      </a:pPr>
                      <a:r>
                        <a:rPr lang="en-IN" sz="1800" kern="100">
                          <a:effectLst/>
                        </a:rPr>
                        <a:t>105.9601</a:t>
                      </a:r>
                      <a:endPar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b"/>
                </a:tc>
                <a:tc>
                  <a:txBody>
                    <a:bodyPr/>
                    <a:lstStyle/>
                    <a:p>
                      <a:pPr marL="10160" marR="80010" indent="-6350" algn="l">
                        <a:lnSpc>
                          <a:spcPct val="107000"/>
                        </a:lnSpc>
                        <a:spcAft>
                          <a:spcPts val="465"/>
                        </a:spcAft>
                      </a:pPr>
                      <a:r>
                        <a:rPr lang="en-IN" sz="1800" kern="100" dirty="0">
                          <a:effectLst/>
                        </a:rPr>
                        <a:t>109.8964</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b"/>
                </a:tc>
                <a:tc>
                  <a:txBody>
                    <a:bodyPr/>
                    <a:lstStyle/>
                    <a:p>
                      <a:pPr marL="10795" marR="80010" indent="-6350" algn="l">
                        <a:lnSpc>
                          <a:spcPct val="107000"/>
                        </a:lnSpc>
                        <a:spcAft>
                          <a:spcPts val="465"/>
                        </a:spcAft>
                      </a:pPr>
                      <a:r>
                        <a:rPr lang="en-IN" sz="1800" kern="100">
                          <a:effectLst/>
                        </a:rPr>
                        <a:t>-21.32</a:t>
                      </a:r>
                      <a:endPar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b"/>
                </a:tc>
                <a:tc>
                  <a:txBody>
                    <a:bodyPr/>
                    <a:lstStyle/>
                    <a:p>
                      <a:pPr marL="10795" marR="80010" indent="-6350" algn="l">
                        <a:lnSpc>
                          <a:spcPct val="107000"/>
                        </a:lnSpc>
                        <a:spcAft>
                          <a:spcPts val="465"/>
                        </a:spcAft>
                      </a:pPr>
                      <a:r>
                        <a:rPr lang="en-IN" sz="1800" kern="100" dirty="0">
                          <a:effectLst/>
                        </a:rPr>
                        <a:t>-18.4</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b"/>
                </a:tc>
                <a:tc>
                  <a:txBody>
                    <a:bodyPr/>
                    <a:lstStyle/>
                    <a:p>
                      <a:pPr marL="10795" marR="80010" indent="-6350" algn="l">
                        <a:lnSpc>
                          <a:spcPct val="107000"/>
                        </a:lnSpc>
                        <a:spcAft>
                          <a:spcPts val="465"/>
                        </a:spcAft>
                      </a:pPr>
                      <a:r>
                        <a:rPr lang="en-IN" sz="1800" kern="100">
                          <a:effectLst/>
                        </a:rPr>
                        <a:t>2.92</a:t>
                      </a:r>
                      <a:endPar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b"/>
                </a:tc>
                <a:extLst>
                  <a:ext uri="{0D108BD9-81ED-4DB2-BD59-A6C34878D82A}">
                    <a16:rowId xmlns:a16="http://schemas.microsoft.com/office/drawing/2014/main" val="976349309"/>
                  </a:ext>
                </a:extLst>
              </a:tr>
              <a:tr h="400288">
                <a:tc>
                  <a:txBody>
                    <a:bodyPr/>
                    <a:lstStyle/>
                    <a:p>
                      <a:pPr marL="8255" marR="80010" indent="-6350" algn="ctr">
                        <a:lnSpc>
                          <a:spcPct val="107000"/>
                        </a:lnSpc>
                        <a:spcAft>
                          <a:spcPts val="465"/>
                        </a:spcAft>
                      </a:pPr>
                      <a:r>
                        <a:rPr lang="en-IN" sz="1800" kern="100">
                          <a:effectLst/>
                        </a:rPr>
                        <a:t>-200 =4%</a:t>
                      </a:r>
                      <a:endPar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b"/>
                </a:tc>
                <a:tc>
                  <a:txBody>
                    <a:bodyPr/>
                    <a:lstStyle/>
                    <a:p>
                      <a:pPr marL="10160" marR="80010" indent="-6350" algn="l">
                        <a:lnSpc>
                          <a:spcPct val="107000"/>
                        </a:lnSpc>
                        <a:spcAft>
                          <a:spcPts val="465"/>
                        </a:spcAft>
                      </a:pPr>
                      <a:r>
                        <a:rPr lang="en-IN" sz="1800" kern="100">
                          <a:effectLst/>
                        </a:rPr>
                        <a:t>134.6722</a:t>
                      </a:r>
                      <a:endPar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b"/>
                </a:tc>
                <a:tc>
                  <a:txBody>
                    <a:bodyPr/>
                    <a:lstStyle/>
                    <a:p>
                      <a:pPr marL="10160" marR="80010" indent="-6350" algn="l">
                        <a:lnSpc>
                          <a:spcPct val="107000"/>
                        </a:lnSpc>
                        <a:spcAft>
                          <a:spcPts val="465"/>
                        </a:spcAft>
                      </a:pPr>
                      <a:r>
                        <a:rPr lang="en-IN" sz="1800" kern="100">
                          <a:effectLst/>
                        </a:rPr>
                        <a:t>163.3843</a:t>
                      </a:r>
                      <a:endPar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b"/>
                </a:tc>
                <a:tc>
                  <a:txBody>
                    <a:bodyPr/>
                    <a:lstStyle/>
                    <a:p>
                      <a:pPr marL="10160" marR="80010" indent="-6350" algn="l">
                        <a:lnSpc>
                          <a:spcPct val="107000"/>
                        </a:lnSpc>
                        <a:spcAft>
                          <a:spcPts val="465"/>
                        </a:spcAft>
                      </a:pPr>
                      <a:r>
                        <a:rPr lang="en-IN" sz="1800" kern="100" dirty="0">
                          <a:effectLst/>
                        </a:rPr>
                        <a:t>168.3887</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b"/>
                </a:tc>
                <a:tc>
                  <a:txBody>
                    <a:bodyPr/>
                    <a:lstStyle/>
                    <a:p>
                      <a:pPr marL="10795" marR="80010" indent="-6350" algn="l">
                        <a:lnSpc>
                          <a:spcPct val="107000"/>
                        </a:lnSpc>
                        <a:spcAft>
                          <a:spcPts val="465"/>
                        </a:spcAft>
                      </a:pPr>
                      <a:r>
                        <a:rPr lang="en-IN" sz="1800" kern="100" dirty="0">
                          <a:effectLst/>
                        </a:rPr>
                        <a:t>21.32</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b"/>
                </a:tc>
                <a:tc>
                  <a:txBody>
                    <a:bodyPr/>
                    <a:lstStyle/>
                    <a:p>
                      <a:pPr marL="10795" marR="80010" indent="-6350" algn="l">
                        <a:lnSpc>
                          <a:spcPct val="107000"/>
                        </a:lnSpc>
                        <a:spcAft>
                          <a:spcPts val="465"/>
                        </a:spcAft>
                      </a:pPr>
                      <a:r>
                        <a:rPr lang="en-IN" sz="1800" kern="100" dirty="0">
                          <a:effectLst/>
                        </a:rPr>
                        <a:t>25.04</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b"/>
                </a:tc>
                <a:tc>
                  <a:txBody>
                    <a:bodyPr/>
                    <a:lstStyle/>
                    <a:p>
                      <a:pPr marL="10795" marR="80010" indent="-6350" algn="l">
                        <a:lnSpc>
                          <a:spcPct val="107000"/>
                        </a:lnSpc>
                        <a:spcAft>
                          <a:spcPts val="465"/>
                        </a:spcAft>
                      </a:pPr>
                      <a:r>
                        <a:rPr lang="en-IN" sz="1800" kern="100" dirty="0">
                          <a:effectLst/>
                        </a:rPr>
                        <a:t>3.72</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28" marT="46413" marB="0" anchor="b"/>
                </a:tc>
                <a:extLst>
                  <a:ext uri="{0D108BD9-81ED-4DB2-BD59-A6C34878D82A}">
                    <a16:rowId xmlns:a16="http://schemas.microsoft.com/office/drawing/2014/main" val="1865672980"/>
                  </a:ext>
                </a:extLst>
              </a:tr>
            </a:tbl>
          </a:graphicData>
        </a:graphic>
      </p:graphicFrame>
      <p:sp>
        <p:nvSpPr>
          <p:cNvPr id="3" name="TextBox 2">
            <a:extLst>
              <a:ext uri="{FF2B5EF4-FFF2-40B4-BE49-F238E27FC236}">
                <a16:creationId xmlns:a16="http://schemas.microsoft.com/office/drawing/2014/main" id="{059D63BC-DAB0-7DBC-61F7-F626FC1AA6D6}"/>
              </a:ext>
            </a:extLst>
          </p:cNvPr>
          <p:cNvSpPr txBox="1"/>
          <p:nvPr/>
        </p:nvSpPr>
        <p:spPr>
          <a:xfrm rot="10800000" flipV="1">
            <a:off x="2209156" y="707708"/>
            <a:ext cx="6920207" cy="523220"/>
          </a:xfrm>
          <a:prstGeom prst="rect">
            <a:avLst/>
          </a:prstGeom>
          <a:noFill/>
        </p:spPr>
        <p:txBody>
          <a:bodyPr wrap="square" rtlCol="0">
            <a:spAutoFit/>
          </a:bodyPr>
          <a:lstStyle/>
          <a:p>
            <a:pPr algn="ctr"/>
            <a:r>
              <a:rPr lang="en-IN" sz="2800" b="1" dirty="0">
                <a:solidFill>
                  <a:schemeClr val="bg1"/>
                </a:solidFill>
                <a:latin typeface="Times New Roman" panose="02020603050405020304" pitchFamily="18" charset="0"/>
                <a:cs typeface="Times New Roman" panose="02020603050405020304" pitchFamily="18" charset="0"/>
              </a:rPr>
              <a:t>How good is the approximation? </a:t>
            </a:r>
            <a:endParaRPr lang="en-US"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3856993"/>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1134</Words>
  <Application>Microsoft Office PowerPoint</Application>
  <PresentationFormat>Widescreen</PresentationFormat>
  <Paragraphs>136</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Madison</vt:lpstr>
      <vt:lpstr>PowerPoint Presentation</vt:lpstr>
      <vt:lpstr>PowerPoint Presentation</vt:lpstr>
      <vt:lpstr>Review of price</vt:lpstr>
      <vt:lpstr>PowerPoint Presentation</vt:lpstr>
      <vt:lpstr>Review of price</vt:lpstr>
      <vt:lpstr>PowerPoint Presentation</vt:lpstr>
      <vt:lpstr>PowerPoint Presentation</vt:lpstr>
      <vt:lpstr>Deposit and loan To the Customer services  </vt:lpstr>
      <vt:lpstr>PowerPoint Presentation</vt:lpstr>
      <vt:lpstr>Positive and Negative Convexity Adjustment</vt:lpstr>
      <vt:lpstr>PowerPoint Presentation</vt:lpstr>
      <vt:lpstr>Characteristics Affecting Price Volatility</vt:lpstr>
      <vt:lpstr>PowerPoint Presentation</vt:lpstr>
      <vt:lpstr>Characteristics Affecting Price Volatility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 Pollution </dc:title>
  <dc:creator>Jubair Rahoman</dc:creator>
  <cp:lastModifiedBy>8801724098483</cp:lastModifiedBy>
  <cp:revision>24</cp:revision>
  <dcterms:created xsi:type="dcterms:W3CDTF">2024-10-01T11:51:38Z</dcterms:created>
  <dcterms:modified xsi:type="dcterms:W3CDTF">2024-10-03T15:06:02Z</dcterms:modified>
</cp:coreProperties>
</file>