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57"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2" d="100"/>
          <a:sy n="102" d="100"/>
        </p:scale>
        <p:origin x="12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FABB-0376-32BC-D196-6A90D8E69B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2F559-3522-0B19-E6AE-364BBD355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D5CB6B2-64CA-64E4-371E-EDBC6D6844CE}"/>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54947D14-4E4F-8B28-B156-DB2677791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1897A-7562-B868-1335-C6D85298E13F}"/>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4542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F2A9-D774-4668-F26F-F0922288449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86C1FD-0058-2945-00E4-1E77DCE1DA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9C016E-75B0-A355-0931-2D47FEED62BD}"/>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88DD13D1-5C69-049F-DD2D-A3B328507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89311-824F-7A0F-7DB4-8E21B1E479A3}"/>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9161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05567-ABBD-427B-72D2-75F5BA0811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F38A48-CD37-CF50-1E2E-BFD4E35FAD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8ACA97-2BE1-43C7-0495-E6379F06C0DB}"/>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3A83940F-7F53-503A-E09A-1C5C549B0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FE29C-786D-1A97-06C2-29BAE5400377}"/>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8223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56A8-5DFE-6824-B376-67E141805C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50757C-05DD-B098-E3D7-83C26E36AC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62FE70-998B-75D1-9644-76E2DB807878}"/>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0A824F67-C60D-00B7-FA3B-3344EF896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D803-6489-E297-AA64-936571AFA23C}"/>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29047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5A6C-7FE9-B868-2232-E89F096497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DE819B-5785-D13B-41F6-437D4C2FE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AE7A45-0308-AFDA-C606-73C46632B505}"/>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CE8C0BB2-CA40-31FF-E861-9CE89C9CF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C1FA1-F69D-58D1-95E5-122176BDC280}"/>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8864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6971-56D7-FBFE-410F-907284FB12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DEB8B9-767C-092D-B59C-F36C6C54EB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E93789-5ECD-FFAE-7AC7-99087DDCC8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C503A9-5732-0F4F-7F7E-05044A07CD10}"/>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6" name="Footer Placeholder 5">
            <a:extLst>
              <a:ext uri="{FF2B5EF4-FFF2-40B4-BE49-F238E27FC236}">
                <a16:creationId xmlns:a16="http://schemas.microsoft.com/office/drawing/2014/main" id="{56B7B7FB-B7FD-A988-F68B-78493403B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0B1AA-497C-26BF-2863-33BD07D257FF}"/>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23857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2B06-8975-8A7F-12D7-C9C8F8FF6E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E2BADF-2049-BA2F-2435-BACB982BA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54D84-BA15-B905-FCEB-AAC56C131A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3E3951-C890-54C6-DB6F-A579822F1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AEAC97-7C7E-6C11-F1E8-C7727015EB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CF4747E-0A51-0F19-F746-9777CB3149D7}"/>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8" name="Footer Placeholder 7">
            <a:extLst>
              <a:ext uri="{FF2B5EF4-FFF2-40B4-BE49-F238E27FC236}">
                <a16:creationId xmlns:a16="http://schemas.microsoft.com/office/drawing/2014/main" id="{9A79C104-EA9D-74AD-46F9-C36F01B5A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5AA702-AF68-2CFF-7D2D-ABA3AFF0CFBC}"/>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05685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2AA1-FA87-A7A9-AEBF-B60BAA16D73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1DD7162-E213-33EF-59F5-FA3CD2A9A134}"/>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4" name="Footer Placeholder 3">
            <a:extLst>
              <a:ext uri="{FF2B5EF4-FFF2-40B4-BE49-F238E27FC236}">
                <a16:creationId xmlns:a16="http://schemas.microsoft.com/office/drawing/2014/main" id="{1FA919E0-3CE0-725F-7ED7-261CA3800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102D2-CCA4-1A13-42A4-F22728D8B855}"/>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64628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8565B-A43C-C1CA-CA5A-3252987E9D56}"/>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3" name="Footer Placeholder 2">
            <a:extLst>
              <a:ext uri="{FF2B5EF4-FFF2-40B4-BE49-F238E27FC236}">
                <a16:creationId xmlns:a16="http://schemas.microsoft.com/office/drawing/2014/main" id="{C8891ACD-BD53-3ADD-6ABA-70B4EB69E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392882-BC3C-9F74-F617-56E36F9433F9}"/>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35488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D61E-80E9-5E03-F53D-F39280BC1E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5829B0-DBAB-BF7E-1EF7-AACFCAED0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B3B15D-4321-79E7-CAF3-9B31D18CE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0AFB22-2621-4E7D-B62F-C44B53AA2A6D}"/>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6" name="Footer Placeholder 5">
            <a:extLst>
              <a:ext uri="{FF2B5EF4-FFF2-40B4-BE49-F238E27FC236}">
                <a16:creationId xmlns:a16="http://schemas.microsoft.com/office/drawing/2014/main" id="{B2B8D4A6-B67E-5971-876E-7BBC717CF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E0673-80CC-184A-E2C2-5309B619226E}"/>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414118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9745-0822-4D86-08B7-8248CFA4F4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A9F1D3E-91F7-10B4-3E1A-107C9D3B7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A1084-5363-B2BA-CCA0-1BA90BAA1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FD6124-266A-4655-D8F2-7A1F965B7CB9}"/>
              </a:ext>
            </a:extLst>
          </p:cNvPr>
          <p:cNvSpPr>
            <a:spLocks noGrp="1"/>
          </p:cNvSpPr>
          <p:nvPr>
            <p:ph type="dt" sz="half" idx="10"/>
          </p:nvPr>
        </p:nvSpPr>
        <p:spPr/>
        <p:txBody>
          <a:bodyPr/>
          <a:lstStyle/>
          <a:p>
            <a:fld id="{472D740F-C665-4680-AB22-549D0F7D1311}" type="datetimeFigureOut">
              <a:rPr lang="en-US" smtClean="0"/>
              <a:t>8/1/2024</a:t>
            </a:fld>
            <a:endParaRPr lang="en-US"/>
          </a:p>
        </p:txBody>
      </p:sp>
      <p:sp>
        <p:nvSpPr>
          <p:cNvPr id="6" name="Footer Placeholder 5">
            <a:extLst>
              <a:ext uri="{FF2B5EF4-FFF2-40B4-BE49-F238E27FC236}">
                <a16:creationId xmlns:a16="http://schemas.microsoft.com/office/drawing/2014/main" id="{D4FF9DEF-4D8C-6636-3105-16136268D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7C4E9-53E3-A1DD-251C-B13A1D42DD83}"/>
              </a:ext>
            </a:extLst>
          </p:cNvPr>
          <p:cNvSpPr>
            <a:spLocks noGrp="1"/>
          </p:cNvSpPr>
          <p:nvPr>
            <p:ph type="sldNum" sz="quarter" idx="12"/>
          </p:nvPr>
        </p:nvSpPr>
        <p:spPr/>
        <p:txBody>
          <a:bodyPr/>
          <a:lstStyle/>
          <a:p>
            <a:fld id="{72B9D84A-C053-4B49-B287-0CD55D77AD6A}" type="slidenum">
              <a:rPr lang="en-US" smtClean="0"/>
              <a:t>‹#›</a:t>
            </a:fld>
            <a:endParaRPr lang="en-US"/>
          </a:p>
        </p:txBody>
      </p:sp>
    </p:spTree>
    <p:extLst>
      <p:ext uri="{BB962C8B-B14F-4D97-AF65-F5344CB8AC3E}">
        <p14:creationId xmlns:p14="http://schemas.microsoft.com/office/powerpoint/2010/main" val="294037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F86CEA-9508-5B98-5409-4611138AF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8FF7F67-256B-F3A6-5B1B-A78AE1BC2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5E1DF4-3FD3-7455-34EF-22D4BA473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D740F-C665-4680-AB22-549D0F7D1311}" type="datetimeFigureOut">
              <a:rPr lang="en-US" smtClean="0"/>
              <a:t>8/1/2024</a:t>
            </a:fld>
            <a:endParaRPr lang="en-US"/>
          </a:p>
        </p:txBody>
      </p:sp>
      <p:sp>
        <p:nvSpPr>
          <p:cNvPr id="5" name="Footer Placeholder 4">
            <a:extLst>
              <a:ext uri="{FF2B5EF4-FFF2-40B4-BE49-F238E27FC236}">
                <a16:creationId xmlns:a16="http://schemas.microsoft.com/office/drawing/2014/main" id="{4BC5911A-6CCD-B9C7-277A-2B1201100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C3CAE-35AE-3558-AB01-B23AB602A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9D84A-C053-4B49-B287-0CD55D77AD6A}" type="slidenum">
              <a:rPr lang="en-US" smtClean="0"/>
              <a:t>‹#›</a:t>
            </a:fld>
            <a:endParaRPr lang="en-US"/>
          </a:p>
        </p:txBody>
      </p:sp>
    </p:spTree>
    <p:extLst>
      <p:ext uri="{BB962C8B-B14F-4D97-AF65-F5344CB8AC3E}">
        <p14:creationId xmlns:p14="http://schemas.microsoft.com/office/powerpoint/2010/main" val="251315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BFAF-9C80-6DAD-E641-F2D1D9D43D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35C330-7A37-9DBF-3FAE-AA69ECE8876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7815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2A66-12D6-B24E-0981-32F838048548}"/>
              </a:ext>
            </a:extLst>
          </p:cNvPr>
          <p:cNvSpPr>
            <a:spLocks noGrp="1"/>
          </p:cNvSpPr>
          <p:nvPr>
            <p:ph type="title"/>
          </p:nvPr>
        </p:nvSpPr>
        <p:spPr>
          <a:xfrm>
            <a:off x="838200" y="365126"/>
            <a:ext cx="10515600" cy="747238"/>
          </a:xfrm>
        </p:spPr>
        <p:txBody>
          <a:bodyPr/>
          <a:lstStyle/>
          <a:p>
            <a:endParaRPr lang="en-US" dirty="0"/>
          </a:p>
        </p:txBody>
      </p:sp>
      <p:sp>
        <p:nvSpPr>
          <p:cNvPr id="3" name="Content Placeholder 2">
            <a:extLst>
              <a:ext uri="{FF2B5EF4-FFF2-40B4-BE49-F238E27FC236}">
                <a16:creationId xmlns:a16="http://schemas.microsoft.com/office/drawing/2014/main" id="{4FC2ABEE-D3D2-10DA-D7B4-2A7B3BB28F47}"/>
              </a:ext>
            </a:extLst>
          </p:cNvPr>
          <p:cNvSpPr>
            <a:spLocks noGrp="1"/>
          </p:cNvSpPr>
          <p:nvPr>
            <p:ph idx="1"/>
          </p:nvPr>
        </p:nvSpPr>
        <p:spPr>
          <a:xfrm>
            <a:off x="838200" y="2036191"/>
            <a:ext cx="5138394" cy="2111604"/>
          </a:xfrm>
        </p:spPr>
        <p:txBody>
          <a:bodyPr>
            <a:normAutofit fontScale="85000" lnSpcReduction="20000"/>
          </a:bodyPr>
          <a:lstStyle/>
          <a:p>
            <a:pPr algn="ctr">
              <a:lnSpc>
                <a:spcPct val="200000"/>
              </a:lnSpc>
              <a:buFont typeface="Courier New" panose="02070309020205020404" pitchFamily="49" charset="0"/>
              <a:buChar char="o"/>
            </a:pPr>
            <a:r>
              <a:rPr lang="en-US" dirty="0">
                <a:latin typeface="Aptos" panose="020B0004020202020204" pitchFamily="34" charset="0"/>
              </a:rPr>
              <a:t>Foodpanda available in any city of Pakistan and its delivered food in any other city of Pakistan</a:t>
            </a:r>
          </a:p>
          <a:p>
            <a:pPr marL="0" indent="0">
              <a:lnSpc>
                <a:spcPct val="150000"/>
              </a:lnSpc>
              <a:buNone/>
            </a:pPr>
            <a:endParaRPr lang="en-US" dirty="0">
              <a:latin typeface="Aptos" panose="020B0004020202020204" pitchFamily="34" charset="0"/>
            </a:endParaRPr>
          </a:p>
        </p:txBody>
      </p:sp>
      <p:sp>
        <p:nvSpPr>
          <p:cNvPr id="4" name="Rectangle 3">
            <a:extLst>
              <a:ext uri="{FF2B5EF4-FFF2-40B4-BE49-F238E27FC236}">
                <a16:creationId xmlns:a16="http://schemas.microsoft.com/office/drawing/2014/main" id="{0CCD5FC9-F4A0-BE0D-23DD-6762F92A53B4}"/>
              </a:ext>
            </a:extLst>
          </p:cNvPr>
          <p:cNvSpPr/>
          <p:nvPr/>
        </p:nvSpPr>
        <p:spPr>
          <a:xfrm>
            <a:off x="7004115" y="103695"/>
            <a:ext cx="4741683" cy="6598763"/>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3716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A296-406C-DE1E-CFD9-09DD992D62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2D8E3-A674-9D1A-D5D7-BCE0F872A7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141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5353-C559-DBFC-E405-7E822D10BF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FF78F2-CDE4-90E7-DD74-3B828A6EA3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27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2D4A-287D-5651-1453-E523766EACD1}"/>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281FE327-EEF2-F00F-E87C-74708DF93D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7013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25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4776-1F9A-EEBC-542D-03D81584FBAA}"/>
              </a:ext>
            </a:extLst>
          </p:cNvPr>
          <p:cNvSpPr>
            <a:spLocks noGrp="1"/>
          </p:cNvSpPr>
          <p:nvPr>
            <p:ph type="title"/>
          </p:nvPr>
        </p:nvSpPr>
        <p:spPr>
          <a:xfrm>
            <a:off x="546755" y="365125"/>
            <a:ext cx="10807045" cy="1325563"/>
          </a:xfrm>
        </p:spPr>
        <p:txBody>
          <a:bodyPr/>
          <a:lstStyle/>
          <a:p>
            <a:r>
              <a:rPr lang="en-US" dirty="0">
                <a:solidFill>
                  <a:srgbClr val="FF0066"/>
                </a:solidFill>
                <a:latin typeface="Aptos" panose="020B0004020202020204" pitchFamily="34" charset="0"/>
              </a:rPr>
              <a:t>INTRODUCTION</a:t>
            </a:r>
          </a:p>
        </p:txBody>
      </p:sp>
      <p:sp>
        <p:nvSpPr>
          <p:cNvPr id="3" name="Content Placeholder 2">
            <a:extLst>
              <a:ext uri="{FF2B5EF4-FFF2-40B4-BE49-F238E27FC236}">
                <a16:creationId xmlns:a16="http://schemas.microsoft.com/office/drawing/2014/main" id="{FEE5DA1E-9756-526F-E6FC-8C2DE60B20C7}"/>
              </a:ext>
            </a:extLst>
          </p:cNvPr>
          <p:cNvSpPr>
            <a:spLocks noGrp="1"/>
          </p:cNvSpPr>
          <p:nvPr>
            <p:ph idx="1"/>
          </p:nvPr>
        </p:nvSpPr>
        <p:spPr>
          <a:xfrm>
            <a:off x="546755" y="1545996"/>
            <a:ext cx="11645245" cy="4630967"/>
          </a:xfrm>
        </p:spPr>
        <p:txBody>
          <a:bodyPr>
            <a:normAutofit fontScale="85000" lnSpcReduction="10000"/>
          </a:bodyPr>
          <a:lstStyle/>
          <a:p>
            <a:pPr>
              <a:lnSpc>
                <a:spcPct val="150000"/>
              </a:lnSpc>
              <a:buFont typeface="Courier New" panose="02070309020205020404" pitchFamily="49" charset="0"/>
              <a:buChar char="o"/>
            </a:pPr>
            <a:r>
              <a:rPr lang="en-US" dirty="0"/>
              <a:t>Foodpanda is an online food delivering platform that lead customer to order restaurant via</a:t>
            </a:r>
          </a:p>
          <a:p>
            <a:pPr>
              <a:lnSpc>
                <a:spcPct val="150000"/>
              </a:lnSpc>
              <a:buFont typeface="Courier New" panose="02070309020205020404" pitchFamily="49" charset="0"/>
              <a:buChar char="o"/>
            </a:pPr>
            <a:r>
              <a:rPr lang="en-US" dirty="0"/>
              <a:t>The company consists of multiple brand operating in more than 40 countries across south America , Asia , The middle east, Eastern  Europe and Africa</a:t>
            </a:r>
          </a:p>
          <a:p>
            <a:pPr>
              <a:lnSpc>
                <a:spcPct val="150000"/>
              </a:lnSpc>
              <a:buFont typeface="Courier New" panose="02070309020205020404" pitchFamily="49" charset="0"/>
              <a:buChar char="o"/>
            </a:pPr>
            <a:r>
              <a:rPr lang="en-US" dirty="0"/>
              <a:t>The company is established in the year 2012 Headquartered in the berlin  and within a short span of time it establishes in business in approx. 40 different nation and earn a huge market share</a:t>
            </a:r>
          </a:p>
          <a:p>
            <a:pPr>
              <a:lnSpc>
                <a:spcPct val="150000"/>
              </a:lnSpc>
              <a:buFont typeface="Courier New" panose="02070309020205020404" pitchFamily="49" charset="0"/>
              <a:buChar char="o"/>
            </a:pPr>
            <a:r>
              <a:rPr lang="en-US" dirty="0"/>
              <a:t>Foodpanda has partnered with more than 58,000 restaurants worldwide and over 3,000 -5,000 restaurant in Pakistan</a:t>
            </a:r>
          </a:p>
        </p:txBody>
      </p:sp>
    </p:spTree>
    <p:extLst>
      <p:ext uri="{BB962C8B-B14F-4D97-AF65-F5344CB8AC3E}">
        <p14:creationId xmlns:p14="http://schemas.microsoft.com/office/powerpoint/2010/main" val="867643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6C86-D0F6-D232-EBC8-36D9C27A074E}"/>
              </a:ext>
            </a:extLst>
          </p:cNvPr>
          <p:cNvSpPr>
            <a:spLocks noGrp="1"/>
          </p:cNvSpPr>
          <p:nvPr>
            <p:ph type="title"/>
          </p:nvPr>
        </p:nvSpPr>
        <p:spPr>
          <a:xfrm>
            <a:off x="509047" y="339365"/>
            <a:ext cx="10844753" cy="1443840"/>
          </a:xfrm>
        </p:spPr>
        <p:txBody>
          <a:bodyPr/>
          <a:lstStyle/>
          <a:p>
            <a:r>
              <a:rPr lang="en-US" dirty="0">
                <a:solidFill>
                  <a:srgbClr val="FF0066"/>
                </a:solidFill>
                <a:latin typeface="Aptos" panose="020B0004020202020204" pitchFamily="34" charset="0"/>
              </a:rPr>
              <a:t>TARGET AUDIENCE</a:t>
            </a:r>
          </a:p>
        </p:txBody>
      </p:sp>
      <p:sp>
        <p:nvSpPr>
          <p:cNvPr id="3" name="Content Placeholder 2">
            <a:extLst>
              <a:ext uri="{FF2B5EF4-FFF2-40B4-BE49-F238E27FC236}">
                <a16:creationId xmlns:a16="http://schemas.microsoft.com/office/drawing/2014/main" id="{2D7E2E44-1497-AC09-827B-70A120668E8B}"/>
              </a:ext>
            </a:extLst>
          </p:cNvPr>
          <p:cNvSpPr>
            <a:spLocks noGrp="1"/>
          </p:cNvSpPr>
          <p:nvPr>
            <p:ph idx="1"/>
          </p:nvPr>
        </p:nvSpPr>
        <p:spPr>
          <a:xfrm>
            <a:off x="509047" y="1715678"/>
            <a:ext cx="10844753" cy="5005633"/>
          </a:xfrm>
        </p:spPr>
        <p:txBody>
          <a:bodyPr/>
          <a:lstStyle/>
          <a:p>
            <a:pPr>
              <a:lnSpc>
                <a:spcPct val="150000"/>
              </a:lnSpc>
              <a:buFont typeface="Courier New" panose="02070309020205020404" pitchFamily="49" charset="0"/>
              <a:buChar char="o"/>
            </a:pPr>
            <a:r>
              <a:rPr lang="en-US" dirty="0"/>
              <a:t>Smartphone users</a:t>
            </a:r>
          </a:p>
          <a:p>
            <a:pPr>
              <a:lnSpc>
                <a:spcPct val="150000"/>
              </a:lnSpc>
              <a:buFont typeface="Courier New" panose="02070309020205020404" pitchFamily="49" charset="0"/>
              <a:buChar char="o"/>
            </a:pPr>
            <a:r>
              <a:rPr lang="en-US" dirty="0"/>
              <a:t>Age: 18-35</a:t>
            </a:r>
          </a:p>
          <a:p>
            <a:pPr>
              <a:lnSpc>
                <a:spcPct val="150000"/>
              </a:lnSpc>
              <a:buFont typeface="Courier New" panose="02070309020205020404" pitchFamily="49" charset="0"/>
              <a:buChar char="o"/>
            </a:pPr>
            <a:r>
              <a:rPr lang="en-US" dirty="0"/>
              <a:t>Prefer convenience over ambiance</a:t>
            </a:r>
          </a:p>
          <a:p>
            <a:pPr>
              <a:lnSpc>
                <a:spcPct val="150000"/>
              </a:lnSpc>
              <a:buFont typeface="Courier New" panose="02070309020205020404" pitchFamily="49" charset="0"/>
              <a:buChar char="o"/>
            </a:pPr>
            <a:r>
              <a:rPr lang="en-US" dirty="0"/>
              <a:t>Always on the go</a:t>
            </a:r>
          </a:p>
          <a:p>
            <a:pPr>
              <a:lnSpc>
                <a:spcPct val="150000"/>
              </a:lnSpc>
              <a:buFont typeface="Courier New" panose="02070309020205020404" pitchFamily="49" charset="0"/>
              <a:buChar char="o"/>
            </a:pPr>
            <a:r>
              <a:rPr lang="en-US" dirty="0"/>
              <a:t>Teach </a:t>
            </a:r>
            <a:r>
              <a:rPr lang="en-US" dirty="0" err="1"/>
              <a:t>savy</a:t>
            </a:r>
            <a:endParaRPr lang="en-US" dirty="0"/>
          </a:p>
          <a:p>
            <a:pPr>
              <a:lnSpc>
                <a:spcPct val="150000"/>
              </a:lnSpc>
              <a:buFont typeface="Courier New" panose="02070309020205020404" pitchFamily="49" charset="0"/>
              <a:buChar char="o"/>
            </a:pPr>
            <a:r>
              <a:rPr lang="en-US" dirty="0"/>
              <a:t>Couch potatoes</a:t>
            </a:r>
          </a:p>
        </p:txBody>
      </p:sp>
      <p:sp>
        <p:nvSpPr>
          <p:cNvPr id="4" name="Rectangle 3">
            <a:extLst>
              <a:ext uri="{FF2B5EF4-FFF2-40B4-BE49-F238E27FC236}">
                <a16:creationId xmlns:a16="http://schemas.microsoft.com/office/drawing/2014/main" id="{94D8FAED-FF9C-88A3-13CE-6C27113C74DC}"/>
              </a:ext>
            </a:extLst>
          </p:cNvPr>
          <p:cNvSpPr/>
          <p:nvPr/>
        </p:nvSpPr>
        <p:spPr>
          <a:xfrm>
            <a:off x="7846244" y="136689"/>
            <a:ext cx="3996966" cy="6452647"/>
          </a:xfrm>
          <a:prstGeom prst="rect">
            <a:avLst/>
          </a:prstGeom>
          <a:blipFill>
            <a:blip r:embed="rId2"/>
            <a:stretch>
              <a:fillRect/>
            </a:stretch>
          </a:blip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297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0F3F-6C5D-FB17-F3AE-34811C20E3D2}"/>
              </a:ext>
            </a:extLst>
          </p:cNvPr>
          <p:cNvSpPr>
            <a:spLocks noGrp="1"/>
          </p:cNvSpPr>
          <p:nvPr>
            <p:ph type="title"/>
          </p:nvPr>
        </p:nvSpPr>
        <p:spPr>
          <a:xfrm>
            <a:off x="537328" y="339365"/>
            <a:ext cx="10816472" cy="1351323"/>
          </a:xfrm>
        </p:spPr>
        <p:txBody>
          <a:bodyPr/>
          <a:lstStyle/>
          <a:p>
            <a:r>
              <a:rPr lang="en-US" dirty="0">
                <a:solidFill>
                  <a:srgbClr val="FF0066"/>
                </a:solidFill>
                <a:latin typeface="Aptos" panose="020B0004020202020204" pitchFamily="34" charset="0"/>
              </a:rPr>
              <a:t>BENEFIT OF USING FOOD PANDA</a:t>
            </a:r>
          </a:p>
        </p:txBody>
      </p:sp>
      <p:sp>
        <p:nvSpPr>
          <p:cNvPr id="3" name="Content Placeholder 2">
            <a:extLst>
              <a:ext uri="{FF2B5EF4-FFF2-40B4-BE49-F238E27FC236}">
                <a16:creationId xmlns:a16="http://schemas.microsoft.com/office/drawing/2014/main" id="{A9E27332-A759-605F-A04D-07188CE59337}"/>
              </a:ext>
            </a:extLst>
          </p:cNvPr>
          <p:cNvSpPr>
            <a:spLocks noGrp="1"/>
          </p:cNvSpPr>
          <p:nvPr>
            <p:ph idx="1"/>
          </p:nvPr>
        </p:nvSpPr>
        <p:spPr>
          <a:xfrm>
            <a:off x="537326" y="1621410"/>
            <a:ext cx="10816473" cy="4555553"/>
          </a:xfrm>
        </p:spPr>
        <p:txBody>
          <a:bodyPr/>
          <a:lstStyle/>
          <a:p>
            <a:pPr>
              <a:lnSpc>
                <a:spcPct val="150000"/>
              </a:lnSpc>
              <a:buFont typeface="Courier New" panose="02070309020205020404" pitchFamily="49" charset="0"/>
              <a:buChar char="o"/>
            </a:pPr>
            <a:r>
              <a:rPr lang="en-US" dirty="0"/>
              <a:t>Convenient</a:t>
            </a:r>
          </a:p>
          <a:p>
            <a:pPr>
              <a:lnSpc>
                <a:spcPct val="150000"/>
              </a:lnSpc>
              <a:buFont typeface="Courier New" panose="02070309020205020404" pitchFamily="49" charset="0"/>
              <a:buChar char="o"/>
            </a:pPr>
            <a:r>
              <a:rPr lang="en-US" dirty="0"/>
              <a:t>Food is freshly cook</a:t>
            </a:r>
          </a:p>
          <a:p>
            <a:pPr>
              <a:lnSpc>
                <a:spcPct val="150000"/>
              </a:lnSpc>
              <a:buFont typeface="Courier New" panose="02070309020205020404" pitchFamily="49" charset="0"/>
              <a:buChar char="o"/>
            </a:pPr>
            <a:r>
              <a:rPr lang="en-US" dirty="0"/>
              <a:t>Different kind of cuisine and drinks</a:t>
            </a:r>
          </a:p>
          <a:p>
            <a:pPr>
              <a:lnSpc>
                <a:spcPct val="150000"/>
              </a:lnSpc>
              <a:buFont typeface="Courier New" panose="02070309020205020404" pitchFamily="49" charset="0"/>
              <a:buChar char="o"/>
            </a:pPr>
            <a:r>
              <a:rPr lang="en-US" dirty="0"/>
              <a:t>Attractive deals like enjoy discount on order</a:t>
            </a:r>
          </a:p>
          <a:p>
            <a:pPr>
              <a:lnSpc>
                <a:spcPct val="150000"/>
              </a:lnSpc>
              <a:buFont typeface="Courier New" panose="02070309020205020404" pitchFamily="49" charset="0"/>
              <a:buChar char="o"/>
            </a:pPr>
            <a:r>
              <a:rPr lang="en-US" dirty="0"/>
              <a:t>Free delivery</a:t>
            </a:r>
          </a:p>
          <a:p>
            <a:pPr>
              <a:lnSpc>
                <a:spcPct val="150000"/>
              </a:lnSpc>
              <a:buFont typeface="Courier New" panose="02070309020205020404" pitchFamily="49" charset="0"/>
              <a:buChar char="o"/>
            </a:pPr>
            <a:r>
              <a:rPr lang="en-US" dirty="0"/>
              <a:t>Promo codes</a:t>
            </a:r>
          </a:p>
        </p:txBody>
      </p:sp>
      <p:sp>
        <p:nvSpPr>
          <p:cNvPr id="4" name="Rectangle 3">
            <a:extLst>
              <a:ext uri="{FF2B5EF4-FFF2-40B4-BE49-F238E27FC236}">
                <a16:creationId xmlns:a16="http://schemas.microsoft.com/office/drawing/2014/main" id="{A6A2696C-5A90-45B5-97E9-134DFFD4D6B3}"/>
              </a:ext>
            </a:extLst>
          </p:cNvPr>
          <p:cNvSpPr/>
          <p:nvPr/>
        </p:nvSpPr>
        <p:spPr>
          <a:xfrm>
            <a:off x="7645138" y="1545996"/>
            <a:ext cx="4477732" cy="4972639"/>
          </a:xfrm>
          <a:prstGeom prst="rect">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913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0F94-22A6-CF0D-4098-D8F649ADDCEB}"/>
              </a:ext>
            </a:extLst>
          </p:cNvPr>
          <p:cNvSpPr>
            <a:spLocks noGrp="1"/>
          </p:cNvSpPr>
          <p:nvPr>
            <p:ph type="title"/>
          </p:nvPr>
        </p:nvSpPr>
        <p:spPr>
          <a:xfrm>
            <a:off x="678731" y="466445"/>
            <a:ext cx="10675069" cy="1797567"/>
          </a:xfrm>
        </p:spPr>
        <p:txBody>
          <a:bodyPr/>
          <a:lstStyle/>
          <a:p>
            <a:r>
              <a:rPr lang="en-US" sz="5400" dirty="0">
                <a:solidFill>
                  <a:srgbClr val="FF0066"/>
                </a:solidFill>
                <a:latin typeface="Aptos" panose="020B0004020202020204" pitchFamily="34" charset="0"/>
              </a:rPr>
              <a:t>HISTORY</a:t>
            </a:r>
            <a:endParaRPr lang="en-US" dirty="0">
              <a:solidFill>
                <a:srgbClr val="FF0066"/>
              </a:solidFill>
              <a:latin typeface="Aptos" panose="020B0004020202020204" pitchFamily="34" charset="0"/>
            </a:endParaRPr>
          </a:p>
        </p:txBody>
      </p:sp>
      <p:sp>
        <p:nvSpPr>
          <p:cNvPr id="3" name="Content Placeholder 2">
            <a:extLst>
              <a:ext uri="{FF2B5EF4-FFF2-40B4-BE49-F238E27FC236}">
                <a16:creationId xmlns:a16="http://schemas.microsoft.com/office/drawing/2014/main" id="{270779DA-A153-C5C4-F85B-B033669A5CB7}"/>
              </a:ext>
            </a:extLst>
          </p:cNvPr>
          <p:cNvSpPr>
            <a:spLocks noGrp="1"/>
          </p:cNvSpPr>
          <p:nvPr>
            <p:ph idx="1"/>
          </p:nvPr>
        </p:nvSpPr>
        <p:spPr>
          <a:xfrm>
            <a:off x="678731" y="2281287"/>
            <a:ext cx="11359298" cy="3895676"/>
          </a:xfrm>
        </p:spPr>
        <p:txBody>
          <a:bodyPr/>
          <a:lstStyle/>
          <a:p>
            <a:pPr>
              <a:lnSpc>
                <a:spcPct val="150000"/>
              </a:lnSpc>
              <a:buFont typeface="Courier New" panose="02070309020205020404" pitchFamily="49" charset="0"/>
              <a:buChar char="o"/>
            </a:pPr>
            <a:r>
              <a:rPr lang="en-US" dirty="0"/>
              <a:t>Foodpanda was launched in march 2012 in Singapore and expanded into 16 countries by the end of the year .By February  2013 Foodpanda was operating in 23 countries. The company stated that it aimed to move into 40 nation in Asia , Europe , </a:t>
            </a:r>
            <a:r>
              <a:rPr lang="en-US" dirty="0" err="1"/>
              <a:t>latin</a:t>
            </a:r>
            <a:r>
              <a:rPr lang="en-US" dirty="0"/>
              <a:t> America the middle east and Africa by the end  Q1 2014 and did so.</a:t>
            </a:r>
          </a:p>
        </p:txBody>
      </p:sp>
      <p:sp>
        <p:nvSpPr>
          <p:cNvPr id="4" name="Rectangle 3">
            <a:extLst>
              <a:ext uri="{FF2B5EF4-FFF2-40B4-BE49-F238E27FC236}">
                <a16:creationId xmlns:a16="http://schemas.microsoft.com/office/drawing/2014/main" id="{72B3A5F4-9DB3-ABB0-17E3-37E5DA7192A6}"/>
              </a:ext>
            </a:extLst>
          </p:cNvPr>
          <p:cNvSpPr/>
          <p:nvPr/>
        </p:nvSpPr>
        <p:spPr>
          <a:xfrm>
            <a:off x="8046719" y="545127"/>
            <a:ext cx="3069204" cy="173616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5544AF-1BF4-3E83-DE77-0798C549E2A8}"/>
              </a:ext>
            </a:extLst>
          </p:cNvPr>
          <p:cNvSpPr txBox="1"/>
          <p:nvPr/>
        </p:nvSpPr>
        <p:spPr>
          <a:xfrm>
            <a:off x="8456211" y="1881664"/>
            <a:ext cx="2250220" cy="461665"/>
          </a:xfrm>
          <a:prstGeom prst="rect">
            <a:avLst/>
          </a:prstGeom>
          <a:noFill/>
        </p:spPr>
        <p:txBody>
          <a:bodyPr wrap="square" rtlCol="0">
            <a:spAutoFit/>
          </a:bodyPr>
          <a:lstStyle/>
          <a:p>
            <a:pPr algn="ctr"/>
            <a:r>
              <a:rPr lang="en-US" sz="2400" dirty="0">
                <a:solidFill>
                  <a:schemeClr val="bg1"/>
                </a:solidFill>
                <a:latin typeface="Aptos" panose="020B0004020202020204" pitchFamily="34" charset="0"/>
              </a:rPr>
              <a:t>Foodpanda</a:t>
            </a:r>
            <a:endParaRPr lang="en-US" dirty="0"/>
          </a:p>
        </p:txBody>
      </p:sp>
    </p:spTree>
    <p:extLst>
      <p:ext uri="{BB962C8B-B14F-4D97-AF65-F5344CB8AC3E}">
        <p14:creationId xmlns:p14="http://schemas.microsoft.com/office/powerpoint/2010/main" val="417161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24F3C-8714-2B5D-0FC9-D391E550F2DA}"/>
              </a:ext>
            </a:extLst>
          </p:cNvPr>
          <p:cNvSpPr>
            <a:spLocks noGrp="1"/>
          </p:cNvSpPr>
          <p:nvPr>
            <p:ph idx="1"/>
          </p:nvPr>
        </p:nvSpPr>
        <p:spPr>
          <a:xfrm>
            <a:off x="421419" y="2393343"/>
            <a:ext cx="10932381" cy="3783620"/>
          </a:xfrm>
        </p:spPr>
        <p:txBody>
          <a:bodyPr>
            <a:normAutofit fontScale="92500" lnSpcReduction="20000"/>
          </a:bodyPr>
          <a:lstStyle/>
          <a:p>
            <a:pPr>
              <a:lnSpc>
                <a:spcPct val="150000"/>
              </a:lnSpc>
              <a:buFont typeface="Courier New" panose="02070309020205020404" pitchFamily="49" charset="0"/>
              <a:buChar char="o"/>
            </a:pPr>
            <a:r>
              <a:rPr lang="en-US" sz="3200" dirty="0"/>
              <a:t>Foodpanda has partnered with more than 58,000 restaurant worldwide. It connects customers with restaurants that offer food delivery in their area and let them choose, order and pay online. Foodpanda also has a review section on restaurant pages, where customers orders are also saved, allowing for reorders to  be done quickly, while multiple addresses can also be stored.</a:t>
            </a:r>
          </a:p>
        </p:txBody>
      </p:sp>
      <p:sp>
        <p:nvSpPr>
          <p:cNvPr id="4" name="Title 3">
            <a:extLst>
              <a:ext uri="{FF2B5EF4-FFF2-40B4-BE49-F238E27FC236}">
                <a16:creationId xmlns:a16="http://schemas.microsoft.com/office/drawing/2014/main" id="{D47B4E25-15B5-63EA-FB8F-7C6271A919E8}"/>
              </a:ext>
            </a:extLst>
          </p:cNvPr>
          <p:cNvSpPr>
            <a:spLocks noGrp="1"/>
          </p:cNvSpPr>
          <p:nvPr>
            <p:ph type="title"/>
          </p:nvPr>
        </p:nvSpPr>
        <p:spPr>
          <a:xfrm>
            <a:off x="421419" y="452589"/>
            <a:ext cx="10932381" cy="1325563"/>
          </a:xfrm>
        </p:spPr>
        <p:txBody>
          <a:bodyPr/>
          <a:lstStyle/>
          <a:p>
            <a:r>
              <a:rPr lang="en-US" dirty="0">
                <a:solidFill>
                  <a:srgbClr val="FF0066"/>
                </a:solidFill>
                <a:latin typeface="Aptos" panose="020B0004020202020204" pitchFamily="34" charset="0"/>
              </a:rPr>
              <a:t>WEBSITE FEATURES</a:t>
            </a:r>
          </a:p>
        </p:txBody>
      </p:sp>
      <p:sp>
        <p:nvSpPr>
          <p:cNvPr id="5" name="Rectangle 4">
            <a:extLst>
              <a:ext uri="{FF2B5EF4-FFF2-40B4-BE49-F238E27FC236}">
                <a16:creationId xmlns:a16="http://schemas.microsoft.com/office/drawing/2014/main" id="{81FBC779-9457-9623-F38D-8684DC32D1D2}"/>
              </a:ext>
            </a:extLst>
          </p:cNvPr>
          <p:cNvSpPr/>
          <p:nvPr/>
        </p:nvSpPr>
        <p:spPr>
          <a:xfrm>
            <a:off x="7076661" y="254442"/>
            <a:ext cx="3720548" cy="21389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515ABB3-6163-E0AF-4715-517D97E5384C}"/>
              </a:ext>
            </a:extLst>
          </p:cNvPr>
          <p:cNvSpPr txBox="1"/>
          <p:nvPr/>
        </p:nvSpPr>
        <p:spPr>
          <a:xfrm>
            <a:off x="7541481" y="1916108"/>
            <a:ext cx="2790908" cy="523220"/>
          </a:xfrm>
          <a:prstGeom prst="rect">
            <a:avLst/>
          </a:prstGeom>
          <a:noFill/>
        </p:spPr>
        <p:txBody>
          <a:bodyPr wrap="square" rtlCol="0">
            <a:spAutoFit/>
          </a:bodyPr>
          <a:lstStyle/>
          <a:p>
            <a:pPr algn="ctr"/>
            <a:r>
              <a:rPr lang="en-US" sz="2800" dirty="0">
                <a:solidFill>
                  <a:schemeClr val="bg1"/>
                </a:solidFill>
                <a:latin typeface="Aptos" panose="020B0004020202020204" pitchFamily="34" charset="0"/>
              </a:rPr>
              <a:t>Foodpanda</a:t>
            </a:r>
            <a:endParaRPr lang="en-US" dirty="0">
              <a:solidFill>
                <a:schemeClr val="bg1"/>
              </a:solidFill>
              <a:latin typeface="Aptos" panose="020B0004020202020204" pitchFamily="34" charset="0"/>
            </a:endParaRPr>
          </a:p>
        </p:txBody>
      </p:sp>
    </p:spTree>
    <p:extLst>
      <p:ext uri="{BB962C8B-B14F-4D97-AF65-F5344CB8AC3E}">
        <p14:creationId xmlns:p14="http://schemas.microsoft.com/office/powerpoint/2010/main" val="63985375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36CE-E31F-5430-F6BB-9D5FA42F2FE1}"/>
              </a:ext>
            </a:extLst>
          </p:cNvPr>
          <p:cNvSpPr>
            <a:spLocks noGrp="1"/>
          </p:cNvSpPr>
          <p:nvPr>
            <p:ph type="title"/>
          </p:nvPr>
        </p:nvSpPr>
        <p:spPr/>
        <p:txBody>
          <a:bodyPr/>
          <a:lstStyle/>
          <a:p>
            <a:endParaRPr lang="en-US" dirty="0"/>
          </a:p>
        </p:txBody>
      </p:sp>
      <p:pic>
        <p:nvPicPr>
          <p:cNvPr id="14" name="Content Placeholder 13">
            <a:extLst>
              <a:ext uri="{FF2B5EF4-FFF2-40B4-BE49-F238E27FC236}">
                <a16:creationId xmlns:a16="http://schemas.microsoft.com/office/drawing/2014/main" id="{D1C88B4D-2D6F-0449-2863-8735DF455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5576"/>
            <a:ext cx="10515600" cy="5009322"/>
          </a:xfrm>
        </p:spPr>
      </p:pic>
    </p:spTree>
    <p:extLst>
      <p:ext uri="{BB962C8B-B14F-4D97-AF65-F5344CB8AC3E}">
        <p14:creationId xmlns:p14="http://schemas.microsoft.com/office/powerpoint/2010/main" val="19643880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6C19-5E21-9BA7-300C-7715BB857AF1}"/>
              </a:ext>
            </a:extLst>
          </p:cNvPr>
          <p:cNvSpPr>
            <a:spLocks noGrp="1"/>
          </p:cNvSpPr>
          <p:nvPr>
            <p:ph type="title"/>
          </p:nvPr>
        </p:nvSpPr>
        <p:spPr/>
        <p:txBody>
          <a:bodyPr>
            <a:normAutofit/>
          </a:bodyPr>
          <a:lstStyle/>
          <a:p>
            <a:r>
              <a:rPr lang="en-US" sz="3200" dirty="0">
                <a:solidFill>
                  <a:srgbClr val="FF0066"/>
                </a:solidFill>
                <a:latin typeface="Aptos" panose="020B0004020202020204" pitchFamily="34" charset="0"/>
              </a:rPr>
              <a:t>How food ordering &amp; delivery websites make money?</a:t>
            </a:r>
          </a:p>
        </p:txBody>
      </p:sp>
      <p:sp>
        <p:nvSpPr>
          <p:cNvPr id="3" name="Content Placeholder 2">
            <a:extLst>
              <a:ext uri="{FF2B5EF4-FFF2-40B4-BE49-F238E27FC236}">
                <a16:creationId xmlns:a16="http://schemas.microsoft.com/office/drawing/2014/main" id="{3C7827A6-A862-B81A-A742-846E6646EE5E}"/>
              </a:ext>
            </a:extLst>
          </p:cNvPr>
          <p:cNvSpPr>
            <a:spLocks noGrp="1"/>
          </p:cNvSpPr>
          <p:nvPr>
            <p:ph idx="1"/>
          </p:nvPr>
        </p:nvSpPr>
        <p:spPr>
          <a:xfrm>
            <a:off x="838200" y="1963971"/>
            <a:ext cx="5753431" cy="4212991"/>
          </a:xfrm>
          <a:blipFill dpi="0" rotWithShape="1">
            <a:blip r:embed="rId2">
              <a:extLst>
                <a:ext uri="{28A0092B-C50C-407E-A947-70E740481C1C}">
                  <a14:useLocalDpi xmlns:a14="http://schemas.microsoft.com/office/drawing/2010/main" val="0"/>
                </a:ext>
              </a:extLst>
            </a:blip>
            <a:srcRect/>
            <a:stretch>
              <a:fillRect/>
            </a:stretch>
          </a:blipFill>
          <a:ln>
            <a:noFill/>
          </a:ln>
        </p:spPr>
        <p:txBody>
          <a:bodyPr/>
          <a:lstStyle/>
          <a:p>
            <a:pPr marL="0" indent="0">
              <a:buNone/>
            </a:pPr>
            <a:endParaRPr lang="en-US" dirty="0"/>
          </a:p>
        </p:txBody>
      </p:sp>
      <p:sp>
        <p:nvSpPr>
          <p:cNvPr id="4" name="Rectangle 3">
            <a:extLst>
              <a:ext uri="{FF2B5EF4-FFF2-40B4-BE49-F238E27FC236}">
                <a16:creationId xmlns:a16="http://schemas.microsoft.com/office/drawing/2014/main" id="{1D160350-E8E0-1590-8B1B-3C3822E8FCB8}"/>
              </a:ext>
            </a:extLst>
          </p:cNvPr>
          <p:cNvSpPr/>
          <p:nvPr/>
        </p:nvSpPr>
        <p:spPr>
          <a:xfrm>
            <a:off x="7418567" y="1690688"/>
            <a:ext cx="4524292" cy="480218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77798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297</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Courier New</vt:lpstr>
      <vt:lpstr>Office Theme</vt:lpstr>
      <vt:lpstr>PowerPoint Presentation</vt:lpstr>
      <vt:lpstr>PowerPoint Presentation</vt:lpstr>
      <vt:lpstr>INTRODUCTION</vt:lpstr>
      <vt:lpstr>TARGET AUDIENCE</vt:lpstr>
      <vt:lpstr>BENEFIT OF USING FOOD PANDA</vt:lpstr>
      <vt:lpstr>HISTORY</vt:lpstr>
      <vt:lpstr>WEBSITE FEATURES</vt:lpstr>
      <vt:lpstr>PowerPoint Presentation</vt:lpstr>
      <vt:lpstr>How food ordering &amp; delivery websites make money?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memoona tanveer</dc:creator>
  <cp:lastModifiedBy>memoona tanveer</cp:lastModifiedBy>
  <cp:revision>21</cp:revision>
  <dcterms:created xsi:type="dcterms:W3CDTF">2024-07-31T12:59:50Z</dcterms:created>
  <dcterms:modified xsi:type="dcterms:W3CDTF">2024-08-01T21:26:49Z</dcterms:modified>
</cp:coreProperties>
</file>