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22"/>
  </p:notesMasterIdLst>
  <p:sldIdLst>
    <p:sldId id="256" r:id="rId3"/>
    <p:sldId id="1410" r:id="rId4"/>
    <p:sldId id="1424" r:id="rId5"/>
    <p:sldId id="1411" r:id="rId6"/>
    <p:sldId id="1425" r:id="rId7"/>
    <p:sldId id="1426" r:id="rId8"/>
    <p:sldId id="1412" r:id="rId9"/>
    <p:sldId id="1413" r:id="rId10"/>
    <p:sldId id="1414" r:id="rId11"/>
    <p:sldId id="1416" r:id="rId12"/>
    <p:sldId id="1415" r:id="rId13"/>
    <p:sldId id="1417" r:id="rId14"/>
    <p:sldId id="1418" r:id="rId15"/>
    <p:sldId id="1419" r:id="rId16"/>
    <p:sldId id="1427" r:id="rId17"/>
    <p:sldId id="1428" r:id="rId18"/>
    <p:sldId id="1429" r:id="rId19"/>
    <p:sldId id="1430" r:id="rId20"/>
    <p:sldId id="1423"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Open Sans Light" panose="020B0306030504020204" pitchFamily="34" charset="0"/>
      <p:regular r:id="rId31"/>
      <p:bold r:id="rId32"/>
      <p:italic r:id="rId33"/>
      <p:boldItalic r:id="rId34"/>
    </p:embeddedFont>
    <p:embeddedFont>
      <p:font typeface="Raleway"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4C2CF8-5AFE-4EF4-8367-DB1E6C2C9DE9}">
          <p14:sldIdLst>
            <p14:sldId id="256"/>
            <p14:sldId id="1410"/>
            <p14:sldId id="1424"/>
            <p14:sldId id="1411"/>
            <p14:sldId id="1425"/>
            <p14:sldId id="1426"/>
            <p14:sldId id="1412"/>
            <p14:sldId id="1413"/>
            <p14:sldId id="1414"/>
            <p14:sldId id="1416"/>
            <p14:sldId id="1415"/>
            <p14:sldId id="1417"/>
            <p14:sldId id="1418"/>
            <p14:sldId id="1419"/>
            <p14:sldId id="1427"/>
            <p14:sldId id="1428"/>
            <p14:sldId id="1429"/>
            <p14:sldId id="1430"/>
            <p14:sldId id="142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E2EF"/>
    <a:srgbClr val="54EEA8"/>
    <a:srgbClr val="F07167"/>
    <a:srgbClr val="5E91CC"/>
    <a:srgbClr val="23A7AE"/>
    <a:srgbClr val="FF0033"/>
    <a:srgbClr val="36C0DC"/>
    <a:srgbClr val="FFD040"/>
    <a:srgbClr val="FFFFFF"/>
    <a:srgbClr val="7AB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3D4F38-D976-449A-A0E3-46E5F473CAF5}">
  <a:tblStyle styleId="{943D4F38-D976-449A-A0E3-46E5F473CAF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F8"/>
          </a:solidFill>
        </a:fill>
      </a:tcStyle>
    </a:wholeTbl>
    <a:band1H>
      <a:tcTxStyle b="off" i="off"/>
      <a:tcStyle>
        <a:tcBdr/>
        <a:fill>
          <a:solidFill>
            <a:srgbClr val="CAECF0"/>
          </a:solidFill>
        </a:fill>
      </a:tcStyle>
    </a:band1H>
    <a:band2H>
      <a:tcTxStyle b="off" i="off"/>
      <a:tcStyle>
        <a:tcBdr/>
      </a:tcStyle>
    </a:band2H>
    <a:band1V>
      <a:tcTxStyle b="off" i="off"/>
      <a:tcStyle>
        <a:tcBdr/>
        <a:fill>
          <a:solidFill>
            <a:srgbClr val="CAECF0"/>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3"/>
  </p:normalViewPr>
  <p:slideViewPr>
    <p:cSldViewPr snapToGrid="0">
      <p:cViewPr varScale="1">
        <p:scale>
          <a:sx n="105" d="100"/>
          <a:sy n="105" d="100"/>
        </p:scale>
        <p:origin x="758" y="6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viewProps" Target="view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1BD4DF-A725-46D8-A640-264B5CB87728}" type="doc">
      <dgm:prSet loTypeId="urn:microsoft.com/office/officeart/2008/layout/LinedList" loCatId="list" qsTypeId="urn:microsoft.com/office/officeart/2005/8/quickstyle/simple2" qsCatId="simple" csTypeId="urn:microsoft.com/office/officeart/2005/8/colors/accent1_2" csCatId="accent1"/>
      <dgm:spPr/>
      <dgm:t>
        <a:bodyPr/>
        <a:lstStyle/>
        <a:p>
          <a:endParaRPr lang="en-US"/>
        </a:p>
      </dgm:t>
    </dgm:pt>
    <dgm:pt modelId="{BB6D4555-E61C-44AC-A1A0-0EF062B22CEE}">
      <dgm:prSet/>
      <dgm:spPr/>
      <dgm:t>
        <a:bodyPr/>
        <a:lstStyle/>
        <a:p>
          <a:r>
            <a:rPr lang="en-US" b="0" i="0">
              <a:solidFill>
                <a:schemeClr val="bg2"/>
              </a:solidFill>
              <a:latin typeface="Times New Roman" panose="02020603050405020304" pitchFamily="18" charset="0"/>
              <a:cs typeface="Times New Roman" panose="02020603050405020304" pitchFamily="18" charset="0"/>
            </a:rPr>
            <a:t>HTML stands for Hyper Text Markup Language</a:t>
          </a:r>
          <a:endParaRPr lang="en-US">
            <a:solidFill>
              <a:schemeClr val="bg2"/>
            </a:solidFill>
            <a:latin typeface="Times New Roman" panose="02020603050405020304" pitchFamily="18" charset="0"/>
            <a:cs typeface="Times New Roman" panose="02020603050405020304" pitchFamily="18" charset="0"/>
          </a:endParaRPr>
        </a:p>
      </dgm:t>
    </dgm:pt>
    <dgm:pt modelId="{710903D9-069A-44E0-A755-48450F0C5E48}" type="parTrans" cxnId="{E3348B71-0DAB-434C-B6D9-1751A1B876BB}">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6FE7FDF6-F325-43CA-919A-05601279405D}" type="sibTrans" cxnId="{E3348B71-0DAB-434C-B6D9-1751A1B876BB}">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E630482B-871D-4811-8641-46F3C84D142C}">
      <dgm:prSet/>
      <dgm:spPr/>
      <dgm:t>
        <a:bodyPr/>
        <a:lstStyle/>
        <a:p>
          <a:r>
            <a:rPr lang="en-US" b="0" i="0">
              <a:solidFill>
                <a:schemeClr val="bg2"/>
              </a:solidFill>
              <a:latin typeface="Times New Roman" panose="02020603050405020304" pitchFamily="18" charset="0"/>
              <a:cs typeface="Times New Roman" panose="02020603050405020304" pitchFamily="18" charset="0"/>
            </a:rPr>
            <a:t>HTML is the standard markup language for creating Web pages</a:t>
          </a:r>
          <a:endParaRPr lang="en-US">
            <a:solidFill>
              <a:schemeClr val="bg2"/>
            </a:solidFill>
            <a:latin typeface="Times New Roman" panose="02020603050405020304" pitchFamily="18" charset="0"/>
            <a:cs typeface="Times New Roman" panose="02020603050405020304" pitchFamily="18" charset="0"/>
          </a:endParaRPr>
        </a:p>
      </dgm:t>
    </dgm:pt>
    <dgm:pt modelId="{9990D682-C344-4BE7-AF86-A0582CD693AA}" type="parTrans" cxnId="{998B99D5-8CDE-4209-86AF-E839FCDB185C}">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F6F39CC5-1423-4C4B-8479-72FCFE863318}" type="sibTrans" cxnId="{998B99D5-8CDE-4209-86AF-E839FCDB185C}">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DAE0222A-95C3-42E9-8C68-587EB2991597}">
      <dgm:prSet/>
      <dgm:spPr/>
      <dgm:t>
        <a:bodyPr/>
        <a:lstStyle/>
        <a:p>
          <a:r>
            <a:rPr lang="en-US" b="0" i="0">
              <a:solidFill>
                <a:schemeClr val="bg2"/>
              </a:solidFill>
              <a:latin typeface="Times New Roman" panose="02020603050405020304" pitchFamily="18" charset="0"/>
              <a:cs typeface="Times New Roman" panose="02020603050405020304" pitchFamily="18" charset="0"/>
            </a:rPr>
            <a:t>HTML describes the structure of a Web page</a:t>
          </a:r>
          <a:endParaRPr lang="en-US">
            <a:solidFill>
              <a:schemeClr val="bg2"/>
            </a:solidFill>
            <a:latin typeface="Times New Roman" panose="02020603050405020304" pitchFamily="18" charset="0"/>
            <a:cs typeface="Times New Roman" panose="02020603050405020304" pitchFamily="18" charset="0"/>
          </a:endParaRPr>
        </a:p>
      </dgm:t>
    </dgm:pt>
    <dgm:pt modelId="{479BBB89-2BCA-4609-85B9-DDC0131911C3}" type="parTrans" cxnId="{D04F4905-73BB-4A49-8512-BFB3B8A275C5}">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A274C579-4410-4971-B65F-6A1A44E56804}" type="sibTrans" cxnId="{D04F4905-73BB-4A49-8512-BFB3B8A275C5}">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6860AED0-489C-4876-BC5C-C2685E34AFF6}">
      <dgm:prSet/>
      <dgm:spPr/>
      <dgm:t>
        <a:bodyPr/>
        <a:lstStyle/>
        <a:p>
          <a:r>
            <a:rPr lang="en-US" b="0" i="0">
              <a:solidFill>
                <a:schemeClr val="bg2"/>
              </a:solidFill>
              <a:latin typeface="Times New Roman" panose="02020603050405020304" pitchFamily="18" charset="0"/>
              <a:cs typeface="Times New Roman" panose="02020603050405020304" pitchFamily="18" charset="0"/>
            </a:rPr>
            <a:t>HTML consists of a series of elements</a:t>
          </a:r>
          <a:endParaRPr lang="en-US">
            <a:solidFill>
              <a:schemeClr val="bg2"/>
            </a:solidFill>
            <a:latin typeface="Times New Roman" panose="02020603050405020304" pitchFamily="18" charset="0"/>
            <a:cs typeface="Times New Roman" panose="02020603050405020304" pitchFamily="18" charset="0"/>
          </a:endParaRPr>
        </a:p>
      </dgm:t>
    </dgm:pt>
    <dgm:pt modelId="{034FFEBC-9774-4B46-9BA0-DBBDBB25DE86}" type="parTrans" cxnId="{72333864-3DDA-4814-A04B-15C749EDD971}">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CE00063D-980A-424D-B0F9-124D07BDF5C9}" type="sibTrans" cxnId="{72333864-3DDA-4814-A04B-15C749EDD971}">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91AAFA44-3DB9-4D75-8EC5-A14D524BC8DE}">
      <dgm:prSet/>
      <dgm:spPr/>
      <dgm:t>
        <a:bodyPr/>
        <a:lstStyle/>
        <a:p>
          <a:r>
            <a:rPr lang="en-US" b="0" i="0">
              <a:solidFill>
                <a:schemeClr val="bg2"/>
              </a:solidFill>
              <a:latin typeface="Times New Roman" panose="02020603050405020304" pitchFamily="18" charset="0"/>
              <a:cs typeface="Times New Roman" panose="02020603050405020304" pitchFamily="18" charset="0"/>
            </a:rPr>
            <a:t>HTML elements tell the browser how to display the content</a:t>
          </a:r>
          <a:endParaRPr lang="en-US">
            <a:solidFill>
              <a:schemeClr val="bg2"/>
            </a:solidFill>
            <a:latin typeface="Times New Roman" panose="02020603050405020304" pitchFamily="18" charset="0"/>
            <a:cs typeface="Times New Roman" panose="02020603050405020304" pitchFamily="18" charset="0"/>
          </a:endParaRPr>
        </a:p>
      </dgm:t>
    </dgm:pt>
    <dgm:pt modelId="{4C5D9A80-6B57-4EF1-8620-8ECDD6F65638}" type="parTrans" cxnId="{6E7155B9-A50B-4A17-A0F1-3B6E5FE91D17}">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6FFB2F41-2E92-4370-A174-9661E8E87101}" type="sibTrans" cxnId="{6E7155B9-A50B-4A17-A0F1-3B6E5FE91D17}">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8B6C51C8-5ED0-42CA-B005-F224BF1FE917}">
      <dgm:prSet/>
      <dgm:spPr/>
      <dgm:t>
        <a:bodyPr/>
        <a:lstStyle/>
        <a:p>
          <a:r>
            <a:rPr lang="en-US" b="0" i="0">
              <a:solidFill>
                <a:schemeClr val="bg2"/>
              </a:solidFill>
              <a:latin typeface="Times New Roman" panose="02020603050405020304" pitchFamily="18" charset="0"/>
              <a:cs typeface="Times New Roman" panose="02020603050405020304" pitchFamily="18" charset="0"/>
            </a:rPr>
            <a:t>HTML elements label pieces of content such as "this is a heading", "this is a paragraph", "this is a link", etc.</a:t>
          </a:r>
          <a:endParaRPr lang="en-US">
            <a:solidFill>
              <a:schemeClr val="bg2"/>
            </a:solidFill>
            <a:latin typeface="Times New Roman" panose="02020603050405020304" pitchFamily="18" charset="0"/>
            <a:cs typeface="Times New Roman" panose="02020603050405020304" pitchFamily="18" charset="0"/>
          </a:endParaRPr>
        </a:p>
      </dgm:t>
    </dgm:pt>
    <dgm:pt modelId="{A86EA4DE-1653-4524-85BA-9BC81B57FD4E}" type="parTrans" cxnId="{35AF94F5-7D96-4A1E-943C-4A59D975E483}">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AB367988-387D-471D-93F7-3B8AE302E373}" type="sibTrans" cxnId="{35AF94F5-7D96-4A1E-943C-4A59D975E483}">
      <dgm:prSet/>
      <dgm:spPr/>
      <dgm:t>
        <a:bodyPr/>
        <a:lstStyle/>
        <a:p>
          <a:endParaRPr lang="en-US">
            <a:solidFill>
              <a:schemeClr val="bg2"/>
            </a:solidFill>
            <a:latin typeface="Times New Roman" panose="02020603050405020304" pitchFamily="18" charset="0"/>
            <a:cs typeface="Times New Roman" panose="02020603050405020304" pitchFamily="18" charset="0"/>
          </a:endParaRPr>
        </a:p>
      </dgm:t>
    </dgm:pt>
    <dgm:pt modelId="{E7E186A9-9FB9-4DCD-84F6-CFCB786F14CB}" type="pres">
      <dgm:prSet presAssocID="{471BD4DF-A725-46D8-A640-264B5CB87728}" presName="vert0" presStyleCnt="0">
        <dgm:presLayoutVars>
          <dgm:dir/>
          <dgm:animOne val="branch"/>
          <dgm:animLvl val="lvl"/>
        </dgm:presLayoutVars>
      </dgm:prSet>
      <dgm:spPr/>
    </dgm:pt>
    <dgm:pt modelId="{C6556F6F-D2C8-4987-B7C1-EEC4A7BA95A6}" type="pres">
      <dgm:prSet presAssocID="{BB6D4555-E61C-44AC-A1A0-0EF062B22CEE}" presName="thickLine" presStyleLbl="alignNode1" presStyleIdx="0" presStyleCnt="6"/>
      <dgm:spPr/>
    </dgm:pt>
    <dgm:pt modelId="{972A124A-E8AC-4B02-9CDA-E56CFF63D945}" type="pres">
      <dgm:prSet presAssocID="{BB6D4555-E61C-44AC-A1A0-0EF062B22CEE}" presName="horz1" presStyleCnt="0"/>
      <dgm:spPr/>
    </dgm:pt>
    <dgm:pt modelId="{F36B1413-192E-4D21-A85D-F075AF9716EB}" type="pres">
      <dgm:prSet presAssocID="{BB6D4555-E61C-44AC-A1A0-0EF062B22CEE}" presName="tx1" presStyleLbl="revTx" presStyleIdx="0" presStyleCnt="6"/>
      <dgm:spPr/>
    </dgm:pt>
    <dgm:pt modelId="{95835893-DF78-49AA-9276-B041CFCAC44C}" type="pres">
      <dgm:prSet presAssocID="{BB6D4555-E61C-44AC-A1A0-0EF062B22CEE}" presName="vert1" presStyleCnt="0"/>
      <dgm:spPr/>
    </dgm:pt>
    <dgm:pt modelId="{FCC8AA8C-9A53-401D-AD7C-F28F1DD8BDDC}" type="pres">
      <dgm:prSet presAssocID="{E630482B-871D-4811-8641-46F3C84D142C}" presName="thickLine" presStyleLbl="alignNode1" presStyleIdx="1" presStyleCnt="6"/>
      <dgm:spPr/>
    </dgm:pt>
    <dgm:pt modelId="{8D441617-DA1A-46F6-B778-AE32C48FA9B3}" type="pres">
      <dgm:prSet presAssocID="{E630482B-871D-4811-8641-46F3C84D142C}" presName="horz1" presStyleCnt="0"/>
      <dgm:spPr/>
    </dgm:pt>
    <dgm:pt modelId="{551BCE94-560F-4BDF-B106-5090661A1D0C}" type="pres">
      <dgm:prSet presAssocID="{E630482B-871D-4811-8641-46F3C84D142C}" presName="tx1" presStyleLbl="revTx" presStyleIdx="1" presStyleCnt="6"/>
      <dgm:spPr/>
    </dgm:pt>
    <dgm:pt modelId="{193BC664-4025-4E1D-AB21-6823D11B6967}" type="pres">
      <dgm:prSet presAssocID="{E630482B-871D-4811-8641-46F3C84D142C}" presName="vert1" presStyleCnt="0"/>
      <dgm:spPr/>
    </dgm:pt>
    <dgm:pt modelId="{FB79A56C-2CDB-4C18-BC88-C764E89FAAE6}" type="pres">
      <dgm:prSet presAssocID="{DAE0222A-95C3-42E9-8C68-587EB2991597}" presName="thickLine" presStyleLbl="alignNode1" presStyleIdx="2" presStyleCnt="6"/>
      <dgm:spPr/>
    </dgm:pt>
    <dgm:pt modelId="{2A939A2C-3B0D-4263-A58D-7DAC9C21DFE7}" type="pres">
      <dgm:prSet presAssocID="{DAE0222A-95C3-42E9-8C68-587EB2991597}" presName="horz1" presStyleCnt="0"/>
      <dgm:spPr/>
    </dgm:pt>
    <dgm:pt modelId="{C604291C-5BB3-405F-ABF9-5B9F11A11158}" type="pres">
      <dgm:prSet presAssocID="{DAE0222A-95C3-42E9-8C68-587EB2991597}" presName="tx1" presStyleLbl="revTx" presStyleIdx="2" presStyleCnt="6"/>
      <dgm:spPr/>
    </dgm:pt>
    <dgm:pt modelId="{D5BEF69E-A14B-486D-9014-E88EB8B91DB3}" type="pres">
      <dgm:prSet presAssocID="{DAE0222A-95C3-42E9-8C68-587EB2991597}" presName="vert1" presStyleCnt="0"/>
      <dgm:spPr/>
    </dgm:pt>
    <dgm:pt modelId="{E4E51118-20C9-4AF0-9E6F-7F8F21C2BD24}" type="pres">
      <dgm:prSet presAssocID="{6860AED0-489C-4876-BC5C-C2685E34AFF6}" presName="thickLine" presStyleLbl="alignNode1" presStyleIdx="3" presStyleCnt="6"/>
      <dgm:spPr/>
    </dgm:pt>
    <dgm:pt modelId="{409B1E1B-9A0B-49FE-9097-CDC2ECDA270C}" type="pres">
      <dgm:prSet presAssocID="{6860AED0-489C-4876-BC5C-C2685E34AFF6}" presName="horz1" presStyleCnt="0"/>
      <dgm:spPr/>
    </dgm:pt>
    <dgm:pt modelId="{031ED22A-0120-4DE9-B9D2-5F0914C3D76B}" type="pres">
      <dgm:prSet presAssocID="{6860AED0-489C-4876-BC5C-C2685E34AFF6}" presName="tx1" presStyleLbl="revTx" presStyleIdx="3" presStyleCnt="6"/>
      <dgm:spPr/>
    </dgm:pt>
    <dgm:pt modelId="{60C2584E-232F-4549-88FC-2729DD3412E6}" type="pres">
      <dgm:prSet presAssocID="{6860AED0-489C-4876-BC5C-C2685E34AFF6}" presName="vert1" presStyleCnt="0"/>
      <dgm:spPr/>
    </dgm:pt>
    <dgm:pt modelId="{A20AE581-9AAF-4D42-94C9-2F78501CCFF1}" type="pres">
      <dgm:prSet presAssocID="{91AAFA44-3DB9-4D75-8EC5-A14D524BC8DE}" presName="thickLine" presStyleLbl="alignNode1" presStyleIdx="4" presStyleCnt="6"/>
      <dgm:spPr/>
    </dgm:pt>
    <dgm:pt modelId="{0E405F5F-B92D-4C1E-8255-28E1DC8FB423}" type="pres">
      <dgm:prSet presAssocID="{91AAFA44-3DB9-4D75-8EC5-A14D524BC8DE}" presName="horz1" presStyleCnt="0"/>
      <dgm:spPr/>
    </dgm:pt>
    <dgm:pt modelId="{D1F107CE-191A-4F03-878D-3E717496A6AB}" type="pres">
      <dgm:prSet presAssocID="{91AAFA44-3DB9-4D75-8EC5-A14D524BC8DE}" presName="tx1" presStyleLbl="revTx" presStyleIdx="4" presStyleCnt="6"/>
      <dgm:spPr/>
    </dgm:pt>
    <dgm:pt modelId="{7E997033-F44B-4FE0-A953-3E33046E9A85}" type="pres">
      <dgm:prSet presAssocID="{91AAFA44-3DB9-4D75-8EC5-A14D524BC8DE}" presName="vert1" presStyleCnt="0"/>
      <dgm:spPr/>
    </dgm:pt>
    <dgm:pt modelId="{C41E9AB1-98B3-44D9-84AB-B94EF15A8CD7}" type="pres">
      <dgm:prSet presAssocID="{8B6C51C8-5ED0-42CA-B005-F224BF1FE917}" presName="thickLine" presStyleLbl="alignNode1" presStyleIdx="5" presStyleCnt="6"/>
      <dgm:spPr/>
    </dgm:pt>
    <dgm:pt modelId="{CAFAA6B9-AFDB-423A-9A74-B3E08AFA1ED6}" type="pres">
      <dgm:prSet presAssocID="{8B6C51C8-5ED0-42CA-B005-F224BF1FE917}" presName="horz1" presStyleCnt="0"/>
      <dgm:spPr/>
    </dgm:pt>
    <dgm:pt modelId="{07FEA6F1-B79A-4E9D-8A1E-543A7721B99C}" type="pres">
      <dgm:prSet presAssocID="{8B6C51C8-5ED0-42CA-B005-F224BF1FE917}" presName="tx1" presStyleLbl="revTx" presStyleIdx="5" presStyleCnt="6"/>
      <dgm:spPr/>
    </dgm:pt>
    <dgm:pt modelId="{2CEC6EB3-728D-45D8-AE1B-08681632CECE}" type="pres">
      <dgm:prSet presAssocID="{8B6C51C8-5ED0-42CA-B005-F224BF1FE917}" presName="vert1" presStyleCnt="0"/>
      <dgm:spPr/>
    </dgm:pt>
  </dgm:ptLst>
  <dgm:cxnLst>
    <dgm:cxn modelId="{D04F4905-73BB-4A49-8512-BFB3B8A275C5}" srcId="{471BD4DF-A725-46D8-A640-264B5CB87728}" destId="{DAE0222A-95C3-42E9-8C68-587EB2991597}" srcOrd="2" destOrd="0" parTransId="{479BBB89-2BCA-4609-85B9-DDC0131911C3}" sibTransId="{A274C579-4410-4971-B65F-6A1A44E56804}"/>
    <dgm:cxn modelId="{6A753B23-2725-4768-83BC-A0F3909D4CF3}" type="presOf" srcId="{E630482B-871D-4811-8641-46F3C84D142C}" destId="{551BCE94-560F-4BDF-B106-5090661A1D0C}" srcOrd="0" destOrd="0" presId="urn:microsoft.com/office/officeart/2008/layout/LinedList"/>
    <dgm:cxn modelId="{72333864-3DDA-4814-A04B-15C749EDD971}" srcId="{471BD4DF-A725-46D8-A640-264B5CB87728}" destId="{6860AED0-489C-4876-BC5C-C2685E34AFF6}" srcOrd="3" destOrd="0" parTransId="{034FFEBC-9774-4B46-9BA0-DBBDBB25DE86}" sibTransId="{CE00063D-980A-424D-B0F9-124D07BDF5C9}"/>
    <dgm:cxn modelId="{958B3765-D726-4F68-B75C-325BF78BFB4E}" type="presOf" srcId="{DAE0222A-95C3-42E9-8C68-587EB2991597}" destId="{C604291C-5BB3-405F-ABF9-5B9F11A11158}" srcOrd="0" destOrd="0" presId="urn:microsoft.com/office/officeart/2008/layout/LinedList"/>
    <dgm:cxn modelId="{E3348B71-0DAB-434C-B6D9-1751A1B876BB}" srcId="{471BD4DF-A725-46D8-A640-264B5CB87728}" destId="{BB6D4555-E61C-44AC-A1A0-0EF062B22CEE}" srcOrd="0" destOrd="0" parTransId="{710903D9-069A-44E0-A755-48450F0C5E48}" sibTransId="{6FE7FDF6-F325-43CA-919A-05601279405D}"/>
    <dgm:cxn modelId="{75739754-0E44-4DF5-9145-51EAF0AB7982}" type="presOf" srcId="{91AAFA44-3DB9-4D75-8EC5-A14D524BC8DE}" destId="{D1F107CE-191A-4F03-878D-3E717496A6AB}" srcOrd="0" destOrd="0" presId="urn:microsoft.com/office/officeart/2008/layout/LinedList"/>
    <dgm:cxn modelId="{C96EBD7C-509E-474F-94B3-2084DC9AF5D6}" type="presOf" srcId="{BB6D4555-E61C-44AC-A1A0-0EF062B22CEE}" destId="{F36B1413-192E-4D21-A85D-F075AF9716EB}" srcOrd="0" destOrd="0" presId="urn:microsoft.com/office/officeart/2008/layout/LinedList"/>
    <dgm:cxn modelId="{6E7155B9-A50B-4A17-A0F1-3B6E5FE91D17}" srcId="{471BD4DF-A725-46D8-A640-264B5CB87728}" destId="{91AAFA44-3DB9-4D75-8EC5-A14D524BC8DE}" srcOrd="4" destOrd="0" parTransId="{4C5D9A80-6B57-4EF1-8620-8ECDD6F65638}" sibTransId="{6FFB2F41-2E92-4370-A174-9661E8E87101}"/>
    <dgm:cxn modelId="{B8FEDEC2-8E99-4300-8808-5B73BA9FF55D}" type="presOf" srcId="{6860AED0-489C-4876-BC5C-C2685E34AFF6}" destId="{031ED22A-0120-4DE9-B9D2-5F0914C3D76B}" srcOrd="0" destOrd="0" presId="urn:microsoft.com/office/officeart/2008/layout/LinedList"/>
    <dgm:cxn modelId="{8C8597C3-C31F-492A-ADCF-BFE84A1FCD24}" type="presOf" srcId="{471BD4DF-A725-46D8-A640-264B5CB87728}" destId="{E7E186A9-9FB9-4DCD-84F6-CFCB786F14CB}" srcOrd="0" destOrd="0" presId="urn:microsoft.com/office/officeart/2008/layout/LinedList"/>
    <dgm:cxn modelId="{998B99D5-8CDE-4209-86AF-E839FCDB185C}" srcId="{471BD4DF-A725-46D8-A640-264B5CB87728}" destId="{E630482B-871D-4811-8641-46F3C84D142C}" srcOrd="1" destOrd="0" parTransId="{9990D682-C344-4BE7-AF86-A0582CD693AA}" sibTransId="{F6F39CC5-1423-4C4B-8479-72FCFE863318}"/>
    <dgm:cxn modelId="{442264F0-4A69-49C3-9FBF-0103BD37514B}" type="presOf" srcId="{8B6C51C8-5ED0-42CA-B005-F224BF1FE917}" destId="{07FEA6F1-B79A-4E9D-8A1E-543A7721B99C}" srcOrd="0" destOrd="0" presId="urn:microsoft.com/office/officeart/2008/layout/LinedList"/>
    <dgm:cxn modelId="{35AF94F5-7D96-4A1E-943C-4A59D975E483}" srcId="{471BD4DF-A725-46D8-A640-264B5CB87728}" destId="{8B6C51C8-5ED0-42CA-B005-F224BF1FE917}" srcOrd="5" destOrd="0" parTransId="{A86EA4DE-1653-4524-85BA-9BC81B57FD4E}" sibTransId="{AB367988-387D-471D-93F7-3B8AE302E373}"/>
    <dgm:cxn modelId="{BCA46CF6-07ED-4AD5-944C-A030A34B3801}" type="presParOf" srcId="{E7E186A9-9FB9-4DCD-84F6-CFCB786F14CB}" destId="{C6556F6F-D2C8-4987-B7C1-EEC4A7BA95A6}" srcOrd="0" destOrd="0" presId="urn:microsoft.com/office/officeart/2008/layout/LinedList"/>
    <dgm:cxn modelId="{BA567708-D890-41D0-9E20-D5C48BE2F5AE}" type="presParOf" srcId="{E7E186A9-9FB9-4DCD-84F6-CFCB786F14CB}" destId="{972A124A-E8AC-4B02-9CDA-E56CFF63D945}" srcOrd="1" destOrd="0" presId="urn:microsoft.com/office/officeart/2008/layout/LinedList"/>
    <dgm:cxn modelId="{D60A563C-99FA-49BC-858F-88675F6566AB}" type="presParOf" srcId="{972A124A-E8AC-4B02-9CDA-E56CFF63D945}" destId="{F36B1413-192E-4D21-A85D-F075AF9716EB}" srcOrd="0" destOrd="0" presId="urn:microsoft.com/office/officeart/2008/layout/LinedList"/>
    <dgm:cxn modelId="{BDBDF6DF-E258-4F08-A3BC-92B88A349ED7}" type="presParOf" srcId="{972A124A-E8AC-4B02-9CDA-E56CFF63D945}" destId="{95835893-DF78-49AA-9276-B041CFCAC44C}" srcOrd="1" destOrd="0" presId="urn:microsoft.com/office/officeart/2008/layout/LinedList"/>
    <dgm:cxn modelId="{31AB8E18-48D9-44CB-803F-AD6F2CDA6834}" type="presParOf" srcId="{E7E186A9-9FB9-4DCD-84F6-CFCB786F14CB}" destId="{FCC8AA8C-9A53-401D-AD7C-F28F1DD8BDDC}" srcOrd="2" destOrd="0" presId="urn:microsoft.com/office/officeart/2008/layout/LinedList"/>
    <dgm:cxn modelId="{CE142437-1B0F-47A2-BC3E-0AE89C67E532}" type="presParOf" srcId="{E7E186A9-9FB9-4DCD-84F6-CFCB786F14CB}" destId="{8D441617-DA1A-46F6-B778-AE32C48FA9B3}" srcOrd="3" destOrd="0" presId="urn:microsoft.com/office/officeart/2008/layout/LinedList"/>
    <dgm:cxn modelId="{91A1C9A3-4F9B-418A-9892-995673D8DDA5}" type="presParOf" srcId="{8D441617-DA1A-46F6-B778-AE32C48FA9B3}" destId="{551BCE94-560F-4BDF-B106-5090661A1D0C}" srcOrd="0" destOrd="0" presId="urn:microsoft.com/office/officeart/2008/layout/LinedList"/>
    <dgm:cxn modelId="{4BC19EB5-0CFF-45EA-BCAE-8CE9ADF84357}" type="presParOf" srcId="{8D441617-DA1A-46F6-B778-AE32C48FA9B3}" destId="{193BC664-4025-4E1D-AB21-6823D11B6967}" srcOrd="1" destOrd="0" presId="urn:microsoft.com/office/officeart/2008/layout/LinedList"/>
    <dgm:cxn modelId="{5D04FDD4-A105-47DD-B1BE-301BA40EB336}" type="presParOf" srcId="{E7E186A9-9FB9-4DCD-84F6-CFCB786F14CB}" destId="{FB79A56C-2CDB-4C18-BC88-C764E89FAAE6}" srcOrd="4" destOrd="0" presId="urn:microsoft.com/office/officeart/2008/layout/LinedList"/>
    <dgm:cxn modelId="{ED8BFFC9-0168-4571-9B0C-A9B2DAEF03EE}" type="presParOf" srcId="{E7E186A9-9FB9-4DCD-84F6-CFCB786F14CB}" destId="{2A939A2C-3B0D-4263-A58D-7DAC9C21DFE7}" srcOrd="5" destOrd="0" presId="urn:microsoft.com/office/officeart/2008/layout/LinedList"/>
    <dgm:cxn modelId="{D054A5A8-813E-40D6-A3A9-FCC73F1DE0C6}" type="presParOf" srcId="{2A939A2C-3B0D-4263-A58D-7DAC9C21DFE7}" destId="{C604291C-5BB3-405F-ABF9-5B9F11A11158}" srcOrd="0" destOrd="0" presId="urn:microsoft.com/office/officeart/2008/layout/LinedList"/>
    <dgm:cxn modelId="{314059F8-D6C2-448B-81C7-433AB7E0F1DF}" type="presParOf" srcId="{2A939A2C-3B0D-4263-A58D-7DAC9C21DFE7}" destId="{D5BEF69E-A14B-486D-9014-E88EB8B91DB3}" srcOrd="1" destOrd="0" presId="urn:microsoft.com/office/officeart/2008/layout/LinedList"/>
    <dgm:cxn modelId="{292F9253-D43C-4ACE-AA79-E9E61D25DB7F}" type="presParOf" srcId="{E7E186A9-9FB9-4DCD-84F6-CFCB786F14CB}" destId="{E4E51118-20C9-4AF0-9E6F-7F8F21C2BD24}" srcOrd="6" destOrd="0" presId="urn:microsoft.com/office/officeart/2008/layout/LinedList"/>
    <dgm:cxn modelId="{F59ECF9A-DB16-4E2B-93B2-FB84D7BDD4A9}" type="presParOf" srcId="{E7E186A9-9FB9-4DCD-84F6-CFCB786F14CB}" destId="{409B1E1B-9A0B-49FE-9097-CDC2ECDA270C}" srcOrd="7" destOrd="0" presId="urn:microsoft.com/office/officeart/2008/layout/LinedList"/>
    <dgm:cxn modelId="{D9D6DEE3-BCEC-40B0-85A7-4593DA3CA923}" type="presParOf" srcId="{409B1E1B-9A0B-49FE-9097-CDC2ECDA270C}" destId="{031ED22A-0120-4DE9-B9D2-5F0914C3D76B}" srcOrd="0" destOrd="0" presId="urn:microsoft.com/office/officeart/2008/layout/LinedList"/>
    <dgm:cxn modelId="{F8C9952F-6B65-49A2-BDC6-360EC07DB920}" type="presParOf" srcId="{409B1E1B-9A0B-49FE-9097-CDC2ECDA270C}" destId="{60C2584E-232F-4549-88FC-2729DD3412E6}" srcOrd="1" destOrd="0" presId="urn:microsoft.com/office/officeart/2008/layout/LinedList"/>
    <dgm:cxn modelId="{439F0109-CB98-4265-B412-3E76726F9166}" type="presParOf" srcId="{E7E186A9-9FB9-4DCD-84F6-CFCB786F14CB}" destId="{A20AE581-9AAF-4D42-94C9-2F78501CCFF1}" srcOrd="8" destOrd="0" presId="urn:microsoft.com/office/officeart/2008/layout/LinedList"/>
    <dgm:cxn modelId="{83476DE6-4EC5-4A96-A566-868A662C9BDB}" type="presParOf" srcId="{E7E186A9-9FB9-4DCD-84F6-CFCB786F14CB}" destId="{0E405F5F-B92D-4C1E-8255-28E1DC8FB423}" srcOrd="9" destOrd="0" presId="urn:microsoft.com/office/officeart/2008/layout/LinedList"/>
    <dgm:cxn modelId="{F6468F16-96F3-499F-AA36-81D48AC19192}" type="presParOf" srcId="{0E405F5F-B92D-4C1E-8255-28E1DC8FB423}" destId="{D1F107CE-191A-4F03-878D-3E717496A6AB}" srcOrd="0" destOrd="0" presId="urn:microsoft.com/office/officeart/2008/layout/LinedList"/>
    <dgm:cxn modelId="{155AFBED-9694-437D-9EF5-43065801E19C}" type="presParOf" srcId="{0E405F5F-B92D-4C1E-8255-28E1DC8FB423}" destId="{7E997033-F44B-4FE0-A953-3E33046E9A85}" srcOrd="1" destOrd="0" presId="urn:microsoft.com/office/officeart/2008/layout/LinedList"/>
    <dgm:cxn modelId="{4D1D1DF9-683E-4119-BBDD-5349EBBAF05F}" type="presParOf" srcId="{E7E186A9-9FB9-4DCD-84F6-CFCB786F14CB}" destId="{C41E9AB1-98B3-44D9-84AB-B94EF15A8CD7}" srcOrd="10" destOrd="0" presId="urn:microsoft.com/office/officeart/2008/layout/LinedList"/>
    <dgm:cxn modelId="{AFB74F14-E93C-446B-869C-7A3F7531E887}" type="presParOf" srcId="{E7E186A9-9FB9-4DCD-84F6-CFCB786F14CB}" destId="{CAFAA6B9-AFDB-423A-9A74-B3E08AFA1ED6}" srcOrd="11" destOrd="0" presId="urn:microsoft.com/office/officeart/2008/layout/LinedList"/>
    <dgm:cxn modelId="{594F7E08-F04F-413D-92AB-B0ACE72D4939}" type="presParOf" srcId="{CAFAA6B9-AFDB-423A-9A74-B3E08AFA1ED6}" destId="{07FEA6F1-B79A-4E9D-8A1E-543A7721B99C}" srcOrd="0" destOrd="0" presId="urn:microsoft.com/office/officeart/2008/layout/LinedList"/>
    <dgm:cxn modelId="{8D60CF14-F40C-403C-8695-D2F70237F30A}" type="presParOf" srcId="{CAFAA6B9-AFDB-423A-9A74-B3E08AFA1ED6}" destId="{2CEC6EB3-728D-45D8-AE1B-08681632CE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19F862-5ABC-43C7-8A1A-11D9B5150787}" type="doc">
      <dgm:prSet loTypeId="urn:microsoft.com/office/officeart/2005/8/layout/default" loCatId="list" qsTypeId="urn:microsoft.com/office/officeart/2005/8/quickstyle/simple2" qsCatId="simple" csTypeId="urn:microsoft.com/office/officeart/2005/8/colors/accent5_3" csCatId="accent5"/>
      <dgm:spPr/>
      <dgm:t>
        <a:bodyPr/>
        <a:lstStyle/>
        <a:p>
          <a:endParaRPr lang="en-US"/>
        </a:p>
      </dgm:t>
    </dgm:pt>
    <dgm:pt modelId="{A00B49BF-9231-456A-8B25-7FCC8E548699}">
      <dgm:prSet custT="1"/>
      <dgm:spPr/>
      <dgm:t>
        <a:bodyPr/>
        <a:lstStyle/>
        <a:p>
          <a:r>
            <a:rPr lang="en-US" sz="1400" b="0" i="0" dirty="0"/>
            <a:t>All HTML elements can have attributes</a:t>
          </a:r>
          <a:endParaRPr lang="en-US" sz="1400" dirty="0"/>
        </a:p>
      </dgm:t>
    </dgm:pt>
    <dgm:pt modelId="{26DD0B02-41D1-4F3A-8B05-9089713B0618}" type="parTrans" cxnId="{BD3D8033-36C4-4225-8CD5-6A205C6B2E06}">
      <dgm:prSet/>
      <dgm:spPr/>
      <dgm:t>
        <a:bodyPr/>
        <a:lstStyle/>
        <a:p>
          <a:endParaRPr lang="en-US" sz="1200"/>
        </a:p>
      </dgm:t>
    </dgm:pt>
    <dgm:pt modelId="{C6FFB395-1118-42B7-81CB-0F1A42E1AB89}" type="sibTrans" cxnId="{BD3D8033-36C4-4225-8CD5-6A205C6B2E06}">
      <dgm:prSet/>
      <dgm:spPr/>
      <dgm:t>
        <a:bodyPr/>
        <a:lstStyle/>
        <a:p>
          <a:endParaRPr lang="en-US" sz="1200"/>
        </a:p>
      </dgm:t>
    </dgm:pt>
    <dgm:pt modelId="{42ABBF6B-3541-4B47-A9C9-B5F0C44F1679}">
      <dgm:prSet custT="1"/>
      <dgm:spPr/>
      <dgm:t>
        <a:bodyPr/>
        <a:lstStyle/>
        <a:p>
          <a:r>
            <a:rPr lang="en-US" sz="1400" b="0" i="0" dirty="0"/>
            <a:t>Attributes provide additional information about elements</a:t>
          </a:r>
          <a:endParaRPr lang="en-US" sz="1400" dirty="0"/>
        </a:p>
      </dgm:t>
    </dgm:pt>
    <dgm:pt modelId="{38D56A02-C1F6-4A19-AAD2-4583F9415C7E}" type="parTrans" cxnId="{B03D19F3-C548-49F4-BB1C-9E2DB03AF0A6}">
      <dgm:prSet/>
      <dgm:spPr/>
      <dgm:t>
        <a:bodyPr/>
        <a:lstStyle/>
        <a:p>
          <a:endParaRPr lang="en-US" sz="1200"/>
        </a:p>
      </dgm:t>
    </dgm:pt>
    <dgm:pt modelId="{78C40A8A-481D-4DAA-BBC5-7B0A94B18ED2}" type="sibTrans" cxnId="{B03D19F3-C548-49F4-BB1C-9E2DB03AF0A6}">
      <dgm:prSet/>
      <dgm:spPr/>
      <dgm:t>
        <a:bodyPr/>
        <a:lstStyle/>
        <a:p>
          <a:endParaRPr lang="en-US" sz="1200"/>
        </a:p>
      </dgm:t>
    </dgm:pt>
    <dgm:pt modelId="{FD382848-5BE1-4C5F-B1EA-B504C21DFA16}">
      <dgm:prSet custT="1"/>
      <dgm:spPr/>
      <dgm:t>
        <a:bodyPr/>
        <a:lstStyle/>
        <a:p>
          <a:r>
            <a:rPr lang="en-US" sz="1400" b="0" i="0" dirty="0"/>
            <a:t>Attributes are always specified in the start tag</a:t>
          </a:r>
          <a:endParaRPr lang="en-US" sz="1400" dirty="0"/>
        </a:p>
      </dgm:t>
    </dgm:pt>
    <dgm:pt modelId="{C498B964-07D0-4660-9FA5-D9C9211A38A0}" type="parTrans" cxnId="{2CD665C9-144A-4F73-876E-FCDFE5CBF22C}">
      <dgm:prSet/>
      <dgm:spPr/>
      <dgm:t>
        <a:bodyPr/>
        <a:lstStyle/>
        <a:p>
          <a:endParaRPr lang="en-US" sz="1200"/>
        </a:p>
      </dgm:t>
    </dgm:pt>
    <dgm:pt modelId="{28CE700A-5002-4567-8915-C8AD1FA40715}" type="sibTrans" cxnId="{2CD665C9-144A-4F73-876E-FCDFE5CBF22C}">
      <dgm:prSet/>
      <dgm:spPr/>
      <dgm:t>
        <a:bodyPr/>
        <a:lstStyle/>
        <a:p>
          <a:endParaRPr lang="en-US" sz="1200"/>
        </a:p>
      </dgm:t>
    </dgm:pt>
    <dgm:pt modelId="{258C8DDC-33E9-4822-BAA6-ECA6D043EF72}">
      <dgm:prSet custT="1"/>
      <dgm:spPr/>
      <dgm:t>
        <a:bodyPr/>
        <a:lstStyle/>
        <a:p>
          <a:r>
            <a:rPr lang="en-US" sz="1400" b="0" i="0"/>
            <a:t>Attributes usually come in name/value pairs like: name="value"</a:t>
          </a:r>
          <a:endParaRPr lang="en-US" sz="1400"/>
        </a:p>
      </dgm:t>
    </dgm:pt>
    <dgm:pt modelId="{7FB40415-2432-48BE-B515-0F2C84384625}" type="parTrans" cxnId="{D4487FE5-9BA8-4905-A5E3-696EC3815ED3}">
      <dgm:prSet/>
      <dgm:spPr/>
      <dgm:t>
        <a:bodyPr/>
        <a:lstStyle/>
        <a:p>
          <a:endParaRPr lang="en-US" sz="1200"/>
        </a:p>
      </dgm:t>
    </dgm:pt>
    <dgm:pt modelId="{BC19797A-2657-44BE-A8DB-E652D6D17D9E}" type="sibTrans" cxnId="{D4487FE5-9BA8-4905-A5E3-696EC3815ED3}">
      <dgm:prSet/>
      <dgm:spPr/>
      <dgm:t>
        <a:bodyPr/>
        <a:lstStyle/>
        <a:p>
          <a:endParaRPr lang="en-US" sz="1200"/>
        </a:p>
      </dgm:t>
    </dgm:pt>
    <dgm:pt modelId="{FD99D4A0-1AFF-4932-B391-E4FD6C92AA85}" type="pres">
      <dgm:prSet presAssocID="{7F19F862-5ABC-43C7-8A1A-11D9B5150787}" presName="diagram" presStyleCnt="0">
        <dgm:presLayoutVars>
          <dgm:dir/>
          <dgm:resizeHandles val="exact"/>
        </dgm:presLayoutVars>
      </dgm:prSet>
      <dgm:spPr/>
    </dgm:pt>
    <dgm:pt modelId="{1BBFF78D-234B-4F87-A3A2-D9D9DFB33E50}" type="pres">
      <dgm:prSet presAssocID="{A00B49BF-9231-456A-8B25-7FCC8E548699}" presName="node" presStyleLbl="node1" presStyleIdx="0" presStyleCnt="4">
        <dgm:presLayoutVars>
          <dgm:bulletEnabled val="1"/>
        </dgm:presLayoutVars>
      </dgm:prSet>
      <dgm:spPr/>
    </dgm:pt>
    <dgm:pt modelId="{56F435C0-DBF8-4861-9BC7-44FC7CFEBF8B}" type="pres">
      <dgm:prSet presAssocID="{C6FFB395-1118-42B7-81CB-0F1A42E1AB89}" presName="sibTrans" presStyleCnt="0"/>
      <dgm:spPr/>
    </dgm:pt>
    <dgm:pt modelId="{6C77BE19-C37B-439D-B3ED-5241E2BEDAC9}" type="pres">
      <dgm:prSet presAssocID="{42ABBF6B-3541-4B47-A9C9-B5F0C44F1679}" presName="node" presStyleLbl="node1" presStyleIdx="1" presStyleCnt="4">
        <dgm:presLayoutVars>
          <dgm:bulletEnabled val="1"/>
        </dgm:presLayoutVars>
      </dgm:prSet>
      <dgm:spPr/>
    </dgm:pt>
    <dgm:pt modelId="{9419FDB6-BC82-425B-84CA-9AE09CC0CD3F}" type="pres">
      <dgm:prSet presAssocID="{78C40A8A-481D-4DAA-BBC5-7B0A94B18ED2}" presName="sibTrans" presStyleCnt="0"/>
      <dgm:spPr/>
    </dgm:pt>
    <dgm:pt modelId="{69EE830B-A516-4EC1-9F2A-10813E9FF1CC}" type="pres">
      <dgm:prSet presAssocID="{FD382848-5BE1-4C5F-B1EA-B504C21DFA16}" presName="node" presStyleLbl="node1" presStyleIdx="2" presStyleCnt="4">
        <dgm:presLayoutVars>
          <dgm:bulletEnabled val="1"/>
        </dgm:presLayoutVars>
      </dgm:prSet>
      <dgm:spPr/>
    </dgm:pt>
    <dgm:pt modelId="{1E5366AB-929A-46AB-BBDA-08E0C03CCCDF}" type="pres">
      <dgm:prSet presAssocID="{28CE700A-5002-4567-8915-C8AD1FA40715}" presName="sibTrans" presStyleCnt="0"/>
      <dgm:spPr/>
    </dgm:pt>
    <dgm:pt modelId="{AA9F6370-52CD-407A-90D6-B4F13D9EFFDC}" type="pres">
      <dgm:prSet presAssocID="{258C8DDC-33E9-4822-BAA6-ECA6D043EF72}" presName="node" presStyleLbl="node1" presStyleIdx="3" presStyleCnt="4">
        <dgm:presLayoutVars>
          <dgm:bulletEnabled val="1"/>
        </dgm:presLayoutVars>
      </dgm:prSet>
      <dgm:spPr/>
    </dgm:pt>
  </dgm:ptLst>
  <dgm:cxnLst>
    <dgm:cxn modelId="{BD3D8033-36C4-4225-8CD5-6A205C6B2E06}" srcId="{7F19F862-5ABC-43C7-8A1A-11D9B5150787}" destId="{A00B49BF-9231-456A-8B25-7FCC8E548699}" srcOrd="0" destOrd="0" parTransId="{26DD0B02-41D1-4F3A-8B05-9089713B0618}" sibTransId="{C6FFB395-1118-42B7-81CB-0F1A42E1AB89}"/>
    <dgm:cxn modelId="{501F1974-7633-4302-BC93-3FFC60C6823A}" type="presOf" srcId="{FD382848-5BE1-4C5F-B1EA-B504C21DFA16}" destId="{69EE830B-A516-4EC1-9F2A-10813E9FF1CC}" srcOrd="0" destOrd="0" presId="urn:microsoft.com/office/officeart/2005/8/layout/default"/>
    <dgm:cxn modelId="{A657F157-81D8-41E2-A79F-773D1FAD0381}" type="presOf" srcId="{7F19F862-5ABC-43C7-8A1A-11D9B5150787}" destId="{FD99D4A0-1AFF-4932-B391-E4FD6C92AA85}" srcOrd="0" destOrd="0" presId="urn:microsoft.com/office/officeart/2005/8/layout/default"/>
    <dgm:cxn modelId="{9B7B52A2-DF61-40F8-9C0D-0DBC44D95894}" type="presOf" srcId="{A00B49BF-9231-456A-8B25-7FCC8E548699}" destId="{1BBFF78D-234B-4F87-A3A2-D9D9DFB33E50}" srcOrd="0" destOrd="0" presId="urn:microsoft.com/office/officeart/2005/8/layout/default"/>
    <dgm:cxn modelId="{9C19E7AB-B5D2-4C8C-9244-EB8F6EA7E950}" type="presOf" srcId="{258C8DDC-33E9-4822-BAA6-ECA6D043EF72}" destId="{AA9F6370-52CD-407A-90D6-B4F13D9EFFDC}" srcOrd="0" destOrd="0" presId="urn:microsoft.com/office/officeart/2005/8/layout/default"/>
    <dgm:cxn modelId="{2CD665C9-144A-4F73-876E-FCDFE5CBF22C}" srcId="{7F19F862-5ABC-43C7-8A1A-11D9B5150787}" destId="{FD382848-5BE1-4C5F-B1EA-B504C21DFA16}" srcOrd="2" destOrd="0" parTransId="{C498B964-07D0-4660-9FA5-D9C9211A38A0}" sibTransId="{28CE700A-5002-4567-8915-C8AD1FA40715}"/>
    <dgm:cxn modelId="{AA0BD7D9-20D2-44F1-8639-9F35C8C0C745}" type="presOf" srcId="{42ABBF6B-3541-4B47-A9C9-B5F0C44F1679}" destId="{6C77BE19-C37B-439D-B3ED-5241E2BEDAC9}" srcOrd="0" destOrd="0" presId="urn:microsoft.com/office/officeart/2005/8/layout/default"/>
    <dgm:cxn modelId="{D4487FE5-9BA8-4905-A5E3-696EC3815ED3}" srcId="{7F19F862-5ABC-43C7-8A1A-11D9B5150787}" destId="{258C8DDC-33E9-4822-BAA6-ECA6D043EF72}" srcOrd="3" destOrd="0" parTransId="{7FB40415-2432-48BE-B515-0F2C84384625}" sibTransId="{BC19797A-2657-44BE-A8DB-E652D6D17D9E}"/>
    <dgm:cxn modelId="{B03D19F3-C548-49F4-BB1C-9E2DB03AF0A6}" srcId="{7F19F862-5ABC-43C7-8A1A-11D9B5150787}" destId="{42ABBF6B-3541-4B47-A9C9-B5F0C44F1679}" srcOrd="1" destOrd="0" parTransId="{38D56A02-C1F6-4A19-AAD2-4583F9415C7E}" sibTransId="{78C40A8A-481D-4DAA-BBC5-7B0A94B18ED2}"/>
    <dgm:cxn modelId="{50A33112-E3C7-4B81-88D6-D81806E79EC0}" type="presParOf" srcId="{FD99D4A0-1AFF-4932-B391-E4FD6C92AA85}" destId="{1BBFF78D-234B-4F87-A3A2-D9D9DFB33E50}" srcOrd="0" destOrd="0" presId="urn:microsoft.com/office/officeart/2005/8/layout/default"/>
    <dgm:cxn modelId="{FDE28A1C-64EC-47DB-8C8B-F89F7B913711}" type="presParOf" srcId="{FD99D4A0-1AFF-4932-B391-E4FD6C92AA85}" destId="{56F435C0-DBF8-4861-9BC7-44FC7CFEBF8B}" srcOrd="1" destOrd="0" presId="urn:microsoft.com/office/officeart/2005/8/layout/default"/>
    <dgm:cxn modelId="{4D762109-0CFD-4EF7-AE82-55171CE6E626}" type="presParOf" srcId="{FD99D4A0-1AFF-4932-B391-E4FD6C92AA85}" destId="{6C77BE19-C37B-439D-B3ED-5241E2BEDAC9}" srcOrd="2" destOrd="0" presId="urn:microsoft.com/office/officeart/2005/8/layout/default"/>
    <dgm:cxn modelId="{02C09AFD-52F3-47A0-BB59-21C434A95BB1}" type="presParOf" srcId="{FD99D4A0-1AFF-4932-B391-E4FD6C92AA85}" destId="{9419FDB6-BC82-425B-84CA-9AE09CC0CD3F}" srcOrd="3" destOrd="0" presId="urn:microsoft.com/office/officeart/2005/8/layout/default"/>
    <dgm:cxn modelId="{1571EC07-EB6A-4D68-AE24-19CD759404F1}" type="presParOf" srcId="{FD99D4A0-1AFF-4932-B391-E4FD6C92AA85}" destId="{69EE830B-A516-4EC1-9F2A-10813E9FF1CC}" srcOrd="4" destOrd="0" presId="urn:microsoft.com/office/officeart/2005/8/layout/default"/>
    <dgm:cxn modelId="{FD1D63D1-160A-4023-8BD1-6CF47259909C}" type="presParOf" srcId="{FD99D4A0-1AFF-4932-B391-E4FD6C92AA85}" destId="{1E5366AB-929A-46AB-BBDA-08E0C03CCCDF}" srcOrd="5" destOrd="0" presId="urn:microsoft.com/office/officeart/2005/8/layout/default"/>
    <dgm:cxn modelId="{8A8D1B59-13F8-4FDF-B970-BC9697934EF5}" type="presParOf" srcId="{FD99D4A0-1AFF-4932-B391-E4FD6C92AA85}" destId="{AA9F6370-52CD-407A-90D6-B4F13D9EFFD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56F6F-D2C8-4987-B7C1-EEC4A7BA95A6}">
      <dsp:nvSpPr>
        <dsp:cNvPr id="0" name=""/>
        <dsp:cNvSpPr/>
      </dsp:nvSpPr>
      <dsp:spPr>
        <a:xfrm>
          <a:off x="0" y="1631"/>
          <a:ext cx="589734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36B1413-192E-4D21-A85D-F075AF9716EB}">
      <dsp:nvSpPr>
        <dsp:cNvPr id="0" name=""/>
        <dsp:cNvSpPr/>
      </dsp:nvSpPr>
      <dsp:spPr>
        <a:xfrm>
          <a:off x="0" y="1631"/>
          <a:ext cx="5897347" cy="556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solidFill>
                <a:schemeClr val="bg2"/>
              </a:solidFill>
              <a:latin typeface="Times New Roman" panose="02020603050405020304" pitchFamily="18" charset="0"/>
              <a:cs typeface="Times New Roman" panose="02020603050405020304" pitchFamily="18" charset="0"/>
            </a:rPr>
            <a:t>HTML stands for Hyper Text Markup Language</a:t>
          </a:r>
          <a:endParaRPr lang="en-US" sz="1600" kern="1200">
            <a:solidFill>
              <a:schemeClr val="bg2"/>
            </a:solidFill>
            <a:latin typeface="Times New Roman" panose="02020603050405020304" pitchFamily="18" charset="0"/>
            <a:cs typeface="Times New Roman" panose="02020603050405020304" pitchFamily="18" charset="0"/>
          </a:endParaRPr>
        </a:p>
      </dsp:txBody>
      <dsp:txXfrm>
        <a:off x="0" y="1631"/>
        <a:ext cx="5897347" cy="556304"/>
      </dsp:txXfrm>
    </dsp:sp>
    <dsp:sp modelId="{FCC8AA8C-9A53-401D-AD7C-F28F1DD8BDDC}">
      <dsp:nvSpPr>
        <dsp:cNvPr id="0" name=""/>
        <dsp:cNvSpPr/>
      </dsp:nvSpPr>
      <dsp:spPr>
        <a:xfrm>
          <a:off x="0" y="557936"/>
          <a:ext cx="589734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551BCE94-560F-4BDF-B106-5090661A1D0C}">
      <dsp:nvSpPr>
        <dsp:cNvPr id="0" name=""/>
        <dsp:cNvSpPr/>
      </dsp:nvSpPr>
      <dsp:spPr>
        <a:xfrm>
          <a:off x="0" y="557936"/>
          <a:ext cx="5897347" cy="556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solidFill>
                <a:schemeClr val="bg2"/>
              </a:solidFill>
              <a:latin typeface="Times New Roman" panose="02020603050405020304" pitchFamily="18" charset="0"/>
              <a:cs typeface="Times New Roman" panose="02020603050405020304" pitchFamily="18" charset="0"/>
            </a:rPr>
            <a:t>HTML is the standard markup language for creating Web pages</a:t>
          </a:r>
          <a:endParaRPr lang="en-US" sz="1600" kern="1200">
            <a:solidFill>
              <a:schemeClr val="bg2"/>
            </a:solidFill>
            <a:latin typeface="Times New Roman" panose="02020603050405020304" pitchFamily="18" charset="0"/>
            <a:cs typeface="Times New Roman" panose="02020603050405020304" pitchFamily="18" charset="0"/>
          </a:endParaRPr>
        </a:p>
      </dsp:txBody>
      <dsp:txXfrm>
        <a:off x="0" y="557936"/>
        <a:ext cx="5897347" cy="556304"/>
      </dsp:txXfrm>
    </dsp:sp>
    <dsp:sp modelId="{FB79A56C-2CDB-4C18-BC88-C764E89FAAE6}">
      <dsp:nvSpPr>
        <dsp:cNvPr id="0" name=""/>
        <dsp:cNvSpPr/>
      </dsp:nvSpPr>
      <dsp:spPr>
        <a:xfrm>
          <a:off x="0" y="1114241"/>
          <a:ext cx="589734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604291C-5BB3-405F-ABF9-5B9F11A11158}">
      <dsp:nvSpPr>
        <dsp:cNvPr id="0" name=""/>
        <dsp:cNvSpPr/>
      </dsp:nvSpPr>
      <dsp:spPr>
        <a:xfrm>
          <a:off x="0" y="1114241"/>
          <a:ext cx="5897347" cy="556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solidFill>
                <a:schemeClr val="bg2"/>
              </a:solidFill>
              <a:latin typeface="Times New Roman" panose="02020603050405020304" pitchFamily="18" charset="0"/>
              <a:cs typeface="Times New Roman" panose="02020603050405020304" pitchFamily="18" charset="0"/>
            </a:rPr>
            <a:t>HTML describes the structure of a Web page</a:t>
          </a:r>
          <a:endParaRPr lang="en-US" sz="1600" kern="1200">
            <a:solidFill>
              <a:schemeClr val="bg2"/>
            </a:solidFill>
            <a:latin typeface="Times New Roman" panose="02020603050405020304" pitchFamily="18" charset="0"/>
            <a:cs typeface="Times New Roman" panose="02020603050405020304" pitchFamily="18" charset="0"/>
          </a:endParaRPr>
        </a:p>
      </dsp:txBody>
      <dsp:txXfrm>
        <a:off x="0" y="1114241"/>
        <a:ext cx="5897347" cy="556304"/>
      </dsp:txXfrm>
    </dsp:sp>
    <dsp:sp modelId="{E4E51118-20C9-4AF0-9E6F-7F8F21C2BD24}">
      <dsp:nvSpPr>
        <dsp:cNvPr id="0" name=""/>
        <dsp:cNvSpPr/>
      </dsp:nvSpPr>
      <dsp:spPr>
        <a:xfrm>
          <a:off x="0" y="1670546"/>
          <a:ext cx="589734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31ED22A-0120-4DE9-B9D2-5F0914C3D76B}">
      <dsp:nvSpPr>
        <dsp:cNvPr id="0" name=""/>
        <dsp:cNvSpPr/>
      </dsp:nvSpPr>
      <dsp:spPr>
        <a:xfrm>
          <a:off x="0" y="1670546"/>
          <a:ext cx="5897347" cy="556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solidFill>
                <a:schemeClr val="bg2"/>
              </a:solidFill>
              <a:latin typeface="Times New Roman" panose="02020603050405020304" pitchFamily="18" charset="0"/>
              <a:cs typeface="Times New Roman" panose="02020603050405020304" pitchFamily="18" charset="0"/>
            </a:rPr>
            <a:t>HTML consists of a series of elements</a:t>
          </a:r>
          <a:endParaRPr lang="en-US" sz="1600" kern="1200">
            <a:solidFill>
              <a:schemeClr val="bg2"/>
            </a:solidFill>
            <a:latin typeface="Times New Roman" panose="02020603050405020304" pitchFamily="18" charset="0"/>
            <a:cs typeface="Times New Roman" panose="02020603050405020304" pitchFamily="18" charset="0"/>
          </a:endParaRPr>
        </a:p>
      </dsp:txBody>
      <dsp:txXfrm>
        <a:off x="0" y="1670546"/>
        <a:ext cx="5897347" cy="556304"/>
      </dsp:txXfrm>
    </dsp:sp>
    <dsp:sp modelId="{A20AE581-9AAF-4D42-94C9-2F78501CCFF1}">
      <dsp:nvSpPr>
        <dsp:cNvPr id="0" name=""/>
        <dsp:cNvSpPr/>
      </dsp:nvSpPr>
      <dsp:spPr>
        <a:xfrm>
          <a:off x="0" y="2226850"/>
          <a:ext cx="589734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1F107CE-191A-4F03-878D-3E717496A6AB}">
      <dsp:nvSpPr>
        <dsp:cNvPr id="0" name=""/>
        <dsp:cNvSpPr/>
      </dsp:nvSpPr>
      <dsp:spPr>
        <a:xfrm>
          <a:off x="0" y="2226850"/>
          <a:ext cx="5897347" cy="556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solidFill>
                <a:schemeClr val="bg2"/>
              </a:solidFill>
              <a:latin typeface="Times New Roman" panose="02020603050405020304" pitchFamily="18" charset="0"/>
              <a:cs typeface="Times New Roman" panose="02020603050405020304" pitchFamily="18" charset="0"/>
            </a:rPr>
            <a:t>HTML elements tell the browser how to display the content</a:t>
          </a:r>
          <a:endParaRPr lang="en-US" sz="1600" kern="1200">
            <a:solidFill>
              <a:schemeClr val="bg2"/>
            </a:solidFill>
            <a:latin typeface="Times New Roman" panose="02020603050405020304" pitchFamily="18" charset="0"/>
            <a:cs typeface="Times New Roman" panose="02020603050405020304" pitchFamily="18" charset="0"/>
          </a:endParaRPr>
        </a:p>
      </dsp:txBody>
      <dsp:txXfrm>
        <a:off x="0" y="2226850"/>
        <a:ext cx="5897347" cy="556304"/>
      </dsp:txXfrm>
    </dsp:sp>
    <dsp:sp modelId="{C41E9AB1-98B3-44D9-84AB-B94EF15A8CD7}">
      <dsp:nvSpPr>
        <dsp:cNvPr id="0" name=""/>
        <dsp:cNvSpPr/>
      </dsp:nvSpPr>
      <dsp:spPr>
        <a:xfrm>
          <a:off x="0" y="2783155"/>
          <a:ext cx="589734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7FEA6F1-B79A-4E9D-8A1E-543A7721B99C}">
      <dsp:nvSpPr>
        <dsp:cNvPr id="0" name=""/>
        <dsp:cNvSpPr/>
      </dsp:nvSpPr>
      <dsp:spPr>
        <a:xfrm>
          <a:off x="0" y="2783155"/>
          <a:ext cx="5897347" cy="556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solidFill>
                <a:schemeClr val="bg2"/>
              </a:solidFill>
              <a:latin typeface="Times New Roman" panose="02020603050405020304" pitchFamily="18" charset="0"/>
              <a:cs typeface="Times New Roman" panose="02020603050405020304" pitchFamily="18" charset="0"/>
            </a:rPr>
            <a:t>HTML elements label pieces of content such as "this is a heading", "this is a paragraph", "this is a link", etc.</a:t>
          </a:r>
          <a:endParaRPr lang="en-US" sz="1600" kern="1200">
            <a:solidFill>
              <a:schemeClr val="bg2"/>
            </a:solidFill>
            <a:latin typeface="Times New Roman" panose="02020603050405020304" pitchFamily="18" charset="0"/>
            <a:cs typeface="Times New Roman" panose="02020603050405020304" pitchFamily="18" charset="0"/>
          </a:endParaRPr>
        </a:p>
      </dsp:txBody>
      <dsp:txXfrm>
        <a:off x="0" y="2783155"/>
        <a:ext cx="5897347" cy="556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FF78D-234B-4F87-A3A2-D9D9DFB33E50}">
      <dsp:nvSpPr>
        <dsp:cNvPr id="0" name=""/>
        <dsp:cNvSpPr/>
      </dsp:nvSpPr>
      <dsp:spPr>
        <a:xfrm>
          <a:off x="2055" y="543912"/>
          <a:ext cx="1630424" cy="978254"/>
        </a:xfrm>
        <a:prstGeom prst="rect">
          <a:avLst/>
        </a:prstGeom>
        <a:solidFill>
          <a:schemeClr val="accent5">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All HTML elements can have attributes</a:t>
          </a:r>
          <a:endParaRPr lang="en-US" sz="1400" kern="1200" dirty="0"/>
        </a:p>
      </dsp:txBody>
      <dsp:txXfrm>
        <a:off x="2055" y="543912"/>
        <a:ext cx="1630424" cy="978254"/>
      </dsp:txXfrm>
    </dsp:sp>
    <dsp:sp modelId="{6C77BE19-C37B-439D-B3ED-5241E2BEDAC9}">
      <dsp:nvSpPr>
        <dsp:cNvPr id="0" name=""/>
        <dsp:cNvSpPr/>
      </dsp:nvSpPr>
      <dsp:spPr>
        <a:xfrm>
          <a:off x="1795521" y="543912"/>
          <a:ext cx="1630424" cy="978254"/>
        </a:xfrm>
        <a:prstGeom prst="rect">
          <a:avLst/>
        </a:prstGeom>
        <a:solidFill>
          <a:schemeClr val="accent5">
            <a:shade val="80000"/>
            <a:hueOff val="251877"/>
            <a:satOff val="-27204"/>
            <a:lumOff val="1371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Attributes provide additional information about elements</a:t>
          </a:r>
          <a:endParaRPr lang="en-US" sz="1400" kern="1200" dirty="0"/>
        </a:p>
      </dsp:txBody>
      <dsp:txXfrm>
        <a:off x="1795521" y="543912"/>
        <a:ext cx="1630424" cy="978254"/>
      </dsp:txXfrm>
    </dsp:sp>
    <dsp:sp modelId="{69EE830B-A516-4EC1-9F2A-10813E9FF1CC}">
      <dsp:nvSpPr>
        <dsp:cNvPr id="0" name=""/>
        <dsp:cNvSpPr/>
      </dsp:nvSpPr>
      <dsp:spPr>
        <a:xfrm>
          <a:off x="3588988" y="543912"/>
          <a:ext cx="1630424" cy="978254"/>
        </a:xfrm>
        <a:prstGeom prst="rect">
          <a:avLst/>
        </a:prstGeom>
        <a:solidFill>
          <a:schemeClr val="accent5">
            <a:shade val="80000"/>
            <a:hueOff val="503754"/>
            <a:satOff val="-54409"/>
            <a:lumOff val="2743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Attributes are always specified in the start tag</a:t>
          </a:r>
          <a:endParaRPr lang="en-US" sz="1400" kern="1200" dirty="0"/>
        </a:p>
      </dsp:txBody>
      <dsp:txXfrm>
        <a:off x="3588988" y="543912"/>
        <a:ext cx="1630424" cy="978254"/>
      </dsp:txXfrm>
    </dsp:sp>
    <dsp:sp modelId="{AA9F6370-52CD-407A-90D6-B4F13D9EFFDC}">
      <dsp:nvSpPr>
        <dsp:cNvPr id="0" name=""/>
        <dsp:cNvSpPr/>
      </dsp:nvSpPr>
      <dsp:spPr>
        <a:xfrm>
          <a:off x="5382454" y="543912"/>
          <a:ext cx="1630424" cy="978254"/>
        </a:xfrm>
        <a:prstGeom prst="rect">
          <a:avLst/>
        </a:prstGeom>
        <a:solidFill>
          <a:schemeClr val="accent5">
            <a:shade val="80000"/>
            <a:hueOff val="755631"/>
            <a:satOff val="-81613"/>
            <a:lumOff val="4114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Attributes usually come in name/value pairs like: name="value"</a:t>
          </a:r>
          <a:endParaRPr lang="en-US" sz="1400" kern="1200"/>
        </a:p>
      </dsp:txBody>
      <dsp:txXfrm>
        <a:off x="5382454" y="543912"/>
        <a:ext cx="1630424" cy="97825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25755f307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525755f307_2_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endParaRPr dirty="0"/>
          </a:p>
        </p:txBody>
      </p:sp>
      <p:sp>
        <p:nvSpPr>
          <p:cNvPr id="76" name="Google Shape;76;g525755f307_2_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ja" sz="1200">
                <a:solidFill>
                  <a:schemeClr val="dk1"/>
                </a:solidFill>
                <a:latin typeface="Calibri"/>
                <a:ea typeface="Calibri"/>
                <a:cs typeface="Calibri"/>
                <a:sym typeface="Calibri"/>
              </a:rPr>
              <a:t>1</a:t>
            </a:fld>
            <a:endParaRPr sz="1200" dirty="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25755f307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525755f307_2_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endParaRPr dirty="0"/>
          </a:p>
        </p:txBody>
      </p:sp>
      <p:sp>
        <p:nvSpPr>
          <p:cNvPr id="76" name="Google Shape;76;g525755f307_2_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ja" sz="1200">
                <a:solidFill>
                  <a:schemeClr val="dk1"/>
                </a:solidFill>
                <a:latin typeface="Calibri"/>
                <a:ea typeface="Calibri"/>
                <a:cs typeface="Calibri"/>
                <a:sym typeface="Calibri"/>
              </a:rPr>
              <a:t>19</a:t>
            </a:fld>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262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matchingName="Blank Slide" userDrawn="1">
  <p:cSld name="Blank Slide">
    <p:spTree>
      <p:nvGrpSpPr>
        <p:cNvPr id="1" name=""/>
        <p:cNvGrpSpPr/>
        <p:nvPr/>
      </p:nvGrpSpPr>
      <p:grpSpPr bwMode="auto">
        <a:xfrm>
          <a:off x="0" y="0"/>
          <a:ext cx="0" cy="0"/>
          <a:chOff x="0" y="0"/>
          <a:chExt cx="0" cy="0"/>
        </a:xfrm>
      </p:grpSpPr>
      <p:pic>
        <p:nvPicPr>
          <p:cNvPr id="4" name="Google Shape;244;p115"/>
          <p:cNvPicPr/>
          <p:nvPr userDrawn="1"/>
        </p:nvPicPr>
        <p:blipFill>
          <a:blip r:embed="rId2"/>
          <a:stretch>
            <a:fillRect/>
          </a:stretch>
        </p:blipFill>
        <p:spPr bwMode="auto">
          <a:xfrm>
            <a:off x="8032174" y="79427"/>
            <a:ext cx="996430" cy="772628"/>
          </a:xfrm>
          <a:prstGeom prst="rect">
            <a:avLst/>
          </a:prstGeom>
          <a:noFill/>
          <a:ln>
            <a:noFill/>
          </a:ln>
        </p:spPr>
      </p:pic>
    </p:spTree>
    <p:extLst>
      <p:ext uri="{BB962C8B-B14F-4D97-AF65-F5344CB8AC3E}">
        <p14:creationId xmlns:p14="http://schemas.microsoft.com/office/powerpoint/2010/main" val="18349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 Slide" userDrawn="1">
  <p:cSld name="1_Default Slide">
    <p:spTree>
      <p:nvGrpSpPr>
        <p:cNvPr id="1" name="Shape 52"/>
        <p:cNvGrpSpPr/>
        <p:nvPr/>
      </p:nvGrpSpPr>
      <p:grpSpPr>
        <a:xfrm>
          <a:off x="0" y="0"/>
          <a:ext cx="0" cy="0"/>
          <a:chOff x="0" y="0"/>
          <a:chExt cx="0" cy="0"/>
        </a:xfrm>
      </p:grpSpPr>
      <p:sp>
        <p:nvSpPr>
          <p:cNvPr id="53" name="Google Shape;53;p15"/>
          <p:cNvSpPr/>
          <p:nvPr/>
        </p:nvSpPr>
        <p:spPr>
          <a:xfrm>
            <a:off x="8286750" y="4690227"/>
            <a:ext cx="254794" cy="254794"/>
          </a:xfrm>
          <a:prstGeom prst="ellipse">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panose="020F0502020204030204" pitchFamily="34" charset="0"/>
              <a:ea typeface="Open Sans Light"/>
              <a:cs typeface="Calibri" panose="020F0502020204030204" pitchFamily="34" charset="0"/>
              <a:sym typeface="Open Sans Light"/>
            </a:endParaRPr>
          </a:p>
        </p:txBody>
      </p:sp>
      <p:sp>
        <p:nvSpPr>
          <p:cNvPr id="54" name="Google Shape;54;p15"/>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2800"/>
              <a:buFont typeface="Raleway"/>
              <a:buNone/>
              <a:defRPr sz="280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9pPr>
          </a:lstStyle>
          <a:p>
            <a:endParaRPr/>
          </a:p>
        </p:txBody>
      </p:sp>
      <p:sp>
        <p:nvSpPr>
          <p:cNvPr id="55" name="Google Shape;55;p15"/>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ja" sz="800" b="1" i="0" u="none" strike="noStrike" cap="none">
                <a:solidFill>
                  <a:schemeClr val="lt1"/>
                </a:solidFill>
                <a:latin typeface="Calibri" panose="020F0502020204030204" pitchFamily="34" charset="0"/>
                <a:ea typeface="Open Sans Light"/>
                <a:cs typeface="Calibri" panose="020F0502020204030204" pitchFamily="34" charset="0"/>
                <a:sym typeface="Open Sans Light"/>
              </a:rPr>
              <a:t>‹#›</a:t>
            </a:fld>
            <a:endParaRPr sz="800" b="1" i="0" u="none" strike="noStrike" cap="none">
              <a:solidFill>
                <a:schemeClr val="lt1"/>
              </a:solidFill>
              <a:latin typeface="Calibri" panose="020F0502020204030204" pitchFamily="34" charset="0"/>
              <a:ea typeface="Open Sans Light"/>
              <a:cs typeface="Calibri" panose="020F0502020204030204" pitchFamily="34" charset="0"/>
              <a:sym typeface="Open Sans Light"/>
            </a:endParaRPr>
          </a:p>
        </p:txBody>
      </p:sp>
      <p:sp>
        <p:nvSpPr>
          <p:cNvPr id="56" name="Google Shape;56;p15"/>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57" name="Google Shape;57;p15"/>
          <p:cNvCxnSpPr/>
          <p:nvPr/>
        </p:nvCxnSpPr>
        <p:spPr>
          <a:xfrm rot="10800000">
            <a:off x="1464617" y="4817624"/>
            <a:ext cx="6652200" cy="0"/>
          </a:xfrm>
          <a:prstGeom prst="straightConnector1">
            <a:avLst/>
          </a:prstGeom>
          <a:noFill/>
          <a:ln w="19050" cap="flat" cmpd="sng">
            <a:solidFill>
              <a:schemeClr val="accent4"/>
            </a:solidFill>
            <a:prstDash val="solid"/>
            <a:miter lim="800000"/>
            <a:headEnd type="none" w="sm" len="sm"/>
            <a:tailEnd type="none" w="sm" len="sm"/>
          </a:ln>
        </p:spPr>
      </p:cxnSp>
      <p:sp>
        <p:nvSpPr>
          <p:cNvPr id="58" name="Google Shape;58;p15"/>
          <p:cNvSpPr txBox="1"/>
          <p:nvPr/>
        </p:nvSpPr>
        <p:spPr>
          <a:xfrm>
            <a:off x="629838" y="4744706"/>
            <a:ext cx="889500" cy="12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dirty="0">
                <a:solidFill>
                  <a:schemeClr val="accent5"/>
                </a:solidFill>
                <a:latin typeface="Calibri" panose="020F0502020204030204" pitchFamily="34" charset="0"/>
                <a:ea typeface="Raleway"/>
                <a:cs typeface="Calibri" panose="020F0502020204030204" pitchFamily="34" charset="0"/>
                <a:sym typeface="Raleway"/>
              </a:rPr>
              <a:t>BJIT </a:t>
            </a:r>
            <a:r>
              <a:rPr lang="en-US" altLang="ja" sz="800" dirty="0">
                <a:solidFill>
                  <a:schemeClr val="accent5"/>
                </a:solidFill>
                <a:latin typeface="Calibri" panose="020F0502020204030204" pitchFamily="34" charset="0"/>
                <a:ea typeface="Raleway"/>
                <a:cs typeface="Calibri" panose="020F0502020204030204" pitchFamily="34" charset="0"/>
                <a:sym typeface="Raleway"/>
              </a:rPr>
              <a:t>Group</a:t>
            </a:r>
            <a:r>
              <a:rPr lang="ja" sz="800" dirty="0">
                <a:solidFill>
                  <a:schemeClr val="accent5"/>
                </a:solidFill>
                <a:latin typeface="Calibri" panose="020F0502020204030204" pitchFamily="34" charset="0"/>
                <a:ea typeface="Raleway"/>
                <a:cs typeface="Calibri" panose="020F0502020204030204" pitchFamily="34" charset="0"/>
                <a:sym typeface="Raleway"/>
              </a:rPr>
              <a:t> </a:t>
            </a:r>
            <a:endParaRPr sz="800" i="0" u="none" strike="noStrike" cap="none" dirty="0">
              <a:solidFill>
                <a:schemeClr val="accent5"/>
              </a:solidFill>
              <a:latin typeface="Calibri" panose="020F0502020204030204" pitchFamily="34" charset="0"/>
              <a:ea typeface="Raleway"/>
              <a:cs typeface="Calibri" panose="020F0502020204030204" pitchFamily="34" charset="0"/>
              <a:sym typeface="Raleway"/>
            </a:endParaRPr>
          </a:p>
        </p:txBody>
      </p:sp>
      <p:pic>
        <p:nvPicPr>
          <p:cNvPr id="8" name="Google Shape;234;p114" descr="BJIT">
            <a:extLst>
              <a:ext uri="{FF2B5EF4-FFF2-40B4-BE49-F238E27FC236}">
                <a16:creationId xmlns:a16="http://schemas.microsoft.com/office/drawing/2014/main" id="{0F99266B-76BC-E348-9361-ADD56D891E43}"/>
              </a:ext>
            </a:extLst>
          </p:cNvPr>
          <p:cNvPicPr preferRelativeResize="0"/>
          <p:nvPr userDrawn="1"/>
        </p:nvPicPr>
        <p:blipFill>
          <a:blip r:embed="rId2">
            <a:alphaModFix/>
          </a:blip>
          <a:stretch>
            <a:fillRect/>
          </a:stretch>
        </p:blipFill>
        <p:spPr>
          <a:xfrm>
            <a:off x="81936" y="65734"/>
            <a:ext cx="992652" cy="802544"/>
          </a:xfrm>
          <a:prstGeom prst="rect">
            <a:avLst/>
          </a:prstGeom>
          <a:noFill/>
          <a:ln>
            <a:noFill/>
          </a:ln>
        </p:spPr>
      </p:pic>
      <p:sp>
        <p:nvSpPr>
          <p:cNvPr id="9" name="正方形/長方形 8">
            <a:extLst>
              <a:ext uri="{FF2B5EF4-FFF2-40B4-BE49-F238E27FC236}">
                <a16:creationId xmlns:a16="http://schemas.microsoft.com/office/drawing/2014/main" id="{25F0EA15-BFD4-F24B-AB85-51C9A2C5C089}"/>
              </a:ext>
            </a:extLst>
          </p:cNvPr>
          <p:cNvSpPr/>
          <p:nvPr userDrawn="1"/>
        </p:nvSpPr>
        <p:spPr>
          <a:xfrm>
            <a:off x="3810318" y="4869517"/>
            <a:ext cx="2246129" cy="215444"/>
          </a:xfrm>
          <a:prstGeom prst="rect">
            <a:avLst/>
          </a:prstGeom>
        </p:spPr>
        <p:txBody>
          <a:bodyPr wrap="none">
            <a:spAutoFit/>
          </a:bodyPr>
          <a:lstStyle/>
          <a:p>
            <a:pPr algn="r"/>
            <a:r>
              <a:rPr lang="en-US" altLang="ja-JP" sz="800" dirty="0">
                <a:solidFill>
                  <a:schemeClr val="tx1"/>
                </a:solidFill>
                <a:latin typeface="Calibri" panose="020F0502020204030204" pitchFamily="34" charset="0"/>
                <a:ea typeface="Open Sans" panose="020B0606030504020204" pitchFamily="34" charset="0"/>
                <a:cs typeface="Calibri" panose="020F0502020204030204" pitchFamily="34" charset="0"/>
              </a:rPr>
              <a:t>Copyright 2023 @</a:t>
            </a:r>
            <a:r>
              <a:rPr lang="en-US" altLang="ja-JP" sz="800" baseline="0" dirty="0">
                <a:solidFill>
                  <a:schemeClr val="tx1"/>
                </a:solidFill>
                <a:latin typeface="Calibri" panose="020F0502020204030204" pitchFamily="34" charset="0"/>
                <a:ea typeface="Open Sans" panose="020B0606030504020204" pitchFamily="34" charset="0"/>
                <a:cs typeface="Calibri" panose="020F0502020204030204" pitchFamily="34" charset="0"/>
              </a:rPr>
              <a:t> </a:t>
            </a:r>
            <a:r>
              <a:rPr lang="en-US" altLang="ja-JP" sz="800" dirty="0">
                <a:solidFill>
                  <a:schemeClr val="tx1"/>
                </a:solidFill>
                <a:latin typeface="Calibri" panose="020F0502020204030204" pitchFamily="34" charset="0"/>
                <a:ea typeface="Open Sans" panose="020B0606030504020204" pitchFamily="34" charset="0"/>
                <a:cs typeface="Calibri" panose="020F0502020204030204" pitchFamily="34" charset="0"/>
              </a:rPr>
              <a:t>BJIT Group. All Rights Reserved</a:t>
            </a:r>
          </a:p>
        </p:txBody>
      </p:sp>
      <p:sp>
        <p:nvSpPr>
          <p:cNvPr id="10" name="Rounded Rectangle 9"/>
          <p:cNvSpPr/>
          <p:nvPr userDrawn="1"/>
        </p:nvSpPr>
        <p:spPr>
          <a:xfrm>
            <a:off x="7153275" y="4884382"/>
            <a:ext cx="963542" cy="93787"/>
          </a:xfrm>
          <a:prstGeom prst="round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FF0000"/>
                </a:solidFill>
                <a:effectLst/>
                <a:uLnTx/>
                <a:uFillTx/>
                <a:latin typeface="Calibri" panose="020F0502020204030204" pitchFamily="34" charset="0"/>
                <a:ea typeface="Adobe Gothic Std B" panose="020B0800000000000000" pitchFamily="34" charset="-128"/>
                <a:cs typeface="Calibri" panose="020F0502020204030204" pitchFamily="34" charset="0"/>
                <a:sym typeface="Arial"/>
              </a:rPr>
              <a:t>CONFIDENIAL</a:t>
            </a:r>
            <a:endParaRPr kumimoji="1" lang="ja-JP" altLang="en-US" sz="800" b="1" i="0" u="none" strike="noStrike" kern="1200" cap="none" spc="0" normalizeH="0" baseline="0" noProof="0" dirty="0">
              <a:ln>
                <a:noFill/>
              </a:ln>
              <a:solidFill>
                <a:srgbClr val="FF0000"/>
              </a:solidFill>
              <a:effectLst/>
              <a:uLnTx/>
              <a:uFillTx/>
              <a:latin typeface="Calibri" panose="020F0502020204030204" pitchFamily="34" charset="0"/>
              <a:ea typeface="Adobe Gothic Std B" panose="020B0800000000000000" pitchFamily="34" charset="-128"/>
              <a:cs typeface="Calibri" panose="020F0502020204030204" pitchFamily="34" charset="0"/>
              <a:sym typeface="Arial"/>
            </a:endParaRPr>
          </a:p>
        </p:txBody>
      </p:sp>
      <p:pic>
        <p:nvPicPr>
          <p:cNvPr id="6" name="Graphic 5">
            <a:extLst>
              <a:ext uri="{FF2B5EF4-FFF2-40B4-BE49-F238E27FC236}">
                <a16:creationId xmlns:a16="http://schemas.microsoft.com/office/drawing/2014/main" id="{4A42D5E4-AB5B-975A-AE4D-D8D577E0648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151348" y="65734"/>
            <a:ext cx="992652" cy="1059824"/>
          </a:xfrm>
          <a:prstGeom prst="rect">
            <a:avLst/>
          </a:prstGeom>
        </p:spPr>
      </p:pic>
    </p:spTree>
    <p:extLst>
      <p:ext uri="{BB962C8B-B14F-4D97-AF65-F5344CB8AC3E}">
        <p14:creationId xmlns:p14="http://schemas.microsoft.com/office/powerpoint/2010/main" val="1090033270"/>
      </p:ext>
    </p:extLst>
  </p:cSld>
  <p:clrMapOvr>
    <a:masterClrMapping/>
  </p:clrMapOvr>
  <p:extLst>
    <p:ext uri="{DCECCB84-F9BA-43D5-87BE-67443E8EF086}">
      <p15:sldGuideLst xmlns:p15="http://schemas.microsoft.com/office/powerpoint/2012/main">
        <p15:guide id="1" pos="396">
          <p15:clr>
            <a:srgbClr val="FBAE40"/>
          </p15:clr>
        </p15:guide>
        <p15:guide id="2" pos="5364">
          <p15:clr>
            <a:srgbClr val="FBAE40"/>
          </p15:clr>
        </p15:guide>
        <p15:guide id="3" orient="horz" pos="2970">
          <p15:clr>
            <a:srgbClr val="FBAE40"/>
          </p15:clr>
        </p15:guide>
        <p15:guide id="4" orient="horz" pos="18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6" r:id="rId1"/>
    <p:sldLayoutId id="214748366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9" name="Google Shape;79;p18"/>
          <p:cNvSpPr txBox="1"/>
          <p:nvPr/>
        </p:nvSpPr>
        <p:spPr>
          <a:xfrm>
            <a:off x="3364462" y="4530209"/>
            <a:ext cx="2415076" cy="184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chemeClr val="lt1"/>
                </a:solidFill>
                <a:latin typeface="Calibri" panose="020F0502020204030204" pitchFamily="34" charset="0"/>
                <a:ea typeface="Open Sans"/>
                <a:cs typeface="Calibri" panose="020F0502020204030204" pitchFamily="34" charset="0"/>
                <a:sym typeface="Open Sans"/>
              </a:rPr>
              <a:t>Image Placeholder</a:t>
            </a:r>
            <a:endParaRPr sz="5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80" name="Google Shape;80;p18"/>
          <p:cNvSpPr/>
          <p:nvPr/>
        </p:nvSpPr>
        <p:spPr>
          <a:xfrm>
            <a:off x="0" y="-2817"/>
            <a:ext cx="9144000"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81" name="Google Shape;81;p18"/>
          <p:cNvSpPr txBox="1"/>
          <p:nvPr/>
        </p:nvSpPr>
        <p:spPr>
          <a:xfrm>
            <a:off x="2105600" y="1927239"/>
            <a:ext cx="4928990" cy="1131359"/>
          </a:xfrm>
          <a:prstGeom prst="rect">
            <a:avLst/>
          </a:prstGeom>
          <a:noFill/>
          <a:ln>
            <a:noFill/>
          </a:ln>
        </p:spPr>
        <p:txBody>
          <a:bodyPr spcFirstLastPara="1" wrap="square" lIns="0" tIns="0" rIns="0" bIns="0" anchor="ctr" anchorCtr="0">
            <a:no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HTML &amp; CSS</a:t>
            </a:r>
          </a:p>
          <a:p>
            <a:pPr algn="ctr"/>
            <a:r>
              <a:rPr lang="en-US" sz="2400" b="1" dirty="0">
                <a:solidFill>
                  <a:schemeClr val="bg1"/>
                </a:solidFill>
                <a:latin typeface="Times New Roman" panose="02020603050405020304" pitchFamily="18" charset="0"/>
                <a:cs typeface="Times New Roman" panose="02020603050405020304" pitchFamily="18" charset="0"/>
              </a:rPr>
              <a:t>			</a:t>
            </a:r>
          </a:p>
        </p:txBody>
      </p:sp>
      <p:grpSp>
        <p:nvGrpSpPr>
          <p:cNvPr id="82" name="Google Shape;82;p18"/>
          <p:cNvGrpSpPr/>
          <p:nvPr/>
        </p:nvGrpSpPr>
        <p:grpSpPr>
          <a:xfrm>
            <a:off x="2105600" y="1921643"/>
            <a:ext cx="4932800" cy="1142550"/>
            <a:chOff x="4713542" y="4227741"/>
            <a:chExt cx="13154132" cy="3046801"/>
          </a:xfrm>
        </p:grpSpPr>
        <p:grpSp>
          <p:nvGrpSpPr>
            <p:cNvPr id="83" name="Google Shape;83;p18"/>
            <p:cNvGrpSpPr/>
            <p:nvPr/>
          </p:nvGrpSpPr>
          <p:grpSpPr>
            <a:xfrm>
              <a:off x="4713542" y="4227741"/>
              <a:ext cx="3338566" cy="1463040"/>
              <a:chOff x="4422140" y="3769678"/>
              <a:chExt cx="3338566" cy="1463040"/>
            </a:xfrm>
          </p:grpSpPr>
          <p:cxnSp>
            <p:nvCxnSpPr>
              <p:cNvPr id="84" name="Google Shape;84;p1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85" name="Google Shape;85;p1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86" name="Google Shape;86;p18"/>
            <p:cNvGrpSpPr/>
            <p:nvPr/>
          </p:nvGrpSpPr>
          <p:grpSpPr>
            <a:xfrm rot="10800000">
              <a:off x="13809325" y="5811502"/>
              <a:ext cx="4058349" cy="1463040"/>
              <a:chOff x="6009640" y="3769678"/>
              <a:chExt cx="4058349" cy="1463040"/>
            </a:xfrm>
          </p:grpSpPr>
          <p:cxnSp>
            <p:nvCxnSpPr>
              <p:cNvPr id="87" name="Google Shape;87;p1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88" name="Google Shape;88;p1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90" name="Google Shape;90;p18"/>
          <p:cNvSpPr txBox="1"/>
          <p:nvPr/>
        </p:nvSpPr>
        <p:spPr>
          <a:xfrm>
            <a:off x="2562045" y="3291277"/>
            <a:ext cx="4016100" cy="666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altLang="ja" sz="1800" dirty="0">
                <a:solidFill>
                  <a:schemeClr val="lt1"/>
                </a:solidFill>
                <a:latin typeface="Calibri" panose="020F0502020204030204" pitchFamily="34" charset="0"/>
                <a:ea typeface="Raleway"/>
                <a:cs typeface="Calibri" panose="020F0502020204030204" pitchFamily="34" charset="0"/>
                <a:sym typeface="Raleway"/>
              </a:rPr>
              <a:t>By</a:t>
            </a:r>
          </a:p>
          <a:p>
            <a:pPr marL="0" marR="0" lvl="0" indent="0" algn="ctr" rtl="0">
              <a:lnSpc>
                <a:spcPct val="100000"/>
              </a:lnSpc>
              <a:spcBef>
                <a:spcPts val="0"/>
              </a:spcBef>
              <a:spcAft>
                <a:spcPts val="0"/>
              </a:spcAft>
              <a:buClr>
                <a:srgbClr val="000000"/>
              </a:buClr>
              <a:buSzPts val="1100"/>
              <a:buFont typeface="Arial"/>
              <a:buNone/>
            </a:pPr>
            <a:r>
              <a:rPr lang="en-US" sz="1800" dirty="0">
                <a:solidFill>
                  <a:schemeClr val="lt1"/>
                </a:solidFill>
                <a:latin typeface="Calibri" panose="020F0502020204030204" pitchFamily="34" charset="0"/>
                <a:ea typeface="Raleway"/>
                <a:cs typeface="Calibri" panose="020F0502020204030204" pitchFamily="34" charset="0"/>
                <a:sym typeface="Raleway"/>
              </a:rPr>
              <a:t>BJIT Academy</a:t>
            </a:r>
            <a:endParaRPr sz="1200" dirty="0">
              <a:solidFill>
                <a:schemeClr val="lt1"/>
              </a:solidFill>
              <a:latin typeface="Calibri" panose="020F0502020204030204" pitchFamily="34" charset="0"/>
              <a:ea typeface="Raleway"/>
              <a:cs typeface="Calibri" panose="020F0502020204030204" pitchFamily="34" charset="0"/>
              <a:sym typeface="Raleway"/>
            </a:endParaRPr>
          </a:p>
          <a:p>
            <a:pPr marL="0" marR="0" lvl="0" indent="0" algn="r" rtl="0">
              <a:lnSpc>
                <a:spcPct val="100000"/>
              </a:lnSpc>
              <a:spcBef>
                <a:spcPts val="0"/>
              </a:spcBef>
              <a:spcAft>
                <a:spcPts val="0"/>
              </a:spcAft>
              <a:buClr>
                <a:srgbClr val="000000"/>
              </a:buClr>
              <a:buSzPts val="1200"/>
              <a:buFont typeface="Arial"/>
              <a:buNone/>
            </a:pPr>
            <a:endParaRPr sz="1200" dirty="0">
              <a:solidFill>
                <a:schemeClr val="lt1"/>
              </a:solidFill>
              <a:latin typeface="Calibri" panose="020F0502020204030204" pitchFamily="34" charset="0"/>
              <a:ea typeface="Raleway"/>
              <a:cs typeface="Calibri" panose="020F0502020204030204" pitchFamily="34" charset="0"/>
              <a:sym typeface="Raleway"/>
            </a:endParaRPr>
          </a:p>
        </p:txBody>
      </p:sp>
      <p:pic>
        <p:nvPicPr>
          <p:cNvPr id="18" name="Google Shape;244;p115">
            <a:extLst>
              <a:ext uri="{FF2B5EF4-FFF2-40B4-BE49-F238E27FC236}">
                <a16:creationId xmlns:a16="http://schemas.microsoft.com/office/drawing/2014/main" id="{EB69D8ED-B4A1-6847-955F-58A0452CF2A4}"/>
              </a:ext>
            </a:extLst>
          </p:cNvPr>
          <p:cNvPicPr preferRelativeResize="0"/>
          <p:nvPr/>
        </p:nvPicPr>
        <p:blipFill>
          <a:blip r:embed="rId3">
            <a:alphaModFix/>
          </a:blip>
          <a:stretch>
            <a:fillRect/>
          </a:stretch>
        </p:blipFill>
        <p:spPr>
          <a:xfrm>
            <a:off x="8032174" y="79427"/>
            <a:ext cx="996430" cy="7726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524671"/>
          </a:xfrm>
        </p:spPr>
        <p:txBody>
          <a:bodyPr/>
          <a:lstStyle/>
          <a:p>
            <a:r>
              <a:rPr lang="en-US" dirty="0">
                <a:solidFill>
                  <a:schemeClr val="accent2">
                    <a:lumMod val="75000"/>
                  </a:schemeClr>
                </a:solidFill>
              </a:rPr>
              <a:t>HTML </a:t>
            </a:r>
            <a:r>
              <a:rPr lang="en-US" dirty="0" err="1">
                <a:solidFill>
                  <a:schemeClr val="accent2">
                    <a:lumMod val="75000"/>
                  </a:schemeClr>
                </a:solidFill>
              </a:rPr>
              <a:t>Iframe</a:t>
            </a:r>
            <a:r>
              <a:rPr lang="en-US" dirty="0">
                <a:solidFill>
                  <a:schemeClr val="accent2">
                    <a:lumMod val="75000"/>
                  </a:schemeClr>
                </a:solidFill>
              </a:rPr>
              <a:t> Syntax</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2146914" y="1173561"/>
            <a:ext cx="4162573" cy="1398189"/>
            <a:chOff x="1611084" y="2296900"/>
            <a:chExt cx="4162573" cy="1398189"/>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4"/>
              <a:ext cx="4162572" cy="1384995"/>
            </a:xfrm>
            <a:prstGeom prst="roundRect">
              <a:avLst>
                <a:gd name="adj" fmla="val 6503"/>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11084" y="2296900"/>
              <a:ext cx="4007143" cy="138499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HTML &lt;</a:t>
              </a:r>
              <a:r>
                <a:rPr lang="en-US" dirty="0" err="1">
                  <a:latin typeface="Times New Roman" panose="02020603050405020304" pitchFamily="18" charset="0"/>
                  <a:cs typeface="Times New Roman" panose="02020603050405020304" pitchFamily="18" charset="0"/>
                </a:rPr>
                <a:t>iframe</a:t>
              </a:r>
              <a:r>
                <a:rPr lang="en-US" dirty="0">
                  <a:latin typeface="Times New Roman" panose="02020603050405020304" pitchFamily="18" charset="0"/>
                  <a:cs typeface="Times New Roman" panose="02020603050405020304" pitchFamily="18" charset="0"/>
                </a:rPr>
                <a:t>&gt; tag specifies an inline frame.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 inline frame is used to embed another document within the current HTML document.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Syntax</a:t>
              </a:r>
            </a:p>
          </p:txBody>
        </p:sp>
      </p:grpSp>
      <p:sp>
        <p:nvSpPr>
          <p:cNvPr id="4" name="TextBox 3">
            <a:extLst>
              <a:ext uri="{FF2B5EF4-FFF2-40B4-BE49-F238E27FC236}">
                <a16:creationId xmlns:a16="http://schemas.microsoft.com/office/drawing/2014/main" id="{59B94599-7DEE-A88B-D34D-F7F1FA3B1BCC}"/>
              </a:ext>
            </a:extLst>
          </p:cNvPr>
          <p:cNvSpPr txBox="1"/>
          <p:nvPr/>
        </p:nvSpPr>
        <p:spPr>
          <a:xfrm>
            <a:off x="2146914" y="2713160"/>
            <a:ext cx="3686629" cy="307777"/>
          </a:xfrm>
          <a:prstGeom prst="rect">
            <a:avLst/>
          </a:prstGeom>
          <a:solidFill>
            <a:schemeClr val="tx2">
              <a:lumMod val="95000"/>
            </a:schemeClr>
          </a:solidFill>
        </p:spPr>
        <p:txBody>
          <a:bodyPr wrap="square">
            <a:spAutoFit/>
          </a:bodyPr>
          <a:lstStyle/>
          <a:p>
            <a:pPr algn="just"/>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iframe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title="description"&gt;&lt;/</a:t>
            </a:r>
            <a:r>
              <a:rPr lang="en-US" dirty="0" err="1">
                <a:latin typeface="Times New Roman" panose="02020603050405020304" pitchFamily="18" charset="0"/>
                <a:cs typeface="Times New Roman" panose="02020603050405020304" pitchFamily="18" charset="0"/>
              </a:rPr>
              <a:t>iframe</a:t>
            </a:r>
            <a:r>
              <a:rPr lang="en-US"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135216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575471"/>
          </a:xfrm>
        </p:spPr>
        <p:txBody>
          <a:bodyPr/>
          <a:lstStyle/>
          <a:p>
            <a:r>
              <a:rPr lang="en-US" dirty="0">
                <a:solidFill>
                  <a:schemeClr val="accent2">
                    <a:lumMod val="75000"/>
                  </a:schemeClr>
                </a:solidFill>
              </a:rPr>
              <a:t>The HTML &lt;video&gt; Element</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1868117" y="1057299"/>
            <a:ext cx="4815712" cy="307777"/>
            <a:chOff x="1611085" y="2310094"/>
            <a:chExt cx="4815712" cy="307777"/>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4"/>
              <a:ext cx="4815712" cy="307777"/>
            </a:xfrm>
            <a:prstGeom prst="roundRect">
              <a:avLst>
                <a:gd name="adj" fmla="val 6503"/>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61883" y="2310094"/>
              <a:ext cx="4706856" cy="30777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show a video in HTML, use the &lt;video&gt; element:</a:t>
              </a:r>
            </a:p>
          </p:txBody>
        </p:sp>
      </p:grpSp>
      <p:sp>
        <p:nvSpPr>
          <p:cNvPr id="4" name="TextBox 3">
            <a:extLst>
              <a:ext uri="{FF2B5EF4-FFF2-40B4-BE49-F238E27FC236}">
                <a16:creationId xmlns:a16="http://schemas.microsoft.com/office/drawing/2014/main" id="{9570BB83-E95A-2A90-73DF-94B0BC1E1AAD}"/>
              </a:ext>
            </a:extLst>
          </p:cNvPr>
          <p:cNvSpPr txBox="1"/>
          <p:nvPr/>
        </p:nvSpPr>
        <p:spPr>
          <a:xfrm>
            <a:off x="1868117" y="1466410"/>
            <a:ext cx="4572000" cy="160043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Example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&lt;video width="320" height="240" controls&gt;</a:t>
            </a:r>
          </a:p>
          <a:p>
            <a:pPr algn="just"/>
            <a:r>
              <a:rPr lang="en-US" dirty="0">
                <a:latin typeface="Times New Roman" panose="02020603050405020304" pitchFamily="18" charset="0"/>
                <a:cs typeface="Times New Roman" panose="02020603050405020304" pitchFamily="18" charset="0"/>
              </a:rPr>
              <a:t>  &lt;source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="movie.mp4" type="video/mp4"&gt;</a:t>
            </a:r>
          </a:p>
          <a:p>
            <a:pPr algn="just"/>
            <a:r>
              <a:rPr lang="en-US" dirty="0">
                <a:latin typeface="Times New Roman" panose="02020603050405020304" pitchFamily="18" charset="0"/>
                <a:cs typeface="Times New Roman" panose="02020603050405020304" pitchFamily="18" charset="0"/>
              </a:rPr>
              <a:t>  &lt;source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="movie.ogg" type="video/</a:t>
            </a:r>
            <a:r>
              <a:rPr lang="en-US" dirty="0" err="1">
                <a:latin typeface="Times New Roman" panose="02020603050405020304" pitchFamily="18" charset="0"/>
                <a:cs typeface="Times New Roman" panose="02020603050405020304" pitchFamily="18" charset="0"/>
              </a:rPr>
              <a:t>ogg</a:t>
            </a:r>
            <a:r>
              <a:rPr lang="en-US" dirty="0">
                <a:latin typeface="Times New Roman" panose="02020603050405020304" pitchFamily="18" charset="0"/>
                <a:cs typeface="Times New Roman" panose="02020603050405020304" pitchFamily="18" charset="0"/>
              </a:rPr>
              <a:t>"&gt;</a:t>
            </a:r>
          </a:p>
          <a:p>
            <a:pPr algn="just"/>
            <a:r>
              <a:rPr lang="en-US" dirty="0">
                <a:latin typeface="Times New Roman" panose="02020603050405020304" pitchFamily="18" charset="0"/>
                <a:cs typeface="Times New Roman" panose="02020603050405020304" pitchFamily="18" charset="0"/>
              </a:rPr>
              <a:t>Your browser does not support the video tag.</a:t>
            </a:r>
          </a:p>
          <a:p>
            <a:pPr algn="just"/>
            <a:r>
              <a:rPr lang="en-US" dirty="0">
                <a:latin typeface="Times New Roman" panose="02020603050405020304" pitchFamily="18" charset="0"/>
                <a:cs typeface="Times New Roman" panose="02020603050405020304" pitchFamily="18" charset="0"/>
              </a:rPr>
              <a:t>&lt;/video&gt;</a:t>
            </a:r>
          </a:p>
        </p:txBody>
      </p:sp>
    </p:spTree>
    <p:extLst>
      <p:ext uri="{BB962C8B-B14F-4D97-AF65-F5344CB8AC3E}">
        <p14:creationId xmlns:p14="http://schemas.microsoft.com/office/powerpoint/2010/main" val="6167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407886" y="55900"/>
            <a:ext cx="6328228" cy="822214"/>
          </a:xfrm>
        </p:spPr>
        <p:txBody>
          <a:bodyPr/>
          <a:lstStyle/>
          <a:p>
            <a:r>
              <a:rPr lang="en-US" dirty="0">
                <a:solidFill>
                  <a:schemeClr val="accent2">
                    <a:lumMod val="75000"/>
                  </a:schemeClr>
                </a:solidFill>
              </a:rPr>
              <a:t>HTML Table</a:t>
            </a:r>
          </a:p>
        </p:txBody>
      </p:sp>
      <p:grpSp>
        <p:nvGrpSpPr>
          <p:cNvPr id="14" name="Group 13">
            <a:extLst>
              <a:ext uri="{FF2B5EF4-FFF2-40B4-BE49-F238E27FC236}">
                <a16:creationId xmlns:a16="http://schemas.microsoft.com/office/drawing/2014/main" id="{2C1C1FE7-837B-0259-BC59-7D44BBC12FC0}"/>
              </a:ext>
            </a:extLst>
          </p:cNvPr>
          <p:cNvGrpSpPr/>
          <p:nvPr/>
        </p:nvGrpSpPr>
        <p:grpSpPr>
          <a:xfrm>
            <a:off x="158574" y="923491"/>
            <a:ext cx="2206171" cy="707886"/>
            <a:chOff x="223456" y="1348097"/>
            <a:chExt cx="2206171" cy="707886"/>
          </a:xfrm>
        </p:grpSpPr>
        <p:sp>
          <p:nvSpPr>
            <p:cNvPr id="3" name="Rectangle 2">
              <a:extLst>
                <a:ext uri="{FF2B5EF4-FFF2-40B4-BE49-F238E27FC236}">
                  <a16:creationId xmlns:a16="http://schemas.microsoft.com/office/drawing/2014/main" id="{DF209A9F-6979-F114-D638-2C055C9A9930}"/>
                </a:ext>
              </a:extLst>
            </p:cNvPr>
            <p:cNvSpPr/>
            <p:nvPr/>
          </p:nvSpPr>
          <p:spPr>
            <a:xfrm>
              <a:off x="223456" y="1421890"/>
              <a:ext cx="108858" cy="5297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6820DD6-3AC1-CE3A-F961-F41CF58A711D}"/>
                </a:ext>
              </a:extLst>
            </p:cNvPr>
            <p:cNvSpPr txBox="1"/>
            <p:nvPr/>
          </p:nvSpPr>
          <p:spPr>
            <a:xfrm>
              <a:off x="386144" y="1348097"/>
              <a:ext cx="2043483" cy="707886"/>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Define an HTML Table</a:t>
              </a:r>
            </a:p>
          </p:txBody>
        </p:sp>
      </p:grpSp>
      <p:sp>
        <p:nvSpPr>
          <p:cNvPr id="11" name="TextBox 10">
            <a:extLst>
              <a:ext uri="{FF2B5EF4-FFF2-40B4-BE49-F238E27FC236}">
                <a16:creationId xmlns:a16="http://schemas.microsoft.com/office/drawing/2014/main" id="{CE3B6230-4181-FD12-6A5C-3E0CABCBF668}"/>
              </a:ext>
            </a:extLst>
          </p:cNvPr>
          <p:cNvSpPr txBox="1"/>
          <p:nvPr/>
        </p:nvSpPr>
        <p:spPr>
          <a:xfrm>
            <a:off x="104743" y="1697823"/>
            <a:ext cx="2260002" cy="738664"/>
          </a:xfrm>
          <a:prstGeom prst="rect">
            <a:avLst/>
          </a:prstGeom>
          <a:noFill/>
        </p:spPr>
        <p:txBody>
          <a:bodyPr wrap="square">
            <a:spAutoFit/>
          </a:bodyPr>
          <a:lstStyle/>
          <a:p>
            <a:r>
              <a:rPr lang="en-US" dirty="0"/>
              <a:t>A table in HTML consists of table cells inside rows and columns.</a:t>
            </a:r>
          </a:p>
        </p:txBody>
      </p:sp>
      <p:pic>
        <p:nvPicPr>
          <p:cNvPr id="16" name="Picture 15">
            <a:extLst>
              <a:ext uri="{FF2B5EF4-FFF2-40B4-BE49-F238E27FC236}">
                <a16:creationId xmlns:a16="http://schemas.microsoft.com/office/drawing/2014/main" id="{9246B61F-95A9-A99E-5748-FF6FA95577B3}"/>
              </a:ext>
            </a:extLst>
          </p:cNvPr>
          <p:cNvPicPr>
            <a:picLocks noChangeAspect="1"/>
          </p:cNvPicPr>
          <p:nvPr/>
        </p:nvPicPr>
        <p:blipFill>
          <a:blip r:embed="rId2"/>
          <a:stretch>
            <a:fillRect/>
          </a:stretch>
        </p:blipFill>
        <p:spPr>
          <a:xfrm>
            <a:off x="2364745" y="568381"/>
            <a:ext cx="4558570" cy="4179743"/>
          </a:xfrm>
          <a:prstGeom prst="rect">
            <a:avLst/>
          </a:prstGeom>
        </p:spPr>
      </p:pic>
      <p:pic>
        <p:nvPicPr>
          <p:cNvPr id="18" name="Picture 17">
            <a:extLst>
              <a:ext uri="{FF2B5EF4-FFF2-40B4-BE49-F238E27FC236}">
                <a16:creationId xmlns:a16="http://schemas.microsoft.com/office/drawing/2014/main" id="{4F3C8A85-4EB3-81F7-91A3-1F4050F74543}"/>
              </a:ext>
            </a:extLst>
          </p:cNvPr>
          <p:cNvPicPr>
            <a:picLocks noChangeAspect="1"/>
          </p:cNvPicPr>
          <p:nvPr/>
        </p:nvPicPr>
        <p:blipFill>
          <a:blip r:embed="rId3"/>
          <a:stretch>
            <a:fillRect/>
          </a:stretch>
        </p:blipFill>
        <p:spPr>
          <a:xfrm>
            <a:off x="4380286" y="2019779"/>
            <a:ext cx="4615544" cy="1015322"/>
          </a:xfrm>
          <a:prstGeom prst="rect">
            <a:avLst/>
          </a:prstGeom>
        </p:spPr>
      </p:pic>
      <p:sp>
        <p:nvSpPr>
          <p:cNvPr id="19" name="TextBox 18">
            <a:extLst>
              <a:ext uri="{FF2B5EF4-FFF2-40B4-BE49-F238E27FC236}">
                <a16:creationId xmlns:a16="http://schemas.microsoft.com/office/drawing/2014/main" id="{DC8488D8-77A5-1182-5DF6-757DC7B54AB3}"/>
              </a:ext>
            </a:extLst>
          </p:cNvPr>
          <p:cNvSpPr txBox="1"/>
          <p:nvPr/>
        </p:nvSpPr>
        <p:spPr>
          <a:xfrm>
            <a:off x="4380286" y="1676754"/>
            <a:ext cx="721672" cy="307777"/>
          </a:xfrm>
          <a:prstGeom prst="rect">
            <a:avLst/>
          </a:prstGeom>
          <a:solidFill>
            <a:srgbClr val="A3E2EF"/>
          </a:solidFill>
        </p:spPr>
        <p:txBody>
          <a:bodyPr wrap="none" rtlCol="0">
            <a:spAutoFit/>
          </a:bodyPr>
          <a:lstStyle/>
          <a:p>
            <a:r>
              <a:rPr lang="en-US" dirty="0"/>
              <a:t>Output</a:t>
            </a:r>
          </a:p>
        </p:txBody>
      </p:sp>
    </p:spTree>
    <p:extLst>
      <p:ext uri="{BB962C8B-B14F-4D97-AF65-F5344CB8AC3E}">
        <p14:creationId xmlns:p14="http://schemas.microsoft.com/office/powerpoint/2010/main" val="203414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uter screen with a keyboard and mouse&#10;&#10;Description automatically generated">
            <a:extLst>
              <a:ext uri="{FF2B5EF4-FFF2-40B4-BE49-F238E27FC236}">
                <a16:creationId xmlns:a16="http://schemas.microsoft.com/office/drawing/2014/main" id="{F7342814-280A-BD96-2F4F-C1913BA2E9A8}"/>
              </a:ext>
            </a:extLst>
          </p:cNvPr>
          <p:cNvPicPr>
            <a:picLocks noChangeAspect="1"/>
          </p:cNvPicPr>
          <p:nvPr/>
        </p:nvPicPr>
        <p:blipFill>
          <a:blip r:embed="rId2"/>
          <a:stretch>
            <a:fillRect/>
          </a:stretch>
        </p:blipFill>
        <p:spPr>
          <a:xfrm>
            <a:off x="4024084" y="1253240"/>
            <a:ext cx="5069116" cy="2534558"/>
          </a:xfrm>
          <a:prstGeom prst="rect">
            <a:avLst/>
          </a:prstGeom>
        </p:spPr>
      </p:pic>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407886" y="55900"/>
            <a:ext cx="6328228" cy="822214"/>
          </a:xfrm>
        </p:spPr>
        <p:txBody>
          <a:bodyPr/>
          <a:lstStyle/>
          <a:p>
            <a:r>
              <a:rPr lang="en-US" dirty="0">
                <a:solidFill>
                  <a:schemeClr val="accent2">
                    <a:lumMod val="75000"/>
                  </a:schemeClr>
                </a:solidFill>
              </a:rPr>
              <a:t>What is CSS?</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293316" y="1376612"/>
            <a:ext cx="4278684" cy="1815883"/>
            <a:chOff x="1611085" y="2310093"/>
            <a:chExt cx="4278684" cy="1815883"/>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3"/>
              <a:ext cx="4278684" cy="1815883"/>
            </a:xfrm>
            <a:prstGeom prst="roundRect">
              <a:avLst>
                <a:gd name="adj" fmla="val 3468"/>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61882" y="2310094"/>
              <a:ext cx="4104516" cy="181588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Cascading Style Sheets (CSS) is used to format the layout of a webpage.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With CSS, you can control the color, font, the size of text, the spacing between elements, how elements are positioned and laid out, what background images or background colors are to be used, different displays for different devices and screen sizes, and much more!</a:t>
              </a:r>
            </a:p>
          </p:txBody>
        </p:sp>
      </p:grpSp>
    </p:spTree>
    <p:extLst>
      <p:ext uri="{BB962C8B-B14F-4D97-AF65-F5344CB8AC3E}">
        <p14:creationId xmlns:p14="http://schemas.microsoft.com/office/powerpoint/2010/main" val="161524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407886" y="55900"/>
            <a:ext cx="6328228" cy="524671"/>
          </a:xfrm>
        </p:spPr>
        <p:txBody>
          <a:bodyPr/>
          <a:lstStyle/>
          <a:p>
            <a:r>
              <a:rPr lang="en-US" dirty="0">
                <a:solidFill>
                  <a:schemeClr val="accent2">
                    <a:lumMod val="75000"/>
                  </a:schemeClr>
                </a:solidFill>
              </a:rPr>
              <a:t>Inline, Internal, External styling</a:t>
            </a:r>
          </a:p>
        </p:txBody>
      </p:sp>
      <p:grpSp>
        <p:nvGrpSpPr>
          <p:cNvPr id="9" name="Group 8">
            <a:extLst>
              <a:ext uri="{FF2B5EF4-FFF2-40B4-BE49-F238E27FC236}">
                <a16:creationId xmlns:a16="http://schemas.microsoft.com/office/drawing/2014/main" id="{FECE4FD7-6A7C-540A-0DAB-2F3080DA9A7F}"/>
              </a:ext>
            </a:extLst>
          </p:cNvPr>
          <p:cNvGrpSpPr/>
          <p:nvPr/>
        </p:nvGrpSpPr>
        <p:grpSpPr>
          <a:xfrm>
            <a:off x="151317" y="997284"/>
            <a:ext cx="1358169" cy="529772"/>
            <a:chOff x="223456" y="1421890"/>
            <a:chExt cx="1358169" cy="529772"/>
          </a:xfrm>
        </p:grpSpPr>
        <p:sp>
          <p:nvSpPr>
            <p:cNvPr id="10" name="Rectangle 9">
              <a:extLst>
                <a:ext uri="{FF2B5EF4-FFF2-40B4-BE49-F238E27FC236}">
                  <a16:creationId xmlns:a16="http://schemas.microsoft.com/office/drawing/2014/main" id="{B80E8907-2288-1D72-3F1B-B44A6198718A}"/>
                </a:ext>
              </a:extLst>
            </p:cNvPr>
            <p:cNvSpPr/>
            <p:nvPr/>
          </p:nvSpPr>
          <p:spPr>
            <a:xfrm>
              <a:off x="223456" y="1421890"/>
              <a:ext cx="108858" cy="5297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D21DBF-A1FE-C2D4-0F37-469C9111725E}"/>
                </a:ext>
              </a:extLst>
            </p:cNvPr>
            <p:cNvSpPr txBox="1"/>
            <p:nvPr/>
          </p:nvSpPr>
          <p:spPr>
            <a:xfrm>
              <a:off x="332314" y="1473323"/>
              <a:ext cx="1249311" cy="400110"/>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Inline </a:t>
              </a:r>
              <a:r>
                <a:rPr lang="en-US" sz="2000" b="0" i="0" dirty="0" err="1">
                  <a:solidFill>
                    <a:srgbClr val="000000"/>
                  </a:solidFill>
                  <a:effectLst/>
                  <a:latin typeface="Segoe UI" panose="020B0502040204020203" pitchFamily="34" charset="0"/>
                </a:rPr>
                <a:t>css</a:t>
              </a:r>
              <a:endParaRPr lang="en-US" sz="2000" b="0" i="0" dirty="0">
                <a:solidFill>
                  <a:srgbClr val="000000"/>
                </a:solidFill>
                <a:effectLst/>
                <a:latin typeface="Segoe UI" panose="020B0502040204020203" pitchFamily="34" charset="0"/>
              </a:endParaRPr>
            </a:p>
          </p:txBody>
        </p:sp>
      </p:grpSp>
      <p:sp>
        <p:nvSpPr>
          <p:cNvPr id="5" name="TextBox 4">
            <a:extLst>
              <a:ext uri="{FF2B5EF4-FFF2-40B4-BE49-F238E27FC236}">
                <a16:creationId xmlns:a16="http://schemas.microsoft.com/office/drawing/2014/main" id="{AEEB6333-A631-8DA0-5EAB-1D87227F8D2F}"/>
              </a:ext>
            </a:extLst>
          </p:cNvPr>
          <p:cNvSpPr txBox="1"/>
          <p:nvPr/>
        </p:nvSpPr>
        <p:spPr>
          <a:xfrm>
            <a:off x="377371" y="1527056"/>
            <a:ext cx="4688115" cy="2031325"/>
          </a:xfrm>
          <a:prstGeom prst="rect">
            <a:avLst/>
          </a:prstGeom>
          <a:noFill/>
        </p:spPr>
        <p:txBody>
          <a:bodyPr wrap="square">
            <a:spAutoFit/>
          </a:bodyPr>
          <a:lstStyle/>
          <a:p>
            <a:pPr marL="457200"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An inline CSS is used to apply a unique style to a single HTML element.</a:t>
            </a:r>
            <a:endParaRPr lang="en-US" b="0" dirty="0">
              <a:effectLst/>
              <a:latin typeface="Times New Roman" panose="02020603050405020304" pitchFamily="18" charset="0"/>
              <a:cs typeface="Times New Roman" panose="02020603050405020304" pitchFamily="18" charset="0"/>
            </a:endParaRPr>
          </a:p>
          <a:p>
            <a:pPr marL="457200"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An inline CSS uses the style attribute of an HTML element.</a:t>
            </a:r>
            <a:endParaRPr lang="en-US" b="0" dirty="0">
              <a:effectLst/>
              <a:latin typeface="Times New Roman" panose="02020603050405020304" pitchFamily="18" charset="0"/>
              <a:cs typeface="Times New Roman" panose="02020603050405020304" pitchFamily="18" charset="0"/>
            </a:endParaRPr>
          </a:p>
          <a:p>
            <a:pPr marL="457200" rtl="0">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The following example sets the text color of the &lt;h1&gt; element to blue, and the text color of the &lt;p&gt; element to red</a:t>
            </a:r>
            <a:r>
              <a:rPr lang="en-US" dirty="0">
                <a:latin typeface="Times New Roman" panose="02020603050405020304" pitchFamily="18" charset="0"/>
                <a:cs typeface="Times New Roman" panose="02020603050405020304" pitchFamily="18" charset="0"/>
              </a:rPr>
              <a:t>.</a:t>
            </a:r>
            <a:endParaRPr lang="en-US" b="0" dirty="0">
              <a:effectLst/>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EB0DB97-4CBD-A4C5-59EF-C96FE77E86DB}"/>
              </a:ext>
            </a:extLst>
          </p:cNvPr>
          <p:cNvPicPr>
            <a:picLocks noChangeAspect="1"/>
          </p:cNvPicPr>
          <p:nvPr/>
        </p:nvPicPr>
        <p:blipFill>
          <a:blip r:embed="rId2"/>
          <a:stretch>
            <a:fillRect/>
          </a:stretch>
        </p:blipFill>
        <p:spPr>
          <a:xfrm>
            <a:off x="5336399" y="1134332"/>
            <a:ext cx="3246401" cy="1676545"/>
          </a:xfrm>
          <a:prstGeom prst="rect">
            <a:avLst/>
          </a:prstGeom>
        </p:spPr>
      </p:pic>
      <p:pic>
        <p:nvPicPr>
          <p:cNvPr id="20" name="Picture 19">
            <a:extLst>
              <a:ext uri="{FF2B5EF4-FFF2-40B4-BE49-F238E27FC236}">
                <a16:creationId xmlns:a16="http://schemas.microsoft.com/office/drawing/2014/main" id="{521644AE-3F06-ADD5-E1EB-ECA49AB9B5A3}"/>
              </a:ext>
            </a:extLst>
          </p:cNvPr>
          <p:cNvPicPr>
            <a:picLocks noChangeAspect="1"/>
          </p:cNvPicPr>
          <p:nvPr/>
        </p:nvPicPr>
        <p:blipFill>
          <a:blip r:embed="rId3"/>
          <a:stretch>
            <a:fillRect/>
          </a:stretch>
        </p:blipFill>
        <p:spPr>
          <a:xfrm>
            <a:off x="5336399" y="3284719"/>
            <a:ext cx="2903472" cy="1501270"/>
          </a:xfrm>
          <a:prstGeom prst="rect">
            <a:avLst/>
          </a:prstGeom>
        </p:spPr>
      </p:pic>
      <p:sp>
        <p:nvSpPr>
          <p:cNvPr id="21" name="TextBox 20">
            <a:extLst>
              <a:ext uri="{FF2B5EF4-FFF2-40B4-BE49-F238E27FC236}">
                <a16:creationId xmlns:a16="http://schemas.microsoft.com/office/drawing/2014/main" id="{F8CC9337-C464-61A6-5B65-BB97A3752C70}"/>
              </a:ext>
            </a:extLst>
          </p:cNvPr>
          <p:cNvSpPr txBox="1"/>
          <p:nvPr/>
        </p:nvSpPr>
        <p:spPr>
          <a:xfrm>
            <a:off x="5336399" y="3072773"/>
            <a:ext cx="721672" cy="307777"/>
          </a:xfrm>
          <a:prstGeom prst="rect">
            <a:avLst/>
          </a:prstGeom>
          <a:solidFill>
            <a:schemeClr val="bg2">
              <a:lumMod val="10000"/>
              <a:lumOff val="90000"/>
            </a:schemeClr>
          </a:solidFill>
        </p:spPr>
        <p:txBody>
          <a:bodyPr wrap="none" rtlCol="0">
            <a:spAutoFit/>
          </a:bodyPr>
          <a:lstStyle/>
          <a:p>
            <a:r>
              <a:rPr lang="en-US" dirty="0"/>
              <a:t>Output</a:t>
            </a:r>
          </a:p>
        </p:txBody>
      </p:sp>
    </p:spTree>
    <p:extLst>
      <p:ext uri="{BB962C8B-B14F-4D97-AF65-F5344CB8AC3E}">
        <p14:creationId xmlns:p14="http://schemas.microsoft.com/office/powerpoint/2010/main" val="219353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407886" y="55900"/>
            <a:ext cx="6328228" cy="524671"/>
          </a:xfrm>
        </p:spPr>
        <p:txBody>
          <a:bodyPr/>
          <a:lstStyle/>
          <a:p>
            <a:r>
              <a:rPr lang="en-US" dirty="0">
                <a:solidFill>
                  <a:schemeClr val="accent2">
                    <a:lumMod val="75000"/>
                  </a:schemeClr>
                </a:solidFill>
              </a:rPr>
              <a:t>Inline, Internal, External styling</a:t>
            </a:r>
          </a:p>
        </p:txBody>
      </p:sp>
      <p:sp>
        <p:nvSpPr>
          <p:cNvPr id="5" name="TextBox 4">
            <a:extLst>
              <a:ext uri="{FF2B5EF4-FFF2-40B4-BE49-F238E27FC236}">
                <a16:creationId xmlns:a16="http://schemas.microsoft.com/office/drawing/2014/main" id="{AEEB6333-A631-8DA0-5EAB-1D87227F8D2F}"/>
              </a:ext>
            </a:extLst>
          </p:cNvPr>
          <p:cNvSpPr txBox="1"/>
          <p:nvPr/>
        </p:nvSpPr>
        <p:spPr>
          <a:xfrm>
            <a:off x="-101599" y="1448827"/>
            <a:ext cx="3976914" cy="3108543"/>
          </a:xfrm>
          <a:prstGeom prst="rect">
            <a:avLst/>
          </a:prstGeom>
          <a:noFill/>
        </p:spPr>
        <p:txBody>
          <a:bodyPr wrap="square">
            <a:spAutoFit/>
          </a:bodyPr>
          <a:lstStyle/>
          <a:p>
            <a:pPr marL="457200"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An internal CSS is used to define a style for a single HTML page.</a:t>
            </a:r>
          </a:p>
          <a:p>
            <a:pPr marL="457200" rtl="0">
              <a:spcBef>
                <a:spcPts val="0"/>
              </a:spcBef>
              <a:spcAft>
                <a:spcPts val="0"/>
              </a:spcAft>
            </a:pP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An internal CSS is defined in the &lt;head&gt; section of an HTML page, within a &lt;style&gt; element.</a:t>
            </a:r>
          </a:p>
          <a:p>
            <a:pPr marL="457200" rtl="0">
              <a:spcBef>
                <a:spcPts val="0"/>
              </a:spcBef>
              <a:spcAft>
                <a:spcPts val="0"/>
              </a:spcAft>
            </a:pP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The following example sets the text color of ALL the &lt;h1&gt; elements (on that page) to blue, and the text color of ALL the &lt;p&gt; elements to red. </a:t>
            </a:r>
          </a:p>
          <a:p>
            <a:pPr marL="457200"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457200" rtl="0">
              <a:spcBef>
                <a:spcPts val="0"/>
              </a:spcBef>
              <a:spcAft>
                <a:spcPts val="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In addition, the page will be displayed with a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powderblue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background color.</a:t>
            </a:r>
          </a:p>
        </p:txBody>
      </p:sp>
      <p:grpSp>
        <p:nvGrpSpPr>
          <p:cNvPr id="9" name="Group 8">
            <a:extLst>
              <a:ext uri="{FF2B5EF4-FFF2-40B4-BE49-F238E27FC236}">
                <a16:creationId xmlns:a16="http://schemas.microsoft.com/office/drawing/2014/main" id="{FECE4FD7-6A7C-540A-0DAB-2F3080DA9A7F}"/>
              </a:ext>
            </a:extLst>
          </p:cNvPr>
          <p:cNvGrpSpPr/>
          <p:nvPr/>
        </p:nvGrpSpPr>
        <p:grpSpPr>
          <a:xfrm>
            <a:off x="151317" y="997284"/>
            <a:ext cx="1677483" cy="529772"/>
            <a:chOff x="223456" y="1421890"/>
            <a:chExt cx="1677483" cy="529772"/>
          </a:xfrm>
        </p:grpSpPr>
        <p:sp>
          <p:nvSpPr>
            <p:cNvPr id="10" name="Rectangle 9">
              <a:extLst>
                <a:ext uri="{FF2B5EF4-FFF2-40B4-BE49-F238E27FC236}">
                  <a16:creationId xmlns:a16="http://schemas.microsoft.com/office/drawing/2014/main" id="{B80E8907-2288-1D72-3F1B-B44A6198718A}"/>
                </a:ext>
              </a:extLst>
            </p:cNvPr>
            <p:cNvSpPr/>
            <p:nvPr/>
          </p:nvSpPr>
          <p:spPr>
            <a:xfrm>
              <a:off x="223456" y="1421890"/>
              <a:ext cx="108858" cy="5297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D21DBF-A1FE-C2D4-0F37-469C9111725E}"/>
                </a:ext>
              </a:extLst>
            </p:cNvPr>
            <p:cNvSpPr txBox="1"/>
            <p:nvPr/>
          </p:nvSpPr>
          <p:spPr>
            <a:xfrm>
              <a:off x="332314" y="1473323"/>
              <a:ext cx="1568625" cy="400110"/>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Internal CSS</a:t>
              </a:r>
            </a:p>
          </p:txBody>
        </p:sp>
      </p:grpSp>
      <p:pic>
        <p:nvPicPr>
          <p:cNvPr id="4" name="Picture 3">
            <a:extLst>
              <a:ext uri="{FF2B5EF4-FFF2-40B4-BE49-F238E27FC236}">
                <a16:creationId xmlns:a16="http://schemas.microsoft.com/office/drawing/2014/main" id="{D401987A-D8F6-7DAF-713F-74B7D2B17B98}"/>
              </a:ext>
            </a:extLst>
          </p:cNvPr>
          <p:cNvPicPr>
            <a:picLocks noChangeAspect="1"/>
          </p:cNvPicPr>
          <p:nvPr/>
        </p:nvPicPr>
        <p:blipFill>
          <a:blip r:embed="rId2"/>
          <a:stretch>
            <a:fillRect/>
          </a:stretch>
        </p:blipFill>
        <p:spPr>
          <a:xfrm>
            <a:off x="3984173" y="1448827"/>
            <a:ext cx="2766300" cy="2575783"/>
          </a:xfrm>
          <a:prstGeom prst="rect">
            <a:avLst/>
          </a:prstGeom>
        </p:spPr>
      </p:pic>
      <p:pic>
        <p:nvPicPr>
          <p:cNvPr id="7" name="Picture 6">
            <a:extLst>
              <a:ext uri="{FF2B5EF4-FFF2-40B4-BE49-F238E27FC236}">
                <a16:creationId xmlns:a16="http://schemas.microsoft.com/office/drawing/2014/main" id="{C4343537-7D2D-6A98-D629-ADB0A829A864}"/>
              </a:ext>
            </a:extLst>
          </p:cNvPr>
          <p:cNvPicPr>
            <a:picLocks noChangeAspect="1"/>
          </p:cNvPicPr>
          <p:nvPr/>
        </p:nvPicPr>
        <p:blipFill>
          <a:blip r:embed="rId3"/>
          <a:stretch>
            <a:fillRect/>
          </a:stretch>
        </p:blipFill>
        <p:spPr>
          <a:xfrm>
            <a:off x="6410119" y="3003098"/>
            <a:ext cx="2651990" cy="1318374"/>
          </a:xfrm>
          <a:prstGeom prst="rect">
            <a:avLst/>
          </a:prstGeom>
        </p:spPr>
      </p:pic>
      <p:sp>
        <p:nvSpPr>
          <p:cNvPr id="8" name="TextBox 7">
            <a:extLst>
              <a:ext uri="{FF2B5EF4-FFF2-40B4-BE49-F238E27FC236}">
                <a16:creationId xmlns:a16="http://schemas.microsoft.com/office/drawing/2014/main" id="{03001D4F-6B6E-7256-21E6-006852127BFD}"/>
              </a:ext>
            </a:extLst>
          </p:cNvPr>
          <p:cNvSpPr txBox="1"/>
          <p:nvPr/>
        </p:nvSpPr>
        <p:spPr>
          <a:xfrm>
            <a:off x="6410119" y="2571750"/>
            <a:ext cx="721672" cy="307777"/>
          </a:xfrm>
          <a:prstGeom prst="rect">
            <a:avLst/>
          </a:prstGeom>
          <a:solidFill>
            <a:schemeClr val="bg2">
              <a:lumMod val="10000"/>
              <a:lumOff val="90000"/>
            </a:schemeClr>
          </a:solidFill>
        </p:spPr>
        <p:txBody>
          <a:bodyPr wrap="none" rtlCol="0">
            <a:spAutoFit/>
          </a:bodyPr>
          <a:lstStyle/>
          <a:p>
            <a:r>
              <a:rPr lang="en-US" dirty="0"/>
              <a:t>Output</a:t>
            </a:r>
          </a:p>
        </p:txBody>
      </p:sp>
    </p:spTree>
    <p:extLst>
      <p:ext uri="{BB962C8B-B14F-4D97-AF65-F5344CB8AC3E}">
        <p14:creationId xmlns:p14="http://schemas.microsoft.com/office/powerpoint/2010/main" val="225559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407886" y="55900"/>
            <a:ext cx="6328228" cy="524671"/>
          </a:xfrm>
        </p:spPr>
        <p:txBody>
          <a:bodyPr/>
          <a:lstStyle/>
          <a:p>
            <a:r>
              <a:rPr lang="en-US" dirty="0">
                <a:solidFill>
                  <a:schemeClr val="accent2">
                    <a:lumMod val="75000"/>
                  </a:schemeClr>
                </a:solidFill>
              </a:rPr>
              <a:t>Inline, Internal, External styling</a:t>
            </a:r>
          </a:p>
        </p:txBody>
      </p:sp>
      <p:grpSp>
        <p:nvGrpSpPr>
          <p:cNvPr id="9" name="Group 8">
            <a:extLst>
              <a:ext uri="{FF2B5EF4-FFF2-40B4-BE49-F238E27FC236}">
                <a16:creationId xmlns:a16="http://schemas.microsoft.com/office/drawing/2014/main" id="{FECE4FD7-6A7C-540A-0DAB-2F3080DA9A7F}"/>
              </a:ext>
            </a:extLst>
          </p:cNvPr>
          <p:cNvGrpSpPr/>
          <p:nvPr/>
        </p:nvGrpSpPr>
        <p:grpSpPr>
          <a:xfrm>
            <a:off x="151317" y="997284"/>
            <a:ext cx="1677483" cy="529772"/>
            <a:chOff x="223456" y="1421890"/>
            <a:chExt cx="1677483" cy="529772"/>
          </a:xfrm>
        </p:grpSpPr>
        <p:sp>
          <p:nvSpPr>
            <p:cNvPr id="10" name="Rectangle 9">
              <a:extLst>
                <a:ext uri="{FF2B5EF4-FFF2-40B4-BE49-F238E27FC236}">
                  <a16:creationId xmlns:a16="http://schemas.microsoft.com/office/drawing/2014/main" id="{B80E8907-2288-1D72-3F1B-B44A6198718A}"/>
                </a:ext>
              </a:extLst>
            </p:cNvPr>
            <p:cNvSpPr/>
            <p:nvPr/>
          </p:nvSpPr>
          <p:spPr>
            <a:xfrm>
              <a:off x="223456" y="1421890"/>
              <a:ext cx="108858" cy="5297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D21DBF-A1FE-C2D4-0F37-469C9111725E}"/>
                </a:ext>
              </a:extLst>
            </p:cNvPr>
            <p:cNvSpPr txBox="1"/>
            <p:nvPr/>
          </p:nvSpPr>
          <p:spPr>
            <a:xfrm>
              <a:off x="332314" y="1473323"/>
              <a:ext cx="1568625" cy="400110"/>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External CSS</a:t>
              </a:r>
            </a:p>
          </p:txBody>
        </p:sp>
      </p:grpSp>
      <p:sp>
        <p:nvSpPr>
          <p:cNvPr id="11" name="TextBox 10">
            <a:extLst>
              <a:ext uri="{FF2B5EF4-FFF2-40B4-BE49-F238E27FC236}">
                <a16:creationId xmlns:a16="http://schemas.microsoft.com/office/drawing/2014/main" id="{84CC0F61-B1AC-DCC5-51E8-0F78D37BFF0C}"/>
              </a:ext>
            </a:extLst>
          </p:cNvPr>
          <p:cNvSpPr txBox="1"/>
          <p:nvPr/>
        </p:nvSpPr>
        <p:spPr>
          <a:xfrm>
            <a:off x="355026" y="1752661"/>
            <a:ext cx="4050569" cy="116955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An external style sheet is used to define the style for many HTML pages.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use an external style sheet, add a link to it in the &lt;head&gt; section of each HTML page:</a:t>
            </a:r>
          </a:p>
        </p:txBody>
      </p:sp>
      <p:pic>
        <p:nvPicPr>
          <p:cNvPr id="14" name="Picture 13">
            <a:extLst>
              <a:ext uri="{FF2B5EF4-FFF2-40B4-BE49-F238E27FC236}">
                <a16:creationId xmlns:a16="http://schemas.microsoft.com/office/drawing/2014/main" id="{C8C76808-A610-ECDA-17EF-29945C5F7186}"/>
              </a:ext>
            </a:extLst>
          </p:cNvPr>
          <p:cNvPicPr>
            <a:picLocks noChangeAspect="1"/>
          </p:cNvPicPr>
          <p:nvPr/>
        </p:nvPicPr>
        <p:blipFill>
          <a:blip r:embed="rId2"/>
          <a:stretch>
            <a:fillRect/>
          </a:stretch>
        </p:blipFill>
        <p:spPr>
          <a:xfrm>
            <a:off x="4738406" y="1262170"/>
            <a:ext cx="3368332" cy="2872989"/>
          </a:xfrm>
          <a:prstGeom prst="rect">
            <a:avLst/>
          </a:prstGeom>
        </p:spPr>
      </p:pic>
    </p:spTree>
    <p:extLst>
      <p:ext uri="{BB962C8B-B14F-4D97-AF65-F5344CB8AC3E}">
        <p14:creationId xmlns:p14="http://schemas.microsoft.com/office/powerpoint/2010/main" val="3648708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407886" y="55900"/>
            <a:ext cx="6328228" cy="524671"/>
          </a:xfrm>
        </p:spPr>
        <p:txBody>
          <a:bodyPr/>
          <a:lstStyle/>
          <a:p>
            <a:r>
              <a:rPr lang="en-US" dirty="0">
                <a:solidFill>
                  <a:schemeClr val="accent2">
                    <a:lumMod val="75000"/>
                  </a:schemeClr>
                </a:solidFill>
              </a:rPr>
              <a:t>Inline, Internal, External styling</a:t>
            </a:r>
          </a:p>
        </p:txBody>
      </p:sp>
      <p:grpSp>
        <p:nvGrpSpPr>
          <p:cNvPr id="9" name="Group 8">
            <a:extLst>
              <a:ext uri="{FF2B5EF4-FFF2-40B4-BE49-F238E27FC236}">
                <a16:creationId xmlns:a16="http://schemas.microsoft.com/office/drawing/2014/main" id="{FECE4FD7-6A7C-540A-0DAB-2F3080DA9A7F}"/>
              </a:ext>
            </a:extLst>
          </p:cNvPr>
          <p:cNvGrpSpPr/>
          <p:nvPr/>
        </p:nvGrpSpPr>
        <p:grpSpPr>
          <a:xfrm>
            <a:off x="151317" y="997284"/>
            <a:ext cx="1677483" cy="529772"/>
            <a:chOff x="223456" y="1421890"/>
            <a:chExt cx="1677483" cy="529772"/>
          </a:xfrm>
        </p:grpSpPr>
        <p:sp>
          <p:nvSpPr>
            <p:cNvPr id="10" name="Rectangle 9">
              <a:extLst>
                <a:ext uri="{FF2B5EF4-FFF2-40B4-BE49-F238E27FC236}">
                  <a16:creationId xmlns:a16="http://schemas.microsoft.com/office/drawing/2014/main" id="{B80E8907-2288-1D72-3F1B-B44A6198718A}"/>
                </a:ext>
              </a:extLst>
            </p:cNvPr>
            <p:cNvSpPr/>
            <p:nvPr/>
          </p:nvSpPr>
          <p:spPr>
            <a:xfrm>
              <a:off x="223456" y="1421890"/>
              <a:ext cx="108858" cy="5297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D21DBF-A1FE-C2D4-0F37-469C9111725E}"/>
                </a:ext>
              </a:extLst>
            </p:cNvPr>
            <p:cNvSpPr txBox="1"/>
            <p:nvPr/>
          </p:nvSpPr>
          <p:spPr>
            <a:xfrm>
              <a:off x="332314" y="1473323"/>
              <a:ext cx="1568625" cy="400110"/>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External CSS</a:t>
              </a:r>
            </a:p>
          </p:txBody>
        </p:sp>
      </p:grpSp>
      <p:sp>
        <p:nvSpPr>
          <p:cNvPr id="11" name="TextBox 10">
            <a:extLst>
              <a:ext uri="{FF2B5EF4-FFF2-40B4-BE49-F238E27FC236}">
                <a16:creationId xmlns:a16="http://schemas.microsoft.com/office/drawing/2014/main" id="{84CC0F61-B1AC-DCC5-51E8-0F78D37BFF0C}"/>
              </a:ext>
            </a:extLst>
          </p:cNvPr>
          <p:cNvSpPr txBox="1"/>
          <p:nvPr/>
        </p:nvSpPr>
        <p:spPr>
          <a:xfrm>
            <a:off x="542989" y="1832490"/>
            <a:ext cx="4376631" cy="116955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external style sheet can be written in any text editor. The file must not contain any HTML code and must be saved with a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extension.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Here is what the "styles.css" file looks like:</a:t>
            </a:r>
          </a:p>
        </p:txBody>
      </p:sp>
      <p:pic>
        <p:nvPicPr>
          <p:cNvPr id="4" name="Picture 3">
            <a:extLst>
              <a:ext uri="{FF2B5EF4-FFF2-40B4-BE49-F238E27FC236}">
                <a16:creationId xmlns:a16="http://schemas.microsoft.com/office/drawing/2014/main" id="{B6D930DD-DFF7-3461-3018-2473E52738BB}"/>
              </a:ext>
            </a:extLst>
          </p:cNvPr>
          <p:cNvPicPr>
            <a:picLocks noChangeAspect="1"/>
          </p:cNvPicPr>
          <p:nvPr/>
        </p:nvPicPr>
        <p:blipFill>
          <a:blip r:embed="rId2"/>
          <a:stretch>
            <a:fillRect/>
          </a:stretch>
        </p:blipFill>
        <p:spPr>
          <a:xfrm>
            <a:off x="5202433" y="1341999"/>
            <a:ext cx="2795751" cy="2674196"/>
          </a:xfrm>
          <a:prstGeom prst="rect">
            <a:avLst/>
          </a:prstGeom>
        </p:spPr>
      </p:pic>
    </p:spTree>
    <p:extLst>
      <p:ext uri="{BB962C8B-B14F-4D97-AF65-F5344CB8AC3E}">
        <p14:creationId xmlns:p14="http://schemas.microsoft.com/office/powerpoint/2010/main" val="202231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407886" y="55900"/>
            <a:ext cx="6328228" cy="524671"/>
          </a:xfrm>
        </p:spPr>
        <p:txBody>
          <a:bodyPr/>
          <a:lstStyle/>
          <a:p>
            <a:r>
              <a:rPr lang="en-US" dirty="0">
                <a:solidFill>
                  <a:schemeClr val="accent2">
                    <a:lumMod val="75000"/>
                  </a:schemeClr>
                </a:solidFill>
              </a:rPr>
              <a:t>CSS display Property</a:t>
            </a:r>
          </a:p>
        </p:txBody>
      </p:sp>
      <p:sp>
        <p:nvSpPr>
          <p:cNvPr id="11" name="TextBox 10">
            <a:extLst>
              <a:ext uri="{FF2B5EF4-FFF2-40B4-BE49-F238E27FC236}">
                <a16:creationId xmlns:a16="http://schemas.microsoft.com/office/drawing/2014/main" id="{84CC0F61-B1AC-DCC5-51E8-0F78D37BFF0C}"/>
              </a:ext>
            </a:extLst>
          </p:cNvPr>
          <p:cNvSpPr txBox="1"/>
          <p:nvPr/>
        </p:nvSpPr>
        <p:spPr>
          <a:xfrm>
            <a:off x="452973" y="1556087"/>
            <a:ext cx="3436856"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display property specifies the display behavior (the type of rendering box) of an element.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HTML, the default display property value is taken from the HTML specifications or from the browser/user default style sheet. The default value in XML is inline, including SVG elements.</a:t>
            </a:r>
          </a:p>
        </p:txBody>
      </p:sp>
      <p:pic>
        <p:nvPicPr>
          <p:cNvPr id="7" name="Picture 6" descr="A logo for a company&#10;&#10;Description automatically generated">
            <a:extLst>
              <a:ext uri="{FF2B5EF4-FFF2-40B4-BE49-F238E27FC236}">
                <a16:creationId xmlns:a16="http://schemas.microsoft.com/office/drawing/2014/main" id="{009ABA0D-AB57-3833-57C5-6D16AC2798F8}"/>
              </a:ext>
            </a:extLst>
          </p:cNvPr>
          <p:cNvPicPr>
            <a:picLocks noChangeAspect="1"/>
          </p:cNvPicPr>
          <p:nvPr/>
        </p:nvPicPr>
        <p:blipFill>
          <a:blip r:embed="rId2"/>
          <a:stretch>
            <a:fillRect/>
          </a:stretch>
        </p:blipFill>
        <p:spPr>
          <a:xfrm>
            <a:off x="4187371" y="1214829"/>
            <a:ext cx="4824604" cy="2713840"/>
          </a:xfrm>
          <a:prstGeom prst="rect">
            <a:avLst/>
          </a:prstGeom>
        </p:spPr>
      </p:pic>
    </p:spTree>
    <p:extLst>
      <p:ext uri="{BB962C8B-B14F-4D97-AF65-F5344CB8AC3E}">
        <p14:creationId xmlns:p14="http://schemas.microsoft.com/office/powerpoint/2010/main" val="6841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9" name="Google Shape;79;p18"/>
          <p:cNvSpPr txBox="1"/>
          <p:nvPr/>
        </p:nvSpPr>
        <p:spPr>
          <a:xfrm>
            <a:off x="3364462" y="4530209"/>
            <a:ext cx="2415076" cy="184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chemeClr val="lt1"/>
                </a:solidFill>
                <a:latin typeface="Calibri" panose="020F0502020204030204" pitchFamily="34" charset="0"/>
                <a:ea typeface="Open Sans"/>
                <a:cs typeface="Calibri" panose="020F0502020204030204" pitchFamily="34" charset="0"/>
                <a:sym typeface="Open Sans"/>
              </a:rPr>
              <a:t>Image Placeholder</a:t>
            </a:r>
            <a:endParaRPr sz="5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80" name="Google Shape;80;p18"/>
          <p:cNvSpPr/>
          <p:nvPr/>
        </p:nvSpPr>
        <p:spPr>
          <a:xfrm>
            <a:off x="0" y="-2817"/>
            <a:ext cx="9144000"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81" name="Google Shape;81;p18"/>
          <p:cNvSpPr txBox="1"/>
          <p:nvPr/>
        </p:nvSpPr>
        <p:spPr>
          <a:xfrm>
            <a:off x="2105600" y="1927239"/>
            <a:ext cx="4928990" cy="1131359"/>
          </a:xfrm>
          <a:prstGeom prst="rect">
            <a:avLst/>
          </a:prstGeom>
          <a:noFill/>
          <a:ln>
            <a:noFill/>
          </a:ln>
        </p:spPr>
        <p:txBody>
          <a:bodyPr spcFirstLastPara="1" wrap="square" lIns="0" tIns="0" rIns="0" bIns="0" anchor="ctr" anchorCtr="0">
            <a:no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Thank You</a:t>
            </a:r>
          </a:p>
        </p:txBody>
      </p:sp>
      <p:grpSp>
        <p:nvGrpSpPr>
          <p:cNvPr id="82" name="Google Shape;82;p18"/>
          <p:cNvGrpSpPr/>
          <p:nvPr/>
        </p:nvGrpSpPr>
        <p:grpSpPr>
          <a:xfrm>
            <a:off x="3091543" y="1921643"/>
            <a:ext cx="3156857" cy="1142550"/>
            <a:chOff x="4713542" y="4227741"/>
            <a:chExt cx="13154132" cy="3046801"/>
          </a:xfrm>
        </p:grpSpPr>
        <p:grpSp>
          <p:nvGrpSpPr>
            <p:cNvPr id="83" name="Google Shape;83;p18"/>
            <p:cNvGrpSpPr/>
            <p:nvPr/>
          </p:nvGrpSpPr>
          <p:grpSpPr>
            <a:xfrm>
              <a:off x="4713542" y="4227741"/>
              <a:ext cx="3338566" cy="1463040"/>
              <a:chOff x="4422140" y="3769678"/>
              <a:chExt cx="3338566" cy="1463040"/>
            </a:xfrm>
          </p:grpSpPr>
          <p:cxnSp>
            <p:nvCxnSpPr>
              <p:cNvPr id="84" name="Google Shape;84;p1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85" name="Google Shape;85;p1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86" name="Google Shape;86;p18"/>
            <p:cNvGrpSpPr/>
            <p:nvPr/>
          </p:nvGrpSpPr>
          <p:grpSpPr>
            <a:xfrm rot="10800000">
              <a:off x="13809325" y="5811502"/>
              <a:ext cx="4058349" cy="1463040"/>
              <a:chOff x="6009640" y="3769678"/>
              <a:chExt cx="4058349" cy="1463040"/>
            </a:xfrm>
          </p:grpSpPr>
          <p:cxnSp>
            <p:nvCxnSpPr>
              <p:cNvPr id="87" name="Google Shape;87;p1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88" name="Google Shape;88;p1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pic>
        <p:nvPicPr>
          <p:cNvPr id="18" name="Google Shape;244;p115">
            <a:extLst>
              <a:ext uri="{FF2B5EF4-FFF2-40B4-BE49-F238E27FC236}">
                <a16:creationId xmlns:a16="http://schemas.microsoft.com/office/drawing/2014/main" id="{EB69D8ED-B4A1-6847-955F-58A0452CF2A4}"/>
              </a:ext>
            </a:extLst>
          </p:cNvPr>
          <p:cNvPicPr preferRelativeResize="0"/>
          <p:nvPr/>
        </p:nvPicPr>
        <p:blipFill>
          <a:blip r:embed="rId3">
            <a:alphaModFix/>
          </a:blip>
          <a:stretch>
            <a:fillRect/>
          </a:stretch>
        </p:blipFill>
        <p:spPr>
          <a:xfrm>
            <a:off x="8032174" y="79427"/>
            <a:ext cx="996430" cy="772628"/>
          </a:xfrm>
          <a:prstGeom prst="rect">
            <a:avLst/>
          </a:prstGeom>
          <a:noFill/>
          <a:ln>
            <a:noFill/>
          </a:ln>
        </p:spPr>
      </p:pic>
    </p:spTree>
    <p:extLst>
      <p:ext uri="{BB962C8B-B14F-4D97-AF65-F5344CB8AC3E}">
        <p14:creationId xmlns:p14="http://schemas.microsoft.com/office/powerpoint/2010/main" val="185220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65C5B-9CA4-1405-8DB1-434E92D6789E}"/>
              </a:ext>
            </a:extLst>
          </p:cNvPr>
          <p:cNvSpPr txBox="1"/>
          <p:nvPr/>
        </p:nvSpPr>
        <p:spPr>
          <a:xfrm>
            <a:off x="3409019" y="132137"/>
            <a:ext cx="2645276" cy="523220"/>
          </a:xfrm>
          <a:prstGeom prst="rect">
            <a:avLst/>
          </a:prstGeom>
          <a:noFill/>
        </p:spPr>
        <p:txBody>
          <a:bodyPr wrap="none" rtlCol="0">
            <a:spAutoFit/>
          </a:bodyPr>
          <a:lstStyle/>
          <a:p>
            <a:r>
              <a:rPr lang="en-US" sz="2800" dirty="0">
                <a:solidFill>
                  <a:schemeClr val="accent2">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What is HTML? </a:t>
            </a:r>
          </a:p>
        </p:txBody>
      </p:sp>
      <p:graphicFrame>
        <p:nvGraphicFramePr>
          <p:cNvPr id="3" name="Diagram 2">
            <a:extLst>
              <a:ext uri="{FF2B5EF4-FFF2-40B4-BE49-F238E27FC236}">
                <a16:creationId xmlns:a16="http://schemas.microsoft.com/office/drawing/2014/main" id="{AFEC2709-5322-1678-FF08-93564B2F2FB9}"/>
              </a:ext>
            </a:extLst>
          </p:cNvPr>
          <p:cNvGraphicFramePr/>
          <p:nvPr>
            <p:extLst>
              <p:ext uri="{D42A27DB-BD31-4B8C-83A1-F6EECF244321}">
                <p14:modId xmlns:p14="http://schemas.microsoft.com/office/powerpoint/2010/main" val="2263313901"/>
              </p:ext>
            </p:extLst>
          </p:nvPr>
        </p:nvGraphicFramePr>
        <p:xfrm>
          <a:off x="1623326" y="1063994"/>
          <a:ext cx="5897347" cy="3341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390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65C5B-9CA4-1405-8DB1-434E92D6789E}"/>
              </a:ext>
            </a:extLst>
          </p:cNvPr>
          <p:cNvSpPr txBox="1"/>
          <p:nvPr/>
        </p:nvSpPr>
        <p:spPr>
          <a:xfrm>
            <a:off x="3409019" y="132137"/>
            <a:ext cx="2645276" cy="523220"/>
          </a:xfrm>
          <a:prstGeom prst="rect">
            <a:avLst/>
          </a:prstGeom>
          <a:noFill/>
        </p:spPr>
        <p:txBody>
          <a:bodyPr wrap="none" rtlCol="0">
            <a:spAutoFit/>
          </a:bodyPr>
          <a:lstStyle/>
          <a:p>
            <a:r>
              <a:rPr lang="en-US" sz="2800" dirty="0">
                <a:solidFill>
                  <a:schemeClr val="accent2">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What is HTML? </a:t>
            </a:r>
          </a:p>
        </p:txBody>
      </p:sp>
      <p:pic>
        <p:nvPicPr>
          <p:cNvPr id="5" name="Picture 4">
            <a:extLst>
              <a:ext uri="{FF2B5EF4-FFF2-40B4-BE49-F238E27FC236}">
                <a16:creationId xmlns:a16="http://schemas.microsoft.com/office/drawing/2014/main" id="{C17577AB-3993-48E5-0179-D1FDC53FC570}"/>
              </a:ext>
            </a:extLst>
          </p:cNvPr>
          <p:cNvPicPr>
            <a:picLocks noChangeAspect="1"/>
          </p:cNvPicPr>
          <p:nvPr/>
        </p:nvPicPr>
        <p:blipFill>
          <a:blip r:embed="rId2"/>
          <a:stretch>
            <a:fillRect/>
          </a:stretch>
        </p:blipFill>
        <p:spPr>
          <a:xfrm>
            <a:off x="144046" y="1086598"/>
            <a:ext cx="3988299" cy="3441859"/>
          </a:xfrm>
          <a:prstGeom prst="rect">
            <a:avLst/>
          </a:prstGeom>
          <a:ln>
            <a:solidFill>
              <a:srgbClr val="F07167"/>
            </a:solidFill>
          </a:ln>
        </p:spPr>
      </p:pic>
      <p:pic>
        <p:nvPicPr>
          <p:cNvPr id="7" name="Picture 6">
            <a:extLst>
              <a:ext uri="{FF2B5EF4-FFF2-40B4-BE49-F238E27FC236}">
                <a16:creationId xmlns:a16="http://schemas.microsoft.com/office/drawing/2014/main" id="{CC2C902D-87D6-0EDC-4608-6B19B128149D}"/>
              </a:ext>
            </a:extLst>
          </p:cNvPr>
          <p:cNvPicPr>
            <a:picLocks noChangeAspect="1"/>
          </p:cNvPicPr>
          <p:nvPr/>
        </p:nvPicPr>
        <p:blipFill>
          <a:blip r:embed="rId3"/>
          <a:stretch>
            <a:fillRect/>
          </a:stretch>
        </p:blipFill>
        <p:spPr>
          <a:xfrm>
            <a:off x="4439171" y="1333392"/>
            <a:ext cx="4458086" cy="2476715"/>
          </a:xfrm>
          <a:prstGeom prst="rect">
            <a:avLst/>
          </a:prstGeom>
          <a:ln>
            <a:solidFill>
              <a:srgbClr val="54EEA8"/>
            </a:solidFill>
          </a:ln>
        </p:spPr>
      </p:pic>
      <p:sp>
        <p:nvSpPr>
          <p:cNvPr id="8" name="TextBox 7">
            <a:extLst>
              <a:ext uri="{FF2B5EF4-FFF2-40B4-BE49-F238E27FC236}">
                <a16:creationId xmlns:a16="http://schemas.microsoft.com/office/drawing/2014/main" id="{9ECEAE89-B5EE-9807-C33D-14A906D890E3}"/>
              </a:ext>
            </a:extLst>
          </p:cNvPr>
          <p:cNvSpPr txBox="1"/>
          <p:nvPr/>
        </p:nvSpPr>
        <p:spPr>
          <a:xfrm>
            <a:off x="4439171" y="1025615"/>
            <a:ext cx="721672" cy="307777"/>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58431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517414"/>
          </a:xfrm>
        </p:spPr>
        <p:txBody>
          <a:bodyPr/>
          <a:lstStyle/>
          <a:p>
            <a:r>
              <a:rPr lang="en-US" dirty="0">
                <a:solidFill>
                  <a:schemeClr val="accent2">
                    <a:lumMod val="75000"/>
                  </a:schemeClr>
                </a:solidFill>
              </a:rPr>
              <a:t>What is an HTML Element?</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396269" y="1650430"/>
            <a:ext cx="3744684" cy="2031325"/>
            <a:chOff x="1611085" y="2310095"/>
            <a:chExt cx="3744684" cy="2031325"/>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5"/>
              <a:ext cx="3744684" cy="2031325"/>
            </a:xfrm>
            <a:prstGeom prst="roundRect">
              <a:avLst>
                <a:gd name="adj" fmla="val 7662"/>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11085" y="2310095"/>
              <a:ext cx="3744684"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An HTML element is defined by a start tag, some content, and an end tag: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tagname</a:t>
              </a:r>
              <a:r>
                <a:rPr lang="en-US" dirty="0">
                  <a:latin typeface="Times New Roman" panose="02020603050405020304" pitchFamily="18" charset="0"/>
                  <a:cs typeface="Times New Roman" panose="02020603050405020304" pitchFamily="18" charset="0"/>
                </a:rPr>
                <a:t>&gt; Content goes here... &lt;/</a:t>
              </a:r>
              <a:r>
                <a:rPr lang="en-US" dirty="0" err="1">
                  <a:latin typeface="Times New Roman" panose="02020603050405020304" pitchFamily="18" charset="0"/>
                  <a:cs typeface="Times New Roman" panose="02020603050405020304" pitchFamily="18" charset="0"/>
                </a:rPr>
                <a:t>tagname</a:t>
              </a:r>
              <a:r>
                <a:rPr lang="en-US" dirty="0">
                  <a:latin typeface="Times New Roman" panose="02020603050405020304" pitchFamily="18" charset="0"/>
                  <a:cs typeface="Times New Roman" panose="02020603050405020304" pitchFamily="18" charset="0"/>
                </a:rPr>
                <a:t>&gt;</a:t>
              </a:r>
            </a:p>
            <a:p>
              <a:pPr algn="just"/>
              <a:r>
                <a:rPr lang="en-US" dirty="0">
                  <a:latin typeface="Times New Roman" panose="02020603050405020304" pitchFamily="18" charset="0"/>
                  <a:cs typeface="Times New Roman" panose="02020603050405020304" pitchFamily="18" charset="0"/>
                </a:rPr>
                <a:t>The HTML element is everything from the start tag to the end tag: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&lt;h1&gt;My First Heading&lt;/h1&gt;</a:t>
              </a:r>
            </a:p>
            <a:p>
              <a:pPr algn="just"/>
              <a:r>
                <a:rPr lang="en-US" dirty="0">
                  <a:latin typeface="Times New Roman" panose="02020603050405020304" pitchFamily="18" charset="0"/>
                  <a:cs typeface="Times New Roman" panose="02020603050405020304" pitchFamily="18" charset="0"/>
                </a:rPr>
                <a:t>&lt;p&gt;My first paragraph.&lt;/p&gt;</a:t>
              </a:r>
            </a:p>
          </p:txBody>
        </p:sp>
      </p:grpSp>
      <p:pic>
        <p:nvPicPr>
          <p:cNvPr id="4" name="Picture 3" descr="A black background with a black square&#10;&#10;Description automatically generated with medium confidence">
            <a:extLst>
              <a:ext uri="{FF2B5EF4-FFF2-40B4-BE49-F238E27FC236}">
                <a16:creationId xmlns:a16="http://schemas.microsoft.com/office/drawing/2014/main" id="{EE08BC5D-8309-6EA4-C9D1-6B4436FD88B3}"/>
              </a:ext>
            </a:extLst>
          </p:cNvPr>
          <p:cNvPicPr>
            <a:picLocks noChangeAspect="1"/>
          </p:cNvPicPr>
          <p:nvPr/>
        </p:nvPicPr>
        <p:blipFill>
          <a:blip r:embed="rId2"/>
          <a:stretch>
            <a:fillRect/>
          </a:stretch>
        </p:blipFill>
        <p:spPr>
          <a:xfrm>
            <a:off x="3738940" y="999672"/>
            <a:ext cx="5405060" cy="2853872"/>
          </a:xfrm>
          <a:prstGeom prst="rect">
            <a:avLst/>
          </a:prstGeom>
        </p:spPr>
      </p:pic>
    </p:spTree>
    <p:extLst>
      <p:ext uri="{BB962C8B-B14F-4D97-AF65-F5344CB8AC3E}">
        <p14:creationId xmlns:p14="http://schemas.microsoft.com/office/powerpoint/2010/main" val="336995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517414"/>
          </a:xfrm>
        </p:spPr>
        <p:txBody>
          <a:bodyPr/>
          <a:lstStyle/>
          <a:p>
            <a:r>
              <a:rPr lang="en-US" dirty="0">
                <a:solidFill>
                  <a:schemeClr val="accent2">
                    <a:lumMod val="75000"/>
                  </a:schemeClr>
                </a:solidFill>
              </a:rPr>
              <a:t>The HTML Style Attribute</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950688" y="1098887"/>
            <a:ext cx="3744684" cy="1651571"/>
            <a:chOff x="1611085" y="2310095"/>
            <a:chExt cx="3744684" cy="1651571"/>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6"/>
              <a:ext cx="3744684" cy="1651570"/>
            </a:xfrm>
            <a:prstGeom prst="roundRect">
              <a:avLst>
                <a:gd name="adj" fmla="val 7662"/>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11085" y="2310095"/>
              <a:ext cx="3744684" cy="160043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Setting the style of an HTML element, can be done with the style attribute.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HTML style attribute has the following syntax:</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tagname</a:t>
              </a:r>
              <a:r>
                <a:rPr lang="en-US" dirty="0">
                  <a:latin typeface="Times New Roman" panose="02020603050405020304" pitchFamily="18" charset="0"/>
                  <a:cs typeface="Times New Roman" panose="02020603050405020304" pitchFamily="18" charset="0"/>
                </a:rPr>
                <a:t> style="</a:t>
              </a:r>
              <a:r>
                <a:rPr lang="en-US" dirty="0" err="1">
                  <a:latin typeface="Times New Roman" panose="02020603050405020304" pitchFamily="18" charset="0"/>
                  <a:cs typeface="Times New Roman" panose="02020603050405020304" pitchFamily="18" charset="0"/>
                </a:rPr>
                <a:t>property:value</a:t>
              </a:r>
              <a:r>
                <a:rPr lang="en-US" dirty="0">
                  <a:latin typeface="Times New Roman" panose="02020603050405020304" pitchFamily="18" charset="0"/>
                  <a:cs typeface="Times New Roman" panose="02020603050405020304" pitchFamily="18" charset="0"/>
                </a:rPr>
                <a:t>;"&gt;</a:t>
              </a:r>
            </a:p>
          </p:txBody>
        </p:sp>
      </p:grpSp>
      <p:pic>
        <p:nvPicPr>
          <p:cNvPr id="4" name="Picture 3" descr="A white rectangular object with blue text&#10;&#10;Description automatically generated">
            <a:extLst>
              <a:ext uri="{FF2B5EF4-FFF2-40B4-BE49-F238E27FC236}">
                <a16:creationId xmlns:a16="http://schemas.microsoft.com/office/drawing/2014/main" id="{761F5012-476D-B411-B8D6-CC5762CF1353}"/>
              </a:ext>
            </a:extLst>
          </p:cNvPr>
          <p:cNvPicPr>
            <a:picLocks noChangeAspect="1"/>
          </p:cNvPicPr>
          <p:nvPr/>
        </p:nvPicPr>
        <p:blipFill rotWithShape="1">
          <a:blip r:embed="rId2"/>
          <a:srcRect t="32875" b="36009"/>
          <a:stretch/>
        </p:blipFill>
        <p:spPr>
          <a:xfrm>
            <a:off x="3940629" y="2951082"/>
            <a:ext cx="4673600" cy="1343524"/>
          </a:xfrm>
          <a:prstGeom prst="rect">
            <a:avLst/>
          </a:prstGeom>
        </p:spPr>
      </p:pic>
    </p:spTree>
    <p:extLst>
      <p:ext uri="{BB962C8B-B14F-4D97-AF65-F5344CB8AC3E}">
        <p14:creationId xmlns:p14="http://schemas.microsoft.com/office/powerpoint/2010/main" val="97172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517414"/>
          </a:xfrm>
        </p:spPr>
        <p:txBody>
          <a:bodyPr/>
          <a:lstStyle/>
          <a:p>
            <a:r>
              <a:rPr lang="en-US" dirty="0">
                <a:solidFill>
                  <a:schemeClr val="accent2">
                    <a:lumMod val="75000"/>
                  </a:schemeClr>
                </a:solidFill>
              </a:rPr>
              <a:t>The HTML Style Attribute</a:t>
            </a:r>
          </a:p>
        </p:txBody>
      </p:sp>
      <p:graphicFrame>
        <p:nvGraphicFramePr>
          <p:cNvPr id="3" name="Diagram 2">
            <a:extLst>
              <a:ext uri="{FF2B5EF4-FFF2-40B4-BE49-F238E27FC236}">
                <a16:creationId xmlns:a16="http://schemas.microsoft.com/office/drawing/2014/main" id="{F9C73A94-53B4-F177-53A7-A92854BF49FD}"/>
              </a:ext>
            </a:extLst>
          </p:cNvPr>
          <p:cNvGraphicFramePr/>
          <p:nvPr>
            <p:extLst>
              <p:ext uri="{D42A27DB-BD31-4B8C-83A1-F6EECF244321}">
                <p14:modId xmlns:p14="http://schemas.microsoft.com/office/powerpoint/2010/main" val="3305495478"/>
              </p:ext>
            </p:extLst>
          </p:nvPr>
        </p:nvGraphicFramePr>
        <p:xfrm>
          <a:off x="1086758" y="393696"/>
          <a:ext cx="7014934" cy="2066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2" name="Group 21">
            <a:extLst>
              <a:ext uri="{FF2B5EF4-FFF2-40B4-BE49-F238E27FC236}">
                <a16:creationId xmlns:a16="http://schemas.microsoft.com/office/drawing/2014/main" id="{B4900471-4917-0C25-05A3-ACBCDB08E315}"/>
              </a:ext>
            </a:extLst>
          </p:cNvPr>
          <p:cNvGrpSpPr/>
          <p:nvPr/>
        </p:nvGrpSpPr>
        <p:grpSpPr>
          <a:xfrm>
            <a:off x="681754" y="2374436"/>
            <a:ext cx="3897086" cy="1872188"/>
            <a:chOff x="4778829" y="796066"/>
            <a:chExt cx="3897086" cy="1872188"/>
          </a:xfrm>
        </p:grpSpPr>
        <p:sp>
          <p:nvSpPr>
            <p:cNvPr id="7" name="TextBox 6">
              <a:extLst>
                <a:ext uri="{FF2B5EF4-FFF2-40B4-BE49-F238E27FC236}">
                  <a16:creationId xmlns:a16="http://schemas.microsoft.com/office/drawing/2014/main" id="{A999807B-F897-0C7F-E8E7-481BA8C2C52E}"/>
                </a:ext>
              </a:extLst>
            </p:cNvPr>
            <p:cNvSpPr txBox="1"/>
            <p:nvPr/>
          </p:nvSpPr>
          <p:spPr>
            <a:xfrm>
              <a:off x="4880429" y="854718"/>
              <a:ext cx="2206171" cy="400110"/>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The </a:t>
              </a:r>
              <a:r>
                <a:rPr lang="en-US" sz="2000" b="0" i="0" dirty="0" err="1">
                  <a:solidFill>
                    <a:srgbClr val="000000"/>
                  </a:solidFill>
                  <a:effectLst/>
                  <a:latin typeface="Segoe UI" panose="020B0502040204020203" pitchFamily="34" charset="0"/>
                </a:rPr>
                <a:t>href</a:t>
              </a:r>
              <a:r>
                <a:rPr lang="en-US" sz="2000" b="0" i="0" dirty="0">
                  <a:solidFill>
                    <a:srgbClr val="000000"/>
                  </a:solidFill>
                  <a:effectLst/>
                  <a:latin typeface="Segoe UI" panose="020B0502040204020203" pitchFamily="34" charset="0"/>
                </a:rPr>
                <a:t> Attribute</a:t>
              </a:r>
            </a:p>
          </p:txBody>
        </p:sp>
        <p:sp>
          <p:nvSpPr>
            <p:cNvPr id="8" name="Rectangle 7">
              <a:extLst>
                <a:ext uri="{FF2B5EF4-FFF2-40B4-BE49-F238E27FC236}">
                  <a16:creationId xmlns:a16="http://schemas.microsoft.com/office/drawing/2014/main" id="{1451CFE2-8EC6-7F12-38F7-2E71A4017564}"/>
                </a:ext>
              </a:extLst>
            </p:cNvPr>
            <p:cNvSpPr/>
            <p:nvPr/>
          </p:nvSpPr>
          <p:spPr>
            <a:xfrm>
              <a:off x="4778829" y="796066"/>
              <a:ext cx="101600" cy="5174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4E1146A-66E7-FDB5-9909-C4E2043067FB}"/>
                </a:ext>
              </a:extLst>
            </p:cNvPr>
            <p:cNvSpPr txBox="1"/>
            <p:nvPr/>
          </p:nvSpPr>
          <p:spPr>
            <a:xfrm>
              <a:off x="4880429" y="1326368"/>
              <a:ext cx="3795486" cy="5232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&lt;a&gt; tag defines a hyperlink. The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attribute specifies the URL of the page the link goes to:</a:t>
              </a:r>
            </a:p>
          </p:txBody>
        </p:sp>
        <p:pic>
          <p:nvPicPr>
            <p:cNvPr id="16" name="Picture 15">
              <a:extLst>
                <a:ext uri="{FF2B5EF4-FFF2-40B4-BE49-F238E27FC236}">
                  <a16:creationId xmlns:a16="http://schemas.microsoft.com/office/drawing/2014/main" id="{3A8C1499-33BF-49F7-BB6D-F934F73EAED4}"/>
                </a:ext>
              </a:extLst>
            </p:cNvPr>
            <p:cNvPicPr>
              <a:picLocks noChangeAspect="1"/>
            </p:cNvPicPr>
            <p:nvPr/>
          </p:nvPicPr>
          <p:blipFill>
            <a:blip r:embed="rId7"/>
            <a:stretch>
              <a:fillRect/>
            </a:stretch>
          </p:blipFill>
          <p:spPr>
            <a:xfrm>
              <a:off x="4978400" y="1988072"/>
              <a:ext cx="3599544" cy="680182"/>
            </a:xfrm>
            <a:prstGeom prst="rect">
              <a:avLst/>
            </a:prstGeom>
          </p:spPr>
        </p:pic>
      </p:grpSp>
      <p:grpSp>
        <p:nvGrpSpPr>
          <p:cNvPr id="23" name="Group 22">
            <a:extLst>
              <a:ext uri="{FF2B5EF4-FFF2-40B4-BE49-F238E27FC236}">
                <a16:creationId xmlns:a16="http://schemas.microsoft.com/office/drawing/2014/main" id="{ACE22A72-B7A4-2DA6-5A52-C27A0154600A}"/>
              </a:ext>
            </a:extLst>
          </p:cNvPr>
          <p:cNvGrpSpPr/>
          <p:nvPr/>
        </p:nvGrpSpPr>
        <p:grpSpPr>
          <a:xfrm>
            <a:off x="4909458" y="2374436"/>
            <a:ext cx="3897086" cy="1982415"/>
            <a:chOff x="4778829" y="2801679"/>
            <a:chExt cx="3897086" cy="1982415"/>
          </a:xfrm>
        </p:grpSpPr>
        <p:sp>
          <p:nvSpPr>
            <p:cNvPr id="17" name="TextBox 16">
              <a:extLst>
                <a:ext uri="{FF2B5EF4-FFF2-40B4-BE49-F238E27FC236}">
                  <a16:creationId xmlns:a16="http://schemas.microsoft.com/office/drawing/2014/main" id="{728743D3-D8D1-C2A5-60A1-936E6236CA01}"/>
                </a:ext>
              </a:extLst>
            </p:cNvPr>
            <p:cNvSpPr txBox="1"/>
            <p:nvPr/>
          </p:nvSpPr>
          <p:spPr>
            <a:xfrm>
              <a:off x="4880429" y="2860331"/>
              <a:ext cx="2206171" cy="400110"/>
            </a:xfrm>
            <a:prstGeom prst="rect">
              <a:avLst/>
            </a:prstGeom>
            <a:noFill/>
          </p:spPr>
          <p:txBody>
            <a:bodyPr wrap="square">
              <a:spAutoFit/>
            </a:bodyPr>
            <a:lstStyle/>
            <a:p>
              <a:pPr algn="l"/>
              <a:r>
                <a:rPr lang="en-US" sz="2000" b="0" i="0" dirty="0">
                  <a:solidFill>
                    <a:srgbClr val="000000"/>
                  </a:solidFill>
                  <a:effectLst/>
                  <a:latin typeface="Segoe UI" panose="020B0502040204020203" pitchFamily="34" charset="0"/>
                </a:rPr>
                <a:t>The </a:t>
              </a:r>
              <a:r>
                <a:rPr lang="en-US" sz="2000" b="0" i="0" dirty="0" err="1">
                  <a:solidFill>
                    <a:srgbClr val="000000"/>
                  </a:solidFill>
                  <a:effectLst/>
                  <a:latin typeface="Segoe UI" panose="020B0502040204020203" pitchFamily="34" charset="0"/>
                </a:rPr>
                <a:t>src</a:t>
              </a:r>
              <a:r>
                <a:rPr lang="en-US" sz="2000" b="0" i="0" dirty="0">
                  <a:solidFill>
                    <a:srgbClr val="000000"/>
                  </a:solidFill>
                  <a:effectLst/>
                  <a:latin typeface="Segoe UI" panose="020B0502040204020203" pitchFamily="34" charset="0"/>
                </a:rPr>
                <a:t> Attribute</a:t>
              </a:r>
            </a:p>
          </p:txBody>
        </p:sp>
        <p:sp>
          <p:nvSpPr>
            <p:cNvPr id="18" name="Rectangle 17">
              <a:extLst>
                <a:ext uri="{FF2B5EF4-FFF2-40B4-BE49-F238E27FC236}">
                  <a16:creationId xmlns:a16="http://schemas.microsoft.com/office/drawing/2014/main" id="{1D3B15BB-0612-4DCE-17E8-78538A15B652}"/>
                </a:ext>
              </a:extLst>
            </p:cNvPr>
            <p:cNvSpPr/>
            <p:nvPr/>
          </p:nvSpPr>
          <p:spPr>
            <a:xfrm>
              <a:off x="4778829" y="2801679"/>
              <a:ext cx="101600" cy="5174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1E3E2CA-2EF9-CBC3-7F89-BF5741B3A6C9}"/>
                </a:ext>
              </a:extLst>
            </p:cNvPr>
            <p:cNvSpPr txBox="1"/>
            <p:nvPr/>
          </p:nvSpPr>
          <p:spPr>
            <a:xfrm>
              <a:off x="4880429" y="3291427"/>
              <a:ext cx="3795486"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is used to embed an image in an HTML page. The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attribute specifies the path to the image to be displayed:</a:t>
              </a:r>
            </a:p>
          </p:txBody>
        </p:sp>
        <p:pic>
          <p:nvPicPr>
            <p:cNvPr id="21" name="Picture 20">
              <a:extLst>
                <a:ext uri="{FF2B5EF4-FFF2-40B4-BE49-F238E27FC236}">
                  <a16:creationId xmlns:a16="http://schemas.microsoft.com/office/drawing/2014/main" id="{3FEF4387-4BD1-7EA2-B0F4-E7A177DDE31D}"/>
                </a:ext>
              </a:extLst>
            </p:cNvPr>
            <p:cNvPicPr>
              <a:picLocks noChangeAspect="1"/>
            </p:cNvPicPr>
            <p:nvPr/>
          </p:nvPicPr>
          <p:blipFill>
            <a:blip r:embed="rId8"/>
            <a:stretch>
              <a:fillRect/>
            </a:stretch>
          </p:blipFill>
          <p:spPr>
            <a:xfrm>
              <a:off x="5152571" y="4019112"/>
              <a:ext cx="2818984" cy="764982"/>
            </a:xfrm>
            <a:prstGeom prst="rect">
              <a:avLst/>
            </a:prstGeom>
          </p:spPr>
        </p:pic>
      </p:grpSp>
    </p:spTree>
    <p:extLst>
      <p:ext uri="{BB962C8B-B14F-4D97-AF65-F5344CB8AC3E}">
        <p14:creationId xmlns:p14="http://schemas.microsoft.com/office/powerpoint/2010/main" val="222636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822214"/>
          </a:xfrm>
        </p:spPr>
        <p:txBody>
          <a:bodyPr/>
          <a:lstStyle/>
          <a:p>
            <a:r>
              <a:rPr lang="en-US" dirty="0">
                <a:solidFill>
                  <a:schemeClr val="accent2">
                    <a:lumMod val="75000"/>
                  </a:schemeClr>
                </a:solidFill>
              </a:rPr>
              <a:t>HTML Headings</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1363150" y="916723"/>
            <a:ext cx="6060908" cy="1000142"/>
            <a:chOff x="1611083" y="2310095"/>
            <a:chExt cx="6606385" cy="1000142"/>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5"/>
              <a:ext cx="6606383" cy="1000142"/>
            </a:xfrm>
            <a:prstGeom prst="roundRect">
              <a:avLst>
                <a:gd name="adj" fmla="val 6488"/>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11083" y="2356130"/>
              <a:ext cx="6606385" cy="95410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HTML headings are defined with the &lt;h1&gt; to &lt;h6&gt; tags.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&lt;h1&gt; defines the most important heading. &lt;h6&gt; defines the least important heading.</a:t>
              </a:r>
            </a:p>
          </p:txBody>
        </p:sp>
      </p:grpSp>
      <p:sp>
        <p:nvSpPr>
          <p:cNvPr id="6" name="TextBox 5">
            <a:extLst>
              <a:ext uri="{FF2B5EF4-FFF2-40B4-BE49-F238E27FC236}">
                <a16:creationId xmlns:a16="http://schemas.microsoft.com/office/drawing/2014/main" id="{CF035B4B-93EA-C645-63EA-844E7D306821}"/>
              </a:ext>
            </a:extLst>
          </p:cNvPr>
          <p:cNvSpPr txBox="1"/>
          <p:nvPr/>
        </p:nvSpPr>
        <p:spPr>
          <a:xfrm>
            <a:off x="1363150" y="2265924"/>
            <a:ext cx="4572000" cy="181588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Example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&lt;h1&gt;Heading 1&lt;/h1&gt;</a:t>
            </a:r>
          </a:p>
          <a:p>
            <a:pPr algn="just"/>
            <a:r>
              <a:rPr lang="en-US" dirty="0">
                <a:latin typeface="Times New Roman" panose="02020603050405020304" pitchFamily="18" charset="0"/>
                <a:cs typeface="Times New Roman" panose="02020603050405020304" pitchFamily="18" charset="0"/>
              </a:rPr>
              <a:t>&lt;h2&gt;Heading 2&lt;/h2&gt;</a:t>
            </a:r>
          </a:p>
          <a:p>
            <a:pPr algn="just"/>
            <a:r>
              <a:rPr lang="en-US" dirty="0">
                <a:latin typeface="Times New Roman" panose="02020603050405020304" pitchFamily="18" charset="0"/>
                <a:cs typeface="Times New Roman" panose="02020603050405020304" pitchFamily="18" charset="0"/>
              </a:rPr>
              <a:t>&lt;h3&gt;Heading 3&lt;/h3&gt;</a:t>
            </a:r>
          </a:p>
          <a:p>
            <a:pPr algn="just"/>
            <a:r>
              <a:rPr lang="en-US" dirty="0">
                <a:latin typeface="Times New Roman" panose="02020603050405020304" pitchFamily="18" charset="0"/>
                <a:cs typeface="Times New Roman" panose="02020603050405020304" pitchFamily="18" charset="0"/>
              </a:rPr>
              <a:t>&lt;h4&gt;Heading 4&lt;/h4&gt;</a:t>
            </a:r>
          </a:p>
          <a:p>
            <a:pPr algn="just"/>
            <a:r>
              <a:rPr lang="en-US" dirty="0">
                <a:latin typeface="Times New Roman" panose="02020603050405020304" pitchFamily="18" charset="0"/>
                <a:cs typeface="Times New Roman" panose="02020603050405020304" pitchFamily="18" charset="0"/>
              </a:rPr>
              <a:t>&lt;h5&gt;Heading 5&lt;/h5&gt;</a:t>
            </a:r>
          </a:p>
          <a:p>
            <a:pPr algn="just"/>
            <a:r>
              <a:rPr lang="en-US" dirty="0">
                <a:latin typeface="Times New Roman" panose="02020603050405020304" pitchFamily="18" charset="0"/>
                <a:cs typeface="Times New Roman" panose="02020603050405020304" pitchFamily="18" charset="0"/>
              </a:rPr>
              <a:t>&lt;h6&gt;Heading 6&lt;/h6&gt;</a:t>
            </a:r>
          </a:p>
        </p:txBody>
      </p:sp>
    </p:spTree>
    <p:extLst>
      <p:ext uri="{BB962C8B-B14F-4D97-AF65-F5344CB8AC3E}">
        <p14:creationId xmlns:p14="http://schemas.microsoft.com/office/powerpoint/2010/main" val="122630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822214"/>
          </a:xfrm>
        </p:spPr>
        <p:txBody>
          <a:bodyPr/>
          <a:lstStyle/>
          <a:p>
            <a:r>
              <a:rPr lang="en-US" dirty="0">
                <a:solidFill>
                  <a:schemeClr val="accent2">
                    <a:lumMod val="75000"/>
                  </a:schemeClr>
                </a:solidFill>
              </a:rPr>
              <a:t>HTML Paragraphs</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2593832" y="902155"/>
            <a:ext cx="3956336" cy="1215586"/>
            <a:chOff x="1611084" y="2310095"/>
            <a:chExt cx="3956336" cy="1215586"/>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4" y="2310095"/>
              <a:ext cx="3956335" cy="1215586"/>
            </a:xfrm>
            <a:prstGeom prst="roundRect">
              <a:avLst>
                <a:gd name="adj" fmla="val 3425"/>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11084" y="2356130"/>
              <a:ext cx="3956336" cy="116955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HTML &lt;p&gt; element defines a paragraph.</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paragraph always starts on a new line, and browsers automatically add some white space (a margin) before and after a paragraph.</a:t>
              </a:r>
            </a:p>
          </p:txBody>
        </p:sp>
      </p:grpSp>
      <p:grpSp>
        <p:nvGrpSpPr>
          <p:cNvPr id="13" name="Group 12">
            <a:extLst>
              <a:ext uri="{FF2B5EF4-FFF2-40B4-BE49-F238E27FC236}">
                <a16:creationId xmlns:a16="http://schemas.microsoft.com/office/drawing/2014/main" id="{B872A47B-F1CB-0F26-CED0-D82E7F7EEAF9}"/>
              </a:ext>
            </a:extLst>
          </p:cNvPr>
          <p:cNvGrpSpPr/>
          <p:nvPr/>
        </p:nvGrpSpPr>
        <p:grpSpPr>
          <a:xfrm>
            <a:off x="4743141" y="2187817"/>
            <a:ext cx="3055885" cy="2262990"/>
            <a:chOff x="4502743" y="2385297"/>
            <a:chExt cx="3055885" cy="2262990"/>
          </a:xfrm>
        </p:grpSpPr>
        <p:pic>
          <p:nvPicPr>
            <p:cNvPr id="4" name="Picture 3">
              <a:extLst>
                <a:ext uri="{FF2B5EF4-FFF2-40B4-BE49-F238E27FC236}">
                  <a16:creationId xmlns:a16="http://schemas.microsoft.com/office/drawing/2014/main" id="{5317D478-366B-00B3-2CC4-B5AA0248747C}"/>
                </a:ext>
              </a:extLst>
            </p:cNvPr>
            <p:cNvPicPr>
              <a:picLocks noChangeAspect="1"/>
            </p:cNvPicPr>
            <p:nvPr/>
          </p:nvPicPr>
          <p:blipFill>
            <a:blip r:embed="rId2"/>
            <a:stretch>
              <a:fillRect/>
            </a:stretch>
          </p:blipFill>
          <p:spPr>
            <a:xfrm>
              <a:off x="4502743" y="2628812"/>
              <a:ext cx="3055885" cy="2019475"/>
            </a:xfrm>
            <a:prstGeom prst="rect">
              <a:avLst/>
            </a:prstGeom>
          </p:spPr>
        </p:pic>
        <p:sp>
          <p:nvSpPr>
            <p:cNvPr id="6" name="TextBox 5">
              <a:extLst>
                <a:ext uri="{FF2B5EF4-FFF2-40B4-BE49-F238E27FC236}">
                  <a16:creationId xmlns:a16="http://schemas.microsoft.com/office/drawing/2014/main" id="{A99D768D-375A-0F85-9FBD-E5D1391840F6}"/>
                </a:ext>
              </a:extLst>
            </p:cNvPr>
            <p:cNvSpPr txBox="1"/>
            <p:nvPr/>
          </p:nvSpPr>
          <p:spPr>
            <a:xfrm>
              <a:off x="4608286" y="2385297"/>
              <a:ext cx="721672" cy="307777"/>
            </a:xfrm>
            <a:prstGeom prst="rect">
              <a:avLst/>
            </a:prstGeom>
            <a:solidFill>
              <a:srgbClr val="A3E2EF"/>
            </a:solidFill>
          </p:spPr>
          <p:txBody>
            <a:bodyPr wrap="none" rtlCol="0">
              <a:spAutoFit/>
            </a:bodyPr>
            <a:lstStyle/>
            <a:p>
              <a:r>
                <a:rPr lang="en-US" dirty="0"/>
                <a:t>Output</a:t>
              </a:r>
            </a:p>
          </p:txBody>
        </p:sp>
      </p:grpSp>
      <p:sp>
        <p:nvSpPr>
          <p:cNvPr id="12" name="TextBox 11">
            <a:extLst>
              <a:ext uri="{FF2B5EF4-FFF2-40B4-BE49-F238E27FC236}">
                <a16:creationId xmlns:a16="http://schemas.microsoft.com/office/drawing/2014/main" id="{0A7FC42D-CA43-0893-FEA5-2D81E076BC38}"/>
              </a:ext>
            </a:extLst>
          </p:cNvPr>
          <p:cNvSpPr txBox="1"/>
          <p:nvPr/>
        </p:nvSpPr>
        <p:spPr>
          <a:xfrm>
            <a:off x="2502519" y="2474525"/>
            <a:ext cx="2388798" cy="116955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Example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&lt;p&gt;This is a paragraph.&lt;/p&gt;</a:t>
            </a:r>
          </a:p>
          <a:p>
            <a:pPr algn="just"/>
            <a:r>
              <a:rPr lang="en-US" dirty="0">
                <a:latin typeface="Times New Roman" panose="02020603050405020304" pitchFamily="18" charset="0"/>
                <a:cs typeface="Times New Roman" panose="02020603050405020304" pitchFamily="18" charset="0"/>
              </a:rPr>
              <a:t>&lt;p&gt;This is a paragraph.&lt;/p&gt;</a:t>
            </a:r>
          </a:p>
          <a:p>
            <a:pPr algn="just"/>
            <a:r>
              <a:rPr lang="en-US" dirty="0">
                <a:latin typeface="Times New Roman" panose="02020603050405020304" pitchFamily="18" charset="0"/>
                <a:cs typeface="Times New Roman" panose="02020603050405020304" pitchFamily="18" charset="0"/>
              </a:rPr>
              <a:t>&lt;p&gt;This is a paragraph.&lt;/p&gt;</a:t>
            </a:r>
          </a:p>
        </p:txBody>
      </p:sp>
    </p:spTree>
    <p:extLst>
      <p:ext uri="{BB962C8B-B14F-4D97-AF65-F5344CB8AC3E}">
        <p14:creationId xmlns:p14="http://schemas.microsoft.com/office/powerpoint/2010/main" val="261576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2681514" y="184531"/>
            <a:ext cx="3780972" cy="537231"/>
          </a:xfrm>
        </p:spPr>
        <p:txBody>
          <a:bodyPr/>
          <a:lstStyle/>
          <a:p>
            <a:r>
              <a:rPr lang="en-US" dirty="0">
                <a:solidFill>
                  <a:schemeClr val="accent2">
                    <a:lumMod val="75000"/>
                  </a:schemeClr>
                </a:solidFill>
              </a:rPr>
              <a:t>HTML Images Syntax</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1306286" y="1063491"/>
            <a:ext cx="6531428" cy="2723691"/>
            <a:chOff x="1611084" y="2310095"/>
            <a:chExt cx="6531428" cy="2723691"/>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4" y="2310095"/>
              <a:ext cx="6531428" cy="2723691"/>
            </a:xfrm>
            <a:prstGeom prst="roundRect">
              <a:avLst>
                <a:gd name="adj" fmla="val 3766"/>
              </a:avLst>
            </a:prstGeom>
            <a:solidFill>
              <a:schemeClr val="bg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11084" y="2356130"/>
              <a:ext cx="6531428" cy="267765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HTML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is used to embed an image in a web page.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Images are not technically inserted into a web page; images are linked to web pages. 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creates a holding space for the referenced image.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is empty, it contains attributes only, and does not have a closing tag.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has two required attributes:</a:t>
              </a:r>
            </a:p>
            <a:p>
              <a:pPr algn="just"/>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 Specifies the path to the image</a:t>
              </a:r>
            </a:p>
            <a:p>
              <a:pPr algn="just"/>
              <a:r>
                <a:rPr lang="en-US" dirty="0">
                  <a:latin typeface="Times New Roman" panose="02020603050405020304" pitchFamily="18" charset="0"/>
                  <a:cs typeface="Times New Roman" panose="02020603050405020304" pitchFamily="18" charset="0"/>
                </a:rPr>
                <a:t>alt - Specifies an alternate text for the image</a:t>
              </a:r>
            </a:p>
            <a:p>
              <a:pPr algn="just"/>
              <a:r>
                <a:rPr lang="en-US" dirty="0">
                  <a:latin typeface="Times New Roman" panose="02020603050405020304" pitchFamily="18" charset="0"/>
                  <a:cs typeface="Times New Roman" panose="02020603050405020304" pitchFamily="18" charset="0"/>
                </a:rPr>
                <a:t>Syntax</a:t>
              </a:r>
            </a:p>
          </p:txBody>
        </p:sp>
      </p:grpSp>
      <p:sp>
        <p:nvSpPr>
          <p:cNvPr id="6" name="TextBox 5">
            <a:extLst>
              <a:ext uri="{FF2B5EF4-FFF2-40B4-BE49-F238E27FC236}">
                <a16:creationId xmlns:a16="http://schemas.microsoft.com/office/drawing/2014/main" id="{31DC2CB1-5301-D0AB-286C-4B0E51FF6447}"/>
              </a:ext>
            </a:extLst>
          </p:cNvPr>
          <p:cNvSpPr txBox="1"/>
          <p:nvPr/>
        </p:nvSpPr>
        <p:spPr>
          <a:xfrm>
            <a:off x="1317171" y="3926120"/>
            <a:ext cx="2728685" cy="307777"/>
          </a:xfrm>
          <a:prstGeom prst="rect">
            <a:avLst/>
          </a:prstGeom>
          <a:solidFill>
            <a:schemeClr val="tx2">
              <a:lumMod val="95000"/>
            </a:schemeClr>
          </a:solidFill>
        </p:spPr>
        <p:txBody>
          <a:bodyPr wrap="square">
            <a:spAutoFit/>
          </a:bodyPr>
          <a:lstStyle/>
          <a:p>
            <a:pPr algn="just"/>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alt="</a:t>
            </a:r>
            <a:r>
              <a:rPr lang="en-US" dirty="0" err="1">
                <a:latin typeface="Times New Roman" panose="02020603050405020304" pitchFamily="18" charset="0"/>
                <a:cs typeface="Times New Roman" panose="02020603050405020304" pitchFamily="18" charset="0"/>
              </a:rPr>
              <a:t>alternatetext</a:t>
            </a:r>
            <a:r>
              <a:rPr lang="en-US"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6842849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53757</TotalTime>
  <Words>1118</Words>
  <Application>Microsoft Office PowerPoint</Application>
  <PresentationFormat>On-screen Show (16:9)</PresentationFormat>
  <Paragraphs>130</Paragraphs>
  <Slides>19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Calibri</vt:lpstr>
      <vt:lpstr>Open Sans Light</vt:lpstr>
      <vt:lpstr>Roboto</vt:lpstr>
      <vt:lpstr>Segoe UI</vt:lpstr>
      <vt:lpstr>Raleway</vt:lpstr>
      <vt:lpstr>Arial</vt:lpstr>
      <vt:lpstr>Times New Roman</vt:lpstr>
      <vt:lpstr>Open Sans</vt:lpstr>
      <vt:lpstr>Simple Light</vt:lpstr>
      <vt:lpstr>Office Theme</vt:lpstr>
      <vt:lpstr>PowerPoint Presentation</vt:lpstr>
      <vt:lpstr>PowerPoint Presentation</vt:lpstr>
      <vt:lpstr>PowerPoint Presentation</vt:lpstr>
      <vt:lpstr>What is an HTML Element?</vt:lpstr>
      <vt:lpstr>The HTML Style Attribute</vt:lpstr>
      <vt:lpstr>The HTML Style Attribute</vt:lpstr>
      <vt:lpstr>HTML Headings</vt:lpstr>
      <vt:lpstr>HTML Paragraphs</vt:lpstr>
      <vt:lpstr>HTML Images Syntax</vt:lpstr>
      <vt:lpstr>HTML Iframe Syntax</vt:lpstr>
      <vt:lpstr>The HTML &lt;video&gt; Element</vt:lpstr>
      <vt:lpstr>HTML Table</vt:lpstr>
      <vt:lpstr>What is CSS?</vt:lpstr>
      <vt:lpstr>Inline, Internal, External styling</vt:lpstr>
      <vt:lpstr>Inline, Internal, External styling</vt:lpstr>
      <vt:lpstr>Inline, Internal, External styling</vt:lpstr>
      <vt:lpstr>Inline, Internal, External styling</vt:lpstr>
      <vt:lpstr>CSS display Property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Hp</dc:creator>
  <cp:lastModifiedBy>BJIT LTD</cp:lastModifiedBy>
  <cp:revision>267</cp:revision>
  <dcterms:modified xsi:type="dcterms:W3CDTF">2023-08-02T11:39:39Z</dcterms:modified>
</cp:coreProperties>
</file>