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Lst>
  <p:notesMasterIdLst>
    <p:notesMasterId r:id="rId18"/>
  </p:notesMasterIdLst>
  <p:sldIdLst>
    <p:sldId id="256" r:id="rId3"/>
    <p:sldId id="1410" r:id="rId4"/>
    <p:sldId id="1411" r:id="rId5"/>
    <p:sldId id="1412" r:id="rId6"/>
    <p:sldId id="1413" r:id="rId7"/>
    <p:sldId id="1414" r:id="rId8"/>
    <p:sldId id="1416" r:id="rId9"/>
    <p:sldId id="1415" r:id="rId10"/>
    <p:sldId id="1417" r:id="rId11"/>
    <p:sldId id="1418" r:id="rId12"/>
    <p:sldId id="1419" r:id="rId13"/>
    <p:sldId id="1420" r:id="rId14"/>
    <p:sldId id="1421" r:id="rId15"/>
    <p:sldId id="1422" r:id="rId16"/>
    <p:sldId id="1423"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Open Sans Light" panose="020B0306030504020204" pitchFamily="34" charset="0"/>
      <p:regular r:id="rId27"/>
      <p:bold r:id="rId28"/>
      <p:italic r:id="rId29"/>
      <p:boldItalic r:id="rId30"/>
    </p:embeddedFont>
    <p:embeddedFont>
      <p:font typeface="Raleway"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74C2CF8-5AFE-4EF4-8367-DB1E6C2C9DE9}">
          <p14:sldIdLst>
            <p14:sldId id="256"/>
            <p14:sldId id="1410"/>
            <p14:sldId id="1411"/>
            <p14:sldId id="1412"/>
            <p14:sldId id="1413"/>
            <p14:sldId id="1414"/>
            <p14:sldId id="1416"/>
            <p14:sldId id="1415"/>
            <p14:sldId id="1417"/>
            <p14:sldId id="1418"/>
            <p14:sldId id="1419"/>
            <p14:sldId id="1420"/>
            <p14:sldId id="1421"/>
            <p14:sldId id="1422"/>
            <p14:sldId id="142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E2EF"/>
    <a:srgbClr val="5E91CC"/>
    <a:srgbClr val="23A7AE"/>
    <a:srgbClr val="F07167"/>
    <a:srgbClr val="54EEA8"/>
    <a:srgbClr val="FF0033"/>
    <a:srgbClr val="36C0DC"/>
    <a:srgbClr val="FFD040"/>
    <a:srgbClr val="FFFFFF"/>
    <a:srgbClr val="7AB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3D4F38-D976-449A-A0E3-46E5F473CAF5}">
  <a:tblStyle styleId="{943D4F38-D976-449A-A0E3-46E5F473CAF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6F8"/>
          </a:solidFill>
        </a:fill>
      </a:tcStyle>
    </a:wholeTbl>
    <a:band1H>
      <a:tcTxStyle b="off" i="off"/>
      <a:tcStyle>
        <a:tcBdr/>
        <a:fill>
          <a:solidFill>
            <a:srgbClr val="CAECF0"/>
          </a:solidFill>
        </a:fill>
      </a:tcStyle>
    </a:band1H>
    <a:band2H>
      <a:tcTxStyle b="off" i="off"/>
      <a:tcStyle>
        <a:tcBdr/>
      </a:tcStyle>
    </a:band2H>
    <a:band1V>
      <a:tcTxStyle b="off" i="off"/>
      <a:tcStyle>
        <a:tcBdr/>
        <a:fill>
          <a:solidFill>
            <a:srgbClr val="CAECF0"/>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3"/>
  </p:normalViewPr>
  <p:slideViewPr>
    <p:cSldViewPr snapToGrid="0">
      <p:cViewPr varScale="1">
        <p:scale>
          <a:sx n="105" d="100"/>
          <a:sy n="105" d="100"/>
        </p:scale>
        <p:origin x="758" y="6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25755f307_2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525755f307_2_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a:buNone/>
            </a:pPr>
            <a:endParaRPr dirty="0"/>
          </a:p>
        </p:txBody>
      </p:sp>
      <p:sp>
        <p:nvSpPr>
          <p:cNvPr id="76" name="Google Shape;76;g525755f307_2_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ja" sz="1200">
                <a:solidFill>
                  <a:schemeClr val="dk1"/>
                </a:solidFill>
                <a:latin typeface="Calibri"/>
                <a:ea typeface="Calibri"/>
                <a:cs typeface="Calibri"/>
                <a:sym typeface="Calibri"/>
              </a:rPr>
              <a:t>1</a:t>
            </a:fld>
            <a:endParaRPr sz="1200" dirty="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25755f307_2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525755f307_2_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a:buNone/>
            </a:pPr>
            <a:endParaRPr dirty="0"/>
          </a:p>
        </p:txBody>
      </p:sp>
      <p:sp>
        <p:nvSpPr>
          <p:cNvPr id="76" name="Google Shape;76;g525755f307_2_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ltLang="ja" sz="1200">
                <a:solidFill>
                  <a:schemeClr val="dk1"/>
                </a:solidFill>
                <a:latin typeface="Calibri"/>
                <a:ea typeface="Calibri"/>
                <a:cs typeface="Calibri"/>
                <a:sym typeface="Calibri"/>
              </a:rPr>
              <a:t>15</a:t>
            </a:fld>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262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matchingName="Blank Slide" userDrawn="1">
  <p:cSld name="Blank Slide">
    <p:spTree>
      <p:nvGrpSpPr>
        <p:cNvPr id="1" name=""/>
        <p:cNvGrpSpPr/>
        <p:nvPr/>
      </p:nvGrpSpPr>
      <p:grpSpPr bwMode="auto">
        <a:xfrm>
          <a:off x="0" y="0"/>
          <a:ext cx="0" cy="0"/>
          <a:chOff x="0" y="0"/>
          <a:chExt cx="0" cy="0"/>
        </a:xfrm>
      </p:grpSpPr>
      <p:pic>
        <p:nvPicPr>
          <p:cNvPr id="4" name="Google Shape;244;p115"/>
          <p:cNvPicPr/>
          <p:nvPr userDrawn="1"/>
        </p:nvPicPr>
        <p:blipFill>
          <a:blip r:embed="rId2"/>
          <a:stretch>
            <a:fillRect/>
          </a:stretch>
        </p:blipFill>
        <p:spPr bwMode="auto">
          <a:xfrm>
            <a:off x="8032174" y="79427"/>
            <a:ext cx="996430" cy="772628"/>
          </a:xfrm>
          <a:prstGeom prst="rect">
            <a:avLst/>
          </a:prstGeom>
          <a:noFill/>
          <a:ln>
            <a:noFill/>
          </a:ln>
        </p:spPr>
      </p:pic>
    </p:spTree>
    <p:extLst>
      <p:ext uri="{BB962C8B-B14F-4D97-AF65-F5344CB8AC3E}">
        <p14:creationId xmlns:p14="http://schemas.microsoft.com/office/powerpoint/2010/main" val="18349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 Slide" userDrawn="1">
  <p:cSld name="1_Default Slide">
    <p:spTree>
      <p:nvGrpSpPr>
        <p:cNvPr id="1" name="Shape 52"/>
        <p:cNvGrpSpPr/>
        <p:nvPr/>
      </p:nvGrpSpPr>
      <p:grpSpPr>
        <a:xfrm>
          <a:off x="0" y="0"/>
          <a:ext cx="0" cy="0"/>
          <a:chOff x="0" y="0"/>
          <a:chExt cx="0" cy="0"/>
        </a:xfrm>
      </p:grpSpPr>
      <p:sp>
        <p:nvSpPr>
          <p:cNvPr id="53" name="Google Shape;53;p15"/>
          <p:cNvSpPr/>
          <p:nvPr/>
        </p:nvSpPr>
        <p:spPr>
          <a:xfrm>
            <a:off x="8286750" y="4690227"/>
            <a:ext cx="254794" cy="254794"/>
          </a:xfrm>
          <a:prstGeom prst="ellipse">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panose="020F0502020204030204" pitchFamily="34" charset="0"/>
              <a:ea typeface="Open Sans Light"/>
              <a:cs typeface="Calibri" panose="020F0502020204030204" pitchFamily="34" charset="0"/>
              <a:sym typeface="Open Sans Light"/>
            </a:endParaRPr>
          </a:p>
        </p:txBody>
      </p:sp>
      <p:sp>
        <p:nvSpPr>
          <p:cNvPr id="54" name="Google Shape;54;p15"/>
          <p:cNvSpPr txBox="1">
            <a:spLocks noGrp="1"/>
          </p:cNvSpPr>
          <p:nvPr>
            <p:ph type="title"/>
          </p:nvPr>
        </p:nvSpPr>
        <p:spPr>
          <a:xfrm>
            <a:off x="628650" y="248926"/>
            <a:ext cx="7886700" cy="436161"/>
          </a:xfrm>
          <a:prstGeom prst="rect">
            <a:avLst/>
          </a:prstGeom>
          <a:noFill/>
          <a:ln>
            <a:noFill/>
          </a:ln>
        </p:spPr>
        <p:txBody>
          <a:bodyPr spcFirstLastPara="1" wrap="square" lIns="0" tIns="0" rIns="0" bIns="0" anchor="t" anchorCtr="0"/>
          <a:lstStyle>
            <a:lvl1pPr marR="0" lvl="0" algn="ctr" rtl="0">
              <a:lnSpc>
                <a:spcPct val="100000"/>
              </a:lnSpc>
              <a:spcBef>
                <a:spcPts val="0"/>
              </a:spcBef>
              <a:spcAft>
                <a:spcPts val="0"/>
              </a:spcAft>
              <a:buClr>
                <a:schemeClr val="dk2"/>
              </a:buClr>
              <a:buSzPts val="2800"/>
              <a:buFont typeface="Raleway"/>
              <a:buNone/>
              <a:defRPr sz="280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500"/>
              <a:buFont typeface="Arial"/>
              <a:buNone/>
              <a:defRPr sz="700" b="0" i="0" u="none" strike="noStrike" cap="none">
                <a:solidFill>
                  <a:srgbClr val="000000"/>
                </a:solidFill>
                <a:latin typeface="Arial"/>
                <a:ea typeface="Arial"/>
                <a:cs typeface="Arial"/>
                <a:sym typeface="Arial"/>
              </a:defRPr>
            </a:lvl9pPr>
          </a:lstStyle>
          <a:p>
            <a:endParaRPr/>
          </a:p>
        </p:txBody>
      </p:sp>
      <p:sp>
        <p:nvSpPr>
          <p:cNvPr id="55" name="Google Shape;55;p15"/>
          <p:cNvSpPr txBox="1"/>
          <p:nvPr/>
        </p:nvSpPr>
        <p:spPr>
          <a:xfrm>
            <a:off x="8308775" y="4749758"/>
            <a:ext cx="202406" cy="12695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fld id="{00000000-1234-1234-1234-123412341234}" type="slidenum">
              <a:rPr lang="ja" sz="800" b="1" i="0" u="none" strike="noStrike" cap="none">
                <a:solidFill>
                  <a:schemeClr val="lt1"/>
                </a:solidFill>
                <a:latin typeface="Calibri" panose="020F0502020204030204" pitchFamily="34" charset="0"/>
                <a:ea typeface="Open Sans Light"/>
                <a:cs typeface="Calibri" panose="020F0502020204030204" pitchFamily="34" charset="0"/>
                <a:sym typeface="Open Sans Light"/>
              </a:rPr>
              <a:t>‹#›</a:t>
            </a:fld>
            <a:endParaRPr sz="800" b="1" i="0" u="none" strike="noStrike" cap="none">
              <a:solidFill>
                <a:schemeClr val="lt1"/>
              </a:solidFill>
              <a:latin typeface="Calibri" panose="020F0502020204030204" pitchFamily="34" charset="0"/>
              <a:ea typeface="Open Sans Light"/>
              <a:cs typeface="Calibri" panose="020F0502020204030204" pitchFamily="34" charset="0"/>
              <a:sym typeface="Open Sans Light"/>
            </a:endParaRPr>
          </a:p>
        </p:txBody>
      </p:sp>
      <p:sp>
        <p:nvSpPr>
          <p:cNvPr id="56" name="Google Shape;56;p15"/>
          <p:cNvSpPr txBox="1">
            <a:spLocks noGrp="1"/>
          </p:cNvSpPr>
          <p:nvPr>
            <p:ph type="body" idx="1"/>
          </p:nvPr>
        </p:nvSpPr>
        <p:spPr>
          <a:xfrm>
            <a:off x="628650" y="695817"/>
            <a:ext cx="7886700" cy="166688"/>
          </a:xfrm>
          <a:prstGeom prst="rect">
            <a:avLst/>
          </a:prstGeom>
          <a:noFill/>
          <a:ln>
            <a:noFill/>
          </a:ln>
        </p:spPr>
        <p:txBody>
          <a:bodyPr spcFirstLastPara="1" wrap="square" lIns="0" tIns="0" rIns="0" bIns="0" anchor="t" anchorCtr="0"/>
          <a:lstStyle>
            <a:lvl1pPr marL="457200" marR="0" lvl="0" indent="-228600" algn="ctr" rtl="0">
              <a:lnSpc>
                <a:spcPct val="100000"/>
              </a:lnSpc>
              <a:spcBef>
                <a:spcPts val="0"/>
              </a:spcBef>
              <a:spcAft>
                <a:spcPts val="0"/>
              </a:spcAft>
              <a:buClr>
                <a:schemeClr val="dk2"/>
              </a:buClr>
              <a:buSzPts val="1100"/>
              <a:buFont typeface="Arial"/>
              <a:buNone/>
              <a:defRPr sz="1100" b="0" i="0" u="none" strike="noStrike" cap="none">
                <a:solidFill>
                  <a:schemeClr val="dk2"/>
                </a:solidFill>
                <a:latin typeface="Open Sans Light"/>
                <a:ea typeface="Open Sans Light"/>
                <a:cs typeface="Open Sans Light"/>
                <a:sym typeface="Open Sans Light"/>
              </a:defRPr>
            </a:lvl1pPr>
            <a:lvl2pPr marL="914400" marR="0" lvl="1"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2pPr>
            <a:lvl3pPr marL="1371600" marR="0" lvl="2"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4pPr>
            <a:lvl5pPr marL="2286000" marR="0" lvl="4" indent="-228600" algn="ctr" rtl="0">
              <a:lnSpc>
                <a:spcPct val="100000"/>
              </a:lnSpc>
              <a:spcBef>
                <a:spcPts val="4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Raleway"/>
              <a:buChar char="•"/>
              <a:defRPr sz="1400" i="0" u="none" strike="noStrike" cap="none">
                <a:solidFill>
                  <a:schemeClr val="dk1"/>
                </a:solidFill>
                <a:latin typeface="Raleway"/>
                <a:ea typeface="Raleway"/>
                <a:cs typeface="Raleway"/>
                <a:sym typeface="Raleway"/>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cxnSp>
        <p:nvCxnSpPr>
          <p:cNvPr id="57" name="Google Shape;57;p15"/>
          <p:cNvCxnSpPr/>
          <p:nvPr/>
        </p:nvCxnSpPr>
        <p:spPr>
          <a:xfrm rot="10800000">
            <a:off x="1464617" y="4817624"/>
            <a:ext cx="6652200" cy="0"/>
          </a:xfrm>
          <a:prstGeom prst="straightConnector1">
            <a:avLst/>
          </a:prstGeom>
          <a:noFill/>
          <a:ln w="19050" cap="flat" cmpd="sng">
            <a:solidFill>
              <a:schemeClr val="accent4"/>
            </a:solidFill>
            <a:prstDash val="solid"/>
            <a:miter lim="800000"/>
            <a:headEnd type="none" w="sm" len="sm"/>
            <a:tailEnd type="none" w="sm" len="sm"/>
          </a:ln>
        </p:spPr>
      </p:cxnSp>
      <p:sp>
        <p:nvSpPr>
          <p:cNvPr id="58" name="Google Shape;58;p15"/>
          <p:cNvSpPr txBox="1"/>
          <p:nvPr/>
        </p:nvSpPr>
        <p:spPr>
          <a:xfrm>
            <a:off x="629838" y="4744706"/>
            <a:ext cx="889500" cy="12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ja" sz="800" dirty="0">
                <a:solidFill>
                  <a:schemeClr val="accent5"/>
                </a:solidFill>
                <a:latin typeface="Calibri" panose="020F0502020204030204" pitchFamily="34" charset="0"/>
                <a:ea typeface="Raleway"/>
                <a:cs typeface="Calibri" panose="020F0502020204030204" pitchFamily="34" charset="0"/>
                <a:sym typeface="Raleway"/>
              </a:rPr>
              <a:t>BJIT </a:t>
            </a:r>
            <a:r>
              <a:rPr lang="en-US" altLang="ja" sz="800" dirty="0">
                <a:solidFill>
                  <a:schemeClr val="accent5"/>
                </a:solidFill>
                <a:latin typeface="Calibri" panose="020F0502020204030204" pitchFamily="34" charset="0"/>
                <a:ea typeface="Raleway"/>
                <a:cs typeface="Calibri" panose="020F0502020204030204" pitchFamily="34" charset="0"/>
                <a:sym typeface="Raleway"/>
              </a:rPr>
              <a:t>Group</a:t>
            </a:r>
            <a:r>
              <a:rPr lang="ja" sz="800" dirty="0">
                <a:solidFill>
                  <a:schemeClr val="accent5"/>
                </a:solidFill>
                <a:latin typeface="Calibri" panose="020F0502020204030204" pitchFamily="34" charset="0"/>
                <a:ea typeface="Raleway"/>
                <a:cs typeface="Calibri" panose="020F0502020204030204" pitchFamily="34" charset="0"/>
                <a:sym typeface="Raleway"/>
              </a:rPr>
              <a:t> </a:t>
            </a:r>
            <a:endParaRPr sz="800" i="0" u="none" strike="noStrike" cap="none" dirty="0">
              <a:solidFill>
                <a:schemeClr val="accent5"/>
              </a:solidFill>
              <a:latin typeface="Calibri" panose="020F0502020204030204" pitchFamily="34" charset="0"/>
              <a:ea typeface="Raleway"/>
              <a:cs typeface="Calibri" panose="020F0502020204030204" pitchFamily="34" charset="0"/>
              <a:sym typeface="Raleway"/>
            </a:endParaRPr>
          </a:p>
        </p:txBody>
      </p:sp>
      <p:pic>
        <p:nvPicPr>
          <p:cNvPr id="8" name="Google Shape;234;p114" descr="BJIT">
            <a:extLst>
              <a:ext uri="{FF2B5EF4-FFF2-40B4-BE49-F238E27FC236}">
                <a16:creationId xmlns:a16="http://schemas.microsoft.com/office/drawing/2014/main" id="{0F99266B-76BC-E348-9361-ADD56D891E43}"/>
              </a:ext>
            </a:extLst>
          </p:cNvPr>
          <p:cNvPicPr preferRelativeResize="0"/>
          <p:nvPr userDrawn="1"/>
        </p:nvPicPr>
        <p:blipFill>
          <a:blip r:embed="rId2">
            <a:alphaModFix/>
          </a:blip>
          <a:stretch>
            <a:fillRect/>
          </a:stretch>
        </p:blipFill>
        <p:spPr>
          <a:xfrm>
            <a:off x="81936" y="65734"/>
            <a:ext cx="992652" cy="802544"/>
          </a:xfrm>
          <a:prstGeom prst="rect">
            <a:avLst/>
          </a:prstGeom>
          <a:noFill/>
          <a:ln>
            <a:noFill/>
          </a:ln>
        </p:spPr>
      </p:pic>
      <p:sp>
        <p:nvSpPr>
          <p:cNvPr id="9" name="正方形/長方形 8">
            <a:extLst>
              <a:ext uri="{FF2B5EF4-FFF2-40B4-BE49-F238E27FC236}">
                <a16:creationId xmlns:a16="http://schemas.microsoft.com/office/drawing/2014/main" id="{25F0EA15-BFD4-F24B-AB85-51C9A2C5C089}"/>
              </a:ext>
            </a:extLst>
          </p:cNvPr>
          <p:cNvSpPr/>
          <p:nvPr userDrawn="1"/>
        </p:nvSpPr>
        <p:spPr>
          <a:xfrm>
            <a:off x="3810318" y="4869517"/>
            <a:ext cx="2246129" cy="215444"/>
          </a:xfrm>
          <a:prstGeom prst="rect">
            <a:avLst/>
          </a:prstGeom>
        </p:spPr>
        <p:txBody>
          <a:bodyPr wrap="none">
            <a:spAutoFit/>
          </a:bodyPr>
          <a:lstStyle/>
          <a:p>
            <a:pPr algn="r"/>
            <a:r>
              <a:rPr lang="en-US" altLang="ja-JP" sz="800" dirty="0">
                <a:solidFill>
                  <a:schemeClr val="tx1"/>
                </a:solidFill>
                <a:latin typeface="Calibri" panose="020F0502020204030204" pitchFamily="34" charset="0"/>
                <a:ea typeface="Open Sans" panose="020B0606030504020204" pitchFamily="34" charset="0"/>
                <a:cs typeface="Calibri" panose="020F0502020204030204" pitchFamily="34" charset="0"/>
              </a:rPr>
              <a:t>Copyright 2023 @</a:t>
            </a:r>
            <a:r>
              <a:rPr lang="en-US" altLang="ja-JP" sz="800" baseline="0" dirty="0">
                <a:solidFill>
                  <a:schemeClr val="tx1"/>
                </a:solidFill>
                <a:latin typeface="Calibri" panose="020F0502020204030204" pitchFamily="34" charset="0"/>
                <a:ea typeface="Open Sans" panose="020B0606030504020204" pitchFamily="34" charset="0"/>
                <a:cs typeface="Calibri" panose="020F0502020204030204" pitchFamily="34" charset="0"/>
              </a:rPr>
              <a:t> </a:t>
            </a:r>
            <a:r>
              <a:rPr lang="en-US" altLang="ja-JP" sz="800" dirty="0">
                <a:solidFill>
                  <a:schemeClr val="tx1"/>
                </a:solidFill>
                <a:latin typeface="Calibri" panose="020F0502020204030204" pitchFamily="34" charset="0"/>
                <a:ea typeface="Open Sans" panose="020B0606030504020204" pitchFamily="34" charset="0"/>
                <a:cs typeface="Calibri" panose="020F0502020204030204" pitchFamily="34" charset="0"/>
              </a:rPr>
              <a:t>BJIT Group. All Rights Reserved</a:t>
            </a:r>
          </a:p>
        </p:txBody>
      </p:sp>
      <p:sp>
        <p:nvSpPr>
          <p:cNvPr id="10" name="Rounded Rectangle 9"/>
          <p:cNvSpPr/>
          <p:nvPr userDrawn="1"/>
        </p:nvSpPr>
        <p:spPr>
          <a:xfrm>
            <a:off x="7153275" y="4884382"/>
            <a:ext cx="963542" cy="93787"/>
          </a:xfrm>
          <a:prstGeom prst="round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srgbClr val="FF0000"/>
                </a:solidFill>
                <a:effectLst/>
                <a:uLnTx/>
                <a:uFillTx/>
                <a:latin typeface="Calibri" panose="020F0502020204030204" pitchFamily="34" charset="0"/>
                <a:ea typeface="Adobe Gothic Std B" panose="020B0800000000000000" pitchFamily="34" charset="-128"/>
                <a:cs typeface="Calibri" panose="020F0502020204030204" pitchFamily="34" charset="0"/>
                <a:sym typeface="Arial"/>
              </a:rPr>
              <a:t>CONFIDENIAL</a:t>
            </a:r>
            <a:endParaRPr kumimoji="1" lang="ja-JP" altLang="en-US" sz="800" b="1" i="0" u="none" strike="noStrike" kern="1200" cap="none" spc="0" normalizeH="0" baseline="0" noProof="0" dirty="0">
              <a:ln>
                <a:noFill/>
              </a:ln>
              <a:solidFill>
                <a:srgbClr val="FF0000"/>
              </a:solidFill>
              <a:effectLst/>
              <a:uLnTx/>
              <a:uFillTx/>
              <a:latin typeface="Calibri" panose="020F0502020204030204" pitchFamily="34" charset="0"/>
              <a:ea typeface="Adobe Gothic Std B" panose="020B0800000000000000" pitchFamily="34" charset="-128"/>
              <a:cs typeface="Calibri" panose="020F0502020204030204" pitchFamily="34" charset="0"/>
              <a:sym typeface="Arial"/>
            </a:endParaRPr>
          </a:p>
        </p:txBody>
      </p:sp>
      <p:pic>
        <p:nvPicPr>
          <p:cNvPr id="6" name="Graphic 5">
            <a:extLst>
              <a:ext uri="{FF2B5EF4-FFF2-40B4-BE49-F238E27FC236}">
                <a16:creationId xmlns:a16="http://schemas.microsoft.com/office/drawing/2014/main" id="{4A42D5E4-AB5B-975A-AE4D-D8D577E0648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151348" y="65734"/>
            <a:ext cx="992652" cy="1059824"/>
          </a:xfrm>
          <a:prstGeom prst="rect">
            <a:avLst/>
          </a:prstGeom>
        </p:spPr>
      </p:pic>
    </p:spTree>
    <p:extLst>
      <p:ext uri="{BB962C8B-B14F-4D97-AF65-F5344CB8AC3E}">
        <p14:creationId xmlns:p14="http://schemas.microsoft.com/office/powerpoint/2010/main" val="1090033270"/>
      </p:ext>
    </p:extLst>
  </p:cSld>
  <p:clrMapOvr>
    <a:masterClrMapping/>
  </p:clrMapOvr>
  <p:extLst>
    <p:ext uri="{DCECCB84-F9BA-43D5-87BE-67443E8EF086}">
      <p15:sldGuideLst xmlns:p15="http://schemas.microsoft.com/office/powerpoint/2012/main">
        <p15:guide id="1" pos="396">
          <p15:clr>
            <a:srgbClr val="FBAE40"/>
          </p15:clr>
        </p15:guide>
        <p15:guide id="2" pos="5364">
          <p15:clr>
            <a:srgbClr val="FBAE40"/>
          </p15:clr>
        </p15:guide>
        <p15:guide id="3" orient="horz" pos="2970">
          <p15:clr>
            <a:srgbClr val="FBAE40"/>
          </p15:clr>
        </p15:guide>
        <p15:guide id="4" orient="horz" pos="18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6" r:id="rId1"/>
    <p:sldLayoutId id="214748366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p:nvPr/>
        </p:nvSpPr>
        <p:spPr>
          <a:xfrm>
            <a:off x="0" y="0"/>
            <a:ext cx="9144000" cy="51435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79" name="Google Shape;79;p18"/>
          <p:cNvSpPr txBox="1"/>
          <p:nvPr/>
        </p:nvSpPr>
        <p:spPr>
          <a:xfrm>
            <a:off x="3364462" y="4530209"/>
            <a:ext cx="2415076" cy="1846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chemeClr val="lt1"/>
                </a:solidFill>
                <a:latin typeface="Calibri" panose="020F0502020204030204" pitchFamily="34" charset="0"/>
                <a:ea typeface="Open Sans"/>
                <a:cs typeface="Calibri" panose="020F0502020204030204" pitchFamily="34" charset="0"/>
                <a:sym typeface="Open Sans"/>
              </a:rPr>
              <a:t>Image Placeholder</a:t>
            </a:r>
            <a:endParaRPr sz="5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80" name="Google Shape;80;p18"/>
          <p:cNvSpPr/>
          <p:nvPr/>
        </p:nvSpPr>
        <p:spPr>
          <a:xfrm>
            <a:off x="0" y="-2817"/>
            <a:ext cx="9144000"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81" name="Google Shape;81;p18"/>
          <p:cNvSpPr txBox="1"/>
          <p:nvPr/>
        </p:nvSpPr>
        <p:spPr>
          <a:xfrm>
            <a:off x="2105600" y="1927239"/>
            <a:ext cx="4928990" cy="1131359"/>
          </a:xfrm>
          <a:prstGeom prst="rect">
            <a:avLst/>
          </a:prstGeom>
          <a:noFill/>
          <a:ln>
            <a:noFill/>
          </a:ln>
        </p:spPr>
        <p:txBody>
          <a:bodyPr spcFirstLastPara="1" wrap="square" lIns="0" tIns="0" rIns="0" bIns="0" anchor="ctr" anchorCtr="0">
            <a:no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Web Application</a:t>
            </a:r>
          </a:p>
          <a:p>
            <a:pPr algn="ctr"/>
            <a:r>
              <a:rPr lang="en-US" sz="2400" b="1"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MERN</a:t>
            </a:r>
            <a:endParaRPr lang="en-US" sz="2400" b="1" dirty="0">
              <a:solidFill>
                <a:schemeClr val="bg1"/>
              </a:solidFill>
              <a:latin typeface="Times New Roman" panose="02020603050405020304" pitchFamily="18" charset="0"/>
              <a:cs typeface="Times New Roman" panose="02020603050405020304" pitchFamily="18" charset="0"/>
            </a:endParaRPr>
          </a:p>
        </p:txBody>
      </p:sp>
      <p:grpSp>
        <p:nvGrpSpPr>
          <p:cNvPr id="82" name="Google Shape;82;p18"/>
          <p:cNvGrpSpPr/>
          <p:nvPr/>
        </p:nvGrpSpPr>
        <p:grpSpPr>
          <a:xfrm>
            <a:off x="2105600" y="1921643"/>
            <a:ext cx="4932800" cy="1142550"/>
            <a:chOff x="4713542" y="4227741"/>
            <a:chExt cx="13154132" cy="3046801"/>
          </a:xfrm>
        </p:grpSpPr>
        <p:grpSp>
          <p:nvGrpSpPr>
            <p:cNvPr id="83" name="Google Shape;83;p18"/>
            <p:cNvGrpSpPr/>
            <p:nvPr/>
          </p:nvGrpSpPr>
          <p:grpSpPr>
            <a:xfrm>
              <a:off x="4713542" y="4227741"/>
              <a:ext cx="3338566" cy="1463040"/>
              <a:chOff x="4422140" y="3769678"/>
              <a:chExt cx="3338566" cy="1463040"/>
            </a:xfrm>
          </p:grpSpPr>
          <p:cxnSp>
            <p:nvCxnSpPr>
              <p:cNvPr id="84" name="Google Shape;84;p18"/>
              <p:cNvCxnSpPr/>
              <p:nvPr/>
            </p:nvCxnSpPr>
            <p:spPr>
              <a:xfrm rot="10800000">
                <a:off x="4432301" y="3784600"/>
                <a:ext cx="3328405" cy="0"/>
              </a:xfrm>
              <a:prstGeom prst="straightConnector1">
                <a:avLst/>
              </a:prstGeom>
              <a:noFill/>
              <a:ln w="28575" cap="flat" cmpd="sng">
                <a:solidFill>
                  <a:schemeClr val="lt1"/>
                </a:solidFill>
                <a:prstDash val="solid"/>
                <a:miter lim="800000"/>
                <a:headEnd type="none" w="sm" len="sm"/>
                <a:tailEnd type="none" w="sm" len="sm"/>
              </a:ln>
            </p:spPr>
          </p:cxnSp>
          <p:cxnSp>
            <p:nvCxnSpPr>
              <p:cNvPr id="85" name="Google Shape;85;p18"/>
              <p:cNvCxnSpPr/>
              <p:nvPr/>
            </p:nvCxnSpPr>
            <p:spPr>
              <a:xfrm>
                <a:off x="44221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86" name="Google Shape;86;p18"/>
            <p:cNvGrpSpPr/>
            <p:nvPr/>
          </p:nvGrpSpPr>
          <p:grpSpPr>
            <a:xfrm rot="10800000">
              <a:off x="13809325" y="5811502"/>
              <a:ext cx="4058349" cy="1463040"/>
              <a:chOff x="6009640" y="3769678"/>
              <a:chExt cx="4058349" cy="1463040"/>
            </a:xfrm>
          </p:grpSpPr>
          <p:cxnSp>
            <p:nvCxnSpPr>
              <p:cNvPr id="87" name="Google Shape;87;p18"/>
              <p:cNvCxnSpPr/>
              <p:nvPr/>
            </p:nvCxnSpPr>
            <p:spPr>
              <a:xfrm rot="10800000">
                <a:off x="6019800" y="3784600"/>
                <a:ext cx="4048189" cy="0"/>
              </a:xfrm>
              <a:prstGeom prst="straightConnector1">
                <a:avLst/>
              </a:prstGeom>
              <a:noFill/>
              <a:ln w="28575" cap="flat" cmpd="sng">
                <a:solidFill>
                  <a:schemeClr val="lt1"/>
                </a:solidFill>
                <a:prstDash val="solid"/>
                <a:miter lim="800000"/>
                <a:headEnd type="none" w="sm" len="sm"/>
                <a:tailEnd type="none" w="sm" len="sm"/>
              </a:ln>
            </p:spPr>
          </p:cxnSp>
          <p:cxnSp>
            <p:nvCxnSpPr>
              <p:cNvPr id="88" name="Google Shape;88;p18"/>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90" name="Google Shape;90;p18"/>
          <p:cNvSpPr txBox="1"/>
          <p:nvPr/>
        </p:nvSpPr>
        <p:spPr>
          <a:xfrm>
            <a:off x="2562045" y="3291277"/>
            <a:ext cx="4016100" cy="666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altLang="ja" sz="1800" dirty="0">
                <a:solidFill>
                  <a:schemeClr val="lt1"/>
                </a:solidFill>
                <a:latin typeface="Calibri" panose="020F0502020204030204" pitchFamily="34" charset="0"/>
                <a:ea typeface="Raleway"/>
                <a:cs typeface="Calibri" panose="020F0502020204030204" pitchFamily="34" charset="0"/>
                <a:sym typeface="Raleway"/>
              </a:rPr>
              <a:t>By</a:t>
            </a:r>
          </a:p>
          <a:p>
            <a:pPr marL="0" marR="0" lvl="0" indent="0" algn="ctr" rtl="0">
              <a:lnSpc>
                <a:spcPct val="100000"/>
              </a:lnSpc>
              <a:spcBef>
                <a:spcPts val="0"/>
              </a:spcBef>
              <a:spcAft>
                <a:spcPts val="0"/>
              </a:spcAft>
              <a:buClr>
                <a:srgbClr val="000000"/>
              </a:buClr>
              <a:buSzPts val="1100"/>
              <a:buFont typeface="Arial"/>
              <a:buNone/>
            </a:pPr>
            <a:r>
              <a:rPr lang="en-US" sz="1800" dirty="0">
                <a:solidFill>
                  <a:schemeClr val="lt1"/>
                </a:solidFill>
                <a:latin typeface="Calibri" panose="020F0502020204030204" pitchFamily="34" charset="0"/>
                <a:ea typeface="Raleway"/>
                <a:cs typeface="Calibri" panose="020F0502020204030204" pitchFamily="34" charset="0"/>
                <a:sym typeface="Raleway"/>
              </a:rPr>
              <a:t>BJIT Academy</a:t>
            </a:r>
            <a:endParaRPr sz="1200" dirty="0">
              <a:solidFill>
                <a:schemeClr val="lt1"/>
              </a:solidFill>
              <a:latin typeface="Calibri" panose="020F0502020204030204" pitchFamily="34" charset="0"/>
              <a:ea typeface="Raleway"/>
              <a:cs typeface="Calibri" panose="020F0502020204030204" pitchFamily="34" charset="0"/>
              <a:sym typeface="Raleway"/>
            </a:endParaRPr>
          </a:p>
          <a:p>
            <a:pPr marL="0" marR="0" lvl="0" indent="0" algn="r" rtl="0">
              <a:lnSpc>
                <a:spcPct val="100000"/>
              </a:lnSpc>
              <a:spcBef>
                <a:spcPts val="0"/>
              </a:spcBef>
              <a:spcAft>
                <a:spcPts val="0"/>
              </a:spcAft>
              <a:buClr>
                <a:srgbClr val="000000"/>
              </a:buClr>
              <a:buSzPts val="1200"/>
              <a:buFont typeface="Arial"/>
              <a:buNone/>
            </a:pPr>
            <a:endParaRPr sz="1200" dirty="0">
              <a:solidFill>
                <a:schemeClr val="lt1"/>
              </a:solidFill>
              <a:latin typeface="Calibri" panose="020F0502020204030204" pitchFamily="34" charset="0"/>
              <a:ea typeface="Raleway"/>
              <a:cs typeface="Calibri" panose="020F0502020204030204" pitchFamily="34" charset="0"/>
              <a:sym typeface="Raleway"/>
            </a:endParaRPr>
          </a:p>
        </p:txBody>
      </p:sp>
      <p:pic>
        <p:nvPicPr>
          <p:cNvPr id="18" name="Google Shape;244;p115">
            <a:extLst>
              <a:ext uri="{FF2B5EF4-FFF2-40B4-BE49-F238E27FC236}">
                <a16:creationId xmlns:a16="http://schemas.microsoft.com/office/drawing/2014/main" id="{EB69D8ED-B4A1-6847-955F-58A0452CF2A4}"/>
              </a:ext>
            </a:extLst>
          </p:cNvPr>
          <p:cNvPicPr preferRelativeResize="0"/>
          <p:nvPr/>
        </p:nvPicPr>
        <p:blipFill>
          <a:blip r:embed="rId3">
            <a:alphaModFix/>
          </a:blip>
          <a:stretch>
            <a:fillRect/>
          </a:stretch>
        </p:blipFill>
        <p:spPr>
          <a:xfrm>
            <a:off x="8032174" y="79427"/>
            <a:ext cx="996430" cy="7726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407886" y="55900"/>
            <a:ext cx="6328228" cy="822214"/>
          </a:xfrm>
        </p:spPr>
        <p:txBody>
          <a:bodyPr/>
          <a:lstStyle/>
          <a:p>
            <a:r>
              <a:rPr lang="en-US" dirty="0">
                <a:solidFill>
                  <a:schemeClr val="accent2">
                    <a:lumMod val="75000"/>
                  </a:schemeClr>
                </a:solidFill>
              </a:rPr>
              <a:t>Difference between a web app and a native app</a:t>
            </a:r>
          </a:p>
        </p:txBody>
      </p:sp>
      <p:grpSp>
        <p:nvGrpSpPr>
          <p:cNvPr id="10" name="Group 9">
            <a:extLst>
              <a:ext uri="{FF2B5EF4-FFF2-40B4-BE49-F238E27FC236}">
                <a16:creationId xmlns:a16="http://schemas.microsoft.com/office/drawing/2014/main" id="{C2DF8842-E601-5B41-C9BD-1A2084D90D4B}"/>
              </a:ext>
            </a:extLst>
          </p:cNvPr>
          <p:cNvGrpSpPr/>
          <p:nvPr/>
        </p:nvGrpSpPr>
        <p:grpSpPr>
          <a:xfrm>
            <a:off x="365888" y="1238726"/>
            <a:ext cx="4278684" cy="2462214"/>
            <a:chOff x="1611085" y="2310093"/>
            <a:chExt cx="4278684" cy="2462214"/>
          </a:xfrm>
        </p:grpSpPr>
        <p:sp>
          <p:nvSpPr>
            <p:cNvPr id="9" name="Rectangle: Rounded Corners 8">
              <a:extLst>
                <a:ext uri="{FF2B5EF4-FFF2-40B4-BE49-F238E27FC236}">
                  <a16:creationId xmlns:a16="http://schemas.microsoft.com/office/drawing/2014/main" id="{7BF16E97-8126-15ED-0C3E-5524D7403C45}"/>
                </a:ext>
              </a:extLst>
            </p:cNvPr>
            <p:cNvSpPr/>
            <p:nvPr/>
          </p:nvSpPr>
          <p:spPr>
            <a:xfrm>
              <a:off x="1611085" y="2310093"/>
              <a:ext cx="4278684" cy="2462213"/>
            </a:xfrm>
            <a:prstGeom prst="roundRect">
              <a:avLst>
                <a:gd name="adj" fmla="val 3468"/>
              </a:avLst>
            </a:prstGeom>
            <a:solidFill>
              <a:srgbClr val="A3E2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CB1E1-F6DB-7956-5E54-1B632555C013}"/>
                </a:ext>
              </a:extLst>
            </p:cNvPr>
            <p:cNvSpPr txBox="1"/>
            <p:nvPr/>
          </p:nvSpPr>
          <p:spPr>
            <a:xfrm>
              <a:off x="1661882" y="2310094"/>
              <a:ext cx="4227886" cy="246221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native app is a computer program that has been specifically designed for a particular user environment. One of the most common types of native apps are mobile apps, which are developed using specific programming code.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Unlike web apps, native or mobile apps are downloaded by the user to their mobile device, usually through app stores. Native apps can only be accessed on the device they have been downloaded on, and users are responsible for downloading any updates.</a:t>
              </a:r>
            </a:p>
          </p:txBody>
        </p:sp>
      </p:grpSp>
      <p:pic>
        <p:nvPicPr>
          <p:cNvPr id="6" name="Picture 5" descr="A green android and apple logo&#10;&#10;Description automatically generated">
            <a:extLst>
              <a:ext uri="{FF2B5EF4-FFF2-40B4-BE49-F238E27FC236}">
                <a16:creationId xmlns:a16="http://schemas.microsoft.com/office/drawing/2014/main" id="{BAAB2925-E17C-AE83-C54B-F79BEFB52AF7}"/>
              </a:ext>
            </a:extLst>
          </p:cNvPr>
          <p:cNvPicPr>
            <a:picLocks noChangeAspect="1"/>
          </p:cNvPicPr>
          <p:nvPr/>
        </p:nvPicPr>
        <p:blipFill>
          <a:blip r:embed="rId2"/>
          <a:stretch>
            <a:fillRect/>
          </a:stretch>
        </p:blipFill>
        <p:spPr>
          <a:xfrm>
            <a:off x="4695368" y="2608739"/>
            <a:ext cx="3276599" cy="2184399"/>
          </a:xfrm>
          <a:prstGeom prst="rect">
            <a:avLst/>
          </a:prstGeom>
        </p:spPr>
      </p:pic>
      <p:sp>
        <p:nvSpPr>
          <p:cNvPr id="7" name="Speech Bubble: Rectangle with Corners Rounded 6">
            <a:extLst>
              <a:ext uri="{FF2B5EF4-FFF2-40B4-BE49-F238E27FC236}">
                <a16:creationId xmlns:a16="http://schemas.microsoft.com/office/drawing/2014/main" id="{B4C97061-8492-D4F6-7831-15879F833634}"/>
              </a:ext>
            </a:extLst>
          </p:cNvPr>
          <p:cNvSpPr/>
          <p:nvPr/>
        </p:nvSpPr>
        <p:spPr>
          <a:xfrm>
            <a:off x="5043714" y="1238726"/>
            <a:ext cx="3548743" cy="1711539"/>
          </a:xfrm>
          <a:prstGeom prst="wedgeRoundRectCallout">
            <a:avLst/>
          </a:prstGeom>
          <a:solidFill>
            <a:schemeClr val="bg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A51EA29-C546-8C80-895E-79183F58CB8D}"/>
              </a:ext>
            </a:extLst>
          </p:cNvPr>
          <p:cNvSpPr txBox="1"/>
          <p:nvPr/>
        </p:nvSpPr>
        <p:spPr>
          <a:xfrm>
            <a:off x="5043713" y="1294276"/>
            <a:ext cx="3548743" cy="160043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Developers have to build different versions of their mobile applications if they want to make them available across operating systems like iOS or Android, ensuring they have as broad a reach as possible. Developers must also ensure their mobile apps adhere to app store standards or risk having their apps rejected. </a:t>
            </a:r>
          </a:p>
        </p:txBody>
      </p:sp>
    </p:spTree>
    <p:extLst>
      <p:ext uri="{BB962C8B-B14F-4D97-AF65-F5344CB8AC3E}">
        <p14:creationId xmlns:p14="http://schemas.microsoft.com/office/powerpoint/2010/main" val="1615246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407886" y="55900"/>
            <a:ext cx="6328228" cy="822214"/>
          </a:xfrm>
        </p:spPr>
        <p:txBody>
          <a:bodyPr/>
          <a:lstStyle/>
          <a:p>
            <a:r>
              <a:rPr lang="en-US" dirty="0">
                <a:solidFill>
                  <a:schemeClr val="accent2">
                    <a:lumMod val="75000"/>
                  </a:schemeClr>
                </a:solidFill>
              </a:rPr>
              <a:t>What Does Web 1.0 Mean?</a:t>
            </a:r>
          </a:p>
        </p:txBody>
      </p:sp>
      <p:grpSp>
        <p:nvGrpSpPr>
          <p:cNvPr id="3" name="Group 2">
            <a:extLst>
              <a:ext uri="{FF2B5EF4-FFF2-40B4-BE49-F238E27FC236}">
                <a16:creationId xmlns:a16="http://schemas.microsoft.com/office/drawing/2014/main" id="{875EF6D8-73F0-FE94-3604-62A0D0AD91E0}"/>
              </a:ext>
            </a:extLst>
          </p:cNvPr>
          <p:cNvGrpSpPr/>
          <p:nvPr/>
        </p:nvGrpSpPr>
        <p:grpSpPr>
          <a:xfrm>
            <a:off x="1059542" y="1478088"/>
            <a:ext cx="4542973" cy="2164874"/>
            <a:chOff x="181427" y="1492726"/>
            <a:chExt cx="4542973" cy="2164874"/>
          </a:xfrm>
        </p:grpSpPr>
        <p:sp>
          <p:nvSpPr>
            <p:cNvPr id="7" name="Speech Bubble: Rectangle with Corners Rounded 6">
              <a:extLst>
                <a:ext uri="{FF2B5EF4-FFF2-40B4-BE49-F238E27FC236}">
                  <a16:creationId xmlns:a16="http://schemas.microsoft.com/office/drawing/2014/main" id="{B4C97061-8492-D4F6-7831-15879F833634}"/>
                </a:ext>
              </a:extLst>
            </p:cNvPr>
            <p:cNvSpPr/>
            <p:nvPr/>
          </p:nvSpPr>
          <p:spPr>
            <a:xfrm>
              <a:off x="181428" y="1492726"/>
              <a:ext cx="4542972" cy="2164874"/>
            </a:xfrm>
            <a:prstGeom prst="wedgeRoundRectCallout">
              <a:avLst>
                <a:gd name="adj1" fmla="val 65269"/>
                <a:gd name="adj2" fmla="val -187"/>
                <a:gd name="adj3" fmla="val 16667"/>
              </a:avLst>
            </a:prstGeom>
            <a:solidFill>
              <a:schemeClr val="bg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A51EA29-C546-8C80-895E-79183F58CB8D}"/>
                </a:ext>
              </a:extLst>
            </p:cNvPr>
            <p:cNvSpPr txBox="1"/>
            <p:nvPr/>
          </p:nvSpPr>
          <p:spPr>
            <a:xfrm>
              <a:off x="181427" y="1548276"/>
              <a:ext cx="4542973"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Web 1.0 is the term used for the earliest version of the Internet as it emerged from its origins with Defense Advanced Research Projects Agency (DARPA) and became, for the first time, a global network representing the future of digital communications.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describes the first “iteration” of what became a growing, evolving medium that eventually expanded into a platform with profound multi-functional uses.</a:t>
              </a:r>
            </a:p>
          </p:txBody>
        </p:sp>
      </p:grpSp>
      <p:pic>
        <p:nvPicPr>
          <p:cNvPr id="13" name="Picture 12" descr="A screenshot of a phone&#10;&#10;Description automatically generated">
            <a:extLst>
              <a:ext uri="{FF2B5EF4-FFF2-40B4-BE49-F238E27FC236}">
                <a16:creationId xmlns:a16="http://schemas.microsoft.com/office/drawing/2014/main" id="{EEB29645-AFA6-B909-8D10-B0328B021AF0}"/>
              </a:ext>
            </a:extLst>
          </p:cNvPr>
          <p:cNvPicPr>
            <a:picLocks noChangeAspect="1"/>
          </p:cNvPicPr>
          <p:nvPr/>
        </p:nvPicPr>
        <p:blipFill>
          <a:blip r:embed="rId2"/>
          <a:stretch>
            <a:fillRect/>
          </a:stretch>
        </p:blipFill>
        <p:spPr>
          <a:xfrm>
            <a:off x="6337600" y="1100025"/>
            <a:ext cx="1229484" cy="2921000"/>
          </a:xfrm>
          <a:prstGeom prst="rect">
            <a:avLst/>
          </a:prstGeom>
        </p:spPr>
      </p:pic>
    </p:spTree>
    <p:extLst>
      <p:ext uri="{BB962C8B-B14F-4D97-AF65-F5344CB8AC3E}">
        <p14:creationId xmlns:p14="http://schemas.microsoft.com/office/powerpoint/2010/main" val="21935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2202543" y="142986"/>
            <a:ext cx="4738914" cy="502900"/>
          </a:xfrm>
        </p:spPr>
        <p:txBody>
          <a:bodyPr/>
          <a:lstStyle/>
          <a:p>
            <a:r>
              <a:rPr lang="en-US" dirty="0">
                <a:solidFill>
                  <a:schemeClr val="accent2">
                    <a:lumMod val="75000"/>
                  </a:schemeClr>
                </a:solidFill>
              </a:rPr>
              <a:t>What Does Web 2.0 Mean?</a:t>
            </a:r>
          </a:p>
        </p:txBody>
      </p:sp>
      <p:grpSp>
        <p:nvGrpSpPr>
          <p:cNvPr id="3" name="Group 2">
            <a:extLst>
              <a:ext uri="{FF2B5EF4-FFF2-40B4-BE49-F238E27FC236}">
                <a16:creationId xmlns:a16="http://schemas.microsoft.com/office/drawing/2014/main" id="{875EF6D8-73F0-FE94-3604-62A0D0AD91E0}"/>
              </a:ext>
            </a:extLst>
          </p:cNvPr>
          <p:cNvGrpSpPr/>
          <p:nvPr/>
        </p:nvGrpSpPr>
        <p:grpSpPr>
          <a:xfrm>
            <a:off x="3447141" y="1224365"/>
            <a:ext cx="4542973" cy="2404483"/>
            <a:chOff x="181427" y="1492725"/>
            <a:chExt cx="4542973" cy="2404483"/>
          </a:xfrm>
        </p:grpSpPr>
        <p:sp>
          <p:nvSpPr>
            <p:cNvPr id="7" name="Speech Bubble: Rectangle with Corners Rounded 6">
              <a:extLst>
                <a:ext uri="{FF2B5EF4-FFF2-40B4-BE49-F238E27FC236}">
                  <a16:creationId xmlns:a16="http://schemas.microsoft.com/office/drawing/2014/main" id="{B4C97061-8492-D4F6-7831-15879F833634}"/>
                </a:ext>
              </a:extLst>
            </p:cNvPr>
            <p:cNvSpPr/>
            <p:nvPr/>
          </p:nvSpPr>
          <p:spPr>
            <a:xfrm>
              <a:off x="181428" y="1492725"/>
              <a:ext cx="4542972" cy="2404483"/>
            </a:xfrm>
            <a:prstGeom prst="wedgeRoundRectCallout">
              <a:avLst>
                <a:gd name="adj1" fmla="val -66520"/>
                <a:gd name="adj2" fmla="val -7431"/>
                <a:gd name="adj3" fmla="val 16667"/>
              </a:avLst>
            </a:prstGeom>
            <a:solidFill>
              <a:schemeClr val="bg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A51EA29-C546-8C80-895E-79183F58CB8D}"/>
                </a:ext>
              </a:extLst>
            </p:cNvPr>
            <p:cNvSpPr txBox="1"/>
            <p:nvPr/>
          </p:nvSpPr>
          <p:spPr>
            <a:xfrm>
              <a:off x="181427" y="1548276"/>
              <a:ext cx="4542973" cy="224676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Web 2.0 describes the current state of the internet, which has more user-generated content and usability for end-users compared to its earlier incarnation, Web 1.0.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general, Web 2.0 refers to the 21st-century Internet applications that have transformed the digital era in the aftermath of the dotcom bubble.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term Web 2.0 first came into use in 1999 as the Internet pivoted toward a system that actively engaged the user.</a:t>
              </a:r>
            </a:p>
          </p:txBody>
        </p:sp>
      </p:grpSp>
      <p:pic>
        <p:nvPicPr>
          <p:cNvPr id="5" name="Picture 4" descr="A group of logos on a white background&#10;&#10;Description automatically generated">
            <a:extLst>
              <a:ext uri="{FF2B5EF4-FFF2-40B4-BE49-F238E27FC236}">
                <a16:creationId xmlns:a16="http://schemas.microsoft.com/office/drawing/2014/main" id="{807867B1-7468-1270-4558-7173044CAF6A}"/>
              </a:ext>
            </a:extLst>
          </p:cNvPr>
          <p:cNvPicPr>
            <a:picLocks noChangeAspect="1"/>
          </p:cNvPicPr>
          <p:nvPr/>
        </p:nvPicPr>
        <p:blipFill>
          <a:blip r:embed="rId2"/>
          <a:stretch>
            <a:fillRect/>
          </a:stretch>
        </p:blipFill>
        <p:spPr>
          <a:xfrm>
            <a:off x="965169" y="1055915"/>
            <a:ext cx="1792544" cy="3202214"/>
          </a:xfrm>
          <a:prstGeom prst="rect">
            <a:avLst/>
          </a:prstGeom>
        </p:spPr>
      </p:pic>
    </p:spTree>
    <p:extLst>
      <p:ext uri="{BB962C8B-B14F-4D97-AF65-F5344CB8AC3E}">
        <p14:creationId xmlns:p14="http://schemas.microsoft.com/office/powerpoint/2010/main" val="54157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2202543" y="142986"/>
            <a:ext cx="4738914" cy="502900"/>
          </a:xfrm>
        </p:spPr>
        <p:txBody>
          <a:bodyPr/>
          <a:lstStyle/>
          <a:p>
            <a:r>
              <a:rPr lang="en-US" dirty="0">
                <a:solidFill>
                  <a:schemeClr val="accent2">
                    <a:lumMod val="75000"/>
                  </a:schemeClr>
                </a:solidFill>
              </a:rPr>
              <a:t>What Does Web 3.0 Mean?</a:t>
            </a:r>
          </a:p>
        </p:txBody>
      </p:sp>
      <p:grpSp>
        <p:nvGrpSpPr>
          <p:cNvPr id="3" name="Group 2">
            <a:extLst>
              <a:ext uri="{FF2B5EF4-FFF2-40B4-BE49-F238E27FC236}">
                <a16:creationId xmlns:a16="http://schemas.microsoft.com/office/drawing/2014/main" id="{875EF6D8-73F0-FE94-3604-62A0D0AD91E0}"/>
              </a:ext>
            </a:extLst>
          </p:cNvPr>
          <p:cNvGrpSpPr/>
          <p:nvPr/>
        </p:nvGrpSpPr>
        <p:grpSpPr>
          <a:xfrm>
            <a:off x="413657" y="1055915"/>
            <a:ext cx="5188858" cy="3177828"/>
            <a:chOff x="-464458" y="1070553"/>
            <a:chExt cx="5188858" cy="3177828"/>
          </a:xfrm>
        </p:grpSpPr>
        <p:sp>
          <p:nvSpPr>
            <p:cNvPr id="7" name="Speech Bubble: Rectangle with Corners Rounded 6">
              <a:extLst>
                <a:ext uri="{FF2B5EF4-FFF2-40B4-BE49-F238E27FC236}">
                  <a16:creationId xmlns:a16="http://schemas.microsoft.com/office/drawing/2014/main" id="{B4C97061-8492-D4F6-7831-15879F833634}"/>
                </a:ext>
              </a:extLst>
            </p:cNvPr>
            <p:cNvSpPr/>
            <p:nvPr/>
          </p:nvSpPr>
          <p:spPr>
            <a:xfrm>
              <a:off x="-464458" y="1070553"/>
              <a:ext cx="5188858" cy="3177828"/>
            </a:xfrm>
            <a:prstGeom prst="wedgeRoundRectCallout">
              <a:avLst>
                <a:gd name="adj1" fmla="val 65269"/>
                <a:gd name="adj2" fmla="val -187"/>
                <a:gd name="adj3" fmla="val 16667"/>
              </a:avLst>
            </a:prstGeom>
            <a:solidFill>
              <a:schemeClr val="bg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A51EA29-C546-8C80-895E-79183F58CB8D}"/>
                </a:ext>
              </a:extLst>
            </p:cNvPr>
            <p:cNvSpPr txBox="1"/>
            <p:nvPr/>
          </p:nvSpPr>
          <p:spPr>
            <a:xfrm>
              <a:off x="-290286" y="1139838"/>
              <a:ext cx="4956629" cy="310854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It refers to the evolution of web utilization and interaction which includes altering the Web into a database, with the integration of DLT (Distributed Ledger Technology blockchain is an example) and that data can help to make Smart Contracts based on the needs of the individual.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enables the up-gradation of the backend of the web, after a long time of focusing on the frontend (Web 2.0 has mainly been about AJAX, tagging, and other front-end user-experience innovation).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Web 3.0 is a term that is used to describe many evolutions of web usage and interaction among several paths. In this, data isn’t owned but instead shared but still is, where services show different views for the same web / the same data.</a:t>
              </a:r>
            </a:p>
          </p:txBody>
        </p:sp>
      </p:grpSp>
      <p:pic>
        <p:nvPicPr>
          <p:cNvPr id="6" name="Picture 5" descr="A group of logos&#10;&#10;Description automatically generated">
            <a:extLst>
              <a:ext uri="{FF2B5EF4-FFF2-40B4-BE49-F238E27FC236}">
                <a16:creationId xmlns:a16="http://schemas.microsoft.com/office/drawing/2014/main" id="{3D452528-E4B3-7959-53B9-99E960AADA87}"/>
              </a:ext>
            </a:extLst>
          </p:cNvPr>
          <p:cNvPicPr>
            <a:picLocks noChangeAspect="1"/>
          </p:cNvPicPr>
          <p:nvPr/>
        </p:nvPicPr>
        <p:blipFill>
          <a:blip r:embed="rId2"/>
          <a:stretch>
            <a:fillRect/>
          </a:stretch>
        </p:blipFill>
        <p:spPr>
          <a:xfrm>
            <a:off x="6516599" y="1115786"/>
            <a:ext cx="1452060" cy="2911928"/>
          </a:xfrm>
          <a:prstGeom prst="rect">
            <a:avLst/>
          </a:prstGeom>
        </p:spPr>
      </p:pic>
    </p:spTree>
    <p:extLst>
      <p:ext uri="{BB962C8B-B14F-4D97-AF65-F5344CB8AC3E}">
        <p14:creationId xmlns:p14="http://schemas.microsoft.com/office/powerpoint/2010/main" val="1929460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306286" y="65772"/>
            <a:ext cx="6531428" cy="843985"/>
          </a:xfrm>
        </p:spPr>
        <p:txBody>
          <a:bodyPr/>
          <a:lstStyle/>
          <a:p>
            <a:r>
              <a:rPr lang="en-US" dirty="0">
                <a:solidFill>
                  <a:schemeClr val="accent2">
                    <a:lumMod val="75000"/>
                  </a:schemeClr>
                </a:solidFill>
              </a:rPr>
              <a:t>Differences Between the Web 1.0, Web 2.0, and Web 3.0</a:t>
            </a:r>
          </a:p>
        </p:txBody>
      </p:sp>
      <p:graphicFrame>
        <p:nvGraphicFramePr>
          <p:cNvPr id="4" name="Table 4">
            <a:extLst>
              <a:ext uri="{FF2B5EF4-FFF2-40B4-BE49-F238E27FC236}">
                <a16:creationId xmlns:a16="http://schemas.microsoft.com/office/drawing/2014/main" id="{7B715781-65F1-156D-FBE5-F5C5C05452F6}"/>
              </a:ext>
            </a:extLst>
          </p:cNvPr>
          <p:cNvGraphicFramePr>
            <a:graphicFrameLocks noGrp="1"/>
          </p:cNvGraphicFramePr>
          <p:nvPr>
            <p:extLst>
              <p:ext uri="{D42A27DB-BD31-4B8C-83A1-F6EECF244321}">
                <p14:modId xmlns:p14="http://schemas.microsoft.com/office/powerpoint/2010/main" val="1851948175"/>
              </p:ext>
            </p:extLst>
          </p:nvPr>
        </p:nvGraphicFramePr>
        <p:xfrm>
          <a:off x="921658" y="967922"/>
          <a:ext cx="7119255" cy="3792220"/>
        </p:xfrm>
        <a:graphic>
          <a:graphicData uri="http://schemas.openxmlformats.org/drawingml/2006/table">
            <a:tbl>
              <a:tblPr firstRow="1" bandRow="1">
                <a:tableStyleId>{943D4F38-D976-449A-A0E3-46E5F473CAF5}</a:tableStyleId>
              </a:tblPr>
              <a:tblGrid>
                <a:gridCol w="2373085">
                  <a:extLst>
                    <a:ext uri="{9D8B030D-6E8A-4147-A177-3AD203B41FA5}">
                      <a16:colId xmlns:a16="http://schemas.microsoft.com/office/drawing/2014/main" val="4045445360"/>
                    </a:ext>
                  </a:extLst>
                </a:gridCol>
                <a:gridCol w="2373085">
                  <a:extLst>
                    <a:ext uri="{9D8B030D-6E8A-4147-A177-3AD203B41FA5}">
                      <a16:colId xmlns:a16="http://schemas.microsoft.com/office/drawing/2014/main" val="2474737067"/>
                    </a:ext>
                  </a:extLst>
                </a:gridCol>
                <a:gridCol w="2373085">
                  <a:extLst>
                    <a:ext uri="{9D8B030D-6E8A-4147-A177-3AD203B41FA5}">
                      <a16:colId xmlns:a16="http://schemas.microsoft.com/office/drawing/2014/main" val="775275273"/>
                    </a:ext>
                  </a:extLst>
                </a:gridCol>
              </a:tblGrid>
              <a:tr h="370840">
                <a:tc>
                  <a:txBody>
                    <a:bodyPr/>
                    <a:lstStyle/>
                    <a:p>
                      <a:pPr algn="ctr"/>
                      <a:r>
                        <a:rPr lang="en-US" dirty="0"/>
                        <a:t>Web 1.0</a:t>
                      </a:r>
                    </a:p>
                  </a:txBody>
                  <a:tcPr/>
                </a:tc>
                <a:tc>
                  <a:txBody>
                    <a:bodyPr/>
                    <a:lstStyle/>
                    <a:p>
                      <a:pPr algn="ctr"/>
                      <a:r>
                        <a:rPr lang="en-US" dirty="0"/>
                        <a:t>Web 2.0</a:t>
                      </a:r>
                    </a:p>
                  </a:txBody>
                  <a:tcPr/>
                </a:tc>
                <a:tc>
                  <a:txBody>
                    <a:bodyPr/>
                    <a:lstStyle/>
                    <a:p>
                      <a:pPr algn="ctr"/>
                      <a:r>
                        <a:rPr lang="en-US" dirty="0"/>
                        <a:t>Web 3.0</a:t>
                      </a:r>
                    </a:p>
                  </a:txBody>
                  <a:tcPr/>
                </a:tc>
                <a:extLst>
                  <a:ext uri="{0D108BD9-81ED-4DB2-BD59-A6C34878D82A}">
                    <a16:rowId xmlns:a16="http://schemas.microsoft.com/office/drawing/2014/main" val="1270502855"/>
                  </a:ext>
                </a:extLst>
              </a:tr>
              <a:tr h="370840">
                <a:tc>
                  <a:txBody>
                    <a:bodyPr/>
                    <a:lstStyle/>
                    <a:p>
                      <a:pPr algn="ctr" rtl="0" fontAlgn="base"/>
                      <a:r>
                        <a:rPr lang="en-US" sz="1250" b="0" dirty="0">
                          <a:solidFill>
                            <a:schemeClr val="bg2"/>
                          </a:solidFill>
                          <a:effectLst/>
                        </a:rPr>
                        <a:t>Mostly Read-Only</a:t>
                      </a:r>
                    </a:p>
                  </a:txBody>
                  <a:tcPr marL="76200" marR="76200" marT="106680" marB="106680" anchor="ctr"/>
                </a:tc>
                <a:tc>
                  <a:txBody>
                    <a:bodyPr/>
                    <a:lstStyle/>
                    <a:p>
                      <a:pPr algn="ctr" rtl="0" fontAlgn="base"/>
                      <a:r>
                        <a:rPr lang="en-US" sz="1250" b="0">
                          <a:solidFill>
                            <a:schemeClr val="bg2"/>
                          </a:solidFill>
                          <a:effectLst/>
                        </a:rPr>
                        <a:t>Wildly Read-Write</a:t>
                      </a:r>
                    </a:p>
                  </a:txBody>
                  <a:tcPr marL="76200" marR="76200" marT="106680" marB="106680" anchor="ctr"/>
                </a:tc>
                <a:tc>
                  <a:txBody>
                    <a:bodyPr/>
                    <a:lstStyle/>
                    <a:p>
                      <a:pPr algn="ctr" rtl="0" fontAlgn="base"/>
                      <a:r>
                        <a:rPr lang="en-US" sz="1250" b="0" dirty="0">
                          <a:solidFill>
                            <a:schemeClr val="bg2"/>
                          </a:solidFill>
                          <a:effectLst/>
                        </a:rPr>
                        <a:t>Portable and Personal</a:t>
                      </a:r>
                    </a:p>
                  </a:txBody>
                  <a:tcPr marL="76200" marR="76200" marT="106680" marB="106680" anchor="ctr"/>
                </a:tc>
                <a:extLst>
                  <a:ext uri="{0D108BD9-81ED-4DB2-BD59-A6C34878D82A}">
                    <a16:rowId xmlns:a16="http://schemas.microsoft.com/office/drawing/2014/main" val="2316391231"/>
                  </a:ext>
                </a:extLst>
              </a:tr>
              <a:tr h="370840">
                <a:tc>
                  <a:txBody>
                    <a:bodyPr/>
                    <a:lstStyle/>
                    <a:p>
                      <a:pPr algn="ctr" rtl="0" fontAlgn="base"/>
                      <a:r>
                        <a:rPr lang="en-US" sz="1250" b="0">
                          <a:solidFill>
                            <a:schemeClr val="bg2"/>
                          </a:solidFill>
                          <a:effectLst/>
                        </a:rPr>
                        <a:t>Company Focus</a:t>
                      </a:r>
                    </a:p>
                  </a:txBody>
                  <a:tcPr marL="76200" marR="76200" marT="106680" marB="106680" anchor="ctr"/>
                </a:tc>
                <a:tc>
                  <a:txBody>
                    <a:bodyPr/>
                    <a:lstStyle/>
                    <a:p>
                      <a:pPr algn="ctr" rtl="0" fontAlgn="base"/>
                      <a:r>
                        <a:rPr lang="en-US" sz="1250" b="0">
                          <a:solidFill>
                            <a:schemeClr val="bg2"/>
                          </a:solidFill>
                          <a:effectLst/>
                        </a:rPr>
                        <a:t>Community Focus</a:t>
                      </a:r>
                    </a:p>
                  </a:txBody>
                  <a:tcPr marL="76200" marR="76200" marT="106680" marB="106680" anchor="ctr"/>
                </a:tc>
                <a:tc>
                  <a:txBody>
                    <a:bodyPr/>
                    <a:lstStyle/>
                    <a:p>
                      <a:pPr algn="ctr" rtl="0" fontAlgn="base"/>
                      <a:r>
                        <a:rPr lang="en-US" sz="1250" b="0" dirty="0">
                          <a:solidFill>
                            <a:schemeClr val="bg2"/>
                          </a:solidFill>
                          <a:effectLst/>
                        </a:rPr>
                        <a:t>Individual Focus</a:t>
                      </a:r>
                    </a:p>
                  </a:txBody>
                  <a:tcPr marL="76200" marR="76200" marT="106680" marB="106680" anchor="ctr"/>
                </a:tc>
                <a:extLst>
                  <a:ext uri="{0D108BD9-81ED-4DB2-BD59-A6C34878D82A}">
                    <a16:rowId xmlns:a16="http://schemas.microsoft.com/office/drawing/2014/main" val="3791913176"/>
                  </a:ext>
                </a:extLst>
              </a:tr>
              <a:tr h="370840">
                <a:tc>
                  <a:txBody>
                    <a:bodyPr/>
                    <a:lstStyle/>
                    <a:p>
                      <a:pPr algn="ctr" rtl="0" fontAlgn="base"/>
                      <a:r>
                        <a:rPr lang="en-US" sz="1250" b="0">
                          <a:solidFill>
                            <a:schemeClr val="bg2"/>
                          </a:solidFill>
                          <a:effectLst/>
                        </a:rPr>
                        <a:t>Home Pages</a:t>
                      </a:r>
                    </a:p>
                  </a:txBody>
                  <a:tcPr marL="76200" marR="76200" marT="106680" marB="106680" anchor="ctr"/>
                </a:tc>
                <a:tc>
                  <a:txBody>
                    <a:bodyPr/>
                    <a:lstStyle/>
                    <a:p>
                      <a:pPr algn="ctr" rtl="0" fontAlgn="base"/>
                      <a:r>
                        <a:rPr lang="en-US" sz="1250" b="0">
                          <a:solidFill>
                            <a:schemeClr val="bg2"/>
                          </a:solidFill>
                          <a:effectLst/>
                        </a:rPr>
                        <a:t>Blogs / Wikis</a:t>
                      </a:r>
                    </a:p>
                  </a:txBody>
                  <a:tcPr marL="76200" marR="76200" marT="106680" marB="106680" anchor="ctr"/>
                </a:tc>
                <a:tc>
                  <a:txBody>
                    <a:bodyPr/>
                    <a:lstStyle/>
                    <a:p>
                      <a:pPr algn="ctr" rtl="0" fontAlgn="base"/>
                      <a:r>
                        <a:rPr lang="en-US" sz="1250" b="0" dirty="0">
                          <a:solidFill>
                            <a:schemeClr val="bg2"/>
                          </a:solidFill>
                          <a:effectLst/>
                        </a:rPr>
                        <a:t>Live-streams / Waves</a:t>
                      </a:r>
                    </a:p>
                  </a:txBody>
                  <a:tcPr marL="76200" marR="76200" marT="106680" marB="106680" anchor="ctr"/>
                </a:tc>
                <a:extLst>
                  <a:ext uri="{0D108BD9-81ED-4DB2-BD59-A6C34878D82A}">
                    <a16:rowId xmlns:a16="http://schemas.microsoft.com/office/drawing/2014/main" val="1328972087"/>
                  </a:ext>
                </a:extLst>
              </a:tr>
              <a:tr h="370840">
                <a:tc>
                  <a:txBody>
                    <a:bodyPr/>
                    <a:lstStyle/>
                    <a:p>
                      <a:pPr algn="ctr" rtl="0" fontAlgn="base"/>
                      <a:r>
                        <a:rPr lang="en-US" sz="1250" b="0">
                          <a:solidFill>
                            <a:schemeClr val="bg2"/>
                          </a:solidFill>
                          <a:effectLst/>
                        </a:rPr>
                        <a:t>Owning Content</a:t>
                      </a:r>
                    </a:p>
                  </a:txBody>
                  <a:tcPr marL="76200" marR="76200" marT="106680" marB="106680" anchor="ctr"/>
                </a:tc>
                <a:tc>
                  <a:txBody>
                    <a:bodyPr/>
                    <a:lstStyle/>
                    <a:p>
                      <a:pPr algn="ctr" rtl="0" fontAlgn="base"/>
                      <a:r>
                        <a:rPr lang="en-US" sz="1250" b="0">
                          <a:solidFill>
                            <a:schemeClr val="bg2"/>
                          </a:solidFill>
                          <a:effectLst/>
                        </a:rPr>
                        <a:t>Sharing Content</a:t>
                      </a:r>
                    </a:p>
                  </a:txBody>
                  <a:tcPr marL="76200" marR="76200" marT="106680" marB="106680" anchor="ctr"/>
                </a:tc>
                <a:tc>
                  <a:txBody>
                    <a:bodyPr/>
                    <a:lstStyle/>
                    <a:p>
                      <a:pPr algn="ctr" rtl="0" fontAlgn="base"/>
                      <a:r>
                        <a:rPr lang="en-US" sz="1250" b="0" dirty="0">
                          <a:solidFill>
                            <a:schemeClr val="bg2"/>
                          </a:solidFill>
                          <a:effectLst/>
                        </a:rPr>
                        <a:t>Consolidating Content</a:t>
                      </a:r>
                    </a:p>
                  </a:txBody>
                  <a:tcPr marL="76200" marR="76200" marT="106680" marB="106680" anchor="ctr"/>
                </a:tc>
                <a:extLst>
                  <a:ext uri="{0D108BD9-81ED-4DB2-BD59-A6C34878D82A}">
                    <a16:rowId xmlns:a16="http://schemas.microsoft.com/office/drawing/2014/main" val="2183354496"/>
                  </a:ext>
                </a:extLst>
              </a:tr>
              <a:tr h="370840">
                <a:tc>
                  <a:txBody>
                    <a:bodyPr/>
                    <a:lstStyle/>
                    <a:p>
                      <a:pPr algn="ctr" rtl="0" fontAlgn="base"/>
                      <a:r>
                        <a:rPr lang="en-US" sz="1250" b="0">
                          <a:solidFill>
                            <a:schemeClr val="bg2"/>
                          </a:solidFill>
                          <a:effectLst/>
                        </a:rPr>
                        <a:t>WebForms</a:t>
                      </a:r>
                    </a:p>
                  </a:txBody>
                  <a:tcPr marL="76200" marR="76200" marT="106680" marB="106680" anchor="ctr"/>
                </a:tc>
                <a:tc>
                  <a:txBody>
                    <a:bodyPr/>
                    <a:lstStyle/>
                    <a:p>
                      <a:pPr algn="ctr" rtl="0" fontAlgn="base"/>
                      <a:r>
                        <a:rPr lang="en-US" sz="1250" b="0">
                          <a:solidFill>
                            <a:schemeClr val="bg2"/>
                          </a:solidFill>
                          <a:effectLst/>
                        </a:rPr>
                        <a:t>Web Applications</a:t>
                      </a:r>
                    </a:p>
                  </a:txBody>
                  <a:tcPr marL="76200" marR="76200" marT="106680" marB="106680" anchor="ctr"/>
                </a:tc>
                <a:tc>
                  <a:txBody>
                    <a:bodyPr/>
                    <a:lstStyle/>
                    <a:p>
                      <a:pPr algn="ctr" rtl="0" fontAlgn="base"/>
                      <a:r>
                        <a:rPr lang="en-US" sz="1250" b="0" dirty="0">
                          <a:solidFill>
                            <a:schemeClr val="bg2"/>
                          </a:solidFill>
                          <a:effectLst/>
                        </a:rPr>
                        <a:t>Smart Applications</a:t>
                      </a:r>
                    </a:p>
                  </a:txBody>
                  <a:tcPr marL="76200" marR="76200" marT="106680" marB="106680" anchor="ctr"/>
                </a:tc>
                <a:extLst>
                  <a:ext uri="{0D108BD9-81ED-4DB2-BD59-A6C34878D82A}">
                    <a16:rowId xmlns:a16="http://schemas.microsoft.com/office/drawing/2014/main" val="975856139"/>
                  </a:ext>
                </a:extLst>
              </a:tr>
              <a:tr h="370840">
                <a:tc>
                  <a:txBody>
                    <a:bodyPr/>
                    <a:lstStyle/>
                    <a:p>
                      <a:pPr algn="ctr" rtl="0" fontAlgn="base"/>
                      <a:r>
                        <a:rPr lang="en-US" sz="1250" b="0">
                          <a:solidFill>
                            <a:schemeClr val="bg2"/>
                          </a:solidFill>
                          <a:effectLst/>
                        </a:rPr>
                        <a:t>Directories</a:t>
                      </a:r>
                    </a:p>
                  </a:txBody>
                  <a:tcPr marL="76200" marR="76200" marT="106680" marB="106680" anchor="ctr"/>
                </a:tc>
                <a:tc>
                  <a:txBody>
                    <a:bodyPr/>
                    <a:lstStyle/>
                    <a:p>
                      <a:pPr algn="ctr" rtl="0" fontAlgn="base"/>
                      <a:r>
                        <a:rPr lang="en-US" sz="1250" b="0">
                          <a:solidFill>
                            <a:schemeClr val="bg2"/>
                          </a:solidFill>
                          <a:effectLst/>
                        </a:rPr>
                        <a:t>Tagging</a:t>
                      </a:r>
                    </a:p>
                  </a:txBody>
                  <a:tcPr marL="76200" marR="76200" marT="106680" marB="106680" anchor="ctr"/>
                </a:tc>
                <a:tc>
                  <a:txBody>
                    <a:bodyPr/>
                    <a:lstStyle/>
                    <a:p>
                      <a:pPr algn="ctr" rtl="0" fontAlgn="base"/>
                      <a:r>
                        <a:rPr lang="en-US" sz="1250" b="0" dirty="0">
                          <a:solidFill>
                            <a:schemeClr val="bg2"/>
                          </a:solidFill>
                          <a:effectLst/>
                        </a:rPr>
                        <a:t>User behavior</a:t>
                      </a:r>
                    </a:p>
                  </a:txBody>
                  <a:tcPr marL="76200" marR="76200" marT="106680" marB="106680" anchor="ctr"/>
                </a:tc>
                <a:extLst>
                  <a:ext uri="{0D108BD9-81ED-4DB2-BD59-A6C34878D82A}">
                    <a16:rowId xmlns:a16="http://schemas.microsoft.com/office/drawing/2014/main" val="353552666"/>
                  </a:ext>
                </a:extLst>
              </a:tr>
              <a:tr h="370840">
                <a:tc>
                  <a:txBody>
                    <a:bodyPr/>
                    <a:lstStyle/>
                    <a:p>
                      <a:pPr algn="ctr" rtl="0" fontAlgn="base"/>
                      <a:r>
                        <a:rPr lang="en-US" sz="1250" b="0">
                          <a:solidFill>
                            <a:schemeClr val="bg2"/>
                          </a:solidFill>
                          <a:effectLst/>
                        </a:rPr>
                        <a:t>Page Views</a:t>
                      </a:r>
                    </a:p>
                  </a:txBody>
                  <a:tcPr marL="76200" marR="76200" marT="106680" marB="106680" anchor="ctr"/>
                </a:tc>
                <a:tc>
                  <a:txBody>
                    <a:bodyPr/>
                    <a:lstStyle/>
                    <a:p>
                      <a:pPr algn="ctr" rtl="0" fontAlgn="base"/>
                      <a:r>
                        <a:rPr lang="en-US" sz="1250" b="0">
                          <a:solidFill>
                            <a:schemeClr val="bg2"/>
                          </a:solidFill>
                          <a:effectLst/>
                        </a:rPr>
                        <a:t>Cost Per Click</a:t>
                      </a:r>
                    </a:p>
                  </a:txBody>
                  <a:tcPr marL="76200" marR="76200" marT="106680" marB="106680" anchor="ctr"/>
                </a:tc>
                <a:tc>
                  <a:txBody>
                    <a:bodyPr/>
                    <a:lstStyle/>
                    <a:p>
                      <a:pPr algn="ctr" rtl="0" fontAlgn="base"/>
                      <a:r>
                        <a:rPr lang="en-US" sz="1250" b="0" dirty="0">
                          <a:solidFill>
                            <a:schemeClr val="bg2"/>
                          </a:solidFill>
                          <a:effectLst/>
                        </a:rPr>
                        <a:t>User Engagement</a:t>
                      </a:r>
                    </a:p>
                  </a:txBody>
                  <a:tcPr marL="76200" marR="76200" marT="106680" marB="106680" anchor="ctr"/>
                </a:tc>
                <a:extLst>
                  <a:ext uri="{0D108BD9-81ED-4DB2-BD59-A6C34878D82A}">
                    <a16:rowId xmlns:a16="http://schemas.microsoft.com/office/drawing/2014/main" val="985479561"/>
                  </a:ext>
                </a:extLst>
              </a:tr>
              <a:tr h="370840">
                <a:tc>
                  <a:txBody>
                    <a:bodyPr/>
                    <a:lstStyle/>
                    <a:p>
                      <a:pPr algn="ctr" rtl="0" fontAlgn="base"/>
                      <a:r>
                        <a:rPr lang="en-US" sz="1250" b="0">
                          <a:solidFill>
                            <a:schemeClr val="bg2"/>
                          </a:solidFill>
                          <a:effectLst/>
                        </a:rPr>
                        <a:t>Data was not Focused.</a:t>
                      </a:r>
                    </a:p>
                  </a:txBody>
                  <a:tcPr marL="76200" marR="76200" marT="106680" marB="106680" anchor="ctr"/>
                </a:tc>
                <a:tc>
                  <a:txBody>
                    <a:bodyPr/>
                    <a:lstStyle/>
                    <a:p>
                      <a:pPr algn="ctr" rtl="0" fontAlgn="base"/>
                      <a:r>
                        <a:rPr lang="en-US" sz="1250" b="0">
                          <a:solidFill>
                            <a:schemeClr val="bg2"/>
                          </a:solidFill>
                          <a:effectLst/>
                        </a:rPr>
                        <a:t>Data of many was controlled by some mediatory.</a:t>
                      </a:r>
                    </a:p>
                  </a:txBody>
                  <a:tcPr marL="76200" marR="76200" marT="106680" marB="106680" anchor="ctr"/>
                </a:tc>
                <a:tc>
                  <a:txBody>
                    <a:bodyPr/>
                    <a:lstStyle/>
                    <a:p>
                      <a:pPr algn="ctr" rtl="0" fontAlgn="base"/>
                      <a:r>
                        <a:rPr lang="en-US" sz="1250" b="0" dirty="0">
                          <a:solidFill>
                            <a:schemeClr val="bg2"/>
                          </a:solidFill>
                          <a:effectLst/>
                        </a:rPr>
                        <a:t>Data was personalized and no use of mediatory.</a:t>
                      </a:r>
                    </a:p>
                  </a:txBody>
                  <a:tcPr marL="76200" marR="76200" marT="106680" marB="106680" anchor="ctr"/>
                </a:tc>
                <a:extLst>
                  <a:ext uri="{0D108BD9-81ED-4DB2-BD59-A6C34878D82A}">
                    <a16:rowId xmlns:a16="http://schemas.microsoft.com/office/drawing/2014/main" val="1349480790"/>
                  </a:ext>
                </a:extLst>
              </a:tr>
            </a:tbl>
          </a:graphicData>
        </a:graphic>
      </p:graphicFrame>
    </p:spTree>
    <p:extLst>
      <p:ext uri="{BB962C8B-B14F-4D97-AF65-F5344CB8AC3E}">
        <p14:creationId xmlns:p14="http://schemas.microsoft.com/office/powerpoint/2010/main" val="378048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8"/>
          <p:cNvSpPr/>
          <p:nvPr/>
        </p:nvSpPr>
        <p:spPr>
          <a:xfrm>
            <a:off x="0" y="0"/>
            <a:ext cx="9144000" cy="51435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34275" tIns="17150" rIns="34275" bIns="1715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79" name="Google Shape;79;p18"/>
          <p:cNvSpPr txBox="1"/>
          <p:nvPr/>
        </p:nvSpPr>
        <p:spPr>
          <a:xfrm>
            <a:off x="3364462" y="4530209"/>
            <a:ext cx="2415076" cy="1846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chemeClr val="lt1"/>
                </a:solidFill>
                <a:latin typeface="Calibri" panose="020F0502020204030204" pitchFamily="34" charset="0"/>
                <a:ea typeface="Open Sans"/>
                <a:cs typeface="Calibri" panose="020F0502020204030204" pitchFamily="34" charset="0"/>
                <a:sym typeface="Open Sans"/>
              </a:rPr>
              <a:t>Image Placeholder</a:t>
            </a:r>
            <a:endParaRPr sz="5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80" name="Google Shape;80;p18"/>
          <p:cNvSpPr/>
          <p:nvPr/>
        </p:nvSpPr>
        <p:spPr>
          <a:xfrm>
            <a:off x="0" y="-2817"/>
            <a:ext cx="9144000" cy="5143500"/>
          </a:xfrm>
          <a:prstGeom prst="rect">
            <a:avLst/>
          </a:prstGeom>
          <a:gradFill>
            <a:gsLst>
              <a:gs pos="0">
                <a:schemeClr val="accent2"/>
              </a:gs>
              <a:gs pos="100000">
                <a:srgbClr val="10316B"/>
              </a:gs>
            </a:gsLst>
            <a:lin ang="5400012" scaled="0"/>
          </a:gradFill>
          <a:ln>
            <a:noFill/>
          </a:ln>
        </p:spPr>
        <p:txBody>
          <a:bodyPr spcFirstLastPara="1" wrap="square" lIns="34275" tIns="17150" rIns="34275" bIns="171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81" name="Google Shape;81;p18"/>
          <p:cNvSpPr txBox="1"/>
          <p:nvPr/>
        </p:nvSpPr>
        <p:spPr>
          <a:xfrm>
            <a:off x="2105600" y="1927239"/>
            <a:ext cx="4928990" cy="1131359"/>
          </a:xfrm>
          <a:prstGeom prst="rect">
            <a:avLst/>
          </a:prstGeom>
          <a:noFill/>
          <a:ln>
            <a:noFill/>
          </a:ln>
        </p:spPr>
        <p:txBody>
          <a:bodyPr spcFirstLastPara="1" wrap="square" lIns="0" tIns="0" rIns="0" bIns="0" anchor="ctr" anchorCtr="0">
            <a:no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Thank You</a:t>
            </a:r>
          </a:p>
        </p:txBody>
      </p:sp>
      <p:grpSp>
        <p:nvGrpSpPr>
          <p:cNvPr id="82" name="Google Shape;82;p18"/>
          <p:cNvGrpSpPr/>
          <p:nvPr/>
        </p:nvGrpSpPr>
        <p:grpSpPr>
          <a:xfrm>
            <a:off x="3091543" y="1921643"/>
            <a:ext cx="3156857" cy="1142550"/>
            <a:chOff x="4713542" y="4227741"/>
            <a:chExt cx="13154132" cy="3046801"/>
          </a:xfrm>
        </p:grpSpPr>
        <p:grpSp>
          <p:nvGrpSpPr>
            <p:cNvPr id="83" name="Google Shape;83;p18"/>
            <p:cNvGrpSpPr/>
            <p:nvPr/>
          </p:nvGrpSpPr>
          <p:grpSpPr>
            <a:xfrm>
              <a:off x="4713542" y="4227741"/>
              <a:ext cx="3338566" cy="1463040"/>
              <a:chOff x="4422140" y="3769678"/>
              <a:chExt cx="3338566" cy="1463040"/>
            </a:xfrm>
          </p:grpSpPr>
          <p:cxnSp>
            <p:nvCxnSpPr>
              <p:cNvPr id="84" name="Google Shape;84;p18"/>
              <p:cNvCxnSpPr/>
              <p:nvPr/>
            </p:nvCxnSpPr>
            <p:spPr>
              <a:xfrm rot="10800000">
                <a:off x="4432301" y="3784600"/>
                <a:ext cx="3328405" cy="0"/>
              </a:xfrm>
              <a:prstGeom prst="straightConnector1">
                <a:avLst/>
              </a:prstGeom>
              <a:noFill/>
              <a:ln w="28575" cap="flat" cmpd="sng">
                <a:solidFill>
                  <a:schemeClr val="lt1"/>
                </a:solidFill>
                <a:prstDash val="solid"/>
                <a:miter lim="800000"/>
                <a:headEnd type="none" w="sm" len="sm"/>
                <a:tailEnd type="none" w="sm" len="sm"/>
              </a:ln>
            </p:spPr>
          </p:cxnSp>
          <p:cxnSp>
            <p:nvCxnSpPr>
              <p:cNvPr id="85" name="Google Shape;85;p18"/>
              <p:cNvCxnSpPr/>
              <p:nvPr/>
            </p:nvCxnSpPr>
            <p:spPr>
              <a:xfrm>
                <a:off x="44221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86" name="Google Shape;86;p18"/>
            <p:cNvGrpSpPr/>
            <p:nvPr/>
          </p:nvGrpSpPr>
          <p:grpSpPr>
            <a:xfrm rot="10800000">
              <a:off x="13809325" y="5811502"/>
              <a:ext cx="4058349" cy="1463040"/>
              <a:chOff x="6009640" y="3769678"/>
              <a:chExt cx="4058349" cy="1463040"/>
            </a:xfrm>
          </p:grpSpPr>
          <p:cxnSp>
            <p:nvCxnSpPr>
              <p:cNvPr id="87" name="Google Shape;87;p18"/>
              <p:cNvCxnSpPr/>
              <p:nvPr/>
            </p:nvCxnSpPr>
            <p:spPr>
              <a:xfrm rot="10800000">
                <a:off x="6019800" y="3784600"/>
                <a:ext cx="4048189" cy="0"/>
              </a:xfrm>
              <a:prstGeom prst="straightConnector1">
                <a:avLst/>
              </a:prstGeom>
              <a:noFill/>
              <a:ln w="28575" cap="flat" cmpd="sng">
                <a:solidFill>
                  <a:schemeClr val="lt1"/>
                </a:solidFill>
                <a:prstDash val="solid"/>
                <a:miter lim="800000"/>
                <a:headEnd type="none" w="sm" len="sm"/>
                <a:tailEnd type="none" w="sm" len="sm"/>
              </a:ln>
            </p:spPr>
          </p:cxnSp>
          <p:cxnSp>
            <p:nvCxnSpPr>
              <p:cNvPr id="88" name="Google Shape;88;p18"/>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pic>
        <p:nvPicPr>
          <p:cNvPr id="18" name="Google Shape;244;p115">
            <a:extLst>
              <a:ext uri="{FF2B5EF4-FFF2-40B4-BE49-F238E27FC236}">
                <a16:creationId xmlns:a16="http://schemas.microsoft.com/office/drawing/2014/main" id="{EB69D8ED-B4A1-6847-955F-58A0452CF2A4}"/>
              </a:ext>
            </a:extLst>
          </p:cNvPr>
          <p:cNvPicPr preferRelativeResize="0"/>
          <p:nvPr/>
        </p:nvPicPr>
        <p:blipFill>
          <a:blip r:embed="rId3">
            <a:alphaModFix/>
          </a:blip>
          <a:stretch>
            <a:fillRect/>
          </a:stretch>
        </p:blipFill>
        <p:spPr>
          <a:xfrm>
            <a:off x="8032174" y="79427"/>
            <a:ext cx="996430" cy="772628"/>
          </a:xfrm>
          <a:prstGeom prst="rect">
            <a:avLst/>
          </a:prstGeom>
          <a:noFill/>
          <a:ln>
            <a:noFill/>
          </a:ln>
        </p:spPr>
      </p:pic>
    </p:spTree>
    <p:extLst>
      <p:ext uri="{BB962C8B-B14F-4D97-AF65-F5344CB8AC3E}">
        <p14:creationId xmlns:p14="http://schemas.microsoft.com/office/powerpoint/2010/main" val="1852206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omputer screen with icons and a phone&#10;&#10;Description automatically generated">
            <a:extLst>
              <a:ext uri="{FF2B5EF4-FFF2-40B4-BE49-F238E27FC236}">
                <a16:creationId xmlns:a16="http://schemas.microsoft.com/office/drawing/2014/main" id="{75DC616E-CE58-767E-7E8B-DEF9E12983E2}"/>
              </a:ext>
            </a:extLst>
          </p:cNvPr>
          <p:cNvPicPr>
            <a:picLocks noChangeAspect="1"/>
          </p:cNvPicPr>
          <p:nvPr/>
        </p:nvPicPr>
        <p:blipFill>
          <a:blip r:embed="rId2"/>
          <a:stretch>
            <a:fillRect/>
          </a:stretch>
        </p:blipFill>
        <p:spPr>
          <a:xfrm>
            <a:off x="4731657" y="900593"/>
            <a:ext cx="3570514" cy="3570514"/>
          </a:xfrm>
          <a:prstGeom prst="rect">
            <a:avLst/>
          </a:prstGeom>
        </p:spPr>
      </p:pic>
      <p:sp>
        <p:nvSpPr>
          <p:cNvPr id="2" name="TextBox 1">
            <a:extLst>
              <a:ext uri="{FF2B5EF4-FFF2-40B4-BE49-F238E27FC236}">
                <a16:creationId xmlns:a16="http://schemas.microsoft.com/office/drawing/2014/main" id="{9D765C5B-9CA4-1405-8DB1-434E92D6789E}"/>
              </a:ext>
            </a:extLst>
          </p:cNvPr>
          <p:cNvSpPr txBox="1"/>
          <p:nvPr/>
        </p:nvSpPr>
        <p:spPr>
          <a:xfrm>
            <a:off x="2317216" y="181429"/>
            <a:ext cx="4509568" cy="523220"/>
          </a:xfrm>
          <a:prstGeom prst="rect">
            <a:avLst/>
          </a:prstGeom>
          <a:noFill/>
        </p:spPr>
        <p:txBody>
          <a:bodyPr wrap="none" rtlCol="0">
            <a:spAutoFit/>
          </a:bodyPr>
          <a:lstStyle/>
          <a:p>
            <a:r>
              <a:rPr lang="en-US" sz="2800" dirty="0">
                <a:solidFill>
                  <a:schemeClr val="accent2">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What is a Web Application?</a:t>
            </a:r>
          </a:p>
        </p:txBody>
      </p:sp>
      <p:sp>
        <p:nvSpPr>
          <p:cNvPr id="4" name="TextBox 3">
            <a:extLst>
              <a:ext uri="{FF2B5EF4-FFF2-40B4-BE49-F238E27FC236}">
                <a16:creationId xmlns:a16="http://schemas.microsoft.com/office/drawing/2014/main" id="{DDE51F80-B1C5-9EAB-0D31-B520334208A1}"/>
              </a:ext>
            </a:extLst>
          </p:cNvPr>
          <p:cNvSpPr txBox="1"/>
          <p:nvPr/>
        </p:nvSpPr>
        <p:spPr>
          <a:xfrm>
            <a:off x="602343" y="1347022"/>
            <a:ext cx="4129314" cy="2677656"/>
          </a:xfrm>
          <a:prstGeom prst="rect">
            <a:avLst/>
          </a:prstGeom>
          <a:noFill/>
        </p:spPr>
        <p:txBody>
          <a:bodyPr wrap="square">
            <a:spAutoFit/>
          </a:bodyPr>
          <a:lstStyle/>
          <a:p>
            <a:pPr algn="just"/>
            <a:r>
              <a:rPr lang="en-US" b="0" i="0" dirty="0">
                <a:solidFill>
                  <a:srgbClr val="333333"/>
                </a:solidFill>
                <a:effectLst/>
                <a:latin typeface="AmazonEmber"/>
              </a:rPr>
              <a:t>A web application is software that runs in your web browser. Businesses have to exchange information and deliver services remotely. </a:t>
            </a:r>
          </a:p>
          <a:p>
            <a:pPr algn="just"/>
            <a:endParaRPr lang="en-US" dirty="0">
              <a:solidFill>
                <a:srgbClr val="333333"/>
              </a:solidFill>
              <a:latin typeface="AmazonEmber"/>
            </a:endParaRPr>
          </a:p>
          <a:p>
            <a:pPr algn="just"/>
            <a:r>
              <a:rPr lang="en-US" b="0" i="0" dirty="0">
                <a:solidFill>
                  <a:srgbClr val="333333"/>
                </a:solidFill>
                <a:effectLst/>
                <a:latin typeface="AmazonEmber"/>
              </a:rPr>
              <a:t>They use web applications to connect with customers conveniently and securely. The most common website features like shopping carts, product search and filtering, instant messaging, and social media newsfeeds are web applications in their design. </a:t>
            </a:r>
          </a:p>
          <a:p>
            <a:pPr algn="just"/>
            <a:endParaRPr lang="en-US" dirty="0">
              <a:solidFill>
                <a:srgbClr val="333333"/>
              </a:solidFill>
              <a:latin typeface="AmazonEmber"/>
            </a:endParaRPr>
          </a:p>
          <a:p>
            <a:pPr algn="just"/>
            <a:r>
              <a:rPr lang="en-US" b="0" i="0" dirty="0">
                <a:solidFill>
                  <a:srgbClr val="333333"/>
                </a:solidFill>
                <a:effectLst/>
                <a:latin typeface="AmazonEmber"/>
              </a:rPr>
              <a:t>They allow you to access complex functionality without installing or configuring software.</a:t>
            </a:r>
            <a:endParaRPr lang="en-US" dirty="0"/>
          </a:p>
        </p:txBody>
      </p:sp>
    </p:spTree>
    <p:extLst>
      <p:ext uri="{BB962C8B-B14F-4D97-AF65-F5344CB8AC3E}">
        <p14:creationId xmlns:p14="http://schemas.microsoft.com/office/powerpoint/2010/main" val="1623907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995714" y="55900"/>
            <a:ext cx="5152572" cy="822214"/>
          </a:xfrm>
        </p:spPr>
        <p:txBody>
          <a:bodyPr/>
          <a:lstStyle/>
          <a:p>
            <a:r>
              <a:rPr lang="en-US" dirty="0">
                <a:solidFill>
                  <a:schemeClr val="accent2">
                    <a:lumMod val="75000"/>
                  </a:schemeClr>
                </a:solidFill>
              </a:rPr>
              <a:t>What are some common web applications?</a:t>
            </a:r>
          </a:p>
        </p:txBody>
      </p:sp>
      <p:grpSp>
        <p:nvGrpSpPr>
          <p:cNvPr id="10" name="Group 9">
            <a:extLst>
              <a:ext uri="{FF2B5EF4-FFF2-40B4-BE49-F238E27FC236}">
                <a16:creationId xmlns:a16="http://schemas.microsoft.com/office/drawing/2014/main" id="{C2DF8842-E601-5B41-C9BD-1A2084D90D4B}"/>
              </a:ext>
            </a:extLst>
          </p:cNvPr>
          <p:cNvGrpSpPr/>
          <p:nvPr/>
        </p:nvGrpSpPr>
        <p:grpSpPr>
          <a:xfrm>
            <a:off x="791029" y="2399152"/>
            <a:ext cx="3744686" cy="1046179"/>
            <a:chOff x="1611085" y="2310095"/>
            <a:chExt cx="3744686" cy="1046179"/>
          </a:xfrm>
        </p:grpSpPr>
        <p:sp>
          <p:nvSpPr>
            <p:cNvPr id="9" name="Rectangle: Rounded Corners 8">
              <a:extLst>
                <a:ext uri="{FF2B5EF4-FFF2-40B4-BE49-F238E27FC236}">
                  <a16:creationId xmlns:a16="http://schemas.microsoft.com/office/drawing/2014/main" id="{7BF16E97-8126-15ED-0C3E-5524D7403C45}"/>
                </a:ext>
              </a:extLst>
            </p:cNvPr>
            <p:cNvSpPr/>
            <p:nvPr/>
          </p:nvSpPr>
          <p:spPr>
            <a:xfrm>
              <a:off x="1611085" y="2310095"/>
              <a:ext cx="3744684" cy="1046179"/>
            </a:xfrm>
            <a:prstGeom prst="roundRect">
              <a:avLst>
                <a:gd name="adj" fmla="val 12508"/>
              </a:avLst>
            </a:prstGeom>
            <a:solidFill>
              <a:srgbClr val="A3E2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CB1E1-F6DB-7956-5E54-1B632555C013}"/>
                </a:ext>
              </a:extLst>
            </p:cNvPr>
            <p:cNvSpPr txBox="1"/>
            <p:nvPr/>
          </p:nvSpPr>
          <p:spPr>
            <a:xfrm>
              <a:off x="1611087" y="2310095"/>
              <a:ext cx="3744684" cy="954107"/>
            </a:xfrm>
            <a:prstGeom prst="rect">
              <a:avLst/>
            </a:prstGeom>
            <a:noFill/>
          </p:spPr>
          <p:txBody>
            <a:bodyPr wrap="square">
              <a:spAutoFit/>
            </a:bodyPr>
            <a:lstStyle/>
            <a:p>
              <a:pPr algn="just"/>
              <a:r>
                <a:rPr lang="en-US" dirty="0"/>
                <a:t>Workplace collaboration web apps allow team members to access documents, shared calendars, business instant messaging services, and other enterprise tools.</a:t>
              </a:r>
            </a:p>
          </p:txBody>
        </p:sp>
      </p:grpSp>
      <p:sp>
        <p:nvSpPr>
          <p:cNvPr id="7" name="TextBox 6">
            <a:extLst>
              <a:ext uri="{FF2B5EF4-FFF2-40B4-BE49-F238E27FC236}">
                <a16:creationId xmlns:a16="http://schemas.microsoft.com/office/drawing/2014/main" id="{170A07FD-92A3-5276-33E5-79D6C4DFA2CB}"/>
              </a:ext>
            </a:extLst>
          </p:cNvPr>
          <p:cNvSpPr txBox="1"/>
          <p:nvPr/>
        </p:nvSpPr>
        <p:spPr>
          <a:xfrm>
            <a:off x="928915" y="1079341"/>
            <a:ext cx="3468914" cy="707886"/>
          </a:xfrm>
          <a:prstGeom prst="rect">
            <a:avLst/>
          </a:prstGeom>
          <a:noFill/>
        </p:spPr>
        <p:txBody>
          <a:bodyPr wrap="square">
            <a:spAutoFit/>
          </a:bodyPr>
          <a:lstStyle/>
          <a:p>
            <a:r>
              <a:rPr lang="en-US" sz="2000" dirty="0"/>
              <a:t>Workplace collaboration web applications</a:t>
            </a:r>
          </a:p>
        </p:txBody>
      </p:sp>
      <p:sp>
        <p:nvSpPr>
          <p:cNvPr id="8" name="Rectangle 7">
            <a:extLst>
              <a:ext uri="{FF2B5EF4-FFF2-40B4-BE49-F238E27FC236}">
                <a16:creationId xmlns:a16="http://schemas.microsoft.com/office/drawing/2014/main" id="{A7132D2D-3E1A-C8B1-4D7C-111AED35C9B1}"/>
              </a:ext>
            </a:extLst>
          </p:cNvPr>
          <p:cNvSpPr/>
          <p:nvPr/>
        </p:nvSpPr>
        <p:spPr>
          <a:xfrm>
            <a:off x="740229" y="1168399"/>
            <a:ext cx="101599" cy="529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ox with a logo&#10;&#10;Description automatically generated">
            <a:extLst>
              <a:ext uri="{FF2B5EF4-FFF2-40B4-BE49-F238E27FC236}">
                <a16:creationId xmlns:a16="http://schemas.microsoft.com/office/drawing/2014/main" id="{CAEC9733-8E9C-63D2-74BE-8300717858E5}"/>
              </a:ext>
            </a:extLst>
          </p:cNvPr>
          <p:cNvPicPr>
            <a:picLocks noChangeAspect="1"/>
          </p:cNvPicPr>
          <p:nvPr/>
        </p:nvPicPr>
        <p:blipFill>
          <a:blip r:embed="rId2"/>
          <a:stretch>
            <a:fillRect/>
          </a:stretch>
        </p:blipFill>
        <p:spPr>
          <a:xfrm>
            <a:off x="5869834" y="1246776"/>
            <a:ext cx="1337702" cy="1337702"/>
          </a:xfrm>
          <a:prstGeom prst="rect">
            <a:avLst/>
          </a:prstGeom>
        </p:spPr>
      </p:pic>
      <p:pic>
        <p:nvPicPr>
          <p:cNvPr id="14" name="Picture 13" descr="A blue and white logo&#10;&#10;Description automatically generated">
            <a:extLst>
              <a:ext uri="{FF2B5EF4-FFF2-40B4-BE49-F238E27FC236}">
                <a16:creationId xmlns:a16="http://schemas.microsoft.com/office/drawing/2014/main" id="{314A10B9-6DF7-4312-7B67-F91CAA756ED0}"/>
              </a:ext>
            </a:extLst>
          </p:cNvPr>
          <p:cNvPicPr>
            <a:picLocks noChangeAspect="1"/>
          </p:cNvPicPr>
          <p:nvPr/>
        </p:nvPicPr>
        <p:blipFill>
          <a:blip r:embed="rId3"/>
          <a:stretch>
            <a:fillRect/>
          </a:stretch>
        </p:blipFill>
        <p:spPr>
          <a:xfrm>
            <a:off x="7293429" y="2138822"/>
            <a:ext cx="1157378" cy="1155452"/>
          </a:xfrm>
          <a:prstGeom prst="rect">
            <a:avLst/>
          </a:prstGeom>
        </p:spPr>
      </p:pic>
    </p:spTree>
    <p:extLst>
      <p:ext uri="{BB962C8B-B14F-4D97-AF65-F5344CB8AC3E}">
        <p14:creationId xmlns:p14="http://schemas.microsoft.com/office/powerpoint/2010/main" val="3369957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995714" y="55900"/>
            <a:ext cx="5152572" cy="822214"/>
          </a:xfrm>
        </p:spPr>
        <p:txBody>
          <a:bodyPr/>
          <a:lstStyle/>
          <a:p>
            <a:r>
              <a:rPr lang="en-US" dirty="0">
                <a:solidFill>
                  <a:schemeClr val="accent2">
                    <a:lumMod val="75000"/>
                  </a:schemeClr>
                </a:solidFill>
              </a:rPr>
              <a:t>What are some common web applications?</a:t>
            </a:r>
          </a:p>
        </p:txBody>
      </p:sp>
      <p:grpSp>
        <p:nvGrpSpPr>
          <p:cNvPr id="10" name="Group 9">
            <a:extLst>
              <a:ext uri="{FF2B5EF4-FFF2-40B4-BE49-F238E27FC236}">
                <a16:creationId xmlns:a16="http://schemas.microsoft.com/office/drawing/2014/main" id="{C2DF8842-E601-5B41-C9BD-1A2084D90D4B}"/>
              </a:ext>
            </a:extLst>
          </p:cNvPr>
          <p:cNvGrpSpPr/>
          <p:nvPr/>
        </p:nvGrpSpPr>
        <p:grpSpPr>
          <a:xfrm>
            <a:off x="1268807" y="2310095"/>
            <a:ext cx="2902859" cy="1046179"/>
            <a:chOff x="1611084" y="2310095"/>
            <a:chExt cx="2902859" cy="1046179"/>
          </a:xfrm>
        </p:grpSpPr>
        <p:sp>
          <p:nvSpPr>
            <p:cNvPr id="9" name="Rectangle: Rounded Corners 8">
              <a:extLst>
                <a:ext uri="{FF2B5EF4-FFF2-40B4-BE49-F238E27FC236}">
                  <a16:creationId xmlns:a16="http://schemas.microsoft.com/office/drawing/2014/main" id="{7BF16E97-8126-15ED-0C3E-5524D7403C45}"/>
                </a:ext>
              </a:extLst>
            </p:cNvPr>
            <p:cNvSpPr/>
            <p:nvPr/>
          </p:nvSpPr>
          <p:spPr>
            <a:xfrm>
              <a:off x="1611085" y="2310095"/>
              <a:ext cx="2902858" cy="1046179"/>
            </a:xfrm>
            <a:prstGeom prst="roundRect">
              <a:avLst>
                <a:gd name="adj" fmla="val 12508"/>
              </a:avLst>
            </a:prstGeom>
            <a:solidFill>
              <a:srgbClr val="A3E2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CB1E1-F6DB-7956-5E54-1B632555C013}"/>
                </a:ext>
              </a:extLst>
            </p:cNvPr>
            <p:cNvSpPr txBox="1"/>
            <p:nvPr/>
          </p:nvSpPr>
          <p:spPr>
            <a:xfrm>
              <a:off x="1611084" y="2356130"/>
              <a:ext cx="2902856" cy="954107"/>
            </a:xfrm>
            <a:prstGeom prst="rect">
              <a:avLst/>
            </a:prstGeom>
            <a:noFill/>
          </p:spPr>
          <p:txBody>
            <a:bodyPr wrap="square">
              <a:spAutoFit/>
            </a:bodyPr>
            <a:lstStyle/>
            <a:p>
              <a:pPr algn="just"/>
              <a:r>
                <a:rPr lang="en-US" dirty="0"/>
                <a:t>Ecommerce web apps such as Amazon.com enable users to browse, search, and pay for products online.</a:t>
              </a:r>
            </a:p>
          </p:txBody>
        </p:sp>
      </p:grpSp>
      <p:sp>
        <p:nvSpPr>
          <p:cNvPr id="7" name="TextBox 6">
            <a:extLst>
              <a:ext uri="{FF2B5EF4-FFF2-40B4-BE49-F238E27FC236}">
                <a16:creationId xmlns:a16="http://schemas.microsoft.com/office/drawing/2014/main" id="{170A07FD-92A3-5276-33E5-79D6C4DFA2CB}"/>
              </a:ext>
            </a:extLst>
          </p:cNvPr>
          <p:cNvSpPr txBox="1"/>
          <p:nvPr/>
        </p:nvSpPr>
        <p:spPr>
          <a:xfrm>
            <a:off x="928915" y="1079341"/>
            <a:ext cx="2142054" cy="707886"/>
          </a:xfrm>
          <a:prstGeom prst="rect">
            <a:avLst/>
          </a:prstGeom>
          <a:noFill/>
        </p:spPr>
        <p:txBody>
          <a:bodyPr wrap="square">
            <a:spAutoFit/>
          </a:bodyPr>
          <a:lstStyle/>
          <a:p>
            <a:r>
              <a:rPr lang="en-US" sz="2000" dirty="0"/>
              <a:t>Ecommerce web applications</a:t>
            </a:r>
          </a:p>
        </p:txBody>
      </p:sp>
      <p:sp>
        <p:nvSpPr>
          <p:cNvPr id="8" name="Rectangle 7">
            <a:extLst>
              <a:ext uri="{FF2B5EF4-FFF2-40B4-BE49-F238E27FC236}">
                <a16:creationId xmlns:a16="http://schemas.microsoft.com/office/drawing/2014/main" id="{A7132D2D-3E1A-C8B1-4D7C-111AED35C9B1}"/>
              </a:ext>
            </a:extLst>
          </p:cNvPr>
          <p:cNvSpPr/>
          <p:nvPr/>
        </p:nvSpPr>
        <p:spPr>
          <a:xfrm>
            <a:off x="740229" y="1168399"/>
            <a:ext cx="101599" cy="529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A73AEC1F-F060-0AA3-B1F2-F412134320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98114" y="1193323"/>
            <a:ext cx="3006854" cy="2004570"/>
          </a:xfrm>
          <a:prstGeom prst="rect">
            <a:avLst/>
          </a:prstGeom>
        </p:spPr>
      </p:pic>
      <p:pic>
        <p:nvPicPr>
          <p:cNvPr id="15" name="Picture 14" descr="A colorful text on a black background&#10;&#10;Description automatically generated">
            <a:extLst>
              <a:ext uri="{FF2B5EF4-FFF2-40B4-BE49-F238E27FC236}">
                <a16:creationId xmlns:a16="http://schemas.microsoft.com/office/drawing/2014/main" id="{AFAB9619-290D-0164-810A-988534423671}"/>
              </a:ext>
            </a:extLst>
          </p:cNvPr>
          <p:cNvPicPr>
            <a:picLocks noChangeAspect="1"/>
          </p:cNvPicPr>
          <p:nvPr/>
        </p:nvPicPr>
        <p:blipFill>
          <a:blip r:embed="rId4"/>
          <a:stretch>
            <a:fillRect/>
          </a:stretch>
        </p:blipFill>
        <p:spPr>
          <a:xfrm>
            <a:off x="4595774" y="2571750"/>
            <a:ext cx="3809194" cy="2142672"/>
          </a:xfrm>
          <a:prstGeom prst="rect">
            <a:avLst/>
          </a:prstGeom>
        </p:spPr>
      </p:pic>
    </p:spTree>
    <p:extLst>
      <p:ext uri="{BB962C8B-B14F-4D97-AF65-F5344CB8AC3E}">
        <p14:creationId xmlns:p14="http://schemas.microsoft.com/office/powerpoint/2010/main" val="122630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995714" y="55900"/>
            <a:ext cx="5152572" cy="822214"/>
          </a:xfrm>
        </p:spPr>
        <p:txBody>
          <a:bodyPr/>
          <a:lstStyle/>
          <a:p>
            <a:r>
              <a:rPr lang="en-US" dirty="0">
                <a:solidFill>
                  <a:schemeClr val="accent2">
                    <a:lumMod val="75000"/>
                  </a:schemeClr>
                </a:solidFill>
              </a:rPr>
              <a:t>What are some common web applications?</a:t>
            </a:r>
          </a:p>
        </p:txBody>
      </p:sp>
      <p:grpSp>
        <p:nvGrpSpPr>
          <p:cNvPr id="10" name="Group 9">
            <a:extLst>
              <a:ext uri="{FF2B5EF4-FFF2-40B4-BE49-F238E27FC236}">
                <a16:creationId xmlns:a16="http://schemas.microsoft.com/office/drawing/2014/main" id="{C2DF8842-E601-5B41-C9BD-1A2084D90D4B}"/>
              </a:ext>
            </a:extLst>
          </p:cNvPr>
          <p:cNvGrpSpPr/>
          <p:nvPr/>
        </p:nvGrpSpPr>
        <p:grpSpPr>
          <a:xfrm>
            <a:off x="739032" y="2195608"/>
            <a:ext cx="3956336" cy="1046179"/>
            <a:chOff x="1611084" y="2310095"/>
            <a:chExt cx="3956336" cy="1046179"/>
          </a:xfrm>
        </p:grpSpPr>
        <p:sp>
          <p:nvSpPr>
            <p:cNvPr id="9" name="Rectangle: Rounded Corners 8">
              <a:extLst>
                <a:ext uri="{FF2B5EF4-FFF2-40B4-BE49-F238E27FC236}">
                  <a16:creationId xmlns:a16="http://schemas.microsoft.com/office/drawing/2014/main" id="{7BF16E97-8126-15ED-0C3E-5524D7403C45}"/>
                </a:ext>
              </a:extLst>
            </p:cNvPr>
            <p:cNvSpPr/>
            <p:nvPr/>
          </p:nvSpPr>
          <p:spPr>
            <a:xfrm>
              <a:off x="1611084" y="2310095"/>
              <a:ext cx="3956335" cy="1046179"/>
            </a:xfrm>
            <a:prstGeom prst="roundRect">
              <a:avLst>
                <a:gd name="adj" fmla="val 12508"/>
              </a:avLst>
            </a:prstGeom>
            <a:solidFill>
              <a:srgbClr val="A3E2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CB1E1-F6DB-7956-5E54-1B632555C013}"/>
                </a:ext>
              </a:extLst>
            </p:cNvPr>
            <p:cNvSpPr txBox="1"/>
            <p:nvPr/>
          </p:nvSpPr>
          <p:spPr>
            <a:xfrm>
              <a:off x="1611084" y="2356130"/>
              <a:ext cx="3956336" cy="954107"/>
            </a:xfrm>
            <a:prstGeom prst="rect">
              <a:avLst/>
            </a:prstGeom>
            <a:noFill/>
          </p:spPr>
          <p:txBody>
            <a:bodyPr wrap="square">
              <a:spAutoFit/>
            </a:bodyPr>
            <a:lstStyle/>
            <a:p>
              <a:pPr algn="just"/>
              <a:r>
                <a:rPr lang="en-US" dirty="0"/>
                <a:t>Business and personal users widely use online banking web apps to access their accounts and other financial products such as loans and mortgages.</a:t>
              </a:r>
            </a:p>
          </p:txBody>
        </p:sp>
      </p:grpSp>
      <p:sp>
        <p:nvSpPr>
          <p:cNvPr id="7" name="TextBox 6">
            <a:extLst>
              <a:ext uri="{FF2B5EF4-FFF2-40B4-BE49-F238E27FC236}">
                <a16:creationId xmlns:a16="http://schemas.microsoft.com/office/drawing/2014/main" id="{170A07FD-92A3-5276-33E5-79D6C4DFA2CB}"/>
              </a:ext>
            </a:extLst>
          </p:cNvPr>
          <p:cNvSpPr txBox="1"/>
          <p:nvPr/>
        </p:nvSpPr>
        <p:spPr>
          <a:xfrm>
            <a:off x="928915" y="1079341"/>
            <a:ext cx="2142054" cy="707886"/>
          </a:xfrm>
          <a:prstGeom prst="rect">
            <a:avLst/>
          </a:prstGeom>
          <a:noFill/>
        </p:spPr>
        <p:txBody>
          <a:bodyPr wrap="square">
            <a:spAutoFit/>
          </a:bodyPr>
          <a:lstStyle/>
          <a:p>
            <a:r>
              <a:rPr lang="en-US" sz="2000" dirty="0"/>
              <a:t>Online banking web applications</a:t>
            </a:r>
          </a:p>
        </p:txBody>
      </p:sp>
      <p:sp>
        <p:nvSpPr>
          <p:cNvPr id="8" name="Rectangle 7">
            <a:extLst>
              <a:ext uri="{FF2B5EF4-FFF2-40B4-BE49-F238E27FC236}">
                <a16:creationId xmlns:a16="http://schemas.microsoft.com/office/drawing/2014/main" id="{A7132D2D-3E1A-C8B1-4D7C-111AED35C9B1}"/>
              </a:ext>
            </a:extLst>
          </p:cNvPr>
          <p:cNvSpPr/>
          <p:nvPr/>
        </p:nvSpPr>
        <p:spPr>
          <a:xfrm>
            <a:off x="740229" y="1168399"/>
            <a:ext cx="101599" cy="529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screenshot of a computer&#10;&#10;Description automatically generated">
            <a:extLst>
              <a:ext uri="{FF2B5EF4-FFF2-40B4-BE49-F238E27FC236}">
                <a16:creationId xmlns:a16="http://schemas.microsoft.com/office/drawing/2014/main" id="{881626A4-705F-6A57-CECC-04736E7CBB70}"/>
              </a:ext>
            </a:extLst>
          </p:cNvPr>
          <p:cNvPicPr>
            <a:picLocks noChangeAspect="1"/>
          </p:cNvPicPr>
          <p:nvPr/>
        </p:nvPicPr>
        <p:blipFill rotWithShape="1">
          <a:blip r:embed="rId2"/>
          <a:srcRect l="5217" t="6903" r="4735" b="7276"/>
          <a:stretch/>
        </p:blipFill>
        <p:spPr>
          <a:xfrm>
            <a:off x="5344890" y="1559371"/>
            <a:ext cx="3606792" cy="2578118"/>
          </a:xfrm>
          <a:prstGeom prst="roundRect">
            <a:avLst>
              <a:gd name="adj" fmla="val 5445"/>
            </a:avLst>
          </a:prstGeom>
        </p:spPr>
      </p:pic>
    </p:spTree>
    <p:extLst>
      <p:ext uri="{BB962C8B-B14F-4D97-AF65-F5344CB8AC3E}">
        <p14:creationId xmlns:p14="http://schemas.microsoft.com/office/powerpoint/2010/main" val="261576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995714" y="55900"/>
            <a:ext cx="5152572" cy="822214"/>
          </a:xfrm>
        </p:spPr>
        <p:txBody>
          <a:bodyPr/>
          <a:lstStyle/>
          <a:p>
            <a:r>
              <a:rPr lang="en-US" dirty="0">
                <a:solidFill>
                  <a:schemeClr val="accent2">
                    <a:lumMod val="75000"/>
                  </a:schemeClr>
                </a:solidFill>
              </a:rPr>
              <a:t>What are some common web applications?</a:t>
            </a:r>
          </a:p>
        </p:txBody>
      </p:sp>
      <p:grpSp>
        <p:nvGrpSpPr>
          <p:cNvPr id="10" name="Group 9">
            <a:extLst>
              <a:ext uri="{FF2B5EF4-FFF2-40B4-BE49-F238E27FC236}">
                <a16:creationId xmlns:a16="http://schemas.microsoft.com/office/drawing/2014/main" id="{C2DF8842-E601-5B41-C9BD-1A2084D90D4B}"/>
              </a:ext>
            </a:extLst>
          </p:cNvPr>
          <p:cNvGrpSpPr/>
          <p:nvPr/>
        </p:nvGrpSpPr>
        <p:grpSpPr>
          <a:xfrm>
            <a:off x="928915" y="2195606"/>
            <a:ext cx="3419311" cy="1046179"/>
            <a:chOff x="1611084" y="2310095"/>
            <a:chExt cx="3419311" cy="1046179"/>
          </a:xfrm>
        </p:grpSpPr>
        <p:sp>
          <p:nvSpPr>
            <p:cNvPr id="9" name="Rectangle: Rounded Corners 8">
              <a:extLst>
                <a:ext uri="{FF2B5EF4-FFF2-40B4-BE49-F238E27FC236}">
                  <a16:creationId xmlns:a16="http://schemas.microsoft.com/office/drawing/2014/main" id="{7BF16E97-8126-15ED-0C3E-5524D7403C45}"/>
                </a:ext>
              </a:extLst>
            </p:cNvPr>
            <p:cNvSpPr/>
            <p:nvPr/>
          </p:nvSpPr>
          <p:spPr>
            <a:xfrm>
              <a:off x="1611084" y="2310095"/>
              <a:ext cx="3419311" cy="1046179"/>
            </a:xfrm>
            <a:prstGeom prst="roundRect">
              <a:avLst>
                <a:gd name="adj" fmla="val 12508"/>
              </a:avLst>
            </a:prstGeom>
            <a:solidFill>
              <a:srgbClr val="A3E2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CB1E1-F6DB-7956-5E54-1B632555C013}"/>
                </a:ext>
              </a:extLst>
            </p:cNvPr>
            <p:cNvSpPr txBox="1"/>
            <p:nvPr/>
          </p:nvSpPr>
          <p:spPr>
            <a:xfrm>
              <a:off x="1611084" y="2356130"/>
              <a:ext cx="3419311" cy="954107"/>
            </a:xfrm>
            <a:prstGeom prst="rect">
              <a:avLst/>
            </a:prstGeom>
            <a:noFill/>
          </p:spPr>
          <p:txBody>
            <a:bodyPr wrap="square">
              <a:spAutoFit/>
            </a:bodyPr>
            <a:lstStyle/>
            <a:p>
              <a:pPr algn="just"/>
              <a:r>
                <a:rPr lang="en-US" dirty="0"/>
                <a:t>You can use web applications to create and share technical documentation like user manuals, how-to guides and device specifications</a:t>
              </a:r>
            </a:p>
          </p:txBody>
        </p:sp>
      </p:grpSp>
      <p:sp>
        <p:nvSpPr>
          <p:cNvPr id="7" name="TextBox 6">
            <a:extLst>
              <a:ext uri="{FF2B5EF4-FFF2-40B4-BE49-F238E27FC236}">
                <a16:creationId xmlns:a16="http://schemas.microsoft.com/office/drawing/2014/main" id="{170A07FD-92A3-5276-33E5-79D6C4DFA2CB}"/>
              </a:ext>
            </a:extLst>
          </p:cNvPr>
          <p:cNvSpPr txBox="1"/>
          <p:nvPr/>
        </p:nvSpPr>
        <p:spPr>
          <a:xfrm>
            <a:off x="928915" y="1079341"/>
            <a:ext cx="2142054" cy="707886"/>
          </a:xfrm>
          <a:prstGeom prst="rect">
            <a:avLst/>
          </a:prstGeom>
          <a:noFill/>
        </p:spPr>
        <p:txBody>
          <a:bodyPr wrap="square">
            <a:spAutoFit/>
          </a:bodyPr>
          <a:lstStyle/>
          <a:p>
            <a:r>
              <a:rPr lang="en-US" sz="2000" dirty="0"/>
              <a:t>Technical documentation</a:t>
            </a:r>
          </a:p>
        </p:txBody>
      </p:sp>
      <p:sp>
        <p:nvSpPr>
          <p:cNvPr id="8" name="Rectangle 7">
            <a:extLst>
              <a:ext uri="{FF2B5EF4-FFF2-40B4-BE49-F238E27FC236}">
                <a16:creationId xmlns:a16="http://schemas.microsoft.com/office/drawing/2014/main" id="{A7132D2D-3E1A-C8B1-4D7C-111AED35C9B1}"/>
              </a:ext>
            </a:extLst>
          </p:cNvPr>
          <p:cNvSpPr/>
          <p:nvPr/>
        </p:nvSpPr>
        <p:spPr>
          <a:xfrm>
            <a:off x="740229" y="1168399"/>
            <a:ext cx="101599" cy="529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n and a tablet with check boxes&#10;&#10;Description automatically generated">
            <a:extLst>
              <a:ext uri="{FF2B5EF4-FFF2-40B4-BE49-F238E27FC236}">
                <a16:creationId xmlns:a16="http://schemas.microsoft.com/office/drawing/2014/main" id="{47B574BE-71A2-CDA2-0CC6-03AE721505B6}"/>
              </a:ext>
            </a:extLst>
          </p:cNvPr>
          <p:cNvPicPr>
            <a:picLocks noChangeAspect="1"/>
          </p:cNvPicPr>
          <p:nvPr/>
        </p:nvPicPr>
        <p:blipFill rotWithShape="1">
          <a:blip r:embed="rId2"/>
          <a:srcRect l="22250" r="21452"/>
          <a:stretch/>
        </p:blipFill>
        <p:spPr>
          <a:xfrm>
            <a:off x="5102967" y="1480008"/>
            <a:ext cx="3300804" cy="2477372"/>
          </a:xfrm>
          <a:prstGeom prst="roundRect">
            <a:avLst>
              <a:gd name="adj" fmla="val 6904"/>
            </a:avLst>
          </a:prstGeom>
        </p:spPr>
      </p:pic>
    </p:spTree>
    <p:extLst>
      <p:ext uri="{BB962C8B-B14F-4D97-AF65-F5344CB8AC3E}">
        <p14:creationId xmlns:p14="http://schemas.microsoft.com/office/powerpoint/2010/main" val="68428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995714" y="55900"/>
            <a:ext cx="5152572" cy="822214"/>
          </a:xfrm>
        </p:spPr>
        <p:txBody>
          <a:bodyPr/>
          <a:lstStyle/>
          <a:p>
            <a:r>
              <a:rPr lang="en-US" dirty="0">
                <a:solidFill>
                  <a:schemeClr val="accent2">
                    <a:lumMod val="75000"/>
                  </a:schemeClr>
                </a:solidFill>
              </a:rPr>
              <a:t>How do web applications work?</a:t>
            </a:r>
          </a:p>
        </p:txBody>
      </p:sp>
      <p:grpSp>
        <p:nvGrpSpPr>
          <p:cNvPr id="10" name="Group 9">
            <a:extLst>
              <a:ext uri="{FF2B5EF4-FFF2-40B4-BE49-F238E27FC236}">
                <a16:creationId xmlns:a16="http://schemas.microsoft.com/office/drawing/2014/main" id="{C2DF8842-E601-5B41-C9BD-1A2084D90D4B}"/>
              </a:ext>
            </a:extLst>
          </p:cNvPr>
          <p:cNvGrpSpPr/>
          <p:nvPr/>
        </p:nvGrpSpPr>
        <p:grpSpPr>
          <a:xfrm>
            <a:off x="736001" y="1756376"/>
            <a:ext cx="4162573" cy="2259963"/>
            <a:chOff x="1611084" y="2296900"/>
            <a:chExt cx="4162573" cy="2259963"/>
          </a:xfrm>
        </p:grpSpPr>
        <p:sp>
          <p:nvSpPr>
            <p:cNvPr id="9" name="Rectangle: Rounded Corners 8">
              <a:extLst>
                <a:ext uri="{FF2B5EF4-FFF2-40B4-BE49-F238E27FC236}">
                  <a16:creationId xmlns:a16="http://schemas.microsoft.com/office/drawing/2014/main" id="{7BF16E97-8126-15ED-0C3E-5524D7403C45}"/>
                </a:ext>
              </a:extLst>
            </p:cNvPr>
            <p:cNvSpPr/>
            <p:nvPr/>
          </p:nvSpPr>
          <p:spPr>
            <a:xfrm>
              <a:off x="1611085" y="2310094"/>
              <a:ext cx="4162572" cy="2246769"/>
            </a:xfrm>
            <a:prstGeom prst="roundRect">
              <a:avLst>
                <a:gd name="adj" fmla="val 6503"/>
              </a:avLst>
            </a:prstGeom>
            <a:solidFill>
              <a:srgbClr val="A3E2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CB1E1-F6DB-7956-5E54-1B632555C013}"/>
                </a:ext>
              </a:extLst>
            </p:cNvPr>
            <p:cNvSpPr txBox="1"/>
            <p:nvPr/>
          </p:nvSpPr>
          <p:spPr>
            <a:xfrm>
              <a:off x="1611084" y="2296900"/>
              <a:ext cx="4140799" cy="224676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client-side script deals with user interface functionality like buttons and drop-down boxes. When the end user clicks on the web app link, the web browser loads the client-side script and renders the graphic elements and text for user interaction.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For example, the user can read content, watch videos, or fill out details on a contact form. Actions like clicking the submit button go to the server as a client request.</a:t>
              </a:r>
            </a:p>
          </p:txBody>
        </p:sp>
      </p:grpSp>
      <p:sp>
        <p:nvSpPr>
          <p:cNvPr id="7" name="TextBox 6">
            <a:extLst>
              <a:ext uri="{FF2B5EF4-FFF2-40B4-BE49-F238E27FC236}">
                <a16:creationId xmlns:a16="http://schemas.microsoft.com/office/drawing/2014/main" id="{170A07FD-92A3-5276-33E5-79D6C4DFA2CB}"/>
              </a:ext>
            </a:extLst>
          </p:cNvPr>
          <p:cNvSpPr txBox="1"/>
          <p:nvPr/>
        </p:nvSpPr>
        <p:spPr>
          <a:xfrm>
            <a:off x="924687" y="922728"/>
            <a:ext cx="1542742" cy="707886"/>
          </a:xfrm>
          <a:prstGeom prst="rect">
            <a:avLst/>
          </a:prstGeom>
          <a:noFill/>
        </p:spPr>
        <p:txBody>
          <a:bodyPr wrap="square">
            <a:spAutoFit/>
          </a:bodyPr>
          <a:lstStyle/>
          <a:p>
            <a:r>
              <a:rPr lang="en-US" sz="2000" dirty="0"/>
              <a:t>Client-Side Architecture</a:t>
            </a:r>
          </a:p>
        </p:txBody>
      </p:sp>
      <p:sp>
        <p:nvSpPr>
          <p:cNvPr id="8" name="Rectangle 7">
            <a:extLst>
              <a:ext uri="{FF2B5EF4-FFF2-40B4-BE49-F238E27FC236}">
                <a16:creationId xmlns:a16="http://schemas.microsoft.com/office/drawing/2014/main" id="{A7132D2D-3E1A-C8B1-4D7C-111AED35C9B1}"/>
              </a:ext>
            </a:extLst>
          </p:cNvPr>
          <p:cNvSpPr/>
          <p:nvPr/>
        </p:nvSpPr>
        <p:spPr>
          <a:xfrm>
            <a:off x="736001" y="1011786"/>
            <a:ext cx="101599" cy="529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and a cloud&#10;&#10;Description automatically generated">
            <a:extLst>
              <a:ext uri="{FF2B5EF4-FFF2-40B4-BE49-F238E27FC236}">
                <a16:creationId xmlns:a16="http://schemas.microsoft.com/office/drawing/2014/main" id="{71337CA1-75D6-B77E-9D91-E52EBFC15737}"/>
              </a:ext>
            </a:extLst>
          </p:cNvPr>
          <p:cNvPicPr>
            <a:picLocks noChangeAspect="1"/>
          </p:cNvPicPr>
          <p:nvPr/>
        </p:nvPicPr>
        <p:blipFill>
          <a:blip r:embed="rId2"/>
          <a:stretch>
            <a:fillRect/>
          </a:stretch>
        </p:blipFill>
        <p:spPr>
          <a:xfrm>
            <a:off x="4894119" y="1630614"/>
            <a:ext cx="4071030" cy="2442618"/>
          </a:xfrm>
          <a:prstGeom prst="rect">
            <a:avLst/>
          </a:prstGeom>
        </p:spPr>
      </p:pic>
    </p:spTree>
    <p:extLst>
      <p:ext uri="{BB962C8B-B14F-4D97-AF65-F5344CB8AC3E}">
        <p14:creationId xmlns:p14="http://schemas.microsoft.com/office/powerpoint/2010/main" val="135216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995714" y="55900"/>
            <a:ext cx="5152572" cy="822214"/>
          </a:xfrm>
        </p:spPr>
        <p:txBody>
          <a:bodyPr/>
          <a:lstStyle/>
          <a:p>
            <a:r>
              <a:rPr lang="en-US" dirty="0">
                <a:solidFill>
                  <a:schemeClr val="accent2">
                    <a:lumMod val="75000"/>
                  </a:schemeClr>
                </a:solidFill>
              </a:rPr>
              <a:t>How do web applications work?</a:t>
            </a:r>
          </a:p>
        </p:txBody>
      </p:sp>
      <p:grpSp>
        <p:nvGrpSpPr>
          <p:cNvPr id="10" name="Group 9">
            <a:extLst>
              <a:ext uri="{FF2B5EF4-FFF2-40B4-BE49-F238E27FC236}">
                <a16:creationId xmlns:a16="http://schemas.microsoft.com/office/drawing/2014/main" id="{C2DF8842-E601-5B41-C9BD-1A2084D90D4B}"/>
              </a:ext>
            </a:extLst>
          </p:cNvPr>
          <p:cNvGrpSpPr/>
          <p:nvPr/>
        </p:nvGrpSpPr>
        <p:grpSpPr>
          <a:xfrm>
            <a:off x="97374" y="1724956"/>
            <a:ext cx="4815712" cy="2893100"/>
            <a:chOff x="1611085" y="2310094"/>
            <a:chExt cx="4815712" cy="2893100"/>
          </a:xfrm>
        </p:grpSpPr>
        <p:sp>
          <p:nvSpPr>
            <p:cNvPr id="9" name="Rectangle: Rounded Corners 8">
              <a:extLst>
                <a:ext uri="{FF2B5EF4-FFF2-40B4-BE49-F238E27FC236}">
                  <a16:creationId xmlns:a16="http://schemas.microsoft.com/office/drawing/2014/main" id="{7BF16E97-8126-15ED-0C3E-5524D7403C45}"/>
                </a:ext>
              </a:extLst>
            </p:cNvPr>
            <p:cNvSpPr/>
            <p:nvPr/>
          </p:nvSpPr>
          <p:spPr>
            <a:xfrm>
              <a:off x="1611085" y="2310094"/>
              <a:ext cx="4815712" cy="2893100"/>
            </a:xfrm>
            <a:prstGeom prst="roundRect">
              <a:avLst>
                <a:gd name="adj" fmla="val 6503"/>
              </a:avLst>
            </a:prstGeom>
            <a:solidFill>
              <a:srgbClr val="A3E2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CB1E1-F6DB-7956-5E54-1B632555C013}"/>
                </a:ext>
              </a:extLst>
            </p:cNvPr>
            <p:cNvSpPr txBox="1"/>
            <p:nvPr/>
          </p:nvSpPr>
          <p:spPr>
            <a:xfrm>
              <a:off x="1661883" y="2310094"/>
              <a:ext cx="4706856" cy="289310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server-side script deals with data processing. The web application server processes the client requests and sends back a response. The requests are usually for more data or to edit or save new data.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For example, if the user clicks on the Read More button, the web application server will send content back to the user. If the user clicks the Submit button, the application server will save the user data in the database.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some cases, the server completes the data request and sends the complete HTML page back to the client. This is called server-side rendering. </a:t>
              </a:r>
            </a:p>
          </p:txBody>
        </p:sp>
      </p:grpSp>
      <p:sp>
        <p:nvSpPr>
          <p:cNvPr id="7" name="TextBox 6">
            <a:extLst>
              <a:ext uri="{FF2B5EF4-FFF2-40B4-BE49-F238E27FC236}">
                <a16:creationId xmlns:a16="http://schemas.microsoft.com/office/drawing/2014/main" id="{170A07FD-92A3-5276-33E5-79D6C4DFA2CB}"/>
              </a:ext>
            </a:extLst>
          </p:cNvPr>
          <p:cNvSpPr txBox="1"/>
          <p:nvPr/>
        </p:nvSpPr>
        <p:spPr>
          <a:xfrm>
            <a:off x="286059" y="878114"/>
            <a:ext cx="1542742" cy="707886"/>
          </a:xfrm>
          <a:prstGeom prst="rect">
            <a:avLst/>
          </a:prstGeom>
          <a:noFill/>
        </p:spPr>
        <p:txBody>
          <a:bodyPr wrap="square">
            <a:spAutoFit/>
          </a:bodyPr>
          <a:lstStyle/>
          <a:p>
            <a:r>
              <a:rPr lang="en-US" sz="2000" dirty="0"/>
              <a:t>Server-Side Architecture</a:t>
            </a:r>
          </a:p>
        </p:txBody>
      </p:sp>
      <p:sp>
        <p:nvSpPr>
          <p:cNvPr id="8" name="Rectangle 7">
            <a:extLst>
              <a:ext uri="{FF2B5EF4-FFF2-40B4-BE49-F238E27FC236}">
                <a16:creationId xmlns:a16="http://schemas.microsoft.com/office/drawing/2014/main" id="{A7132D2D-3E1A-C8B1-4D7C-111AED35C9B1}"/>
              </a:ext>
            </a:extLst>
          </p:cNvPr>
          <p:cNvSpPr/>
          <p:nvPr/>
        </p:nvSpPr>
        <p:spPr>
          <a:xfrm>
            <a:off x="97373" y="967172"/>
            <a:ext cx="101599" cy="529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diagram of a web application&#10;&#10;Description automatically generated">
            <a:extLst>
              <a:ext uri="{FF2B5EF4-FFF2-40B4-BE49-F238E27FC236}">
                <a16:creationId xmlns:a16="http://schemas.microsoft.com/office/drawing/2014/main" id="{00238542-C2C3-62DA-38CA-7C430F0D0162}"/>
              </a:ext>
            </a:extLst>
          </p:cNvPr>
          <p:cNvPicPr>
            <a:picLocks noChangeAspect="1"/>
          </p:cNvPicPr>
          <p:nvPr/>
        </p:nvPicPr>
        <p:blipFill>
          <a:blip r:embed="rId2"/>
          <a:stretch>
            <a:fillRect/>
          </a:stretch>
        </p:blipFill>
        <p:spPr>
          <a:xfrm>
            <a:off x="5000173" y="1323540"/>
            <a:ext cx="3982976" cy="2307734"/>
          </a:xfrm>
          <a:prstGeom prst="rect">
            <a:avLst/>
          </a:prstGeom>
        </p:spPr>
      </p:pic>
    </p:spTree>
    <p:extLst>
      <p:ext uri="{BB962C8B-B14F-4D97-AF65-F5344CB8AC3E}">
        <p14:creationId xmlns:p14="http://schemas.microsoft.com/office/powerpoint/2010/main" val="6167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9FE5-A8E5-D153-FF82-2B5FDB0370A8}"/>
              </a:ext>
            </a:extLst>
          </p:cNvPr>
          <p:cNvSpPr>
            <a:spLocks noGrp="1"/>
          </p:cNvSpPr>
          <p:nvPr>
            <p:ph type="title"/>
          </p:nvPr>
        </p:nvSpPr>
        <p:spPr>
          <a:xfrm>
            <a:off x="1407886" y="55900"/>
            <a:ext cx="6328228" cy="822214"/>
          </a:xfrm>
        </p:spPr>
        <p:txBody>
          <a:bodyPr/>
          <a:lstStyle/>
          <a:p>
            <a:r>
              <a:rPr lang="en-US" dirty="0">
                <a:solidFill>
                  <a:schemeClr val="accent2">
                    <a:lumMod val="75000"/>
                  </a:schemeClr>
                </a:solidFill>
              </a:rPr>
              <a:t>Difference between a web application and a website</a:t>
            </a:r>
          </a:p>
        </p:txBody>
      </p:sp>
      <p:grpSp>
        <p:nvGrpSpPr>
          <p:cNvPr id="10" name="Group 9">
            <a:extLst>
              <a:ext uri="{FF2B5EF4-FFF2-40B4-BE49-F238E27FC236}">
                <a16:creationId xmlns:a16="http://schemas.microsoft.com/office/drawing/2014/main" id="{C2DF8842-E601-5B41-C9BD-1A2084D90D4B}"/>
              </a:ext>
            </a:extLst>
          </p:cNvPr>
          <p:cNvGrpSpPr/>
          <p:nvPr/>
        </p:nvGrpSpPr>
        <p:grpSpPr>
          <a:xfrm>
            <a:off x="365888" y="1238726"/>
            <a:ext cx="4815712" cy="3108544"/>
            <a:chOff x="1611085" y="2310093"/>
            <a:chExt cx="4815712" cy="3108544"/>
          </a:xfrm>
        </p:grpSpPr>
        <p:sp>
          <p:nvSpPr>
            <p:cNvPr id="9" name="Rectangle: Rounded Corners 8">
              <a:extLst>
                <a:ext uri="{FF2B5EF4-FFF2-40B4-BE49-F238E27FC236}">
                  <a16:creationId xmlns:a16="http://schemas.microsoft.com/office/drawing/2014/main" id="{7BF16E97-8126-15ED-0C3E-5524D7403C45}"/>
                </a:ext>
              </a:extLst>
            </p:cNvPr>
            <p:cNvSpPr/>
            <p:nvPr/>
          </p:nvSpPr>
          <p:spPr>
            <a:xfrm>
              <a:off x="1611085" y="2310093"/>
              <a:ext cx="4815712" cy="3108543"/>
            </a:xfrm>
            <a:prstGeom prst="roundRect">
              <a:avLst>
                <a:gd name="adj" fmla="val 6503"/>
              </a:avLst>
            </a:prstGeom>
            <a:solidFill>
              <a:srgbClr val="A3E2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3CB1E1-F6DB-7956-5E54-1B632555C013}"/>
                </a:ext>
              </a:extLst>
            </p:cNvPr>
            <p:cNvSpPr txBox="1"/>
            <p:nvPr/>
          </p:nvSpPr>
          <p:spPr>
            <a:xfrm>
              <a:off x="1661882" y="2310094"/>
              <a:ext cx="4743143" cy="310854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When the internet was newly invented, websites had significantly less functionality than web apps. They were only capable of delivering information to users through static content.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had to install and run software with complex functionality. Web apps were built to bridge the gap between software and static sites. They had functionality and interactive user elements like the software but were delivered using a web browser URL.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However, web technology has evolved significantly since then. Most modern websites are complex web applications in their design.</a:t>
              </a:r>
            </a:p>
          </p:txBody>
        </p:sp>
      </p:grpSp>
      <p:pic>
        <p:nvPicPr>
          <p:cNvPr id="4" name="Picture 3" descr="A comparison of computer screens&#10;&#10;Description automatically generated">
            <a:extLst>
              <a:ext uri="{FF2B5EF4-FFF2-40B4-BE49-F238E27FC236}">
                <a16:creationId xmlns:a16="http://schemas.microsoft.com/office/drawing/2014/main" id="{912D7A1F-C6EE-70AF-6D0D-4A408C9833F6}"/>
              </a:ext>
            </a:extLst>
          </p:cNvPr>
          <p:cNvPicPr>
            <a:picLocks noChangeAspect="1"/>
          </p:cNvPicPr>
          <p:nvPr/>
        </p:nvPicPr>
        <p:blipFill>
          <a:blip r:embed="rId2"/>
          <a:stretch>
            <a:fillRect/>
          </a:stretch>
        </p:blipFill>
        <p:spPr>
          <a:xfrm>
            <a:off x="5457372" y="1760713"/>
            <a:ext cx="3526970" cy="2064568"/>
          </a:xfrm>
          <a:prstGeom prst="rect">
            <a:avLst/>
          </a:prstGeom>
        </p:spPr>
      </p:pic>
    </p:spTree>
    <p:extLst>
      <p:ext uri="{BB962C8B-B14F-4D97-AF65-F5344CB8AC3E}">
        <p14:creationId xmlns:p14="http://schemas.microsoft.com/office/powerpoint/2010/main" val="203414343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usiness Report">
      <a:dk1>
        <a:srgbClr val="999999"/>
      </a:dk1>
      <a:lt1>
        <a:srgbClr val="FFFFFF"/>
      </a:lt1>
      <a:dk2>
        <a:srgbClr val="050A19"/>
      </a:dk2>
      <a:lt2>
        <a:srgbClr val="FFFFFF"/>
      </a:lt2>
      <a:accent1>
        <a:srgbClr val="00CCD7"/>
      </a:accent1>
      <a:accent2>
        <a:srgbClr val="00AFD2"/>
      </a:accent2>
      <a:accent3>
        <a:srgbClr val="0092C3"/>
      </a:accent3>
      <a:accent4>
        <a:srgbClr val="006DA4"/>
      </a:accent4>
      <a:accent5>
        <a:srgbClr val="005986"/>
      </a:accent5>
      <a:accent6>
        <a:srgbClr val="00486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52941</TotalTime>
  <Words>1096</Words>
  <Application>Microsoft Office PowerPoint</Application>
  <PresentationFormat>On-screen Show (16:9)</PresentationFormat>
  <Paragraphs>94</Paragraphs>
  <Slides>15</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Open Sans Light</vt:lpstr>
      <vt:lpstr>Raleway</vt:lpstr>
      <vt:lpstr>Times New Roman</vt:lpstr>
      <vt:lpstr>Roboto</vt:lpstr>
      <vt:lpstr>AmazonEmber</vt:lpstr>
      <vt:lpstr>Calibri</vt:lpstr>
      <vt:lpstr>Open Sans</vt:lpstr>
      <vt:lpstr>Arial</vt:lpstr>
      <vt:lpstr>Simple Light</vt:lpstr>
      <vt:lpstr>Office Theme</vt:lpstr>
      <vt:lpstr>PowerPoint Presentation</vt:lpstr>
      <vt:lpstr>PowerPoint Presentation</vt:lpstr>
      <vt:lpstr>What are some common web applications?</vt:lpstr>
      <vt:lpstr>What are some common web applications?</vt:lpstr>
      <vt:lpstr>What are some common web applications?</vt:lpstr>
      <vt:lpstr>What are some common web applications?</vt:lpstr>
      <vt:lpstr>How do web applications work?</vt:lpstr>
      <vt:lpstr>How do web applications work?</vt:lpstr>
      <vt:lpstr>Difference between a web application and a website</vt:lpstr>
      <vt:lpstr>Difference between a web app and a native app</vt:lpstr>
      <vt:lpstr>What Does Web 1.0 Mean?</vt:lpstr>
      <vt:lpstr>What Does Web 2.0 Mean?</vt:lpstr>
      <vt:lpstr>What Does Web 3.0 Mean?</vt:lpstr>
      <vt:lpstr>Differences Between the Web 1.0, Web 2.0, and Web 3.0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Hp</dc:creator>
  <cp:lastModifiedBy>BJIT LTD</cp:lastModifiedBy>
  <cp:revision>265</cp:revision>
  <dcterms:modified xsi:type="dcterms:W3CDTF">2023-08-01T07:27:01Z</dcterms:modified>
</cp:coreProperties>
</file>