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D3B2F-4857-407E-A109-60395135349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EFF9D-955E-4571-B8E7-2556C94F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39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0603-D587-4768-BBA3-BA338E4B89CF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5FE7-B027-421D-AC1C-0AA892B7BF99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E7E9-2604-4F84-AC28-6B632ADF5B7D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0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8465-7040-4A5A-85B4-E20B045039AC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98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8AC2-8C6A-4224-B103-2B2CF746300C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6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B3E8-3F90-4199-8FE7-614C7C649442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63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3A14-5C7D-4BD8-9D05-DEA37D11D544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55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817-EC92-439C-B28C-2A0886580915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4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C471-A65D-494B-9BAE-EB76AE38EC48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629B-ECED-4AD5-898F-8FA4A53112B4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2A7-3226-4E92-8945-7124984A3E72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8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4E79-640F-404E-A71C-70EB977387F4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B92F-AC19-4B69-A6F0-AD0815F12A30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BC7F-6A31-4484-A0B9-FEC5C932DFDD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7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5861-0D99-464E-AEF6-5215E2C35ED2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0512-E7C0-492D-AC38-D166AFA21A30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4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311CA8-0101-47C4-9AE3-5DFC08533D5E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afat@cse.ruet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7990-8CD6-4DE8-A690-DB4AE46E1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768" y="880448"/>
            <a:ext cx="8574622" cy="9954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CSE 6405: 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4AF2D-2B22-449A-B11F-78C4EAFA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1988" y="3649172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b="1" dirty="0"/>
              <a:t>Dr. Md. Arafat Hossain</a:t>
            </a:r>
          </a:p>
          <a:p>
            <a:pPr algn="r"/>
            <a:r>
              <a:rPr lang="en-US" dirty="0"/>
              <a:t>Associate Professor</a:t>
            </a:r>
          </a:p>
          <a:p>
            <a:pPr algn="r"/>
            <a:r>
              <a:rPr lang="en-US" dirty="0"/>
              <a:t>Dept. of CSE, RUET</a:t>
            </a:r>
          </a:p>
          <a:p>
            <a:pPr algn="r"/>
            <a:r>
              <a:rPr lang="en-US" dirty="0"/>
              <a:t>Email: </a:t>
            </a:r>
            <a:r>
              <a:rPr lang="en-US" dirty="0">
                <a:hlinkClick r:id="rId2"/>
              </a:rPr>
              <a:t>arafat@cse.ruet.ac.bd</a:t>
            </a:r>
            <a:endParaRPr lang="en-US" dirty="0"/>
          </a:p>
          <a:p>
            <a:pPr algn="r"/>
            <a:r>
              <a:rPr lang="en-US" dirty="0"/>
              <a:t>Phone: +8801717450969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F0C64-454E-4454-8764-B71D4CE7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98145" y="6070237"/>
            <a:ext cx="1024646" cy="365125"/>
          </a:xfrm>
        </p:spPr>
        <p:txBody>
          <a:bodyPr/>
          <a:lstStyle/>
          <a:p>
            <a:fld id="{66CFC691-4A23-4053-915A-6A31765EAD28}" type="datetime3">
              <a:rPr lang="en-US" smtClean="0"/>
              <a:t>10 December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CE7F1-6B7D-4AE1-B9FA-16EBB02B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9390" y="6065836"/>
            <a:ext cx="551167" cy="365125"/>
          </a:xfrm>
        </p:spPr>
        <p:txBody>
          <a:bodyPr/>
          <a:lstStyle/>
          <a:p>
            <a:fld id="{577D0D36-178C-4BB7-918E-0AAAF9E77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7F67-CB4A-471A-A984-57613974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02A3A-583C-4439-BF5B-9C2E39CA0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46488"/>
            <a:ext cx="3078263" cy="1452514"/>
          </a:xfrm>
        </p:spPr>
        <p:txBody>
          <a:bodyPr/>
          <a:lstStyle/>
          <a:p>
            <a:r>
              <a:rPr lang="en-US" dirty="0"/>
              <a:t>JUnit/</a:t>
            </a:r>
            <a:r>
              <a:rPr lang="en-US" dirty="0" err="1"/>
              <a:t>NUnit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8D963-7C36-4438-B720-1197DD53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35D5-D9F2-4805-9416-AD3002F4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03F94-A749-4938-8029-FA534F2E7258}"/>
              </a:ext>
            </a:extLst>
          </p:cNvPr>
          <p:cNvSpPr txBox="1"/>
          <p:nvPr/>
        </p:nvSpPr>
        <p:spPr>
          <a:xfrm>
            <a:off x="5081047" y="2865748"/>
            <a:ext cx="12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Factorial(n)</a:t>
            </a:r>
          </a:p>
        </p:txBody>
      </p:sp>
    </p:spTree>
    <p:extLst>
      <p:ext uri="{BB962C8B-B14F-4D97-AF65-F5344CB8AC3E}">
        <p14:creationId xmlns:p14="http://schemas.microsoft.com/office/powerpoint/2010/main" val="241591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391D-3417-4B6A-B38D-9D3B7E83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05086"/>
            <a:ext cx="10018713" cy="3124201"/>
          </a:xfrm>
        </p:spPr>
        <p:txBody>
          <a:bodyPr/>
          <a:lstStyle/>
          <a:p>
            <a:r>
              <a:rPr lang="en-US" dirty="0"/>
              <a:t>Assignment/ Task : 60%</a:t>
            </a:r>
          </a:p>
          <a:p>
            <a:r>
              <a:rPr lang="en-US" dirty="0"/>
              <a:t>Final Exam: 40%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5A3C-8668-4D53-81DA-367D39CE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E7834-0431-4EA8-9A2D-61D7F9C4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1B09A9-B601-4195-B9AA-3153AD6D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</a:t>
            </a:r>
          </a:p>
        </p:txBody>
      </p:sp>
    </p:spTree>
    <p:extLst>
      <p:ext uri="{BB962C8B-B14F-4D97-AF65-F5344CB8AC3E}">
        <p14:creationId xmlns:p14="http://schemas.microsoft.com/office/powerpoint/2010/main" val="290980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24DA-4593-41DB-A077-6BD67380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7F3C-B609-4276-A6C4-5AA00A36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286" y="2465893"/>
            <a:ext cx="2616350" cy="253895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Unit </a:t>
            </a:r>
          </a:p>
          <a:p>
            <a:r>
              <a:rPr lang="en-US" dirty="0">
                <a:solidFill>
                  <a:srgbClr val="FF0000"/>
                </a:solidFill>
              </a:rPr>
              <a:t>Integration</a:t>
            </a:r>
          </a:p>
          <a:p>
            <a:r>
              <a:rPr lang="en-US" dirty="0">
                <a:solidFill>
                  <a:srgbClr val="FF0000"/>
                </a:solidFill>
              </a:rPr>
              <a:t>System</a:t>
            </a:r>
          </a:p>
          <a:p>
            <a:r>
              <a:rPr lang="en-US" dirty="0"/>
              <a:t>Acceptance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7220-C34B-47F2-B0BA-91BD4E24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A2330-0024-4869-A7E0-FCF2080D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1C0D92-D7F9-43DA-8848-9B9E9A058396}"/>
              </a:ext>
            </a:extLst>
          </p:cNvPr>
          <p:cNvSpPr txBox="1">
            <a:spLocks/>
          </p:cNvSpPr>
          <p:nvPr/>
        </p:nvSpPr>
        <p:spPr>
          <a:xfrm>
            <a:off x="5096347" y="2970621"/>
            <a:ext cx="2171719" cy="916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Development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00E9DF-4534-4245-AF99-EAC193EC91D8}"/>
              </a:ext>
            </a:extLst>
          </p:cNvPr>
          <p:cNvSpPr txBox="1">
            <a:spLocks/>
          </p:cNvSpPr>
          <p:nvPr/>
        </p:nvSpPr>
        <p:spPr>
          <a:xfrm>
            <a:off x="5096347" y="4088088"/>
            <a:ext cx="2105731" cy="776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176707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54D1-BF1D-4E4B-9BCC-55E87B9E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08988"/>
          </a:xfrm>
        </p:spPr>
        <p:txBody>
          <a:bodyPr/>
          <a:lstStyle/>
          <a:p>
            <a:r>
              <a:rPr lang="en-US" dirty="0"/>
              <a:t>Software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7A2F-E9CD-428C-AABA-9902C711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81" y="2223939"/>
            <a:ext cx="9846709" cy="317762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Transcendental View: </a:t>
            </a:r>
            <a:r>
              <a:rPr lang="en-US" dirty="0"/>
              <a:t>something that can be recognized but is difficult to define.</a:t>
            </a:r>
          </a:p>
          <a:p>
            <a:r>
              <a:rPr lang="en-US" i="1" dirty="0"/>
              <a:t>User View:</a:t>
            </a:r>
            <a:r>
              <a:rPr lang="en-US" dirty="0"/>
              <a:t> Does the product satisfy user needs and expectations?</a:t>
            </a:r>
          </a:p>
          <a:p>
            <a:r>
              <a:rPr lang="en-US" i="1" dirty="0"/>
              <a:t>Manufacturing View: </a:t>
            </a:r>
            <a:r>
              <a:rPr lang="en-US" dirty="0"/>
              <a:t>Here quality is understood as conformance to the specification.</a:t>
            </a:r>
          </a:p>
          <a:p>
            <a:r>
              <a:rPr lang="en-US" i="1" dirty="0"/>
              <a:t>Product View: </a:t>
            </a:r>
            <a:r>
              <a:rPr lang="en-US" dirty="0"/>
              <a:t>Internal qualities determine external qualities of a product.</a:t>
            </a:r>
          </a:p>
          <a:p>
            <a:r>
              <a:rPr lang="en-US" dirty="0"/>
              <a:t>Value-Based View: The amount a customer is willing to pay for a product.</a:t>
            </a:r>
          </a:p>
          <a:p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A851-B2C5-4815-BFD1-0FE189CD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491CC-5CBA-427B-B6D6-2EAD5AB0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5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184C-8EC2-4528-AC01-0A9388CC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3D53-85D6-479C-ADFB-9F9381DC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6232"/>
            <a:ext cx="10018713" cy="1320539"/>
          </a:xfrm>
        </p:spPr>
        <p:txBody>
          <a:bodyPr/>
          <a:lstStyle/>
          <a:p>
            <a:r>
              <a:rPr lang="en-US" dirty="0"/>
              <a:t>software testing is a verification process for software quality assessment and improvement.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DF46-8798-4B7C-B633-78F146A3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E0A76-161E-4358-87F7-8FC36B6F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65EF99-659E-4538-BC0D-4AF161337AB0}"/>
              </a:ext>
            </a:extLst>
          </p:cNvPr>
          <p:cNvSpPr txBox="1">
            <a:spLocks/>
          </p:cNvSpPr>
          <p:nvPr/>
        </p:nvSpPr>
        <p:spPr>
          <a:xfrm>
            <a:off x="1484310" y="3278561"/>
            <a:ext cx="10018713" cy="132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F207B-370C-462E-97F6-64F1264E80CB}"/>
              </a:ext>
            </a:extLst>
          </p:cNvPr>
          <p:cNvSpPr txBox="1"/>
          <p:nvPr/>
        </p:nvSpPr>
        <p:spPr>
          <a:xfrm>
            <a:off x="4760535" y="3322105"/>
            <a:ext cx="231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Test – find defects - fix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07181-DFA6-4ACC-9773-D6981EAF84B1}"/>
              </a:ext>
            </a:extLst>
          </p:cNvPr>
          <p:cNvSpPr txBox="1"/>
          <p:nvPr/>
        </p:nvSpPr>
        <p:spPr>
          <a:xfrm>
            <a:off x="1725105" y="4053526"/>
            <a:ext cx="2197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Static Analysis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Dynamic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6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7989-4E12-4549-8142-E8EB98E8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12F7-7D2C-41CF-A496-3FC19A404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Inspection, walkthrough, and reviews, and using standards and checklists  and Dynamic analysis</a:t>
            </a:r>
          </a:p>
          <a:p>
            <a:r>
              <a:rPr lang="en-US" dirty="0"/>
              <a:t>Running the system in its real environment.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A95C-3649-4827-8E67-3C251FE6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38E83-77E0-48B1-B1DD-548D6925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A7C3-7A8C-4786-8509-B2A7C693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6E5CC-95A3-4767-A106-C691F2118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385" y="2544450"/>
            <a:ext cx="8696638" cy="24234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Fault -&gt; Error -&gt; Failure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007E6-EE7D-49F3-8653-6BC73507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3B92C-7ED1-40E9-A450-2A2E3F75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1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A3F9-4012-4CF0-8304-4E14D421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4EFA-8137-4561-A997-BA6787C2B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65342"/>
            <a:ext cx="10018713" cy="2319780"/>
          </a:xfrm>
        </p:spPr>
        <p:txBody>
          <a:bodyPr/>
          <a:lstStyle/>
          <a:p>
            <a:r>
              <a:rPr lang="en-US" dirty="0"/>
              <a:t>It does work</a:t>
            </a:r>
          </a:p>
          <a:p>
            <a:r>
              <a:rPr lang="en-US" dirty="0"/>
              <a:t>It does not work</a:t>
            </a:r>
          </a:p>
          <a:p>
            <a:r>
              <a:rPr lang="en-US" dirty="0"/>
              <a:t>Reduce the risk of failure</a:t>
            </a:r>
          </a:p>
          <a:p>
            <a:r>
              <a:rPr lang="en-US" dirty="0"/>
              <a:t>Reduce the cost of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DCBC5-CFCE-41CB-95DB-1B86E129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F9C52-FB75-4CE3-AE95-D562409F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A3AAB-E168-4F1D-ADAD-D60DC5B39C10}"/>
              </a:ext>
            </a:extLst>
          </p:cNvPr>
          <p:cNvSpPr txBox="1"/>
          <p:nvPr/>
        </p:nvSpPr>
        <p:spPr>
          <a:xfrm>
            <a:off x="2179949" y="4761024"/>
            <a:ext cx="7265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highest level of objective of performing tests is to produce low-risk software with fewer number of test cases. </a:t>
            </a:r>
          </a:p>
        </p:txBody>
      </p:sp>
    </p:spTree>
    <p:extLst>
      <p:ext uri="{BB962C8B-B14F-4D97-AF65-F5344CB8AC3E}">
        <p14:creationId xmlns:p14="http://schemas.microsoft.com/office/powerpoint/2010/main" val="250362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5193-A3E3-43F5-BA05-DF6C04D9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BC4B-D742-41C7-954D-E5305C60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419" y="2117888"/>
            <a:ext cx="10018713" cy="1311112"/>
          </a:xfrm>
        </p:spPr>
        <p:txBody>
          <a:bodyPr/>
          <a:lstStyle/>
          <a:p>
            <a:r>
              <a:rPr lang="en-US" dirty="0"/>
              <a:t>&lt;input, expected outcome&gt;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B4AB6-97FC-4EF7-AD5C-F25F8779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10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0F732-73DD-415C-9EA7-5E5F267A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1AB78-7B5D-49B8-A721-87232013F013}"/>
              </a:ext>
            </a:extLst>
          </p:cNvPr>
          <p:cNvSpPr txBox="1"/>
          <p:nvPr/>
        </p:nvSpPr>
        <p:spPr>
          <a:xfrm>
            <a:off x="6598763" y="2610534"/>
            <a:ext cx="299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Stateless System</a:t>
            </a:r>
          </a:p>
          <a:p>
            <a:r>
              <a:rPr lang="en-US" dirty="0">
                <a:solidFill>
                  <a:srgbClr val="FF0000"/>
                </a:solidFill>
              </a:rPr>
              <a:t>State-Oriented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256B1-0799-4308-ABF8-9B70C6BB60D3}"/>
              </a:ext>
            </a:extLst>
          </p:cNvPr>
          <p:cNvSpPr txBox="1"/>
          <p:nvPr/>
        </p:nvSpPr>
        <p:spPr>
          <a:xfrm>
            <a:off x="2526384" y="359161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AB5E5D-4B92-4623-BF0A-AD1CEA587B52}"/>
              </a:ext>
            </a:extLst>
          </p:cNvPr>
          <p:cNvSpPr txBox="1"/>
          <p:nvPr/>
        </p:nvSpPr>
        <p:spPr>
          <a:xfrm>
            <a:off x="3671249" y="4176074"/>
            <a:ext cx="1790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State change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of values</a:t>
            </a:r>
          </a:p>
        </p:txBody>
      </p:sp>
    </p:spTree>
    <p:extLst>
      <p:ext uri="{BB962C8B-B14F-4D97-AF65-F5344CB8AC3E}">
        <p14:creationId xmlns:p14="http://schemas.microsoft.com/office/powerpoint/2010/main" val="2199862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160</TotalTime>
  <Words>270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CSE 6405: Software Testing</vt:lpstr>
      <vt:lpstr>Marks</vt:lpstr>
      <vt:lpstr>Test Levels</vt:lpstr>
      <vt:lpstr>Software Quality</vt:lpstr>
      <vt:lpstr>Role of Testing</vt:lpstr>
      <vt:lpstr>Verification and Validation</vt:lpstr>
      <vt:lpstr>Terminology</vt:lpstr>
      <vt:lpstr>Testing Objectives</vt:lpstr>
      <vt:lpstr>Test Case</vt:lpstr>
      <vt:lpstr>Unit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Md Arafat Hossain</dc:creator>
  <cp:lastModifiedBy>Md Arafat Hossain</cp:lastModifiedBy>
  <cp:revision>16</cp:revision>
  <dcterms:created xsi:type="dcterms:W3CDTF">2021-12-10T04:37:39Z</dcterms:created>
  <dcterms:modified xsi:type="dcterms:W3CDTF">2021-12-10T08:43:31Z</dcterms:modified>
</cp:coreProperties>
</file>