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Nixie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24" Type="http://schemas.openxmlformats.org/officeDocument/2006/relationships/font" Target="fonts/NixieOne-regular.fntdata"/><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3565ee95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3565ee9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3565ee95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3565ee9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3565ee955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3565ee9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d5601ac4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2d5601ac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3565ee95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3565ee9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accent1"/>
                </a:solidFill>
                <a:latin typeface="Nixie One"/>
                <a:ea typeface="Nixie One"/>
                <a:cs typeface="Nixie One"/>
                <a:sym typeface="Nixie One"/>
              </a:defRPr>
            </a:lvl1pPr>
            <a:lvl2pPr lvl="1" algn="r">
              <a:buNone/>
              <a:defRPr sz="1300">
                <a:solidFill>
                  <a:schemeClr val="accent1"/>
                </a:solidFill>
                <a:latin typeface="Nixie One"/>
                <a:ea typeface="Nixie One"/>
                <a:cs typeface="Nixie One"/>
                <a:sym typeface="Nixie One"/>
              </a:defRPr>
            </a:lvl2pPr>
            <a:lvl3pPr lvl="2" algn="r">
              <a:buNone/>
              <a:defRPr sz="1300">
                <a:solidFill>
                  <a:schemeClr val="accent1"/>
                </a:solidFill>
                <a:latin typeface="Nixie One"/>
                <a:ea typeface="Nixie One"/>
                <a:cs typeface="Nixie One"/>
                <a:sym typeface="Nixie One"/>
              </a:defRPr>
            </a:lvl3pPr>
            <a:lvl4pPr lvl="3" algn="r">
              <a:buNone/>
              <a:defRPr sz="1300">
                <a:solidFill>
                  <a:schemeClr val="accent1"/>
                </a:solidFill>
                <a:latin typeface="Nixie One"/>
                <a:ea typeface="Nixie One"/>
                <a:cs typeface="Nixie One"/>
                <a:sym typeface="Nixie One"/>
              </a:defRPr>
            </a:lvl4pPr>
            <a:lvl5pPr lvl="4" algn="r">
              <a:buNone/>
              <a:defRPr sz="1300">
                <a:solidFill>
                  <a:schemeClr val="accent1"/>
                </a:solidFill>
                <a:latin typeface="Nixie One"/>
                <a:ea typeface="Nixie One"/>
                <a:cs typeface="Nixie One"/>
                <a:sym typeface="Nixie One"/>
              </a:defRPr>
            </a:lvl5pPr>
            <a:lvl6pPr lvl="5" algn="r">
              <a:buNone/>
              <a:defRPr sz="1300">
                <a:solidFill>
                  <a:schemeClr val="accent1"/>
                </a:solidFill>
                <a:latin typeface="Nixie One"/>
                <a:ea typeface="Nixie One"/>
                <a:cs typeface="Nixie One"/>
                <a:sym typeface="Nixie One"/>
              </a:defRPr>
            </a:lvl6pPr>
            <a:lvl7pPr lvl="6" algn="r">
              <a:buNone/>
              <a:defRPr sz="1300">
                <a:solidFill>
                  <a:schemeClr val="accent1"/>
                </a:solidFill>
                <a:latin typeface="Nixie One"/>
                <a:ea typeface="Nixie One"/>
                <a:cs typeface="Nixie One"/>
                <a:sym typeface="Nixie One"/>
              </a:defRPr>
            </a:lvl7pPr>
            <a:lvl8pPr lvl="7" algn="r">
              <a:buNone/>
              <a:defRPr sz="1300">
                <a:solidFill>
                  <a:schemeClr val="accent1"/>
                </a:solidFill>
                <a:latin typeface="Nixie One"/>
                <a:ea typeface="Nixie One"/>
                <a:cs typeface="Nixie One"/>
                <a:sym typeface="Nixie One"/>
              </a:defRPr>
            </a:lvl8pPr>
            <a:lvl9pPr lvl="8" algn="r">
              <a:buNone/>
              <a:defRPr sz="1300">
                <a:solidFill>
                  <a:schemeClr val="accent1"/>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90" name="Shape 90"/>
        <p:cNvGrpSpPr/>
        <p:nvPr/>
      </p:nvGrpSpPr>
      <p:grpSpPr>
        <a:xfrm>
          <a:off x="0" y="0"/>
          <a:ext cx="0" cy="0"/>
          <a:chOff x="0" y="0"/>
          <a:chExt cx="0" cy="0"/>
        </a:xfrm>
      </p:grpSpPr>
      <p:sp>
        <p:nvSpPr>
          <p:cNvPr id="91" name="Google Shape;91;p1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2" name="Google Shape;92;p11"/>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96" name="Shape 96"/>
        <p:cNvGrpSpPr/>
        <p:nvPr/>
      </p:nvGrpSpPr>
      <p:grpSpPr>
        <a:xfrm>
          <a:off x="0" y="0"/>
          <a:ext cx="0" cy="0"/>
          <a:chOff x="0" y="0"/>
          <a:chExt cx="0" cy="0"/>
        </a:xfrm>
      </p:grpSpPr>
      <p:sp>
        <p:nvSpPr>
          <p:cNvPr id="97" name="Google Shape;97;p12"/>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9" name="Google Shape;99;p1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19" name="Google Shape;19;p3"/>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25" name="Shape 25"/>
        <p:cNvGrpSpPr/>
        <p:nvPr/>
      </p:nvGrpSpPr>
      <p:grpSpPr>
        <a:xfrm>
          <a:off x="0" y="0"/>
          <a:ext cx="0" cy="0"/>
          <a:chOff x="0" y="0"/>
          <a:chExt cx="0" cy="0"/>
        </a:xfrm>
      </p:grpSpPr>
      <p:sp>
        <p:nvSpPr>
          <p:cNvPr id="26" name="Google Shape;26;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27" name="Google Shape;27;p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8" name="Google Shape;28;p4"/>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algn="ctr">
              <a:spcBef>
                <a:spcPts val="0"/>
              </a:spcBef>
              <a:spcAft>
                <a:spcPts val="0"/>
              </a:spcAft>
              <a:buClr>
                <a:schemeClr val="lt1"/>
              </a:buClr>
              <a:buSzPts val="2000"/>
              <a:buChar char="■"/>
              <a:defRPr sz="2000">
                <a:solidFill>
                  <a:schemeClr val="lt1"/>
                </a:solidFill>
              </a:defRPr>
            </a:lvl9pPr>
          </a:lstStyle>
          <a:p/>
        </p:txBody>
      </p:sp>
      <p:sp>
        <p:nvSpPr>
          <p:cNvPr id="32" name="Google Shape;32;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3" name="Shape 33"/>
        <p:cNvGrpSpPr/>
        <p:nvPr/>
      </p:nvGrpSpPr>
      <p:grpSpPr>
        <a:xfrm>
          <a:off x="0" y="0"/>
          <a:ext cx="0" cy="0"/>
          <a:chOff x="0" y="0"/>
          <a:chExt cx="0" cy="0"/>
        </a:xfrm>
      </p:grpSpPr>
      <p:sp>
        <p:nvSpPr>
          <p:cNvPr id="34" name="Google Shape;34;p5"/>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5" name="Google Shape;35;p5"/>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5"/>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40" name="Google Shape;40;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1" name="Google Shape;41;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2" name="Google Shape;42;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5" name="Google Shape;45;p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50" name="Google Shape;50;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2" name="Google Shape;52;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4" name="Shape 54"/>
        <p:cNvGrpSpPr/>
        <p:nvPr/>
      </p:nvGrpSpPr>
      <p:grpSpPr>
        <a:xfrm>
          <a:off x="0" y="0"/>
          <a:ext cx="0" cy="0"/>
          <a:chOff x="0" y="0"/>
          <a:chExt cx="0" cy="0"/>
        </a:xfrm>
      </p:grpSpPr>
      <p:sp>
        <p:nvSpPr>
          <p:cNvPr id="55" name="Google Shape;55;p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6" name="Google Shape;56;p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61" name="Google Shape;61;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2" name="Google Shape;62;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8" name="Google Shape;68;p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73" name="Google Shape;73;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4" name="Google Shape;74;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7" name="Google Shape;77;p9"/>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800"/>
              <a:buNone/>
              <a:defRPr sz="1800">
                <a:solidFill>
                  <a:schemeClr val="accent1"/>
                </a:solidFill>
              </a:defRPr>
            </a:lvl1pPr>
          </a:lstStyle>
          <a:p/>
        </p:txBody>
      </p:sp>
      <p:sp>
        <p:nvSpPr>
          <p:cNvPr id="82" name="Google Shape;82;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5" name="Google Shape;85;p10"/>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edgeservices.bing.com/edgesvc/chat?udsframed=1&amp;form=SHORUN&amp;clientscopes=chat,noheader,channelstable,&amp;shellsig=3bab67335e8457ff3efd6953441341ae8fb8b27d&amp;setlang=en-GB&amp;darkschemeovr=1#sjevt%7CDiscover.Chat.SydneyClickPageCitation%7Cadpclick%7C0%7C62f7c36f-9085-4d3a-8013-9287776ea662%7C%7B%22sourceAttributions%22%3A%7B%22providerDisplayName%22%3A%22In%20this%20pa...%22%2C%22pageType%22%3A%22pdf%22%2C%22pageIndex%22%3A1%2C%22relatedPageUrl%22%3A%22file%253A%252F%252F%252FUsers%252Fjannatussakirakhondaker%252FDownloads%252Fs41598-023-30683-z.pdf%22%2C%22lineIndex%22%3A10%2C%22highlightText%22%3A%22In%20this%20paper%2C%20we%20present%20a%20new%20method%20that%20adapts%20image%20analysis%20tools%20and%20%5Cr%5Cnmethodologies%2C%20taken%20from%20the%20feld%20of%20computer%20vision%2C%20and%20applies%20them%20to%20the%20monitoring%20signals%20%5Cr%5Cnof%20a%20railway%20bridge.%22%2C%22snippets%22%3A%5B%5D%7D%7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361325" y="2041100"/>
            <a:ext cx="7711800" cy="22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Anomaly Detection in Railway Bridges Using</a:t>
            </a:r>
            <a:r>
              <a:rPr lang="en" sz="3600">
                <a:highlight>
                  <a:schemeClr val="dk1"/>
                </a:highlight>
              </a:rPr>
              <a:t> </a:t>
            </a:r>
            <a:r>
              <a:rPr lang="en" sz="3600">
                <a:solidFill>
                  <a:schemeClr val="accent6"/>
                </a:solidFill>
              </a:rPr>
              <a:t>Imaging Techniques</a:t>
            </a:r>
            <a:r>
              <a:rPr lang="en" sz="3600">
                <a:highlight>
                  <a:schemeClr val="dk1"/>
                </a:highlight>
              </a:rPr>
              <a:t> </a:t>
            </a:r>
            <a:endParaRPr sz="3600">
              <a:highlight>
                <a:schemeClr val="dk1"/>
              </a:highlight>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p:txBody>
      </p:sp>
      <p:grpSp>
        <p:nvGrpSpPr>
          <p:cNvPr id="107" name="Google Shape;107;p13"/>
          <p:cNvGrpSpPr/>
          <p:nvPr/>
        </p:nvGrpSpPr>
        <p:grpSpPr>
          <a:xfrm>
            <a:off x="753267" y="1029785"/>
            <a:ext cx="964541" cy="1011307"/>
            <a:chOff x="5961125" y="1623900"/>
            <a:chExt cx="427450" cy="448175"/>
          </a:xfrm>
        </p:grpSpPr>
        <p:sp>
          <p:nvSpPr>
            <p:cNvPr id="108" name="Google Shape;108;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ctrTitle"/>
          </p:nvPr>
        </p:nvSpPr>
        <p:spPr>
          <a:xfrm>
            <a:off x="2235300" y="2144400"/>
            <a:ext cx="46734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LIM</a:t>
            </a:r>
            <a:r>
              <a:rPr lang="en">
                <a:highlight>
                  <a:schemeClr val="lt1"/>
                </a:highlight>
              </a:rPr>
              <a:t>ITATIONS</a:t>
            </a:r>
            <a:endParaRPr>
              <a:highlight>
                <a:schemeClr val="lt1"/>
              </a:highlight>
            </a:endParaRPr>
          </a:p>
        </p:txBody>
      </p:sp>
      <p:sp>
        <p:nvSpPr>
          <p:cNvPr id="217" name="Google Shape;217;p2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218" name="Google Shape;218;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p:nvPr/>
        </p:nvSpPr>
        <p:spPr>
          <a:xfrm>
            <a:off x="406400" y="1634125"/>
            <a:ext cx="3092400" cy="3100500"/>
          </a:xfrm>
          <a:prstGeom prst="ellipse">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900"/>
              </a:spcBef>
              <a:spcAft>
                <a:spcPts val="0"/>
              </a:spcAft>
              <a:buNone/>
            </a:pPr>
            <a:r>
              <a:rPr lang="en" sz="1200">
                <a:latin typeface="Roboto Slab"/>
                <a:ea typeface="Roboto Slab"/>
                <a:cs typeface="Roboto Slab"/>
                <a:sym typeface="Roboto Slab"/>
              </a:rPr>
              <a:t>The method relies on the availability and quality of the accelerometer data, which may not be always feasible or consistent in different bridges or environments. </a:t>
            </a:r>
            <a:endParaRPr b="1" sz="1200">
              <a:solidFill>
                <a:schemeClr val="accent5"/>
              </a:solidFill>
              <a:latin typeface="Roboto Slab"/>
              <a:ea typeface="Roboto Slab"/>
              <a:cs typeface="Roboto Slab"/>
              <a:sym typeface="Roboto Slab"/>
            </a:endParaRPr>
          </a:p>
        </p:txBody>
      </p:sp>
      <p:grpSp>
        <p:nvGrpSpPr>
          <p:cNvPr id="224" name="Google Shape;224;p23"/>
          <p:cNvGrpSpPr/>
          <p:nvPr/>
        </p:nvGrpSpPr>
        <p:grpSpPr>
          <a:xfrm>
            <a:off x="377059" y="931160"/>
            <a:ext cx="313910" cy="227820"/>
            <a:chOff x="3932350" y="3714775"/>
            <a:chExt cx="439650" cy="319075"/>
          </a:xfrm>
        </p:grpSpPr>
        <p:sp>
          <p:nvSpPr>
            <p:cNvPr id="225" name="Google Shape;225;p2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3"/>
          <p:cNvSpPr/>
          <p:nvPr/>
        </p:nvSpPr>
        <p:spPr>
          <a:xfrm>
            <a:off x="3092575" y="1634125"/>
            <a:ext cx="3092400" cy="3170400"/>
          </a:xfrm>
          <a:prstGeom prst="ellipse">
            <a:avLst/>
          </a:prstGeom>
          <a:solidFill>
            <a:srgbClr val="0E3142">
              <a:alpha val="20380"/>
            </a:srgbClr>
          </a:solidFill>
          <a:ln>
            <a:noFill/>
          </a:ln>
        </p:spPr>
        <p:txBody>
          <a:bodyPr anchorCtr="0" anchor="ctr" bIns="91425" lIns="91425" spcFirstLastPara="1" rIns="91425" wrap="square" tIns="91425">
            <a:noAutofit/>
          </a:bodyPr>
          <a:lstStyle/>
          <a:p>
            <a:pPr indent="0" lvl="0" marL="0" rtl="0" algn="ctr">
              <a:lnSpc>
                <a:spcPct val="150000"/>
              </a:lnSpc>
              <a:spcBef>
                <a:spcPts val="900"/>
              </a:spcBef>
              <a:spcAft>
                <a:spcPts val="600"/>
              </a:spcAft>
              <a:buNone/>
            </a:pPr>
            <a:r>
              <a:rPr lang="en" sz="1200">
                <a:latin typeface="Roboto Slab"/>
                <a:ea typeface="Roboto Slab"/>
                <a:cs typeface="Roboto Slab"/>
                <a:sym typeface="Roboto Slab"/>
              </a:rPr>
              <a:t>The method does not provide a physical interpretation of the output of the Synchrosqueezing Continuous Wavelet Transform</a:t>
            </a:r>
            <a:endParaRPr b="1">
              <a:solidFill>
                <a:srgbClr val="114454"/>
              </a:solidFill>
              <a:latin typeface="Roboto Slab"/>
              <a:ea typeface="Roboto Slab"/>
              <a:cs typeface="Roboto Slab"/>
              <a:sym typeface="Roboto Slab"/>
            </a:endParaRPr>
          </a:p>
        </p:txBody>
      </p:sp>
      <p:sp>
        <p:nvSpPr>
          <p:cNvPr id="231" name="Google Shape;231;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2" name="Google Shape;232;p23"/>
          <p:cNvSpPr/>
          <p:nvPr/>
        </p:nvSpPr>
        <p:spPr>
          <a:xfrm>
            <a:off x="5775825" y="1634125"/>
            <a:ext cx="3092400" cy="3100500"/>
          </a:xfrm>
          <a:prstGeom prst="ellipse">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900"/>
              </a:spcBef>
              <a:spcAft>
                <a:spcPts val="0"/>
              </a:spcAft>
              <a:buNone/>
            </a:pPr>
            <a:r>
              <a:rPr lang="en" sz="1200">
                <a:latin typeface="Roboto Slab"/>
                <a:ea typeface="Roboto Slab"/>
                <a:cs typeface="Roboto Slab"/>
                <a:sym typeface="Roboto Slab"/>
              </a:rPr>
              <a:t>The method relies on the availability and quality of the accelerometer data, which may not be always feasible or consistent in different bridges or environments. </a:t>
            </a:r>
            <a:endParaRPr b="1" sz="1200">
              <a:solidFill>
                <a:schemeClr val="accent5"/>
              </a:solidFill>
              <a:latin typeface="Roboto Slab"/>
              <a:ea typeface="Roboto Slab"/>
              <a:cs typeface="Roboto Slab"/>
              <a:sym typeface="Roboto Slab"/>
            </a:endParaRPr>
          </a:p>
        </p:txBody>
      </p:sp>
      <p:sp>
        <p:nvSpPr>
          <p:cNvPr id="233" name="Google Shape;233;p23"/>
          <p:cNvSpPr txBox="1"/>
          <p:nvPr/>
        </p:nvSpPr>
        <p:spPr>
          <a:xfrm>
            <a:off x="5925375" y="499275"/>
            <a:ext cx="32184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1800">
                <a:solidFill>
                  <a:schemeClr val="lt1"/>
                </a:solidFill>
                <a:latin typeface="Roboto Slab"/>
                <a:ea typeface="Roboto Slab"/>
                <a:cs typeface="Roboto Slab"/>
                <a:sym typeface="Roboto Slab"/>
              </a:rPr>
              <a:t>THIRD LIMITATION</a:t>
            </a:r>
            <a:endParaRPr b="1" sz="1800">
              <a:solidFill>
                <a:schemeClr val="lt1"/>
              </a:solidFill>
              <a:latin typeface="Roboto Slab"/>
              <a:ea typeface="Roboto Slab"/>
              <a:cs typeface="Roboto Slab"/>
              <a:sym typeface="Roboto Slab"/>
            </a:endParaRPr>
          </a:p>
        </p:txBody>
      </p:sp>
      <p:sp>
        <p:nvSpPr>
          <p:cNvPr id="234" name="Google Shape;234;p23"/>
          <p:cNvSpPr txBox="1"/>
          <p:nvPr/>
        </p:nvSpPr>
        <p:spPr>
          <a:xfrm>
            <a:off x="3422600" y="499275"/>
            <a:ext cx="26862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SECOND </a:t>
            </a:r>
            <a:r>
              <a:rPr b="1" lang="en" sz="1800">
                <a:solidFill>
                  <a:schemeClr val="lt1"/>
                </a:solidFill>
                <a:latin typeface="Roboto Slab"/>
                <a:ea typeface="Roboto Slab"/>
                <a:cs typeface="Roboto Slab"/>
                <a:sym typeface="Roboto Slab"/>
              </a:rPr>
              <a:t>LIMITATION</a:t>
            </a:r>
            <a:endParaRPr b="1" sz="1800">
              <a:solidFill>
                <a:schemeClr val="lt1"/>
              </a:solidFill>
              <a:latin typeface="Roboto Slab"/>
              <a:ea typeface="Roboto Slab"/>
              <a:cs typeface="Roboto Slab"/>
              <a:sym typeface="Roboto Slab"/>
            </a:endParaRPr>
          </a:p>
        </p:txBody>
      </p:sp>
      <p:sp>
        <p:nvSpPr>
          <p:cNvPr id="235" name="Google Shape;235;p23"/>
          <p:cNvSpPr txBox="1"/>
          <p:nvPr/>
        </p:nvSpPr>
        <p:spPr>
          <a:xfrm>
            <a:off x="704675" y="499275"/>
            <a:ext cx="27942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50000"/>
              </a:lnSpc>
              <a:spcBef>
                <a:spcPts val="90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ctr">
              <a:lnSpc>
                <a:spcPct val="150000"/>
              </a:lnSpc>
              <a:spcBef>
                <a:spcPts val="900"/>
              </a:spcBef>
              <a:spcAft>
                <a:spcPts val="0"/>
              </a:spcAft>
              <a:buNone/>
            </a:pPr>
            <a:r>
              <a:rPr b="1" lang="en" sz="1800">
                <a:solidFill>
                  <a:schemeClr val="lt1"/>
                </a:solidFill>
                <a:latin typeface="Roboto Slab"/>
                <a:ea typeface="Roboto Slab"/>
                <a:cs typeface="Roboto Slab"/>
                <a:sym typeface="Roboto Slab"/>
              </a:rPr>
              <a:t>FIRST LIMITATION</a:t>
            </a:r>
            <a:endParaRPr sz="1800">
              <a:solidFill>
                <a:schemeClr val="lt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1" name="Google Shape;241;p24"/>
          <p:cNvSpPr txBox="1"/>
          <p:nvPr/>
        </p:nvSpPr>
        <p:spPr>
          <a:xfrm>
            <a:off x="791300" y="659425"/>
            <a:ext cx="35043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Synthesis</a:t>
            </a:r>
            <a:endParaRPr sz="3000">
              <a:solidFill>
                <a:schemeClr val="accent1"/>
              </a:solidFill>
              <a:latin typeface="Nixie One"/>
              <a:ea typeface="Nixie One"/>
              <a:cs typeface="Nixie One"/>
              <a:sym typeface="Nixie One"/>
            </a:endParaRPr>
          </a:p>
        </p:txBody>
      </p:sp>
      <p:sp>
        <p:nvSpPr>
          <p:cNvPr id="242" name="Google Shape;242;p24"/>
          <p:cNvSpPr txBox="1"/>
          <p:nvPr/>
        </p:nvSpPr>
        <p:spPr>
          <a:xfrm>
            <a:off x="791300" y="1507250"/>
            <a:ext cx="6000900" cy="228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300">
                <a:solidFill>
                  <a:schemeClr val="lt1"/>
                </a:solidFill>
                <a:latin typeface="Roboto Slab"/>
                <a:ea typeface="Roboto Slab"/>
                <a:cs typeface="Roboto Slab"/>
                <a:sym typeface="Roboto Slab"/>
              </a:rPr>
              <a:t>The paper demonstrates the effectiveness and generality of the method on a real case study, and suggests some possible extensions and improvements for future work.</a:t>
            </a:r>
            <a:endParaRPr sz="3100">
              <a:solidFill>
                <a:schemeClr val="lt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ctrTitle"/>
          </p:nvPr>
        </p:nvSpPr>
        <p:spPr>
          <a:xfrm>
            <a:off x="2581175" y="2144400"/>
            <a:ext cx="41070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Th</a:t>
            </a:r>
            <a:r>
              <a:rPr lang="en"/>
              <a:t>ank You!</a:t>
            </a:r>
            <a:endParaRPr/>
          </a:p>
        </p:txBody>
      </p:sp>
      <p:sp>
        <p:nvSpPr>
          <p:cNvPr id="248" name="Google Shape;248;p2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249" name="Google Shape;249;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121" name="Google Shape;121;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2" name="Google Shape;122;p14"/>
          <p:cNvSpPr txBox="1"/>
          <p:nvPr/>
        </p:nvSpPr>
        <p:spPr>
          <a:xfrm>
            <a:off x="3570300" y="2421025"/>
            <a:ext cx="5482500" cy="21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3"/>
                </a:solidFill>
                <a:highlight>
                  <a:schemeClr val="lt1"/>
                </a:highlight>
                <a:latin typeface="Roboto Slab"/>
                <a:ea typeface="Roboto Slab"/>
                <a:cs typeface="Roboto Slab"/>
                <a:sym typeface="Roboto Slab"/>
              </a:rPr>
              <a:t>Presented by</a:t>
            </a:r>
            <a:endParaRPr b="1" sz="1600">
              <a:solidFill>
                <a:schemeClr val="accent3"/>
              </a:solidFill>
              <a:highlight>
                <a:schemeClr val="lt1"/>
              </a:highlight>
              <a:latin typeface="Roboto Slab"/>
              <a:ea typeface="Roboto Slab"/>
              <a:cs typeface="Roboto Slab"/>
              <a:sym typeface="Roboto Slab"/>
            </a:endParaRPr>
          </a:p>
          <a:p>
            <a:pPr indent="0" lvl="0" marL="0" rtl="0" algn="l">
              <a:spcBef>
                <a:spcPts val="0"/>
              </a:spcBef>
              <a:spcAft>
                <a:spcPts val="0"/>
              </a:spcAft>
              <a:buNone/>
            </a:pPr>
            <a:r>
              <a:rPr b="1" lang="en" sz="2000">
                <a:solidFill>
                  <a:schemeClr val="dk1"/>
                </a:solidFill>
                <a:latin typeface="Roboto Slab"/>
                <a:ea typeface="Roboto Slab"/>
                <a:cs typeface="Roboto Slab"/>
                <a:sym typeface="Roboto Slab"/>
              </a:rPr>
              <a:t>JANNATUS SAKIRA KHONDAKER</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2200">
                <a:solidFill>
                  <a:schemeClr val="dk1"/>
                </a:solidFill>
                <a:latin typeface="Roboto Slab"/>
                <a:ea typeface="Roboto Slab"/>
                <a:cs typeface="Roboto Slab"/>
                <a:sym typeface="Roboto Slab"/>
              </a:rPr>
              <a:t>ID-20301468 </a:t>
            </a:r>
            <a:endParaRPr b="1" sz="22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2100">
                <a:solidFill>
                  <a:schemeClr val="dk1"/>
                </a:solidFill>
                <a:latin typeface="Roboto Slab"/>
                <a:ea typeface="Roboto Slab"/>
                <a:cs typeface="Roboto Slab"/>
                <a:sym typeface="Roboto Slab"/>
              </a:rPr>
              <a:t>TEAM NO. - 10</a:t>
            </a:r>
            <a:endParaRPr b="1" sz="21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21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600">
                <a:solidFill>
                  <a:schemeClr val="dk1"/>
                </a:solidFill>
                <a:latin typeface="Roboto Slab"/>
                <a:ea typeface="Roboto Slab"/>
                <a:cs typeface="Roboto Slab"/>
                <a:sym typeface="Roboto Slab"/>
              </a:rPr>
              <a:t>RA - SANIA AZHMEE BHUIYAN</a:t>
            </a:r>
            <a:endParaRPr b="1" sz="16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600">
                <a:solidFill>
                  <a:schemeClr val="dk1"/>
                </a:solidFill>
                <a:latin typeface="Roboto Slab"/>
                <a:ea typeface="Roboto Slab"/>
                <a:cs typeface="Roboto Slab"/>
                <a:sym typeface="Roboto Slab"/>
              </a:rPr>
              <a:t>ST - MEHNAZ ARA FAZAL</a:t>
            </a:r>
            <a:endParaRPr sz="2800">
              <a:solidFill>
                <a:schemeClr val="accent1"/>
              </a:solidFill>
              <a:latin typeface="Nixie One"/>
              <a:ea typeface="Nixie One"/>
              <a:cs typeface="Nixie One"/>
              <a:sym typeface="Nixie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Project </a:t>
            </a:r>
            <a:endParaRPr/>
          </a:p>
        </p:txBody>
      </p:sp>
      <p:grpSp>
        <p:nvGrpSpPr>
          <p:cNvPr id="128" name="Google Shape;128;p15"/>
          <p:cNvGrpSpPr/>
          <p:nvPr/>
        </p:nvGrpSpPr>
        <p:grpSpPr>
          <a:xfrm>
            <a:off x="333623" y="861852"/>
            <a:ext cx="366458" cy="366437"/>
            <a:chOff x="1923675" y="1633650"/>
            <a:chExt cx="436000" cy="435975"/>
          </a:xfrm>
        </p:grpSpPr>
        <p:sp>
          <p:nvSpPr>
            <p:cNvPr id="129" name="Google Shape;129;p1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5"/>
          <p:cNvSpPr txBox="1"/>
          <p:nvPr/>
        </p:nvSpPr>
        <p:spPr>
          <a:xfrm>
            <a:off x="508700" y="1808700"/>
            <a:ext cx="7856700" cy="2826000"/>
          </a:xfrm>
          <a:prstGeom prst="rect">
            <a:avLst/>
          </a:prstGeom>
          <a:solidFill>
            <a:schemeClr val="accent6"/>
          </a:solidFill>
          <a:ln>
            <a:noFill/>
          </a:ln>
        </p:spPr>
        <p:txBody>
          <a:bodyPr anchorCtr="0" anchor="t" bIns="91425" lIns="91425" spcFirstLastPara="1" rIns="91425" wrap="square" tIns="91425">
            <a:noAutofit/>
          </a:bodyPr>
          <a:lstStyle/>
          <a:p>
            <a:pPr indent="0" lvl="0" marL="457200" rtl="0" algn="l">
              <a:lnSpc>
                <a:spcPct val="150000"/>
              </a:lnSpc>
              <a:spcBef>
                <a:spcPts val="900"/>
              </a:spcBef>
              <a:spcAft>
                <a:spcPts val="0"/>
              </a:spcAft>
              <a:buNone/>
            </a:pPr>
            <a:r>
              <a:t/>
            </a:r>
            <a:endParaRPr sz="1300">
              <a:solidFill>
                <a:srgbClr val="222222"/>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The goal of this work is to show that machine learning and imaging techniques can be successfully applied to classification problems in apparently unrelated fields such as physical structures monitoring even when the monitoring sensors do not provide any </a:t>
            </a:r>
            <a:endParaRPr sz="1300">
              <a:solidFill>
                <a:schemeClr val="dk1"/>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visual output. </a:t>
            </a:r>
            <a:endParaRPr sz="1300">
              <a:solidFill>
                <a:schemeClr val="dk1"/>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The paper addresses the problem of monitoring the structural health of railway bridges, which is very important for safety and maintenance purposes.</a:t>
            </a:r>
            <a:endParaRPr sz="1300">
              <a:solidFill>
                <a:schemeClr val="dk1"/>
              </a:solidFill>
              <a:highlight>
                <a:schemeClr val="accent6"/>
              </a:highlight>
              <a:latin typeface="Roboto Slab"/>
              <a:ea typeface="Roboto Slab"/>
              <a:cs typeface="Roboto Slab"/>
              <a:sym typeface="Roboto Slab"/>
            </a:endParaRPr>
          </a:p>
          <a:p>
            <a:pPr indent="0" lvl="0" marL="0" rtl="0" algn="l">
              <a:spcBef>
                <a:spcPts val="600"/>
              </a:spcBef>
              <a:spcAft>
                <a:spcPts val="0"/>
              </a:spcAft>
              <a:buNone/>
            </a:pPr>
            <a:r>
              <a:t/>
            </a:r>
            <a:endParaRPr b="1" sz="1200">
              <a:solidFill>
                <a:schemeClr val="dk1"/>
              </a:solidFill>
              <a:highlight>
                <a:schemeClr val="accent6"/>
              </a:highlight>
              <a:latin typeface="Nixie One"/>
              <a:ea typeface="Nixie One"/>
              <a:cs typeface="Nixie One"/>
              <a:sym typeface="Nixie One"/>
            </a:endParaRPr>
          </a:p>
        </p:txBody>
      </p:sp>
      <p:sp>
        <p:nvSpPr>
          <p:cNvPr id="136" name="Google Shape;136;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42" name="Google Shape;142;p16"/>
          <p:cNvSpPr/>
          <p:nvPr/>
        </p:nvSpPr>
        <p:spPr>
          <a:xfrm>
            <a:off x="1053050" y="2110250"/>
            <a:ext cx="2731800" cy="2190900"/>
          </a:xfrm>
          <a:prstGeom prst="homePlate">
            <a:avLst>
              <a:gd fmla="val 30129"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Summary</a:t>
            </a:r>
            <a:endParaRPr b="1" sz="1600">
              <a:solidFill>
                <a:srgbClr val="FFFFFF"/>
              </a:solidFill>
              <a:latin typeface="Roboto Slab"/>
              <a:ea typeface="Roboto Slab"/>
              <a:cs typeface="Roboto Slab"/>
              <a:sym typeface="Roboto Slab"/>
            </a:endParaRPr>
          </a:p>
        </p:txBody>
      </p:sp>
      <p:sp>
        <p:nvSpPr>
          <p:cNvPr id="143" name="Google Shape;143;p16"/>
          <p:cNvSpPr/>
          <p:nvPr/>
        </p:nvSpPr>
        <p:spPr>
          <a:xfrm>
            <a:off x="3262575" y="2110250"/>
            <a:ext cx="2784000" cy="2190900"/>
          </a:xfrm>
          <a:prstGeom prst="chevron">
            <a:avLst>
              <a:gd fmla="val 29853"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Limitations</a:t>
            </a:r>
            <a:endParaRPr b="1" sz="1600">
              <a:solidFill>
                <a:srgbClr val="FFFFFF"/>
              </a:solidFill>
              <a:latin typeface="Roboto Slab"/>
              <a:ea typeface="Roboto Slab"/>
              <a:cs typeface="Roboto Slab"/>
              <a:sym typeface="Roboto Slab"/>
            </a:endParaRPr>
          </a:p>
        </p:txBody>
      </p:sp>
      <p:sp>
        <p:nvSpPr>
          <p:cNvPr id="144" name="Google Shape;144;p16"/>
          <p:cNvSpPr/>
          <p:nvPr/>
        </p:nvSpPr>
        <p:spPr>
          <a:xfrm>
            <a:off x="5524600" y="2110150"/>
            <a:ext cx="2784000" cy="2190900"/>
          </a:xfrm>
          <a:prstGeom prst="chevron">
            <a:avLst>
              <a:gd fmla="val 2985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Synthesis</a:t>
            </a:r>
            <a:endParaRPr b="1" sz="1600">
              <a:solidFill>
                <a:srgbClr val="FFFFFF"/>
              </a:solidFill>
              <a:latin typeface="Roboto Slab"/>
              <a:ea typeface="Roboto Slab"/>
              <a:cs typeface="Roboto Slab"/>
              <a:sym typeface="Roboto Slab"/>
            </a:endParaRPr>
          </a:p>
        </p:txBody>
      </p:sp>
      <p:grpSp>
        <p:nvGrpSpPr>
          <p:cNvPr id="145" name="Google Shape;145;p16"/>
          <p:cNvGrpSpPr/>
          <p:nvPr/>
        </p:nvGrpSpPr>
        <p:grpSpPr>
          <a:xfrm>
            <a:off x="348269" y="907692"/>
            <a:ext cx="369549" cy="274765"/>
            <a:chOff x="5247525" y="3007275"/>
            <a:chExt cx="517575" cy="384825"/>
          </a:xfrm>
        </p:grpSpPr>
        <p:sp>
          <p:nvSpPr>
            <p:cNvPr id="146" name="Google Shape;146;p1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ctrTitle"/>
          </p:nvPr>
        </p:nvSpPr>
        <p:spPr>
          <a:xfrm>
            <a:off x="2552125" y="2144400"/>
            <a:ext cx="35121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SU</a:t>
            </a:r>
            <a:r>
              <a:rPr lang="en"/>
              <a:t>MMARY</a:t>
            </a:r>
            <a:endParaRPr/>
          </a:p>
        </p:txBody>
      </p:sp>
      <p:sp>
        <p:nvSpPr>
          <p:cNvPr id="154" name="Google Shape;154;p1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155" name="Google Shape;155;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61" name="Google Shape;161;p18"/>
          <p:cNvSpPr txBox="1"/>
          <p:nvPr>
            <p:ph idx="4294967295" type="subTitle"/>
          </p:nvPr>
        </p:nvSpPr>
        <p:spPr>
          <a:xfrm>
            <a:off x="685800" y="1259025"/>
            <a:ext cx="7707600" cy="270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350">
                <a:solidFill>
                  <a:schemeClr val="lt1"/>
                </a:solidFill>
                <a:highlight>
                  <a:schemeClr val="accent4"/>
                </a:highlight>
                <a:latin typeface="Roboto"/>
                <a:ea typeface="Roboto"/>
                <a:cs typeface="Roboto"/>
                <a:sym typeface="Roboto"/>
              </a:rPr>
              <a:t>I</a:t>
            </a:r>
            <a:r>
              <a:rPr lang="en" sz="1300">
                <a:solidFill>
                  <a:schemeClr val="lt1"/>
                </a:solidFill>
                <a:highlight>
                  <a:schemeClr val="accent4"/>
                </a:highlight>
                <a:latin typeface="Roboto"/>
                <a:ea typeface="Roboto"/>
                <a:cs typeface="Roboto"/>
                <a:sym typeface="Roboto"/>
              </a:rPr>
              <a:t>n this paper, a method which adapts image analysis </a:t>
            </a:r>
            <a:r>
              <a:rPr lang="en" sz="1300">
                <a:solidFill>
                  <a:schemeClr val="lt1"/>
                </a:solidFill>
                <a:highlight>
                  <a:schemeClr val="accent4"/>
                </a:highlight>
                <a:latin typeface="Roboto"/>
                <a:ea typeface="Roboto"/>
                <a:cs typeface="Roboto"/>
                <a:sym typeface="Roboto"/>
              </a:rPr>
              <a:t>t</a:t>
            </a:r>
            <a:r>
              <a:rPr lang="en" sz="1300">
                <a:solidFill>
                  <a:schemeClr val="lt1"/>
                </a:solidFill>
                <a:highlight>
                  <a:schemeClr val="accent4"/>
                </a:highlight>
                <a:latin typeface="Roboto"/>
                <a:ea typeface="Roboto"/>
                <a:cs typeface="Roboto"/>
                <a:sym typeface="Roboto"/>
              </a:rPr>
              <a:t>ools and methodologies, taken from the field of computer vision, and applies them to the monitoring signals of a railway bridge is used. </a:t>
            </a:r>
            <a:endParaRPr sz="1300">
              <a:solidFill>
                <a:schemeClr val="lt1"/>
              </a:solidFill>
              <a:highlight>
                <a:schemeClr val="accent4"/>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300">
                <a:solidFill>
                  <a:schemeClr val="lt1"/>
                </a:solidFill>
                <a:highlight>
                  <a:schemeClr val="accent4"/>
                </a:highlight>
                <a:latin typeface="Roboto"/>
                <a:ea typeface="Roboto"/>
                <a:cs typeface="Roboto"/>
                <a:sym typeface="Roboto"/>
              </a:rPr>
              <a:t>This method correctly identifies changes in the structural health of the bridge with very high precision, thus providing -</a:t>
            </a:r>
            <a:endParaRPr sz="1300">
              <a:solidFill>
                <a:schemeClr val="lt1"/>
              </a:solidFill>
              <a:highlight>
                <a:schemeClr val="accent4"/>
              </a:highlight>
              <a:latin typeface="Roboto"/>
              <a:ea typeface="Roboto"/>
              <a:cs typeface="Roboto"/>
              <a:sym typeface="Roboto"/>
            </a:endParaRPr>
          </a:p>
          <a:p>
            <a:pPr indent="-311150" lvl="0" marL="3657600" rtl="0" algn="l">
              <a:spcBef>
                <a:spcPts val="60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Better </a:t>
            </a:r>
            <a:endParaRPr sz="1300">
              <a:solidFill>
                <a:schemeClr val="lt1"/>
              </a:solidFill>
              <a:highlight>
                <a:schemeClr val="accent4"/>
              </a:highlight>
              <a:latin typeface="Roboto"/>
              <a:ea typeface="Roboto"/>
              <a:cs typeface="Roboto"/>
              <a:sym typeface="Roboto"/>
            </a:endParaRPr>
          </a:p>
          <a:p>
            <a:pPr indent="-311150" lvl="0" marL="3657600" rtl="0" algn="l">
              <a:spcBef>
                <a:spcPts val="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Simpler</a:t>
            </a:r>
            <a:endParaRPr sz="1300">
              <a:solidFill>
                <a:schemeClr val="lt1"/>
              </a:solidFill>
              <a:highlight>
                <a:schemeClr val="accent4"/>
              </a:highlight>
              <a:latin typeface="Roboto"/>
              <a:ea typeface="Roboto"/>
              <a:cs typeface="Roboto"/>
              <a:sym typeface="Roboto"/>
            </a:endParaRPr>
          </a:p>
          <a:p>
            <a:pPr indent="-311150" lvl="0" marL="3657600" rtl="0" algn="l">
              <a:spcBef>
                <a:spcPts val="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General alternative</a:t>
            </a:r>
            <a:endParaRPr sz="1300">
              <a:solidFill>
                <a:schemeClr val="lt1"/>
              </a:solidFill>
              <a:highlight>
                <a:schemeClr val="accent4"/>
              </a:highlight>
              <a:latin typeface="Roboto"/>
              <a:ea typeface="Roboto"/>
              <a:cs typeface="Roboto"/>
              <a:sym typeface="Roboto"/>
            </a:endParaRPr>
          </a:p>
        </p:txBody>
      </p:sp>
      <p:sp>
        <p:nvSpPr>
          <p:cNvPr id="162" name="Google Shape;162;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4294967295" type="body"/>
          </p:nvPr>
        </p:nvSpPr>
        <p:spPr>
          <a:xfrm>
            <a:off x="1036225" y="1215225"/>
            <a:ext cx="7000800" cy="232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4800"/>
              </a:spcBef>
              <a:spcAft>
                <a:spcPts val="0"/>
              </a:spcAft>
              <a:buNone/>
            </a:pPr>
            <a:r>
              <a:rPr lang="en" sz="1300">
                <a:solidFill>
                  <a:schemeClr val="lt1"/>
                </a:solidFill>
                <a:latin typeface="Roboto"/>
                <a:ea typeface="Roboto"/>
                <a:cs typeface="Roboto"/>
                <a:sym typeface="Roboto"/>
              </a:rPr>
              <a:t>Here it is shown that this IADE  framework has high accuracy on the proposed dataset, with results similar to those obtained with classical methods of structural engineering while being far more general and easier to implement.</a:t>
            </a:r>
            <a:endParaRPr sz="1350">
              <a:solidFill>
                <a:schemeClr val="lt1"/>
              </a:solidFill>
              <a:highlight>
                <a:srgbClr val="FFFFFF"/>
              </a:highlight>
              <a:latin typeface="Roboto"/>
              <a:ea typeface="Roboto"/>
              <a:cs typeface="Roboto"/>
              <a:sym typeface="Roboto"/>
            </a:endParaRPr>
          </a:p>
          <a:p>
            <a:pPr indent="0" lvl="0" marL="0" rtl="0" algn="l">
              <a:spcBef>
                <a:spcPts val="4800"/>
              </a:spcBef>
              <a:spcAft>
                <a:spcPts val="0"/>
              </a:spcAft>
              <a:buNone/>
            </a:pPr>
            <a:r>
              <a:t/>
            </a:r>
            <a:endParaRPr/>
          </a:p>
        </p:txBody>
      </p:sp>
      <p:sp>
        <p:nvSpPr>
          <p:cNvPr id="168" name="Google Shape;168;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9" name="Google Shape;169;p19"/>
          <p:cNvSpPr txBox="1"/>
          <p:nvPr/>
        </p:nvSpPr>
        <p:spPr>
          <a:xfrm>
            <a:off x="819575" y="678275"/>
            <a:ext cx="2873400" cy="48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lang="en" sz="1800">
                <a:solidFill>
                  <a:schemeClr val="lt1"/>
                </a:solidFill>
                <a:latin typeface="Roboto Slab"/>
                <a:ea typeface="Roboto Slab"/>
                <a:cs typeface="Roboto Slab"/>
                <a:sym typeface="Roboto Slab"/>
              </a:rPr>
              <a:t> Contribution:</a:t>
            </a:r>
            <a:r>
              <a:rPr b="1" lang="en" sz="1800">
                <a:solidFill>
                  <a:schemeClr val="lt1"/>
                </a:solidFill>
                <a:uFill>
                  <a:noFill/>
                </a:uFill>
                <a:latin typeface="Roboto Slab"/>
                <a:ea typeface="Roboto Slab"/>
                <a:cs typeface="Roboto Slab"/>
                <a:sym typeface="Roboto Slab"/>
                <a:hlinkClick r:id="rId3">
                  <a:extLst>
                    <a:ext uri="{A12FA001-AC4F-418D-AE19-62706E023703}">
                      <ahyp:hlinkClr val="tx"/>
                    </a:ext>
                  </a:extLst>
                </a:hlinkClick>
              </a:rPr>
              <a:t> </a:t>
            </a:r>
            <a:endParaRPr sz="3600">
              <a:solidFill>
                <a:schemeClr val="lt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5" name="Google Shape;175;p20"/>
          <p:cNvSpPr txBox="1"/>
          <p:nvPr/>
        </p:nvSpPr>
        <p:spPr>
          <a:xfrm>
            <a:off x="1234075" y="612325"/>
            <a:ext cx="742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Nixie One"/>
                <a:ea typeface="Nixie One"/>
                <a:cs typeface="Nixie One"/>
                <a:sym typeface="Nixie One"/>
              </a:rPr>
              <a:t>jknl</a:t>
            </a:r>
            <a:endParaRPr sz="3000">
              <a:solidFill>
                <a:schemeClr val="accent1"/>
              </a:solidFill>
              <a:latin typeface="Nixie One"/>
              <a:ea typeface="Nixie One"/>
              <a:cs typeface="Nixie One"/>
              <a:sym typeface="Nixie One"/>
            </a:endParaRPr>
          </a:p>
        </p:txBody>
      </p:sp>
      <p:pic>
        <p:nvPicPr>
          <p:cNvPr id="176" name="Google Shape;176;p20"/>
          <p:cNvPicPr preferRelativeResize="0"/>
          <p:nvPr/>
        </p:nvPicPr>
        <p:blipFill>
          <a:blip r:embed="rId3">
            <a:alphaModFix/>
          </a:blip>
          <a:stretch>
            <a:fillRect/>
          </a:stretch>
        </p:blipFill>
        <p:spPr>
          <a:xfrm>
            <a:off x="0" y="1588525"/>
            <a:ext cx="9144000" cy="3230875"/>
          </a:xfrm>
          <a:prstGeom prst="rect">
            <a:avLst/>
          </a:prstGeom>
          <a:noFill/>
          <a:ln cap="flat" cmpd="sng" w="9525">
            <a:solidFill>
              <a:schemeClr val="accent6"/>
            </a:solidFill>
            <a:prstDash val="solid"/>
            <a:round/>
            <a:headEnd len="sm" w="sm" type="none"/>
            <a:tailEnd len="sm" w="sm" type="none"/>
          </a:ln>
        </p:spPr>
      </p:pic>
      <p:sp>
        <p:nvSpPr>
          <p:cNvPr id="177" name="Google Shape;177;p20"/>
          <p:cNvSpPr txBox="1"/>
          <p:nvPr/>
        </p:nvSpPr>
        <p:spPr>
          <a:xfrm>
            <a:off x="100" y="1036225"/>
            <a:ext cx="9144000" cy="55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chemeClr val="lt1"/>
                </a:solidFill>
                <a:latin typeface="Times New Roman"/>
                <a:ea typeface="Times New Roman"/>
                <a:cs typeface="Times New Roman"/>
                <a:sym typeface="Times New Roman"/>
              </a:rPr>
              <a:t>       </a:t>
            </a:r>
            <a:r>
              <a:rPr b="1" lang="en" sz="1300">
                <a:solidFill>
                  <a:schemeClr val="lt1"/>
                </a:solidFill>
                <a:latin typeface="Times New Roman"/>
                <a:ea typeface="Times New Roman"/>
                <a:cs typeface="Times New Roman"/>
                <a:sym typeface="Times New Roman"/>
              </a:rPr>
              <a:t>          Transformation of the accelerometer data.  </a:t>
            </a:r>
            <a:r>
              <a:rPr lang="en" sz="1300">
                <a:solidFill>
                  <a:schemeClr val="lt1"/>
                </a:solidFill>
                <a:latin typeface="Times New Roman"/>
                <a:ea typeface="Times New Roman"/>
                <a:cs typeface="Times New Roman"/>
                <a:sym typeface="Times New Roman"/>
              </a:rPr>
              <a:t>                       </a:t>
            </a:r>
            <a:r>
              <a:rPr b="1" lang="en" sz="1300">
                <a:solidFill>
                  <a:schemeClr val="lt1"/>
                </a:solidFill>
                <a:latin typeface="Times New Roman"/>
                <a:ea typeface="Times New Roman"/>
                <a:cs typeface="Times New Roman"/>
                <a:sym typeface="Times New Roman"/>
              </a:rPr>
              <a:t>  </a:t>
            </a:r>
            <a:r>
              <a:rPr lang="en" sz="1300">
                <a:solidFill>
                  <a:schemeClr val="lt1"/>
                </a:solidFill>
                <a:latin typeface="Times New Roman"/>
                <a:ea typeface="Times New Roman"/>
                <a:cs typeface="Times New Roman"/>
                <a:sym typeface="Times New Roman"/>
              </a:rPr>
              <a:t>                </a:t>
            </a:r>
            <a:r>
              <a:rPr lang="en" sz="1300">
                <a:solidFill>
                  <a:schemeClr val="lt1"/>
                </a:solidFill>
                <a:latin typeface="Times New Roman"/>
                <a:ea typeface="Times New Roman"/>
                <a:cs typeface="Times New Roman"/>
                <a:sym typeface="Times New Roman"/>
              </a:rPr>
              <a:t>D</a:t>
            </a:r>
            <a:r>
              <a:rPr b="1" lang="en" sz="1300">
                <a:solidFill>
                  <a:schemeClr val="lt1"/>
                </a:solidFill>
                <a:latin typeface="Times New Roman"/>
                <a:ea typeface="Times New Roman"/>
                <a:cs typeface="Times New Roman"/>
                <a:sym typeface="Times New Roman"/>
              </a:rPr>
              <a:t>eep neural network anomaly prediction</a:t>
            </a:r>
            <a:endParaRPr b="1" sz="1300">
              <a:solidFill>
                <a:schemeClr val="lt1"/>
              </a:solidFill>
              <a:latin typeface="Times New Roman"/>
              <a:ea typeface="Times New Roman"/>
              <a:cs typeface="Times New Roman"/>
              <a:sym typeface="Times New Roman"/>
            </a:endParaRPr>
          </a:p>
          <a:p>
            <a:pPr indent="0" lvl="0" marL="457200" rtl="0" algn="l">
              <a:lnSpc>
                <a:spcPct val="150000"/>
              </a:lnSpc>
              <a:spcBef>
                <a:spcPts val="1800"/>
              </a:spcBef>
              <a:spcAft>
                <a:spcPts val="0"/>
              </a:spcAft>
              <a:buNone/>
            </a:pPr>
            <a:r>
              <a:t/>
            </a:r>
            <a:endParaRPr sz="1300">
              <a:solidFill>
                <a:schemeClr val="lt1"/>
              </a:solidFill>
              <a:latin typeface="Times New Roman"/>
              <a:ea typeface="Times New Roman"/>
              <a:cs typeface="Times New Roman"/>
              <a:sym typeface="Times New Roman"/>
            </a:endParaRPr>
          </a:p>
        </p:txBody>
      </p:sp>
      <p:sp>
        <p:nvSpPr>
          <p:cNvPr id="178" name="Google Shape;178;p20"/>
          <p:cNvSpPr txBox="1"/>
          <p:nvPr/>
        </p:nvSpPr>
        <p:spPr>
          <a:xfrm>
            <a:off x="367400" y="565225"/>
            <a:ext cx="3052200" cy="6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lang="en" sz="1800">
                <a:solidFill>
                  <a:schemeClr val="lt1"/>
                </a:solidFill>
                <a:latin typeface="Roboto Slab"/>
                <a:ea typeface="Roboto Slab"/>
                <a:cs typeface="Roboto Slab"/>
                <a:sym typeface="Roboto Slab"/>
              </a:rPr>
              <a:t>Methodology</a:t>
            </a:r>
            <a:r>
              <a:rPr b="1" lang="en" sz="1800">
                <a:solidFill>
                  <a:schemeClr val="lt1"/>
                </a:solidFill>
                <a:latin typeface="Roboto Slab"/>
                <a:ea typeface="Roboto Slab"/>
                <a:cs typeface="Roboto Slab"/>
                <a:sym typeface="Roboto Slab"/>
              </a:rPr>
              <a:t>:</a:t>
            </a:r>
            <a:endParaRPr sz="3000">
              <a:solidFill>
                <a:schemeClr val="accent1"/>
              </a:solidFill>
              <a:latin typeface="Nixie One"/>
              <a:ea typeface="Nixie One"/>
              <a:cs typeface="Nixie One"/>
              <a:sym typeface="Nixie One"/>
            </a:endParaRPr>
          </a:p>
        </p:txBody>
      </p:sp>
      <p:grpSp>
        <p:nvGrpSpPr>
          <p:cNvPr id="179" name="Google Shape;179;p20"/>
          <p:cNvGrpSpPr/>
          <p:nvPr/>
        </p:nvGrpSpPr>
        <p:grpSpPr>
          <a:xfrm>
            <a:off x="353423" y="1071623"/>
            <a:ext cx="349194" cy="427155"/>
            <a:chOff x="5526246" y="1011207"/>
            <a:chExt cx="592758" cy="720086"/>
          </a:xfrm>
        </p:grpSpPr>
        <p:sp>
          <p:nvSpPr>
            <p:cNvPr id="180" name="Google Shape;180;p20"/>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 name="Google Shape;181;p20"/>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 name="Google Shape;182;p20"/>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3" name="Google Shape;183;p20"/>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4" name="Google Shape;184;p20"/>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 name="Google Shape;185;p20"/>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6" name="Google Shape;186;p20"/>
          <p:cNvGrpSpPr/>
          <p:nvPr/>
        </p:nvGrpSpPr>
        <p:grpSpPr>
          <a:xfrm>
            <a:off x="5052139" y="1071646"/>
            <a:ext cx="349194" cy="386398"/>
            <a:chOff x="5526246" y="1011207"/>
            <a:chExt cx="592758" cy="720086"/>
          </a:xfrm>
        </p:grpSpPr>
        <p:sp>
          <p:nvSpPr>
            <p:cNvPr id="187" name="Google Shape;187;p20"/>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 name="Google Shape;188;p20"/>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 name="Google Shape;189;p20"/>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 name="Google Shape;190;p20"/>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 name="Google Shape;191;p20"/>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2" name="Google Shape;192;p20"/>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198" name="Google Shape;198;p21"/>
          <p:cNvCxnSpPr/>
          <p:nvPr/>
        </p:nvCxnSpPr>
        <p:spPr>
          <a:xfrm>
            <a:off x="3278275" y="1073925"/>
            <a:ext cx="4913100" cy="90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21"/>
          <p:cNvCxnSpPr/>
          <p:nvPr/>
        </p:nvCxnSpPr>
        <p:spPr>
          <a:xfrm>
            <a:off x="3240600" y="1780450"/>
            <a:ext cx="4950900" cy="360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21"/>
          <p:cNvCxnSpPr/>
          <p:nvPr/>
        </p:nvCxnSpPr>
        <p:spPr>
          <a:xfrm>
            <a:off x="3231175" y="2486975"/>
            <a:ext cx="4960200" cy="660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21"/>
          <p:cNvCxnSpPr/>
          <p:nvPr/>
        </p:nvCxnSpPr>
        <p:spPr>
          <a:xfrm>
            <a:off x="3202900" y="3202900"/>
            <a:ext cx="4988700" cy="30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21"/>
          <p:cNvCxnSpPr/>
          <p:nvPr/>
        </p:nvCxnSpPr>
        <p:spPr>
          <a:xfrm flipH="1" rot="10800000">
            <a:off x="3184075" y="3934525"/>
            <a:ext cx="5007300" cy="12600"/>
          </a:xfrm>
          <a:prstGeom prst="straightConnector1">
            <a:avLst/>
          </a:prstGeom>
          <a:noFill/>
          <a:ln cap="flat" cmpd="sng" w="9525">
            <a:solidFill>
              <a:schemeClr val="lt2"/>
            </a:solidFill>
            <a:prstDash val="solid"/>
            <a:round/>
            <a:headEnd len="med" w="med" type="none"/>
            <a:tailEnd len="med" w="med" type="none"/>
          </a:ln>
        </p:spPr>
      </p:cxnSp>
      <p:sp>
        <p:nvSpPr>
          <p:cNvPr id="203" name="Google Shape;203;p21"/>
          <p:cNvSpPr txBox="1"/>
          <p:nvPr/>
        </p:nvSpPr>
        <p:spPr>
          <a:xfrm>
            <a:off x="3277501" y="915950"/>
            <a:ext cx="3492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Nixie One"/>
                <a:ea typeface="Nixie One"/>
                <a:cs typeface="Nixie One"/>
                <a:sym typeface="Nixie One"/>
              </a:rPr>
              <a:t>100%</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75%</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50%</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25%</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4400"/>
              </a:spcAft>
              <a:buNone/>
            </a:pPr>
            <a:r>
              <a:rPr lang="en" sz="1000">
                <a:solidFill>
                  <a:schemeClr val="dk2"/>
                </a:solidFill>
                <a:latin typeface="Nixie One"/>
                <a:ea typeface="Nixie One"/>
                <a:cs typeface="Nixie One"/>
                <a:sym typeface="Nixie One"/>
              </a:rPr>
              <a:t>0%</a:t>
            </a:r>
            <a:endParaRPr sz="1000">
              <a:solidFill>
                <a:schemeClr val="dk2"/>
              </a:solidFill>
              <a:latin typeface="Nixie One"/>
              <a:ea typeface="Nixie One"/>
              <a:cs typeface="Nixie One"/>
              <a:sym typeface="Nixie One"/>
            </a:endParaRPr>
          </a:p>
        </p:txBody>
      </p:sp>
      <p:sp>
        <p:nvSpPr>
          <p:cNvPr id="204" name="Google Shape;204;p21"/>
          <p:cNvSpPr/>
          <p:nvPr/>
        </p:nvSpPr>
        <p:spPr>
          <a:xfrm>
            <a:off x="4286250" y="1356525"/>
            <a:ext cx="1258800" cy="257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5620225" y="1130450"/>
            <a:ext cx="1309500" cy="280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7004850" y="1512350"/>
            <a:ext cx="1220100" cy="242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4135500" y="3990475"/>
            <a:ext cx="1639200" cy="45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latin typeface="Roboto Slab"/>
                <a:ea typeface="Roboto Slab"/>
                <a:cs typeface="Roboto Slab"/>
                <a:sym typeface="Roboto Slab"/>
              </a:rPr>
              <a:t>ACCURACY(97.3%)</a:t>
            </a:r>
            <a:endParaRPr sz="3000">
              <a:solidFill>
                <a:schemeClr val="accent1"/>
              </a:solidFill>
              <a:latin typeface="Roboto Slab"/>
              <a:ea typeface="Roboto Slab"/>
              <a:cs typeface="Roboto Slab"/>
              <a:sym typeface="Roboto Slab"/>
            </a:endParaRPr>
          </a:p>
        </p:txBody>
      </p:sp>
      <p:sp>
        <p:nvSpPr>
          <p:cNvPr id="208" name="Google Shape;208;p21"/>
          <p:cNvSpPr txBox="1"/>
          <p:nvPr/>
        </p:nvSpPr>
        <p:spPr>
          <a:xfrm>
            <a:off x="5474275" y="3994225"/>
            <a:ext cx="16947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Slab"/>
                <a:ea typeface="Roboto Slab"/>
                <a:cs typeface="Roboto Slab"/>
                <a:sym typeface="Roboto Slab"/>
              </a:rPr>
              <a:t>PRECISION(98.2%)</a:t>
            </a:r>
            <a:endParaRPr sz="1200">
              <a:latin typeface="Roboto Slab"/>
              <a:ea typeface="Roboto Slab"/>
              <a:cs typeface="Roboto Slab"/>
              <a:sym typeface="Roboto Slab"/>
            </a:endParaRPr>
          </a:p>
        </p:txBody>
      </p:sp>
      <p:sp>
        <p:nvSpPr>
          <p:cNvPr id="209" name="Google Shape;209;p21"/>
          <p:cNvSpPr txBox="1"/>
          <p:nvPr/>
        </p:nvSpPr>
        <p:spPr>
          <a:xfrm>
            <a:off x="6929725" y="3995825"/>
            <a:ext cx="14088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Slab"/>
                <a:ea typeface="Roboto Slab"/>
                <a:cs typeface="Roboto Slab"/>
                <a:sym typeface="Roboto Slab"/>
              </a:rPr>
              <a:t>RECALL(96.4%)</a:t>
            </a:r>
            <a:endParaRPr sz="1200">
              <a:latin typeface="Roboto Slab"/>
              <a:ea typeface="Roboto Slab"/>
              <a:cs typeface="Roboto Slab"/>
              <a:sym typeface="Roboto Slab"/>
            </a:endParaRPr>
          </a:p>
        </p:txBody>
      </p:sp>
      <p:sp>
        <p:nvSpPr>
          <p:cNvPr id="210" name="Google Shape;210;p21"/>
          <p:cNvSpPr txBox="1"/>
          <p:nvPr/>
        </p:nvSpPr>
        <p:spPr>
          <a:xfrm>
            <a:off x="178975" y="499275"/>
            <a:ext cx="2901600" cy="1064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CONCLUSION</a:t>
            </a:r>
            <a:endParaRPr b="1" sz="1800">
              <a:solidFill>
                <a:schemeClr val="lt1"/>
              </a:solidFill>
              <a:latin typeface="Roboto Slab"/>
              <a:ea typeface="Roboto Slab"/>
              <a:cs typeface="Roboto Slab"/>
              <a:sym typeface="Roboto Slab"/>
            </a:endParaRPr>
          </a:p>
        </p:txBody>
      </p:sp>
      <p:sp>
        <p:nvSpPr>
          <p:cNvPr id="211" name="Google Shape;211;p21"/>
          <p:cNvSpPr txBox="1"/>
          <p:nvPr/>
        </p:nvSpPr>
        <p:spPr>
          <a:xfrm>
            <a:off x="179000" y="1742750"/>
            <a:ext cx="2901600" cy="1337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Roboto Slab"/>
                <a:ea typeface="Roboto Slab"/>
                <a:cs typeface="Roboto Slab"/>
                <a:sym typeface="Roboto Slab"/>
              </a:rPr>
              <a:t>The paper evaluates the proposed method on a real dataset collected from a railway bridge in Belgium, before, during, and after retrofitting.</a:t>
            </a:r>
            <a:endParaRPr sz="3000">
              <a:solidFill>
                <a:schemeClr val="lt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