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5" r:id="rId5"/>
    <p:sldId id="259" r:id="rId6"/>
    <p:sldId id="267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0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3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9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9254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82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956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17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3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5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7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49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4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0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4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80D26-F23D-4A83-AE1A-BA14A5A5CA33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EA611-4112-46CF-92E5-524500272C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81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hvidtfeldts.net/index.php/2011/09/distance-estimated-3d-fractals-v-the-mandelbulb-different-de-approximation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sphere with a black background&#10;&#10;AI-generated content may be incorrect.">
            <a:extLst>
              <a:ext uri="{FF2B5EF4-FFF2-40B4-BE49-F238E27FC236}">
                <a16:creationId xmlns:a16="http://schemas.microsoft.com/office/drawing/2014/main" id="{BC7637CF-C981-94DA-D95B-7646B5CB4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74" y="342564"/>
            <a:ext cx="4480489" cy="4270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55444C-DE8A-9995-EE1C-76F33DEA2AD0}"/>
              </a:ext>
            </a:extLst>
          </p:cNvPr>
          <p:cNvSpPr txBox="1"/>
          <p:nvPr/>
        </p:nvSpPr>
        <p:spPr>
          <a:xfrm>
            <a:off x="707373" y="1859340"/>
            <a:ext cx="538862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Animating the </a:t>
            </a:r>
            <a:r>
              <a:rPr lang="en-US" sz="3200" dirty="0" err="1"/>
              <a:t>Mandelbulb</a:t>
            </a:r>
            <a:r>
              <a:rPr lang="en-US" sz="3200" dirty="0"/>
              <a:t> using Ray Marching and optional keyframe animation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7BD1D-73FE-10D0-A2EE-145A9942D99F}"/>
              </a:ext>
            </a:extLst>
          </p:cNvPr>
          <p:cNvSpPr txBox="1"/>
          <p:nvPr/>
        </p:nvSpPr>
        <p:spPr>
          <a:xfrm>
            <a:off x="602673" y="3921443"/>
            <a:ext cx="5351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Project IG – Janne Rotter</a:t>
            </a:r>
          </a:p>
        </p:txBody>
      </p:sp>
    </p:spTree>
    <p:extLst>
      <p:ext uri="{BB962C8B-B14F-4D97-AF65-F5344CB8AC3E}">
        <p14:creationId xmlns:p14="http://schemas.microsoft.com/office/powerpoint/2010/main" val="2319237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06BE4-42C6-4C7D-40AF-2C8A2DD68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0F90-0E6A-92ED-0F5D-A5EE115F8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White, D. (2009). </a:t>
            </a:r>
            <a:r>
              <a:rPr lang="en-US" i="1" dirty="0"/>
              <a:t>The unravelling of the real 3d </a:t>
            </a:r>
            <a:r>
              <a:rPr lang="en-US" i="1" dirty="0" err="1"/>
              <a:t>mandelbrot</a:t>
            </a:r>
            <a:r>
              <a:rPr lang="en-US" i="1" dirty="0"/>
              <a:t> fractal</a:t>
            </a:r>
            <a:r>
              <a:rPr lang="en-US" dirty="0"/>
              <a:t>.</a:t>
            </a:r>
          </a:p>
          <a:p>
            <a:r>
              <a:rPr lang="en-US" dirty="0"/>
              <a:t>[2] </a:t>
            </a:r>
            <a:r>
              <a:rPr lang="de-DE" dirty="0" err="1"/>
              <a:t>Hvidtfeldt</a:t>
            </a:r>
            <a:r>
              <a:rPr lang="de-DE" dirty="0"/>
              <a:t>, C. (2011). </a:t>
            </a:r>
            <a:r>
              <a:rPr lang="de-DE" i="1" dirty="0" err="1"/>
              <a:t>Distance</a:t>
            </a:r>
            <a:r>
              <a:rPr lang="de-DE" i="1" dirty="0"/>
              <a:t> </a:t>
            </a:r>
            <a:r>
              <a:rPr lang="de-DE" i="1" dirty="0" err="1"/>
              <a:t>estimated</a:t>
            </a:r>
            <a:r>
              <a:rPr lang="de-DE" i="1" dirty="0"/>
              <a:t> 3D </a:t>
            </a:r>
            <a:r>
              <a:rPr lang="de-DE" i="1" dirty="0" err="1"/>
              <a:t>fractals</a:t>
            </a:r>
            <a:r>
              <a:rPr lang="de-DE" i="1" dirty="0"/>
              <a:t> V: The </a:t>
            </a:r>
            <a:r>
              <a:rPr lang="de-DE" i="1" dirty="0" err="1"/>
              <a:t>Mandelbulb</a:t>
            </a:r>
            <a:r>
              <a:rPr lang="de-DE" i="1" dirty="0"/>
              <a:t> – Different DE </a:t>
            </a:r>
            <a:r>
              <a:rPr lang="de-DE" i="1" dirty="0" err="1"/>
              <a:t>approximations</a:t>
            </a:r>
            <a:r>
              <a:rPr lang="de-DE" dirty="0"/>
              <a:t>. Hvidtfeldt.net. </a:t>
            </a:r>
            <a:r>
              <a:rPr lang="de-DE" dirty="0">
                <a:hlinkClick r:id="rId2"/>
              </a:rPr>
              <a:t>http://blog.hvidtfeldts.net/index.php/2011/09/distance-estimated-3d-fractals-v-the-mandelbulb-different-de-approximations/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213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205A5-1099-D602-1939-B9F72CC1C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52B6-2F97-62FF-A8D8-2C77529C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C0EF-FB5D-57A9-5D64-AF3DB8339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 1: https://external-content.duckduckgo.com/iu/?u=https%3A%2F%2Fcdn1.byjus.com%2Fwp-content%2Fuploads%2F2019%2F09%2FSpherical-coordinate-system.png&amp;f=1&amp;nofb=1&amp;ipt=57008388bee748abcb94df22c8643c78ac159a7639911e3b4828f72eb495da89&amp;ipo=images, 24.03.2025</a:t>
            </a:r>
          </a:p>
        </p:txBody>
      </p:sp>
    </p:spTree>
    <p:extLst>
      <p:ext uri="{BB962C8B-B14F-4D97-AF65-F5344CB8AC3E}">
        <p14:creationId xmlns:p14="http://schemas.microsoft.com/office/powerpoint/2010/main" val="301480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3540-2C3A-4563-99AE-A8B7DD2C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97F6F-CC1D-209D-D1C1-470CEE2E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en-US" sz="2800" dirty="0"/>
              <a:t>Mathematical baseline – The </a:t>
            </a:r>
            <a:r>
              <a:rPr lang="en-US" sz="2800" dirty="0" err="1"/>
              <a:t>Mandelbulb</a:t>
            </a:r>
            <a:endParaRPr lang="en-US" sz="2800" dirty="0"/>
          </a:p>
          <a:p>
            <a:pPr marL="457200" indent="-457200">
              <a:buAutoNum type="arabicParenR"/>
            </a:pPr>
            <a:r>
              <a:rPr lang="en-US" sz="2800" dirty="0"/>
              <a:t>Visualizing the Fractal</a:t>
            </a:r>
          </a:p>
          <a:p>
            <a:pPr marL="914400" lvl="1" indent="-457200">
              <a:buAutoNum type="arabicParenR"/>
            </a:pPr>
            <a:r>
              <a:rPr lang="en-US" sz="2400" dirty="0"/>
              <a:t>Surface Distance estimation</a:t>
            </a:r>
          </a:p>
          <a:p>
            <a:pPr marL="914400" lvl="1" indent="-457200">
              <a:buAutoNum type="arabicParenR"/>
            </a:pPr>
            <a:r>
              <a:rPr lang="en-US" sz="2400" dirty="0"/>
              <a:t>Ray Marching</a:t>
            </a:r>
          </a:p>
          <a:p>
            <a:pPr marL="914400" lvl="1" indent="-457200">
              <a:buAutoNum type="arabicParenR"/>
            </a:pPr>
            <a:r>
              <a:rPr lang="en-US" sz="2400" dirty="0"/>
              <a:t>Shading</a:t>
            </a:r>
          </a:p>
          <a:p>
            <a:pPr marL="457200" indent="-457200">
              <a:buAutoNum type="arabicParenR"/>
            </a:pPr>
            <a:r>
              <a:rPr lang="en-US" sz="2800" dirty="0"/>
              <a:t>Keyframe animation</a:t>
            </a:r>
          </a:p>
          <a:p>
            <a:pPr marL="457200" indent="-457200">
              <a:buAutoNum type="arabicParenR"/>
            </a:pPr>
            <a:r>
              <a:rPr lang="en-US" sz="2800" dirty="0"/>
              <a:t>Bibliography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25289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B470-1709-E6D1-C577-FD9B85FE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Baseline –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mundelbulb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10E80-FA8A-BDCC-AD1F-B582B41450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2194560"/>
                <a:ext cx="10820400" cy="437338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 err="1"/>
                  <a:t>Mandelbulb</a:t>
                </a:r>
                <a:r>
                  <a:rPr lang="en-US" dirty="0"/>
                  <a:t> is a three-dimensional analogue of the Mandelbrot set </a:t>
                </a:r>
                <a:r>
                  <a:rPr lang="en-US" baseline="30000" dirty="0"/>
                  <a:t>[1]</a:t>
                </a:r>
              </a:p>
              <a:p>
                <a:r>
                  <a:rPr lang="en-US" dirty="0"/>
                  <a:t>Follows a similar equation but with three coordinates: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 general,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 in the </a:t>
                </a:r>
                <a:r>
                  <a:rPr lang="en-US" dirty="0" err="1"/>
                  <a:t>Mandelbulb</a:t>
                </a:r>
                <a:r>
                  <a:rPr lang="en-US" dirty="0"/>
                  <a:t> </a:t>
                </a:r>
                <a:r>
                  <a:rPr lang="en-US" dirty="0" err="1"/>
                  <a:t>iff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“The point does not escape to infinity when iteratively applying the formula”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210E80-FA8A-BDCC-AD1F-B582B41450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194560"/>
                <a:ext cx="10820400" cy="4373388"/>
              </a:xfrm>
              <a:blipFill>
                <a:blip r:embed="rId2"/>
                <a:stretch>
                  <a:fillRect l="-676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5261EA-DC2F-2A24-08F7-F5F38D3AFA46}"/>
                  </a:ext>
                </a:extLst>
              </p:cNvPr>
              <p:cNvSpPr/>
              <p:nvPr/>
            </p:nvSpPr>
            <p:spPr>
              <a:xfrm>
                <a:off x="4114800" y="3221182"/>
                <a:ext cx="3449782" cy="768927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de-DE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F5261EA-DC2F-2A24-08F7-F5F38D3AFA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3221182"/>
                <a:ext cx="3449782" cy="7689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3F0D80-50F0-13C1-7683-3BB6D4919CED}"/>
                  </a:ext>
                </a:extLst>
              </p:cNvPr>
              <p:cNvSpPr/>
              <p:nvPr/>
            </p:nvSpPr>
            <p:spPr>
              <a:xfrm>
                <a:off x="4114800" y="4911437"/>
                <a:ext cx="3449782" cy="768927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func>
                        <m:func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de-D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func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33F0D80-50F0-13C1-7683-3BB6D4919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4911437"/>
                <a:ext cx="3449782" cy="7689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19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4390E-3956-CB51-2C12-C18785C3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3ECA3-86C5-113E-229E-1B1C538EC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Baseline – 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mundelbulb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C26A7-CA59-4F33-34E9-A668605B6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3388"/>
          </a:xfrm>
        </p:spPr>
        <p:txBody>
          <a:bodyPr/>
          <a:lstStyle/>
          <a:p>
            <a:r>
              <a:rPr lang="en-US" dirty="0"/>
              <a:t>A useful rule of thumb: If a point leaves the </a:t>
            </a:r>
            <a:r>
              <a:rPr lang="en-US" dirty="0" err="1"/>
              <a:t>bailoutradius</a:t>
            </a:r>
            <a:r>
              <a:rPr lang="en-US" dirty="0"/>
              <a:t> (of 2) during the iteration it is NOT in the </a:t>
            </a:r>
            <a:r>
              <a:rPr lang="en-US" dirty="0" err="1"/>
              <a:t>mandelbulb</a:t>
            </a:r>
            <a:endParaRPr lang="en-US" dirty="0"/>
          </a:p>
          <a:p>
            <a:r>
              <a:rPr lang="en-US" dirty="0"/>
              <a:t>The function f is defined on spherical coordinates as: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674DBE-1B55-4FB1-33AE-6E060292FCFD}"/>
              </a:ext>
            </a:extLst>
          </p:cNvPr>
          <p:cNvSpPr/>
          <p:nvPr/>
        </p:nvSpPr>
        <p:spPr>
          <a:xfrm>
            <a:off x="8248650" y="3306388"/>
            <a:ext cx="3449782" cy="314468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endParaRPr lang="en-US" sz="1400" dirty="0">
              <a:solidFill>
                <a:schemeClr val="bg1"/>
              </a:solidFill>
            </a:endParaRPr>
          </a:p>
          <a:p>
            <a:pPr algn="ctr"/>
            <a:r>
              <a:rPr lang="en-US" sz="1400" dirty="0">
                <a:solidFill>
                  <a:schemeClr val="bg1"/>
                </a:solidFill>
              </a:rPr>
              <a:t>Fig 1: Spherical coordinates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736FAA-59C0-8852-3D0F-D36BE6CEE1ED}"/>
                  </a:ext>
                </a:extLst>
              </p:cNvPr>
              <p:cNvSpPr/>
              <p:nvPr/>
            </p:nvSpPr>
            <p:spPr>
              <a:xfrm>
                <a:off x="2895600" y="3781673"/>
                <a:ext cx="3449782" cy="2192482"/>
              </a:xfrm>
              <a:prstGeom prst="rect">
                <a:avLst/>
              </a:prstGeom>
              <a:noFill/>
              <a:ln w="571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de-DE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de-DE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 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DE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de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de-DE" sz="2800" b="0" dirty="0"/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C736FAA-59C0-8852-3D0F-D36BE6CEE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781673"/>
                <a:ext cx="3449782" cy="2192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graph of a function&#10;&#10;AI-generated content may be incorrect.">
            <a:extLst>
              <a:ext uri="{FF2B5EF4-FFF2-40B4-BE49-F238E27FC236}">
                <a16:creationId xmlns:a16="http://schemas.microsoft.com/office/drawing/2014/main" id="{56D001D9-FE1D-4CF6-C71D-F442E3D02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2446" y="3573223"/>
            <a:ext cx="3006436" cy="227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7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3DC2-2AA7-633F-B6F3-CE0325307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fractal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A8C86-8AB6-2963-87AA-1D50D453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checking if a point is in the </a:t>
            </a:r>
            <a:r>
              <a:rPr lang="en-US" dirty="0" err="1"/>
              <a:t>mandelbulb</a:t>
            </a:r>
            <a:r>
              <a:rPr lang="en-US" dirty="0"/>
              <a:t> we check how far a point is away from the </a:t>
            </a:r>
            <a:r>
              <a:rPr lang="en-US" dirty="0" err="1"/>
              <a:t>mandelbulb</a:t>
            </a:r>
            <a:r>
              <a:rPr lang="en-US" dirty="0"/>
              <a:t> 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Better fitted to raymarching because we can take bigger steps towards the surface if the distance is large</a:t>
            </a:r>
            <a:r>
              <a:rPr lang="en-US" baseline="30000" dirty="0">
                <a:sym typeface="Wingdings" panose="05000000000000000000" pitchFamily="2" charset="2"/>
              </a:rPr>
              <a:t>[2]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A green sphere with a black background&#10;&#10;AI-generated content may be incorrect.">
            <a:extLst>
              <a:ext uri="{FF2B5EF4-FFF2-40B4-BE49-F238E27FC236}">
                <a16:creationId xmlns:a16="http://schemas.microsoft.com/office/drawing/2014/main" id="{67E302CF-C4A7-9784-FAC2-FCF2218965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501" y="3699162"/>
            <a:ext cx="1722007" cy="1641324"/>
          </a:xfrm>
          <a:prstGeom prst="rect">
            <a:avLst/>
          </a:prstGeom>
        </p:spPr>
      </p:pic>
      <p:sp>
        <p:nvSpPr>
          <p:cNvPr id="8" name="Multiplication Sign 7">
            <a:extLst>
              <a:ext uri="{FF2B5EF4-FFF2-40B4-BE49-F238E27FC236}">
                <a16:creationId xmlns:a16="http://schemas.microsoft.com/office/drawing/2014/main" id="{ECCE6B1D-E771-8DE0-C225-90A05967396D}"/>
              </a:ext>
            </a:extLst>
          </p:cNvPr>
          <p:cNvSpPr/>
          <p:nvPr/>
        </p:nvSpPr>
        <p:spPr>
          <a:xfrm>
            <a:off x="1555909" y="4046253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Video camera outline">
            <a:extLst>
              <a:ext uri="{FF2B5EF4-FFF2-40B4-BE49-F238E27FC236}">
                <a16:creationId xmlns:a16="http://schemas.microsoft.com/office/drawing/2014/main" id="{0D6D73C3-DC82-DC43-7EB3-75EFF5C260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4165">
            <a:off x="827870" y="3582104"/>
            <a:ext cx="753660" cy="75366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232686-F4B6-1E36-9C7A-52FFEA38E033}"/>
              </a:ext>
            </a:extLst>
          </p:cNvPr>
          <p:cNvCxnSpPr>
            <a:cxnSpLocks/>
          </p:cNvCxnSpPr>
          <p:nvPr/>
        </p:nvCxnSpPr>
        <p:spPr>
          <a:xfrm>
            <a:off x="1623769" y="4107201"/>
            <a:ext cx="1993932" cy="27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803DE65D-4905-3C83-19F6-714EAE52048E}"/>
              </a:ext>
            </a:extLst>
          </p:cNvPr>
          <p:cNvSpPr/>
          <p:nvPr/>
        </p:nvSpPr>
        <p:spPr>
          <a:xfrm>
            <a:off x="3482779" y="4305110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F3D2BE15-A36F-DBB4-F52B-65B60A9A7981}"/>
              </a:ext>
            </a:extLst>
          </p:cNvPr>
          <p:cNvSpPr/>
          <p:nvPr/>
        </p:nvSpPr>
        <p:spPr>
          <a:xfrm>
            <a:off x="3610800" y="4316416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 descr="A green sphere with a black background&#10;&#10;AI-generated content may be incorrect.">
            <a:extLst>
              <a:ext uri="{FF2B5EF4-FFF2-40B4-BE49-F238E27FC236}">
                <a16:creationId xmlns:a16="http://schemas.microsoft.com/office/drawing/2014/main" id="{9C525911-FB6C-02CF-6810-65A0BD382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4162" y="3699163"/>
            <a:ext cx="1722007" cy="1641324"/>
          </a:xfrm>
          <a:prstGeom prst="rect">
            <a:avLst/>
          </a:prstGeom>
        </p:spPr>
      </p:pic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37D6E123-C9D9-4574-E4DA-DAC89EA5C3EA}"/>
              </a:ext>
            </a:extLst>
          </p:cNvPr>
          <p:cNvSpPr/>
          <p:nvPr/>
        </p:nvSpPr>
        <p:spPr>
          <a:xfrm>
            <a:off x="7095570" y="4046254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Graphic 41" descr="Video camera outline">
            <a:extLst>
              <a:ext uri="{FF2B5EF4-FFF2-40B4-BE49-F238E27FC236}">
                <a16:creationId xmlns:a16="http://schemas.microsoft.com/office/drawing/2014/main" id="{4C4640F3-1F45-48C3-47F3-1BAF7C4D90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04165">
            <a:off x="6367531" y="3582105"/>
            <a:ext cx="753660" cy="753660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14115BF-DB01-F5C7-1887-DEDCAA1FFC8D}"/>
              </a:ext>
            </a:extLst>
          </p:cNvPr>
          <p:cNvCxnSpPr>
            <a:cxnSpLocks/>
          </p:cNvCxnSpPr>
          <p:nvPr/>
        </p:nvCxnSpPr>
        <p:spPr>
          <a:xfrm>
            <a:off x="7163430" y="4107202"/>
            <a:ext cx="1993932" cy="270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7A08BC65-D6E0-3826-6A9A-EC78FA66D463}"/>
              </a:ext>
            </a:extLst>
          </p:cNvPr>
          <p:cNvSpPr/>
          <p:nvPr/>
        </p:nvSpPr>
        <p:spPr>
          <a:xfrm>
            <a:off x="7227202" y="4057357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29173162-1F69-0FF7-3A4A-440F32D33E27}"/>
              </a:ext>
            </a:extLst>
          </p:cNvPr>
          <p:cNvSpPr/>
          <p:nvPr/>
        </p:nvSpPr>
        <p:spPr>
          <a:xfrm>
            <a:off x="7358515" y="4084726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1FEE4001-D11F-6662-CD16-C6AEEC8A160F}"/>
              </a:ext>
            </a:extLst>
          </p:cNvPr>
          <p:cNvSpPr/>
          <p:nvPr/>
        </p:nvSpPr>
        <p:spPr>
          <a:xfrm>
            <a:off x="7510265" y="4095966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9D80F0E7-F302-6691-7479-9846B4AD2D3B}"/>
              </a:ext>
            </a:extLst>
          </p:cNvPr>
          <p:cNvSpPr/>
          <p:nvPr/>
        </p:nvSpPr>
        <p:spPr>
          <a:xfrm>
            <a:off x="7662015" y="4120386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5D97E766-B7A0-DAFB-CA09-AF73A14E7DFB}"/>
              </a:ext>
            </a:extLst>
          </p:cNvPr>
          <p:cNvSpPr/>
          <p:nvPr/>
        </p:nvSpPr>
        <p:spPr>
          <a:xfrm>
            <a:off x="7814498" y="4145674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5F4379D7-6596-8721-C370-F34397774676}"/>
              </a:ext>
            </a:extLst>
          </p:cNvPr>
          <p:cNvSpPr/>
          <p:nvPr/>
        </p:nvSpPr>
        <p:spPr>
          <a:xfrm>
            <a:off x="7945015" y="4168003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A9363D7F-A2A9-81E3-6661-7AAC768A532F}"/>
              </a:ext>
            </a:extLst>
          </p:cNvPr>
          <p:cNvSpPr/>
          <p:nvPr/>
        </p:nvSpPr>
        <p:spPr>
          <a:xfrm>
            <a:off x="8101593" y="4168003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DA54CA14-1E12-81D4-F454-2FFDF460A7A6}"/>
              </a:ext>
            </a:extLst>
          </p:cNvPr>
          <p:cNvSpPr/>
          <p:nvPr/>
        </p:nvSpPr>
        <p:spPr>
          <a:xfrm>
            <a:off x="8252774" y="4194520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4B608F1D-674A-5B9E-E2F8-F20F265BD086}"/>
              </a:ext>
            </a:extLst>
          </p:cNvPr>
          <p:cNvSpPr/>
          <p:nvPr/>
        </p:nvSpPr>
        <p:spPr>
          <a:xfrm>
            <a:off x="8397021" y="4217862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4F70532F-736A-25B0-23A6-15EEAE0AE2BE}"/>
              </a:ext>
            </a:extLst>
          </p:cNvPr>
          <p:cNvSpPr/>
          <p:nvPr/>
        </p:nvSpPr>
        <p:spPr>
          <a:xfrm>
            <a:off x="8541268" y="4228951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6DF197B9-3D16-0EC2-34CD-D3FAC1EB7F0E}"/>
              </a:ext>
            </a:extLst>
          </p:cNvPr>
          <p:cNvSpPr/>
          <p:nvPr/>
        </p:nvSpPr>
        <p:spPr>
          <a:xfrm>
            <a:off x="8674833" y="4255468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CF86AC29-4472-9915-8464-277458192CCD}"/>
              </a:ext>
            </a:extLst>
          </p:cNvPr>
          <p:cNvSpPr/>
          <p:nvPr/>
        </p:nvSpPr>
        <p:spPr>
          <a:xfrm>
            <a:off x="8797584" y="4278810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39E6CEEB-C1AB-3C16-1774-42CE1FDBC596}"/>
              </a:ext>
            </a:extLst>
          </p:cNvPr>
          <p:cNvSpPr/>
          <p:nvPr/>
        </p:nvSpPr>
        <p:spPr>
          <a:xfrm>
            <a:off x="8920644" y="4289899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61235034-D6BA-5944-8408-3D73B584AD2A}"/>
              </a:ext>
            </a:extLst>
          </p:cNvPr>
          <p:cNvSpPr/>
          <p:nvPr/>
        </p:nvSpPr>
        <p:spPr>
          <a:xfrm>
            <a:off x="9040829" y="4305110"/>
            <a:ext cx="135082" cy="121896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7768C3-5224-8DD0-A697-4D6C515FE75E}"/>
              </a:ext>
            </a:extLst>
          </p:cNvPr>
          <p:cNvSpPr txBox="1"/>
          <p:nvPr/>
        </p:nvSpPr>
        <p:spPr>
          <a:xfrm>
            <a:off x="1413163" y="5257800"/>
            <a:ext cx="332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With distance estimation </a:t>
            </a:r>
            <a:endParaRPr lang="en-US" dirty="0"/>
          </a:p>
          <a:p>
            <a:pPr algn="ctr"/>
            <a:r>
              <a:rPr lang="en-US" dirty="0"/>
              <a:t>Take big steps if we are far away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A7514E5-063B-11E1-AA43-DC605663A054}"/>
              </a:ext>
            </a:extLst>
          </p:cNvPr>
          <p:cNvSpPr txBox="1"/>
          <p:nvPr/>
        </p:nvSpPr>
        <p:spPr>
          <a:xfrm>
            <a:off x="6597073" y="5257800"/>
            <a:ext cx="33238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Without distance estimation </a:t>
            </a:r>
            <a:endParaRPr lang="en-US" dirty="0"/>
          </a:p>
          <a:p>
            <a:pPr algn="ctr"/>
            <a:r>
              <a:rPr lang="en-US" dirty="0"/>
              <a:t>Evaluate for a lot of points on the ray</a:t>
            </a:r>
          </a:p>
        </p:txBody>
      </p:sp>
    </p:spTree>
    <p:extLst>
      <p:ext uri="{BB962C8B-B14F-4D97-AF65-F5344CB8AC3E}">
        <p14:creationId xmlns:p14="http://schemas.microsoft.com/office/powerpoint/2010/main" val="242602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8C8B-A3C6-8A5C-0948-2CF51F14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Surface distance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CC367-36BB-F143-5234-DD5B6DCF69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define a function that returns the distance of a point to the surface of the </a:t>
                </a:r>
                <a:r>
                  <a:rPr lang="en-US" dirty="0" err="1"/>
                  <a:t>mandelbulb</a:t>
                </a:r>
                <a:endParaRPr lang="en-US" dirty="0"/>
              </a:p>
              <a:p>
                <a:r>
                  <a:rPr lang="en-US" dirty="0"/>
                  <a:t>It does so by keeping track of the accumulating derivative regarding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ACC367-36BB-F143-5234-DD5B6DCF6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33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590AA-A02C-0A48-7F34-D6539E204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Ray marching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17AF0-F8C8-A565-95C1-F55AF5B19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2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E367-63FA-0E9F-8554-2FFB45D82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CA0DA-DEBB-2E6B-B178-63EAF8651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directional light</a:t>
            </a:r>
          </a:p>
          <a:p>
            <a:r>
              <a:rPr lang="en-US" dirty="0"/>
              <a:t>Used diffuse and </a:t>
            </a:r>
            <a:r>
              <a:rPr lang="en-US" dirty="0" err="1"/>
              <a:t>phong</a:t>
            </a:r>
            <a:r>
              <a:rPr lang="en-US" dirty="0"/>
              <a:t> shading with option to add curvature </a:t>
            </a:r>
            <a:r>
              <a:rPr lang="en-US"/>
              <a:t>based shading (CBS)</a:t>
            </a:r>
          </a:p>
        </p:txBody>
      </p:sp>
    </p:spTree>
    <p:extLst>
      <p:ext uri="{BB962C8B-B14F-4D97-AF65-F5344CB8AC3E}">
        <p14:creationId xmlns:p14="http://schemas.microsoft.com/office/powerpoint/2010/main" val="351487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A31CB-E37E-A2BF-EEF5-A7FFE0079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Keyframe animation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93CCF-A8D0-43E6-C80F-02DA22185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4737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405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 Math</vt:lpstr>
      <vt:lpstr>Century Gothic</vt:lpstr>
      <vt:lpstr>Wingdings</vt:lpstr>
      <vt:lpstr>Vapor Trail</vt:lpstr>
      <vt:lpstr>PowerPoint Presentation</vt:lpstr>
      <vt:lpstr>Overview</vt:lpstr>
      <vt:lpstr>Mathematical Baseline –  the mundelbulb</vt:lpstr>
      <vt:lpstr>Mathematical Baseline –  the mundelbulb</vt:lpstr>
      <vt:lpstr>Visualizing the fractal</vt:lpstr>
      <vt:lpstr>Surface distance estimation</vt:lpstr>
      <vt:lpstr>Ray marching</vt:lpstr>
      <vt:lpstr>shading</vt:lpstr>
      <vt:lpstr>Keyframe animation</vt:lpstr>
      <vt:lpstr>bibliography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Janne Rotter</dc:creator>
  <cp:lastModifiedBy>Janne Rotter</cp:lastModifiedBy>
  <cp:revision>12</cp:revision>
  <dcterms:created xsi:type="dcterms:W3CDTF">2025-03-24T10:06:51Z</dcterms:created>
  <dcterms:modified xsi:type="dcterms:W3CDTF">2025-04-04T07:35:11Z</dcterms:modified>
</cp:coreProperties>
</file>