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3" r:id="rId14"/>
    <p:sldId id="294" r:id="rId15"/>
    <p:sldId id="295" r:id="rId16"/>
    <p:sldId id="296" r:id="rId17"/>
    <p:sldId id="263" r:id="rId18"/>
    <p:sldId id="28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4CA"/>
    <a:srgbClr val="003D70"/>
    <a:srgbClr val="3192CD"/>
    <a:srgbClr val="F93400"/>
    <a:srgbClr val="990000"/>
    <a:srgbClr val="FF6699"/>
    <a:srgbClr val="A05502"/>
    <a:srgbClr val="FF002A"/>
    <a:srgbClr val="1A1A1A"/>
    <a:srgbClr val="DF7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82021" autoAdjust="0"/>
  </p:normalViewPr>
  <p:slideViewPr>
    <p:cSldViewPr snapToGrid="0">
      <p:cViewPr>
        <p:scale>
          <a:sx n="92" d="100"/>
          <a:sy n="92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FFE3A-8422-402D-9D9E-C7FF2B957463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A4F9-A83F-46F8-8589-E69EA9AA01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632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97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74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4359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28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308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19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21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08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926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01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97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51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05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A4F9-A83F-46F8-8589-E69EA9AA01F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2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036F7-5BCC-5F5B-13A0-3DD0618B8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022DA-65FD-8E31-1176-7180F27BA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7E35F-F029-ECC8-74D1-F5F90B0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B48F-3D4A-4A14-8FB4-03C17ABC4248}" type="datetime1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99E8C-7882-67EE-F7BD-4764A696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EA5EA-4405-D502-28DA-B4D7403F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11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0040D-8E2C-473B-BFE4-6ABAB3B2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05CF51-7E1D-11AF-9FC4-8B1ED34A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8C84A-8B5A-97E5-2EA6-EF0764C6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805F-FF43-40D7-996F-9C57E78D0294}" type="datetime1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5BCE0-4759-5DF4-A3FB-06021FBA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65C5F-E984-E06B-5BD4-D365940A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21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E65702-EB11-867D-A6E2-B705FCAF0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99D6A3-1985-7BA6-E9B7-2D93A468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98547-103B-AEB8-5879-762B971E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6BC-31F7-4BD1-962B-7E2044AD6E67}" type="datetime1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D1266-D481-6BA7-DA94-F919F4D0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C3ED9-CF4E-B359-8AE3-63477B8D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48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68003-899A-175C-02AD-9F1D362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C6650-DA32-3DCA-C4C8-AE040C79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C9A82-5F28-D027-F23E-5154A322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ED40-4E20-4D18-84B2-6F1762CBBE8E}" type="datetime1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97D3F-F5A6-9383-BB9C-96265A3C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00603-FC89-5159-A29A-38C6032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7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4546B-DB4A-E9B5-72EB-84F8130E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9D258-7F42-33B3-B940-034A633B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F10F7-F94B-E5DC-4E5E-B939827A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1CE0-BB6F-48E7-B615-163166B23B05}" type="datetime1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1DB8A-E1F1-BE30-ED30-DA8F90C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BE43E-3043-ED58-83F7-8240CC11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3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2C8C-79C9-2B25-7AAA-A59E03E2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15D3D-0120-B222-A1DB-438C407D0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2481A-4555-42F3-FF64-4056E956A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963F1-6988-A71B-F59B-7A8150A8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25D3-3073-4BD2-86BB-86B435BB7356}" type="datetime1">
              <a:rPr lang="de-CH" smtClean="0"/>
              <a:t>01.11.2022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19BB8C-6D2C-EEA3-4714-FDA7A279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7D8957-8D7A-B408-8F9F-DC82794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5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ABCB4-66D5-5AD7-DB2F-2EE5ACEB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7B60C-321E-D4F8-4508-D42B275E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445FF7-E756-075D-FD03-6C4F7B6B2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28F648-8457-7B78-C757-8D5051FE7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10D9DB-EEA8-6379-BAA3-8F599DE1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41DDD8-47E5-77D1-28EB-46C4A06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E041-50C6-48FD-8D9C-64D15644D55C}" type="datetime1">
              <a:rPr lang="de-CH" smtClean="0"/>
              <a:t>01.11.2022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0FAF85-58D6-CF51-4944-337EF2CD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64F85F-1122-F0BD-C3A4-EA3E5D0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106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A1B78-FFF7-C60C-A914-17F83DB9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477413-0053-7C31-2FE9-D343BA6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8FD2-9ED9-4EC9-8DAA-74BDB052ED49}" type="datetime1">
              <a:rPr lang="de-CH" smtClean="0"/>
              <a:t>01.11.2022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E5BC9-5032-24F7-2986-DBB7D6E6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F4B76-EA33-B0A3-B51A-573E3FA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218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BCBD4B-FBB3-D41B-D1FE-AC56012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E080-8B13-4023-BFD3-19378B5ECF0D}" type="datetime1">
              <a:rPr lang="de-CH" smtClean="0"/>
              <a:t>01.11.2022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C03D57-3BCF-95AB-1751-98CFD783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5E0A2-7B87-679B-D8D0-B1B885E9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2C960-F41F-4E93-4D62-B9B778DD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DE414-1BAB-7C8B-8151-69769886A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866DB-DD28-DFB1-972E-F5384E88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13B8E-2F3D-0677-FD3B-C63376F5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E1A4-B4B3-425D-B4FE-347C933C5B9F}" type="datetime1">
              <a:rPr lang="de-CH" smtClean="0"/>
              <a:t>01.11.2022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C0215-F6CC-6F52-ACDF-B1B7A4D3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FA7A1-6170-E638-1DBE-ACE02C76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029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9DAC0-5B04-B17C-8E32-C51345D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798E6A-67FA-7083-42E3-C802C0D8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789473-EE6F-57A7-B216-4830E1C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265A1D-C442-DDC5-2662-E6F2CDB8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6B86-441F-4BB0-98C6-CC8B6A3208DA}" type="datetime1">
              <a:rPr lang="de-CH" smtClean="0"/>
              <a:t>01.11.2022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C19E1-9EA7-A36C-0E33-6D717956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C9EF0-E770-8D2C-8ECC-C0CF915A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44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8D040C-B6E8-2204-ABC4-9C3991E2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804CC4-4D93-8B27-01BF-42B88BC8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5664F-6AD7-AE58-CA1B-C71960D6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C242-9C5F-4F99-83EF-8F61C1426A5C}" type="datetime1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10C3E-C094-9387-4ADD-4B2C1A886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A9BA2-15D5-78EA-901D-6C3A3977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8A46-6934-4CBF-8EEB-46CA1A628A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7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8B52168-3561-40E0-0D8D-7AC431CF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315" y="1714510"/>
            <a:ext cx="12936630" cy="2587326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93AD75D-1030-794E-BD13-F65E485752FC}"/>
              </a:ext>
            </a:extLst>
          </p:cNvPr>
          <p:cNvGrpSpPr/>
          <p:nvPr/>
        </p:nvGrpSpPr>
        <p:grpSpPr>
          <a:xfrm>
            <a:off x="0" y="2522910"/>
            <a:ext cx="12192000" cy="1709725"/>
            <a:chOff x="0" y="2522910"/>
            <a:chExt cx="12192000" cy="170972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14E8EDE-8813-5AEA-1A49-A87216384C56}"/>
                </a:ext>
              </a:extLst>
            </p:cNvPr>
            <p:cNvSpPr/>
            <p:nvPr/>
          </p:nvSpPr>
          <p:spPr>
            <a:xfrm>
              <a:off x="1470185" y="2522910"/>
              <a:ext cx="9251630" cy="940674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6600" dirty="0"/>
                <a:t>Applied Machine Learning </a:t>
              </a:r>
              <a:endParaRPr lang="en-GB" sz="2000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E9CD099-DFC4-8EA8-6FA8-E0031F002D36}"/>
                </a:ext>
              </a:extLst>
            </p:cNvPr>
            <p:cNvSpPr/>
            <p:nvPr/>
          </p:nvSpPr>
          <p:spPr>
            <a:xfrm>
              <a:off x="0" y="3628183"/>
              <a:ext cx="12192000" cy="604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7EA4CA"/>
                  </a:solidFill>
                </a:rPr>
                <a:t>Titanic – Machine Learning from Disaster</a:t>
              </a:r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43D4B7BE-3BE8-C404-BEAE-B52C884030FA}"/>
              </a:ext>
            </a:extLst>
          </p:cNvPr>
          <p:cNvSpPr/>
          <p:nvPr/>
        </p:nvSpPr>
        <p:spPr>
          <a:xfrm>
            <a:off x="0" y="5760034"/>
            <a:ext cx="12192000" cy="604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Janne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Berger,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Rebekka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Füllemann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, Delia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Schüpbach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1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10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Voting </a:t>
            </a:r>
            <a:r>
              <a:rPr lang="de-CH" sz="3200" dirty="0" err="1"/>
              <a:t>Classifier</a:t>
            </a:r>
            <a:r>
              <a:rPr lang="de-CH" sz="3200" dirty="0"/>
              <a:t> soft			around 68%	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Voting </a:t>
            </a:r>
            <a:r>
              <a:rPr lang="de-CH" sz="3200" dirty="0" err="1"/>
              <a:t>Classifier</a:t>
            </a:r>
            <a:r>
              <a:rPr lang="de-CH" sz="3200" dirty="0"/>
              <a:t> </a:t>
            </a:r>
            <a:r>
              <a:rPr lang="de-CH" sz="3200" dirty="0" err="1"/>
              <a:t>hard</a:t>
            </a:r>
            <a:r>
              <a:rPr lang="de-CH" sz="3200" dirty="0"/>
              <a:t>			around 69%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Voting Classifier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498F429-33B1-BFDF-449D-020A69F67A28}"/>
              </a:ext>
            </a:extLst>
          </p:cNvPr>
          <p:cNvSpPr/>
          <p:nvPr/>
        </p:nvSpPr>
        <p:spPr>
          <a:xfrm>
            <a:off x="5781267" y="1682142"/>
            <a:ext cx="800288" cy="192464"/>
          </a:xfrm>
          <a:prstGeom prst="rightArrow">
            <a:avLst/>
          </a:prstGeom>
          <a:solidFill>
            <a:srgbClr val="7EA4CA"/>
          </a:solidFill>
          <a:ln>
            <a:solidFill>
              <a:srgbClr val="7EA4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40A8DC1-3DBB-C40C-1D6A-8F77614709CF}"/>
              </a:ext>
            </a:extLst>
          </p:cNvPr>
          <p:cNvSpPr/>
          <p:nvPr/>
        </p:nvSpPr>
        <p:spPr>
          <a:xfrm>
            <a:off x="5781267" y="2155070"/>
            <a:ext cx="800288" cy="192464"/>
          </a:xfrm>
          <a:prstGeom prst="rightArrow">
            <a:avLst/>
          </a:prstGeom>
          <a:solidFill>
            <a:srgbClr val="7EA4CA"/>
          </a:solidFill>
          <a:ln>
            <a:solidFill>
              <a:srgbClr val="7EA4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7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11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Results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1035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TITLE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94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AB8273E-5F42-1812-D00F-F539D968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6"/>
          <a:stretch/>
        </p:blipFill>
        <p:spPr>
          <a:xfrm>
            <a:off x="0" y="5642337"/>
            <a:ext cx="12192000" cy="12156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4178A6E-FD1F-007A-FDE1-0203CC15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40" b="13435"/>
          <a:stretch/>
        </p:blipFill>
        <p:spPr>
          <a:xfrm flipH="1">
            <a:off x="9291648" y="5378015"/>
            <a:ext cx="2900352" cy="147998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13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TITLE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" name="Grafik 9" descr="Ein Bild, das LEGO, Spielzeug, Vektorgrafiken enthält.&#10;&#10;Automatisch generierte Beschreibung">
            <a:extLst>
              <a:ext uri="{FF2B5EF4-FFF2-40B4-BE49-F238E27FC236}">
                <a16:creationId xmlns:a16="http://schemas.microsoft.com/office/drawing/2014/main" id="{86263BC0-257C-08A0-BFAB-659D2B36845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69" y="5514189"/>
            <a:ext cx="1916308" cy="13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AB8273E-5F42-1812-D00F-F539D968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6"/>
          <a:stretch/>
        </p:blipFill>
        <p:spPr>
          <a:xfrm>
            <a:off x="0" y="5642337"/>
            <a:ext cx="12192000" cy="12156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4178A6E-FD1F-007A-FDE1-0203CC15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40" b="13435"/>
          <a:stretch/>
        </p:blipFill>
        <p:spPr>
          <a:xfrm flipH="1">
            <a:off x="9291648" y="5378015"/>
            <a:ext cx="2900352" cy="147998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14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TITLE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" name="Grafik 9" descr="Ein Bild, das LEGO, Spielzeug, Vektorgrafiken enthält.&#10;&#10;Automatisch generierte Beschreibung">
            <a:extLst>
              <a:ext uri="{FF2B5EF4-FFF2-40B4-BE49-F238E27FC236}">
                <a16:creationId xmlns:a16="http://schemas.microsoft.com/office/drawing/2014/main" id="{86263BC0-257C-08A0-BFAB-659D2B36845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1841" y="5514189"/>
            <a:ext cx="1916308" cy="13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AB8273E-5F42-1812-D00F-F539D968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6"/>
          <a:stretch/>
        </p:blipFill>
        <p:spPr>
          <a:xfrm>
            <a:off x="0" y="5642337"/>
            <a:ext cx="12192000" cy="12156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4178A6E-FD1F-007A-FDE1-0203CC15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40" b="13435"/>
          <a:stretch/>
        </p:blipFill>
        <p:spPr>
          <a:xfrm flipH="1">
            <a:off x="9291648" y="5378015"/>
            <a:ext cx="2900352" cy="147998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15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TITLE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" name="Grafik 9" descr="Ein Bild, das LEGO, Spielzeug, Vektorgrafiken enthält.&#10;&#10;Automatisch generierte Beschreibung">
            <a:extLst>
              <a:ext uri="{FF2B5EF4-FFF2-40B4-BE49-F238E27FC236}">
                <a16:creationId xmlns:a16="http://schemas.microsoft.com/office/drawing/2014/main" id="{86263BC0-257C-08A0-BFAB-659D2B36845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4343" y="5514189"/>
            <a:ext cx="1916308" cy="13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AB8273E-5F42-1812-D00F-F539D968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6"/>
          <a:stretch/>
        </p:blipFill>
        <p:spPr>
          <a:xfrm>
            <a:off x="0" y="5642337"/>
            <a:ext cx="12192000" cy="12156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4178A6E-FD1F-007A-FDE1-0203CC15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40" b="13435"/>
          <a:stretch/>
        </p:blipFill>
        <p:spPr>
          <a:xfrm flipH="1">
            <a:off x="9291648" y="5378015"/>
            <a:ext cx="2900352" cy="147998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16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TITLE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" name="Grafik 9" descr="Ein Bild, das LEGO, Spielzeug, Vektorgrafiken enthält.&#10;&#10;Automatisch generierte Beschreibung">
            <a:extLst>
              <a:ext uri="{FF2B5EF4-FFF2-40B4-BE49-F238E27FC236}">
                <a16:creationId xmlns:a16="http://schemas.microsoft.com/office/drawing/2014/main" id="{86263BC0-257C-08A0-BFAB-659D2B36845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6219" y="5514189"/>
            <a:ext cx="1916308" cy="13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AB8273E-5F42-1812-D00F-F539D968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6"/>
          <a:stretch/>
        </p:blipFill>
        <p:spPr>
          <a:xfrm>
            <a:off x="0" y="5642337"/>
            <a:ext cx="12192000" cy="121566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4178A6E-FD1F-007A-FDE1-0203CC15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7EA4C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40" b="13435"/>
          <a:stretch/>
        </p:blipFill>
        <p:spPr>
          <a:xfrm flipH="1">
            <a:off x="9291648" y="5378015"/>
            <a:ext cx="2900352" cy="147998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17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TEXT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TITLE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" name="Grafik 9" descr="Ein Bild, das LEGO, Spielzeug, Vektorgrafiken enthält.&#10;&#10;Automatisch generierte Beschreibung">
            <a:extLst>
              <a:ext uri="{FF2B5EF4-FFF2-40B4-BE49-F238E27FC236}">
                <a16:creationId xmlns:a16="http://schemas.microsoft.com/office/drawing/2014/main" id="{86263BC0-257C-08A0-BFAB-659D2B368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69" y="5514189"/>
            <a:ext cx="1916308" cy="13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7DE6C56-9E81-63A0-290C-25F92788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/>
          </p:cNvGrpSpPr>
          <p:nvPr/>
        </p:nvGrpSpPr>
        <p:grpSpPr>
          <a:xfrm>
            <a:off x="2376992" y="3035464"/>
            <a:ext cx="7438016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GB" sz="4800" dirty="0">
                  <a:cs typeface="Arial" panose="020B0604020202020204" pitchFamily="34" charset="0"/>
                </a:rPr>
                <a:t>Discussion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8718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1BE734-7248-7DFD-2D04-5A845C7A0564}"/>
              </a:ext>
            </a:extLst>
          </p:cNvPr>
          <p:cNvGrpSpPr/>
          <p:nvPr/>
        </p:nvGrpSpPr>
        <p:grpSpPr>
          <a:xfrm>
            <a:off x="0" y="2524790"/>
            <a:ext cx="12192000" cy="1707845"/>
            <a:chOff x="0" y="2524790"/>
            <a:chExt cx="12192000" cy="170784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C28ED51-CDF3-761D-50BE-25307BBEF5CD}"/>
                </a:ext>
              </a:extLst>
            </p:cNvPr>
            <p:cNvSpPr/>
            <p:nvPr/>
          </p:nvSpPr>
          <p:spPr>
            <a:xfrm>
              <a:off x="1558631" y="2524790"/>
              <a:ext cx="9076459" cy="961358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dirty="0"/>
                <a:t>Applied Machine Learning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883CD8B-7845-6D83-97B6-30A274EF2658}"/>
                </a:ext>
              </a:extLst>
            </p:cNvPr>
            <p:cNvSpPr/>
            <p:nvPr/>
          </p:nvSpPr>
          <p:spPr>
            <a:xfrm>
              <a:off x="0" y="3628183"/>
              <a:ext cx="12192000" cy="604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rgbClr val="7EA4CA"/>
                </a:solidFill>
              </a:endParaRPr>
            </a:p>
          </p:txBody>
        </p:sp>
      </p:grp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Project Goal</a:t>
            </a:r>
          </a:p>
          <a:p>
            <a:r>
              <a:rPr lang="en-GB" sz="3200" dirty="0"/>
              <a:t>Exploratory Data Analysis</a:t>
            </a:r>
          </a:p>
          <a:p>
            <a:r>
              <a:rPr lang="en-GB" sz="3200" dirty="0"/>
              <a:t>Data Cleaning / </a:t>
            </a:r>
            <a:r>
              <a:rPr lang="en-GB" sz="3200" dirty="0" err="1"/>
              <a:t>Preprocessing</a:t>
            </a:r>
            <a:endParaRPr lang="en-GB" sz="3200" dirty="0"/>
          </a:p>
          <a:p>
            <a:r>
              <a:rPr lang="en-GB" sz="3200" dirty="0"/>
              <a:t>Model Building</a:t>
            </a:r>
          </a:p>
          <a:p>
            <a:r>
              <a:rPr lang="en-GB" sz="3200" dirty="0"/>
              <a:t>Results</a:t>
            </a:r>
          </a:p>
          <a:p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>
                  <a:cs typeface="Arial" panose="020B0604020202020204" pitchFamily="34" charset="0"/>
                </a:rPr>
                <a:t>Content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6E995329-D524-9DBF-6346-27E4C0E1A241}"/>
              </a:ext>
            </a:extLst>
          </p:cNvPr>
          <p:cNvSpPr/>
          <p:nvPr/>
        </p:nvSpPr>
        <p:spPr>
          <a:xfrm>
            <a:off x="670787" y="1605545"/>
            <a:ext cx="49213" cy="2232808"/>
          </a:xfrm>
          <a:prstGeom prst="rect">
            <a:avLst/>
          </a:prstGeom>
          <a:solidFill>
            <a:srgbClr val="7EA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57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3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 err="1"/>
              <a:t>Join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competition</a:t>
            </a:r>
            <a:r>
              <a:rPr lang="de-CH" sz="3200" dirty="0"/>
              <a:t> on </a:t>
            </a:r>
            <a:r>
              <a:rPr lang="de-CH" sz="3200" dirty="0" err="1"/>
              <a:t>Kaggle</a:t>
            </a:r>
            <a:endParaRPr lang="de-CH" sz="3200" dirty="0"/>
          </a:p>
          <a:p>
            <a:pPr marL="457200" indent="-457200">
              <a:buFontTx/>
              <a:buChar char="-"/>
            </a:pPr>
            <a:r>
              <a:rPr lang="de-CH" sz="3200" dirty="0"/>
              <a:t>Build a </a:t>
            </a:r>
            <a:r>
              <a:rPr lang="de-CH" sz="3200" dirty="0" err="1"/>
              <a:t>predictive</a:t>
            </a:r>
            <a:r>
              <a:rPr lang="de-CH" sz="3200" dirty="0"/>
              <a:t> </a:t>
            </a:r>
            <a:r>
              <a:rPr lang="de-CH" sz="3200" dirty="0" err="1"/>
              <a:t>model</a:t>
            </a:r>
            <a:endParaRPr lang="de-CH" sz="3200" dirty="0"/>
          </a:p>
          <a:p>
            <a:pPr marL="457200" indent="-457200">
              <a:buFontTx/>
              <a:buChar char="-"/>
            </a:pPr>
            <a:r>
              <a:rPr lang="de-CH" sz="3200" dirty="0"/>
              <a:t>What </a:t>
            </a:r>
            <a:r>
              <a:rPr lang="de-CH" sz="3200" dirty="0" err="1"/>
              <a:t>sorts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people</a:t>
            </a:r>
            <a:r>
              <a:rPr lang="de-CH" sz="3200" dirty="0"/>
              <a:t> were </a:t>
            </a:r>
            <a:r>
              <a:rPr lang="de-CH" sz="3200" dirty="0" err="1"/>
              <a:t>more</a:t>
            </a:r>
            <a:r>
              <a:rPr lang="de-CH" sz="3200" dirty="0"/>
              <a:t> </a:t>
            </a:r>
            <a:r>
              <a:rPr lang="de-CH" sz="3200" dirty="0" err="1"/>
              <a:t>likely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</a:t>
            </a:r>
            <a:r>
              <a:rPr lang="de-CH" sz="3200" dirty="0" err="1"/>
              <a:t>survive</a:t>
            </a:r>
            <a:r>
              <a:rPr lang="de-CH" sz="3200" dirty="0"/>
              <a:t>?</a:t>
            </a:r>
          </a:p>
          <a:p>
            <a:pPr marL="457200" indent="-457200">
              <a:buFontTx/>
              <a:buChar char="-"/>
            </a:pPr>
            <a:r>
              <a:rPr lang="de-CH" sz="3200" dirty="0" err="1"/>
              <a:t>Using</a:t>
            </a:r>
            <a:r>
              <a:rPr lang="de-CH" sz="3200" dirty="0"/>
              <a:t> passenger </a:t>
            </a:r>
            <a:r>
              <a:rPr lang="de-CH" sz="3200" dirty="0" err="1"/>
              <a:t>data</a:t>
            </a:r>
            <a:r>
              <a:rPr lang="de-CH" sz="3200" dirty="0"/>
              <a:t> (i.e. </a:t>
            </a:r>
            <a:r>
              <a:rPr lang="de-CH" sz="3200" dirty="0" err="1"/>
              <a:t>name</a:t>
            </a:r>
            <a:r>
              <a:rPr lang="de-CH" sz="3200" dirty="0"/>
              <a:t>, </a:t>
            </a:r>
            <a:r>
              <a:rPr lang="de-CH" sz="3200" dirty="0" err="1"/>
              <a:t>age</a:t>
            </a:r>
            <a:r>
              <a:rPr lang="de-CH" sz="3200" dirty="0"/>
              <a:t>, </a:t>
            </a:r>
            <a:r>
              <a:rPr lang="de-CH" sz="3200" dirty="0" err="1"/>
              <a:t>gender</a:t>
            </a:r>
            <a:r>
              <a:rPr lang="de-CH" sz="3200" dirty="0"/>
              <a:t> </a:t>
            </a:r>
            <a:r>
              <a:rPr lang="de-CH" sz="3200" dirty="0" err="1"/>
              <a:t>etc</a:t>
            </a:r>
            <a:r>
              <a:rPr lang="de-CH" sz="3200" dirty="0"/>
              <a:t>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Project Goal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6392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4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The </a:t>
            </a:r>
            <a:r>
              <a:rPr lang="de-CH" sz="3200" dirty="0" err="1"/>
              <a:t>data</a:t>
            </a:r>
            <a:r>
              <a:rPr lang="de-CH" sz="3200" dirty="0"/>
              <a:t> </a:t>
            </a:r>
            <a:r>
              <a:rPr lang="de-CH" sz="3200" dirty="0" err="1"/>
              <a:t>consists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10 </a:t>
            </a:r>
            <a:r>
              <a:rPr lang="de-CH" sz="3200" dirty="0" err="1"/>
              <a:t>features</a:t>
            </a:r>
            <a:r>
              <a:rPr lang="de-CH" sz="3200" dirty="0"/>
              <a:t>, 891 </a:t>
            </a:r>
            <a:r>
              <a:rPr lang="de-CH" sz="3200" dirty="0" err="1"/>
              <a:t>samples</a:t>
            </a:r>
            <a:endParaRPr lang="de-CH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Exploratory Data Analysis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1DC169D5-5708-0679-C73B-F63953D28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26579"/>
              </p:ext>
            </p:extLst>
          </p:nvPr>
        </p:nvGraphicFramePr>
        <p:xfrm>
          <a:off x="720000" y="2024774"/>
          <a:ext cx="9774336" cy="3796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419">
                  <a:extLst>
                    <a:ext uri="{9D8B030D-6E8A-4147-A177-3AD203B41FA5}">
                      <a16:colId xmlns:a16="http://schemas.microsoft.com/office/drawing/2014/main" val="1078130601"/>
                    </a:ext>
                  </a:extLst>
                </a:gridCol>
                <a:gridCol w="3429866">
                  <a:extLst>
                    <a:ext uri="{9D8B030D-6E8A-4147-A177-3AD203B41FA5}">
                      <a16:colId xmlns:a16="http://schemas.microsoft.com/office/drawing/2014/main" val="633162851"/>
                    </a:ext>
                  </a:extLst>
                </a:gridCol>
                <a:gridCol w="1376051">
                  <a:extLst>
                    <a:ext uri="{9D8B030D-6E8A-4147-A177-3AD203B41FA5}">
                      <a16:colId xmlns:a16="http://schemas.microsoft.com/office/drawing/2014/main" val="2216293204"/>
                    </a:ext>
                  </a:extLst>
                </a:gridCol>
              </a:tblGrid>
              <a:tr h="632795">
                <a:tc>
                  <a:txBody>
                    <a:bodyPr/>
                    <a:lstStyle/>
                    <a:p>
                      <a:r>
                        <a:rPr lang="de-CH" sz="3200" dirty="0" err="1">
                          <a:solidFill>
                            <a:schemeClr val="bg1"/>
                          </a:solidFill>
                        </a:rPr>
                        <a:t>Numerical</a:t>
                      </a:r>
                      <a:endParaRPr lang="de-CH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EA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de-CH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EA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rgbClr val="7EA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16077"/>
                  </a:ext>
                </a:extLst>
              </a:tr>
              <a:tr h="632795">
                <a:tc>
                  <a:txBody>
                    <a:bodyPr/>
                    <a:lstStyle/>
                    <a:p>
                      <a:r>
                        <a:rPr lang="de-CH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 err="1"/>
                        <a:t>Survived</a:t>
                      </a:r>
                      <a:endParaRPr lang="de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0552"/>
                  </a:ext>
                </a:extLst>
              </a:tr>
              <a:tr h="632795">
                <a:tc>
                  <a:txBody>
                    <a:bodyPr/>
                    <a:lstStyle/>
                    <a:p>
                      <a:r>
                        <a:rPr lang="de-CH" sz="3200" dirty="0" err="1"/>
                        <a:t>SibSp</a:t>
                      </a:r>
                      <a:r>
                        <a:rPr lang="de-CH" sz="3200" dirty="0"/>
                        <a:t> (</a:t>
                      </a:r>
                      <a:r>
                        <a:rPr lang="de-CH" sz="3200" dirty="0" err="1"/>
                        <a:t>Siblings</a:t>
                      </a:r>
                      <a:r>
                        <a:rPr lang="de-CH" sz="3200" dirty="0"/>
                        <a:t> and </a:t>
                      </a:r>
                      <a:r>
                        <a:rPr lang="de-CH" sz="3200" dirty="0" err="1"/>
                        <a:t>Spouses</a:t>
                      </a:r>
                      <a:r>
                        <a:rPr lang="de-CH" sz="3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 err="1"/>
                        <a:t>Pclass</a:t>
                      </a:r>
                      <a:endParaRPr lang="de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3580"/>
                  </a:ext>
                </a:extLst>
              </a:tr>
              <a:tr h="632795">
                <a:tc>
                  <a:txBody>
                    <a:bodyPr/>
                    <a:lstStyle/>
                    <a:p>
                      <a:r>
                        <a:rPr lang="de-CH" sz="3200" dirty="0" err="1"/>
                        <a:t>Parch</a:t>
                      </a:r>
                      <a:r>
                        <a:rPr lang="de-CH" sz="3200" dirty="0"/>
                        <a:t> (</a:t>
                      </a:r>
                      <a:r>
                        <a:rPr lang="de-CH" sz="3200" dirty="0" err="1"/>
                        <a:t>Parents</a:t>
                      </a:r>
                      <a:r>
                        <a:rPr lang="de-CH" sz="3200" dirty="0"/>
                        <a:t> and Children)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76811"/>
                  </a:ext>
                </a:extLst>
              </a:tr>
              <a:tr h="632795">
                <a:tc>
                  <a:txBody>
                    <a:bodyPr/>
                    <a:lstStyle/>
                    <a:p>
                      <a:r>
                        <a:rPr lang="de-CH" sz="3200" dirty="0" err="1"/>
                        <a:t>Fare</a:t>
                      </a:r>
                      <a:endParaRPr lang="de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 err="1"/>
                        <a:t>Cabin</a:t>
                      </a:r>
                      <a:endParaRPr lang="de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1288"/>
                  </a:ext>
                </a:extLst>
              </a:tr>
              <a:tr h="632795">
                <a:tc>
                  <a:txBody>
                    <a:bodyPr/>
                    <a:lstStyle/>
                    <a:p>
                      <a:endParaRPr lang="de-CH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 err="1"/>
                        <a:t>Embarked</a:t>
                      </a:r>
                      <a:r>
                        <a:rPr lang="de-CH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52944"/>
                  </a:ext>
                </a:extLst>
              </a:tr>
            </a:tbl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3DE4361B-3C39-DA99-A348-1EE0C3381AB9}"/>
              </a:ext>
            </a:extLst>
          </p:cNvPr>
          <p:cNvSpPr/>
          <p:nvPr/>
        </p:nvSpPr>
        <p:spPr>
          <a:xfrm>
            <a:off x="392737" y="2692363"/>
            <a:ext cx="1513368" cy="595525"/>
          </a:xfrm>
          <a:prstGeom prst="ellipse">
            <a:avLst/>
          </a:prstGeom>
          <a:noFill/>
          <a:ln w="28575">
            <a:solidFill>
              <a:srgbClr val="003D7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5304675-D903-A42C-E39F-B0F87B577DCF}"/>
              </a:ext>
            </a:extLst>
          </p:cNvPr>
          <p:cNvSpPr/>
          <p:nvPr/>
        </p:nvSpPr>
        <p:spPr>
          <a:xfrm>
            <a:off x="414336" y="4577870"/>
            <a:ext cx="1513368" cy="595525"/>
          </a:xfrm>
          <a:prstGeom prst="ellipse">
            <a:avLst/>
          </a:prstGeom>
          <a:noFill/>
          <a:ln w="28575">
            <a:solidFill>
              <a:srgbClr val="003D7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5BDDDA8-1707-8985-2556-3B70BEAF8F6C}"/>
              </a:ext>
            </a:extLst>
          </p:cNvPr>
          <p:cNvSpPr/>
          <p:nvPr/>
        </p:nvSpPr>
        <p:spPr>
          <a:xfrm>
            <a:off x="5531807" y="3287888"/>
            <a:ext cx="1513368" cy="595525"/>
          </a:xfrm>
          <a:prstGeom prst="ellipse">
            <a:avLst/>
          </a:prstGeom>
          <a:noFill/>
          <a:ln w="28575">
            <a:solidFill>
              <a:srgbClr val="003D7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F5C470-ABBB-DD90-C072-2B75184AC8C0}"/>
              </a:ext>
            </a:extLst>
          </p:cNvPr>
          <p:cNvSpPr/>
          <p:nvPr/>
        </p:nvSpPr>
        <p:spPr>
          <a:xfrm>
            <a:off x="5531807" y="3914878"/>
            <a:ext cx="1513368" cy="595525"/>
          </a:xfrm>
          <a:prstGeom prst="ellipse">
            <a:avLst/>
          </a:prstGeom>
          <a:noFill/>
          <a:ln w="28575">
            <a:solidFill>
              <a:srgbClr val="003D7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3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5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Exploratory Data Analysis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8DF42C6F-E57F-A44C-8966-95F0D904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8" y="1373587"/>
            <a:ext cx="5899774" cy="48276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F37B0B-1438-B522-6A90-D2075562B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91" y="1373588"/>
            <a:ext cx="5687017" cy="48276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7D1F8CC-7C41-0EBA-C9ED-CCD9D7007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0" y="1373586"/>
            <a:ext cx="5885491" cy="48276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2D9E0D9-7BB3-9EAE-02C9-BFD15484F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191" y="1390767"/>
            <a:ext cx="5768259" cy="47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6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Data Cleaning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0FE9280-F4D5-A4A1-4C5D-FC66F9628710}"/>
              </a:ext>
            </a:extLst>
          </p:cNvPr>
          <p:cNvSpPr txBox="1"/>
          <p:nvPr/>
        </p:nvSpPr>
        <p:spPr>
          <a:xfrm>
            <a:off x="665023" y="1380889"/>
            <a:ext cx="112569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 err="1"/>
              <a:t>Dealing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</a:t>
            </a:r>
            <a:r>
              <a:rPr lang="de-CH" sz="3200" dirty="0" err="1"/>
              <a:t>missing</a:t>
            </a:r>
            <a:r>
              <a:rPr lang="de-CH" sz="3200" dirty="0"/>
              <a:t> </a:t>
            </a:r>
            <a:r>
              <a:rPr lang="de-CH" sz="3200" dirty="0" err="1"/>
              <a:t>values</a:t>
            </a:r>
            <a:r>
              <a:rPr lang="de-CH" sz="3200" dirty="0"/>
              <a:t>:</a:t>
            </a:r>
          </a:p>
          <a:p>
            <a:pPr marL="914400" lvl="1" indent="-457200">
              <a:buFontTx/>
              <a:buChar char="-"/>
            </a:pPr>
            <a:r>
              <a:rPr lang="de-CH" sz="3200" dirty="0"/>
              <a:t>Age: 		177 </a:t>
            </a:r>
            <a:r>
              <a:rPr lang="de-CH" sz="3200" dirty="0" err="1"/>
              <a:t>missing</a:t>
            </a:r>
            <a:r>
              <a:rPr lang="de-CH" sz="3200" dirty="0"/>
              <a:t>	-&gt; </a:t>
            </a:r>
            <a:r>
              <a:rPr lang="de-CH" sz="3200" dirty="0" err="1"/>
              <a:t>replace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</a:t>
            </a:r>
            <a:r>
              <a:rPr lang="de-CH" sz="3200" dirty="0" err="1"/>
              <a:t>mean</a:t>
            </a:r>
            <a:r>
              <a:rPr lang="de-CH" sz="3200" dirty="0"/>
              <a:t> +/- </a:t>
            </a:r>
            <a:r>
              <a:rPr lang="de-CH" sz="3200" dirty="0" err="1"/>
              <a:t>sd</a:t>
            </a:r>
            <a:endParaRPr lang="de-CH" sz="3200" dirty="0"/>
          </a:p>
          <a:p>
            <a:pPr marL="914400" lvl="1" indent="-457200">
              <a:buFontTx/>
              <a:buChar char="-"/>
            </a:pPr>
            <a:r>
              <a:rPr lang="de-CH" sz="3200" dirty="0" err="1"/>
              <a:t>Cabin</a:t>
            </a:r>
            <a:r>
              <a:rPr lang="de-CH" sz="3200" dirty="0"/>
              <a:t>: 	687 </a:t>
            </a:r>
            <a:r>
              <a:rPr lang="de-CH" sz="3200" dirty="0" err="1"/>
              <a:t>missing</a:t>
            </a:r>
            <a:r>
              <a:rPr lang="de-CH" sz="3200" dirty="0"/>
              <a:t>  	-&gt; </a:t>
            </a:r>
            <a:r>
              <a:rPr lang="de-CH" sz="3200" dirty="0" err="1"/>
              <a:t>don’t</a:t>
            </a:r>
            <a:r>
              <a:rPr lang="de-CH" sz="3200" dirty="0"/>
              <a:t>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Cabine</a:t>
            </a:r>
            <a:r>
              <a:rPr lang="de-CH" sz="3200" dirty="0"/>
              <a:t> </a:t>
            </a:r>
            <a:r>
              <a:rPr lang="de-CH" sz="3200" dirty="0" err="1"/>
              <a:t>as</a:t>
            </a:r>
            <a:r>
              <a:rPr lang="de-CH" sz="3200" dirty="0"/>
              <a:t> feature</a:t>
            </a:r>
          </a:p>
          <a:p>
            <a:pPr marL="914400" lvl="1" indent="-457200">
              <a:buFontTx/>
              <a:buChar char="-"/>
            </a:pPr>
            <a:r>
              <a:rPr lang="de-CH" sz="3200" dirty="0" err="1"/>
              <a:t>Embarked</a:t>
            </a:r>
            <a:r>
              <a:rPr lang="de-CH" sz="3200" dirty="0"/>
              <a:t>:	    2 </a:t>
            </a:r>
            <a:r>
              <a:rPr lang="de-CH" sz="3200" dirty="0" err="1"/>
              <a:t>missing</a:t>
            </a:r>
            <a:r>
              <a:rPr lang="de-CH" sz="3200" dirty="0"/>
              <a:t>      	-&gt; </a:t>
            </a:r>
            <a:r>
              <a:rPr lang="de-CH" sz="3200" dirty="0" err="1"/>
              <a:t>drop</a:t>
            </a:r>
            <a:r>
              <a:rPr lang="de-CH" sz="3200" dirty="0"/>
              <a:t> them</a:t>
            </a:r>
          </a:p>
          <a:p>
            <a:pPr marL="914400" lvl="1" indent="-457200">
              <a:buFontTx/>
              <a:buChar char="-"/>
            </a:pPr>
            <a:r>
              <a:rPr lang="de-CH" sz="3200" dirty="0" err="1"/>
              <a:t>Fare</a:t>
            </a:r>
            <a:r>
              <a:rPr lang="de-CH" sz="3200" dirty="0"/>
              <a:t>: 		    </a:t>
            </a:r>
            <a:r>
              <a:rPr lang="de-CH" sz="3200" dirty="0" err="1"/>
              <a:t>if</a:t>
            </a:r>
            <a:r>
              <a:rPr lang="de-CH" sz="3200" dirty="0"/>
              <a:t> </a:t>
            </a:r>
            <a:r>
              <a:rPr lang="de-CH" sz="3200" dirty="0" err="1"/>
              <a:t>missing</a:t>
            </a:r>
            <a:r>
              <a:rPr lang="de-CH" sz="3200" dirty="0"/>
              <a:t>     	-&gt; </a:t>
            </a:r>
            <a:r>
              <a:rPr lang="de-CH" sz="3200" dirty="0" err="1"/>
              <a:t>replace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</a:t>
            </a:r>
            <a:r>
              <a:rPr lang="de-CH" sz="3200" dirty="0" err="1"/>
              <a:t>mean</a:t>
            </a:r>
            <a:r>
              <a:rPr lang="de-CH" sz="3200" dirty="0"/>
              <a:t> from </a:t>
            </a:r>
            <a:r>
              <a:rPr lang="de-CH" sz="3200" dirty="0" err="1"/>
              <a:t>class</a:t>
            </a:r>
            <a:endParaRPr lang="de-CH" sz="3200" dirty="0"/>
          </a:p>
          <a:p>
            <a:pPr marL="914400" lvl="1" indent="-457200">
              <a:buFontTx/>
              <a:buChar char="-"/>
            </a:pPr>
            <a:endParaRPr lang="de-CH" sz="3200" dirty="0"/>
          </a:p>
          <a:p>
            <a:pPr marL="457200" indent="-457200">
              <a:buFontTx/>
              <a:buChar char="-"/>
            </a:pPr>
            <a:r>
              <a:rPr lang="de-CH" sz="3200" dirty="0"/>
              <a:t>Feature </a:t>
            </a:r>
            <a:r>
              <a:rPr lang="de-CH" sz="3200" dirty="0" err="1"/>
              <a:t>Selection</a:t>
            </a:r>
            <a:r>
              <a:rPr lang="de-CH" sz="3200" dirty="0"/>
              <a:t>:</a:t>
            </a:r>
          </a:p>
          <a:p>
            <a:r>
              <a:rPr lang="de-CH" sz="3200" dirty="0"/>
              <a:t>	</a:t>
            </a:r>
            <a:r>
              <a:rPr lang="de-CH" sz="3200" dirty="0" err="1"/>
              <a:t>Pclass</a:t>
            </a:r>
            <a:r>
              <a:rPr lang="de-CH" sz="3200" dirty="0"/>
              <a:t>, Sex, Age, </a:t>
            </a:r>
            <a:r>
              <a:rPr lang="de-CH" sz="3200" dirty="0" err="1"/>
              <a:t>SibSp</a:t>
            </a:r>
            <a:r>
              <a:rPr lang="de-CH" sz="3200" dirty="0"/>
              <a:t> and </a:t>
            </a:r>
            <a:r>
              <a:rPr lang="de-CH" sz="3200" dirty="0" err="1"/>
              <a:t>Parch</a:t>
            </a:r>
            <a:r>
              <a:rPr lang="de-CH" sz="3200" dirty="0"/>
              <a:t> (Relatives), </a:t>
            </a:r>
            <a:r>
              <a:rPr lang="de-CH" sz="3200" dirty="0" err="1"/>
              <a:t>Fare</a:t>
            </a:r>
            <a:r>
              <a:rPr lang="de-CH" sz="3200" dirty="0"/>
              <a:t>, </a:t>
            </a:r>
            <a:r>
              <a:rPr lang="de-CH" sz="3200" dirty="0" err="1"/>
              <a:t>Embarked</a:t>
            </a:r>
            <a:endParaRPr lang="de-CH" sz="32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00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7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Genauere </a:t>
            </a:r>
            <a:r>
              <a:rPr lang="de-CH" sz="3200" dirty="0" err="1"/>
              <a:t>function</a:t>
            </a:r>
            <a:r>
              <a:rPr lang="de-CH" sz="3200" dirty="0"/>
              <a:t> für </a:t>
            </a:r>
            <a:r>
              <a:rPr lang="de-CH" sz="3200" dirty="0" err="1"/>
              <a:t>data</a:t>
            </a:r>
            <a:r>
              <a:rPr lang="de-CH" sz="3200" dirty="0"/>
              <a:t> </a:t>
            </a:r>
            <a:r>
              <a:rPr lang="de-CH" sz="3200" dirty="0" err="1"/>
              <a:t>cleaning</a:t>
            </a:r>
            <a:r>
              <a:rPr lang="de-CH" sz="3200" dirty="0"/>
              <a:t>? (</a:t>
            </a:r>
            <a:r>
              <a:rPr lang="de-CH" sz="3200" dirty="0" err="1"/>
              <a:t>encoding</a:t>
            </a:r>
            <a:r>
              <a:rPr lang="de-CH" sz="3200" dirty="0"/>
              <a:t>)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… (in vorherigen Folie bei Feature </a:t>
            </a:r>
            <a:r>
              <a:rPr lang="de-CH" sz="3200" dirty="0" err="1"/>
              <a:t>selection</a:t>
            </a:r>
            <a:r>
              <a:rPr lang="de-CH" sz="3200" dirty="0"/>
              <a:t> sagen)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Data Cleaning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8871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8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484F2-01B9-C8AD-1F13-E3E936B4C3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000" y="1439999"/>
            <a:ext cx="1008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3200" dirty="0"/>
              <a:t>Linear Regression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Ridge Regression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LASSO Regression</a:t>
            </a:r>
          </a:p>
          <a:p>
            <a:pPr marL="457200" indent="-457200">
              <a:buFontTx/>
              <a:buChar char="-"/>
            </a:pPr>
            <a:r>
              <a:rPr lang="de-CH" sz="3200" dirty="0" err="1"/>
              <a:t>Logistic</a:t>
            </a:r>
            <a:r>
              <a:rPr lang="de-CH" sz="3200" dirty="0"/>
              <a:t> Regression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K </a:t>
            </a:r>
            <a:r>
              <a:rPr lang="de-CH" sz="3200" dirty="0" err="1"/>
              <a:t>Nearest</a:t>
            </a:r>
            <a:r>
              <a:rPr lang="de-CH" sz="3200" dirty="0"/>
              <a:t> </a:t>
            </a:r>
            <a:r>
              <a:rPr lang="de-CH" sz="3200" dirty="0" err="1"/>
              <a:t>Neighbor</a:t>
            </a:r>
            <a:endParaRPr lang="de-CH" sz="3200" dirty="0"/>
          </a:p>
          <a:p>
            <a:pPr marL="457200" indent="-457200">
              <a:buFontTx/>
              <a:buChar char="-"/>
            </a:pPr>
            <a:r>
              <a:rPr lang="de-CH" sz="3200" dirty="0" err="1"/>
              <a:t>Decision</a:t>
            </a:r>
            <a:r>
              <a:rPr lang="de-CH" sz="3200" dirty="0"/>
              <a:t> </a:t>
            </a:r>
            <a:r>
              <a:rPr lang="de-CH" sz="3200" dirty="0" err="1"/>
              <a:t>Tree</a:t>
            </a:r>
            <a:endParaRPr lang="de-CH" sz="3200" dirty="0"/>
          </a:p>
          <a:p>
            <a:pPr marL="457200" indent="-457200">
              <a:buFontTx/>
              <a:buChar char="-"/>
            </a:pPr>
            <a:r>
              <a:rPr lang="de-CH" sz="3200" dirty="0"/>
              <a:t>Random Forest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Naive Bayes</a:t>
            </a:r>
            <a:endParaRPr lang="en-GB" sz="3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Model Building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2244FFBE-047E-B789-D1C8-7107DE1B667D}"/>
              </a:ext>
            </a:extLst>
          </p:cNvPr>
          <p:cNvSpPr/>
          <p:nvPr/>
        </p:nvSpPr>
        <p:spPr>
          <a:xfrm>
            <a:off x="329609" y="1347909"/>
            <a:ext cx="4667692" cy="1724903"/>
          </a:xfrm>
          <a:prstGeom prst="ellipse">
            <a:avLst/>
          </a:prstGeom>
          <a:noFill/>
          <a:ln w="28575">
            <a:solidFill>
              <a:srgbClr val="003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7AEE4DD-C22A-47B6-C3E2-2CD180772630}"/>
              </a:ext>
            </a:extLst>
          </p:cNvPr>
          <p:cNvSpPr/>
          <p:nvPr/>
        </p:nvSpPr>
        <p:spPr>
          <a:xfrm>
            <a:off x="5387692" y="2017419"/>
            <a:ext cx="871172" cy="385881"/>
          </a:xfrm>
          <a:prstGeom prst="rightArrow">
            <a:avLst/>
          </a:prstGeom>
          <a:solidFill>
            <a:srgbClr val="003D70"/>
          </a:solidFill>
          <a:ln>
            <a:solidFill>
              <a:srgbClr val="003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93CB0C-A692-D25D-D36B-84BD655F7C44}"/>
              </a:ext>
            </a:extLst>
          </p:cNvPr>
          <p:cNvSpPr txBox="1"/>
          <p:nvPr/>
        </p:nvSpPr>
        <p:spPr>
          <a:xfrm>
            <a:off x="6649255" y="1917971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err="1"/>
              <a:t>Accuracy</a:t>
            </a:r>
            <a:r>
              <a:rPr lang="de-CH" sz="3200" dirty="0"/>
              <a:t> around 14%</a:t>
            </a:r>
          </a:p>
        </p:txBody>
      </p:sp>
    </p:spTree>
    <p:extLst>
      <p:ext uri="{BB962C8B-B14F-4D97-AF65-F5344CB8AC3E}">
        <p14:creationId xmlns:p14="http://schemas.microsoft.com/office/powerpoint/2010/main" val="41472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B92CF-60AC-0971-4956-72DE15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6480000"/>
            <a:ext cx="540000" cy="270000"/>
          </a:xfrm>
          <a:solidFill>
            <a:srgbClr val="003D70"/>
          </a:solidFill>
        </p:spPr>
        <p:txBody>
          <a:bodyPr/>
          <a:lstStyle/>
          <a:p>
            <a:pPr defTabSz="354013"/>
            <a:fld id="{5BE18A46-6934-4CBF-8EEB-46CA1A628A65}" type="slidenum">
              <a:rPr lang="de-CH" b="1" smtClean="0">
                <a:solidFill>
                  <a:schemeClr val="bg1"/>
                </a:solidFill>
              </a:rPr>
              <a:pPr defTabSz="354013"/>
              <a:t>9</a:t>
            </a:fld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CBD92D-D92E-A19B-C45C-10BD66C717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92000" y="6480000"/>
            <a:ext cx="1260000" cy="270000"/>
          </a:xfrm>
          <a:prstGeom prst="rect">
            <a:avLst/>
          </a:prstGeom>
          <a:solidFill>
            <a:srgbClr val="003D70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4013"/>
            <a:fld id="{6660421C-DDD5-47AD-8F84-34C0C20748DF}" type="datetime1">
              <a:rPr lang="de-CH" b="1" smtClean="0">
                <a:solidFill>
                  <a:schemeClr val="bg1"/>
                </a:solidFill>
              </a:rPr>
              <a:pPr algn="l" defTabSz="354013"/>
              <a:t>01.11.2022</a:t>
            </a:fld>
            <a:endParaRPr lang="de-CH" b="1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DB755F-2286-E30D-AA9A-1E3841568E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180000"/>
            <a:ext cx="9000000" cy="787071"/>
            <a:chOff x="0" y="180000"/>
            <a:chExt cx="9000000" cy="78707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E905B8-163D-6BB1-FA52-7D6A291B9D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80000"/>
              <a:ext cx="9000000" cy="720000"/>
            </a:xfrm>
            <a:prstGeom prst="rect">
              <a:avLst/>
            </a:prstGeom>
            <a:solidFill>
              <a:srgbClr val="003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sz="4800" dirty="0"/>
                <a:t>Model Building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24E680C-3DF7-0CA9-DA62-F53F169E2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95071"/>
              <a:ext cx="9000000" cy="72000"/>
            </a:xfrm>
            <a:prstGeom prst="rect">
              <a:avLst/>
            </a:prstGeom>
            <a:solidFill>
              <a:srgbClr val="7E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CA673F8-B918-9BB6-6B52-7429C2C3C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02764"/>
              </p:ext>
            </p:extLst>
          </p:nvPr>
        </p:nvGraphicFramePr>
        <p:xfrm>
          <a:off x="872000" y="1536404"/>
          <a:ext cx="81280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95885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824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rgbClr val="7EA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>
                          <a:solidFill>
                            <a:schemeClr val="bg1"/>
                          </a:solidFill>
                        </a:rPr>
                        <a:t>Accuracy</a:t>
                      </a:r>
                      <a:r>
                        <a:rPr lang="de-CH" sz="3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de-CH" sz="3200" dirty="0" err="1">
                          <a:solidFill>
                            <a:schemeClr val="bg1"/>
                          </a:solidFill>
                        </a:rPr>
                        <a:t>approx</a:t>
                      </a:r>
                      <a:r>
                        <a:rPr lang="de-CH" sz="3200" dirty="0">
                          <a:solidFill>
                            <a:schemeClr val="bg1"/>
                          </a:solidFill>
                        </a:rPr>
                        <a:t>.)</a:t>
                      </a:r>
                    </a:p>
                  </a:txBody>
                  <a:tcPr>
                    <a:solidFill>
                      <a:srgbClr val="7EA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4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3200" dirty="0" err="1"/>
                        <a:t>Logistic</a:t>
                      </a:r>
                      <a:r>
                        <a:rPr lang="de-CH" sz="3200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4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3200" dirty="0"/>
                        <a:t>K </a:t>
                      </a:r>
                      <a:r>
                        <a:rPr lang="de-CH" sz="3200" dirty="0" err="1"/>
                        <a:t>Nearest</a:t>
                      </a:r>
                      <a:r>
                        <a:rPr lang="de-CH" sz="3200" dirty="0"/>
                        <a:t> </a:t>
                      </a:r>
                      <a:r>
                        <a:rPr lang="de-CH" sz="3200" dirty="0" err="1"/>
                        <a:t>Neighbor</a:t>
                      </a:r>
                      <a:endParaRPr lang="de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4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3200" dirty="0" err="1"/>
                        <a:t>Decision</a:t>
                      </a:r>
                      <a:r>
                        <a:rPr lang="de-CH" sz="3200" dirty="0"/>
                        <a:t> </a:t>
                      </a:r>
                      <a:r>
                        <a:rPr lang="de-CH" sz="3200" dirty="0" err="1"/>
                        <a:t>Tree</a:t>
                      </a:r>
                      <a:endParaRPr lang="de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3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1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3200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7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2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Breitbild</PresentationFormat>
  <Paragraphs>140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Meier</dc:creator>
  <cp:lastModifiedBy>Delia Schüpbach</cp:lastModifiedBy>
  <cp:revision>74</cp:revision>
  <dcterms:created xsi:type="dcterms:W3CDTF">2022-06-02T19:29:42Z</dcterms:created>
  <dcterms:modified xsi:type="dcterms:W3CDTF">2022-11-01T12:47:56Z</dcterms:modified>
</cp:coreProperties>
</file>