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73" r:id="rId3"/>
  </p:sldMasterIdLst>
  <p:notesMasterIdLst>
    <p:notesMasterId r:id="rId10"/>
  </p:notesMasterIdLst>
  <p:sldIdLst>
    <p:sldId id="359" r:id="rId4"/>
    <p:sldId id="363" r:id="rId5"/>
    <p:sldId id="349" r:id="rId6"/>
    <p:sldId id="360" r:id="rId7"/>
    <p:sldId id="361" r:id="rId8"/>
    <p:sldId id="3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00F"/>
    <a:srgbClr val="25AAE1"/>
    <a:srgbClr val="FFD343"/>
    <a:srgbClr val="51AADB"/>
    <a:srgbClr val="C59D93"/>
    <a:srgbClr val="6DB1A8"/>
    <a:srgbClr val="DE5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6" autoAdjust="0"/>
    <p:restoredTop sz="92515" autoAdjust="0"/>
  </p:normalViewPr>
  <p:slideViewPr>
    <p:cSldViewPr snapToGrid="0" showGuides="1">
      <p:cViewPr varScale="1">
        <p:scale>
          <a:sx n="76" d="100"/>
          <a:sy n="76" d="100"/>
        </p:scale>
        <p:origin x="826" y="53"/>
      </p:cViewPr>
      <p:guideLst>
        <p:guide orient="horz" pos="19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1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5958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gradFill>
          <a:gsLst>
            <a:gs pos="25000">
              <a:srgbClr val="E6600F">
                <a:alpha val="0"/>
              </a:srgbClr>
            </a:gs>
            <a:gs pos="100000">
              <a:srgbClr val="E6600F"/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3" r:id="rId3"/>
    <p:sldLayoutId id="214748369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Bildplatzhalter 29">
            <a:extLst>
              <a:ext uri="{FF2B5EF4-FFF2-40B4-BE49-F238E27FC236}">
                <a16:creationId xmlns:a16="http://schemas.microsoft.com/office/drawing/2014/main" id="{55495B07-A173-4437-8BF9-7B2F7D723F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" r="5149"/>
          <a:stretch>
            <a:fillRect/>
          </a:stretch>
        </p:blipFill>
        <p:spPr>
          <a:xfrm>
            <a:off x="4935108" y="-356502"/>
            <a:ext cx="7390242" cy="7751085"/>
          </a:xfrm>
        </p:spPr>
      </p:pic>
      <p:grpSp>
        <p:nvGrpSpPr>
          <p:cNvPr id="26" name="Group 25"/>
          <p:cNvGrpSpPr/>
          <p:nvPr/>
        </p:nvGrpSpPr>
        <p:grpSpPr>
          <a:xfrm>
            <a:off x="5044996" y="2467532"/>
            <a:ext cx="2083690" cy="1894264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E20E53-BD3B-46A0-923A-D4A3BA2376F5}"/>
              </a:ext>
            </a:extLst>
          </p:cNvPr>
          <p:cNvGrpSpPr/>
          <p:nvPr/>
        </p:nvGrpSpPr>
        <p:grpSpPr>
          <a:xfrm>
            <a:off x="690664" y="2915666"/>
            <a:ext cx="4842869" cy="2520950"/>
            <a:chOff x="690665" y="2915666"/>
            <a:chExt cx="3793456" cy="2520950"/>
          </a:xfrm>
        </p:grpSpPr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2D9A62BE-FF97-405B-9110-AE9DBDCEA59D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2915666"/>
              <a:ext cx="3793270" cy="252095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Jannik Wiessler, Daimler Truck AG</a:t>
              </a:r>
            </a:p>
          </p:txBody>
        </p:sp>
        <p:sp>
          <p:nvSpPr>
            <p:cNvPr id="15" name="Content Placeholder 4">
              <a:extLst>
                <a:ext uri="{FF2B5EF4-FFF2-40B4-BE49-F238E27FC236}">
                  <a16:creationId xmlns:a16="http://schemas.microsoft.com/office/drawing/2014/main" id="{66C52E20-B80A-4BCD-B740-29E95A24BEDE}"/>
                </a:ext>
              </a:extLst>
            </p:cNvPr>
            <p:cNvSpPr txBox="1">
              <a:spLocks/>
            </p:cNvSpPr>
            <p:nvPr/>
          </p:nvSpPr>
          <p:spPr>
            <a:xfrm>
              <a:off x="690665" y="3197976"/>
              <a:ext cx="3793456" cy="317004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Q3 2022</a:t>
              </a:r>
              <a:endPara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16DD704-BB23-4095-8698-2FB5CAC91FF6}"/>
              </a:ext>
            </a:extLst>
          </p:cNvPr>
          <p:cNvSpPr txBox="1"/>
          <p:nvPr/>
        </p:nvSpPr>
        <p:spPr>
          <a:xfrm flipH="1">
            <a:off x="690663" y="493909"/>
            <a:ext cx="41589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Pyhon</a:t>
            </a:r>
            <a:r>
              <a:rPr lang="en-US" altLang="ko-KR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 Regression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0794C3-95FA-4243-A4B9-58EB21ADF79D}"/>
              </a:ext>
            </a:extLst>
          </p:cNvPr>
          <p:cNvCxnSpPr>
            <a:cxnSpLocks/>
          </p:cNvCxnSpPr>
          <p:nvPr/>
        </p:nvCxnSpPr>
        <p:spPr>
          <a:xfrm>
            <a:off x="774484" y="1305560"/>
            <a:ext cx="2479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D0463349-10B8-488B-9FB1-0C28A81F0610}"/>
              </a:ext>
            </a:extLst>
          </p:cNvPr>
          <p:cNvSpPr/>
          <p:nvPr/>
        </p:nvSpPr>
        <p:spPr>
          <a:xfrm>
            <a:off x="0" y="5258375"/>
            <a:ext cx="2790334" cy="544399"/>
          </a:xfrm>
          <a:prstGeom prst="rect">
            <a:avLst/>
          </a:prstGeom>
          <a:solidFill>
            <a:srgbClr val="E66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DHBW Lörrach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781D98-7A7F-EABF-B60F-BD0BE7796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32" y="2868332"/>
            <a:ext cx="1121337" cy="11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01" y="545330"/>
            <a:ext cx="11573197" cy="7242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+mn-cs"/>
              </a:rPr>
              <a:t>Linear Regression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6BDAB3-8E7E-4A24-BB84-9048B9897AEF}"/>
              </a:ext>
            </a:extLst>
          </p:cNvPr>
          <p:cNvSpPr txBox="1"/>
          <p:nvPr/>
        </p:nvSpPr>
        <p:spPr>
          <a:xfrm>
            <a:off x="612336" y="6345153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Jannik Wiessler | Python (Lineare Regression)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0E2CF7A-C9B0-4B26-8221-7DE4EAF7D809}"/>
              </a:ext>
            </a:extLst>
          </p:cNvPr>
          <p:cNvSpPr txBox="1"/>
          <p:nvPr/>
        </p:nvSpPr>
        <p:spPr>
          <a:xfrm>
            <a:off x="11305692" y="63451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E13FDA-4D35-4AC7-AF39-B6171023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92" y="2204057"/>
            <a:ext cx="4496427" cy="3000794"/>
          </a:xfrm>
          <a:prstGeom prst="rect">
            <a:avLst/>
          </a:prstGeom>
        </p:spPr>
      </p:pic>
      <p:pic>
        <p:nvPicPr>
          <p:cNvPr id="8" name="Grafik 7" descr="Ein Bild, das Straße, LKW, Transport, fahrend enthält.&#10;&#10;Automatisch generierte Beschreibung">
            <a:extLst>
              <a:ext uri="{FF2B5EF4-FFF2-40B4-BE49-F238E27FC236}">
                <a16:creationId xmlns:a16="http://schemas.microsoft.com/office/drawing/2014/main" id="{9368D693-2158-498D-BBE1-D74DE956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4" y="2108807"/>
            <a:ext cx="4919685" cy="328213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3" name="Grafik 12" descr="Ein Bild, das Maschine, Zahnrad enthält.&#10;&#10;Automatisch generierte Beschreibung">
            <a:extLst>
              <a:ext uri="{FF2B5EF4-FFF2-40B4-BE49-F238E27FC236}">
                <a16:creationId xmlns:a16="http://schemas.microsoft.com/office/drawing/2014/main" id="{DEA014A5-84C4-462A-A86E-A78CD08BF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64" y="3749873"/>
            <a:ext cx="1707588" cy="1707588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25B05A6-5BB1-4D73-A6EC-4E80E1C8D3A2}"/>
              </a:ext>
            </a:extLst>
          </p:cNvPr>
          <p:cNvCxnSpPr/>
          <p:nvPr/>
        </p:nvCxnSpPr>
        <p:spPr>
          <a:xfrm>
            <a:off x="8791574" y="4395682"/>
            <a:ext cx="0" cy="999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11E562B-7A4F-4231-A06C-0050095E4CB7}"/>
              </a:ext>
            </a:extLst>
          </p:cNvPr>
          <p:cNvSpPr txBox="1"/>
          <p:nvPr/>
        </p:nvSpPr>
        <p:spPr>
          <a:xfrm>
            <a:off x="8589616" y="54574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T3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74776FD-5B09-416F-B33C-ACBEDE9C1C34}"/>
              </a:ext>
            </a:extLst>
          </p:cNvPr>
          <p:cNvCxnSpPr>
            <a:cxnSpLocks/>
          </p:cNvCxnSpPr>
          <p:nvPr/>
        </p:nvCxnSpPr>
        <p:spPr>
          <a:xfrm>
            <a:off x="9686924" y="4957503"/>
            <a:ext cx="0" cy="49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F8AF2BCE-A9DA-4A2B-A3B0-1719C6B1BFAE}"/>
              </a:ext>
            </a:extLst>
          </p:cNvPr>
          <p:cNvSpPr txBox="1"/>
          <p:nvPr/>
        </p:nvSpPr>
        <p:spPr>
          <a:xfrm>
            <a:off x="9479976" y="545896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E9D7732-6F37-4AC3-9AED-06991B19E3E8}"/>
              </a:ext>
            </a:extLst>
          </p:cNvPr>
          <p:cNvSpPr txBox="1"/>
          <p:nvPr/>
        </p:nvSpPr>
        <p:spPr>
          <a:xfrm rot="5400000">
            <a:off x="9731634" y="4118429"/>
            <a:ext cx="37078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https://dieselnet.com/tech/engine_egr.php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4DC1227-2671-4366-8908-4EAB95342C7F}"/>
              </a:ext>
            </a:extLst>
          </p:cNvPr>
          <p:cNvSpPr/>
          <p:nvPr/>
        </p:nvSpPr>
        <p:spPr>
          <a:xfrm>
            <a:off x="4062000" y="2591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Overview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4E0C59A-5655-4C7F-9FEB-5A435BDF8663}"/>
              </a:ext>
            </a:extLst>
          </p:cNvPr>
          <p:cNvSpPr/>
          <p:nvPr/>
        </p:nvSpPr>
        <p:spPr>
          <a:xfrm>
            <a:off x="8130000" y="1840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4984C37-5A98-40B7-8DF1-935AACBB4F46}"/>
              </a:ext>
            </a:extLst>
          </p:cNvPr>
          <p:cNvSpPr/>
          <p:nvPr/>
        </p:nvSpPr>
        <p:spPr>
          <a:xfrm>
            <a:off x="-6000" y="1840"/>
            <a:ext cx="4068000" cy="336918"/>
          </a:xfrm>
          <a:prstGeom prst="rect">
            <a:avLst/>
          </a:prstGeom>
          <a:solidFill>
            <a:srgbClr val="E66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7619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C2A8F14-2B81-432F-89C1-80E24BC9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9" y="1789773"/>
            <a:ext cx="5333333" cy="4000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46BDAB3-8E7E-4A24-BB84-9048B9897AEF}"/>
              </a:ext>
            </a:extLst>
          </p:cNvPr>
          <p:cNvSpPr txBox="1"/>
          <p:nvPr/>
        </p:nvSpPr>
        <p:spPr>
          <a:xfrm>
            <a:off x="612336" y="6345153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Jannik Wiessler | Python (Lineare Regression)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0E2CF7A-C9B0-4B26-8221-7DE4EAF7D809}"/>
              </a:ext>
            </a:extLst>
          </p:cNvPr>
          <p:cNvSpPr txBox="1"/>
          <p:nvPr/>
        </p:nvSpPr>
        <p:spPr>
          <a:xfrm>
            <a:off x="11305692" y="63451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E38CEE1-F447-42A6-985D-EE5CB5FBD2D0}"/>
                  </a:ext>
                </a:extLst>
              </p:cNvPr>
              <p:cNvSpPr txBox="1"/>
              <p:nvPr/>
            </p:nvSpPr>
            <p:spPr>
              <a:xfrm>
                <a:off x="5758906" y="2172808"/>
                <a:ext cx="1537023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E38CEE1-F447-42A6-985D-EE5CB5FBD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2172808"/>
                <a:ext cx="1537023" cy="276999"/>
              </a:xfrm>
              <a:prstGeom prst="rect">
                <a:avLst/>
              </a:prstGeom>
              <a:blipFill>
                <a:blip r:embed="rId4"/>
                <a:stretch>
                  <a:fillRect l="-1190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3A325289-D7AA-4AE8-8223-9C16C9E22A07}"/>
              </a:ext>
            </a:extLst>
          </p:cNvPr>
          <p:cNvSpPr txBox="1"/>
          <p:nvPr/>
        </p:nvSpPr>
        <p:spPr>
          <a:xfrm>
            <a:off x="5930356" y="3194387"/>
            <a:ext cx="8741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365.99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354.37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370.49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370.69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9ADE715-0B6F-4C64-A38B-F77BB26F3C8C}"/>
              </a:ext>
            </a:extLst>
          </p:cNvPr>
          <p:cNvSpPr txBox="1"/>
          <p:nvPr/>
        </p:nvSpPr>
        <p:spPr>
          <a:xfrm>
            <a:off x="6804543" y="3193985"/>
            <a:ext cx="8953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345.41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322.32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345.41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330.02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2E18DD-C514-42DE-A0DC-80DE1F2103E8}"/>
              </a:ext>
            </a:extLst>
          </p:cNvPr>
          <p:cNvSpPr txBox="1"/>
          <p:nvPr/>
        </p:nvSpPr>
        <p:spPr>
          <a:xfrm>
            <a:off x="5930356" y="2834025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onsolas" panose="020B0609020204030204" pitchFamily="49" charset="0"/>
              </a:rPr>
              <a:t>x: T3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BA00B63-EF8A-4264-81EB-52A3F75472C8}"/>
              </a:ext>
            </a:extLst>
          </p:cNvPr>
          <p:cNvSpPr txBox="1"/>
          <p:nvPr/>
        </p:nvSpPr>
        <p:spPr>
          <a:xfrm>
            <a:off x="6825706" y="2833623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onsolas" panose="020B0609020204030204" pitchFamily="49" charset="0"/>
              </a:rPr>
              <a:t>y: T4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85CA8D17-A11A-40F6-9F8C-CE27E394557B}"/>
              </a:ext>
            </a:extLst>
          </p:cNvPr>
          <p:cNvSpPr/>
          <p:nvPr/>
        </p:nvSpPr>
        <p:spPr>
          <a:xfrm>
            <a:off x="7598519" y="3262056"/>
            <a:ext cx="122537" cy="1153663"/>
          </a:xfrm>
          <a:prstGeom prst="rightBrace">
            <a:avLst>
              <a:gd name="adj1" fmla="val 4258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8B9C84-2B62-490E-9073-AA0257254860}"/>
              </a:ext>
            </a:extLst>
          </p:cNvPr>
          <p:cNvSpPr txBox="1"/>
          <p:nvPr/>
        </p:nvSpPr>
        <p:spPr>
          <a:xfrm>
            <a:off x="7859704" y="3684998"/>
            <a:ext cx="1748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m = 98 </a:t>
            </a:r>
            <a:r>
              <a:rPr lang="de-DE" sz="1200" dirty="0" err="1">
                <a:latin typeface="Consolas" panose="020B0609020204030204" pitchFamily="49" charset="0"/>
              </a:rPr>
              <a:t>samples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70E4EE1-6912-4D31-A3CD-145CA9C90995}"/>
              </a:ext>
            </a:extLst>
          </p:cNvPr>
          <p:cNvSpPr txBox="1"/>
          <p:nvPr/>
        </p:nvSpPr>
        <p:spPr>
          <a:xfrm>
            <a:off x="7455340" y="2137625"/>
            <a:ext cx="412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Univariante lineare Regression</a:t>
            </a:r>
          </a:p>
        </p:txBody>
      </p:sp>
      <p:sp>
        <p:nvSpPr>
          <p:cNvPr id="28" name="Bogen 27">
            <a:extLst>
              <a:ext uri="{FF2B5EF4-FFF2-40B4-BE49-F238E27FC236}">
                <a16:creationId xmlns:a16="http://schemas.microsoft.com/office/drawing/2014/main" id="{3CB0C6DA-FFC5-4E8B-BA98-C61B46C8FB3E}"/>
              </a:ext>
            </a:extLst>
          </p:cNvPr>
          <p:cNvSpPr/>
          <p:nvPr/>
        </p:nvSpPr>
        <p:spPr>
          <a:xfrm flipH="1">
            <a:off x="5191125" y="2353783"/>
            <a:ext cx="895350" cy="1399068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59D0BB36-6A7B-4BD0-84F8-5B89B9AFF7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01" y="545330"/>
            <a:ext cx="11573197" cy="7242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+mn-cs"/>
              </a:rPr>
              <a:t>Linear Regression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A4B7744-2DB6-4ECD-B9A7-7D8D52DEDB22}"/>
              </a:ext>
            </a:extLst>
          </p:cNvPr>
          <p:cNvSpPr/>
          <p:nvPr/>
        </p:nvSpPr>
        <p:spPr>
          <a:xfrm>
            <a:off x="4062000" y="2591"/>
            <a:ext cx="4068000" cy="336918"/>
          </a:xfrm>
          <a:prstGeom prst="rect">
            <a:avLst/>
          </a:prstGeom>
          <a:solidFill>
            <a:srgbClr val="E66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Overview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33472EE-A99A-485E-851C-EC2C446EECA1}"/>
              </a:ext>
            </a:extLst>
          </p:cNvPr>
          <p:cNvSpPr/>
          <p:nvPr/>
        </p:nvSpPr>
        <p:spPr>
          <a:xfrm>
            <a:off x="8130000" y="1840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4E40524-7A22-4D58-BEC4-B39EA6A16A6B}"/>
              </a:ext>
            </a:extLst>
          </p:cNvPr>
          <p:cNvSpPr/>
          <p:nvPr/>
        </p:nvSpPr>
        <p:spPr>
          <a:xfrm>
            <a:off x="-6000" y="1840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73838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C2A8F14-2B81-432F-89C1-80E24BC9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9" y="1789773"/>
            <a:ext cx="5333333" cy="4000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46BDAB3-8E7E-4A24-BB84-9048B9897AEF}"/>
              </a:ext>
            </a:extLst>
          </p:cNvPr>
          <p:cNvSpPr txBox="1"/>
          <p:nvPr/>
        </p:nvSpPr>
        <p:spPr>
          <a:xfrm>
            <a:off x="612336" y="6345153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Jannik Wiessler | Python (Lineare Regression)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0E2CF7A-C9B0-4B26-8221-7DE4EAF7D809}"/>
              </a:ext>
            </a:extLst>
          </p:cNvPr>
          <p:cNvSpPr txBox="1"/>
          <p:nvPr/>
        </p:nvSpPr>
        <p:spPr>
          <a:xfrm>
            <a:off x="11305692" y="63451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E38CEE1-F447-42A6-985D-EE5CB5FBD2D0}"/>
                  </a:ext>
                </a:extLst>
              </p:cNvPr>
              <p:cNvSpPr txBox="1"/>
              <p:nvPr/>
            </p:nvSpPr>
            <p:spPr>
              <a:xfrm>
                <a:off x="5758906" y="2172808"/>
                <a:ext cx="1537023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E38CEE1-F447-42A6-985D-EE5CB5FBD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06" y="2172808"/>
                <a:ext cx="1537023" cy="276999"/>
              </a:xfrm>
              <a:prstGeom prst="rect">
                <a:avLst/>
              </a:prstGeom>
              <a:blipFill>
                <a:blip r:embed="rId4"/>
                <a:stretch>
                  <a:fillRect l="-1190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3A325289-D7AA-4AE8-8223-9C16C9E22A07}"/>
              </a:ext>
            </a:extLst>
          </p:cNvPr>
          <p:cNvSpPr txBox="1"/>
          <p:nvPr/>
        </p:nvSpPr>
        <p:spPr>
          <a:xfrm>
            <a:off x="5930356" y="3194387"/>
            <a:ext cx="8741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365.99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354.37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370.49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370.69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9ADE715-0B6F-4C64-A38B-F77BB26F3C8C}"/>
              </a:ext>
            </a:extLst>
          </p:cNvPr>
          <p:cNvSpPr txBox="1"/>
          <p:nvPr/>
        </p:nvSpPr>
        <p:spPr>
          <a:xfrm>
            <a:off x="6804543" y="3193985"/>
            <a:ext cx="8953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345.41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322.32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345.41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330.02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2E18DD-C514-42DE-A0DC-80DE1F2103E8}"/>
              </a:ext>
            </a:extLst>
          </p:cNvPr>
          <p:cNvSpPr txBox="1"/>
          <p:nvPr/>
        </p:nvSpPr>
        <p:spPr>
          <a:xfrm>
            <a:off x="5930356" y="2834025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onsolas" panose="020B0609020204030204" pitchFamily="49" charset="0"/>
              </a:rPr>
              <a:t>x: T3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BA00B63-EF8A-4264-81EB-52A3F75472C8}"/>
              </a:ext>
            </a:extLst>
          </p:cNvPr>
          <p:cNvSpPr txBox="1"/>
          <p:nvPr/>
        </p:nvSpPr>
        <p:spPr>
          <a:xfrm>
            <a:off x="6825706" y="2833623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onsolas" panose="020B0609020204030204" pitchFamily="49" charset="0"/>
              </a:rPr>
              <a:t>y: T4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85CA8D17-A11A-40F6-9F8C-CE27E394557B}"/>
              </a:ext>
            </a:extLst>
          </p:cNvPr>
          <p:cNvSpPr/>
          <p:nvPr/>
        </p:nvSpPr>
        <p:spPr>
          <a:xfrm>
            <a:off x="7598519" y="3262056"/>
            <a:ext cx="122537" cy="1153663"/>
          </a:xfrm>
          <a:prstGeom prst="rightBrace">
            <a:avLst>
              <a:gd name="adj1" fmla="val 4258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8B9C84-2B62-490E-9073-AA0257254860}"/>
              </a:ext>
            </a:extLst>
          </p:cNvPr>
          <p:cNvSpPr txBox="1"/>
          <p:nvPr/>
        </p:nvSpPr>
        <p:spPr>
          <a:xfrm>
            <a:off x="7859704" y="3684998"/>
            <a:ext cx="1748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m = 98 </a:t>
            </a:r>
            <a:r>
              <a:rPr lang="de-DE" sz="1200" dirty="0" err="1">
                <a:latin typeface="Consolas" panose="020B0609020204030204" pitchFamily="49" charset="0"/>
              </a:rPr>
              <a:t>samples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70E4EE1-6912-4D31-A3CD-145CA9C90995}"/>
              </a:ext>
            </a:extLst>
          </p:cNvPr>
          <p:cNvSpPr txBox="1"/>
          <p:nvPr/>
        </p:nvSpPr>
        <p:spPr>
          <a:xfrm>
            <a:off x="7455340" y="2137625"/>
            <a:ext cx="412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Univariante lineare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5484F57-998C-4F31-AEA8-7A56A9731310}"/>
                  </a:ext>
                </a:extLst>
              </p:cNvPr>
              <p:cNvSpPr txBox="1"/>
              <p:nvPr/>
            </p:nvSpPr>
            <p:spPr>
              <a:xfrm>
                <a:off x="5899132" y="4815169"/>
                <a:ext cx="4102918" cy="556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5484F57-998C-4F31-AEA8-7A56A973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32" y="4815169"/>
                <a:ext cx="4102918" cy="556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Bogen 27">
            <a:extLst>
              <a:ext uri="{FF2B5EF4-FFF2-40B4-BE49-F238E27FC236}">
                <a16:creationId xmlns:a16="http://schemas.microsoft.com/office/drawing/2014/main" id="{3CB0C6DA-FFC5-4E8B-BA98-C61B46C8FB3E}"/>
              </a:ext>
            </a:extLst>
          </p:cNvPr>
          <p:cNvSpPr/>
          <p:nvPr/>
        </p:nvSpPr>
        <p:spPr>
          <a:xfrm flipH="1">
            <a:off x="5191125" y="2353783"/>
            <a:ext cx="895350" cy="1399068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0F8672E-85D3-4B6A-A20D-71523B33D6CF}"/>
              </a:ext>
            </a:extLst>
          </p:cNvPr>
          <p:cNvCxnSpPr>
            <a:cxnSpLocks/>
          </p:cNvCxnSpPr>
          <p:nvPr/>
        </p:nvCxnSpPr>
        <p:spPr>
          <a:xfrm>
            <a:off x="3038475" y="3842924"/>
            <a:ext cx="0" cy="390939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CCACDAF-0637-496B-B674-18327A6C7B56}"/>
              </a:ext>
            </a:extLst>
          </p:cNvPr>
          <p:cNvCxnSpPr>
            <a:cxnSpLocks/>
          </p:cNvCxnSpPr>
          <p:nvPr/>
        </p:nvCxnSpPr>
        <p:spPr>
          <a:xfrm>
            <a:off x="3626644" y="3570478"/>
            <a:ext cx="0" cy="391519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C93A6CD-C022-4434-99BC-7D81AD45E253}"/>
              </a:ext>
            </a:extLst>
          </p:cNvPr>
          <p:cNvCxnSpPr>
            <a:cxnSpLocks/>
          </p:cNvCxnSpPr>
          <p:nvPr/>
        </p:nvCxnSpPr>
        <p:spPr>
          <a:xfrm>
            <a:off x="2397919" y="4543425"/>
            <a:ext cx="0" cy="271744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C41E34-D016-4111-B1DC-DB8287904EBD}"/>
              </a:ext>
            </a:extLst>
          </p:cNvPr>
          <p:cNvCxnSpPr>
            <a:cxnSpLocks/>
          </p:cNvCxnSpPr>
          <p:nvPr/>
        </p:nvCxnSpPr>
        <p:spPr>
          <a:xfrm>
            <a:off x="2150269" y="4679156"/>
            <a:ext cx="0" cy="19792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3ED1C34-D4E7-45E9-A868-20F6F5D811DD}"/>
              </a:ext>
            </a:extLst>
          </p:cNvPr>
          <p:cNvCxnSpPr>
            <a:cxnSpLocks/>
          </p:cNvCxnSpPr>
          <p:nvPr/>
        </p:nvCxnSpPr>
        <p:spPr>
          <a:xfrm>
            <a:off x="1550194" y="4755356"/>
            <a:ext cx="0" cy="19792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152920-0EDB-47FB-B3B9-BCCD7AE9AC4C}"/>
              </a:ext>
            </a:extLst>
          </p:cNvPr>
          <p:cNvCxnSpPr>
            <a:cxnSpLocks/>
          </p:cNvCxnSpPr>
          <p:nvPr/>
        </p:nvCxnSpPr>
        <p:spPr>
          <a:xfrm>
            <a:off x="2823369" y="4134900"/>
            <a:ext cx="0" cy="19792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9FE9201-239B-42C1-8024-797B0CA9CDDA}"/>
              </a:ext>
            </a:extLst>
          </p:cNvPr>
          <p:cNvCxnSpPr>
            <a:cxnSpLocks/>
          </p:cNvCxnSpPr>
          <p:nvPr/>
        </p:nvCxnSpPr>
        <p:spPr>
          <a:xfrm>
            <a:off x="2456656" y="4321519"/>
            <a:ext cx="0" cy="197925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FA205FEC-A363-4BE2-8E8E-341EF8765C75}"/>
              </a:ext>
            </a:extLst>
          </p:cNvPr>
          <p:cNvSpPr/>
          <p:nvPr/>
        </p:nvSpPr>
        <p:spPr>
          <a:xfrm rot="5400000">
            <a:off x="7623980" y="4430073"/>
            <a:ext cx="116411" cy="2352126"/>
          </a:xfrm>
          <a:prstGeom prst="rightBrace">
            <a:avLst>
              <a:gd name="adj1" fmla="val 4258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69AA0109-3676-4632-9C76-093AF8FE54EB}"/>
                  </a:ext>
                </a:extLst>
              </p:cNvPr>
              <p:cNvSpPr txBox="1"/>
              <p:nvPr/>
            </p:nvSpPr>
            <p:spPr>
              <a:xfrm>
                <a:off x="7206702" y="5870099"/>
                <a:ext cx="950965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69AA0109-3676-4632-9C76-093AF8F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702" y="5870099"/>
                <a:ext cx="950965" cy="276999"/>
              </a:xfrm>
              <a:prstGeom prst="rect">
                <a:avLst/>
              </a:prstGeom>
              <a:blipFill>
                <a:blip r:embed="rId6"/>
                <a:stretch>
                  <a:fillRect l="-3846" t="-2222" r="-5128"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8DAC0759-3D67-4E67-A8C3-51584078AE8B}"/>
              </a:ext>
            </a:extLst>
          </p:cNvPr>
          <p:cNvSpPr txBox="1"/>
          <p:nvPr/>
        </p:nvSpPr>
        <p:spPr>
          <a:xfrm>
            <a:off x="8515573" y="5747405"/>
            <a:ext cx="2928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</a:rPr>
              <a:t>cost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function</a:t>
            </a:r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</a:rPr>
              <a:t>squared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error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function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2F680717-BB4D-4714-946D-A8D958C47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01" y="545330"/>
            <a:ext cx="11573197" cy="7242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+mn-cs"/>
              </a:rPr>
              <a:t>Linear Regression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78A0FB8-1066-48DD-8765-289F78689E47}"/>
              </a:ext>
            </a:extLst>
          </p:cNvPr>
          <p:cNvSpPr/>
          <p:nvPr/>
        </p:nvSpPr>
        <p:spPr>
          <a:xfrm>
            <a:off x="4062000" y="2591"/>
            <a:ext cx="4068000" cy="336918"/>
          </a:xfrm>
          <a:prstGeom prst="rect">
            <a:avLst/>
          </a:prstGeom>
          <a:solidFill>
            <a:srgbClr val="E66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Overview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BD6FB1D-77EC-4F4E-BC98-946142CF28CC}"/>
              </a:ext>
            </a:extLst>
          </p:cNvPr>
          <p:cNvSpPr/>
          <p:nvPr/>
        </p:nvSpPr>
        <p:spPr>
          <a:xfrm>
            <a:off x="8130000" y="1840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592CC07-7024-4EFE-BB27-38CAF51AE2CE}"/>
              </a:ext>
            </a:extLst>
          </p:cNvPr>
          <p:cNvSpPr/>
          <p:nvPr/>
        </p:nvSpPr>
        <p:spPr>
          <a:xfrm>
            <a:off x="-6000" y="1840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47765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46BDAB3-8E7E-4A24-BB84-9048B9897AEF}"/>
              </a:ext>
            </a:extLst>
          </p:cNvPr>
          <p:cNvSpPr txBox="1"/>
          <p:nvPr/>
        </p:nvSpPr>
        <p:spPr>
          <a:xfrm>
            <a:off x="612336" y="6345153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Jannik Wiessler | Python (Lineare Regression)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0E2CF7A-C9B0-4B26-8221-7DE4EAF7D809}"/>
              </a:ext>
            </a:extLst>
          </p:cNvPr>
          <p:cNvSpPr txBox="1"/>
          <p:nvPr/>
        </p:nvSpPr>
        <p:spPr>
          <a:xfrm>
            <a:off x="11305692" y="63451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A1C2DEA9-A7ED-4D4E-B691-770CD3DD35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3" y="1789773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4B9047F6-DBEC-47B1-A7C6-A3E538AFEF76}"/>
                  </a:ext>
                </a:extLst>
              </p:cNvPr>
              <p:cNvSpPr txBox="1"/>
              <p:nvPr/>
            </p:nvSpPr>
            <p:spPr>
              <a:xfrm>
                <a:off x="7518946" y="1959541"/>
                <a:ext cx="2752805" cy="604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⋅ 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4B9047F6-DBEC-47B1-A7C6-A3E538AF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46" y="1959541"/>
                <a:ext cx="2752805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8E012488-A8DF-4C32-91AB-B30948A3D82C}"/>
              </a:ext>
            </a:extLst>
          </p:cNvPr>
          <p:cNvSpPr txBox="1"/>
          <p:nvPr/>
        </p:nvSpPr>
        <p:spPr>
          <a:xfrm>
            <a:off x="7438748" y="2737936"/>
            <a:ext cx="1310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</a:rPr>
              <a:t>learning</a:t>
            </a:r>
            <a:r>
              <a:rPr lang="de-DE" sz="1200" dirty="0">
                <a:latin typeface="Consolas" panose="020B0609020204030204" pitchFamily="49" charset="0"/>
              </a:rPr>
              <a:t> rate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154AB6-1BD8-4D0F-BDF9-278AB217E26C}"/>
              </a:ext>
            </a:extLst>
          </p:cNvPr>
          <p:cNvSpPr txBox="1"/>
          <p:nvPr/>
        </p:nvSpPr>
        <p:spPr>
          <a:xfrm>
            <a:off x="9172019" y="2858517"/>
            <a:ext cx="115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derivative</a:t>
            </a:r>
          </a:p>
        </p:txBody>
      </p:sp>
      <p:sp>
        <p:nvSpPr>
          <p:cNvPr id="39" name="Geschweifte Klammer rechts 38">
            <a:extLst>
              <a:ext uri="{FF2B5EF4-FFF2-40B4-BE49-F238E27FC236}">
                <a16:creationId xmlns:a16="http://schemas.microsoft.com/office/drawing/2014/main" id="{AE9CAD21-4EA6-46A2-9E2E-395B5BFA6D93}"/>
              </a:ext>
            </a:extLst>
          </p:cNvPr>
          <p:cNvSpPr/>
          <p:nvPr/>
        </p:nvSpPr>
        <p:spPr>
          <a:xfrm rot="5400000">
            <a:off x="9548387" y="2142199"/>
            <a:ext cx="128393" cy="1158330"/>
          </a:xfrm>
          <a:prstGeom prst="rightBrace">
            <a:avLst>
              <a:gd name="adj1" fmla="val 4258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Bogen 39">
            <a:extLst>
              <a:ext uri="{FF2B5EF4-FFF2-40B4-BE49-F238E27FC236}">
                <a16:creationId xmlns:a16="http://schemas.microsoft.com/office/drawing/2014/main" id="{C89FE262-9992-4712-AAB1-2BD8A05B8977}"/>
              </a:ext>
            </a:extLst>
          </p:cNvPr>
          <p:cNvSpPr/>
          <p:nvPr/>
        </p:nvSpPr>
        <p:spPr>
          <a:xfrm flipV="1">
            <a:off x="8107772" y="1959541"/>
            <a:ext cx="514350" cy="923925"/>
          </a:xfrm>
          <a:prstGeom prst="arc">
            <a:avLst>
              <a:gd name="adj1" fmla="val 18245699"/>
              <a:gd name="adj2" fmla="val 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48F099-C3A4-4770-9699-68AB7C0C8F01}"/>
              </a:ext>
            </a:extLst>
          </p:cNvPr>
          <p:cNvSpPr/>
          <p:nvPr/>
        </p:nvSpPr>
        <p:spPr>
          <a:xfrm>
            <a:off x="6492910" y="1789773"/>
            <a:ext cx="4659676" cy="14296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A6F6E45-AF3E-4196-A171-D81B8B5049D2}"/>
                  </a:ext>
                </a:extLst>
              </p:cNvPr>
              <p:cNvSpPr txBox="1"/>
              <p:nvPr/>
            </p:nvSpPr>
            <p:spPr>
              <a:xfrm>
                <a:off x="6492910" y="4095009"/>
                <a:ext cx="4754763" cy="572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⋅ 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𝑑𝑒𝑐𝑟𝑒𝑎𝑠𝑒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A6F6E45-AF3E-4196-A171-D81B8B504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910" y="4095009"/>
                <a:ext cx="4754763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A0E95F9-1161-4EB6-8EB9-CD50E6CF0C11}"/>
                  </a:ext>
                </a:extLst>
              </p:cNvPr>
              <p:cNvSpPr txBox="1"/>
              <p:nvPr/>
            </p:nvSpPr>
            <p:spPr>
              <a:xfrm>
                <a:off x="6466274" y="5466609"/>
                <a:ext cx="4714689" cy="572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⋅ 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A0E95F9-1161-4EB6-8EB9-CD50E6CF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74" y="5466609"/>
                <a:ext cx="4714689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F035271-DFE6-4D4D-803E-A9067785F9F1}"/>
              </a:ext>
            </a:extLst>
          </p:cNvPr>
          <p:cNvCxnSpPr>
            <a:cxnSpLocks/>
          </p:cNvCxnSpPr>
          <p:nvPr/>
        </p:nvCxnSpPr>
        <p:spPr>
          <a:xfrm>
            <a:off x="1368792" y="2557919"/>
            <a:ext cx="922020" cy="18439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0960FD9-5F21-4BE3-8E32-FBE4D39BA43A}"/>
                  </a:ext>
                </a:extLst>
              </p:cNvPr>
              <p:cNvSpPr txBox="1"/>
              <p:nvPr/>
            </p:nvSpPr>
            <p:spPr>
              <a:xfrm>
                <a:off x="1458327" y="4922552"/>
                <a:ext cx="819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0960FD9-5F21-4BE3-8E32-FBE4D39B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27" y="4922552"/>
                <a:ext cx="8191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EE13145-B61D-431F-BC0F-C518C6DEB132}"/>
              </a:ext>
            </a:extLst>
          </p:cNvPr>
          <p:cNvCxnSpPr>
            <a:cxnSpLocks/>
          </p:cNvCxnSpPr>
          <p:nvPr/>
        </p:nvCxnSpPr>
        <p:spPr>
          <a:xfrm flipV="1">
            <a:off x="1804570" y="5284342"/>
            <a:ext cx="0" cy="11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9993276E-18B1-4F81-B8C5-FCADE85BA249}"/>
              </a:ext>
            </a:extLst>
          </p:cNvPr>
          <p:cNvCxnSpPr/>
          <p:nvPr/>
        </p:nvCxnSpPr>
        <p:spPr>
          <a:xfrm>
            <a:off x="2090152" y="5107218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7894C1ED-CB20-4F46-B3A6-D5AA43A45EAD}"/>
              </a:ext>
            </a:extLst>
          </p:cNvPr>
          <p:cNvCxnSpPr>
            <a:cxnSpLocks/>
          </p:cNvCxnSpPr>
          <p:nvPr/>
        </p:nvCxnSpPr>
        <p:spPr>
          <a:xfrm flipV="1">
            <a:off x="4317734" y="2670093"/>
            <a:ext cx="922020" cy="1772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628CCFE1-9C97-4F3C-A65F-ACB45D1B1CF6}"/>
                  </a:ext>
                </a:extLst>
              </p:cNvPr>
              <p:cNvSpPr txBox="1"/>
              <p:nvPr/>
            </p:nvSpPr>
            <p:spPr>
              <a:xfrm>
                <a:off x="4430129" y="4915010"/>
                <a:ext cx="819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628CCFE1-9C97-4F3C-A65F-ACB45D1B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129" y="4915010"/>
                <a:ext cx="8191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C205224-8B9B-434F-89D8-FADBA12B7646}"/>
              </a:ext>
            </a:extLst>
          </p:cNvPr>
          <p:cNvCxnSpPr>
            <a:cxnSpLocks/>
          </p:cNvCxnSpPr>
          <p:nvPr/>
        </p:nvCxnSpPr>
        <p:spPr>
          <a:xfrm flipV="1">
            <a:off x="4776372" y="5276800"/>
            <a:ext cx="0" cy="116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8B604538-EA00-48E7-AB3D-C560A8A31982}"/>
              </a:ext>
            </a:extLst>
          </p:cNvPr>
          <p:cNvCxnSpPr>
            <a:cxnSpLocks/>
          </p:cNvCxnSpPr>
          <p:nvPr/>
        </p:nvCxnSpPr>
        <p:spPr>
          <a:xfrm flipH="1">
            <a:off x="4327259" y="5114397"/>
            <a:ext cx="314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EE5656-A345-4282-9002-A59AF97B1262}"/>
              </a:ext>
            </a:extLst>
          </p:cNvPr>
          <p:cNvCxnSpPr>
            <a:cxnSpLocks/>
          </p:cNvCxnSpPr>
          <p:nvPr/>
        </p:nvCxnSpPr>
        <p:spPr>
          <a:xfrm>
            <a:off x="4785897" y="3514725"/>
            <a:ext cx="0" cy="14060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BA8D6EF-5DAC-4109-8C39-F652BB25D079}"/>
              </a:ext>
            </a:extLst>
          </p:cNvPr>
          <p:cNvCxnSpPr>
            <a:cxnSpLocks/>
          </p:cNvCxnSpPr>
          <p:nvPr/>
        </p:nvCxnSpPr>
        <p:spPr>
          <a:xfrm>
            <a:off x="1804570" y="3429000"/>
            <a:ext cx="0" cy="14860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E1857624-C82D-47BC-8FEC-9B80AE5EE96B}"/>
              </a:ext>
            </a:extLst>
          </p:cNvPr>
          <p:cNvSpPr/>
          <p:nvPr/>
        </p:nvSpPr>
        <p:spPr>
          <a:xfrm rot="16200000">
            <a:off x="8622741" y="3429393"/>
            <a:ext cx="128393" cy="1158330"/>
          </a:xfrm>
          <a:prstGeom prst="rightBrace">
            <a:avLst>
              <a:gd name="adj1" fmla="val 4258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322C896-FFF7-4547-9D71-A942B92C1DF8}"/>
              </a:ext>
            </a:extLst>
          </p:cNvPr>
          <p:cNvSpPr/>
          <p:nvPr/>
        </p:nvSpPr>
        <p:spPr>
          <a:xfrm>
            <a:off x="8510291" y="3491021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68" name="Geschweifte Klammer rechts 67">
            <a:extLst>
              <a:ext uri="{FF2B5EF4-FFF2-40B4-BE49-F238E27FC236}">
                <a16:creationId xmlns:a16="http://schemas.microsoft.com/office/drawing/2014/main" id="{324FAF0E-1ACD-4CAD-8625-263A483B3989}"/>
              </a:ext>
            </a:extLst>
          </p:cNvPr>
          <p:cNvSpPr/>
          <p:nvPr/>
        </p:nvSpPr>
        <p:spPr>
          <a:xfrm rot="16200000">
            <a:off x="8609081" y="4827540"/>
            <a:ext cx="128393" cy="1158330"/>
          </a:xfrm>
          <a:prstGeom prst="rightBrace">
            <a:avLst>
              <a:gd name="adj1" fmla="val 4258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9FAA4E1-5422-48B0-8AB9-0FC0DF79C7B9}"/>
              </a:ext>
            </a:extLst>
          </p:cNvPr>
          <p:cNvSpPr/>
          <p:nvPr/>
        </p:nvSpPr>
        <p:spPr>
          <a:xfrm>
            <a:off x="8506937" y="4848603"/>
            <a:ext cx="360000" cy="36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338A0172-4C1D-42A4-AB9E-E62904C0B1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01" y="545330"/>
            <a:ext cx="11573197" cy="7242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+mn-cs"/>
              </a:rPr>
              <a:t>Linear Regression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2BEE8AA-0822-4FBC-9281-1043001ABEDA}"/>
              </a:ext>
            </a:extLst>
          </p:cNvPr>
          <p:cNvSpPr/>
          <p:nvPr/>
        </p:nvSpPr>
        <p:spPr>
          <a:xfrm>
            <a:off x="4062000" y="2591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Overview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6AC9A6D-2B93-4551-ACE4-CEBFC2817655}"/>
              </a:ext>
            </a:extLst>
          </p:cNvPr>
          <p:cNvSpPr/>
          <p:nvPr/>
        </p:nvSpPr>
        <p:spPr>
          <a:xfrm>
            <a:off x="8130000" y="1840"/>
            <a:ext cx="4068000" cy="336918"/>
          </a:xfrm>
          <a:prstGeom prst="rect">
            <a:avLst/>
          </a:prstGeom>
          <a:solidFill>
            <a:srgbClr val="E66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D14AED5-0814-4E67-A3AA-234F86EFDB5F}"/>
              </a:ext>
            </a:extLst>
          </p:cNvPr>
          <p:cNvSpPr/>
          <p:nvPr/>
        </p:nvSpPr>
        <p:spPr>
          <a:xfrm>
            <a:off x="-6000" y="1840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07751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46BDAB3-8E7E-4A24-BB84-9048B9897AEF}"/>
              </a:ext>
            </a:extLst>
          </p:cNvPr>
          <p:cNvSpPr txBox="1"/>
          <p:nvPr/>
        </p:nvSpPr>
        <p:spPr>
          <a:xfrm>
            <a:off x="612336" y="6345153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Jannik Wiessler | Python (Lineare Regression)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0E2CF7A-C9B0-4B26-8221-7DE4EAF7D809}"/>
              </a:ext>
            </a:extLst>
          </p:cNvPr>
          <p:cNvSpPr txBox="1"/>
          <p:nvPr/>
        </p:nvSpPr>
        <p:spPr>
          <a:xfrm>
            <a:off x="11305692" y="63451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A1C2DEA9-A7ED-4D4E-B691-770CD3DD35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3" y="1789773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4B9047F6-DBEC-47B1-A7C6-A3E538AFEF76}"/>
                  </a:ext>
                </a:extLst>
              </p:cNvPr>
              <p:cNvSpPr txBox="1"/>
              <p:nvPr/>
            </p:nvSpPr>
            <p:spPr>
              <a:xfrm>
                <a:off x="7518946" y="1959541"/>
                <a:ext cx="2752805" cy="604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⋅ 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4B9047F6-DBEC-47B1-A7C6-A3E538AF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46" y="1959541"/>
                <a:ext cx="2752805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8E012488-A8DF-4C32-91AB-B30948A3D82C}"/>
              </a:ext>
            </a:extLst>
          </p:cNvPr>
          <p:cNvSpPr txBox="1"/>
          <p:nvPr/>
        </p:nvSpPr>
        <p:spPr>
          <a:xfrm>
            <a:off x="7438748" y="2737936"/>
            <a:ext cx="1310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</a:rPr>
              <a:t>learning</a:t>
            </a:r>
            <a:r>
              <a:rPr lang="de-DE" sz="1200" dirty="0">
                <a:latin typeface="Consolas" panose="020B0609020204030204" pitchFamily="49" charset="0"/>
              </a:rPr>
              <a:t> rate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154AB6-1BD8-4D0F-BDF9-278AB217E26C}"/>
              </a:ext>
            </a:extLst>
          </p:cNvPr>
          <p:cNvSpPr txBox="1"/>
          <p:nvPr/>
        </p:nvSpPr>
        <p:spPr>
          <a:xfrm>
            <a:off x="9172019" y="2858517"/>
            <a:ext cx="115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derivative</a:t>
            </a:r>
          </a:p>
        </p:txBody>
      </p:sp>
      <p:sp>
        <p:nvSpPr>
          <p:cNvPr id="39" name="Geschweifte Klammer rechts 38">
            <a:extLst>
              <a:ext uri="{FF2B5EF4-FFF2-40B4-BE49-F238E27FC236}">
                <a16:creationId xmlns:a16="http://schemas.microsoft.com/office/drawing/2014/main" id="{AE9CAD21-4EA6-46A2-9E2E-395B5BFA6D93}"/>
              </a:ext>
            </a:extLst>
          </p:cNvPr>
          <p:cNvSpPr/>
          <p:nvPr/>
        </p:nvSpPr>
        <p:spPr>
          <a:xfrm rot="5400000">
            <a:off x="9548387" y="2142199"/>
            <a:ext cx="128393" cy="1158330"/>
          </a:xfrm>
          <a:prstGeom prst="rightBrace">
            <a:avLst>
              <a:gd name="adj1" fmla="val 4258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Bogen 39">
            <a:extLst>
              <a:ext uri="{FF2B5EF4-FFF2-40B4-BE49-F238E27FC236}">
                <a16:creationId xmlns:a16="http://schemas.microsoft.com/office/drawing/2014/main" id="{C89FE262-9992-4712-AAB1-2BD8A05B8977}"/>
              </a:ext>
            </a:extLst>
          </p:cNvPr>
          <p:cNvSpPr/>
          <p:nvPr/>
        </p:nvSpPr>
        <p:spPr>
          <a:xfrm flipV="1">
            <a:off x="8107772" y="1959541"/>
            <a:ext cx="514350" cy="923925"/>
          </a:xfrm>
          <a:prstGeom prst="arc">
            <a:avLst>
              <a:gd name="adj1" fmla="val 18245699"/>
              <a:gd name="adj2" fmla="val 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48F099-C3A4-4770-9699-68AB7C0C8F01}"/>
              </a:ext>
            </a:extLst>
          </p:cNvPr>
          <p:cNvSpPr/>
          <p:nvPr/>
        </p:nvSpPr>
        <p:spPr>
          <a:xfrm>
            <a:off x="6492910" y="1789773"/>
            <a:ext cx="4659676" cy="14296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436A556-4F46-455B-AE85-12D38CA88578}"/>
              </a:ext>
            </a:extLst>
          </p:cNvPr>
          <p:cNvCxnSpPr>
            <a:cxnSpLocks/>
          </p:cNvCxnSpPr>
          <p:nvPr/>
        </p:nvCxnSpPr>
        <p:spPr>
          <a:xfrm>
            <a:off x="1495425" y="2721364"/>
            <a:ext cx="114300" cy="240911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B18DC02-4A29-4B32-91A4-CBE4C76262E4}"/>
              </a:ext>
            </a:extLst>
          </p:cNvPr>
          <p:cNvCxnSpPr>
            <a:cxnSpLocks/>
          </p:cNvCxnSpPr>
          <p:nvPr/>
        </p:nvCxnSpPr>
        <p:spPr>
          <a:xfrm>
            <a:off x="1613582" y="2973203"/>
            <a:ext cx="114300" cy="240911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8D54C76-FF08-4C13-96DC-797738BD0C6A}"/>
              </a:ext>
            </a:extLst>
          </p:cNvPr>
          <p:cNvCxnSpPr>
            <a:cxnSpLocks/>
          </p:cNvCxnSpPr>
          <p:nvPr/>
        </p:nvCxnSpPr>
        <p:spPr>
          <a:xfrm>
            <a:off x="1727882" y="3225042"/>
            <a:ext cx="114300" cy="240911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D0E99B0-712D-4801-86A7-C3F2EC1E9698}"/>
              </a:ext>
            </a:extLst>
          </p:cNvPr>
          <p:cNvCxnSpPr>
            <a:cxnSpLocks/>
          </p:cNvCxnSpPr>
          <p:nvPr/>
        </p:nvCxnSpPr>
        <p:spPr>
          <a:xfrm>
            <a:off x="1842182" y="3476881"/>
            <a:ext cx="114300" cy="204532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BC7F900-4351-4C95-A86F-7E516ABFB70F}"/>
              </a:ext>
            </a:extLst>
          </p:cNvPr>
          <p:cNvCxnSpPr>
            <a:cxnSpLocks/>
          </p:cNvCxnSpPr>
          <p:nvPr/>
        </p:nvCxnSpPr>
        <p:spPr>
          <a:xfrm>
            <a:off x="1950814" y="3681413"/>
            <a:ext cx="114300" cy="204532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4837F32-7839-46FD-A5CF-87D9A8A1A867}"/>
              </a:ext>
            </a:extLst>
          </p:cNvPr>
          <p:cNvCxnSpPr>
            <a:cxnSpLocks/>
          </p:cNvCxnSpPr>
          <p:nvPr/>
        </p:nvCxnSpPr>
        <p:spPr>
          <a:xfrm>
            <a:off x="2065114" y="3873378"/>
            <a:ext cx="114300" cy="204532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6164CD8-4137-4CCA-876C-52C1B2A21909}"/>
              </a:ext>
            </a:extLst>
          </p:cNvPr>
          <p:cNvCxnSpPr>
            <a:cxnSpLocks/>
          </p:cNvCxnSpPr>
          <p:nvPr/>
        </p:nvCxnSpPr>
        <p:spPr>
          <a:xfrm>
            <a:off x="2179414" y="4072963"/>
            <a:ext cx="163736" cy="196912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AA0BB7A-66B2-44D4-B8AA-16ABCBDABF14}"/>
              </a:ext>
            </a:extLst>
          </p:cNvPr>
          <p:cNvCxnSpPr>
            <a:cxnSpLocks/>
          </p:cNvCxnSpPr>
          <p:nvPr/>
        </p:nvCxnSpPr>
        <p:spPr>
          <a:xfrm>
            <a:off x="2333178" y="4272548"/>
            <a:ext cx="163736" cy="196912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E306658-C76C-4FC1-B4A1-F0BD2AC397E5}"/>
              </a:ext>
            </a:extLst>
          </p:cNvPr>
          <p:cNvSpPr txBox="1"/>
          <p:nvPr/>
        </p:nvSpPr>
        <p:spPr>
          <a:xfrm>
            <a:off x="1433255" y="237972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start</a:t>
            </a:r>
            <a:endParaRPr lang="de-DE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98FD712-7A16-4879-91DC-3B0557B23922}"/>
              </a:ext>
            </a:extLst>
          </p:cNvPr>
          <p:cNvSpPr/>
          <p:nvPr/>
        </p:nvSpPr>
        <p:spPr>
          <a:xfrm>
            <a:off x="1455480" y="2664603"/>
            <a:ext cx="72000" cy="7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32E8BEA-EB28-4ADE-8366-A3722922A175}"/>
              </a:ext>
            </a:extLst>
          </p:cNvPr>
          <p:cNvSpPr/>
          <p:nvPr/>
        </p:nvSpPr>
        <p:spPr>
          <a:xfrm>
            <a:off x="2885000" y="4779852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4352458-3D61-4001-BAAD-675E9ABA6D56}"/>
              </a:ext>
            </a:extLst>
          </p:cNvPr>
          <p:cNvCxnSpPr>
            <a:cxnSpLocks/>
          </p:cNvCxnSpPr>
          <p:nvPr/>
        </p:nvCxnSpPr>
        <p:spPr>
          <a:xfrm flipV="1">
            <a:off x="2940050" y="4737102"/>
            <a:ext cx="907744" cy="75472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F337DD2-0C4F-434E-90E1-EA7632D8599C}"/>
              </a:ext>
            </a:extLst>
          </p:cNvPr>
          <p:cNvCxnSpPr>
            <a:cxnSpLocks/>
          </p:cNvCxnSpPr>
          <p:nvPr/>
        </p:nvCxnSpPr>
        <p:spPr>
          <a:xfrm flipH="1" flipV="1">
            <a:off x="2355576" y="4305209"/>
            <a:ext cx="1492218" cy="431892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A9B383A-2297-426F-A364-D0556D49367C}"/>
              </a:ext>
            </a:extLst>
          </p:cNvPr>
          <p:cNvCxnSpPr>
            <a:cxnSpLocks/>
          </p:cNvCxnSpPr>
          <p:nvPr/>
        </p:nvCxnSpPr>
        <p:spPr>
          <a:xfrm flipV="1">
            <a:off x="2365548" y="3841931"/>
            <a:ext cx="2225502" cy="463277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3B3568C8-006F-464B-A912-A220070F24DA}"/>
              </a:ext>
            </a:extLst>
          </p:cNvPr>
          <p:cNvCxnSpPr>
            <a:cxnSpLocks/>
          </p:cNvCxnSpPr>
          <p:nvPr/>
        </p:nvCxnSpPr>
        <p:spPr>
          <a:xfrm flipH="1" flipV="1">
            <a:off x="1541748" y="2831083"/>
            <a:ext cx="3014430" cy="1010846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932CE48-87F6-449C-A27C-9BC259318195}"/>
              </a:ext>
            </a:extLst>
          </p:cNvPr>
          <p:cNvCxnSpPr>
            <a:cxnSpLocks/>
          </p:cNvCxnSpPr>
          <p:nvPr/>
        </p:nvCxnSpPr>
        <p:spPr>
          <a:xfrm flipV="1">
            <a:off x="1567149" y="2102393"/>
            <a:ext cx="2467021" cy="728689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9DD2BEAA-462C-4864-BF3C-E2141577C8F2}"/>
              </a:ext>
            </a:extLst>
          </p:cNvPr>
          <p:cNvSpPr txBox="1"/>
          <p:nvPr/>
        </p:nvSpPr>
        <p:spPr>
          <a:xfrm>
            <a:off x="2248013" y="477635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start</a:t>
            </a:r>
            <a:endParaRPr lang="de-DE" sz="12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7FE082F-F6DB-49C2-AB5E-C3AB5C928696}"/>
              </a:ext>
            </a:extLst>
          </p:cNvPr>
          <p:cNvSpPr txBox="1"/>
          <p:nvPr/>
        </p:nvSpPr>
        <p:spPr>
          <a:xfrm>
            <a:off x="6884223" y="412054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too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small</a:t>
            </a:r>
            <a:r>
              <a:rPr lang="de-DE" dirty="0">
                <a:latin typeface="Consolas" panose="020B0609020204030204" pitchFamily="49" charset="0"/>
              </a:rPr>
              <a:t>: </a:t>
            </a:r>
            <a:r>
              <a:rPr lang="de-DE" dirty="0" err="1">
                <a:latin typeface="Consolas" panose="020B0609020204030204" pitchFamily="49" charset="0"/>
              </a:rPr>
              <a:t>algorithm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slow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A5069410-DB74-408F-A657-29F778760A7E}"/>
                  </a:ext>
                </a:extLst>
              </p:cNvPr>
              <p:cNvSpPr txBox="1"/>
              <p:nvPr/>
            </p:nvSpPr>
            <p:spPr>
              <a:xfrm>
                <a:off x="6492910" y="4120542"/>
                <a:ext cx="376706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de-DE" sz="2400" b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A5069410-DB74-408F-A657-29F778760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910" y="4120542"/>
                <a:ext cx="3767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FEDA8D7E-E402-43A5-9F81-F7DF9D47176F}"/>
              </a:ext>
            </a:extLst>
          </p:cNvPr>
          <p:cNvSpPr txBox="1"/>
          <p:nvPr/>
        </p:nvSpPr>
        <p:spPr>
          <a:xfrm>
            <a:off x="6868043" y="4776355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too</a:t>
            </a:r>
            <a:r>
              <a:rPr lang="de-DE" dirty="0">
                <a:latin typeface="Consolas" panose="020B0609020204030204" pitchFamily="49" charset="0"/>
              </a:rPr>
              <a:t> large: </a:t>
            </a:r>
            <a:r>
              <a:rPr lang="de-DE" dirty="0" err="1">
                <a:latin typeface="Consolas" panose="020B0609020204030204" pitchFamily="49" charset="0"/>
              </a:rPr>
              <a:t>algorithm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diverge</a:t>
            </a:r>
            <a:endParaRPr lang="de-DE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D804255-1D38-4549-802D-45261F457A4F}"/>
                  </a:ext>
                </a:extLst>
              </p:cNvPr>
              <p:cNvSpPr txBox="1"/>
              <p:nvPr/>
            </p:nvSpPr>
            <p:spPr>
              <a:xfrm>
                <a:off x="6476730" y="4776355"/>
                <a:ext cx="376706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de-DE" sz="2400" b="1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D804255-1D38-4549-802D-45261F45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30" y="4776355"/>
                <a:ext cx="3767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Placeholder 1">
            <a:extLst>
              <a:ext uri="{FF2B5EF4-FFF2-40B4-BE49-F238E27FC236}">
                <a16:creationId xmlns:a16="http://schemas.microsoft.com/office/drawing/2014/main" id="{DC2FAE6A-F18D-44BD-B0BC-9157A45E6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01" y="545330"/>
            <a:ext cx="11573197" cy="7242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+mn-cs"/>
              </a:rPr>
              <a:t>Linear Regression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A774F9FC-1BAA-4FD7-A961-89D5E0AB22E3}"/>
              </a:ext>
            </a:extLst>
          </p:cNvPr>
          <p:cNvSpPr/>
          <p:nvPr/>
        </p:nvSpPr>
        <p:spPr>
          <a:xfrm>
            <a:off x="4062000" y="2591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Overview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FA5E43F-4A34-46F2-A6D8-1D24449A17BD}"/>
              </a:ext>
            </a:extLst>
          </p:cNvPr>
          <p:cNvSpPr/>
          <p:nvPr/>
        </p:nvSpPr>
        <p:spPr>
          <a:xfrm>
            <a:off x="8130000" y="1840"/>
            <a:ext cx="4068000" cy="336918"/>
          </a:xfrm>
          <a:prstGeom prst="rect">
            <a:avLst/>
          </a:prstGeom>
          <a:solidFill>
            <a:srgbClr val="E66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5A08243-3CA5-415B-8F31-4F2BB47E517B}"/>
              </a:ext>
            </a:extLst>
          </p:cNvPr>
          <p:cNvSpPr/>
          <p:nvPr/>
        </p:nvSpPr>
        <p:spPr>
          <a:xfrm>
            <a:off x="-6000" y="1840"/>
            <a:ext cx="4068000" cy="336918"/>
          </a:xfrm>
          <a:prstGeom prst="rect">
            <a:avLst/>
          </a:prstGeom>
          <a:solidFill>
            <a:srgbClr val="E6600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79271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95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Courier New</vt:lpstr>
      <vt:lpstr>Cover and End Slide Master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Jannik Wiessler</cp:lastModifiedBy>
  <cp:revision>146</cp:revision>
  <dcterms:created xsi:type="dcterms:W3CDTF">2020-01-20T05:08:25Z</dcterms:created>
  <dcterms:modified xsi:type="dcterms:W3CDTF">2022-07-14T08:05:19Z</dcterms:modified>
</cp:coreProperties>
</file>