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256" r:id="rId2"/>
    <p:sldId id="259" r:id="rId3"/>
    <p:sldId id="326" r:id="rId4"/>
    <p:sldId id="316" r:id="rId5"/>
    <p:sldId id="278" r:id="rId6"/>
    <p:sldId id="279" r:id="rId7"/>
    <p:sldId id="280" r:id="rId8"/>
    <p:sldId id="317" r:id="rId9"/>
    <p:sldId id="299" r:id="rId10"/>
    <p:sldId id="276" r:id="rId11"/>
    <p:sldId id="294" r:id="rId12"/>
    <p:sldId id="289" r:id="rId13"/>
    <p:sldId id="315" r:id="rId14"/>
    <p:sldId id="281" r:id="rId15"/>
    <p:sldId id="285" r:id="rId16"/>
    <p:sldId id="295" r:id="rId17"/>
    <p:sldId id="283" r:id="rId18"/>
    <p:sldId id="307" r:id="rId19"/>
    <p:sldId id="286" r:id="rId20"/>
    <p:sldId id="311" r:id="rId21"/>
    <p:sldId id="300" r:id="rId22"/>
    <p:sldId id="287" r:id="rId23"/>
    <p:sldId id="302" r:id="rId24"/>
    <p:sldId id="288" r:id="rId25"/>
    <p:sldId id="301" r:id="rId26"/>
    <p:sldId id="290" r:id="rId27"/>
    <p:sldId id="303" r:id="rId28"/>
    <p:sldId id="291" r:id="rId29"/>
    <p:sldId id="309" r:id="rId30"/>
    <p:sldId id="310" r:id="rId31"/>
    <p:sldId id="292" r:id="rId32"/>
    <p:sldId id="293" r:id="rId33"/>
    <p:sldId id="308" r:id="rId34"/>
    <p:sldId id="306" r:id="rId35"/>
    <p:sldId id="305" r:id="rId36"/>
    <p:sldId id="318" r:id="rId37"/>
    <p:sldId id="319" r:id="rId38"/>
    <p:sldId id="320" r:id="rId39"/>
    <p:sldId id="321" r:id="rId40"/>
    <p:sldId id="323" r:id="rId41"/>
    <p:sldId id="322" r:id="rId42"/>
    <p:sldId id="324" r:id="rId43"/>
    <p:sldId id="298" r:id="rId44"/>
    <p:sldId id="327" r:id="rId45"/>
    <p:sldId id="282" r:id="rId46"/>
    <p:sldId id="304" r:id="rId47"/>
    <p:sldId id="312" r:id="rId48"/>
    <p:sldId id="313" r:id="rId49"/>
    <p:sldId id="314" r:id="rId50"/>
    <p:sldId id="325" r:id="rId51"/>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BF091C-DA8F-2AE0-E523-1112121827D9}" name="Bosma, Janneke" initials="BJ" userId="S::janneke.bosma@bam.com::fbc09de8-61da-4812-b08f-019a8e6904b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6600"/>
    <a:srgbClr val="003300"/>
    <a:srgbClr val="008000"/>
    <a:srgbClr val="009900"/>
    <a:srgbClr val="33CC33"/>
    <a:srgbClr val="00FF00"/>
    <a:srgbClr val="66FF66"/>
    <a:srgbClr val="99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AB66F4-1C68-4954-B692-999C08F35F04}" v="408" dt="2024-05-22T21:09:24.97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ijl, lich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0" autoAdjust="0"/>
    <p:restoredTop sz="91457" autoAdjust="0"/>
  </p:normalViewPr>
  <p:slideViewPr>
    <p:cSldViewPr snapToGrid="0" showGuides="1">
      <p:cViewPr varScale="1">
        <p:scale>
          <a:sx n="102" d="100"/>
          <a:sy n="102" d="100"/>
        </p:scale>
        <p:origin x="1061" y="82"/>
      </p:cViewPr>
      <p:guideLst/>
    </p:cSldViewPr>
  </p:slideViewPr>
  <p:outlineViewPr>
    <p:cViewPr>
      <p:scale>
        <a:sx n="33" d="100"/>
        <a:sy n="33" d="100"/>
      </p:scale>
      <p:origin x="0" y="-39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F0BA280D-B37D-46A1-9FD0-1D4F13E3DEB4}"/>
    <pc:docChg chg="modSld">
      <pc:chgData name="Bosma, Janneke" userId="fbc09de8-61da-4812-b08f-019a8e6904b9" providerId="ADAL" clId="{F0BA280D-B37D-46A1-9FD0-1D4F13E3DEB4}" dt="2024-05-23T08:44:04.614" v="4" actId="255"/>
      <pc:docMkLst>
        <pc:docMk/>
      </pc:docMkLst>
      <pc:sldChg chg="modSp mod">
        <pc:chgData name="Bosma, Janneke" userId="fbc09de8-61da-4812-b08f-019a8e6904b9" providerId="ADAL" clId="{F0BA280D-B37D-46A1-9FD0-1D4F13E3DEB4}" dt="2024-05-23T08:44:04.614" v="4" actId="255"/>
        <pc:sldMkLst>
          <pc:docMk/>
          <pc:sldMk cId="3593587602" sldId="276"/>
        </pc:sldMkLst>
        <pc:spChg chg="mod">
          <ac:chgData name="Bosma, Janneke" userId="fbc09de8-61da-4812-b08f-019a8e6904b9" providerId="ADAL" clId="{F0BA280D-B37D-46A1-9FD0-1D4F13E3DEB4}" dt="2024-05-23T08:44:04.614" v="4" actId="255"/>
          <ac:spMkLst>
            <pc:docMk/>
            <pc:sldMk cId="3593587602" sldId="27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25DE2-B715-4EA4-8CF0-DA425EA806A7}" type="datetimeFigureOut">
              <a:rPr lang="en-GB" smtClean="0"/>
              <a:t>23/05/2024</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99BBE-B871-48D7-983C-C0B1D7156DCD}" type="slidenum">
              <a:rPr lang="en-GB" smtClean="0"/>
              <a:t>‹nr.›</a:t>
            </a:fld>
            <a:endParaRPr lang="en-GB"/>
          </a:p>
        </p:txBody>
      </p:sp>
    </p:spTree>
    <p:extLst>
      <p:ext uri="{BB962C8B-B14F-4D97-AF65-F5344CB8AC3E}">
        <p14:creationId xmlns:p14="http://schemas.microsoft.com/office/powerpoint/2010/main" val="143371931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a:t>
            </a:fld>
            <a:endParaRPr lang="en-GB" dirty="0"/>
          </a:p>
        </p:txBody>
      </p:sp>
    </p:spTree>
    <p:extLst>
      <p:ext uri="{BB962C8B-B14F-4D97-AF65-F5344CB8AC3E}">
        <p14:creationId xmlns:p14="http://schemas.microsoft.com/office/powerpoint/2010/main" val="317226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endParaRPr lang="en-GB" dirty="0"/>
          </a:p>
          <a:p>
            <a:pPr lvl="2"/>
            <a:r>
              <a:rPr lang="en-GB" dirty="0"/>
              <a:t>DPP must-haves are defined;</a:t>
            </a:r>
          </a:p>
          <a:p>
            <a:pPr lvl="2"/>
            <a:r>
              <a:rPr lang="en-GB" dirty="0"/>
              <a:t>Requirements are defined (not discussed today);</a:t>
            </a:r>
          </a:p>
          <a:p>
            <a:pPr lvl="2"/>
            <a:r>
              <a:rPr lang="en-GB" dirty="0"/>
              <a:t>IFC models converted to Linked data;</a:t>
            </a:r>
          </a:p>
          <a:p>
            <a:pPr lvl="2"/>
            <a:r>
              <a:rPr lang="en-GB" dirty="0"/>
              <a:t>A DPP Ontology is proposed;</a:t>
            </a:r>
          </a:p>
          <a:p>
            <a:pPr lvl="2"/>
            <a:r>
              <a:rPr lang="en-GB" dirty="0"/>
              <a:t>The data is enriched, and a material and product database is made;</a:t>
            </a:r>
          </a:p>
          <a:p>
            <a:pPr lvl="2"/>
            <a:r>
              <a:rPr lang="en-GB" dirty="0"/>
              <a:t>Validation rules are established and written in SHACL;</a:t>
            </a:r>
          </a:p>
          <a:p>
            <a:pPr lvl="2"/>
            <a:r>
              <a:rPr lang="en-GB" dirty="0"/>
              <a:t>The </a:t>
            </a:r>
            <a:r>
              <a:rPr lang="en-GB" dirty="0" err="1"/>
              <a:t>PySHACL</a:t>
            </a:r>
            <a:r>
              <a:rPr lang="en-GB" dirty="0"/>
              <a:t> script is adapted and used to perform the validation;</a:t>
            </a:r>
          </a:p>
          <a:p>
            <a:pPr lvl="2"/>
            <a:r>
              <a:rPr lang="en-GB" dirty="0"/>
              <a:t>A validation report is generated and the IFC GUID can be used to improve the source documentation</a:t>
            </a:r>
          </a:p>
          <a:p>
            <a:pPr lvl="2"/>
            <a:r>
              <a:rPr lang="en-GB" dirty="0"/>
              <a:t>All these steps constitute the validation process</a:t>
            </a:r>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11</a:t>
            </a:fld>
            <a:endParaRPr lang="en-GB" dirty="0"/>
          </a:p>
        </p:txBody>
      </p:sp>
    </p:spTree>
    <p:extLst>
      <p:ext uri="{BB962C8B-B14F-4D97-AF65-F5344CB8AC3E}">
        <p14:creationId xmlns:p14="http://schemas.microsoft.com/office/powerpoint/2010/main" val="205354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12</a:t>
            </a:fld>
            <a:endParaRPr lang="en-GB" dirty="0"/>
          </a:p>
        </p:txBody>
      </p:sp>
    </p:spTree>
    <p:extLst>
      <p:ext uri="{BB962C8B-B14F-4D97-AF65-F5344CB8AC3E}">
        <p14:creationId xmlns:p14="http://schemas.microsoft.com/office/powerpoint/2010/main" val="1674040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13</a:t>
            </a:fld>
            <a:endParaRPr lang="en-GB" dirty="0"/>
          </a:p>
        </p:txBody>
      </p:sp>
    </p:spTree>
    <p:extLst>
      <p:ext uri="{BB962C8B-B14F-4D97-AF65-F5344CB8AC3E}">
        <p14:creationId xmlns:p14="http://schemas.microsoft.com/office/powerpoint/2010/main" val="178326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77813" lvl="1" indent="0">
              <a:buNone/>
            </a:pPr>
            <a:r>
              <a:rPr lang="en-US" dirty="0"/>
              <a:t>Missing topics from the workshop</a:t>
            </a:r>
          </a:p>
          <a:p>
            <a:pPr marL="285750" lvl="1" indent="-285750">
              <a:buFont typeface="Arial" panose="020B0604020202020204" pitchFamily="34" charset="0"/>
              <a:buChar char="•"/>
            </a:pPr>
            <a:r>
              <a:rPr lang="en-US" dirty="0"/>
              <a:t>Environmental Product Declaration;</a:t>
            </a:r>
          </a:p>
          <a:p>
            <a:pPr marL="285750" lvl="1" indent="-285750">
              <a:buFont typeface="Arial" panose="020B0604020202020204" pitchFamily="34" charset="0"/>
              <a:buChar char="•"/>
            </a:pPr>
            <a:r>
              <a:rPr lang="en-US" dirty="0"/>
              <a:t>General info (coordinates, object number, </a:t>
            </a:r>
            <a:r>
              <a:rPr lang="en-US" dirty="0" err="1"/>
              <a:t>etc</a:t>
            </a:r>
            <a:r>
              <a:rPr lang="en-US" dirty="0"/>
              <a:t>);</a:t>
            </a:r>
          </a:p>
          <a:p>
            <a:pPr marL="285750" lvl="1" indent="-285750">
              <a:buFont typeface="Arial" panose="020B0604020202020204" pitchFamily="34" charset="0"/>
              <a:buChar char="•"/>
            </a:pPr>
            <a:r>
              <a:rPr lang="en-US" dirty="0"/>
              <a:t>Data on maturity (maturity measurements);</a:t>
            </a:r>
          </a:p>
          <a:p>
            <a:pPr marL="285750" lvl="1" indent="-285750">
              <a:buFont typeface="Arial" panose="020B0604020202020204" pitchFamily="34" charset="0"/>
              <a:buChar char="•"/>
            </a:pPr>
            <a:r>
              <a:rPr lang="en-US" dirty="0"/>
              <a:t>Strategically scarce materials;</a:t>
            </a:r>
          </a:p>
          <a:p>
            <a:pPr marL="285750" lvl="1" indent="-285750">
              <a:buFont typeface="Arial" panose="020B0604020202020204" pitchFamily="34" charset="0"/>
              <a:buChar char="•"/>
            </a:pPr>
            <a:r>
              <a:rPr lang="en-US" dirty="0"/>
              <a:t>Inspections during the construction phase;</a:t>
            </a:r>
          </a:p>
          <a:p>
            <a:pPr marL="285750" lvl="1" indent="-285750">
              <a:buFont typeface="Arial" panose="020B0604020202020204" pitchFamily="34" charset="0"/>
              <a:buChar char="•"/>
            </a:pPr>
            <a:r>
              <a:rPr lang="en-US" dirty="0"/>
              <a:t>Information about the environment (e.g. subsoil)</a:t>
            </a:r>
          </a:p>
          <a:p>
            <a:pPr marL="285750" lvl="1" indent="-285750">
              <a:buFont typeface="Arial" panose="020B0604020202020204" pitchFamily="34" charset="0"/>
              <a:buChar char="•"/>
            </a:pPr>
            <a:r>
              <a:rPr lang="en-US" dirty="0"/>
              <a:t>Information on weather conditions during execution.</a:t>
            </a:r>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14</a:t>
            </a:fld>
            <a:endParaRPr lang="en-GB" dirty="0"/>
          </a:p>
        </p:txBody>
      </p:sp>
    </p:spTree>
    <p:extLst>
      <p:ext uri="{BB962C8B-B14F-4D97-AF65-F5344CB8AC3E}">
        <p14:creationId xmlns:p14="http://schemas.microsoft.com/office/powerpoint/2010/main" val="3931071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15</a:t>
            </a:fld>
            <a:endParaRPr lang="en-GB" dirty="0"/>
          </a:p>
        </p:txBody>
      </p:sp>
    </p:spTree>
    <p:extLst>
      <p:ext uri="{BB962C8B-B14F-4D97-AF65-F5344CB8AC3E}">
        <p14:creationId xmlns:p14="http://schemas.microsoft.com/office/powerpoint/2010/main" val="1303778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16</a:t>
            </a:fld>
            <a:endParaRPr lang="en-GB" dirty="0"/>
          </a:p>
        </p:txBody>
      </p:sp>
    </p:spTree>
    <p:extLst>
      <p:ext uri="{BB962C8B-B14F-4D97-AF65-F5344CB8AC3E}">
        <p14:creationId xmlns:p14="http://schemas.microsoft.com/office/powerpoint/2010/main" val="1890873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17</a:t>
            </a:fld>
            <a:endParaRPr lang="en-GB" dirty="0"/>
          </a:p>
        </p:txBody>
      </p:sp>
    </p:spTree>
    <p:extLst>
      <p:ext uri="{BB962C8B-B14F-4D97-AF65-F5344CB8AC3E}">
        <p14:creationId xmlns:p14="http://schemas.microsoft.com/office/powerpoint/2010/main" val="2707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In the built environment IFC is used a lot. E.g. a model can be made in the program </a:t>
            </a:r>
            <a:r>
              <a:rPr lang="en-GB" dirty="0" err="1"/>
              <a:t>revit</a:t>
            </a:r>
            <a:r>
              <a:rPr lang="en-GB" dirty="0"/>
              <a:t>. To share this information it is converted to IFC so different stakeholders can work together even if they used different BIM software. As long as it all is converted to IFC.</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18</a:t>
            </a:fld>
            <a:endParaRPr lang="en-GB" dirty="0"/>
          </a:p>
        </p:txBody>
      </p:sp>
    </p:spTree>
    <p:extLst>
      <p:ext uri="{BB962C8B-B14F-4D97-AF65-F5344CB8AC3E}">
        <p14:creationId xmlns:p14="http://schemas.microsoft.com/office/powerpoint/2010/main" val="32002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Wat is </a:t>
            </a:r>
            <a:r>
              <a:rPr lang="en-GB" dirty="0" err="1"/>
              <a:t>een</a:t>
            </a:r>
            <a:r>
              <a:rPr lang="en-GB" dirty="0"/>
              <a:t> ontology </a:t>
            </a:r>
            <a:r>
              <a:rPr lang="en-GB" dirty="0" err="1"/>
              <a:t>visueel</a:t>
            </a:r>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19</a:t>
            </a:fld>
            <a:endParaRPr lang="en-GB" dirty="0"/>
          </a:p>
        </p:txBody>
      </p:sp>
    </p:spTree>
    <p:extLst>
      <p:ext uri="{BB962C8B-B14F-4D97-AF65-F5344CB8AC3E}">
        <p14:creationId xmlns:p14="http://schemas.microsoft.com/office/powerpoint/2010/main" val="3727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20</a:t>
            </a:fld>
            <a:endParaRPr lang="en-GB" dirty="0"/>
          </a:p>
        </p:txBody>
      </p:sp>
    </p:spTree>
    <p:extLst>
      <p:ext uri="{BB962C8B-B14F-4D97-AF65-F5344CB8AC3E}">
        <p14:creationId xmlns:p14="http://schemas.microsoft.com/office/powerpoint/2010/main" val="112818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1"/>
            <a:r>
              <a:rPr lang="en-GB" b="1" dirty="0"/>
              <a:t>Not all materials possess infinite utility</a:t>
            </a:r>
            <a:r>
              <a:rPr lang="en-GB" dirty="0"/>
              <a:t>. </a:t>
            </a:r>
            <a:r>
              <a:rPr lang="en-US" dirty="0">
                <a:effectLst/>
                <a:latin typeface="Calibri" panose="020F0502020204030204" pitchFamily="34" charset="0"/>
                <a:ea typeface="Calibri" panose="020F0502020204030204" pitchFamily="34" charset="0"/>
                <a:cs typeface="Times New Roman" panose="02020603050405020304" pitchFamily="18" charset="0"/>
              </a:rPr>
              <a:t>Moreover, the processing and utilization of these materials </a:t>
            </a:r>
            <a:r>
              <a:rPr lang="en-US" b="1" dirty="0">
                <a:effectLst/>
                <a:latin typeface="Calibri" panose="020F0502020204030204" pitchFamily="34" charset="0"/>
                <a:ea typeface="Calibri" panose="020F0502020204030204" pitchFamily="34" charset="0"/>
                <a:cs typeface="Times New Roman" panose="02020603050405020304" pitchFamily="18" charset="0"/>
              </a:rPr>
              <a:t>result in significant CO</a:t>
            </a:r>
            <a:r>
              <a:rPr lang="en-US" sz="800" b="1"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effectLst/>
                <a:latin typeface="Calibri" panose="020F0502020204030204" pitchFamily="34" charset="0"/>
                <a:ea typeface="Calibri" panose="020F0502020204030204" pitchFamily="34" charset="0"/>
                <a:cs typeface="Times New Roman" panose="02020603050405020304" pitchFamily="18" charset="0"/>
              </a:rPr>
              <a:t> emissions</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lvl="1"/>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construction sector contributes to </a:t>
            </a:r>
            <a:r>
              <a:rPr lang="en-US" b="1" dirty="0">
                <a:latin typeface="Calibri" panose="020F0502020204030204" pitchFamily="34" charset="0"/>
                <a:ea typeface="Calibri" panose="020F0502020204030204" pitchFamily="34" charset="0"/>
                <a:cs typeface="Times New Roman" panose="02020603050405020304" pitchFamily="18" charset="0"/>
              </a:rPr>
              <a:t>38% of total global energy-related </a:t>
            </a:r>
            <a:r>
              <a:rPr lang="en-US" b="1" dirty="0">
                <a:effectLst/>
                <a:latin typeface="Calibri" panose="020F0502020204030204" pitchFamily="34" charset="0"/>
                <a:ea typeface="Calibri" panose="020F0502020204030204" pitchFamily="34" charset="0"/>
                <a:cs typeface="Times New Roman" panose="02020603050405020304" pitchFamily="18" charset="0"/>
              </a:rPr>
              <a:t>CO</a:t>
            </a:r>
            <a:r>
              <a:rPr lang="en-US" sz="800" b="1"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latin typeface="Calibri" panose="020F0502020204030204" pitchFamily="34" charset="0"/>
                <a:ea typeface="Calibri" panose="020F0502020204030204" pitchFamily="34" charset="0"/>
                <a:cs typeface="Times New Roman" panose="02020603050405020304" pitchFamily="18" charset="0"/>
              </a:rPr>
              <a:t> emissions</a:t>
            </a:r>
            <a:r>
              <a:rPr lang="en-US" dirty="0">
                <a:latin typeface="Calibri" panose="020F0502020204030204" pitchFamily="34" charset="0"/>
                <a:ea typeface="Calibri" panose="020F0502020204030204" pitchFamily="34" charset="0"/>
                <a:cs typeface="Times New Roman" panose="02020603050405020304" pitchFamily="18" charset="0"/>
              </a:rPr>
              <a:t>.</a:t>
            </a:r>
          </a:p>
          <a:p>
            <a:pPr marL="285750" lvl="1"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To minimalize this there </a:t>
            </a:r>
            <a:r>
              <a:rPr lang="en-US" b="1" dirty="0">
                <a:latin typeface="Calibri" panose="020F0502020204030204" pitchFamily="34" charset="0"/>
                <a:cs typeface="Times New Roman" panose="02020603050405020304" pitchFamily="18" charset="0"/>
              </a:rPr>
              <a:t>is need for ‘refuse’, ‘reduce’, and ‘renew’ even above recycling. </a:t>
            </a:r>
            <a:r>
              <a:rPr lang="en-US" dirty="0">
                <a:latin typeface="Calibri" panose="020F0502020204030204" pitchFamily="34" charset="0"/>
                <a:cs typeface="Times New Roman" panose="02020603050405020304" pitchFamily="18" charset="0"/>
              </a:rPr>
              <a:t>However, there are </a:t>
            </a:r>
            <a:r>
              <a:rPr lang="en-US" b="1" dirty="0">
                <a:latin typeface="Calibri" panose="020F0502020204030204" pitchFamily="34" charset="0"/>
                <a:cs typeface="Times New Roman" panose="02020603050405020304" pitchFamily="18" charset="0"/>
              </a:rPr>
              <a:t>several challenges involved to renew (reuse) materials</a:t>
            </a:r>
            <a:r>
              <a:rPr lang="en-US" dirty="0">
                <a:latin typeface="Calibri" panose="020F0502020204030204" pitchFamily="34" charset="0"/>
                <a:cs typeface="Times New Roman" panose="02020603050405020304" pitchFamily="18" charset="0"/>
              </a:rPr>
              <a:t>.</a:t>
            </a:r>
          </a:p>
          <a:p>
            <a:pPr marL="285750" lvl="1"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lvl="1" indent="-285750">
              <a:buFont typeface="Arial" panose="020B0604020202020204" pitchFamily="34" charset="0"/>
              <a:buChar char="•"/>
            </a:pPr>
            <a:r>
              <a:rPr lang="en-US" b="1" dirty="0">
                <a:latin typeface="Calibri" panose="020F0502020204030204" pitchFamily="34" charset="0"/>
                <a:cs typeface="Times New Roman" panose="02020603050405020304" pitchFamily="18" charset="0"/>
              </a:rPr>
              <a:t>Material Passports can be a solution to the challenges</a:t>
            </a:r>
            <a:r>
              <a:rPr lang="en-US" dirty="0">
                <a:latin typeface="Calibri" panose="020F0502020204030204" pitchFamily="34" charset="0"/>
                <a:cs typeface="Times New Roman" panose="02020603050405020304" pitchFamily="18" charset="0"/>
              </a:rPr>
              <a:t>, such as connecting supply and demand. However, there is no standard and no consensus among stakeholders regarding the content of the passport. </a:t>
            </a:r>
          </a:p>
          <a:p>
            <a:pPr marL="285750" lvl="1"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Furthermore, there is a </a:t>
            </a:r>
            <a:r>
              <a:rPr lang="en-US" b="1" dirty="0">
                <a:latin typeface="Calibri" panose="020F0502020204030204" pitchFamily="34" charset="0"/>
                <a:cs typeface="Times New Roman" panose="02020603050405020304" pitchFamily="18" charset="0"/>
              </a:rPr>
              <a:t>need to verify the data to ensure its accuracy, thereby enhancing the prospects for reusing and recycling materials.</a:t>
            </a:r>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a:t>
            </a:fld>
            <a:endParaRPr lang="en-GB" dirty="0"/>
          </a:p>
        </p:txBody>
      </p:sp>
    </p:spTree>
    <p:extLst>
      <p:ext uri="{BB962C8B-B14F-4D97-AF65-F5344CB8AC3E}">
        <p14:creationId xmlns:p14="http://schemas.microsoft.com/office/powerpoint/2010/main" val="2171206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21</a:t>
            </a:fld>
            <a:endParaRPr lang="en-GB" dirty="0"/>
          </a:p>
        </p:txBody>
      </p:sp>
    </p:spTree>
    <p:extLst>
      <p:ext uri="{BB962C8B-B14F-4D97-AF65-F5344CB8AC3E}">
        <p14:creationId xmlns:p14="http://schemas.microsoft.com/office/powerpoint/2010/main" val="172637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2"/>
            <a:r>
              <a:rPr lang="en-GB" dirty="0"/>
              <a:t>The models of the Transformation building, and Terraced house are translated to Linked data as well by using a python script</a:t>
            </a:r>
          </a:p>
          <a:p>
            <a:pPr lvl="2"/>
            <a:r>
              <a:rPr lang="en-GB" dirty="0"/>
              <a:t>After the models are converted:</a:t>
            </a:r>
          </a:p>
          <a:p>
            <a:pPr lvl="3"/>
            <a:r>
              <a:rPr lang="en-GB" dirty="0"/>
              <a:t>Some mistakes in the files are removed to make the data work</a:t>
            </a:r>
          </a:p>
          <a:p>
            <a:pPr lvl="3"/>
            <a:r>
              <a:rPr lang="en-GB" dirty="0"/>
              <a:t>For both buildings a new file is made which includes the missing must-have topics</a:t>
            </a:r>
          </a:p>
          <a:p>
            <a:pPr lvl="3"/>
            <a:r>
              <a:rPr lang="en-GB" dirty="0"/>
              <a:t>For both buildings a belonging materials and product database is created in linked data</a:t>
            </a:r>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22</a:t>
            </a:fld>
            <a:endParaRPr lang="en-GB" dirty="0"/>
          </a:p>
        </p:txBody>
      </p:sp>
    </p:spTree>
    <p:extLst>
      <p:ext uri="{BB962C8B-B14F-4D97-AF65-F5344CB8AC3E}">
        <p14:creationId xmlns:p14="http://schemas.microsoft.com/office/powerpoint/2010/main" val="272890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23</a:t>
            </a:fld>
            <a:endParaRPr lang="en-GB" dirty="0"/>
          </a:p>
        </p:txBody>
      </p:sp>
    </p:spTree>
    <p:extLst>
      <p:ext uri="{BB962C8B-B14F-4D97-AF65-F5344CB8AC3E}">
        <p14:creationId xmlns:p14="http://schemas.microsoft.com/office/powerpoint/2010/main" val="157217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24</a:t>
            </a:fld>
            <a:endParaRPr lang="en-GB" dirty="0"/>
          </a:p>
        </p:txBody>
      </p:sp>
    </p:spTree>
    <p:extLst>
      <p:ext uri="{BB962C8B-B14F-4D97-AF65-F5344CB8AC3E}">
        <p14:creationId xmlns:p14="http://schemas.microsoft.com/office/powerpoint/2010/main" val="3479171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25</a:t>
            </a:fld>
            <a:endParaRPr lang="en-GB" dirty="0"/>
          </a:p>
        </p:txBody>
      </p:sp>
    </p:spTree>
    <p:extLst>
      <p:ext uri="{BB962C8B-B14F-4D97-AF65-F5344CB8AC3E}">
        <p14:creationId xmlns:p14="http://schemas.microsoft.com/office/powerpoint/2010/main" val="270673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26</a:t>
            </a:fld>
            <a:endParaRPr lang="en-GB" dirty="0"/>
          </a:p>
        </p:txBody>
      </p:sp>
    </p:spTree>
    <p:extLst>
      <p:ext uri="{BB962C8B-B14F-4D97-AF65-F5344CB8AC3E}">
        <p14:creationId xmlns:p14="http://schemas.microsoft.com/office/powerpoint/2010/main" val="4209138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-Mention an example of a class (e.g. the product example used earlier in the presentation)</a:t>
            </a:r>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27</a:t>
            </a:fld>
            <a:endParaRPr lang="en-GB" dirty="0"/>
          </a:p>
        </p:txBody>
      </p:sp>
    </p:spTree>
    <p:extLst>
      <p:ext uri="{BB962C8B-B14F-4D97-AF65-F5344CB8AC3E}">
        <p14:creationId xmlns:p14="http://schemas.microsoft.com/office/powerpoint/2010/main" val="3297481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28</a:t>
            </a:fld>
            <a:endParaRPr lang="en-GB" dirty="0"/>
          </a:p>
        </p:txBody>
      </p:sp>
    </p:spTree>
    <p:extLst>
      <p:ext uri="{BB962C8B-B14F-4D97-AF65-F5344CB8AC3E}">
        <p14:creationId xmlns:p14="http://schemas.microsoft.com/office/powerpoint/2010/main" val="3017109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31</a:t>
            </a:fld>
            <a:endParaRPr lang="en-GB" dirty="0"/>
          </a:p>
        </p:txBody>
      </p:sp>
    </p:spTree>
    <p:extLst>
      <p:ext uri="{BB962C8B-B14F-4D97-AF65-F5344CB8AC3E}">
        <p14:creationId xmlns:p14="http://schemas.microsoft.com/office/powerpoint/2010/main" val="131094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32</a:t>
            </a:fld>
            <a:endParaRPr lang="en-GB" dirty="0"/>
          </a:p>
        </p:txBody>
      </p:sp>
    </p:spTree>
    <p:extLst>
      <p:ext uri="{BB962C8B-B14F-4D97-AF65-F5344CB8AC3E}">
        <p14:creationId xmlns:p14="http://schemas.microsoft.com/office/powerpoint/2010/main" val="365031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 typeface="Arial" panose="020B0604020202020204" pitchFamily="34" charset="0"/>
              <a:buChar char="•"/>
            </a:pPr>
            <a:r>
              <a:rPr lang="en-US" sz="900" b="1" dirty="0">
                <a:effectLst/>
                <a:latin typeface="Calibri" panose="020F0502020204030204" pitchFamily="34" charset="0"/>
                <a:ea typeface="Calibri" panose="020F0502020204030204" pitchFamily="34" charset="0"/>
                <a:cs typeface="Times New Roman" panose="02020603050405020304" pitchFamily="18" charset="0"/>
              </a:rPr>
              <a:t>Digital interface;</a:t>
            </a:r>
          </a:p>
          <a:p>
            <a:pPr marL="342900" indent="-342900">
              <a:buFont typeface="Arial" panose="020B0604020202020204" pitchFamily="34" charset="0"/>
              <a:buChar char="•"/>
            </a:pPr>
            <a:r>
              <a:rPr lang="en-US" sz="900" b="1" dirty="0">
                <a:effectLst/>
                <a:latin typeface="Calibri" panose="020F0502020204030204" pitchFamily="34" charset="0"/>
                <a:ea typeface="Calibri" panose="020F0502020204030204" pitchFamily="34" charset="0"/>
                <a:cs typeface="Times New Roman" panose="02020603050405020304" pitchFamily="18" charset="0"/>
              </a:rPr>
              <a:t>Single identifiable product and associated life cycle information ;</a:t>
            </a:r>
            <a:endParaRPr lang="en-US" sz="900" b="1"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b="1" dirty="0">
                <a:latin typeface="Calibri" panose="020F0502020204030204" pitchFamily="34" charset="0"/>
                <a:ea typeface="Calibri" panose="020F0502020204030204" pitchFamily="34" charset="0"/>
                <a:cs typeface="Times New Roman" panose="02020603050405020304" pitchFamily="18" charset="0"/>
              </a:rPr>
              <a:t>Gaining insight into sustainable and circular characteristics, value, and opportunities;</a:t>
            </a:r>
          </a:p>
          <a:p>
            <a:pPr marL="342900" indent="-342900">
              <a:buFont typeface="Arial" panose="020B0604020202020204" pitchFamily="34" charset="0"/>
              <a:buChar char="•"/>
            </a:pPr>
            <a:r>
              <a:rPr lang="en-US" sz="900" b="1" dirty="0">
                <a:latin typeface="Calibri" panose="020F0502020204030204" pitchFamily="34" charset="0"/>
                <a:ea typeface="Calibri" panose="020F0502020204030204" pitchFamily="34" charset="0"/>
                <a:cs typeface="Times New Roman" panose="02020603050405020304" pitchFamily="18" charset="0"/>
              </a:rPr>
              <a:t>Not only of the product, but also underlying components and materials. </a:t>
            </a:r>
          </a:p>
          <a:p>
            <a:endParaRPr lang="en-US" b="1" dirty="0"/>
          </a:p>
          <a:p>
            <a:r>
              <a:rPr lang="en-US" b="1" dirty="0" err="1"/>
              <a:t>Mpa</a:t>
            </a:r>
            <a:r>
              <a:rPr lang="en-US" b="1" dirty="0"/>
              <a:t> - </a:t>
            </a:r>
            <a:r>
              <a:rPr lang="en-US" dirty="0"/>
              <a:t>serves as a rough estimation and optimization tool. Variants studies can look at the most appropriate construction based on recycling potential and environmental impact. This phase has the most impact in terms of recycling, waste and environmental impact. When using BIM, it is important here that the geometry is properly modulated and the elements are assigned the correct classification.</a:t>
            </a:r>
          </a:p>
          <a:p>
            <a:r>
              <a:rPr lang="en-US" b="1" dirty="0" err="1"/>
              <a:t>MPb</a:t>
            </a:r>
            <a:r>
              <a:rPr lang="en-US" b="1" dirty="0"/>
              <a:t> - </a:t>
            </a:r>
            <a:r>
              <a:rPr lang="en-US" dirty="0"/>
              <a:t>also functions as an optimization tool. Here e.g. thicknesses and layers of the applied product/material can still be adjusted.</a:t>
            </a:r>
          </a:p>
          <a:p>
            <a:r>
              <a:rPr lang="en-US" b="1" dirty="0" err="1"/>
              <a:t>MPc</a:t>
            </a:r>
            <a:r>
              <a:rPr lang="en-US" b="1" dirty="0"/>
              <a:t> - </a:t>
            </a:r>
            <a:r>
              <a:rPr lang="en-US" dirty="0"/>
              <a:t>During the tender phase, the exact material composition can be checked. </a:t>
            </a:r>
          </a:p>
          <a:p>
            <a:r>
              <a:rPr lang="en-US" b="1" dirty="0"/>
              <a:t>MPd-</a:t>
            </a:r>
            <a:r>
              <a:rPr lang="en-US" dirty="0"/>
              <a:t> Serves as documentation in which the final situation is recorded and this can serve as a second-hand raw materials register.</a:t>
            </a:r>
          </a:p>
          <a:p>
            <a:endParaRPr lang="en-US" dirty="0"/>
          </a:p>
          <a:p>
            <a:r>
              <a:rPr lang="en-US" dirty="0"/>
              <a:t>A lot of existing passports and alternatives however scope and definition differ. No standard. Movement from Europe to a </a:t>
            </a:r>
            <a:r>
              <a:rPr lang="en-US" dirty="0" err="1"/>
              <a:t>dpp</a:t>
            </a:r>
            <a:endParaRPr lang="nl-NL"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4</a:t>
            </a:fld>
            <a:endParaRPr lang="en-GB" dirty="0"/>
          </a:p>
        </p:txBody>
      </p:sp>
    </p:spTree>
    <p:extLst>
      <p:ext uri="{BB962C8B-B14F-4D97-AF65-F5344CB8AC3E}">
        <p14:creationId xmlns:p14="http://schemas.microsoft.com/office/powerpoint/2010/main" val="3534074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Mpa</a:t>
            </a:r>
            <a:r>
              <a:rPr lang="en-US" dirty="0"/>
              <a:t> - serves as a rough estimation and optimization tool. Variants studies can look at the most appropriate construction based on recycling potential and environmental impact. This phase has the most impact in terms of recycling, waste and environmental impact. When using BIM, it is important here that the geometry is properly modulated and the elements are assigned the correct classification.</a:t>
            </a:r>
          </a:p>
          <a:p>
            <a:endParaRPr lang="en-US" dirty="0"/>
          </a:p>
          <a:p>
            <a:r>
              <a:rPr lang="en-US" dirty="0" err="1"/>
              <a:t>MPb</a:t>
            </a:r>
            <a:r>
              <a:rPr lang="en-US" dirty="0"/>
              <a:t> - also functions as an optimization tool. Here e.g. thicknesses and layers of the applied product/material can still be adjusted.</a:t>
            </a:r>
          </a:p>
          <a:p>
            <a:endParaRPr lang="en-US" dirty="0"/>
          </a:p>
          <a:p>
            <a:r>
              <a:rPr lang="en-US" dirty="0" err="1"/>
              <a:t>MPc</a:t>
            </a:r>
            <a:r>
              <a:rPr lang="en-US" dirty="0"/>
              <a:t> - During the tender phase, the exact material composition can be checked. </a:t>
            </a:r>
          </a:p>
          <a:p>
            <a:endParaRPr lang="en-US" dirty="0"/>
          </a:p>
          <a:p>
            <a:r>
              <a:rPr lang="en-US" dirty="0"/>
              <a:t>MPd- Serves as documentation in which the final situation is recorded and this can serve as a second-hand raw materials register.</a:t>
            </a:r>
            <a:endParaRPr lang="nl-NL" dirty="0"/>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43</a:t>
            </a:fld>
            <a:endParaRPr lang="en-GB" dirty="0"/>
          </a:p>
        </p:txBody>
      </p:sp>
    </p:spTree>
    <p:extLst>
      <p:ext uri="{BB962C8B-B14F-4D97-AF65-F5344CB8AC3E}">
        <p14:creationId xmlns:p14="http://schemas.microsoft.com/office/powerpoint/2010/main" val="1743609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Mpa</a:t>
            </a:r>
            <a:r>
              <a:rPr lang="en-US" dirty="0"/>
              <a:t> - serves as a rough estimation and optimization tool. Variants studies can look at the most appropriate construction based on recycling potential and environmental impact. This phase has the most impact in terms of recycling, waste and environmental impact. When using BIM, it is important here that the geometry is properly modulated and the elements are assigned the correct classification.</a:t>
            </a:r>
          </a:p>
          <a:p>
            <a:endParaRPr lang="en-US" dirty="0"/>
          </a:p>
          <a:p>
            <a:r>
              <a:rPr lang="en-US" dirty="0" err="1"/>
              <a:t>MPb</a:t>
            </a:r>
            <a:r>
              <a:rPr lang="en-US" dirty="0"/>
              <a:t> - also functions as an optimization tool. Here e.g. thicknesses and layers of the applied product/material can still be adjusted.</a:t>
            </a:r>
          </a:p>
          <a:p>
            <a:endParaRPr lang="en-US" dirty="0"/>
          </a:p>
          <a:p>
            <a:r>
              <a:rPr lang="en-US" dirty="0" err="1"/>
              <a:t>MPc</a:t>
            </a:r>
            <a:r>
              <a:rPr lang="en-US" dirty="0"/>
              <a:t> - During the tender phase, the exact material composition can be checked. </a:t>
            </a:r>
          </a:p>
          <a:p>
            <a:endParaRPr lang="en-US" dirty="0"/>
          </a:p>
          <a:p>
            <a:r>
              <a:rPr lang="en-US" dirty="0"/>
              <a:t>MPd- Serves as documentation in which the final situation is recorded and this can serve as a second-hand raw materials register.</a:t>
            </a:r>
            <a:endParaRPr lang="nl-NL" dirty="0"/>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44</a:t>
            </a:fld>
            <a:endParaRPr lang="en-GB" dirty="0"/>
          </a:p>
        </p:txBody>
      </p:sp>
    </p:spTree>
    <p:extLst>
      <p:ext uri="{BB962C8B-B14F-4D97-AF65-F5344CB8AC3E}">
        <p14:creationId xmlns:p14="http://schemas.microsoft.com/office/powerpoint/2010/main" val="2620132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45</a:t>
            </a:fld>
            <a:endParaRPr lang="en-GB" dirty="0"/>
          </a:p>
        </p:txBody>
      </p:sp>
    </p:spTree>
    <p:extLst>
      <p:ext uri="{BB962C8B-B14F-4D97-AF65-F5344CB8AC3E}">
        <p14:creationId xmlns:p14="http://schemas.microsoft.com/office/powerpoint/2010/main" val="2591475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5</a:t>
            </a:fld>
            <a:endParaRPr lang="en-GB" dirty="0"/>
          </a:p>
        </p:txBody>
      </p:sp>
    </p:spTree>
    <p:extLst>
      <p:ext uri="{BB962C8B-B14F-4D97-AF65-F5344CB8AC3E}">
        <p14:creationId xmlns:p14="http://schemas.microsoft.com/office/powerpoint/2010/main" val="906001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In the literature, the terminology of an MP and DPP is used interchangeably;</a:t>
            </a:r>
          </a:p>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DPP is seen as a solution to the lack of consistent and trustworthy information;</a:t>
            </a:r>
          </a:p>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It can serve as a track and trace tool;</a:t>
            </a:r>
          </a:p>
          <a:p>
            <a:pPr marL="342900" indent="-342900">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Expected to become ‘Mandatory’ in 2026.</a:t>
            </a:r>
          </a:p>
          <a:p>
            <a:pPr marL="342900" indent="-342900">
              <a:buFont typeface="Arial" panose="020B0604020202020204" pitchFamily="34" charset="0"/>
              <a:buChar char="•"/>
            </a:pP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The DPP is subject to various regulations and standards, some of which are only now emerging</a:t>
            </a:r>
          </a:p>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Manufacturing data, usage data, end-of-life data &amp; life cycle data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6</a:t>
            </a:fld>
            <a:endParaRPr lang="en-GB" dirty="0"/>
          </a:p>
        </p:txBody>
      </p:sp>
    </p:spTree>
    <p:extLst>
      <p:ext uri="{BB962C8B-B14F-4D97-AF65-F5344CB8AC3E}">
        <p14:creationId xmlns:p14="http://schemas.microsoft.com/office/powerpoint/2010/main" val="266516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7</a:t>
            </a:fld>
            <a:endParaRPr lang="en-GB" dirty="0"/>
          </a:p>
        </p:txBody>
      </p:sp>
    </p:spTree>
    <p:extLst>
      <p:ext uri="{BB962C8B-B14F-4D97-AF65-F5344CB8AC3E}">
        <p14:creationId xmlns:p14="http://schemas.microsoft.com/office/powerpoint/2010/main" val="171754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In the literature, the terminology of an MP and DPP is used interchangeably;</a:t>
            </a:r>
          </a:p>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DPP is seen as a solution to the lack of consistent and trustworthy information;</a:t>
            </a:r>
          </a:p>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It can serve as a track and trace tool;</a:t>
            </a:r>
          </a:p>
          <a:p>
            <a:pPr marL="342900" indent="-342900">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Expected to become ‘Mandatory’ in 2026.</a:t>
            </a:r>
          </a:p>
          <a:p>
            <a:pPr marL="342900" indent="-342900">
              <a:buFont typeface="Arial" panose="020B0604020202020204" pitchFamily="34" charset="0"/>
              <a:buChar char="•"/>
            </a:pP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900" dirty="0">
                <a:effectLst/>
                <a:latin typeface="Calibri" panose="020F0502020204030204" pitchFamily="34" charset="0"/>
                <a:ea typeface="Calibri" panose="020F0502020204030204" pitchFamily="34" charset="0"/>
                <a:cs typeface="Times New Roman" panose="02020603050405020304" pitchFamily="18" charset="0"/>
              </a:rPr>
              <a:t>The DPP is subject to various regulations and standards, some of which are only now emerging</a:t>
            </a:r>
          </a:p>
          <a:p>
            <a:pPr marL="342900" indent="-342900">
              <a:buFont typeface="Arial" panose="020B0604020202020204" pitchFamily="34" charset="0"/>
              <a:buChar char="•"/>
            </a:pPr>
            <a:r>
              <a:rPr lang="en-US" sz="900" dirty="0">
                <a:latin typeface="Calibri" panose="020F0502020204030204" pitchFamily="34" charset="0"/>
                <a:ea typeface="Calibri" panose="020F0502020204030204" pitchFamily="34" charset="0"/>
                <a:cs typeface="Times New Roman" panose="02020603050405020304" pitchFamily="18" charset="0"/>
              </a:rPr>
              <a:t>Manufacturing data, usage data, end-of-life data &amp; life cycle data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8</a:t>
            </a:fld>
            <a:endParaRPr lang="en-GB" dirty="0"/>
          </a:p>
        </p:txBody>
      </p:sp>
    </p:spTree>
    <p:extLst>
      <p:ext uri="{BB962C8B-B14F-4D97-AF65-F5344CB8AC3E}">
        <p14:creationId xmlns:p14="http://schemas.microsoft.com/office/powerpoint/2010/main" val="2662455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9</a:t>
            </a:fld>
            <a:endParaRPr lang="en-GB" dirty="0"/>
          </a:p>
        </p:txBody>
      </p:sp>
    </p:spTree>
    <p:extLst>
      <p:ext uri="{BB962C8B-B14F-4D97-AF65-F5344CB8AC3E}">
        <p14:creationId xmlns:p14="http://schemas.microsoft.com/office/powerpoint/2010/main" val="373850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AA799BBE-B871-48D7-983C-C0B1D7156DCD}" type="slidenum">
              <a:rPr lang="en-GB" smtClean="0"/>
              <a:t>10</a:t>
            </a:fld>
            <a:endParaRPr lang="en-GB" dirty="0"/>
          </a:p>
        </p:txBody>
      </p:sp>
    </p:spTree>
    <p:extLst>
      <p:ext uri="{BB962C8B-B14F-4D97-AF65-F5344CB8AC3E}">
        <p14:creationId xmlns:p14="http://schemas.microsoft.com/office/powerpoint/2010/main" val="4056860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Title at the top">
    <p:bg>
      <p:bgPr>
        <a:solidFill>
          <a:srgbClr val="EEE8E8"/>
        </a:solidFill>
        <a:effectLst/>
      </p:bgPr>
    </p:bg>
    <p:spTree>
      <p:nvGrpSpPr>
        <p:cNvPr id="1" name=""/>
        <p:cNvGrpSpPr/>
        <p:nvPr/>
      </p:nvGrpSpPr>
      <p:grpSpPr>
        <a:xfrm>
          <a:off x="0" y="0"/>
          <a:ext cx="0" cy="0"/>
          <a:chOff x="0" y="0"/>
          <a:chExt cx="0" cy="0"/>
        </a:xfrm>
      </p:grpSpPr>
      <p:sp>
        <p:nvSpPr>
          <p:cNvPr id="10" name="Black75"/>
          <p:cNvSpPr/>
          <p:nvPr userDrawn="1"/>
        </p:nvSpPr>
        <p:spPr>
          <a:xfrm>
            <a:off x="0" y="75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756049"/>
            <a:ext cx="9143999" cy="792000"/>
          </a:xfrm>
          <a:solidFill>
            <a:schemeClr val="tx2">
              <a:alpha val="50000"/>
            </a:schemeClr>
          </a:solidFill>
        </p:spPr>
        <p:txBody>
          <a:bodyPr lIns="756000" rIns="1962000" anchor="ctr"/>
          <a:lstStyle>
            <a:lvl1pPr algn="l">
              <a:lnSpc>
                <a:spcPts val="2300"/>
              </a:lnSpc>
              <a:defRPr sz="2200" baseline="0">
                <a:solidFill>
                  <a:schemeClr val="bg1"/>
                </a:solidFill>
              </a:defRPr>
            </a:lvl1pPr>
          </a:lstStyle>
          <a:p>
            <a:r>
              <a:rPr lang="en-GB" dirty="0"/>
              <a:t>Example of a title at the top</a:t>
            </a:r>
          </a:p>
        </p:txBody>
      </p:sp>
      <p:sp>
        <p:nvSpPr>
          <p:cNvPr id="3" name="Subtitle 2"/>
          <p:cNvSpPr>
            <a:spLocks noGrp="1"/>
          </p:cNvSpPr>
          <p:nvPr>
            <p:ph type="subTitle" idx="1" hasCustomPrompt="1"/>
          </p:nvPr>
        </p:nvSpPr>
        <p:spPr>
          <a:xfrm>
            <a:off x="-1" y="1548000"/>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00"/>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164422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image - 1/2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518"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4720343"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0" y="0"/>
            <a:ext cx="4354513" cy="456723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p:txBody>
      </p:sp>
    </p:spTree>
    <p:extLst>
      <p:ext uri="{BB962C8B-B14F-4D97-AF65-F5344CB8AC3E}">
        <p14:creationId xmlns:p14="http://schemas.microsoft.com/office/powerpoint/2010/main" val="18872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image - 2/3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94405" y="586800"/>
            <a:ext cx="482092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3491230" y="1295401"/>
            <a:ext cx="4824095" cy="2933700"/>
          </a:xfrm>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0" y="0"/>
            <a:ext cx="3022600" cy="4567238"/>
          </a:xfrm>
        </p:spPr>
        <p:txBody>
          <a:bodyPr/>
          <a:lstStyle/>
          <a:p>
            <a:r>
              <a:rPr lang="en-GB" dirty="0"/>
              <a:t>Click to insert image</a:t>
            </a:r>
          </a:p>
        </p:txBody>
      </p:sp>
    </p:spTree>
    <p:extLst>
      <p:ext uri="{BB962C8B-B14F-4D97-AF65-F5344CB8AC3E}">
        <p14:creationId xmlns:p14="http://schemas.microsoft.com/office/powerpoint/2010/main" val="68122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 full screen dark imag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bg1"/>
                </a:solidFill>
              </a:defRPr>
            </a:lvl1pPr>
          </a:lstStyle>
          <a:p>
            <a:r>
              <a:rPr lang="en-GB" dirty="0"/>
              <a:t>This is an example of a white headline on a full screen, dark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77015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 full screen light im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full screen, light image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26968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18400"/>
            <a:ext cx="7556500" cy="733827"/>
          </a:xfrm>
        </p:spPr>
        <p:txBody>
          <a:bodyPr/>
          <a:lstStyle>
            <a:lvl1pPr>
              <a:defRPr baseline="0">
                <a:solidFill>
                  <a:schemeClr val="tx1"/>
                </a:solidFill>
              </a:defRPr>
            </a:lvl1pPr>
          </a:lstStyle>
          <a:p>
            <a:r>
              <a:rPr lang="en-GB" dirty="0"/>
              <a:t>This is an example of a black headline on a white background</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cxnSp>
        <p:nvCxnSpPr>
          <p:cNvPr id="7" name="Rechte verbindingslijn 6"/>
          <p:cNvCxnSpPr/>
          <p:nvPr userDrawn="1"/>
        </p:nvCxnSpPr>
        <p:spPr>
          <a:xfrm>
            <a:off x="0" y="4563782"/>
            <a:ext cx="9144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jdelijke aanduiding voor afbeelding 8"/>
          <p:cNvSpPr>
            <a:spLocks noGrp="1"/>
          </p:cNvSpPr>
          <p:nvPr>
            <p:ph type="pic" sz="quarter" idx="13" hasCustomPrompt="1"/>
          </p:nvPr>
        </p:nvSpPr>
        <p:spPr>
          <a:xfrm>
            <a:off x="1890000" y="1299075"/>
            <a:ext cx="5292725" cy="2977200"/>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388186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carlet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25339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US" dirty="0"/>
              <a:t>Sample slide with table and text</a:t>
            </a:r>
            <a:endParaRPr lang="en-GB" dirty="0"/>
          </a:p>
        </p:txBody>
      </p:sp>
      <p:sp>
        <p:nvSpPr>
          <p:cNvPr id="3" name="Content Placeholder 2"/>
          <p:cNvSpPr>
            <a:spLocks noGrp="1"/>
          </p:cNvSpPr>
          <p:nvPr>
            <p:ph sz="half" idx="1" hasCustomPrompt="1"/>
          </p:nvPr>
        </p:nvSpPr>
        <p:spPr>
          <a:xfrm>
            <a:off x="755651" y="2638425"/>
            <a:ext cx="7563556" cy="1590675"/>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8" name="Tijdelijke aanduiding voor tabel 7"/>
          <p:cNvSpPr>
            <a:spLocks noGrp="1"/>
          </p:cNvSpPr>
          <p:nvPr>
            <p:ph type="tbl" sz="quarter" idx="13" hasCustomPrompt="1"/>
          </p:nvPr>
        </p:nvSpPr>
        <p:spPr>
          <a:xfrm>
            <a:off x="755650" y="1079501"/>
            <a:ext cx="7559675" cy="1152000"/>
          </a:xfrm>
        </p:spPr>
        <p:txBody>
          <a:bodyPr/>
          <a:lstStyle>
            <a:lvl1pPr>
              <a:defRPr/>
            </a:lvl1pPr>
          </a:lstStyle>
          <a:p>
            <a:r>
              <a:rPr lang="en-GB" dirty="0"/>
              <a:t>Click to insert table</a:t>
            </a:r>
          </a:p>
        </p:txBody>
      </p:sp>
    </p:spTree>
    <p:extLst>
      <p:ext uri="{BB962C8B-B14F-4D97-AF65-F5344CB8AC3E}">
        <p14:creationId xmlns:p14="http://schemas.microsoft.com/office/powerpoint/2010/main" val="239938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5650" y="586800"/>
            <a:ext cx="7563556" cy="516339"/>
          </a:xfrm>
        </p:spPr>
        <p:txBody>
          <a:bodyPr wrap="none"/>
          <a:lstStyle>
            <a:lvl1pPr>
              <a:lnSpc>
                <a:spcPct val="100000"/>
              </a:lnSpc>
              <a:defRPr sz="1950" b="0" baseline="0"/>
            </a:lvl1pPr>
          </a:lstStyle>
          <a:p>
            <a:r>
              <a:rPr lang="en-GB" dirty="0"/>
              <a:t>Example chart</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9" name="Tijdelijke aanduiding voor grafiek 8"/>
          <p:cNvSpPr>
            <a:spLocks noGrp="1"/>
          </p:cNvSpPr>
          <p:nvPr>
            <p:ph type="chart" sz="quarter" idx="13" hasCustomPrompt="1"/>
          </p:nvPr>
        </p:nvSpPr>
        <p:spPr>
          <a:xfrm>
            <a:off x="755650" y="1079500"/>
            <a:ext cx="7559675" cy="3149600"/>
          </a:xfrm>
        </p:spPr>
        <p:txBody>
          <a:bodyPr/>
          <a:lstStyle>
            <a:lvl1pPr>
              <a:defRPr/>
            </a:lvl1pPr>
          </a:lstStyle>
          <a:p>
            <a:r>
              <a:rPr lang="en-GB" dirty="0"/>
              <a:t>Click to insert chart</a:t>
            </a:r>
          </a:p>
        </p:txBody>
      </p:sp>
    </p:spTree>
    <p:extLst>
      <p:ext uri="{BB962C8B-B14F-4D97-AF65-F5344CB8AC3E}">
        <p14:creationId xmlns:p14="http://schemas.microsoft.com/office/powerpoint/2010/main" val="420234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itle in the middle">
    <p:spTree>
      <p:nvGrpSpPr>
        <p:cNvPr id="1" name=""/>
        <p:cNvGrpSpPr/>
        <p:nvPr/>
      </p:nvGrpSpPr>
      <p:grpSpPr>
        <a:xfrm>
          <a:off x="0" y="0"/>
          <a:ext cx="0" cy="0"/>
          <a:chOff x="0" y="0"/>
          <a:chExt cx="0" cy="0"/>
        </a:xfrm>
      </p:grpSpPr>
      <p:sp>
        <p:nvSpPr>
          <p:cNvPr id="4" name="Black75"/>
          <p:cNvSpPr/>
          <p:nvPr userDrawn="1"/>
        </p:nvSpPr>
        <p:spPr>
          <a:xfrm>
            <a:off x="0" y="183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18355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in the middle</a:t>
            </a:r>
          </a:p>
        </p:txBody>
      </p:sp>
      <p:sp>
        <p:nvSpPr>
          <p:cNvPr id="3" name="Subtitle 2"/>
          <p:cNvSpPr>
            <a:spLocks noGrp="1"/>
          </p:cNvSpPr>
          <p:nvPr>
            <p:ph type="subTitle" idx="1" hasCustomPrompt="1"/>
          </p:nvPr>
        </p:nvSpPr>
        <p:spPr>
          <a:xfrm>
            <a:off x="-1" y="2628097"/>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9311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Title at the bottom">
    <p:spTree>
      <p:nvGrpSpPr>
        <p:cNvPr id="1" name=""/>
        <p:cNvGrpSpPr/>
        <p:nvPr/>
      </p:nvGrpSpPr>
      <p:grpSpPr>
        <a:xfrm>
          <a:off x="0" y="0"/>
          <a:ext cx="0" cy="0"/>
          <a:chOff x="0" y="0"/>
          <a:chExt cx="0" cy="0"/>
        </a:xfrm>
      </p:grpSpPr>
      <p:sp>
        <p:nvSpPr>
          <p:cNvPr id="8" name="Black75"/>
          <p:cNvSpPr/>
          <p:nvPr userDrawn="1"/>
        </p:nvSpPr>
        <p:spPr>
          <a:xfrm>
            <a:off x="0" y="2916000"/>
            <a:ext cx="9144000" cy="10800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1" y="2915049"/>
            <a:ext cx="9143999" cy="792000"/>
          </a:xfrm>
          <a:solidFill>
            <a:schemeClr val="tx2">
              <a:alpha val="50000"/>
            </a:schemeClr>
          </a:solidFill>
        </p:spPr>
        <p:txBody>
          <a:bodyPr lIns="756000" rIns="1962000" anchor="ctr"/>
          <a:lstStyle>
            <a:lvl1pPr algn="l">
              <a:lnSpc>
                <a:spcPts val="2300"/>
              </a:lnSpc>
              <a:defRPr sz="2200">
                <a:solidFill>
                  <a:schemeClr val="bg1"/>
                </a:solidFill>
              </a:defRPr>
            </a:lvl1pPr>
          </a:lstStyle>
          <a:p>
            <a:r>
              <a:rPr lang="en-GB" dirty="0"/>
              <a:t>Example of a title at the bottom</a:t>
            </a:r>
          </a:p>
        </p:txBody>
      </p:sp>
      <p:sp>
        <p:nvSpPr>
          <p:cNvPr id="3" name="Subtitle 2"/>
          <p:cNvSpPr>
            <a:spLocks noGrp="1"/>
          </p:cNvSpPr>
          <p:nvPr>
            <p:ph type="subTitle" idx="1" hasCustomPrompt="1"/>
          </p:nvPr>
        </p:nvSpPr>
        <p:spPr>
          <a:xfrm>
            <a:off x="-1" y="3708591"/>
            <a:ext cx="9143999" cy="288000"/>
          </a:xfrm>
          <a:solidFill>
            <a:schemeClr val="tx2">
              <a:alpha val="50000"/>
            </a:schemeClr>
          </a:solidFill>
          <a:ln>
            <a:noFill/>
          </a:ln>
        </p:spPr>
        <p:txBody>
          <a:bodyPr wrap="none" lIns="756000" tIns="18000" rIns="1962000"/>
          <a:lstStyle>
            <a:lvl1pPr marL="0" indent="0" algn="l">
              <a:buNone/>
              <a:defRPr sz="1000" b="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SUBTITLE OR DATE</a:t>
            </a:r>
          </a:p>
        </p:txBody>
      </p:sp>
      <p:pic>
        <p:nvPicPr>
          <p:cNvPr id="7" name="Picture 2">
            <a:extLst>
              <a:ext uri="{FF2B5EF4-FFF2-40B4-BE49-F238E27FC236}">
                <a16:creationId xmlns:a16="http://schemas.microsoft.com/office/drawing/2014/main" id="{521D38FC-6D70-0146-84E1-32B3F0A2D642}"/>
              </a:ext>
            </a:extLst>
          </p:cNvPr>
          <p:cNvPicPr>
            <a:picLocks noChangeAspect="1"/>
          </p:cNvPicPr>
          <p:nvPr userDrawn="1"/>
        </p:nvPicPr>
        <p:blipFill>
          <a:blip r:embed="rId2"/>
          <a:stretch>
            <a:fillRect/>
          </a:stretch>
        </p:blipFill>
        <p:spPr>
          <a:xfrm>
            <a:off x="7340600" y="4568825"/>
            <a:ext cx="1803400" cy="574675"/>
          </a:xfrm>
          <a:prstGeom prst="rect">
            <a:avLst/>
          </a:prstGeom>
        </p:spPr>
      </p:pic>
      <p:sp>
        <p:nvSpPr>
          <p:cNvPr id="9" name="Tijdelijke aanduiding voor tekst 8"/>
          <p:cNvSpPr>
            <a:spLocks noGrp="1"/>
          </p:cNvSpPr>
          <p:nvPr>
            <p:ph type="body" sz="quarter" idx="13" hasCustomPrompt="1"/>
          </p:nvPr>
        </p:nvSpPr>
        <p:spPr>
          <a:xfrm>
            <a:off x="0" y="3990975"/>
            <a:ext cx="9143999" cy="576263"/>
          </a:xfrm>
          <a:solidFill>
            <a:srgbClr val="000000">
              <a:alpha val="25098"/>
            </a:srgbClr>
          </a:solidFill>
          <a:ln>
            <a:noFill/>
          </a:ln>
        </p:spPr>
        <p:txBody>
          <a:bodyPr lIns="756000" anchor="ctr" anchorCtr="0"/>
          <a:lstStyle>
            <a:lvl1pPr>
              <a:defRPr sz="1100" b="1">
                <a:solidFill>
                  <a:schemeClr val="bg1"/>
                </a:solidFill>
              </a:defRPr>
            </a:lvl1pPr>
          </a:lstStyle>
          <a:p>
            <a:pPr lvl="0"/>
            <a:r>
              <a:rPr lang="en-GB" dirty="0"/>
              <a:t>Name, Function</a:t>
            </a:r>
          </a:p>
        </p:txBody>
      </p:sp>
      <p:sp>
        <p:nvSpPr>
          <p:cNvPr id="11" name="Tijdelijke aanduiding voor tekst 8"/>
          <p:cNvSpPr>
            <a:spLocks noGrp="1"/>
          </p:cNvSpPr>
          <p:nvPr>
            <p:ph type="body" sz="quarter" idx="14" hasCustomPrompt="1"/>
          </p:nvPr>
        </p:nvSpPr>
        <p:spPr>
          <a:xfrm>
            <a:off x="-6667" y="4567237"/>
            <a:ext cx="7347267" cy="576263"/>
          </a:xfrm>
          <a:solidFill>
            <a:srgbClr val="FFFFFF"/>
          </a:solidFill>
          <a:ln>
            <a:noFill/>
          </a:ln>
        </p:spPr>
        <p:txBody>
          <a:bodyPr lIns="756000" anchor="ctr" anchorCtr="0"/>
          <a:lstStyle>
            <a:lvl1pPr>
              <a:defRPr sz="1100" b="0" baseline="0">
                <a:solidFill>
                  <a:schemeClr val="tx1"/>
                </a:solidFill>
              </a:defRPr>
            </a:lvl1pPr>
          </a:lstStyle>
          <a:p>
            <a:pPr lvl="0"/>
            <a:r>
              <a:rPr lang="en-GB" dirty="0"/>
              <a:t>Department, Sub department or Capacity Group</a:t>
            </a:r>
          </a:p>
        </p:txBody>
      </p:sp>
    </p:spTree>
    <p:extLst>
      <p:ext uri="{BB962C8B-B14F-4D97-AF65-F5344CB8AC3E}">
        <p14:creationId xmlns:p14="http://schemas.microsoft.com/office/powerpoint/2010/main" val="22374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Content Placeholder 2"/>
          <p:cNvSpPr>
            <a:spLocks noGrp="1"/>
          </p:cNvSpPr>
          <p:nvPr>
            <p:ph idx="1" hasCustomPrompt="1"/>
          </p:nvPr>
        </p:nvSpPr>
        <p:spPr/>
        <p:txBody>
          <a:bodyPr/>
          <a:lstStyle>
            <a:lvl1pPr>
              <a:defRPr baseline="0"/>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Tree>
    <p:extLst>
      <p:ext uri="{BB962C8B-B14F-4D97-AF65-F5344CB8AC3E}">
        <p14:creationId xmlns:p14="http://schemas.microsoft.com/office/powerpoint/2010/main" val="4194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825" y="585793"/>
            <a:ext cx="359568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4" name="Content Placeholder 3"/>
          <p:cNvSpPr>
            <a:spLocks noGrp="1"/>
          </p:cNvSpPr>
          <p:nvPr>
            <p:ph sz="half" idx="2" hasCustomPrompt="1"/>
          </p:nvPr>
        </p:nvSpPr>
        <p:spPr>
          <a:xfrm>
            <a:off x="4723606" y="1296000"/>
            <a:ext cx="3595688" cy="2933101"/>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9" name="Text Placeholder 2"/>
          <p:cNvSpPr>
            <a:spLocks noGrp="1"/>
          </p:cNvSpPr>
          <p:nvPr>
            <p:ph type="body" idx="13" hasCustomPrompt="1"/>
          </p:nvPr>
        </p:nvSpPr>
        <p:spPr>
          <a:xfrm>
            <a:off x="4714875" y="586800"/>
            <a:ext cx="3604419" cy="732238"/>
          </a:xfrm>
        </p:spPr>
        <p:txBody>
          <a:bodyPr anchor="t"/>
          <a:lstStyle>
            <a:lvl1pPr marL="0" indent="0">
              <a:buNone/>
              <a:defRPr lang="nl-NL" sz="1950" b="0" kern="1200"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enter text</a:t>
            </a:r>
          </a:p>
        </p:txBody>
      </p:sp>
    </p:spTree>
    <p:extLst>
      <p:ext uri="{BB962C8B-B14F-4D97-AF65-F5344CB8AC3E}">
        <p14:creationId xmlns:p14="http://schemas.microsoft.com/office/powerpoint/2010/main" val="16824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text - 1/2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3600000"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359886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4714875" y="0"/>
            <a:ext cx="4429125"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9815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1/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000" y="586800"/>
            <a:ext cx="4910138" cy="732238"/>
          </a:xfrm>
        </p:spPr>
        <p:txBody>
          <a:bodyPr/>
          <a:lstStyle>
            <a:lvl1pPr>
              <a:lnSpc>
                <a:spcPct val="100000"/>
              </a:lnSpc>
              <a:defRPr sz="1950" b="0" baseline="0"/>
            </a:lvl1pPr>
          </a:lstStyle>
          <a:p>
            <a:r>
              <a:rPr lang="en-GB" dirty="0"/>
              <a:t>This is an example of 19,5 </a:t>
            </a:r>
            <a:r>
              <a:rPr lang="en-GB" dirty="0" err="1"/>
              <a:t>pt</a:t>
            </a:r>
            <a:r>
              <a:rPr lang="en-GB" dirty="0"/>
              <a:t> text with single line spacing</a:t>
            </a:r>
          </a:p>
        </p:txBody>
      </p:sp>
      <p:sp>
        <p:nvSpPr>
          <p:cNvPr id="3" name="Content Placeholder 2"/>
          <p:cNvSpPr>
            <a:spLocks noGrp="1"/>
          </p:cNvSpPr>
          <p:nvPr>
            <p:ph sz="half" idx="1" hasCustomPrompt="1"/>
          </p:nvPr>
        </p:nvSpPr>
        <p:spPr>
          <a:xfrm>
            <a:off x="755650" y="1295401"/>
            <a:ext cx="4913313" cy="2933700"/>
          </a:xfrm>
        </p:spPr>
        <p:txBody>
          <a:bodyPr/>
          <a:lstStyle>
            <a:lvl1pPr>
              <a:defRPr/>
            </a:lvl1pPr>
          </a:lstStyle>
          <a:p>
            <a:pPr lvl="0"/>
            <a:r>
              <a:rPr lang="en-GB" dirty="0"/>
              <a:t>Click to enter text</a:t>
            </a:r>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endParaRPr lang="en-GB" dirty="0"/>
          </a:p>
        </p:txBody>
      </p:sp>
      <p:sp>
        <p:nvSpPr>
          <p:cNvPr id="6" name="Footer Placeholder 5"/>
          <p:cNvSpPr>
            <a:spLocks noGrp="1"/>
          </p:cNvSpPr>
          <p:nvPr>
            <p:ph type="ftr" sz="quarter" idx="11"/>
          </p:nvPr>
        </p:nvSpPr>
        <p:spPr/>
        <p:txBody>
          <a:bodyPr/>
          <a:lstStyle/>
          <a:p>
            <a:r>
              <a:rPr lang="en-GB" dirty="0"/>
              <a:t>Title of the presentation - by tab Insert -&gt; Header text and Footer text</a:t>
            </a:r>
          </a:p>
        </p:txBody>
      </p:sp>
      <p:sp>
        <p:nvSpPr>
          <p:cNvPr id="7" name="Slide Number Placeholder 6"/>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afbeelding 9"/>
          <p:cNvSpPr>
            <a:spLocks noGrp="1"/>
          </p:cNvSpPr>
          <p:nvPr>
            <p:ph type="pic" sz="quarter" idx="13" hasCustomPrompt="1"/>
          </p:nvPr>
        </p:nvSpPr>
        <p:spPr>
          <a:xfrm>
            <a:off x="6046788" y="0"/>
            <a:ext cx="3097212" cy="4567238"/>
          </a:xfrm>
        </p:spPr>
        <p:txBody>
          <a:bodyPr/>
          <a:lstStyle>
            <a:lvl1pPr>
              <a:defRPr/>
            </a:lvl1pPr>
          </a:lstStyle>
          <a:p>
            <a:r>
              <a:rPr lang="en-GB" dirty="0"/>
              <a:t>Click to insert image</a:t>
            </a:r>
          </a:p>
        </p:txBody>
      </p:sp>
    </p:spTree>
    <p:extLst>
      <p:ext uri="{BB962C8B-B14F-4D97-AF65-F5344CB8AC3E}">
        <p14:creationId xmlns:p14="http://schemas.microsoft.com/office/powerpoint/2010/main" val="32724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image/movie 16: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none"/>
          <a:lstStyle/>
          <a:p>
            <a:r>
              <a:rPr lang="en-GB" dirty="0"/>
              <a:t>This is an example of a 27 </a:t>
            </a:r>
            <a:r>
              <a:rPr lang="en-GB" dirty="0" err="1"/>
              <a:t>pt</a:t>
            </a:r>
            <a:r>
              <a:rPr lang="en-GB" dirty="0"/>
              <a:t> headline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
        <p:nvSpPr>
          <p:cNvPr id="10" name="Tijdelijke aanduiding voor inhoud 9"/>
          <p:cNvSpPr>
            <a:spLocks noGrp="1" noChangeAspect="1"/>
          </p:cNvSpPr>
          <p:nvPr>
            <p:ph sz="quarter" idx="13" hasCustomPrompt="1"/>
          </p:nvPr>
        </p:nvSpPr>
        <p:spPr>
          <a:xfrm>
            <a:off x="1889125" y="1079501"/>
            <a:ext cx="5292725" cy="2977200"/>
          </a:xfrm>
        </p:spPr>
        <p:txBody>
          <a:bodyPr/>
          <a:lstStyle>
            <a:lvl1pPr>
              <a:defRPr baseline="0"/>
            </a:lvl1pPr>
          </a:lstStyle>
          <a:p>
            <a:pPr lvl="0"/>
            <a:r>
              <a:rPr lang="en-GB" dirty="0"/>
              <a:t>Click icon to insert 16x9 image or movie</a:t>
            </a:r>
          </a:p>
        </p:txBody>
      </p:sp>
      <p:sp>
        <p:nvSpPr>
          <p:cNvPr id="12" name="Tijdelijke aanduiding voor tekst 11"/>
          <p:cNvSpPr>
            <a:spLocks noGrp="1"/>
          </p:cNvSpPr>
          <p:nvPr>
            <p:ph type="body" sz="quarter" idx="14" hasCustomPrompt="1"/>
          </p:nvPr>
        </p:nvSpPr>
        <p:spPr>
          <a:xfrm>
            <a:off x="1889125" y="4106268"/>
            <a:ext cx="5292725" cy="165100"/>
          </a:xfrm>
        </p:spPr>
        <p:txBody>
          <a:bodyPr/>
          <a:lstStyle>
            <a:lvl1pPr>
              <a:defRPr sz="1100" i="1"/>
            </a:lvl1pPr>
          </a:lstStyle>
          <a:p>
            <a:pPr lvl="0"/>
            <a:r>
              <a:rPr lang="en-GB" dirty="0"/>
              <a:t>Click to insert Caption under image or movie</a:t>
            </a:r>
          </a:p>
        </p:txBody>
      </p:sp>
    </p:spTree>
    <p:extLst>
      <p:ext uri="{BB962C8B-B14F-4D97-AF65-F5344CB8AC3E}">
        <p14:creationId xmlns:p14="http://schemas.microsoft.com/office/powerpoint/2010/main" val="1938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 27pt headline on a slide with three images</a:t>
            </a:r>
            <a:endParaRPr lang="en-GB" dirty="0"/>
          </a:p>
        </p:txBody>
      </p:sp>
      <p:sp>
        <p:nvSpPr>
          <p:cNvPr id="3" name="Content Placeholder 2"/>
          <p:cNvSpPr>
            <a:spLocks noGrp="1"/>
          </p:cNvSpPr>
          <p:nvPr>
            <p:ph idx="1" hasCustomPrompt="1"/>
          </p:nvPr>
        </p:nvSpPr>
        <p:spPr>
          <a:xfrm>
            <a:off x="758824" y="1306642"/>
            <a:ext cx="2084389" cy="636458"/>
          </a:xfrm>
        </p:spPr>
        <p:txBody>
          <a:bodyPr/>
          <a:lstStyle>
            <a:lvl1pPr>
              <a:defRPr sz="1650"/>
            </a:lvl1pPr>
          </a:lstStyle>
          <a:p>
            <a:pPr lvl="0"/>
            <a:r>
              <a:rPr lang="en-GB" dirty="0"/>
              <a:t>Click to enter text</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endParaRPr lang="en-GB" dirty="0"/>
          </a:p>
        </p:txBody>
      </p:sp>
      <p:sp>
        <p:nvSpPr>
          <p:cNvPr id="5" name="Footer Placeholder 4"/>
          <p:cNvSpPr>
            <a:spLocks noGrp="1"/>
          </p:cNvSpPr>
          <p:nvPr>
            <p:ph type="ftr" sz="quarter" idx="11"/>
          </p:nvPr>
        </p:nvSpPr>
        <p:spPr/>
        <p:txBody>
          <a:bodyPr/>
          <a:lstStyle/>
          <a:p>
            <a:r>
              <a:rPr lang="en-GB" dirty="0"/>
              <a:t>Title of the presentation - by tab Insert -&gt; Header text and Footer text</a:t>
            </a:r>
          </a:p>
        </p:txBody>
      </p:sp>
      <p:sp>
        <p:nvSpPr>
          <p:cNvPr id="6" name="Slide Number Placeholder 5"/>
          <p:cNvSpPr>
            <a:spLocks noGrp="1"/>
          </p:cNvSpPr>
          <p:nvPr>
            <p:ph type="sldNum" sz="quarter" idx="12"/>
          </p:nvPr>
        </p:nvSpPr>
        <p:spPr/>
        <p:txBody>
          <a:bodyPr/>
          <a:lstStyle/>
          <a:p>
            <a:fld id="{C194BDB0-F4EA-4DD6-8281-CCE2440D0CE0}" type="slidenum">
              <a:rPr lang="en-GB" smtClean="0"/>
              <a:t>‹nr.›</a:t>
            </a:fld>
            <a:endParaRPr lang="en-GB" dirty="0"/>
          </a:p>
        </p:txBody>
      </p:sp>
      <p:sp>
        <p:nvSpPr>
          <p:cNvPr id="7" name="Content Placeholder 2"/>
          <p:cNvSpPr>
            <a:spLocks noGrp="1"/>
          </p:cNvSpPr>
          <p:nvPr>
            <p:ph idx="13" hasCustomPrompt="1"/>
          </p:nvPr>
        </p:nvSpPr>
        <p:spPr>
          <a:xfrm>
            <a:off x="3490913" y="1302661"/>
            <a:ext cx="2084389" cy="636458"/>
          </a:xfrm>
        </p:spPr>
        <p:txBody>
          <a:bodyPr/>
          <a:lstStyle>
            <a:lvl1pPr>
              <a:defRPr sz="1650"/>
            </a:lvl1pPr>
          </a:lstStyle>
          <a:p>
            <a:pPr lvl="0"/>
            <a:r>
              <a:rPr lang="en-GB" dirty="0"/>
              <a:t>Click to enter text</a:t>
            </a:r>
          </a:p>
        </p:txBody>
      </p:sp>
      <p:sp>
        <p:nvSpPr>
          <p:cNvPr id="8" name="Content Placeholder 2"/>
          <p:cNvSpPr>
            <a:spLocks noGrp="1"/>
          </p:cNvSpPr>
          <p:nvPr>
            <p:ph idx="14" hasCustomPrompt="1"/>
          </p:nvPr>
        </p:nvSpPr>
        <p:spPr>
          <a:xfrm>
            <a:off x="6235414" y="1302661"/>
            <a:ext cx="2084389" cy="636458"/>
          </a:xfrm>
        </p:spPr>
        <p:txBody>
          <a:bodyPr/>
          <a:lstStyle>
            <a:lvl1pPr>
              <a:defRPr sz="1650"/>
            </a:lvl1pPr>
          </a:lstStyle>
          <a:p>
            <a:pPr lvl="0"/>
            <a:r>
              <a:rPr lang="en-GB" dirty="0"/>
              <a:t>Click to enter text</a:t>
            </a:r>
          </a:p>
        </p:txBody>
      </p:sp>
      <p:sp>
        <p:nvSpPr>
          <p:cNvPr id="10" name="Tijdelijke aanduiding voor afbeelding 9"/>
          <p:cNvSpPr>
            <a:spLocks noGrp="1"/>
          </p:cNvSpPr>
          <p:nvPr>
            <p:ph type="pic" sz="quarter" idx="15" hasCustomPrompt="1"/>
          </p:nvPr>
        </p:nvSpPr>
        <p:spPr>
          <a:xfrm>
            <a:off x="755650" y="1943101"/>
            <a:ext cx="2087563" cy="2625298"/>
          </a:xfrm>
        </p:spPr>
        <p:txBody>
          <a:bodyPr/>
          <a:lstStyle>
            <a:lvl1pPr>
              <a:defRPr baseline="0"/>
            </a:lvl1pPr>
          </a:lstStyle>
          <a:p>
            <a:r>
              <a:rPr lang="en-GB" dirty="0"/>
              <a:t>Click to insert image</a:t>
            </a:r>
          </a:p>
        </p:txBody>
      </p:sp>
      <p:sp>
        <p:nvSpPr>
          <p:cNvPr id="11" name="Tijdelijke aanduiding voor afbeelding 9"/>
          <p:cNvSpPr>
            <a:spLocks noGrp="1"/>
          </p:cNvSpPr>
          <p:nvPr>
            <p:ph type="pic" sz="quarter" idx="16" hasCustomPrompt="1"/>
          </p:nvPr>
        </p:nvSpPr>
        <p:spPr>
          <a:xfrm>
            <a:off x="3487739"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
        <p:nvSpPr>
          <p:cNvPr id="12" name="Tijdelijke aanduiding voor afbeelding 9"/>
          <p:cNvSpPr>
            <a:spLocks noGrp="1"/>
          </p:cNvSpPr>
          <p:nvPr>
            <p:ph type="pic" sz="quarter" idx="17" hasCustomPrompt="1"/>
          </p:nvPr>
        </p:nvSpPr>
        <p:spPr>
          <a:xfrm>
            <a:off x="6235414" y="1943101"/>
            <a:ext cx="2087563" cy="2625298"/>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insert image</a:t>
            </a:r>
          </a:p>
          <a:p>
            <a:endParaRPr lang="en-GB" dirty="0"/>
          </a:p>
        </p:txBody>
      </p:sp>
    </p:spTree>
    <p:extLst>
      <p:ext uri="{BB962C8B-B14F-4D97-AF65-F5344CB8AC3E}">
        <p14:creationId xmlns:p14="http://schemas.microsoft.com/office/powerpoint/2010/main" val="244920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8E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 y="4568400"/>
            <a:ext cx="1114424" cy="572286"/>
          </a:xfrm>
          <a:prstGeom prst="rect">
            <a:avLst/>
          </a:prstGeom>
          <a:solidFill>
            <a:schemeClr val="bg1"/>
          </a:solidFill>
        </p:spPr>
        <p:txBody>
          <a:bodyPr vert="horz" lIns="756000" tIns="0" rIns="0" bIns="0" rtlCol="0" anchor="ctr"/>
          <a:lstStyle>
            <a:lvl1pPr algn="l">
              <a:defRPr sz="1100" b="0">
                <a:solidFill>
                  <a:schemeClr val="tx1"/>
                </a:solidFill>
              </a:defRPr>
            </a:lvl1pPr>
          </a:lstStyle>
          <a:p>
            <a:fld id="{C194BDB0-F4EA-4DD6-8281-CCE2440D0CE0}" type="slidenum">
              <a:rPr lang="en-GB" smtClean="0"/>
              <a:pPr/>
              <a:t>‹nr.›</a:t>
            </a:fld>
            <a:endParaRPr lang="en-GB" dirty="0"/>
          </a:p>
        </p:txBody>
      </p:sp>
      <p:sp>
        <p:nvSpPr>
          <p:cNvPr id="2" name="Title Placeholder 1"/>
          <p:cNvSpPr>
            <a:spLocks noGrp="1"/>
          </p:cNvSpPr>
          <p:nvPr>
            <p:ph type="title"/>
          </p:nvPr>
        </p:nvSpPr>
        <p:spPr>
          <a:xfrm>
            <a:off x="758825" y="518711"/>
            <a:ext cx="7556500" cy="539038"/>
          </a:xfrm>
          <a:prstGeom prst="rect">
            <a:avLst/>
          </a:prstGeom>
        </p:spPr>
        <p:txBody>
          <a:bodyPr vert="horz" lIns="0" tIns="0" rIns="0" bIns="0" rtlCol="0" anchor="t" anchorCtr="0">
            <a:noAutofit/>
          </a:bodyPr>
          <a:lstStyle/>
          <a:p>
            <a:r>
              <a:rPr lang="en-GB" dirty="0"/>
              <a:t>This is an example of a 27 </a:t>
            </a:r>
            <a:r>
              <a:rPr lang="en-GB" dirty="0" err="1"/>
              <a:t>pt</a:t>
            </a:r>
            <a:r>
              <a:rPr lang="en-GB" dirty="0"/>
              <a:t> headline with 27 </a:t>
            </a:r>
            <a:r>
              <a:rPr lang="en-GB" dirty="0" err="1"/>
              <a:t>pt</a:t>
            </a:r>
            <a:r>
              <a:rPr lang="en-GB" dirty="0"/>
              <a:t> line spacing</a:t>
            </a:r>
          </a:p>
        </p:txBody>
      </p:sp>
      <p:sp>
        <p:nvSpPr>
          <p:cNvPr id="3" name="Text Placeholder 2"/>
          <p:cNvSpPr>
            <a:spLocks noGrp="1"/>
          </p:cNvSpPr>
          <p:nvPr>
            <p:ph type="body" idx="1"/>
          </p:nvPr>
        </p:nvSpPr>
        <p:spPr>
          <a:xfrm>
            <a:off x="758824" y="1306642"/>
            <a:ext cx="7556501" cy="2922458"/>
          </a:xfrm>
          <a:prstGeom prst="rect">
            <a:avLst/>
          </a:prstGeom>
        </p:spPr>
        <p:txBody>
          <a:bodyPr vert="horz" lIns="0" tIns="0" rIns="0" bIns="0" rtlCol="0">
            <a:no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5" name="Footer Placeholder 4"/>
          <p:cNvSpPr>
            <a:spLocks noGrp="1"/>
          </p:cNvSpPr>
          <p:nvPr>
            <p:ph type="ftr" sz="quarter" idx="3"/>
          </p:nvPr>
        </p:nvSpPr>
        <p:spPr>
          <a:xfrm>
            <a:off x="1114426" y="4568400"/>
            <a:ext cx="7042149" cy="576000"/>
          </a:xfrm>
          <a:prstGeom prst="rect">
            <a:avLst/>
          </a:prstGeom>
          <a:solidFill>
            <a:schemeClr val="bg1"/>
          </a:solidFill>
        </p:spPr>
        <p:txBody>
          <a:bodyPr vert="horz" lIns="0" tIns="0" rIns="0" bIns="0" rtlCol="0" anchor="ctr"/>
          <a:lstStyle>
            <a:lvl1pPr algn="l">
              <a:defRPr sz="1100" b="0">
                <a:solidFill>
                  <a:schemeClr val="tx1"/>
                </a:solidFill>
              </a:defRPr>
            </a:lvl1pPr>
          </a:lstStyle>
          <a:p>
            <a:r>
              <a:rPr lang="en-GB"/>
              <a:t>Title of the presentation - by tab Insert -&gt; Header text and Footer text</a:t>
            </a:r>
            <a:endParaRPr lang="en-GB" dirty="0"/>
          </a:p>
        </p:txBody>
      </p:sp>
      <p:pic>
        <p:nvPicPr>
          <p:cNvPr id="66" name="Picture 4">
            <a:extLst>
              <a:ext uri="{FF2B5EF4-FFF2-40B4-BE49-F238E27FC236}">
                <a16:creationId xmlns:a16="http://schemas.microsoft.com/office/drawing/2014/main" id="{93FD69BB-9D62-3A4C-8433-C5954D52BB6F}"/>
              </a:ext>
            </a:extLst>
          </p:cNvPr>
          <p:cNvPicPr>
            <a:picLocks noChangeAspect="1"/>
          </p:cNvPicPr>
          <p:nvPr userDrawn="1"/>
        </p:nvPicPr>
        <p:blipFill>
          <a:blip r:embed="rId19"/>
          <a:stretch>
            <a:fillRect/>
          </a:stretch>
        </p:blipFill>
        <p:spPr>
          <a:xfrm>
            <a:off x="8156575" y="4568825"/>
            <a:ext cx="987425" cy="574675"/>
          </a:xfrm>
          <a:prstGeom prst="rect">
            <a:avLst/>
          </a:prstGeom>
        </p:spPr>
      </p:pic>
    </p:spTree>
    <p:extLst>
      <p:ext uri="{BB962C8B-B14F-4D97-AF65-F5344CB8AC3E}">
        <p14:creationId xmlns:p14="http://schemas.microsoft.com/office/powerpoint/2010/main" val="242279190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61" r:id="rId3"/>
    <p:sldLayoutId id="2147483662" r:id="rId4"/>
    <p:sldLayoutId id="2147483664"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800" rtl="0" eaLnBrk="1" latinLnBrk="0" hangingPunct="1">
        <a:lnSpc>
          <a:spcPts val="2700"/>
        </a:lnSpc>
        <a:spcBef>
          <a:spcPct val="0"/>
        </a:spcBef>
        <a:buNone/>
        <a:defRPr sz="2700" b="1"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950" kern="120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68.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67.png"/><Relationship Id="rId17" Type="http://schemas.openxmlformats.org/officeDocument/2006/relationships/image" Target="../media/image72.svg"/><Relationship Id="rId2" Type="http://schemas.openxmlformats.org/officeDocument/2006/relationships/notesSlide" Target="../notesSlides/notesSlide10.xml"/><Relationship Id="rId16"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5.svg"/><Relationship Id="rId11" Type="http://schemas.openxmlformats.org/officeDocument/2006/relationships/image" Target="../media/image66.svg"/><Relationship Id="rId5" Type="http://schemas.openxmlformats.org/officeDocument/2006/relationships/image" Target="../media/image4.png"/><Relationship Id="rId15" Type="http://schemas.openxmlformats.org/officeDocument/2006/relationships/image" Target="../media/image70.svg"/><Relationship Id="rId10" Type="http://schemas.openxmlformats.org/officeDocument/2006/relationships/image" Target="../media/image65.png"/><Relationship Id="rId4" Type="http://schemas.openxmlformats.org/officeDocument/2006/relationships/image" Target="../media/image11.svg"/><Relationship Id="rId9" Type="http://schemas.openxmlformats.org/officeDocument/2006/relationships/image" Target="../media/image64.png"/><Relationship Id="rId14" Type="http://schemas.openxmlformats.org/officeDocument/2006/relationships/image" Target="../media/image6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7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67.png"/><Relationship Id="rId7"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81.svg"/><Relationship Id="rId5" Type="http://schemas.openxmlformats.org/officeDocument/2006/relationships/image" Target="../media/image80.png"/><Relationship Id="rId10" Type="http://schemas.openxmlformats.org/officeDocument/2006/relationships/image" Target="../media/image27.svg"/><Relationship Id="rId4" Type="http://schemas.openxmlformats.org/officeDocument/2006/relationships/image" Target="../media/image68.sv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68.svg"/><Relationship Id="rId4" Type="http://schemas.openxmlformats.org/officeDocument/2006/relationships/image" Target="../media/image67.png"/></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10.png"/><Relationship Id="rId7" Type="http://schemas.openxmlformats.org/officeDocument/2006/relationships/image" Target="../media/image88.sv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87.png"/><Relationship Id="rId11" Type="http://schemas.openxmlformats.org/officeDocument/2006/relationships/image" Target="../media/image5.svg"/><Relationship Id="rId5" Type="http://schemas.openxmlformats.org/officeDocument/2006/relationships/image" Target="../media/image64.png"/><Relationship Id="rId10" Type="http://schemas.openxmlformats.org/officeDocument/2006/relationships/image" Target="../media/image4.png"/><Relationship Id="rId4" Type="http://schemas.openxmlformats.org/officeDocument/2006/relationships/image" Target="../media/image11.svg"/><Relationship Id="rId9" Type="http://schemas.openxmlformats.org/officeDocument/2006/relationships/image" Target="../media/image90.svg"/></Relationships>
</file>

<file path=ppt/slides/_rels/slide28.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sv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9" Type="http://schemas.openxmlformats.org/officeDocument/2006/relationships/image" Target="../media/image97.svg"/></Relationships>
</file>

<file path=ppt/slides/_rels/slide2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080/00139157.2017.1301167" TargetMode="External"/><Relationship Id="rId2" Type="http://schemas.openxmlformats.org/officeDocument/2006/relationships/hyperlink" Target="https://doi.org/10.1016/J.RSER.2014.12.027" TargetMode="External"/><Relationship Id="rId1" Type="http://schemas.openxmlformats.org/officeDocument/2006/relationships/slideLayout" Target="../slideLayouts/slideLayout4.xml"/><Relationship Id="rId5" Type="http://schemas.openxmlformats.org/officeDocument/2006/relationships/hyperlink" Target="http://www.globalabc.org/" TargetMode="External"/><Relationship Id="rId4" Type="http://schemas.openxmlformats.org/officeDocument/2006/relationships/hyperlink" Target="https://doi.org/10.1007/978-3-030-76073-1_22"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1088/1755-1315/225/1/012073" TargetMode="External"/><Relationship Id="rId2" Type="http://schemas.openxmlformats.org/officeDocument/2006/relationships/hyperlink" Target="https://doi.org/10.1016/J.RCRADV.2023.200131"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088/1755-1315/225/1/012073" TargetMode="External"/><Relationship Id="rId2" Type="http://schemas.openxmlformats.org/officeDocument/2006/relationships/hyperlink" Target="https://nl.pinterest.com/pin/11188699044977708/" TargetMode="External"/><Relationship Id="rId1" Type="http://schemas.openxmlformats.org/officeDocument/2006/relationships/slideLayout" Target="../slideLayouts/slideLayout4.xml"/><Relationship Id="rId5" Type="http://schemas.openxmlformats.org/officeDocument/2006/relationships/hyperlink" Target="https://doi.org/10.1088/1755-1315/225/1/012018" TargetMode="External"/><Relationship Id="rId4" Type="http://schemas.openxmlformats.org/officeDocument/2006/relationships/hyperlink" Target="https://doi.org/10.1007/978-981-15-8510-4_8/TABLES/5"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medium.com/@susi.guth/the-digital-product-passport-and-its-technical-implementation-efdd09a4ed75" TargetMode="External"/><Relationship Id="rId2" Type="http://schemas.openxmlformats.org/officeDocument/2006/relationships/hyperlink" Target="https://doi.org/10.3390/EN14082289" TargetMode="External"/><Relationship Id="rId1" Type="http://schemas.openxmlformats.org/officeDocument/2006/relationships/slideLayout" Target="../slideLayouts/slideLayout4.xml"/><Relationship Id="rId5" Type="http://schemas.openxmlformats.org/officeDocument/2006/relationships/hyperlink" Target="https://doi.org/10.18420/INF2022_127" TargetMode="External"/><Relationship Id="rId4" Type="http://schemas.openxmlformats.org/officeDocument/2006/relationships/hyperlink" Target="https://www.researchgate.net/publication/257919571_Predicting_Emerging_Product_Design_Trend_by_Mining_Publicly_Available_Customer_Review_Data"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7.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1" Type="http://schemas.openxmlformats.org/officeDocument/2006/relationships/slideLayout" Target="../slideLayouts/slideLayout4.xml"/><Relationship Id="rId6" Type="http://schemas.openxmlformats.org/officeDocument/2006/relationships/image" Target="../media/image19.svg"/><Relationship Id="rId11" Type="http://schemas.openxmlformats.org/officeDocument/2006/relationships/image" Target="../media/image6.png"/><Relationship Id="rId5" Type="http://schemas.openxmlformats.org/officeDocument/2006/relationships/image" Target="../media/image18.png"/><Relationship Id="rId15" Type="http://schemas.openxmlformats.org/officeDocument/2006/relationships/image" Target="../media/image26.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5.svg"/></Relationships>
</file>

<file path=ppt/slides/_rels/slide40.xml.rels><?xml version="1.0" encoding="UTF-8" standalone="yes"?>
<Relationships xmlns="http://schemas.openxmlformats.org/package/2006/relationships"><Relationship Id="rId3" Type="http://schemas.openxmlformats.org/officeDocument/2006/relationships/hyperlink" Target="https://www.umweltbundesamt.de/publikationen/foerderung-des-nachhaltigen-konsums-durch-digitale" TargetMode="External"/><Relationship Id="rId2" Type="http://schemas.openxmlformats.org/officeDocument/2006/relationships/hyperlink" Target="https://doi.org/10.1016/J.RCRADV.2023.200131" TargetMode="External"/><Relationship Id="rId1" Type="http://schemas.openxmlformats.org/officeDocument/2006/relationships/slideLayout" Target="../slideLayouts/slideLayout4.xml"/><Relationship Id="rId5" Type="http://schemas.openxmlformats.org/officeDocument/2006/relationships/hyperlink" Target="https://doi.org/10.1002/CITE.202100121" TargetMode="External"/><Relationship Id="rId4" Type="http://schemas.openxmlformats.org/officeDocument/2006/relationships/hyperlink" Target="https://doi.org/10.1080/02646811.2020.1770961"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cobuilder.com/en/eu-approach-to-the-digital-product-passport-of-the-construction-industry/" TargetMode="External"/><Relationship Id="rId2" Type="http://schemas.openxmlformats.org/officeDocument/2006/relationships/hyperlink" Target="https://doi.org/10.3390/EN14082289"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1016/J.JCLEPRO.2022.131492" TargetMode="External"/><Relationship Id="rId2" Type="http://schemas.openxmlformats.org/officeDocument/2006/relationships/hyperlink" Target="https://doi.org/10.3390/EN14082289" TargetMode="External"/><Relationship Id="rId1" Type="http://schemas.openxmlformats.org/officeDocument/2006/relationships/slideLayout" Target="../slideLayouts/slideLayout4.xml"/><Relationship Id="rId5" Type="http://schemas.openxmlformats.org/officeDocument/2006/relationships/hyperlink" Target="https://doi.org/10.13044/J.SDEWES.D10.0417" TargetMode="External"/><Relationship Id="rId4" Type="http://schemas.openxmlformats.org/officeDocument/2006/relationships/hyperlink" Target="https://doi.org/10.1016/J.COSUST.2021.03.018"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4.xml"/><Relationship Id="rId4" Type="http://schemas.openxmlformats.org/officeDocument/2006/relationships/image" Target="../media/image106.png"/></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18" Type="http://schemas.openxmlformats.org/officeDocument/2006/relationships/image" Target="../media/image42.svg"/><Relationship Id="rId3" Type="http://schemas.openxmlformats.org/officeDocument/2006/relationships/image" Target="../media/image18.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svg"/><Relationship Id="rId17" Type="http://schemas.openxmlformats.org/officeDocument/2006/relationships/image" Target="../media/image41.png"/><Relationship Id="rId2" Type="http://schemas.openxmlformats.org/officeDocument/2006/relationships/notesSlide" Target="../notesSlides/notesSlide5.xml"/><Relationship Id="rId16" Type="http://schemas.openxmlformats.org/officeDocument/2006/relationships/image" Target="../media/image40.svg"/><Relationship Id="rId20" Type="http://schemas.openxmlformats.org/officeDocument/2006/relationships/image" Target="../media/image44.svg"/><Relationship Id="rId1" Type="http://schemas.openxmlformats.org/officeDocument/2006/relationships/slideLayout" Target="../slideLayouts/slideLayout4.xml"/><Relationship Id="rId6" Type="http://schemas.openxmlformats.org/officeDocument/2006/relationships/image" Target="../media/image29.svg"/><Relationship Id="rId11" Type="http://schemas.openxmlformats.org/officeDocument/2006/relationships/image" Target="../media/image35.png"/><Relationship Id="rId5" Type="http://schemas.openxmlformats.org/officeDocument/2006/relationships/image" Target="../media/image28.png"/><Relationship Id="rId15" Type="http://schemas.openxmlformats.org/officeDocument/2006/relationships/image" Target="../media/image39.png"/><Relationship Id="rId10" Type="http://schemas.openxmlformats.org/officeDocument/2006/relationships/image" Target="../media/image34.svg"/><Relationship Id="rId19" Type="http://schemas.openxmlformats.org/officeDocument/2006/relationships/image" Target="../media/image43.png"/><Relationship Id="rId4" Type="http://schemas.openxmlformats.org/officeDocument/2006/relationships/image" Target="../media/image19.svg"/><Relationship Id="rId9" Type="http://schemas.openxmlformats.org/officeDocument/2006/relationships/image" Target="../media/image33.png"/><Relationship Id="rId14" Type="http://schemas.openxmlformats.org/officeDocument/2006/relationships/image" Target="../media/image38.svg"/><Relationship Id="rId22" Type="http://schemas.openxmlformats.org/officeDocument/2006/relationships/image" Target="../media/image46.sv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0.png"/><Relationship Id="rId18" Type="http://schemas.openxmlformats.org/officeDocument/2006/relationships/image" Target="../media/image55.svg"/><Relationship Id="rId26" Type="http://schemas.openxmlformats.org/officeDocument/2006/relationships/image" Target="../media/image61.svg"/><Relationship Id="rId3" Type="http://schemas.openxmlformats.org/officeDocument/2006/relationships/image" Target="../media/image18.png"/><Relationship Id="rId21" Type="http://schemas.openxmlformats.org/officeDocument/2006/relationships/image" Target="../media/image56.png"/><Relationship Id="rId7" Type="http://schemas.openxmlformats.org/officeDocument/2006/relationships/image" Target="../media/image48.png"/><Relationship Id="rId12" Type="http://schemas.openxmlformats.org/officeDocument/2006/relationships/image" Target="../media/image40.svg"/><Relationship Id="rId17" Type="http://schemas.openxmlformats.org/officeDocument/2006/relationships/image" Target="../media/image54.png"/><Relationship Id="rId25" Type="http://schemas.openxmlformats.org/officeDocument/2006/relationships/image" Target="../media/image60.png"/><Relationship Id="rId2" Type="http://schemas.openxmlformats.org/officeDocument/2006/relationships/notesSlide" Target="../notesSlides/notesSlide7.xml"/><Relationship Id="rId16" Type="http://schemas.openxmlformats.org/officeDocument/2006/relationships/image" Target="../media/image53.svg"/><Relationship Id="rId20" Type="http://schemas.openxmlformats.org/officeDocument/2006/relationships/image" Target="../media/image17.svg"/><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39.png"/><Relationship Id="rId24" Type="http://schemas.openxmlformats.org/officeDocument/2006/relationships/image" Target="../media/image59.svg"/><Relationship Id="rId5" Type="http://schemas.openxmlformats.org/officeDocument/2006/relationships/image" Target="../media/image6.png"/><Relationship Id="rId15" Type="http://schemas.openxmlformats.org/officeDocument/2006/relationships/image" Target="../media/image52.png"/><Relationship Id="rId23" Type="http://schemas.openxmlformats.org/officeDocument/2006/relationships/image" Target="../media/image58.png"/><Relationship Id="rId28" Type="http://schemas.openxmlformats.org/officeDocument/2006/relationships/image" Target="../media/image63.svg"/><Relationship Id="rId10" Type="http://schemas.openxmlformats.org/officeDocument/2006/relationships/image" Target="../media/image42.svg"/><Relationship Id="rId19" Type="http://schemas.openxmlformats.org/officeDocument/2006/relationships/image" Target="../media/image16.png"/><Relationship Id="rId4" Type="http://schemas.openxmlformats.org/officeDocument/2006/relationships/image" Target="../media/image19.svg"/><Relationship Id="rId9" Type="http://schemas.openxmlformats.org/officeDocument/2006/relationships/image" Target="../media/image41.png"/><Relationship Id="rId14" Type="http://schemas.openxmlformats.org/officeDocument/2006/relationships/image" Target="../media/image51.svg"/><Relationship Id="rId22" Type="http://schemas.openxmlformats.org/officeDocument/2006/relationships/image" Target="../media/image57.svg"/><Relationship Id="rId27" Type="http://schemas.openxmlformats.org/officeDocument/2006/relationships/image" Target="../media/image6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Titel 14"/>
          <p:cNvSpPr>
            <a:spLocks noGrp="1"/>
          </p:cNvSpPr>
          <p:nvPr>
            <p:ph type="ctrTitle"/>
          </p:nvPr>
        </p:nvSpPr>
        <p:spPr>
          <a:xfrm>
            <a:off x="1" y="823599"/>
            <a:ext cx="9143999" cy="1140112"/>
          </a:xfrm>
        </p:spPr>
        <p:txBody>
          <a:bodyPr/>
          <a:lstStyle/>
          <a:p>
            <a:pPr algn="ctr"/>
            <a:r>
              <a:rPr lang="en-GB" sz="2100" dirty="0"/>
              <a:t>From Material Passports to Digital Product Passports</a:t>
            </a:r>
            <a:br>
              <a:rPr lang="en-GB" sz="2100" dirty="0"/>
            </a:br>
            <a:r>
              <a:rPr lang="en-GB" sz="1600" dirty="0"/>
              <a:t>Creating and Validating Linked Data-based Digital Product Passports for the AEC industry</a:t>
            </a:r>
          </a:p>
        </p:txBody>
      </p:sp>
      <p:sp>
        <p:nvSpPr>
          <p:cNvPr id="4" name="Tijdelijke aanduiding voor tekst 3"/>
          <p:cNvSpPr>
            <a:spLocks noGrp="1"/>
          </p:cNvSpPr>
          <p:nvPr>
            <p:ph type="body" sz="quarter" idx="13"/>
          </p:nvPr>
        </p:nvSpPr>
        <p:spPr/>
        <p:txBody>
          <a:bodyPr/>
          <a:lstStyle/>
          <a:p>
            <a:r>
              <a:rPr lang="en-GB" dirty="0"/>
              <a:t>Janneke Bosma, 1733133							    	MAY 2024</a:t>
            </a:r>
          </a:p>
        </p:txBody>
      </p:sp>
      <p:sp>
        <p:nvSpPr>
          <p:cNvPr id="5" name="Tijdelijke aanduiding voor tekst 4"/>
          <p:cNvSpPr>
            <a:spLocks noGrp="1"/>
          </p:cNvSpPr>
          <p:nvPr>
            <p:ph type="body" sz="quarter" idx="14"/>
          </p:nvPr>
        </p:nvSpPr>
        <p:spPr/>
        <p:txBody>
          <a:bodyPr/>
          <a:lstStyle/>
          <a:p>
            <a:r>
              <a:rPr lang="en-GB" dirty="0"/>
              <a:t>Master Construction Management &amp; Engineering</a:t>
            </a:r>
          </a:p>
        </p:txBody>
      </p:sp>
    </p:spTree>
    <p:extLst>
      <p:ext uri="{BB962C8B-B14F-4D97-AF65-F5344CB8AC3E}">
        <p14:creationId xmlns:p14="http://schemas.microsoft.com/office/powerpoint/2010/main" val="294032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Research question</a:t>
            </a:r>
            <a:br>
              <a:rPr lang="en-GB" dirty="0"/>
            </a:br>
            <a:endParaRPr lang="en-GB" dirty="0"/>
          </a:p>
        </p:txBody>
      </p:sp>
      <p:sp>
        <p:nvSpPr>
          <p:cNvPr id="3" name="Tijdelijke aanduiding voor inhoud 2"/>
          <p:cNvSpPr>
            <a:spLocks noGrp="1"/>
          </p:cNvSpPr>
          <p:nvPr>
            <p:ph idx="1"/>
          </p:nvPr>
        </p:nvSpPr>
        <p:spPr>
          <a:xfrm>
            <a:off x="758824" y="1199962"/>
            <a:ext cx="7556501" cy="2922458"/>
          </a:xfrm>
        </p:spPr>
        <p:txBody>
          <a:bodyPr/>
          <a:lstStyle/>
          <a:p>
            <a:pPr algn="ctr">
              <a:lnSpc>
                <a:spcPct val="107000"/>
              </a:lnSpc>
              <a:spcAft>
                <a:spcPts val="800"/>
              </a:spcAft>
            </a:pPr>
            <a:r>
              <a:rPr lang="en-US" sz="1800" i="1"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How can a Digital Product Passport for the AEC industry be created and validated using BIM and semantic technologies?</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main question will be split up into multiple sub-questions. </a:t>
            </a:r>
            <a:r>
              <a:rPr lang="nl-NL" sz="1600" dirty="0">
                <a:effectLst/>
                <a:latin typeface="Calibri" panose="020F0502020204030204" pitchFamily="34" charset="0"/>
                <a:ea typeface="Calibri" panose="020F0502020204030204" pitchFamily="34" charset="0"/>
                <a:cs typeface="Times New Roman" panose="02020603050405020304" pitchFamily="18" charset="0"/>
              </a:rPr>
              <a:t>These </a:t>
            </a:r>
            <a:r>
              <a:rPr lang="nl-NL" sz="1600" dirty="0" err="1">
                <a:effectLst/>
                <a:latin typeface="Calibri" panose="020F0502020204030204" pitchFamily="34" charset="0"/>
                <a:ea typeface="Calibri" panose="020F0502020204030204" pitchFamily="34" charset="0"/>
                <a:cs typeface="Times New Roman" panose="02020603050405020304" pitchFamily="18" charset="0"/>
              </a:rPr>
              <a:t>include</a:t>
            </a:r>
            <a:r>
              <a:rPr lang="nl-NL"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What is the current state-of-the-art of MPs, DPPs, automated data validation tools, BIM-based technologies, and semantic technologies?</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Which parts of a DPP will need to be validated and which part of the validation process is required by the contractor?</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How can a proof-of-concept for the DPP validation method be developed and tested in a real-world use case?</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How can the validation process and output be visualized and feedback - provided to the end user? 	</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10</a:t>
            </a:fld>
            <a:endParaRPr lang="en-GB" dirty="0"/>
          </a:p>
        </p:txBody>
      </p:sp>
    </p:spTree>
    <p:extLst>
      <p:ext uri="{BB962C8B-B14F-4D97-AF65-F5344CB8AC3E}">
        <p14:creationId xmlns:p14="http://schemas.microsoft.com/office/powerpoint/2010/main" val="359358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Conclusion</a:t>
            </a:r>
            <a:br>
              <a:rPr lang="en-GB" dirty="0"/>
            </a:br>
            <a:br>
              <a:rPr lang="en-GB" dirty="0"/>
            </a:br>
            <a:endParaRPr lang="en-GB" dirty="0"/>
          </a:p>
        </p:txBody>
      </p:sp>
      <p:sp>
        <p:nvSpPr>
          <p:cNvPr id="3" name="Tijdelijke aanduiding voor inhoud 2"/>
          <p:cNvSpPr>
            <a:spLocks noGrp="1"/>
          </p:cNvSpPr>
          <p:nvPr>
            <p:ph idx="1"/>
          </p:nvPr>
        </p:nvSpPr>
        <p:spPr>
          <a:xfrm>
            <a:off x="758824" y="1150946"/>
            <a:ext cx="7556501" cy="2742487"/>
          </a:xfrm>
        </p:spPr>
        <p:txBody>
          <a:bodyPr/>
          <a:lstStyle/>
          <a:p>
            <a:pPr lvl="1" algn="ctr"/>
            <a:r>
              <a:rPr lang="en-US" sz="1600" i="1"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How can a digital product passport for the AEC industry be created and validated by the use of BIM-based and semantic technologies?</a:t>
            </a:r>
            <a:endParaRPr lang="nl-NL" sz="16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11</a:t>
            </a:fld>
            <a:endParaRPr lang="en-GB" dirty="0"/>
          </a:p>
        </p:txBody>
      </p:sp>
      <p:sp>
        <p:nvSpPr>
          <p:cNvPr id="6" name="Rechthoek 5">
            <a:extLst>
              <a:ext uri="{FF2B5EF4-FFF2-40B4-BE49-F238E27FC236}">
                <a16:creationId xmlns:a16="http://schemas.microsoft.com/office/drawing/2014/main" id="{B84E6484-1742-7609-E904-094B6965210F}"/>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62F1C199-2923-EDB6-397D-18C3F744E1C2}"/>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BCE674A7-DEF6-2492-005F-6B208ED5514E}"/>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21AAE9D1-FC7C-0BBE-308D-F8962F1BC34B}"/>
              </a:ext>
            </a:extLst>
          </p:cNvPr>
          <p:cNvSpPr/>
          <p:nvPr/>
        </p:nvSpPr>
        <p:spPr>
          <a:xfrm>
            <a:off x="1956825" y="4390976"/>
            <a:ext cx="891131" cy="17370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83D7EA72-4984-818E-DB5D-320649DCC3C8}"/>
              </a:ext>
            </a:extLst>
          </p:cNvPr>
          <p:cNvSpPr/>
          <p:nvPr/>
        </p:nvSpPr>
        <p:spPr>
          <a:xfrm>
            <a:off x="2840179" y="4390976"/>
            <a:ext cx="865186" cy="173709"/>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00D6067D-D113-81F3-461C-79C01E8B1EFE}"/>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509DFCF1-E579-5246-7ED9-967F143210CA}"/>
              </a:ext>
            </a:extLst>
          </p:cNvPr>
          <p:cNvSpPr/>
          <p:nvPr/>
        </p:nvSpPr>
        <p:spPr>
          <a:xfrm>
            <a:off x="4581214" y="4394822"/>
            <a:ext cx="865186" cy="171721"/>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16135514-8543-F38A-4663-917983A88AE7}"/>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61E248E3-83E7-90C0-5AAE-4EC5AFA5181F}"/>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FC36BAAE-E3C3-C271-225B-6DE06F0CD3DF}"/>
              </a:ext>
            </a:extLst>
          </p:cNvPr>
          <p:cNvSpPr/>
          <p:nvPr/>
        </p:nvSpPr>
        <p:spPr>
          <a:xfrm>
            <a:off x="7146928" y="4398875"/>
            <a:ext cx="865186" cy="165810"/>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C516B144-E3D6-C19E-AF22-E41D08FB21C7}"/>
              </a:ext>
            </a:extLst>
          </p:cNvPr>
          <p:cNvSpPr/>
          <p:nvPr/>
        </p:nvSpPr>
        <p:spPr>
          <a:xfrm>
            <a:off x="8012620" y="4398875"/>
            <a:ext cx="1131379" cy="165810"/>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pic>
        <p:nvPicPr>
          <p:cNvPr id="17" name="Graphic 16" descr="Papier silhouet">
            <a:extLst>
              <a:ext uri="{FF2B5EF4-FFF2-40B4-BE49-F238E27FC236}">
                <a16:creationId xmlns:a16="http://schemas.microsoft.com/office/drawing/2014/main" id="{4C7A3AD5-5BDD-E8E3-C12B-73FE39A307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567" y="2215020"/>
            <a:ext cx="914400" cy="914400"/>
          </a:xfrm>
          <a:prstGeom prst="rect">
            <a:avLst/>
          </a:prstGeom>
        </p:spPr>
      </p:pic>
      <p:pic>
        <p:nvPicPr>
          <p:cNvPr id="19" name="Graphic 18" descr="Papier silhouet">
            <a:extLst>
              <a:ext uri="{FF2B5EF4-FFF2-40B4-BE49-F238E27FC236}">
                <a16:creationId xmlns:a16="http://schemas.microsoft.com/office/drawing/2014/main" id="{AB0FF6AD-83FA-F7A9-1416-989B9B231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9364" y="2290408"/>
            <a:ext cx="914400" cy="914400"/>
          </a:xfrm>
          <a:prstGeom prst="rect">
            <a:avLst/>
          </a:prstGeom>
        </p:spPr>
      </p:pic>
      <p:sp>
        <p:nvSpPr>
          <p:cNvPr id="21" name="Ovaal 20">
            <a:extLst>
              <a:ext uri="{FF2B5EF4-FFF2-40B4-BE49-F238E27FC236}">
                <a16:creationId xmlns:a16="http://schemas.microsoft.com/office/drawing/2014/main" id="{D890D1A1-CDDF-81AC-E4FA-F1CF1AB239F4}"/>
              </a:ext>
            </a:extLst>
          </p:cNvPr>
          <p:cNvSpPr/>
          <p:nvPr/>
        </p:nvSpPr>
        <p:spPr>
          <a:xfrm>
            <a:off x="3326764" y="2197079"/>
            <a:ext cx="299986" cy="30551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Ovaal 21">
            <a:extLst>
              <a:ext uri="{FF2B5EF4-FFF2-40B4-BE49-F238E27FC236}">
                <a16:creationId xmlns:a16="http://schemas.microsoft.com/office/drawing/2014/main" id="{ED5E4DA8-2FF9-9A4A-F665-35662AC3695E}"/>
              </a:ext>
            </a:extLst>
          </p:cNvPr>
          <p:cNvSpPr/>
          <p:nvPr/>
        </p:nvSpPr>
        <p:spPr>
          <a:xfrm>
            <a:off x="3724896" y="2523497"/>
            <a:ext cx="299986" cy="30551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3" name="Ovaal 22">
            <a:extLst>
              <a:ext uri="{FF2B5EF4-FFF2-40B4-BE49-F238E27FC236}">
                <a16:creationId xmlns:a16="http://schemas.microsoft.com/office/drawing/2014/main" id="{9F821CB2-529C-6DA6-322E-C6D83C07CF90}"/>
              </a:ext>
            </a:extLst>
          </p:cNvPr>
          <p:cNvSpPr/>
          <p:nvPr/>
        </p:nvSpPr>
        <p:spPr>
          <a:xfrm>
            <a:off x="3373117" y="2802102"/>
            <a:ext cx="299986" cy="30551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4" name="Graphic 23" descr="Papier silhouet">
            <a:extLst>
              <a:ext uri="{FF2B5EF4-FFF2-40B4-BE49-F238E27FC236}">
                <a16:creationId xmlns:a16="http://schemas.microsoft.com/office/drawing/2014/main" id="{99E48D4D-318F-4A42-C08C-895E274881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0321" y="2278354"/>
            <a:ext cx="914400" cy="914400"/>
          </a:xfrm>
          <a:prstGeom prst="rect">
            <a:avLst/>
          </a:prstGeom>
        </p:spPr>
      </p:pic>
      <p:pic>
        <p:nvPicPr>
          <p:cNvPr id="25" name="Graphic 24" descr="Papier silhouet">
            <a:extLst>
              <a:ext uri="{FF2B5EF4-FFF2-40B4-BE49-F238E27FC236}">
                <a16:creationId xmlns:a16="http://schemas.microsoft.com/office/drawing/2014/main" id="{467B0348-865B-F255-E437-68AEBFF2A4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8414" y="2278354"/>
            <a:ext cx="914400" cy="914400"/>
          </a:xfrm>
          <a:prstGeom prst="rect">
            <a:avLst/>
          </a:prstGeom>
        </p:spPr>
      </p:pic>
      <p:sp>
        <p:nvSpPr>
          <p:cNvPr id="28" name="Tekstvak 27">
            <a:extLst>
              <a:ext uri="{FF2B5EF4-FFF2-40B4-BE49-F238E27FC236}">
                <a16:creationId xmlns:a16="http://schemas.microsoft.com/office/drawing/2014/main" id="{0B30AAA9-2ABF-1E76-7FC3-D7F2991EBDC4}"/>
              </a:ext>
            </a:extLst>
          </p:cNvPr>
          <p:cNvSpPr txBox="1"/>
          <p:nvPr/>
        </p:nvSpPr>
        <p:spPr>
          <a:xfrm>
            <a:off x="139969" y="3106238"/>
            <a:ext cx="1095367" cy="400110"/>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Define </a:t>
            </a: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000" dirty="0">
                <a:effectLst/>
                <a:latin typeface="Calibri" panose="020F0502020204030204" pitchFamily="34" charset="0"/>
                <a:ea typeface="Calibri" panose="020F0502020204030204" pitchFamily="34" charset="0"/>
                <a:cs typeface="Times New Roman" panose="02020603050405020304" pitchFamily="18" charset="0"/>
              </a:rPr>
              <a:t>must-haves</a:t>
            </a:r>
            <a:endParaRPr lang="nl-NL" sz="1000" dirty="0"/>
          </a:p>
        </p:txBody>
      </p:sp>
      <p:sp>
        <p:nvSpPr>
          <p:cNvPr id="29" name="Tekstvak 28">
            <a:extLst>
              <a:ext uri="{FF2B5EF4-FFF2-40B4-BE49-F238E27FC236}">
                <a16:creationId xmlns:a16="http://schemas.microsoft.com/office/drawing/2014/main" id="{84A37B60-F400-A696-26BE-AFE8415AFCB7}"/>
              </a:ext>
            </a:extLst>
          </p:cNvPr>
          <p:cNvSpPr txBox="1"/>
          <p:nvPr/>
        </p:nvSpPr>
        <p:spPr>
          <a:xfrm>
            <a:off x="365487" y="2605298"/>
            <a:ext cx="590808" cy="246221"/>
          </a:xfrm>
          <a:prstGeom prst="rect">
            <a:avLst/>
          </a:prstGeom>
          <a:noFill/>
        </p:spPr>
        <p:txBody>
          <a:bodyPr wrap="square" rtlCol="0">
            <a:spAutoFit/>
          </a:bodyPr>
          <a:lstStyle/>
          <a:p>
            <a:pPr algn="ctr"/>
            <a:r>
              <a:rPr lang="en-US" sz="1000" b="1" dirty="0">
                <a:effectLst/>
                <a:latin typeface="Calibri" panose="020F0502020204030204" pitchFamily="34" charset="0"/>
                <a:ea typeface="Calibri" panose="020F0502020204030204" pitchFamily="34" charset="0"/>
                <a:cs typeface="Times New Roman" panose="02020603050405020304" pitchFamily="18" charset="0"/>
              </a:rPr>
              <a:t>DPP</a:t>
            </a:r>
            <a:endParaRPr lang="nl-NL" sz="1000" b="1" dirty="0"/>
          </a:p>
        </p:txBody>
      </p:sp>
      <p:sp>
        <p:nvSpPr>
          <p:cNvPr id="30" name="Tekstvak 29">
            <a:extLst>
              <a:ext uri="{FF2B5EF4-FFF2-40B4-BE49-F238E27FC236}">
                <a16:creationId xmlns:a16="http://schemas.microsoft.com/office/drawing/2014/main" id="{B5C621CA-772D-8412-2DA4-A4AEAD169268}"/>
              </a:ext>
            </a:extLst>
          </p:cNvPr>
          <p:cNvSpPr txBox="1"/>
          <p:nvPr/>
        </p:nvSpPr>
        <p:spPr>
          <a:xfrm>
            <a:off x="1069612" y="3097055"/>
            <a:ext cx="1095367" cy="400110"/>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Define </a:t>
            </a:r>
            <a:br>
              <a:rPr lang="en-US" sz="1000" dirty="0">
                <a:effectLst/>
                <a:latin typeface="Calibri" panose="020F0502020204030204" pitchFamily="34" charset="0"/>
                <a:ea typeface="Calibri" panose="020F0502020204030204" pitchFamily="34" charset="0"/>
                <a:cs typeface="Times New Roman" panose="02020603050405020304" pitchFamily="18" charset="0"/>
              </a:rPr>
            </a:br>
            <a:r>
              <a:rPr lang="en-US" sz="1000" dirty="0">
                <a:effectLst/>
                <a:latin typeface="Calibri" panose="020F0502020204030204" pitchFamily="34" charset="0"/>
                <a:ea typeface="Calibri" panose="020F0502020204030204" pitchFamily="34" charset="0"/>
                <a:cs typeface="Times New Roman" panose="02020603050405020304" pitchFamily="18" charset="0"/>
              </a:rPr>
              <a:t>requirements</a:t>
            </a:r>
            <a:endParaRPr lang="nl-NL" sz="1000" dirty="0"/>
          </a:p>
        </p:txBody>
      </p:sp>
      <p:pic>
        <p:nvPicPr>
          <p:cNvPr id="32" name="Graphic 31" descr="Sluiten silhouet">
            <a:extLst>
              <a:ext uri="{FF2B5EF4-FFF2-40B4-BE49-F238E27FC236}">
                <a16:creationId xmlns:a16="http://schemas.microsoft.com/office/drawing/2014/main" id="{25FF5CDF-A8B3-791A-4867-12F78354D3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38978" y="2553573"/>
            <a:ext cx="502629" cy="502629"/>
          </a:xfrm>
          <a:prstGeom prst="rect">
            <a:avLst/>
          </a:prstGeom>
        </p:spPr>
      </p:pic>
      <p:pic>
        <p:nvPicPr>
          <p:cNvPr id="33" name="Graphic 32" descr="Papier silhouet">
            <a:extLst>
              <a:ext uri="{FF2B5EF4-FFF2-40B4-BE49-F238E27FC236}">
                <a16:creationId xmlns:a16="http://schemas.microsoft.com/office/drawing/2014/main" id="{08896FE6-CFCD-78A6-AD1D-6BBE7A5DDA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6507" y="2283393"/>
            <a:ext cx="914400" cy="914400"/>
          </a:xfrm>
          <a:prstGeom prst="rect">
            <a:avLst/>
          </a:prstGeom>
        </p:spPr>
      </p:pic>
      <p:pic>
        <p:nvPicPr>
          <p:cNvPr id="34" name="Graphic 33" descr="Controlelijst silhouet">
            <a:extLst>
              <a:ext uri="{FF2B5EF4-FFF2-40B4-BE49-F238E27FC236}">
                <a16:creationId xmlns:a16="http://schemas.microsoft.com/office/drawing/2014/main" id="{840BD164-F82D-E06C-28BC-FD87D28C6A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58766" y="2219221"/>
            <a:ext cx="914400" cy="914400"/>
          </a:xfrm>
          <a:prstGeom prst="rect">
            <a:avLst/>
          </a:prstGeom>
        </p:spPr>
      </p:pic>
      <p:sp>
        <p:nvSpPr>
          <p:cNvPr id="35" name="Tekstvak 34">
            <a:extLst>
              <a:ext uri="{FF2B5EF4-FFF2-40B4-BE49-F238E27FC236}">
                <a16:creationId xmlns:a16="http://schemas.microsoft.com/office/drawing/2014/main" id="{F21991EE-7ED0-C822-5AFA-DAD9E89F234E}"/>
              </a:ext>
            </a:extLst>
          </p:cNvPr>
          <p:cNvSpPr txBox="1"/>
          <p:nvPr/>
        </p:nvSpPr>
        <p:spPr>
          <a:xfrm>
            <a:off x="4021436" y="3131273"/>
            <a:ext cx="1095367" cy="400110"/>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Convert IFC to linked data</a:t>
            </a:r>
            <a:endParaRPr lang="nl-NL" sz="1000" dirty="0"/>
          </a:p>
        </p:txBody>
      </p:sp>
      <p:pic>
        <p:nvPicPr>
          <p:cNvPr id="36" name="Picture 4">
            <a:extLst>
              <a:ext uri="{FF2B5EF4-FFF2-40B4-BE49-F238E27FC236}">
                <a16:creationId xmlns:a16="http://schemas.microsoft.com/office/drawing/2014/main" id="{6B4B736D-7C4E-0E66-3BD3-DC5E09B117F3}"/>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5047" t="30565" r="35885" b="25614"/>
          <a:stretch/>
        </p:blipFill>
        <p:spPr bwMode="auto">
          <a:xfrm>
            <a:off x="4395320" y="2565627"/>
            <a:ext cx="328883" cy="35059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1CEA3AB1-B3B2-3EA3-E9E9-873D6147F630}"/>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5047" t="30565" r="35885" b="25614"/>
          <a:stretch/>
        </p:blipFill>
        <p:spPr bwMode="auto">
          <a:xfrm>
            <a:off x="7361172" y="2529401"/>
            <a:ext cx="328883" cy="350590"/>
          </a:xfrm>
          <a:prstGeom prst="rect">
            <a:avLst/>
          </a:prstGeom>
          <a:noFill/>
          <a:extLst>
            <a:ext uri="{909E8E84-426E-40DD-AFC4-6F175D3DCCD1}">
              <a14:hiddenFill xmlns:a14="http://schemas.microsoft.com/office/drawing/2010/main">
                <a:solidFill>
                  <a:srgbClr val="FFFFFF"/>
                </a:solidFill>
              </a14:hiddenFill>
            </a:ext>
          </a:extLst>
        </p:spPr>
      </p:pic>
      <p:sp>
        <p:nvSpPr>
          <p:cNvPr id="38" name="Tekstvak 37">
            <a:extLst>
              <a:ext uri="{FF2B5EF4-FFF2-40B4-BE49-F238E27FC236}">
                <a16:creationId xmlns:a16="http://schemas.microsoft.com/office/drawing/2014/main" id="{2D07950E-EA00-43B9-DC84-05DD347D97AE}"/>
              </a:ext>
            </a:extLst>
          </p:cNvPr>
          <p:cNvSpPr txBox="1"/>
          <p:nvPr/>
        </p:nvSpPr>
        <p:spPr>
          <a:xfrm>
            <a:off x="3113114" y="3134477"/>
            <a:ext cx="1095367" cy="246221"/>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DPP ontology</a:t>
            </a:r>
            <a:endParaRPr lang="nl-NL" sz="1000" dirty="0"/>
          </a:p>
        </p:txBody>
      </p:sp>
      <p:sp>
        <p:nvSpPr>
          <p:cNvPr id="39" name="Tekstvak 38">
            <a:extLst>
              <a:ext uri="{FF2B5EF4-FFF2-40B4-BE49-F238E27FC236}">
                <a16:creationId xmlns:a16="http://schemas.microsoft.com/office/drawing/2014/main" id="{4CA3AB51-CD94-5B2C-A1C8-BACBF6DD867E}"/>
              </a:ext>
            </a:extLst>
          </p:cNvPr>
          <p:cNvSpPr txBox="1"/>
          <p:nvPr/>
        </p:nvSpPr>
        <p:spPr>
          <a:xfrm>
            <a:off x="4979291" y="3136977"/>
            <a:ext cx="1095367" cy="707886"/>
          </a:xfrm>
          <a:prstGeom prst="rect">
            <a:avLst/>
          </a:prstGeom>
          <a:noFill/>
        </p:spPr>
        <p:txBody>
          <a:bodyPr wrap="square" rtlCol="0">
            <a:spAutoFit/>
          </a:bodyPr>
          <a:lstStyle/>
          <a:p>
            <a:pPr algn="ctr"/>
            <a:r>
              <a:rPr lang="en-US" sz="1000" dirty="0">
                <a:latin typeface="Calibri" panose="020F0502020204030204" pitchFamily="34" charset="0"/>
                <a:cs typeface="Times New Roman" panose="02020603050405020304" pitchFamily="18" charset="0"/>
              </a:rPr>
              <a:t>Enrich /improve data &amp; create material &amp; product database</a:t>
            </a:r>
            <a:endParaRPr lang="nl-NL" sz="1000" dirty="0"/>
          </a:p>
        </p:txBody>
      </p:sp>
      <p:pic>
        <p:nvPicPr>
          <p:cNvPr id="41" name="Graphic 40" descr="Database silhouet">
            <a:extLst>
              <a:ext uri="{FF2B5EF4-FFF2-40B4-BE49-F238E27FC236}">
                <a16:creationId xmlns:a16="http://schemas.microsoft.com/office/drawing/2014/main" id="{B8C28FDE-1EA0-4912-9826-03913413010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48630" y="2287703"/>
            <a:ext cx="914400" cy="914400"/>
          </a:xfrm>
          <a:prstGeom prst="rect">
            <a:avLst/>
          </a:prstGeom>
        </p:spPr>
      </p:pic>
      <p:sp>
        <p:nvSpPr>
          <p:cNvPr id="42" name="Tekstvak 41">
            <a:extLst>
              <a:ext uri="{FF2B5EF4-FFF2-40B4-BE49-F238E27FC236}">
                <a16:creationId xmlns:a16="http://schemas.microsoft.com/office/drawing/2014/main" id="{5DEDD82A-7390-B10A-6D1A-7F5C00897EA8}"/>
              </a:ext>
            </a:extLst>
          </p:cNvPr>
          <p:cNvSpPr txBox="1"/>
          <p:nvPr/>
        </p:nvSpPr>
        <p:spPr>
          <a:xfrm>
            <a:off x="6080972" y="3162025"/>
            <a:ext cx="982562" cy="553998"/>
          </a:xfrm>
          <a:prstGeom prst="rect">
            <a:avLst/>
          </a:prstGeom>
          <a:noFill/>
        </p:spPr>
        <p:txBody>
          <a:bodyPr wrap="square" rtlCol="0">
            <a:spAutoFit/>
          </a:bodyPr>
          <a:lstStyle/>
          <a:p>
            <a:pPr algn="ctr"/>
            <a:r>
              <a:rPr lang="en-US" sz="1000" dirty="0">
                <a:latin typeface="Calibri" panose="020F0502020204030204" pitchFamily="34" charset="0"/>
                <a:cs typeface="Times New Roman" panose="02020603050405020304" pitchFamily="18" charset="0"/>
              </a:rPr>
              <a:t>Set validation rules</a:t>
            </a:r>
          </a:p>
          <a:p>
            <a:pPr algn="ctr"/>
            <a:endParaRPr lang="nl-NL" sz="1000" dirty="0"/>
          </a:p>
        </p:txBody>
      </p:sp>
      <p:sp>
        <p:nvSpPr>
          <p:cNvPr id="43" name="Tekstvak 42">
            <a:extLst>
              <a:ext uri="{FF2B5EF4-FFF2-40B4-BE49-F238E27FC236}">
                <a16:creationId xmlns:a16="http://schemas.microsoft.com/office/drawing/2014/main" id="{69C24252-CCAE-0423-3960-E13393132C76}"/>
              </a:ext>
            </a:extLst>
          </p:cNvPr>
          <p:cNvSpPr txBox="1"/>
          <p:nvPr/>
        </p:nvSpPr>
        <p:spPr>
          <a:xfrm>
            <a:off x="6251319" y="2678877"/>
            <a:ext cx="590808" cy="246221"/>
          </a:xfrm>
          <a:prstGeom prst="rect">
            <a:avLst/>
          </a:prstGeom>
          <a:noFill/>
        </p:spPr>
        <p:txBody>
          <a:bodyPr wrap="square" rtlCol="0">
            <a:spAutoFit/>
          </a:bodyPr>
          <a:lstStyle/>
          <a:p>
            <a:pPr algn="ctr"/>
            <a:r>
              <a:rPr lang="en-US" sz="1000" b="1" dirty="0">
                <a:latin typeface="Calibri" panose="020F0502020204030204" pitchFamily="34" charset="0"/>
                <a:cs typeface="Times New Roman" panose="02020603050405020304" pitchFamily="18" charset="0"/>
              </a:rPr>
              <a:t>SHACL</a:t>
            </a:r>
            <a:endParaRPr lang="nl-NL" sz="1000" b="1" dirty="0"/>
          </a:p>
        </p:txBody>
      </p:sp>
      <p:sp>
        <p:nvSpPr>
          <p:cNvPr id="44" name="Tekstvak 43">
            <a:extLst>
              <a:ext uri="{FF2B5EF4-FFF2-40B4-BE49-F238E27FC236}">
                <a16:creationId xmlns:a16="http://schemas.microsoft.com/office/drawing/2014/main" id="{8DBB537C-C1C3-D123-8690-D13C1395620C}"/>
              </a:ext>
            </a:extLst>
          </p:cNvPr>
          <p:cNvSpPr txBox="1"/>
          <p:nvPr/>
        </p:nvSpPr>
        <p:spPr>
          <a:xfrm>
            <a:off x="7180782" y="2853080"/>
            <a:ext cx="689665" cy="246221"/>
          </a:xfrm>
          <a:prstGeom prst="rect">
            <a:avLst/>
          </a:prstGeom>
          <a:noFill/>
        </p:spPr>
        <p:txBody>
          <a:bodyPr wrap="square" rtlCol="0">
            <a:spAutoFit/>
          </a:bodyPr>
          <a:lstStyle/>
          <a:p>
            <a:pPr algn="ctr"/>
            <a:r>
              <a:rPr lang="en-US" sz="1000" b="1" dirty="0" err="1">
                <a:latin typeface="Calibri" panose="020F0502020204030204" pitchFamily="34" charset="0"/>
                <a:cs typeface="Times New Roman" panose="02020603050405020304" pitchFamily="18" charset="0"/>
              </a:rPr>
              <a:t>PySHACL</a:t>
            </a:r>
            <a:endParaRPr lang="nl-NL" sz="1000" b="1" dirty="0"/>
          </a:p>
        </p:txBody>
      </p:sp>
      <p:sp>
        <p:nvSpPr>
          <p:cNvPr id="45" name="Tekstvak 44">
            <a:extLst>
              <a:ext uri="{FF2B5EF4-FFF2-40B4-BE49-F238E27FC236}">
                <a16:creationId xmlns:a16="http://schemas.microsoft.com/office/drawing/2014/main" id="{F614AB3A-9E1B-D35E-F236-8E1A6B646929}"/>
              </a:ext>
            </a:extLst>
          </p:cNvPr>
          <p:cNvSpPr txBox="1"/>
          <p:nvPr/>
        </p:nvSpPr>
        <p:spPr>
          <a:xfrm>
            <a:off x="4178511" y="2878667"/>
            <a:ext cx="762502" cy="246221"/>
          </a:xfrm>
          <a:prstGeom prst="rect">
            <a:avLst/>
          </a:prstGeom>
          <a:noFill/>
        </p:spPr>
        <p:txBody>
          <a:bodyPr wrap="square" rtlCol="0">
            <a:spAutoFit/>
          </a:bodyPr>
          <a:lstStyle/>
          <a:p>
            <a:pPr algn="ctr"/>
            <a:r>
              <a:rPr lang="en-US" sz="1000" b="1" dirty="0" err="1">
                <a:latin typeface="Calibri" panose="020F0502020204030204" pitchFamily="34" charset="0"/>
                <a:cs typeface="Times New Roman" panose="02020603050405020304" pitchFamily="18" charset="0"/>
              </a:rPr>
              <a:t>IFCtoLBD</a:t>
            </a:r>
            <a:endParaRPr lang="nl-NL" sz="1000" b="1" dirty="0"/>
          </a:p>
        </p:txBody>
      </p:sp>
      <p:sp>
        <p:nvSpPr>
          <p:cNvPr id="46" name="Tekstvak 45">
            <a:extLst>
              <a:ext uri="{FF2B5EF4-FFF2-40B4-BE49-F238E27FC236}">
                <a16:creationId xmlns:a16="http://schemas.microsoft.com/office/drawing/2014/main" id="{BB8EA0BB-19F4-E72A-92F3-DB4083F3A5E3}"/>
              </a:ext>
            </a:extLst>
          </p:cNvPr>
          <p:cNvSpPr txBox="1"/>
          <p:nvPr/>
        </p:nvSpPr>
        <p:spPr>
          <a:xfrm>
            <a:off x="7046804" y="3130382"/>
            <a:ext cx="998794" cy="553998"/>
          </a:xfrm>
          <a:prstGeom prst="rect">
            <a:avLst/>
          </a:prstGeom>
          <a:noFill/>
        </p:spPr>
        <p:txBody>
          <a:bodyPr wrap="square" rtlCol="0">
            <a:spAutoFit/>
          </a:bodyPr>
          <a:lstStyle/>
          <a:p>
            <a:pPr algn="ctr"/>
            <a:r>
              <a:rPr lang="en-US" sz="1000" dirty="0">
                <a:latin typeface="Calibri" panose="020F0502020204030204" pitchFamily="34" charset="0"/>
                <a:cs typeface="Times New Roman" panose="02020603050405020304" pitchFamily="18" charset="0"/>
              </a:rPr>
              <a:t>Perform validation</a:t>
            </a:r>
          </a:p>
          <a:p>
            <a:pPr algn="ctr"/>
            <a:endParaRPr lang="nl-NL" sz="1000" dirty="0"/>
          </a:p>
        </p:txBody>
      </p:sp>
      <p:sp>
        <p:nvSpPr>
          <p:cNvPr id="47" name="Tekstvak 46">
            <a:extLst>
              <a:ext uri="{FF2B5EF4-FFF2-40B4-BE49-F238E27FC236}">
                <a16:creationId xmlns:a16="http://schemas.microsoft.com/office/drawing/2014/main" id="{3120BD7F-80E6-B106-1D23-D195409C6459}"/>
              </a:ext>
            </a:extLst>
          </p:cNvPr>
          <p:cNvSpPr txBox="1"/>
          <p:nvPr/>
        </p:nvSpPr>
        <p:spPr>
          <a:xfrm>
            <a:off x="7999778" y="3158311"/>
            <a:ext cx="998794" cy="553998"/>
          </a:xfrm>
          <a:prstGeom prst="rect">
            <a:avLst/>
          </a:prstGeom>
          <a:noFill/>
        </p:spPr>
        <p:txBody>
          <a:bodyPr wrap="square" rtlCol="0">
            <a:spAutoFit/>
          </a:bodyPr>
          <a:lstStyle/>
          <a:p>
            <a:pPr algn="ctr"/>
            <a:r>
              <a:rPr lang="en-US" sz="1000" dirty="0">
                <a:latin typeface="Calibri" panose="020F0502020204030204" pitchFamily="34" charset="0"/>
                <a:cs typeface="Times New Roman" panose="02020603050405020304" pitchFamily="18" charset="0"/>
              </a:rPr>
              <a:t>Validation report</a:t>
            </a:r>
          </a:p>
          <a:p>
            <a:pPr algn="ctr"/>
            <a:endParaRPr lang="nl-NL" sz="1000" dirty="0"/>
          </a:p>
        </p:txBody>
      </p:sp>
      <p:cxnSp>
        <p:nvCxnSpPr>
          <p:cNvPr id="49" name="Rechte verbindingslijn 48">
            <a:extLst>
              <a:ext uri="{FF2B5EF4-FFF2-40B4-BE49-F238E27FC236}">
                <a16:creationId xmlns:a16="http://schemas.microsoft.com/office/drawing/2014/main" id="{3FB5D81D-ECB7-704F-0614-E7B7E5F6E43E}"/>
              </a:ext>
            </a:extLst>
          </p:cNvPr>
          <p:cNvCxnSpPr>
            <a:cxnSpLocks/>
            <a:stCxn id="21" idx="5"/>
            <a:endCxn id="22" idx="1"/>
          </p:cNvCxnSpPr>
          <p:nvPr/>
        </p:nvCxnSpPr>
        <p:spPr>
          <a:xfrm>
            <a:off x="3582818" y="2457853"/>
            <a:ext cx="186010" cy="110386"/>
          </a:xfrm>
          <a:prstGeom prst="line">
            <a:avLst/>
          </a:prstGeom>
        </p:spPr>
        <p:style>
          <a:lnRef idx="1">
            <a:schemeClr val="dk1"/>
          </a:lnRef>
          <a:fillRef idx="0">
            <a:schemeClr val="dk1"/>
          </a:fillRef>
          <a:effectRef idx="0">
            <a:schemeClr val="dk1"/>
          </a:effectRef>
          <a:fontRef idx="minor">
            <a:schemeClr val="tx1"/>
          </a:fontRef>
        </p:style>
      </p:cxnSp>
      <p:cxnSp>
        <p:nvCxnSpPr>
          <p:cNvPr id="51" name="Rechte verbindingslijn 50">
            <a:extLst>
              <a:ext uri="{FF2B5EF4-FFF2-40B4-BE49-F238E27FC236}">
                <a16:creationId xmlns:a16="http://schemas.microsoft.com/office/drawing/2014/main" id="{D8ED2123-4EF6-1909-C94B-3D7311229659}"/>
              </a:ext>
            </a:extLst>
          </p:cNvPr>
          <p:cNvCxnSpPr>
            <a:stCxn id="22" idx="3"/>
            <a:endCxn id="23" idx="7"/>
          </p:cNvCxnSpPr>
          <p:nvPr/>
        </p:nvCxnSpPr>
        <p:spPr>
          <a:xfrm flipH="1">
            <a:off x="3629171" y="2784271"/>
            <a:ext cx="139657" cy="62573"/>
          </a:xfrm>
          <a:prstGeom prst="line">
            <a:avLst/>
          </a:prstGeom>
        </p:spPr>
        <p:style>
          <a:lnRef idx="1">
            <a:schemeClr val="dk1"/>
          </a:lnRef>
          <a:fillRef idx="0">
            <a:schemeClr val="dk1"/>
          </a:fillRef>
          <a:effectRef idx="0">
            <a:schemeClr val="dk1"/>
          </a:effectRef>
          <a:fontRef idx="minor">
            <a:schemeClr val="tx1"/>
          </a:fontRef>
        </p:style>
      </p:cxnSp>
      <p:pic>
        <p:nvPicPr>
          <p:cNvPr id="60" name="Graphic 59" descr="Moderne architectuur silhouet">
            <a:extLst>
              <a:ext uri="{FF2B5EF4-FFF2-40B4-BE49-F238E27FC236}">
                <a16:creationId xmlns:a16="http://schemas.microsoft.com/office/drawing/2014/main" id="{7318B995-3373-873A-F35E-1CF3A32FC1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84372" y="2312996"/>
            <a:ext cx="914400" cy="914400"/>
          </a:xfrm>
          <a:prstGeom prst="rect">
            <a:avLst/>
          </a:prstGeom>
        </p:spPr>
      </p:pic>
      <p:sp>
        <p:nvSpPr>
          <p:cNvPr id="61" name="Tekstvak 60">
            <a:extLst>
              <a:ext uri="{FF2B5EF4-FFF2-40B4-BE49-F238E27FC236}">
                <a16:creationId xmlns:a16="http://schemas.microsoft.com/office/drawing/2014/main" id="{963035E8-6F2B-09AB-FD5C-38B01C0146F7}"/>
              </a:ext>
            </a:extLst>
          </p:cNvPr>
          <p:cNvSpPr txBox="1"/>
          <p:nvPr/>
        </p:nvSpPr>
        <p:spPr>
          <a:xfrm>
            <a:off x="2080467" y="3134477"/>
            <a:ext cx="1095367" cy="400110"/>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Collect data</a:t>
            </a:r>
          </a:p>
          <a:p>
            <a:pPr algn="ctr"/>
            <a:r>
              <a:rPr lang="en-US" sz="1000" dirty="0">
                <a:latin typeface="Calibri" panose="020F0502020204030204" pitchFamily="34" charset="0"/>
                <a:cs typeface="Times New Roman" panose="02020603050405020304" pitchFamily="18" charset="0"/>
              </a:rPr>
              <a:t>(IFC)</a:t>
            </a:r>
            <a:endParaRPr lang="nl-NL" sz="1000" dirty="0"/>
          </a:p>
        </p:txBody>
      </p:sp>
      <p:pic>
        <p:nvPicPr>
          <p:cNvPr id="73" name="Graphic 72" descr="Lijn met pijl: Curve in wijzerzin silhouet">
            <a:extLst>
              <a:ext uri="{FF2B5EF4-FFF2-40B4-BE49-F238E27FC236}">
                <a16:creationId xmlns:a16="http://schemas.microsoft.com/office/drawing/2014/main" id="{8FE15149-9146-A27B-86DC-7E33BF6FE08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760455" y="1597442"/>
            <a:ext cx="662366" cy="662366"/>
          </a:xfrm>
          <a:prstGeom prst="rect">
            <a:avLst/>
          </a:prstGeom>
        </p:spPr>
      </p:pic>
      <p:pic>
        <p:nvPicPr>
          <p:cNvPr id="74" name="Graphic 73" descr="Lijn met pijl: Curve in wijzerzin silhouet">
            <a:extLst>
              <a:ext uri="{FF2B5EF4-FFF2-40B4-BE49-F238E27FC236}">
                <a16:creationId xmlns:a16="http://schemas.microsoft.com/office/drawing/2014/main" id="{39D6DF6F-56B8-18C8-3469-551A5FBA754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1854226" y="1587765"/>
            <a:ext cx="662366" cy="662366"/>
          </a:xfrm>
          <a:prstGeom prst="rect">
            <a:avLst/>
          </a:prstGeom>
        </p:spPr>
      </p:pic>
      <p:pic>
        <p:nvPicPr>
          <p:cNvPr id="75" name="Graphic 74" descr="Lijn met pijl: Curve in wijzerzin silhouet">
            <a:extLst>
              <a:ext uri="{FF2B5EF4-FFF2-40B4-BE49-F238E27FC236}">
                <a16:creationId xmlns:a16="http://schemas.microsoft.com/office/drawing/2014/main" id="{9B3E573E-3C8B-A718-6A10-02BFB0D9E4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2847005" y="1592449"/>
            <a:ext cx="662366" cy="662366"/>
          </a:xfrm>
          <a:prstGeom prst="rect">
            <a:avLst/>
          </a:prstGeom>
        </p:spPr>
      </p:pic>
      <p:pic>
        <p:nvPicPr>
          <p:cNvPr id="76" name="Graphic 75" descr="Lijn met pijl: Curve in wijzerzin silhouet">
            <a:extLst>
              <a:ext uri="{FF2B5EF4-FFF2-40B4-BE49-F238E27FC236}">
                <a16:creationId xmlns:a16="http://schemas.microsoft.com/office/drawing/2014/main" id="{E0E9590E-AFEC-7EF4-7F80-A8E9D08E96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3906168" y="1604750"/>
            <a:ext cx="662366" cy="662366"/>
          </a:xfrm>
          <a:prstGeom prst="rect">
            <a:avLst/>
          </a:prstGeom>
        </p:spPr>
      </p:pic>
      <p:pic>
        <p:nvPicPr>
          <p:cNvPr id="77" name="Graphic 76" descr="Lijn met pijl: Curve in wijzerzin silhouet">
            <a:extLst>
              <a:ext uri="{FF2B5EF4-FFF2-40B4-BE49-F238E27FC236}">
                <a16:creationId xmlns:a16="http://schemas.microsoft.com/office/drawing/2014/main" id="{0E53A63E-30E9-EDA2-05B5-75B20F20B8C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4798616" y="1606544"/>
            <a:ext cx="662366" cy="662366"/>
          </a:xfrm>
          <a:prstGeom prst="rect">
            <a:avLst/>
          </a:prstGeom>
        </p:spPr>
      </p:pic>
      <p:pic>
        <p:nvPicPr>
          <p:cNvPr id="78" name="Graphic 77" descr="Lijn met pijl: Curve in wijzerzin silhouet">
            <a:extLst>
              <a:ext uri="{FF2B5EF4-FFF2-40B4-BE49-F238E27FC236}">
                <a16:creationId xmlns:a16="http://schemas.microsoft.com/office/drawing/2014/main" id="{54C6290D-C6F1-6295-1241-52886721103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5700594" y="1589051"/>
            <a:ext cx="662366" cy="662366"/>
          </a:xfrm>
          <a:prstGeom prst="rect">
            <a:avLst/>
          </a:prstGeom>
        </p:spPr>
      </p:pic>
      <p:pic>
        <p:nvPicPr>
          <p:cNvPr id="79" name="Graphic 78" descr="Lijn met pijl: Curve in wijzerzin silhouet">
            <a:extLst>
              <a:ext uri="{FF2B5EF4-FFF2-40B4-BE49-F238E27FC236}">
                <a16:creationId xmlns:a16="http://schemas.microsoft.com/office/drawing/2014/main" id="{F727E411-C158-7EAD-0B58-FA60C552A1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6677739" y="1575110"/>
            <a:ext cx="662366" cy="662366"/>
          </a:xfrm>
          <a:prstGeom prst="rect">
            <a:avLst/>
          </a:prstGeom>
        </p:spPr>
      </p:pic>
      <p:pic>
        <p:nvPicPr>
          <p:cNvPr id="80" name="Graphic 79" descr="Lijn met pijl: Curve in wijzerzin silhouet">
            <a:extLst>
              <a:ext uri="{FF2B5EF4-FFF2-40B4-BE49-F238E27FC236}">
                <a16:creationId xmlns:a16="http://schemas.microsoft.com/office/drawing/2014/main" id="{C10CD22A-A59A-4BE3-3BBE-5523272932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6926614">
            <a:off x="7680931" y="1589050"/>
            <a:ext cx="662366" cy="662366"/>
          </a:xfrm>
          <a:prstGeom prst="rect">
            <a:avLst/>
          </a:prstGeom>
        </p:spPr>
      </p:pic>
      <p:pic>
        <p:nvPicPr>
          <p:cNvPr id="82" name="Graphic 81" descr="Lijn met pijl: Curve in wijzerzin silhouet">
            <a:extLst>
              <a:ext uri="{FF2B5EF4-FFF2-40B4-BE49-F238E27FC236}">
                <a16:creationId xmlns:a16="http://schemas.microsoft.com/office/drawing/2014/main" id="{F508BC24-F3A9-B76C-0A62-34499FDE22B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952954">
            <a:off x="2550284" y="3556066"/>
            <a:ext cx="674731" cy="674731"/>
          </a:xfrm>
          <a:prstGeom prst="rect">
            <a:avLst/>
          </a:prstGeom>
        </p:spPr>
      </p:pic>
      <p:cxnSp>
        <p:nvCxnSpPr>
          <p:cNvPr id="84" name="Rechte verbindingslijn 83">
            <a:extLst>
              <a:ext uri="{FF2B5EF4-FFF2-40B4-BE49-F238E27FC236}">
                <a16:creationId xmlns:a16="http://schemas.microsoft.com/office/drawing/2014/main" id="{DCA8C939-25D8-EEF4-B15A-ED3622C2D5C8}"/>
              </a:ext>
            </a:extLst>
          </p:cNvPr>
          <p:cNvCxnSpPr>
            <a:cxnSpLocks/>
          </p:cNvCxnSpPr>
          <p:nvPr/>
        </p:nvCxnSpPr>
        <p:spPr>
          <a:xfrm flipV="1">
            <a:off x="3113114" y="4006217"/>
            <a:ext cx="5006155" cy="20437"/>
          </a:xfrm>
          <a:prstGeom prst="line">
            <a:avLst/>
          </a:prstGeom>
          <a:ln w="28575"/>
        </p:spPr>
        <p:style>
          <a:lnRef idx="2">
            <a:schemeClr val="accent1"/>
          </a:lnRef>
          <a:fillRef idx="1">
            <a:schemeClr val="lt1"/>
          </a:fillRef>
          <a:effectRef idx="0">
            <a:schemeClr val="accent1"/>
          </a:effectRef>
          <a:fontRef idx="minor">
            <a:schemeClr val="dk1"/>
          </a:fontRef>
        </p:style>
      </p:cxnSp>
      <p:cxnSp>
        <p:nvCxnSpPr>
          <p:cNvPr id="87" name="Verbindingslijn: gekromd 86">
            <a:extLst>
              <a:ext uri="{FF2B5EF4-FFF2-40B4-BE49-F238E27FC236}">
                <a16:creationId xmlns:a16="http://schemas.microsoft.com/office/drawing/2014/main" id="{400DE5E6-5013-308A-7E9E-4AAAE1594CEB}"/>
              </a:ext>
            </a:extLst>
          </p:cNvPr>
          <p:cNvCxnSpPr>
            <a:cxnSpLocks/>
          </p:cNvCxnSpPr>
          <p:nvPr/>
        </p:nvCxnSpPr>
        <p:spPr>
          <a:xfrm flipV="1">
            <a:off x="8119270" y="3724439"/>
            <a:ext cx="379905" cy="281116"/>
          </a:xfrm>
          <a:prstGeom prst="curvedConnector2">
            <a:avLst/>
          </a:prstGeom>
          <a:ln w="28575"/>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207392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The process </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12</a:t>
            </a:fld>
            <a:endParaRPr lang="en-GB" dirty="0"/>
          </a:p>
        </p:txBody>
      </p:sp>
      <p:sp>
        <p:nvSpPr>
          <p:cNvPr id="57" name="Rechthoek 56">
            <a:extLst>
              <a:ext uri="{FF2B5EF4-FFF2-40B4-BE49-F238E27FC236}">
                <a16:creationId xmlns:a16="http://schemas.microsoft.com/office/drawing/2014/main" id="{58A99FA3-FBBF-3D14-83B8-127F3DAB0C81}"/>
              </a:ext>
            </a:extLst>
          </p:cNvPr>
          <p:cNvSpPr/>
          <p:nvPr/>
        </p:nvSpPr>
        <p:spPr>
          <a:xfrm>
            <a:off x="262020" y="1554576"/>
            <a:ext cx="7754267" cy="170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1100" dirty="0"/>
          </a:p>
        </p:txBody>
      </p:sp>
      <p:sp>
        <p:nvSpPr>
          <p:cNvPr id="3" name="Rechthoek 2">
            <a:extLst>
              <a:ext uri="{FF2B5EF4-FFF2-40B4-BE49-F238E27FC236}">
                <a16:creationId xmlns:a16="http://schemas.microsoft.com/office/drawing/2014/main" id="{5FCE0636-5299-C98B-D615-54918E245C90}"/>
              </a:ext>
            </a:extLst>
          </p:cNvPr>
          <p:cNvSpPr/>
          <p:nvPr/>
        </p:nvSpPr>
        <p:spPr>
          <a:xfrm>
            <a:off x="262527" y="1554544"/>
            <a:ext cx="865186" cy="1705771"/>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Material Passport and Digital Product Passport</a:t>
            </a:r>
          </a:p>
        </p:txBody>
      </p:sp>
      <p:sp>
        <p:nvSpPr>
          <p:cNvPr id="9" name="Rechthoek 8">
            <a:extLst>
              <a:ext uri="{FF2B5EF4-FFF2-40B4-BE49-F238E27FC236}">
                <a16:creationId xmlns:a16="http://schemas.microsoft.com/office/drawing/2014/main" id="{BBE49E0E-A10E-D016-23EA-6FC4A7C5C19A}"/>
              </a:ext>
            </a:extLst>
          </p:cNvPr>
          <p:cNvSpPr/>
          <p:nvPr/>
        </p:nvSpPr>
        <p:spPr>
          <a:xfrm>
            <a:off x="1112852" y="1554544"/>
            <a:ext cx="865186" cy="1705771"/>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Requirement</a:t>
            </a:r>
            <a:r>
              <a:rPr lang="nl-NL" sz="1100" dirty="0"/>
              <a:t> </a:t>
            </a:r>
            <a:r>
              <a:rPr lang="en-US" sz="1000" dirty="0"/>
              <a:t>definition</a:t>
            </a:r>
          </a:p>
        </p:txBody>
      </p:sp>
      <p:sp>
        <p:nvSpPr>
          <p:cNvPr id="10" name="Rechthoek 9">
            <a:extLst>
              <a:ext uri="{FF2B5EF4-FFF2-40B4-BE49-F238E27FC236}">
                <a16:creationId xmlns:a16="http://schemas.microsoft.com/office/drawing/2014/main" id="{57964350-5936-2D7B-B6D5-ADEDB66F9040}"/>
              </a:ext>
            </a:extLst>
          </p:cNvPr>
          <p:cNvSpPr/>
          <p:nvPr/>
        </p:nvSpPr>
        <p:spPr>
          <a:xfrm>
            <a:off x="1977730" y="1554544"/>
            <a:ext cx="865186" cy="1705771"/>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collection</a:t>
            </a:r>
          </a:p>
        </p:txBody>
      </p:sp>
      <p:sp>
        <p:nvSpPr>
          <p:cNvPr id="11" name="Rechthoek 10">
            <a:extLst>
              <a:ext uri="{FF2B5EF4-FFF2-40B4-BE49-F238E27FC236}">
                <a16:creationId xmlns:a16="http://schemas.microsoft.com/office/drawing/2014/main" id="{ED62EB91-48F0-525F-A0F1-93BB59EA8503}"/>
              </a:ext>
            </a:extLst>
          </p:cNvPr>
          <p:cNvSpPr/>
          <p:nvPr/>
        </p:nvSpPr>
        <p:spPr>
          <a:xfrm>
            <a:off x="2842209" y="1554544"/>
            <a:ext cx="865186" cy="1705771"/>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r>
              <a:rPr lang="nl-NL" sz="1100" dirty="0"/>
              <a:t> </a:t>
            </a:r>
            <a:r>
              <a:rPr lang="nl-NL" sz="1100" dirty="0" err="1"/>
              <a:t>creation</a:t>
            </a:r>
            <a:endParaRPr lang="nl-NL" sz="1100" dirty="0"/>
          </a:p>
        </p:txBody>
      </p:sp>
      <p:sp>
        <p:nvSpPr>
          <p:cNvPr id="12" name="Rechthoek 11">
            <a:extLst>
              <a:ext uri="{FF2B5EF4-FFF2-40B4-BE49-F238E27FC236}">
                <a16:creationId xmlns:a16="http://schemas.microsoft.com/office/drawing/2014/main" id="{EAD59410-D8D2-28D6-D666-41BB47C8CA99}"/>
              </a:ext>
            </a:extLst>
          </p:cNvPr>
          <p:cNvSpPr/>
          <p:nvPr/>
        </p:nvSpPr>
        <p:spPr>
          <a:xfrm>
            <a:off x="3705365" y="1554544"/>
            <a:ext cx="865186" cy="1705771"/>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preparation</a:t>
            </a:r>
            <a:endParaRPr lang="nl-NL" sz="1100" dirty="0"/>
          </a:p>
        </p:txBody>
      </p:sp>
      <p:sp>
        <p:nvSpPr>
          <p:cNvPr id="13" name="Rechthoek 12">
            <a:extLst>
              <a:ext uri="{FF2B5EF4-FFF2-40B4-BE49-F238E27FC236}">
                <a16:creationId xmlns:a16="http://schemas.microsoft.com/office/drawing/2014/main" id="{182EBE6F-0C27-BCC9-85DF-B682CD1C3265}"/>
              </a:ext>
            </a:extLst>
          </p:cNvPr>
          <p:cNvSpPr/>
          <p:nvPr/>
        </p:nvSpPr>
        <p:spPr>
          <a:xfrm>
            <a:off x="4567814" y="1554544"/>
            <a:ext cx="865186" cy="1705771"/>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Validation </a:t>
            </a:r>
            <a:r>
              <a:rPr lang="nl-NL" sz="1100" dirty="0" err="1"/>
              <a:t>rules</a:t>
            </a:r>
            <a:r>
              <a:rPr lang="nl-NL" sz="1100" dirty="0"/>
              <a:t> and </a:t>
            </a:r>
            <a:r>
              <a:rPr lang="nl-NL" sz="1100" dirty="0" err="1"/>
              <a:t>rule</a:t>
            </a:r>
            <a:r>
              <a:rPr lang="nl-NL" sz="1100" dirty="0"/>
              <a:t> </a:t>
            </a:r>
            <a:r>
              <a:rPr lang="nl-NL" sz="1100" dirty="0" err="1"/>
              <a:t>preparation</a:t>
            </a:r>
            <a:endParaRPr lang="nl-NL" sz="1100" dirty="0"/>
          </a:p>
        </p:txBody>
      </p:sp>
      <p:sp>
        <p:nvSpPr>
          <p:cNvPr id="14" name="Rechthoek 13">
            <a:extLst>
              <a:ext uri="{FF2B5EF4-FFF2-40B4-BE49-F238E27FC236}">
                <a16:creationId xmlns:a16="http://schemas.microsoft.com/office/drawing/2014/main" id="{A422213D-4B10-DD5B-D881-D0D358E663C3}"/>
              </a:ext>
            </a:extLst>
          </p:cNvPr>
          <p:cNvSpPr/>
          <p:nvPr/>
        </p:nvSpPr>
        <p:spPr>
          <a:xfrm>
            <a:off x="5428233" y="1554544"/>
            <a:ext cx="865186" cy="1705771"/>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Rule</a:t>
            </a:r>
            <a:r>
              <a:rPr lang="nl-NL" sz="1100" dirty="0">
                <a:solidFill>
                  <a:schemeClr val="bg1"/>
                </a:solidFill>
              </a:rPr>
              <a:t> </a:t>
            </a:r>
            <a:r>
              <a:rPr lang="nl-NL" sz="1100" dirty="0" err="1">
                <a:solidFill>
                  <a:schemeClr val="bg1"/>
                </a:solidFill>
              </a:rPr>
              <a:t>execution</a:t>
            </a:r>
            <a:endParaRPr lang="nl-NL" sz="1100" dirty="0">
              <a:solidFill>
                <a:schemeClr val="bg1"/>
              </a:solidFill>
            </a:endParaRPr>
          </a:p>
        </p:txBody>
      </p:sp>
      <p:sp>
        <p:nvSpPr>
          <p:cNvPr id="15" name="Rechthoek 14">
            <a:extLst>
              <a:ext uri="{FF2B5EF4-FFF2-40B4-BE49-F238E27FC236}">
                <a16:creationId xmlns:a16="http://schemas.microsoft.com/office/drawing/2014/main" id="{2F8411CE-955E-0C86-CB9C-40D31E161A9A}"/>
              </a:ext>
            </a:extLst>
          </p:cNvPr>
          <p:cNvSpPr/>
          <p:nvPr/>
        </p:nvSpPr>
        <p:spPr>
          <a:xfrm>
            <a:off x="6290682" y="1554544"/>
            <a:ext cx="865186" cy="1705771"/>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Validation report</a:t>
            </a:r>
          </a:p>
        </p:txBody>
      </p:sp>
      <p:sp>
        <p:nvSpPr>
          <p:cNvPr id="16" name="Rechthoek 15">
            <a:extLst>
              <a:ext uri="{FF2B5EF4-FFF2-40B4-BE49-F238E27FC236}">
                <a16:creationId xmlns:a16="http://schemas.microsoft.com/office/drawing/2014/main" id="{93483372-9DB4-0241-6DCA-B91DAC10E60A}"/>
              </a:ext>
            </a:extLst>
          </p:cNvPr>
          <p:cNvSpPr/>
          <p:nvPr/>
        </p:nvSpPr>
        <p:spPr>
          <a:xfrm>
            <a:off x="7151101" y="1554544"/>
            <a:ext cx="865186" cy="1705771"/>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a:solidFill>
                  <a:schemeClr val="bg1"/>
                </a:solidFill>
              </a:rPr>
              <a:t>Mock- up &amp; Prototype evaluation</a:t>
            </a:r>
          </a:p>
        </p:txBody>
      </p:sp>
      <p:sp>
        <p:nvSpPr>
          <p:cNvPr id="17" name="Rechthoek 16">
            <a:extLst>
              <a:ext uri="{FF2B5EF4-FFF2-40B4-BE49-F238E27FC236}">
                <a16:creationId xmlns:a16="http://schemas.microsoft.com/office/drawing/2014/main" id="{2FACC334-D361-23AC-49C5-225B510116C6}"/>
              </a:ext>
            </a:extLst>
          </p:cNvPr>
          <p:cNvSpPr/>
          <p:nvPr/>
        </p:nvSpPr>
        <p:spPr>
          <a:xfrm>
            <a:off x="8016794" y="1554544"/>
            <a:ext cx="865186" cy="1705771"/>
          </a:xfrm>
          <a:prstGeom prst="rect">
            <a:avLst/>
          </a:prstGeom>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solidFill>
                  <a:schemeClr val="tx1"/>
                </a:solidFill>
              </a:rPr>
              <a:t>Discussion, Conclusion, </a:t>
            </a:r>
            <a:r>
              <a:rPr lang="en-US" sz="1000" dirty="0" err="1">
                <a:solidFill>
                  <a:schemeClr val="tx1"/>
                </a:solidFill>
              </a:rPr>
              <a:t>Recommen</a:t>
            </a:r>
            <a:r>
              <a:rPr lang="en-US" sz="1000" dirty="0">
                <a:solidFill>
                  <a:schemeClr val="tx1"/>
                </a:solidFill>
              </a:rPr>
              <a:t>-dations &amp; Contribution</a:t>
            </a:r>
          </a:p>
        </p:txBody>
      </p:sp>
      <p:sp>
        <p:nvSpPr>
          <p:cNvPr id="6" name="Rechthoek 5">
            <a:extLst>
              <a:ext uri="{FF2B5EF4-FFF2-40B4-BE49-F238E27FC236}">
                <a16:creationId xmlns:a16="http://schemas.microsoft.com/office/drawing/2014/main" id="{54C5E788-7ED8-21C9-6DE5-5CE225BC7A70}"/>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61F7E5F5-D96E-2925-CE87-26D2ADF02916}"/>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BB18585D-C845-F1C2-4EBA-32BECBAB415D}"/>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28" name="Rechthoek 27">
            <a:extLst>
              <a:ext uri="{FF2B5EF4-FFF2-40B4-BE49-F238E27FC236}">
                <a16:creationId xmlns:a16="http://schemas.microsoft.com/office/drawing/2014/main" id="{EE915D76-357A-FC16-CFAD-9B007F76DF15}"/>
              </a:ext>
            </a:extLst>
          </p:cNvPr>
          <p:cNvSpPr/>
          <p:nvPr/>
        </p:nvSpPr>
        <p:spPr>
          <a:xfrm>
            <a:off x="1956825" y="4390976"/>
            <a:ext cx="891131" cy="17370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29" name="Rechthoek 28">
            <a:extLst>
              <a:ext uri="{FF2B5EF4-FFF2-40B4-BE49-F238E27FC236}">
                <a16:creationId xmlns:a16="http://schemas.microsoft.com/office/drawing/2014/main" id="{A8B58A0B-CE61-A1B3-E78B-E792EDDD03F2}"/>
              </a:ext>
            </a:extLst>
          </p:cNvPr>
          <p:cNvSpPr/>
          <p:nvPr/>
        </p:nvSpPr>
        <p:spPr>
          <a:xfrm>
            <a:off x="2840179" y="4392834"/>
            <a:ext cx="865186" cy="171851"/>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30" name="Rechthoek 29">
            <a:extLst>
              <a:ext uri="{FF2B5EF4-FFF2-40B4-BE49-F238E27FC236}">
                <a16:creationId xmlns:a16="http://schemas.microsoft.com/office/drawing/2014/main" id="{8A54A25E-8124-7E49-C7E5-D026DC40FD81}"/>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31" name="Rechthoek 30">
            <a:extLst>
              <a:ext uri="{FF2B5EF4-FFF2-40B4-BE49-F238E27FC236}">
                <a16:creationId xmlns:a16="http://schemas.microsoft.com/office/drawing/2014/main" id="{FCA822FF-F28D-0490-00C0-468B019B60E7}"/>
              </a:ext>
            </a:extLst>
          </p:cNvPr>
          <p:cNvSpPr/>
          <p:nvPr/>
        </p:nvSpPr>
        <p:spPr>
          <a:xfrm>
            <a:off x="4581214" y="4392834"/>
            <a:ext cx="865186" cy="17370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32" name="Rechthoek 31">
            <a:extLst>
              <a:ext uri="{FF2B5EF4-FFF2-40B4-BE49-F238E27FC236}">
                <a16:creationId xmlns:a16="http://schemas.microsoft.com/office/drawing/2014/main" id="{665A97C0-5B20-4E14-F455-C1034369775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33" name="Rechthoek 32">
            <a:extLst>
              <a:ext uri="{FF2B5EF4-FFF2-40B4-BE49-F238E27FC236}">
                <a16:creationId xmlns:a16="http://schemas.microsoft.com/office/drawing/2014/main" id="{F16609EB-3504-EA85-3777-5162E8134AF9}"/>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34" name="Rechthoek 33">
            <a:extLst>
              <a:ext uri="{FF2B5EF4-FFF2-40B4-BE49-F238E27FC236}">
                <a16:creationId xmlns:a16="http://schemas.microsoft.com/office/drawing/2014/main" id="{D475BC4E-4D6B-22D0-0C7B-AB5AAC8512D3}"/>
              </a:ext>
            </a:extLst>
          </p:cNvPr>
          <p:cNvSpPr/>
          <p:nvPr/>
        </p:nvSpPr>
        <p:spPr>
          <a:xfrm>
            <a:off x="7146928" y="4392834"/>
            <a:ext cx="865186" cy="171851"/>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35" name="Rechthoek 34">
            <a:extLst>
              <a:ext uri="{FF2B5EF4-FFF2-40B4-BE49-F238E27FC236}">
                <a16:creationId xmlns:a16="http://schemas.microsoft.com/office/drawing/2014/main" id="{A8A7BA75-45A7-17D4-7A41-65EBF6C9E742}"/>
              </a:ext>
            </a:extLst>
          </p:cNvPr>
          <p:cNvSpPr/>
          <p:nvPr/>
        </p:nvSpPr>
        <p:spPr>
          <a:xfrm>
            <a:off x="8012620" y="4390976"/>
            <a:ext cx="1131379" cy="17370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Tree>
    <p:extLst>
      <p:ext uri="{BB962C8B-B14F-4D97-AF65-F5344CB8AC3E}">
        <p14:creationId xmlns:p14="http://schemas.microsoft.com/office/powerpoint/2010/main" val="426812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The process </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13</a:t>
            </a:fld>
            <a:endParaRPr lang="en-GB" dirty="0"/>
          </a:p>
        </p:txBody>
      </p:sp>
      <p:sp>
        <p:nvSpPr>
          <p:cNvPr id="57" name="Rechthoek 56">
            <a:extLst>
              <a:ext uri="{FF2B5EF4-FFF2-40B4-BE49-F238E27FC236}">
                <a16:creationId xmlns:a16="http://schemas.microsoft.com/office/drawing/2014/main" id="{58A99FA3-FBBF-3D14-83B8-127F3DAB0C81}"/>
              </a:ext>
            </a:extLst>
          </p:cNvPr>
          <p:cNvSpPr/>
          <p:nvPr/>
        </p:nvSpPr>
        <p:spPr>
          <a:xfrm>
            <a:off x="262020" y="1554576"/>
            <a:ext cx="7754267" cy="170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1100" dirty="0"/>
          </a:p>
        </p:txBody>
      </p:sp>
      <p:sp>
        <p:nvSpPr>
          <p:cNvPr id="3" name="Rechthoek 2">
            <a:extLst>
              <a:ext uri="{FF2B5EF4-FFF2-40B4-BE49-F238E27FC236}">
                <a16:creationId xmlns:a16="http://schemas.microsoft.com/office/drawing/2014/main" id="{5FCE0636-5299-C98B-D615-54918E245C90}"/>
              </a:ext>
            </a:extLst>
          </p:cNvPr>
          <p:cNvSpPr/>
          <p:nvPr/>
        </p:nvSpPr>
        <p:spPr>
          <a:xfrm>
            <a:off x="262527" y="1554544"/>
            <a:ext cx="865186" cy="1705771"/>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Material Passport and Digital Product Passport</a:t>
            </a:r>
          </a:p>
        </p:txBody>
      </p:sp>
      <p:sp>
        <p:nvSpPr>
          <p:cNvPr id="9" name="Rechthoek 8">
            <a:extLst>
              <a:ext uri="{FF2B5EF4-FFF2-40B4-BE49-F238E27FC236}">
                <a16:creationId xmlns:a16="http://schemas.microsoft.com/office/drawing/2014/main" id="{BBE49E0E-A10E-D016-23EA-6FC4A7C5C19A}"/>
              </a:ext>
            </a:extLst>
          </p:cNvPr>
          <p:cNvSpPr/>
          <p:nvPr/>
        </p:nvSpPr>
        <p:spPr>
          <a:xfrm>
            <a:off x="1112852" y="1554544"/>
            <a:ext cx="865186" cy="1705771"/>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a:t>Requirement</a:t>
            </a:r>
            <a:r>
              <a:rPr lang="nl-NL" sz="1100" dirty="0"/>
              <a:t> </a:t>
            </a:r>
            <a:r>
              <a:rPr lang="en-US" sz="1000" dirty="0"/>
              <a:t>definition</a:t>
            </a:r>
          </a:p>
        </p:txBody>
      </p:sp>
      <p:sp>
        <p:nvSpPr>
          <p:cNvPr id="10" name="Rechthoek 9">
            <a:extLst>
              <a:ext uri="{FF2B5EF4-FFF2-40B4-BE49-F238E27FC236}">
                <a16:creationId xmlns:a16="http://schemas.microsoft.com/office/drawing/2014/main" id="{57964350-5936-2D7B-B6D5-ADEDB66F9040}"/>
              </a:ext>
            </a:extLst>
          </p:cNvPr>
          <p:cNvSpPr/>
          <p:nvPr/>
        </p:nvSpPr>
        <p:spPr>
          <a:xfrm>
            <a:off x="1977730" y="1554544"/>
            <a:ext cx="865186" cy="1705771"/>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collection</a:t>
            </a:r>
          </a:p>
        </p:txBody>
      </p:sp>
      <p:sp>
        <p:nvSpPr>
          <p:cNvPr id="11" name="Rechthoek 10">
            <a:extLst>
              <a:ext uri="{FF2B5EF4-FFF2-40B4-BE49-F238E27FC236}">
                <a16:creationId xmlns:a16="http://schemas.microsoft.com/office/drawing/2014/main" id="{ED62EB91-48F0-525F-A0F1-93BB59EA8503}"/>
              </a:ext>
            </a:extLst>
          </p:cNvPr>
          <p:cNvSpPr/>
          <p:nvPr/>
        </p:nvSpPr>
        <p:spPr>
          <a:xfrm>
            <a:off x="2842209" y="1554544"/>
            <a:ext cx="865186" cy="1705771"/>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r>
              <a:rPr lang="nl-NL" sz="1100" dirty="0"/>
              <a:t> </a:t>
            </a:r>
            <a:r>
              <a:rPr lang="nl-NL" sz="1100" dirty="0" err="1"/>
              <a:t>creation</a:t>
            </a:r>
            <a:endParaRPr lang="nl-NL" sz="1100" dirty="0"/>
          </a:p>
        </p:txBody>
      </p:sp>
      <p:sp>
        <p:nvSpPr>
          <p:cNvPr id="12" name="Rechthoek 11">
            <a:extLst>
              <a:ext uri="{FF2B5EF4-FFF2-40B4-BE49-F238E27FC236}">
                <a16:creationId xmlns:a16="http://schemas.microsoft.com/office/drawing/2014/main" id="{EAD59410-D8D2-28D6-D666-41BB47C8CA99}"/>
              </a:ext>
            </a:extLst>
          </p:cNvPr>
          <p:cNvSpPr/>
          <p:nvPr/>
        </p:nvSpPr>
        <p:spPr>
          <a:xfrm>
            <a:off x="3705365" y="1554544"/>
            <a:ext cx="865186" cy="1705771"/>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preparation</a:t>
            </a:r>
            <a:endParaRPr lang="nl-NL" sz="1100" dirty="0"/>
          </a:p>
        </p:txBody>
      </p:sp>
      <p:sp>
        <p:nvSpPr>
          <p:cNvPr id="13" name="Rechthoek 12">
            <a:extLst>
              <a:ext uri="{FF2B5EF4-FFF2-40B4-BE49-F238E27FC236}">
                <a16:creationId xmlns:a16="http://schemas.microsoft.com/office/drawing/2014/main" id="{182EBE6F-0C27-BCC9-85DF-B682CD1C3265}"/>
              </a:ext>
            </a:extLst>
          </p:cNvPr>
          <p:cNvSpPr/>
          <p:nvPr/>
        </p:nvSpPr>
        <p:spPr>
          <a:xfrm>
            <a:off x="4567814" y="1554544"/>
            <a:ext cx="865186" cy="1705771"/>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Validation </a:t>
            </a:r>
            <a:r>
              <a:rPr lang="nl-NL" sz="1100" dirty="0" err="1"/>
              <a:t>rules</a:t>
            </a:r>
            <a:r>
              <a:rPr lang="nl-NL" sz="1100" dirty="0"/>
              <a:t> and </a:t>
            </a:r>
            <a:r>
              <a:rPr lang="nl-NL" sz="1100" dirty="0" err="1"/>
              <a:t>rule</a:t>
            </a:r>
            <a:r>
              <a:rPr lang="nl-NL" sz="1100" dirty="0"/>
              <a:t> </a:t>
            </a:r>
            <a:r>
              <a:rPr lang="nl-NL" sz="1100" dirty="0" err="1"/>
              <a:t>preparation</a:t>
            </a:r>
            <a:endParaRPr lang="nl-NL" sz="1100" dirty="0"/>
          </a:p>
        </p:txBody>
      </p:sp>
      <p:sp>
        <p:nvSpPr>
          <p:cNvPr id="14" name="Rechthoek 13">
            <a:extLst>
              <a:ext uri="{FF2B5EF4-FFF2-40B4-BE49-F238E27FC236}">
                <a16:creationId xmlns:a16="http://schemas.microsoft.com/office/drawing/2014/main" id="{A422213D-4B10-DD5B-D881-D0D358E663C3}"/>
              </a:ext>
            </a:extLst>
          </p:cNvPr>
          <p:cNvSpPr/>
          <p:nvPr/>
        </p:nvSpPr>
        <p:spPr>
          <a:xfrm>
            <a:off x="5428233" y="1554544"/>
            <a:ext cx="865186" cy="1705771"/>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Rule</a:t>
            </a:r>
            <a:r>
              <a:rPr lang="nl-NL" sz="1100" dirty="0">
                <a:solidFill>
                  <a:schemeClr val="tx1"/>
                </a:solidFill>
              </a:rPr>
              <a:t> </a:t>
            </a:r>
            <a:r>
              <a:rPr lang="nl-NL" sz="1100" dirty="0" err="1">
                <a:solidFill>
                  <a:schemeClr val="tx1"/>
                </a:solidFill>
              </a:rPr>
              <a:t>execution</a:t>
            </a:r>
            <a:endParaRPr lang="nl-NL" sz="1100" dirty="0">
              <a:solidFill>
                <a:schemeClr val="tx1"/>
              </a:solidFill>
            </a:endParaRPr>
          </a:p>
        </p:txBody>
      </p:sp>
      <p:sp>
        <p:nvSpPr>
          <p:cNvPr id="15" name="Rechthoek 14">
            <a:extLst>
              <a:ext uri="{FF2B5EF4-FFF2-40B4-BE49-F238E27FC236}">
                <a16:creationId xmlns:a16="http://schemas.microsoft.com/office/drawing/2014/main" id="{2F8411CE-955E-0C86-CB9C-40D31E161A9A}"/>
              </a:ext>
            </a:extLst>
          </p:cNvPr>
          <p:cNvSpPr/>
          <p:nvPr/>
        </p:nvSpPr>
        <p:spPr>
          <a:xfrm>
            <a:off x="6290682" y="1554544"/>
            <a:ext cx="865186" cy="1705771"/>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tx1"/>
                </a:solidFill>
              </a:rPr>
              <a:t>Validation report</a:t>
            </a:r>
          </a:p>
        </p:txBody>
      </p:sp>
      <p:sp>
        <p:nvSpPr>
          <p:cNvPr id="16" name="Rechthoek 15">
            <a:extLst>
              <a:ext uri="{FF2B5EF4-FFF2-40B4-BE49-F238E27FC236}">
                <a16:creationId xmlns:a16="http://schemas.microsoft.com/office/drawing/2014/main" id="{93483372-9DB4-0241-6DCA-B91DAC10E60A}"/>
              </a:ext>
            </a:extLst>
          </p:cNvPr>
          <p:cNvSpPr/>
          <p:nvPr/>
        </p:nvSpPr>
        <p:spPr>
          <a:xfrm>
            <a:off x="7151101" y="1554544"/>
            <a:ext cx="865186" cy="1705771"/>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tx1"/>
                </a:solidFill>
              </a:rPr>
              <a:t>Mock- up &amp; Prototype </a:t>
            </a:r>
            <a:r>
              <a:rPr lang="nl-NL" sz="1100" dirty="0" err="1">
                <a:solidFill>
                  <a:schemeClr val="tx1"/>
                </a:solidFill>
              </a:rPr>
              <a:t>evaluation</a:t>
            </a:r>
            <a:endParaRPr lang="nl-NL" sz="1100" dirty="0">
              <a:solidFill>
                <a:schemeClr val="tx1"/>
              </a:solidFill>
            </a:endParaRPr>
          </a:p>
        </p:txBody>
      </p:sp>
      <p:sp>
        <p:nvSpPr>
          <p:cNvPr id="17" name="Rechthoek 16">
            <a:extLst>
              <a:ext uri="{FF2B5EF4-FFF2-40B4-BE49-F238E27FC236}">
                <a16:creationId xmlns:a16="http://schemas.microsoft.com/office/drawing/2014/main" id="{2FACC334-D361-23AC-49C5-225B510116C6}"/>
              </a:ext>
            </a:extLst>
          </p:cNvPr>
          <p:cNvSpPr/>
          <p:nvPr/>
        </p:nvSpPr>
        <p:spPr>
          <a:xfrm>
            <a:off x="8016794" y="1554544"/>
            <a:ext cx="865186" cy="1705771"/>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000" dirty="0" err="1">
                <a:solidFill>
                  <a:schemeClr val="tx1"/>
                </a:solidFill>
              </a:rPr>
              <a:t>Discussion</a:t>
            </a:r>
            <a:r>
              <a:rPr lang="nl-NL" sz="1000" dirty="0">
                <a:solidFill>
                  <a:schemeClr val="tx1"/>
                </a:solidFill>
              </a:rPr>
              <a:t>, </a:t>
            </a:r>
            <a:r>
              <a:rPr lang="nl-NL" sz="1000" dirty="0" err="1">
                <a:solidFill>
                  <a:schemeClr val="tx1"/>
                </a:solidFill>
              </a:rPr>
              <a:t>Conclusion</a:t>
            </a:r>
            <a:r>
              <a:rPr lang="nl-NL" sz="1000" dirty="0">
                <a:solidFill>
                  <a:schemeClr val="tx1"/>
                </a:solidFill>
              </a:rPr>
              <a:t>, </a:t>
            </a:r>
            <a:r>
              <a:rPr lang="nl-NL" sz="1000" dirty="0" err="1">
                <a:solidFill>
                  <a:schemeClr val="tx1"/>
                </a:solidFill>
              </a:rPr>
              <a:t>Recommen-dations</a:t>
            </a:r>
            <a:r>
              <a:rPr lang="nl-NL" sz="1000" dirty="0">
                <a:solidFill>
                  <a:schemeClr val="tx1"/>
                </a:solidFill>
              </a:rPr>
              <a:t> &amp; </a:t>
            </a:r>
            <a:r>
              <a:rPr lang="nl-NL" sz="1000" dirty="0" err="1">
                <a:solidFill>
                  <a:schemeClr val="tx1"/>
                </a:solidFill>
              </a:rPr>
              <a:t>Contribution</a:t>
            </a:r>
            <a:endParaRPr lang="nl-NL" sz="1000" dirty="0">
              <a:solidFill>
                <a:schemeClr val="tx1"/>
              </a:solidFill>
            </a:endParaRPr>
          </a:p>
        </p:txBody>
      </p:sp>
      <p:sp>
        <p:nvSpPr>
          <p:cNvPr id="6" name="Rechthoek 5">
            <a:extLst>
              <a:ext uri="{FF2B5EF4-FFF2-40B4-BE49-F238E27FC236}">
                <a16:creationId xmlns:a16="http://schemas.microsoft.com/office/drawing/2014/main" id="{54C5E788-7ED8-21C9-6DE5-5CE225BC7A70}"/>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61F7E5F5-D96E-2925-CE87-26D2ADF02916}"/>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BB18585D-C845-F1C2-4EBA-32BECBAB415D}"/>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28" name="Rechthoek 27">
            <a:extLst>
              <a:ext uri="{FF2B5EF4-FFF2-40B4-BE49-F238E27FC236}">
                <a16:creationId xmlns:a16="http://schemas.microsoft.com/office/drawing/2014/main" id="{EE915D76-357A-FC16-CFAD-9B007F76DF15}"/>
              </a:ext>
            </a:extLst>
          </p:cNvPr>
          <p:cNvSpPr/>
          <p:nvPr/>
        </p:nvSpPr>
        <p:spPr>
          <a:xfrm>
            <a:off x="1956825" y="4390976"/>
            <a:ext cx="891131" cy="17370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29" name="Rechthoek 28">
            <a:extLst>
              <a:ext uri="{FF2B5EF4-FFF2-40B4-BE49-F238E27FC236}">
                <a16:creationId xmlns:a16="http://schemas.microsoft.com/office/drawing/2014/main" id="{A8B58A0B-CE61-A1B3-E78B-E792EDDD03F2}"/>
              </a:ext>
            </a:extLst>
          </p:cNvPr>
          <p:cNvSpPr/>
          <p:nvPr/>
        </p:nvSpPr>
        <p:spPr>
          <a:xfrm>
            <a:off x="2840179" y="4390976"/>
            <a:ext cx="865186" cy="173709"/>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30" name="Rechthoek 29">
            <a:extLst>
              <a:ext uri="{FF2B5EF4-FFF2-40B4-BE49-F238E27FC236}">
                <a16:creationId xmlns:a16="http://schemas.microsoft.com/office/drawing/2014/main" id="{8A54A25E-8124-7E49-C7E5-D026DC40FD81}"/>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31" name="Rechthoek 30">
            <a:extLst>
              <a:ext uri="{FF2B5EF4-FFF2-40B4-BE49-F238E27FC236}">
                <a16:creationId xmlns:a16="http://schemas.microsoft.com/office/drawing/2014/main" id="{FCA822FF-F28D-0490-00C0-468B019B60E7}"/>
              </a:ext>
            </a:extLst>
          </p:cNvPr>
          <p:cNvSpPr/>
          <p:nvPr/>
        </p:nvSpPr>
        <p:spPr>
          <a:xfrm>
            <a:off x="4581214" y="4392834"/>
            <a:ext cx="865186" cy="17370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32" name="Rechthoek 31">
            <a:extLst>
              <a:ext uri="{FF2B5EF4-FFF2-40B4-BE49-F238E27FC236}">
                <a16:creationId xmlns:a16="http://schemas.microsoft.com/office/drawing/2014/main" id="{665A97C0-5B20-4E14-F455-C1034369775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33" name="Rechthoek 32">
            <a:extLst>
              <a:ext uri="{FF2B5EF4-FFF2-40B4-BE49-F238E27FC236}">
                <a16:creationId xmlns:a16="http://schemas.microsoft.com/office/drawing/2014/main" id="{F16609EB-3504-EA85-3777-5162E8134AF9}"/>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34" name="Rechthoek 33">
            <a:extLst>
              <a:ext uri="{FF2B5EF4-FFF2-40B4-BE49-F238E27FC236}">
                <a16:creationId xmlns:a16="http://schemas.microsoft.com/office/drawing/2014/main" id="{D475BC4E-4D6B-22D0-0C7B-AB5AAC8512D3}"/>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35" name="Rechthoek 34">
            <a:extLst>
              <a:ext uri="{FF2B5EF4-FFF2-40B4-BE49-F238E27FC236}">
                <a16:creationId xmlns:a16="http://schemas.microsoft.com/office/drawing/2014/main" id="{A8A7BA75-45A7-17D4-7A41-65EBF6C9E742}"/>
              </a:ext>
            </a:extLst>
          </p:cNvPr>
          <p:cNvSpPr/>
          <p:nvPr/>
        </p:nvSpPr>
        <p:spPr>
          <a:xfrm>
            <a:off x="8012620" y="4392834"/>
            <a:ext cx="1131379" cy="171851"/>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Tree>
    <p:extLst>
      <p:ext uri="{BB962C8B-B14F-4D97-AF65-F5344CB8AC3E}">
        <p14:creationId xmlns:p14="http://schemas.microsoft.com/office/powerpoint/2010/main" val="427546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Define topics DPP (must-have)</a:t>
            </a:r>
            <a:br>
              <a:rPr lang="en-GB" dirty="0"/>
            </a:br>
            <a:endParaRPr lang="en-GB" dirty="0"/>
          </a:p>
        </p:txBody>
      </p:sp>
      <p:sp>
        <p:nvSpPr>
          <p:cNvPr id="3" name="Tijdelijke aanduiding voor inhoud 2"/>
          <p:cNvSpPr>
            <a:spLocks noGrp="1"/>
          </p:cNvSpPr>
          <p:nvPr>
            <p:ph idx="1"/>
          </p:nvPr>
        </p:nvSpPr>
        <p:spPr>
          <a:xfrm>
            <a:off x="758824" y="1169482"/>
            <a:ext cx="7556501" cy="2922458"/>
          </a:xfrm>
        </p:spPr>
        <p:txBody>
          <a:bodyPr/>
          <a:lstStyle/>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endParaRPr lang="en-US"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14</a:t>
            </a:fld>
            <a:endParaRPr lang="en-GB" dirty="0"/>
          </a:p>
        </p:txBody>
      </p:sp>
      <p:graphicFrame>
        <p:nvGraphicFramePr>
          <p:cNvPr id="30" name="Tabel 30">
            <a:extLst>
              <a:ext uri="{FF2B5EF4-FFF2-40B4-BE49-F238E27FC236}">
                <a16:creationId xmlns:a16="http://schemas.microsoft.com/office/drawing/2014/main" id="{FCA10834-DD5E-4ED8-A2FC-B782CEBE0AEF}"/>
              </a:ext>
            </a:extLst>
          </p:cNvPr>
          <p:cNvGraphicFramePr>
            <a:graphicFrameLocks noGrp="1"/>
          </p:cNvGraphicFramePr>
          <p:nvPr>
            <p:extLst>
              <p:ext uri="{D42A27DB-BD31-4B8C-83A1-F6EECF244321}">
                <p14:modId xmlns:p14="http://schemas.microsoft.com/office/powerpoint/2010/main" val="2225300138"/>
              </p:ext>
            </p:extLst>
          </p:nvPr>
        </p:nvGraphicFramePr>
        <p:xfrm>
          <a:off x="742887" y="923831"/>
          <a:ext cx="8003948" cy="3078480"/>
        </p:xfrm>
        <a:graphic>
          <a:graphicData uri="http://schemas.openxmlformats.org/drawingml/2006/table">
            <a:tbl>
              <a:tblPr firstRow="1" bandRow="1">
                <a:tableStyleId>{3B4B98B0-60AC-42C2-AFA5-B58CD77FA1E5}</a:tableStyleId>
              </a:tblPr>
              <a:tblGrid>
                <a:gridCol w="1646797">
                  <a:extLst>
                    <a:ext uri="{9D8B030D-6E8A-4147-A177-3AD203B41FA5}">
                      <a16:colId xmlns:a16="http://schemas.microsoft.com/office/drawing/2014/main" val="2211257985"/>
                    </a:ext>
                  </a:extLst>
                </a:gridCol>
                <a:gridCol w="1753169">
                  <a:extLst>
                    <a:ext uri="{9D8B030D-6E8A-4147-A177-3AD203B41FA5}">
                      <a16:colId xmlns:a16="http://schemas.microsoft.com/office/drawing/2014/main" val="2662972303"/>
                    </a:ext>
                  </a:extLst>
                </a:gridCol>
                <a:gridCol w="1505254">
                  <a:extLst>
                    <a:ext uri="{9D8B030D-6E8A-4147-A177-3AD203B41FA5}">
                      <a16:colId xmlns:a16="http://schemas.microsoft.com/office/drawing/2014/main" val="2275208465"/>
                    </a:ext>
                  </a:extLst>
                </a:gridCol>
                <a:gridCol w="1890954">
                  <a:extLst>
                    <a:ext uri="{9D8B030D-6E8A-4147-A177-3AD203B41FA5}">
                      <a16:colId xmlns:a16="http://schemas.microsoft.com/office/drawing/2014/main" val="4127023526"/>
                    </a:ext>
                  </a:extLst>
                </a:gridCol>
                <a:gridCol w="1207774">
                  <a:extLst>
                    <a:ext uri="{9D8B030D-6E8A-4147-A177-3AD203B41FA5}">
                      <a16:colId xmlns:a16="http://schemas.microsoft.com/office/drawing/2014/main" val="2011049778"/>
                    </a:ext>
                  </a:extLst>
                </a:gridCol>
              </a:tblGrid>
              <a:tr h="370840">
                <a:tc>
                  <a:txBody>
                    <a:bodyPr/>
                    <a:lstStyle/>
                    <a:p>
                      <a:r>
                        <a:rPr lang="en-US" sz="1100" noProof="0" dirty="0"/>
                        <a:t>Geometric data</a:t>
                      </a:r>
                    </a:p>
                  </a:txBody>
                  <a:tcPr/>
                </a:tc>
                <a:tc>
                  <a:txBody>
                    <a:bodyPr/>
                    <a:lstStyle/>
                    <a:p>
                      <a:r>
                        <a:rPr lang="en-US" sz="1100" noProof="0" dirty="0"/>
                        <a:t>Circularity</a:t>
                      </a:r>
                    </a:p>
                  </a:txBody>
                  <a:tcPr/>
                </a:tc>
                <a:tc>
                  <a:txBody>
                    <a:bodyPr/>
                    <a:lstStyle/>
                    <a:p>
                      <a:r>
                        <a:rPr lang="en-US" sz="1100" noProof="0" dirty="0"/>
                        <a:t>Material circularity characteristics</a:t>
                      </a:r>
                    </a:p>
                  </a:txBody>
                  <a:tcPr/>
                </a:tc>
                <a:tc>
                  <a:txBody>
                    <a:bodyPr/>
                    <a:lstStyle/>
                    <a:p>
                      <a:r>
                        <a:rPr lang="en-US" sz="1100" noProof="0" dirty="0"/>
                        <a:t>General product information</a:t>
                      </a:r>
                    </a:p>
                  </a:txBody>
                  <a:tcPr/>
                </a:tc>
                <a:tc>
                  <a:txBody>
                    <a:bodyPr/>
                    <a:lstStyle/>
                    <a:p>
                      <a:r>
                        <a:rPr lang="en-US" sz="1100" noProof="0" dirty="0"/>
                        <a:t>Other </a:t>
                      </a:r>
                    </a:p>
                  </a:txBody>
                  <a:tcPr/>
                </a:tc>
                <a:extLst>
                  <a:ext uri="{0D108BD9-81ED-4DB2-BD59-A6C34878D82A}">
                    <a16:rowId xmlns:a16="http://schemas.microsoft.com/office/drawing/2014/main" val="2993807551"/>
                  </a:ext>
                </a:extLst>
              </a:tr>
              <a:tr h="370840">
                <a:tc>
                  <a:txBody>
                    <a:bodyPr/>
                    <a:lstStyle/>
                    <a:p>
                      <a:r>
                        <a:rPr lang="en-US" sz="1100" noProof="0" dirty="0"/>
                        <a:t>Dimensions</a:t>
                      </a:r>
                    </a:p>
                  </a:txBody>
                  <a:tcPr/>
                </a:tc>
                <a:tc>
                  <a:txBody>
                    <a:bodyPr/>
                    <a:lstStyle/>
                    <a:p>
                      <a:r>
                        <a:rPr lang="en-US" sz="1100" noProof="0" dirty="0"/>
                        <a:t>Recycling potential</a:t>
                      </a:r>
                    </a:p>
                  </a:txBody>
                  <a:tcPr/>
                </a:tc>
                <a:tc>
                  <a:txBody>
                    <a:bodyPr/>
                    <a:lstStyle/>
                    <a:p>
                      <a:r>
                        <a:rPr lang="en-US" sz="1100" noProof="0" dirty="0"/>
                        <a:t>Material composition</a:t>
                      </a:r>
                    </a:p>
                  </a:txBody>
                  <a:tcPr/>
                </a:tc>
                <a:tc>
                  <a:txBody>
                    <a:bodyPr/>
                    <a:lstStyle/>
                    <a:p>
                      <a:r>
                        <a:rPr lang="en-US" sz="1100" noProof="0" dirty="0"/>
                        <a:t>Product name/details</a:t>
                      </a:r>
                    </a:p>
                  </a:txBody>
                  <a:tcPr/>
                </a:tc>
                <a:tc>
                  <a:txBody>
                    <a:bodyPr/>
                    <a:lstStyle/>
                    <a:p>
                      <a:r>
                        <a:rPr lang="en-US" sz="1100" noProof="0" dirty="0"/>
                        <a:t>Building location</a:t>
                      </a:r>
                    </a:p>
                  </a:txBody>
                  <a:tcPr/>
                </a:tc>
                <a:extLst>
                  <a:ext uri="{0D108BD9-81ED-4DB2-BD59-A6C34878D82A}">
                    <a16:rowId xmlns:a16="http://schemas.microsoft.com/office/drawing/2014/main" val="2226705716"/>
                  </a:ext>
                </a:extLst>
              </a:tr>
              <a:tr h="370840">
                <a:tc>
                  <a:txBody>
                    <a:bodyPr/>
                    <a:lstStyle/>
                    <a:p>
                      <a:r>
                        <a:rPr lang="en-US" sz="1100" noProof="0" dirty="0"/>
                        <a:t>Weight</a:t>
                      </a:r>
                    </a:p>
                  </a:txBody>
                  <a:tcPr/>
                </a:tc>
                <a:tc>
                  <a:txBody>
                    <a:bodyPr/>
                    <a:lstStyle/>
                    <a:p>
                      <a:r>
                        <a:rPr lang="en-US" sz="1100" noProof="0" dirty="0"/>
                        <a:t>Reusability potential</a:t>
                      </a:r>
                    </a:p>
                  </a:txBody>
                  <a:tcPr/>
                </a:tc>
                <a:tc>
                  <a:txBody>
                    <a:bodyPr/>
                    <a:lstStyle/>
                    <a:p>
                      <a:r>
                        <a:rPr lang="en-US" sz="1100" noProof="0" dirty="0"/>
                        <a:t>Material criticality</a:t>
                      </a:r>
                    </a:p>
                  </a:txBody>
                  <a:tcPr/>
                </a:tc>
                <a:tc>
                  <a:txBody>
                    <a:bodyPr/>
                    <a:lstStyle/>
                    <a:p>
                      <a:r>
                        <a:rPr lang="en-US" sz="1100" noProof="0" dirty="0"/>
                        <a:t>Product object number</a:t>
                      </a:r>
                    </a:p>
                  </a:txBody>
                  <a:tcPr/>
                </a:tc>
                <a:tc>
                  <a:txBody>
                    <a:bodyPr/>
                    <a:lstStyle/>
                    <a:p>
                      <a:r>
                        <a:rPr lang="en-US" sz="1100" noProof="0" dirty="0"/>
                        <a:t>Updates</a:t>
                      </a:r>
                    </a:p>
                  </a:txBody>
                  <a:tcPr/>
                </a:tc>
                <a:extLst>
                  <a:ext uri="{0D108BD9-81ED-4DB2-BD59-A6C34878D82A}">
                    <a16:rowId xmlns:a16="http://schemas.microsoft.com/office/drawing/2014/main" val="3062945689"/>
                  </a:ext>
                </a:extLst>
              </a:tr>
              <a:tr h="370840">
                <a:tc>
                  <a:txBody>
                    <a:bodyPr/>
                    <a:lstStyle/>
                    <a:p>
                      <a:r>
                        <a:rPr lang="en-US" sz="1100" noProof="0" dirty="0"/>
                        <a:t>Density</a:t>
                      </a:r>
                    </a:p>
                  </a:txBody>
                  <a:tcPr/>
                </a:tc>
                <a:tc>
                  <a:txBody>
                    <a:bodyPr/>
                    <a:lstStyle/>
                    <a:p>
                      <a:r>
                        <a:rPr lang="en-US" sz="1100" noProof="0" dirty="0"/>
                        <a:t>Disassembly potential</a:t>
                      </a:r>
                    </a:p>
                  </a:txBody>
                  <a:tcPr/>
                </a:tc>
                <a:tc>
                  <a:txBody>
                    <a:bodyPr/>
                    <a:lstStyle/>
                    <a:p>
                      <a:r>
                        <a:rPr lang="en-US" sz="1100" noProof="0" dirty="0"/>
                        <a:t>Secondary material</a:t>
                      </a:r>
                    </a:p>
                  </a:txBody>
                  <a:tcPr/>
                </a:tc>
                <a:tc>
                  <a:txBody>
                    <a:bodyPr/>
                    <a:lstStyle/>
                    <a:p>
                      <a:r>
                        <a:rPr lang="en-US" sz="1100" noProof="0" dirty="0"/>
                        <a:t>Manufacturer article nr.</a:t>
                      </a:r>
                    </a:p>
                  </a:txBody>
                  <a:tcPr/>
                </a:tc>
                <a:tc>
                  <a:txBody>
                    <a:bodyPr/>
                    <a:lstStyle/>
                    <a:p>
                      <a:r>
                        <a:rPr lang="en-US" sz="1100" noProof="0" dirty="0"/>
                        <a:t>Time</a:t>
                      </a:r>
                    </a:p>
                  </a:txBody>
                  <a:tcPr/>
                </a:tc>
                <a:extLst>
                  <a:ext uri="{0D108BD9-81ED-4DB2-BD59-A6C34878D82A}">
                    <a16:rowId xmlns:a16="http://schemas.microsoft.com/office/drawing/2014/main" val="183500776"/>
                  </a:ext>
                </a:extLst>
              </a:tr>
              <a:tr h="370840">
                <a:tc>
                  <a:txBody>
                    <a:bodyPr/>
                    <a:lstStyle/>
                    <a:p>
                      <a:r>
                        <a:rPr lang="en-US" sz="1100" noProof="0" dirty="0"/>
                        <a:t>Geometry</a:t>
                      </a:r>
                    </a:p>
                  </a:txBody>
                  <a:tcPr/>
                </a:tc>
                <a:tc>
                  <a:txBody>
                    <a:bodyPr/>
                    <a:lstStyle/>
                    <a:p>
                      <a:r>
                        <a:rPr lang="en-US" sz="1100" noProof="0" dirty="0"/>
                        <a:t>Future function</a:t>
                      </a:r>
                    </a:p>
                  </a:txBody>
                  <a:tcPr/>
                </a:tc>
                <a:tc>
                  <a:txBody>
                    <a:bodyPr/>
                    <a:lstStyle/>
                    <a:p>
                      <a:r>
                        <a:rPr lang="en-US" sz="1100" noProof="0" dirty="0"/>
                        <a:t>Origin</a:t>
                      </a:r>
                    </a:p>
                  </a:txBody>
                  <a:tcPr/>
                </a:tc>
                <a:tc>
                  <a:txBody>
                    <a:bodyPr/>
                    <a:lstStyle/>
                    <a:p>
                      <a:r>
                        <a:rPr lang="en-US" sz="1100" noProof="0" dirty="0"/>
                        <a:t>Temporal info</a:t>
                      </a:r>
                    </a:p>
                  </a:txBody>
                  <a:tcPr/>
                </a:tc>
                <a:tc>
                  <a:txBody>
                    <a:bodyPr/>
                    <a:lstStyle/>
                    <a:p>
                      <a:r>
                        <a:rPr lang="en-US" sz="1100" noProof="0" dirty="0"/>
                        <a:t>Condition assessment</a:t>
                      </a:r>
                    </a:p>
                  </a:txBody>
                  <a:tcPr/>
                </a:tc>
                <a:extLst>
                  <a:ext uri="{0D108BD9-81ED-4DB2-BD59-A6C34878D82A}">
                    <a16:rowId xmlns:a16="http://schemas.microsoft.com/office/drawing/2014/main" val="3001048244"/>
                  </a:ext>
                </a:extLst>
              </a:tr>
              <a:tr h="370840">
                <a:tc>
                  <a:txBody>
                    <a:bodyPr/>
                    <a:lstStyle/>
                    <a:p>
                      <a:r>
                        <a:rPr lang="en-US" sz="1100" noProof="0" dirty="0"/>
                        <a:t>Quantity</a:t>
                      </a:r>
                    </a:p>
                  </a:txBody>
                  <a:tcPr/>
                </a:tc>
                <a:tc>
                  <a:txBody>
                    <a:bodyPr/>
                    <a:lstStyle/>
                    <a:p>
                      <a:r>
                        <a:rPr lang="en-US" sz="1100" noProof="0" dirty="0"/>
                        <a:t>Circularity</a:t>
                      </a:r>
                    </a:p>
                  </a:txBody>
                  <a:tcPr/>
                </a:tc>
                <a:tc>
                  <a:txBody>
                    <a:bodyPr/>
                    <a:lstStyle/>
                    <a:p>
                      <a:endParaRPr lang="en-US" sz="1100" noProof="0" dirty="0"/>
                    </a:p>
                  </a:txBody>
                  <a:tcPr/>
                </a:tc>
                <a:tc>
                  <a:txBody>
                    <a:bodyPr/>
                    <a:lstStyle/>
                    <a:p>
                      <a:r>
                        <a:rPr lang="en-US" sz="1100" noProof="0" dirty="0"/>
                        <a:t>Location in building</a:t>
                      </a:r>
                    </a:p>
                  </a:txBody>
                  <a:tcPr/>
                </a:tc>
                <a:tc>
                  <a:txBody>
                    <a:bodyPr/>
                    <a:lstStyle/>
                    <a:p>
                      <a:endParaRPr lang="en-US" noProof="0" dirty="0"/>
                    </a:p>
                  </a:txBody>
                  <a:tcPr/>
                </a:tc>
                <a:extLst>
                  <a:ext uri="{0D108BD9-81ED-4DB2-BD59-A6C34878D82A}">
                    <a16:rowId xmlns:a16="http://schemas.microsoft.com/office/drawing/2014/main" val="1627049510"/>
                  </a:ext>
                </a:extLst>
              </a:tr>
              <a:tr h="370840">
                <a:tc>
                  <a:txBody>
                    <a:bodyPr/>
                    <a:lstStyle/>
                    <a:p>
                      <a:endParaRPr lang="en-US" sz="1100" noProof="0" dirty="0"/>
                    </a:p>
                  </a:txBody>
                  <a:tcPr/>
                </a:tc>
                <a:tc>
                  <a:txBody>
                    <a:bodyPr/>
                    <a:lstStyle/>
                    <a:p>
                      <a:endParaRPr lang="en-US" sz="1100" noProof="0" dirty="0"/>
                    </a:p>
                  </a:txBody>
                  <a:tcPr/>
                </a:tc>
                <a:tc>
                  <a:txBody>
                    <a:bodyPr/>
                    <a:lstStyle/>
                    <a:p>
                      <a:endParaRPr lang="en-US" sz="1100" noProof="0" dirty="0"/>
                    </a:p>
                  </a:txBody>
                  <a:tcPr/>
                </a:tc>
                <a:tc>
                  <a:txBody>
                    <a:bodyPr/>
                    <a:lstStyle/>
                    <a:p>
                      <a:r>
                        <a:rPr lang="en-US" sz="1100" noProof="0" dirty="0"/>
                        <a:t>Warranties</a:t>
                      </a:r>
                    </a:p>
                  </a:txBody>
                  <a:tcPr/>
                </a:tc>
                <a:tc>
                  <a:txBody>
                    <a:bodyPr/>
                    <a:lstStyle/>
                    <a:p>
                      <a:endParaRPr lang="en-US" noProof="0" dirty="0"/>
                    </a:p>
                  </a:txBody>
                  <a:tcPr/>
                </a:tc>
                <a:extLst>
                  <a:ext uri="{0D108BD9-81ED-4DB2-BD59-A6C34878D82A}">
                    <a16:rowId xmlns:a16="http://schemas.microsoft.com/office/drawing/2014/main" val="2588073318"/>
                  </a:ext>
                </a:extLst>
              </a:tr>
              <a:tr h="370840">
                <a:tc>
                  <a:txBody>
                    <a:bodyPr/>
                    <a:lstStyle/>
                    <a:p>
                      <a:endParaRPr lang="en-US" sz="1100" noProof="0" dirty="0"/>
                    </a:p>
                  </a:txBody>
                  <a:tcPr/>
                </a:tc>
                <a:tc>
                  <a:txBody>
                    <a:bodyPr/>
                    <a:lstStyle/>
                    <a:p>
                      <a:endParaRPr lang="en-US" sz="1100" noProof="0" dirty="0"/>
                    </a:p>
                  </a:txBody>
                  <a:tcPr/>
                </a:tc>
                <a:tc>
                  <a:txBody>
                    <a:bodyPr/>
                    <a:lstStyle/>
                    <a:p>
                      <a:endParaRPr lang="en-US" sz="1100" noProof="0" dirty="0"/>
                    </a:p>
                  </a:txBody>
                  <a:tcPr/>
                </a:tc>
                <a:tc>
                  <a:txBody>
                    <a:bodyPr/>
                    <a:lstStyle/>
                    <a:p>
                      <a:r>
                        <a:rPr lang="en-US" sz="1100" noProof="0" dirty="0"/>
                        <a:t>Disassembly instructions</a:t>
                      </a:r>
                    </a:p>
                  </a:txBody>
                  <a:tcPr/>
                </a:tc>
                <a:tc>
                  <a:txBody>
                    <a:bodyPr/>
                    <a:lstStyle/>
                    <a:p>
                      <a:endParaRPr lang="en-US" noProof="0" dirty="0"/>
                    </a:p>
                  </a:txBody>
                  <a:tcPr/>
                </a:tc>
                <a:extLst>
                  <a:ext uri="{0D108BD9-81ED-4DB2-BD59-A6C34878D82A}">
                    <a16:rowId xmlns:a16="http://schemas.microsoft.com/office/drawing/2014/main" val="927253669"/>
                  </a:ext>
                </a:extLst>
              </a:tr>
            </a:tbl>
          </a:graphicData>
        </a:graphic>
      </p:graphicFrame>
      <p:sp>
        <p:nvSpPr>
          <p:cNvPr id="6" name="Rechthoek 5">
            <a:extLst>
              <a:ext uri="{FF2B5EF4-FFF2-40B4-BE49-F238E27FC236}">
                <a16:creationId xmlns:a16="http://schemas.microsoft.com/office/drawing/2014/main" id="{3A8199B8-F1A5-6154-3DB0-260A1AA3AD16}"/>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C175365B-09EC-F955-1D49-27234C9DA8C8}"/>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F47CC2FE-77B7-7788-8FFB-B404C513D0E4}"/>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48820C6D-D3E1-A7EB-328A-3B4413410C21}"/>
              </a:ext>
            </a:extLst>
          </p:cNvPr>
          <p:cNvSpPr/>
          <p:nvPr/>
        </p:nvSpPr>
        <p:spPr>
          <a:xfrm>
            <a:off x="1956825" y="4390976"/>
            <a:ext cx="891131" cy="17370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D48A265E-F855-9B25-EA57-3AE582AB4844}"/>
              </a:ext>
            </a:extLst>
          </p:cNvPr>
          <p:cNvSpPr/>
          <p:nvPr/>
        </p:nvSpPr>
        <p:spPr>
          <a:xfrm>
            <a:off x="2840179" y="4389087"/>
            <a:ext cx="865186" cy="175598"/>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1BB975C6-CE5B-CFF8-CEDC-1A7385471269}"/>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6C84BB68-38AD-CB4F-AD7E-8E9E3A148037}"/>
              </a:ext>
            </a:extLst>
          </p:cNvPr>
          <p:cNvSpPr/>
          <p:nvPr/>
        </p:nvSpPr>
        <p:spPr>
          <a:xfrm>
            <a:off x="4581214" y="4392834"/>
            <a:ext cx="865186" cy="17370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4B5C4FBF-A1AB-5B26-A54B-4D1BB934D437}"/>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5B1B1E78-186B-9919-9D71-68DDA463908C}"/>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CF1BBFA6-23EB-BFD3-9964-46A293424145}"/>
              </a:ext>
            </a:extLst>
          </p:cNvPr>
          <p:cNvSpPr/>
          <p:nvPr/>
        </p:nvSpPr>
        <p:spPr>
          <a:xfrm>
            <a:off x="7146928" y="4390976"/>
            <a:ext cx="865186" cy="173709"/>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46E85B40-6E05-D706-FF5D-2111AB34A94D}"/>
              </a:ext>
            </a:extLst>
          </p:cNvPr>
          <p:cNvSpPr/>
          <p:nvPr/>
        </p:nvSpPr>
        <p:spPr>
          <a:xfrm>
            <a:off x="8012620" y="4385374"/>
            <a:ext cx="1131379" cy="179311"/>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1" name="Pijl: rechts 30">
            <a:extLst>
              <a:ext uri="{FF2B5EF4-FFF2-40B4-BE49-F238E27FC236}">
                <a16:creationId xmlns:a16="http://schemas.microsoft.com/office/drawing/2014/main" id="{25F87A7B-94AC-30CF-F7A7-34B2A821D901}"/>
              </a:ext>
            </a:extLst>
          </p:cNvPr>
          <p:cNvSpPr/>
          <p:nvPr/>
        </p:nvSpPr>
        <p:spPr>
          <a:xfrm>
            <a:off x="82962"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kstvak 16">
            <a:extLst>
              <a:ext uri="{FF2B5EF4-FFF2-40B4-BE49-F238E27FC236}">
                <a16:creationId xmlns:a16="http://schemas.microsoft.com/office/drawing/2014/main" id="{38E32E42-008A-DA4F-580D-41534E65EB62}"/>
              </a:ext>
            </a:extLst>
          </p:cNvPr>
          <p:cNvSpPr txBox="1"/>
          <p:nvPr/>
        </p:nvSpPr>
        <p:spPr>
          <a:xfrm>
            <a:off x="696508" y="3992975"/>
            <a:ext cx="2249892" cy="261610"/>
          </a:xfrm>
          <a:prstGeom prst="rect">
            <a:avLst/>
          </a:prstGeom>
          <a:noFill/>
        </p:spPr>
        <p:txBody>
          <a:bodyPr wrap="square" rtlCol="0">
            <a:spAutoFit/>
          </a:bodyPr>
          <a:lstStyle/>
          <a:p>
            <a:r>
              <a:rPr lang="nl-NL" sz="1100" dirty="0" err="1"/>
              <a:t>Table</a:t>
            </a:r>
            <a:r>
              <a:rPr lang="nl-NL" sz="1100" dirty="0"/>
              <a:t> 1: </a:t>
            </a:r>
            <a:r>
              <a:rPr lang="nl-NL" sz="1100" dirty="0" err="1"/>
              <a:t>Defined</a:t>
            </a:r>
            <a:r>
              <a:rPr lang="nl-NL" sz="1100" dirty="0"/>
              <a:t> must-have topics</a:t>
            </a:r>
          </a:p>
        </p:txBody>
      </p:sp>
    </p:spTree>
    <p:extLst>
      <p:ext uri="{BB962C8B-B14F-4D97-AF65-F5344CB8AC3E}">
        <p14:creationId xmlns:p14="http://schemas.microsoft.com/office/powerpoint/2010/main" val="301618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Data structures (UML)</a:t>
            </a:r>
            <a:br>
              <a:rPr lang="en-GB" dirty="0"/>
            </a:br>
            <a:endParaRPr lang="en-GB" dirty="0"/>
          </a:p>
        </p:txBody>
      </p:sp>
      <p:sp>
        <p:nvSpPr>
          <p:cNvPr id="3" name="Tijdelijke aanduiding voor inhoud 2"/>
          <p:cNvSpPr>
            <a:spLocks noGrp="1"/>
          </p:cNvSpPr>
          <p:nvPr>
            <p:ph idx="1"/>
          </p:nvPr>
        </p:nvSpPr>
        <p:spPr>
          <a:xfrm>
            <a:off x="758824" y="957732"/>
            <a:ext cx="7556501" cy="2758440"/>
          </a:xfrm>
        </p:spPr>
        <p:txBody>
          <a:bodyPr/>
          <a:lstStyle/>
          <a:p>
            <a:pPr lvl="1"/>
            <a:endParaRPr lang="en-GB" dirty="0"/>
          </a:p>
          <a:p>
            <a:pPr lvl="2"/>
            <a:r>
              <a:rPr lang="en-GB" dirty="0"/>
              <a:t>Must-have topics are structured in a UML-diagram; </a:t>
            </a:r>
          </a:p>
          <a:p>
            <a:pPr lvl="2"/>
            <a:r>
              <a:rPr lang="en-GB" dirty="0"/>
              <a:t>This to understand the various components that must be validated and their interrelationships.</a:t>
            </a:r>
          </a:p>
          <a:p>
            <a:pPr lvl="2"/>
            <a:r>
              <a:rPr lang="en-GB" dirty="0"/>
              <a:t>Forms a basis for the following steps in the process</a:t>
            </a:r>
          </a:p>
          <a:p>
            <a:pPr marL="0" lvl="2" indent="0">
              <a:buNone/>
            </a:pPr>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15</a:t>
            </a:fld>
            <a:endParaRPr lang="en-GB" dirty="0"/>
          </a:p>
        </p:txBody>
      </p:sp>
      <p:sp>
        <p:nvSpPr>
          <p:cNvPr id="6" name="Rechthoek 5">
            <a:extLst>
              <a:ext uri="{FF2B5EF4-FFF2-40B4-BE49-F238E27FC236}">
                <a16:creationId xmlns:a16="http://schemas.microsoft.com/office/drawing/2014/main" id="{85DC9383-18B1-FCD2-1D18-32D912065A51}"/>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CC54A449-C130-A0C3-8A4E-BCCF1EC46CF3}"/>
              </a:ext>
            </a:extLst>
          </p:cNvPr>
          <p:cNvSpPr/>
          <p:nvPr/>
        </p:nvSpPr>
        <p:spPr>
          <a:xfrm>
            <a:off x="-2031" y="4385374"/>
            <a:ext cx="1108679" cy="179312"/>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D0D2065A-CB94-36F1-2F2F-76BFCC67B69C}"/>
              </a:ext>
            </a:extLst>
          </p:cNvPr>
          <p:cNvSpPr/>
          <p:nvPr/>
        </p:nvSpPr>
        <p:spPr>
          <a:xfrm>
            <a:off x="1099144" y="4381660"/>
            <a:ext cx="865186" cy="18488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B936AF02-F7E3-4C1D-1383-C796CF8167FA}"/>
              </a:ext>
            </a:extLst>
          </p:cNvPr>
          <p:cNvSpPr/>
          <p:nvPr/>
        </p:nvSpPr>
        <p:spPr>
          <a:xfrm>
            <a:off x="1956825" y="4385374"/>
            <a:ext cx="891131" cy="179311"/>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F90FBF69-39DB-DCAE-3A32-E6D0BDD16C3C}"/>
              </a:ext>
            </a:extLst>
          </p:cNvPr>
          <p:cNvSpPr/>
          <p:nvPr/>
        </p:nvSpPr>
        <p:spPr>
          <a:xfrm>
            <a:off x="2840179" y="4381692"/>
            <a:ext cx="865186" cy="18299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266C76C5-3169-3894-CB03-F973C1151D53}"/>
              </a:ext>
            </a:extLst>
          </p:cNvPr>
          <p:cNvSpPr/>
          <p:nvPr/>
        </p:nvSpPr>
        <p:spPr>
          <a:xfrm>
            <a:off x="3705365" y="4385374"/>
            <a:ext cx="871948" cy="179311"/>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B4D896CC-D06A-0EFB-6275-EC2F438E2634}"/>
              </a:ext>
            </a:extLst>
          </p:cNvPr>
          <p:cNvSpPr/>
          <p:nvPr/>
        </p:nvSpPr>
        <p:spPr>
          <a:xfrm>
            <a:off x="4581214" y="4381692"/>
            <a:ext cx="865186" cy="184851"/>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84DC7DBD-56BE-50EA-CCF8-4E10A7EEFB3F}"/>
              </a:ext>
            </a:extLst>
          </p:cNvPr>
          <p:cNvSpPr/>
          <p:nvPr/>
        </p:nvSpPr>
        <p:spPr>
          <a:xfrm>
            <a:off x="5444109" y="4387262"/>
            <a:ext cx="865186" cy="177423"/>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346CFC99-DC56-23F1-4773-34536313B10C}"/>
              </a:ext>
            </a:extLst>
          </p:cNvPr>
          <p:cNvSpPr/>
          <p:nvPr/>
        </p:nvSpPr>
        <p:spPr>
          <a:xfrm>
            <a:off x="6307004" y="4381691"/>
            <a:ext cx="865186" cy="184851"/>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DAB5344C-FAE3-F320-0EC3-5EA4E76E7773}"/>
              </a:ext>
            </a:extLst>
          </p:cNvPr>
          <p:cNvSpPr/>
          <p:nvPr/>
        </p:nvSpPr>
        <p:spPr>
          <a:xfrm>
            <a:off x="7146928" y="4387262"/>
            <a:ext cx="865186" cy="177424"/>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AA748E40-B2C1-F26A-C288-0CAA8A3C7B9A}"/>
              </a:ext>
            </a:extLst>
          </p:cNvPr>
          <p:cNvSpPr/>
          <p:nvPr/>
        </p:nvSpPr>
        <p:spPr>
          <a:xfrm>
            <a:off x="8012620" y="4387261"/>
            <a:ext cx="1131379" cy="177424"/>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9" name="Pijl: rechts 28">
            <a:extLst>
              <a:ext uri="{FF2B5EF4-FFF2-40B4-BE49-F238E27FC236}">
                <a16:creationId xmlns:a16="http://schemas.microsoft.com/office/drawing/2014/main" id="{BAB5EDEB-BC7B-7B01-B3BB-593F8468210C}"/>
              </a:ext>
            </a:extLst>
          </p:cNvPr>
          <p:cNvSpPr/>
          <p:nvPr/>
        </p:nvSpPr>
        <p:spPr>
          <a:xfrm>
            <a:off x="82962"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4131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voettekst 4"/>
          <p:cNvSpPr>
            <a:spLocks noGrp="1"/>
          </p:cNvSpPr>
          <p:nvPr>
            <p:ph type="ftr" sz="quarter" idx="11"/>
          </p:nvPr>
        </p:nvSpPr>
        <p:spPr/>
        <p:txBody>
          <a:bodyPr/>
          <a:lstStyle/>
          <a:p>
            <a:r>
              <a:rPr lang="en-GB" dirty="0"/>
              <a:t>From Material Passports to Digital Product Passports</a:t>
            </a:r>
          </a:p>
        </p:txBody>
      </p:sp>
      <p:sp>
        <p:nvSpPr>
          <p:cNvPr id="6" name="Tijdelijke aanduiding voor dianummer 5"/>
          <p:cNvSpPr>
            <a:spLocks noGrp="1"/>
          </p:cNvSpPr>
          <p:nvPr>
            <p:ph type="sldNum" sz="quarter" idx="12"/>
          </p:nvPr>
        </p:nvSpPr>
        <p:spPr/>
        <p:txBody>
          <a:bodyPr/>
          <a:lstStyle/>
          <a:p>
            <a:fld id="{C194BDB0-F4EA-4DD6-8281-CCE2440D0CE0}" type="slidenum">
              <a:rPr lang="en-GB" smtClean="0"/>
              <a:pPr/>
              <a:t>16</a:t>
            </a:fld>
            <a:endParaRPr lang="en-GB" dirty="0"/>
          </a:p>
        </p:txBody>
      </p:sp>
      <p:pic>
        <p:nvPicPr>
          <p:cNvPr id="2" name="Afbeelding 1">
            <a:extLst>
              <a:ext uri="{FF2B5EF4-FFF2-40B4-BE49-F238E27FC236}">
                <a16:creationId xmlns:a16="http://schemas.microsoft.com/office/drawing/2014/main" id="{55651FEB-1854-F925-E9BB-B37C55E4F4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14" y="0"/>
            <a:ext cx="7819390" cy="4632379"/>
          </a:xfrm>
          <a:prstGeom prst="rect">
            <a:avLst/>
          </a:prstGeom>
        </p:spPr>
      </p:pic>
      <p:sp>
        <p:nvSpPr>
          <p:cNvPr id="3" name="Rechthoek 2">
            <a:extLst>
              <a:ext uri="{FF2B5EF4-FFF2-40B4-BE49-F238E27FC236}">
                <a16:creationId xmlns:a16="http://schemas.microsoft.com/office/drawing/2014/main" id="{8F194F14-F6C3-16AA-70F8-6C8E61CC67FE}"/>
              </a:ext>
            </a:extLst>
          </p:cNvPr>
          <p:cNvSpPr/>
          <p:nvPr/>
        </p:nvSpPr>
        <p:spPr>
          <a:xfrm>
            <a:off x="3064042" y="3256548"/>
            <a:ext cx="4486393" cy="137583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7" name="Rechthoek 6">
            <a:extLst>
              <a:ext uri="{FF2B5EF4-FFF2-40B4-BE49-F238E27FC236}">
                <a16:creationId xmlns:a16="http://schemas.microsoft.com/office/drawing/2014/main" id="{D49BF349-C25D-979B-BFE3-46B272822603}"/>
              </a:ext>
            </a:extLst>
          </p:cNvPr>
          <p:cNvSpPr/>
          <p:nvPr/>
        </p:nvSpPr>
        <p:spPr>
          <a:xfrm>
            <a:off x="5117431" y="2683666"/>
            <a:ext cx="2433004" cy="576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8" name="Rechthoek 7">
            <a:extLst>
              <a:ext uri="{FF2B5EF4-FFF2-40B4-BE49-F238E27FC236}">
                <a16:creationId xmlns:a16="http://schemas.microsoft.com/office/drawing/2014/main" id="{23035284-4471-1A54-BE53-22A0A1913F6E}"/>
              </a:ext>
            </a:extLst>
          </p:cNvPr>
          <p:cNvSpPr/>
          <p:nvPr/>
        </p:nvSpPr>
        <p:spPr>
          <a:xfrm>
            <a:off x="7550435" y="2312621"/>
            <a:ext cx="826169" cy="13048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9" name="Rechthoek 8">
            <a:extLst>
              <a:ext uri="{FF2B5EF4-FFF2-40B4-BE49-F238E27FC236}">
                <a16:creationId xmlns:a16="http://schemas.microsoft.com/office/drawing/2014/main" id="{04BFBE0E-FCD3-F0EF-66EE-240B29C44E6E}"/>
              </a:ext>
            </a:extLst>
          </p:cNvPr>
          <p:cNvSpPr/>
          <p:nvPr/>
        </p:nvSpPr>
        <p:spPr>
          <a:xfrm>
            <a:off x="557213" y="1420200"/>
            <a:ext cx="6993221" cy="126346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10" name="Rechthoek 9">
            <a:extLst>
              <a:ext uri="{FF2B5EF4-FFF2-40B4-BE49-F238E27FC236}">
                <a16:creationId xmlns:a16="http://schemas.microsoft.com/office/drawing/2014/main" id="{90E24ECF-467C-39B6-6E2E-C0E59A8359F2}"/>
              </a:ext>
            </a:extLst>
          </p:cNvPr>
          <p:cNvSpPr/>
          <p:nvPr/>
        </p:nvSpPr>
        <p:spPr>
          <a:xfrm>
            <a:off x="7550435" y="1420198"/>
            <a:ext cx="826170" cy="89242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11" name="Rechthoek 10">
            <a:extLst>
              <a:ext uri="{FF2B5EF4-FFF2-40B4-BE49-F238E27FC236}">
                <a16:creationId xmlns:a16="http://schemas.microsoft.com/office/drawing/2014/main" id="{FF21693F-8B4E-7873-2354-F8B5AEE0B8CF}"/>
              </a:ext>
            </a:extLst>
          </p:cNvPr>
          <p:cNvSpPr/>
          <p:nvPr/>
        </p:nvSpPr>
        <p:spPr>
          <a:xfrm>
            <a:off x="3938337" y="2680548"/>
            <a:ext cx="1179093" cy="5760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12" name="Rechthoek 11">
            <a:extLst>
              <a:ext uri="{FF2B5EF4-FFF2-40B4-BE49-F238E27FC236}">
                <a16:creationId xmlns:a16="http://schemas.microsoft.com/office/drawing/2014/main" id="{F0491E3A-DE9B-74E5-8B81-90113EDC2219}"/>
              </a:ext>
            </a:extLst>
          </p:cNvPr>
          <p:cNvSpPr/>
          <p:nvPr/>
        </p:nvSpPr>
        <p:spPr>
          <a:xfrm>
            <a:off x="5117430" y="620179"/>
            <a:ext cx="826170" cy="79690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13" name="Rechthoek 12">
            <a:extLst>
              <a:ext uri="{FF2B5EF4-FFF2-40B4-BE49-F238E27FC236}">
                <a16:creationId xmlns:a16="http://schemas.microsoft.com/office/drawing/2014/main" id="{832A5AC5-6F48-B207-7771-E428406E69E1}"/>
              </a:ext>
            </a:extLst>
          </p:cNvPr>
          <p:cNvSpPr/>
          <p:nvPr/>
        </p:nvSpPr>
        <p:spPr>
          <a:xfrm>
            <a:off x="4106778" y="0"/>
            <a:ext cx="1010651" cy="141708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14" name="Tekstvak 13">
            <a:extLst>
              <a:ext uri="{FF2B5EF4-FFF2-40B4-BE49-F238E27FC236}">
                <a16:creationId xmlns:a16="http://schemas.microsoft.com/office/drawing/2014/main" id="{3EF5DCB7-7535-4CAE-9F0A-8B4E3487BF0C}"/>
              </a:ext>
            </a:extLst>
          </p:cNvPr>
          <p:cNvSpPr txBox="1"/>
          <p:nvPr/>
        </p:nvSpPr>
        <p:spPr>
          <a:xfrm>
            <a:off x="826556" y="2637737"/>
            <a:ext cx="1421220" cy="300082"/>
          </a:xfrm>
          <a:prstGeom prst="rect">
            <a:avLst/>
          </a:prstGeom>
          <a:noFill/>
        </p:spPr>
        <p:txBody>
          <a:bodyPr wrap="square" rtlCol="0">
            <a:spAutoFit/>
          </a:bodyPr>
          <a:lstStyle/>
          <a:p>
            <a:r>
              <a:rPr lang="nl-NL" dirty="0"/>
              <a:t>Building levels</a:t>
            </a:r>
          </a:p>
        </p:txBody>
      </p:sp>
      <p:sp>
        <p:nvSpPr>
          <p:cNvPr id="15" name="Tekstvak 14">
            <a:extLst>
              <a:ext uri="{FF2B5EF4-FFF2-40B4-BE49-F238E27FC236}">
                <a16:creationId xmlns:a16="http://schemas.microsoft.com/office/drawing/2014/main" id="{D43EF0B3-E303-9707-5287-9FEF2191452B}"/>
              </a:ext>
            </a:extLst>
          </p:cNvPr>
          <p:cNvSpPr txBox="1"/>
          <p:nvPr/>
        </p:nvSpPr>
        <p:spPr>
          <a:xfrm>
            <a:off x="2175671" y="3818397"/>
            <a:ext cx="1421220" cy="300082"/>
          </a:xfrm>
          <a:prstGeom prst="rect">
            <a:avLst/>
          </a:prstGeom>
          <a:noFill/>
        </p:spPr>
        <p:txBody>
          <a:bodyPr wrap="square" rtlCol="0">
            <a:spAutoFit/>
          </a:bodyPr>
          <a:lstStyle/>
          <a:p>
            <a:r>
              <a:rPr lang="nl-NL" dirty="0" err="1"/>
              <a:t>Circularity</a:t>
            </a:r>
            <a:r>
              <a:rPr lang="nl-NL" dirty="0"/>
              <a:t> </a:t>
            </a:r>
          </a:p>
        </p:txBody>
      </p:sp>
      <p:sp>
        <p:nvSpPr>
          <p:cNvPr id="16" name="Tekstvak 15">
            <a:extLst>
              <a:ext uri="{FF2B5EF4-FFF2-40B4-BE49-F238E27FC236}">
                <a16:creationId xmlns:a16="http://schemas.microsoft.com/office/drawing/2014/main" id="{9AB91C29-F2C3-C001-7001-47CC70788D22}"/>
              </a:ext>
            </a:extLst>
          </p:cNvPr>
          <p:cNvSpPr txBox="1"/>
          <p:nvPr/>
        </p:nvSpPr>
        <p:spPr>
          <a:xfrm>
            <a:off x="5117429" y="333453"/>
            <a:ext cx="1331495" cy="300082"/>
          </a:xfrm>
          <a:prstGeom prst="rect">
            <a:avLst/>
          </a:prstGeom>
          <a:noFill/>
        </p:spPr>
        <p:txBody>
          <a:bodyPr wrap="square" rtlCol="0">
            <a:spAutoFit/>
          </a:bodyPr>
          <a:lstStyle/>
          <a:p>
            <a:r>
              <a:rPr lang="nl-NL" dirty="0"/>
              <a:t>Manufacturer </a:t>
            </a:r>
          </a:p>
        </p:txBody>
      </p:sp>
      <p:sp>
        <p:nvSpPr>
          <p:cNvPr id="17" name="Tekstvak 16">
            <a:extLst>
              <a:ext uri="{FF2B5EF4-FFF2-40B4-BE49-F238E27FC236}">
                <a16:creationId xmlns:a16="http://schemas.microsoft.com/office/drawing/2014/main" id="{EB7A3A3D-7B32-9DDC-D5DF-D1C528DF6F57}"/>
              </a:ext>
            </a:extLst>
          </p:cNvPr>
          <p:cNvSpPr txBox="1"/>
          <p:nvPr/>
        </p:nvSpPr>
        <p:spPr>
          <a:xfrm>
            <a:off x="2705544" y="339903"/>
            <a:ext cx="1610100" cy="300082"/>
          </a:xfrm>
          <a:prstGeom prst="rect">
            <a:avLst/>
          </a:prstGeom>
          <a:noFill/>
        </p:spPr>
        <p:txBody>
          <a:bodyPr wrap="square" rtlCol="0">
            <a:spAutoFit/>
          </a:bodyPr>
          <a:lstStyle/>
          <a:p>
            <a:r>
              <a:rPr lang="nl-NL" dirty="0" err="1"/>
              <a:t>Classification</a:t>
            </a:r>
            <a:r>
              <a:rPr lang="nl-NL" dirty="0"/>
              <a:t> code </a:t>
            </a:r>
          </a:p>
        </p:txBody>
      </p:sp>
      <p:sp>
        <p:nvSpPr>
          <p:cNvPr id="18" name="Rechthoek 17">
            <a:extLst>
              <a:ext uri="{FF2B5EF4-FFF2-40B4-BE49-F238E27FC236}">
                <a16:creationId xmlns:a16="http://schemas.microsoft.com/office/drawing/2014/main" id="{E2A79025-9655-EB5D-C350-78199E837347}"/>
              </a:ext>
            </a:extLst>
          </p:cNvPr>
          <p:cNvSpPr/>
          <p:nvPr/>
        </p:nvSpPr>
        <p:spPr>
          <a:xfrm flipV="1">
            <a:off x="-2" y="4483751"/>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0AF4CE17-E7F2-A235-870C-A9084BFCB7DB}"/>
              </a:ext>
            </a:extLst>
          </p:cNvPr>
          <p:cNvSpPr/>
          <p:nvPr/>
        </p:nvSpPr>
        <p:spPr>
          <a:xfrm>
            <a:off x="-2033" y="4483751"/>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20" name="Rechthoek 19">
            <a:extLst>
              <a:ext uri="{FF2B5EF4-FFF2-40B4-BE49-F238E27FC236}">
                <a16:creationId xmlns:a16="http://schemas.microsoft.com/office/drawing/2014/main" id="{E63161EE-2E4A-76B8-0F9B-5891892BC183}"/>
              </a:ext>
            </a:extLst>
          </p:cNvPr>
          <p:cNvSpPr/>
          <p:nvPr/>
        </p:nvSpPr>
        <p:spPr>
          <a:xfrm>
            <a:off x="1099142" y="4483751"/>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21" name="Rechthoek 20">
            <a:extLst>
              <a:ext uri="{FF2B5EF4-FFF2-40B4-BE49-F238E27FC236}">
                <a16:creationId xmlns:a16="http://schemas.microsoft.com/office/drawing/2014/main" id="{429794CF-E997-C803-BC69-924456782622}"/>
              </a:ext>
            </a:extLst>
          </p:cNvPr>
          <p:cNvSpPr/>
          <p:nvPr/>
        </p:nvSpPr>
        <p:spPr>
          <a:xfrm>
            <a:off x="1956823" y="4480037"/>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22" name="Rechthoek 21">
            <a:extLst>
              <a:ext uri="{FF2B5EF4-FFF2-40B4-BE49-F238E27FC236}">
                <a16:creationId xmlns:a16="http://schemas.microsoft.com/office/drawing/2014/main" id="{0CA3DFA0-CDDF-1960-ECC1-9E3F23327313}"/>
              </a:ext>
            </a:extLst>
          </p:cNvPr>
          <p:cNvSpPr/>
          <p:nvPr/>
        </p:nvSpPr>
        <p:spPr>
          <a:xfrm>
            <a:off x="2840177" y="4481893"/>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23" name="Rechthoek 22">
            <a:extLst>
              <a:ext uri="{FF2B5EF4-FFF2-40B4-BE49-F238E27FC236}">
                <a16:creationId xmlns:a16="http://schemas.microsoft.com/office/drawing/2014/main" id="{32C32ADC-F119-8374-C872-0C84D70D4E8E}"/>
              </a:ext>
            </a:extLst>
          </p:cNvPr>
          <p:cNvSpPr/>
          <p:nvPr/>
        </p:nvSpPr>
        <p:spPr>
          <a:xfrm>
            <a:off x="3705363" y="4483719"/>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24" name="Rechthoek 23">
            <a:extLst>
              <a:ext uri="{FF2B5EF4-FFF2-40B4-BE49-F238E27FC236}">
                <a16:creationId xmlns:a16="http://schemas.microsoft.com/office/drawing/2014/main" id="{EADCDDE2-A9AA-751E-FF56-F3052F92179C}"/>
              </a:ext>
            </a:extLst>
          </p:cNvPr>
          <p:cNvSpPr/>
          <p:nvPr/>
        </p:nvSpPr>
        <p:spPr>
          <a:xfrm>
            <a:off x="4581212" y="4480005"/>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25" name="Rechthoek 24">
            <a:extLst>
              <a:ext uri="{FF2B5EF4-FFF2-40B4-BE49-F238E27FC236}">
                <a16:creationId xmlns:a16="http://schemas.microsoft.com/office/drawing/2014/main" id="{0A63F6A3-DA60-D693-0ED9-1A212C09638F}"/>
              </a:ext>
            </a:extLst>
          </p:cNvPr>
          <p:cNvSpPr/>
          <p:nvPr/>
        </p:nvSpPr>
        <p:spPr>
          <a:xfrm>
            <a:off x="5444107" y="4483719"/>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26" name="Rechthoek 25">
            <a:extLst>
              <a:ext uri="{FF2B5EF4-FFF2-40B4-BE49-F238E27FC236}">
                <a16:creationId xmlns:a16="http://schemas.microsoft.com/office/drawing/2014/main" id="{DADC1771-F809-4897-4730-F80D829A965B}"/>
              </a:ext>
            </a:extLst>
          </p:cNvPr>
          <p:cNvSpPr/>
          <p:nvPr/>
        </p:nvSpPr>
        <p:spPr>
          <a:xfrm>
            <a:off x="6307002" y="4485607"/>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27" name="Rechthoek 26">
            <a:extLst>
              <a:ext uri="{FF2B5EF4-FFF2-40B4-BE49-F238E27FC236}">
                <a16:creationId xmlns:a16="http://schemas.microsoft.com/office/drawing/2014/main" id="{2078575E-EAB4-FB3A-2E9A-6CBCD9F5229A}"/>
              </a:ext>
            </a:extLst>
          </p:cNvPr>
          <p:cNvSpPr/>
          <p:nvPr/>
        </p:nvSpPr>
        <p:spPr>
          <a:xfrm>
            <a:off x="7146926" y="4481893"/>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28" name="Rechthoek 27">
            <a:extLst>
              <a:ext uri="{FF2B5EF4-FFF2-40B4-BE49-F238E27FC236}">
                <a16:creationId xmlns:a16="http://schemas.microsoft.com/office/drawing/2014/main" id="{ABF62108-0F8E-A9AD-E90C-A482893B502C}"/>
              </a:ext>
            </a:extLst>
          </p:cNvPr>
          <p:cNvSpPr/>
          <p:nvPr/>
        </p:nvSpPr>
        <p:spPr>
          <a:xfrm>
            <a:off x="8012618" y="4480037"/>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0" name="Pijl: rechts 29">
            <a:extLst>
              <a:ext uri="{FF2B5EF4-FFF2-40B4-BE49-F238E27FC236}">
                <a16:creationId xmlns:a16="http://schemas.microsoft.com/office/drawing/2014/main" id="{31B0BC35-90A4-B0E7-47EC-598E9A8C5F55}"/>
              </a:ext>
            </a:extLst>
          </p:cNvPr>
          <p:cNvSpPr/>
          <p:nvPr/>
        </p:nvSpPr>
        <p:spPr>
          <a:xfrm>
            <a:off x="85877" y="4537268"/>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ekstvak 3">
            <a:extLst>
              <a:ext uri="{FF2B5EF4-FFF2-40B4-BE49-F238E27FC236}">
                <a16:creationId xmlns:a16="http://schemas.microsoft.com/office/drawing/2014/main" id="{ADAAF439-8111-3DC8-9143-D25CEEA4013E}"/>
              </a:ext>
            </a:extLst>
          </p:cNvPr>
          <p:cNvSpPr txBox="1"/>
          <p:nvPr/>
        </p:nvSpPr>
        <p:spPr>
          <a:xfrm>
            <a:off x="497821" y="4239965"/>
            <a:ext cx="2187973" cy="261610"/>
          </a:xfrm>
          <a:prstGeom prst="rect">
            <a:avLst/>
          </a:prstGeom>
          <a:noFill/>
        </p:spPr>
        <p:txBody>
          <a:bodyPr wrap="square" rtlCol="0">
            <a:spAutoFit/>
          </a:bodyPr>
          <a:lstStyle/>
          <a:p>
            <a:r>
              <a:rPr lang="nl-NL" sz="1100" dirty="0" err="1"/>
              <a:t>Figure</a:t>
            </a:r>
            <a:r>
              <a:rPr lang="nl-NL" sz="1100" dirty="0"/>
              <a:t> 3: Data </a:t>
            </a:r>
            <a:r>
              <a:rPr lang="nl-NL" sz="1100" dirty="0" err="1"/>
              <a:t>structure</a:t>
            </a:r>
            <a:r>
              <a:rPr lang="nl-NL" sz="1100" dirty="0"/>
              <a:t> DPP</a:t>
            </a:r>
          </a:p>
        </p:txBody>
      </p:sp>
    </p:spTree>
    <p:extLst>
      <p:ext uri="{BB962C8B-B14F-4D97-AF65-F5344CB8AC3E}">
        <p14:creationId xmlns:p14="http://schemas.microsoft.com/office/powerpoint/2010/main" val="322440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Example Class and Property</a:t>
            </a:r>
            <a:br>
              <a:rPr lang="en-GB" dirty="0"/>
            </a:br>
            <a:endParaRPr lang="en-GB" dirty="0"/>
          </a:p>
        </p:txBody>
      </p:sp>
      <p:sp>
        <p:nvSpPr>
          <p:cNvPr id="3" name="Tijdelijke aanduiding voor inhoud 2"/>
          <p:cNvSpPr>
            <a:spLocks noGrp="1"/>
          </p:cNvSpPr>
          <p:nvPr>
            <p:ph idx="1"/>
          </p:nvPr>
        </p:nvSpPr>
        <p:spPr>
          <a:xfrm>
            <a:off x="758824" y="891540"/>
            <a:ext cx="7556501" cy="2682240"/>
          </a:xfrm>
        </p:spPr>
        <p:txBody>
          <a:bodyPr/>
          <a:lstStyle/>
          <a:p>
            <a:pPr lvl="1"/>
            <a:endParaRPr lang="en-GB" dirty="0"/>
          </a:p>
          <a:p>
            <a:pPr lvl="2"/>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17</a:t>
            </a:fld>
            <a:endParaRPr lang="en-GB" dirty="0"/>
          </a:p>
        </p:txBody>
      </p:sp>
      <p:pic>
        <p:nvPicPr>
          <p:cNvPr id="7" name="Afbeelding 6">
            <a:extLst>
              <a:ext uri="{FF2B5EF4-FFF2-40B4-BE49-F238E27FC236}">
                <a16:creationId xmlns:a16="http://schemas.microsoft.com/office/drawing/2014/main" id="{739FFC31-AAA8-9A85-4176-4E2048C0A50D}"/>
              </a:ext>
            </a:extLst>
          </p:cNvPr>
          <p:cNvPicPr>
            <a:picLocks noChangeAspect="1"/>
          </p:cNvPicPr>
          <p:nvPr/>
        </p:nvPicPr>
        <p:blipFill rotWithShape="1">
          <a:blip r:embed="rId3"/>
          <a:srcRect l="3550" t="1130" r="1"/>
          <a:stretch/>
        </p:blipFill>
        <p:spPr>
          <a:xfrm>
            <a:off x="3394273" y="1007967"/>
            <a:ext cx="1828439" cy="2938642"/>
          </a:xfrm>
          <a:prstGeom prst="rect">
            <a:avLst/>
          </a:prstGeom>
          <a:ln w="19050">
            <a:solidFill>
              <a:srgbClr val="FF0000"/>
            </a:solidFill>
          </a:ln>
        </p:spPr>
      </p:pic>
      <p:cxnSp>
        <p:nvCxnSpPr>
          <p:cNvPr id="9" name="Rechte verbindingslijn met pijl 8">
            <a:extLst>
              <a:ext uri="{FF2B5EF4-FFF2-40B4-BE49-F238E27FC236}">
                <a16:creationId xmlns:a16="http://schemas.microsoft.com/office/drawing/2014/main" id="{1CE79EE5-9113-257F-3702-CCA1F7FA58A5}"/>
              </a:ext>
            </a:extLst>
          </p:cNvPr>
          <p:cNvCxnSpPr/>
          <p:nvPr/>
        </p:nvCxnSpPr>
        <p:spPr>
          <a:xfrm flipH="1">
            <a:off x="5222712" y="1196094"/>
            <a:ext cx="870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a:extLst>
              <a:ext uri="{FF2B5EF4-FFF2-40B4-BE49-F238E27FC236}">
                <a16:creationId xmlns:a16="http://schemas.microsoft.com/office/drawing/2014/main" id="{E8774CD6-87C6-39A8-3E4E-A5844B64D581}"/>
              </a:ext>
            </a:extLst>
          </p:cNvPr>
          <p:cNvCxnSpPr>
            <a:cxnSpLocks/>
          </p:cNvCxnSpPr>
          <p:nvPr/>
        </p:nvCxnSpPr>
        <p:spPr>
          <a:xfrm flipH="1">
            <a:off x="4717748" y="1840104"/>
            <a:ext cx="1604032" cy="8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5C7F4EF-4082-2DE8-81F7-2CBBE9731832}"/>
              </a:ext>
            </a:extLst>
          </p:cNvPr>
          <p:cNvSpPr txBox="1"/>
          <p:nvPr/>
        </p:nvSpPr>
        <p:spPr>
          <a:xfrm>
            <a:off x="6087112" y="1049575"/>
            <a:ext cx="556882" cy="300082"/>
          </a:xfrm>
          <a:prstGeom prst="rect">
            <a:avLst/>
          </a:prstGeom>
          <a:noFill/>
        </p:spPr>
        <p:txBody>
          <a:bodyPr wrap="square" rtlCol="0">
            <a:spAutoFit/>
          </a:bodyPr>
          <a:lstStyle/>
          <a:p>
            <a:r>
              <a:rPr lang="nl-NL" dirty="0"/>
              <a:t>Class</a:t>
            </a:r>
          </a:p>
        </p:txBody>
      </p:sp>
      <p:sp>
        <p:nvSpPr>
          <p:cNvPr id="13" name="Tekstvak 12">
            <a:extLst>
              <a:ext uri="{FF2B5EF4-FFF2-40B4-BE49-F238E27FC236}">
                <a16:creationId xmlns:a16="http://schemas.microsoft.com/office/drawing/2014/main" id="{A54A4E70-E1C0-40E8-81E2-1728FA047DC0}"/>
              </a:ext>
            </a:extLst>
          </p:cNvPr>
          <p:cNvSpPr txBox="1"/>
          <p:nvPr/>
        </p:nvSpPr>
        <p:spPr>
          <a:xfrm>
            <a:off x="6267745" y="1672997"/>
            <a:ext cx="904445" cy="300082"/>
          </a:xfrm>
          <a:prstGeom prst="rect">
            <a:avLst/>
          </a:prstGeom>
          <a:noFill/>
        </p:spPr>
        <p:txBody>
          <a:bodyPr wrap="square" rtlCol="0">
            <a:spAutoFit/>
          </a:bodyPr>
          <a:lstStyle/>
          <a:p>
            <a:r>
              <a:rPr lang="nl-NL" dirty="0"/>
              <a:t>Property</a:t>
            </a:r>
          </a:p>
        </p:txBody>
      </p:sp>
      <p:sp>
        <p:nvSpPr>
          <p:cNvPr id="14" name="Rechthoek 13">
            <a:extLst>
              <a:ext uri="{FF2B5EF4-FFF2-40B4-BE49-F238E27FC236}">
                <a16:creationId xmlns:a16="http://schemas.microsoft.com/office/drawing/2014/main" id="{0EB56272-ECD0-96C0-D73D-9C7ADEC2E8E7}"/>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2BA6A6AB-E017-F940-9106-218DF440A3F4}"/>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6" name="Rechthoek 15">
            <a:extLst>
              <a:ext uri="{FF2B5EF4-FFF2-40B4-BE49-F238E27FC236}">
                <a16:creationId xmlns:a16="http://schemas.microsoft.com/office/drawing/2014/main" id="{2917356F-1991-269D-A975-D4F0D4E7533D}"/>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31" name="Rechthoek 30">
            <a:extLst>
              <a:ext uri="{FF2B5EF4-FFF2-40B4-BE49-F238E27FC236}">
                <a16:creationId xmlns:a16="http://schemas.microsoft.com/office/drawing/2014/main" id="{8A7CD45A-C867-21B9-CE58-885FA598724B}"/>
              </a:ext>
            </a:extLst>
          </p:cNvPr>
          <p:cNvSpPr/>
          <p:nvPr/>
        </p:nvSpPr>
        <p:spPr>
          <a:xfrm>
            <a:off x="1956825" y="4390976"/>
            <a:ext cx="891131" cy="17370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32" name="Rechthoek 31">
            <a:extLst>
              <a:ext uri="{FF2B5EF4-FFF2-40B4-BE49-F238E27FC236}">
                <a16:creationId xmlns:a16="http://schemas.microsoft.com/office/drawing/2014/main" id="{3A8E9567-71A0-E6AE-E8EE-C9A0F568B730}"/>
              </a:ext>
            </a:extLst>
          </p:cNvPr>
          <p:cNvSpPr/>
          <p:nvPr/>
        </p:nvSpPr>
        <p:spPr>
          <a:xfrm>
            <a:off x="2840179" y="4390976"/>
            <a:ext cx="865186" cy="173709"/>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33" name="Rechthoek 32">
            <a:extLst>
              <a:ext uri="{FF2B5EF4-FFF2-40B4-BE49-F238E27FC236}">
                <a16:creationId xmlns:a16="http://schemas.microsoft.com/office/drawing/2014/main" id="{33D76413-B2B5-4C1B-84D5-35328D516542}"/>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34" name="Rechthoek 33">
            <a:extLst>
              <a:ext uri="{FF2B5EF4-FFF2-40B4-BE49-F238E27FC236}">
                <a16:creationId xmlns:a16="http://schemas.microsoft.com/office/drawing/2014/main" id="{932C6D38-6E26-219C-0E00-8FFD6A1752FC}"/>
              </a:ext>
            </a:extLst>
          </p:cNvPr>
          <p:cNvSpPr/>
          <p:nvPr/>
        </p:nvSpPr>
        <p:spPr>
          <a:xfrm>
            <a:off x="4581214" y="4392834"/>
            <a:ext cx="865186" cy="17370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35" name="Rechthoek 34">
            <a:extLst>
              <a:ext uri="{FF2B5EF4-FFF2-40B4-BE49-F238E27FC236}">
                <a16:creationId xmlns:a16="http://schemas.microsoft.com/office/drawing/2014/main" id="{D26D71C8-BD3F-0F81-3E2F-A6761C78F61F}"/>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36" name="Rechthoek 35">
            <a:extLst>
              <a:ext uri="{FF2B5EF4-FFF2-40B4-BE49-F238E27FC236}">
                <a16:creationId xmlns:a16="http://schemas.microsoft.com/office/drawing/2014/main" id="{8E9ACE7D-2648-D0ED-23FB-A63A60BFAB7C}"/>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37" name="Rechthoek 36">
            <a:extLst>
              <a:ext uri="{FF2B5EF4-FFF2-40B4-BE49-F238E27FC236}">
                <a16:creationId xmlns:a16="http://schemas.microsoft.com/office/drawing/2014/main" id="{0D7586B5-B358-749D-998F-640ABA596936}"/>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38" name="Rechthoek 37">
            <a:extLst>
              <a:ext uri="{FF2B5EF4-FFF2-40B4-BE49-F238E27FC236}">
                <a16:creationId xmlns:a16="http://schemas.microsoft.com/office/drawing/2014/main" id="{6D2F167D-A527-4169-E2FF-E8AFCE049A3C}"/>
              </a:ext>
            </a:extLst>
          </p:cNvPr>
          <p:cNvSpPr/>
          <p:nvPr/>
        </p:nvSpPr>
        <p:spPr>
          <a:xfrm>
            <a:off x="8012620" y="4392834"/>
            <a:ext cx="1131379" cy="171851"/>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40" name="Pijl: rechts 39">
            <a:extLst>
              <a:ext uri="{FF2B5EF4-FFF2-40B4-BE49-F238E27FC236}">
                <a16:creationId xmlns:a16="http://schemas.microsoft.com/office/drawing/2014/main" id="{7912A12C-7DED-366B-076C-C2352BB34475}"/>
              </a:ext>
            </a:extLst>
          </p:cNvPr>
          <p:cNvSpPr/>
          <p:nvPr/>
        </p:nvSpPr>
        <p:spPr>
          <a:xfrm>
            <a:off x="82962"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ekstvak 5">
            <a:extLst>
              <a:ext uri="{FF2B5EF4-FFF2-40B4-BE49-F238E27FC236}">
                <a16:creationId xmlns:a16="http://schemas.microsoft.com/office/drawing/2014/main" id="{19C3F6AD-F93D-5164-3822-E95EE579B198}"/>
              </a:ext>
            </a:extLst>
          </p:cNvPr>
          <p:cNvSpPr txBox="1"/>
          <p:nvPr/>
        </p:nvSpPr>
        <p:spPr>
          <a:xfrm>
            <a:off x="3293114" y="3932231"/>
            <a:ext cx="2364789" cy="261610"/>
          </a:xfrm>
          <a:prstGeom prst="rect">
            <a:avLst/>
          </a:prstGeom>
          <a:noFill/>
        </p:spPr>
        <p:txBody>
          <a:bodyPr wrap="square" rtlCol="0">
            <a:spAutoFit/>
          </a:bodyPr>
          <a:lstStyle/>
          <a:p>
            <a:r>
              <a:rPr lang="nl-NL" sz="1100" dirty="0" err="1"/>
              <a:t>Figure</a:t>
            </a:r>
            <a:r>
              <a:rPr lang="nl-NL" sz="1100" dirty="0"/>
              <a:t> 4: </a:t>
            </a:r>
            <a:r>
              <a:rPr lang="nl-NL" sz="1100" dirty="0" err="1"/>
              <a:t>Example</a:t>
            </a:r>
            <a:r>
              <a:rPr lang="nl-NL" sz="1100" dirty="0"/>
              <a:t> class and property</a:t>
            </a:r>
          </a:p>
        </p:txBody>
      </p:sp>
    </p:spTree>
    <p:extLst>
      <p:ext uri="{BB962C8B-B14F-4D97-AF65-F5344CB8AC3E}">
        <p14:creationId xmlns:p14="http://schemas.microsoft.com/office/powerpoint/2010/main" val="134398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Data collection</a:t>
            </a:r>
            <a:br>
              <a:rPr lang="en-GB" dirty="0"/>
            </a:br>
            <a:endParaRPr lang="en-GB" dirty="0"/>
          </a:p>
        </p:txBody>
      </p:sp>
      <p:sp>
        <p:nvSpPr>
          <p:cNvPr id="3" name="Tijdelijke aanduiding voor inhoud 2"/>
          <p:cNvSpPr>
            <a:spLocks noGrp="1"/>
          </p:cNvSpPr>
          <p:nvPr>
            <p:ph idx="1"/>
          </p:nvPr>
        </p:nvSpPr>
        <p:spPr>
          <a:xfrm>
            <a:off x="758824" y="891540"/>
            <a:ext cx="7556501" cy="2682240"/>
          </a:xfrm>
        </p:spPr>
        <p:txBody>
          <a:bodyPr/>
          <a:lstStyle/>
          <a:p>
            <a:pPr lvl="1"/>
            <a:endParaRPr lang="en-GB" dirty="0"/>
          </a:p>
          <a:p>
            <a:pPr lvl="2"/>
            <a:r>
              <a:rPr lang="en-GB" dirty="0"/>
              <a:t>IFC Models</a:t>
            </a:r>
          </a:p>
          <a:p>
            <a:pPr lvl="2"/>
            <a:r>
              <a:rPr lang="en-GB" dirty="0"/>
              <a:t>Transformation building</a:t>
            </a:r>
          </a:p>
          <a:p>
            <a:pPr lvl="3"/>
            <a:r>
              <a:rPr lang="en-GB" dirty="0"/>
              <a:t>2 Concrete walls</a:t>
            </a:r>
          </a:p>
          <a:p>
            <a:pPr lvl="3"/>
            <a:r>
              <a:rPr lang="en-GB" dirty="0"/>
              <a:t>Insulation</a:t>
            </a:r>
          </a:p>
          <a:p>
            <a:pPr lvl="3"/>
            <a:r>
              <a:rPr lang="en-GB" dirty="0"/>
              <a:t>Wall cladding</a:t>
            </a:r>
          </a:p>
          <a:p>
            <a:pPr lvl="2"/>
            <a:r>
              <a:rPr lang="en-GB" dirty="0"/>
              <a:t>Terraced house</a:t>
            </a:r>
          </a:p>
          <a:p>
            <a:pPr lvl="3"/>
            <a:r>
              <a:rPr lang="en-GB" dirty="0"/>
              <a:t>Door</a:t>
            </a:r>
          </a:p>
          <a:p>
            <a:pPr lvl="3"/>
            <a:r>
              <a:rPr lang="en-GB" dirty="0"/>
              <a:t>Window</a:t>
            </a:r>
          </a:p>
          <a:p>
            <a:pPr lvl="3"/>
            <a:r>
              <a:rPr lang="en-GB" dirty="0"/>
              <a:t>Concrete wall</a:t>
            </a:r>
          </a:p>
          <a:p>
            <a:pPr marL="179025" lvl="3" indent="0">
              <a:buNone/>
            </a:pPr>
            <a:endParaRPr lang="en-GB" dirty="0"/>
          </a:p>
          <a:p>
            <a:pPr lvl="2"/>
            <a:r>
              <a:rPr lang="en-GB" dirty="0"/>
              <a:t>Both models do </a:t>
            </a:r>
            <a:r>
              <a:rPr lang="en-GB" b="1" dirty="0"/>
              <a:t>not</a:t>
            </a:r>
            <a:r>
              <a:rPr lang="en-GB" dirty="0"/>
              <a:t> contain all must-have data</a:t>
            </a:r>
          </a:p>
          <a:p>
            <a:pPr lvl="2"/>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18</a:t>
            </a:fld>
            <a:endParaRPr lang="en-GB" dirty="0"/>
          </a:p>
        </p:txBody>
      </p:sp>
      <p:pic>
        <p:nvPicPr>
          <p:cNvPr id="23" name="Afbeelding 22">
            <a:extLst>
              <a:ext uri="{FF2B5EF4-FFF2-40B4-BE49-F238E27FC236}">
                <a16:creationId xmlns:a16="http://schemas.microsoft.com/office/drawing/2014/main" id="{546993FB-4933-CAD5-0652-AD65CD8B9482}"/>
              </a:ext>
            </a:extLst>
          </p:cNvPr>
          <p:cNvPicPr>
            <a:picLocks noChangeAspect="1"/>
          </p:cNvPicPr>
          <p:nvPr/>
        </p:nvPicPr>
        <p:blipFill>
          <a:blip r:embed="rId3"/>
          <a:stretch>
            <a:fillRect/>
          </a:stretch>
        </p:blipFill>
        <p:spPr>
          <a:xfrm>
            <a:off x="5324105" y="147536"/>
            <a:ext cx="3645645" cy="2424214"/>
          </a:xfrm>
          <a:prstGeom prst="rect">
            <a:avLst/>
          </a:prstGeom>
        </p:spPr>
      </p:pic>
      <p:pic>
        <p:nvPicPr>
          <p:cNvPr id="24" name="Afbeelding 23">
            <a:extLst>
              <a:ext uri="{FF2B5EF4-FFF2-40B4-BE49-F238E27FC236}">
                <a16:creationId xmlns:a16="http://schemas.microsoft.com/office/drawing/2014/main" id="{AF88DDE8-082C-1396-145E-ACB6A18B9A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3611" t="31384" r="27799" b="20869"/>
          <a:stretch/>
        </p:blipFill>
        <p:spPr bwMode="auto">
          <a:xfrm>
            <a:off x="5324105" y="2657780"/>
            <a:ext cx="1611631" cy="1514169"/>
          </a:xfrm>
          <a:prstGeom prst="rect">
            <a:avLst/>
          </a:prstGeom>
          <a:ln>
            <a:noFill/>
          </a:ln>
          <a:extLst>
            <a:ext uri="{53640926-AAD7-44D8-BBD7-CCE9431645EC}">
              <a14:shadowObscured xmlns:a14="http://schemas.microsoft.com/office/drawing/2010/main"/>
            </a:ext>
          </a:extLst>
        </p:spPr>
      </p:pic>
      <p:pic>
        <p:nvPicPr>
          <p:cNvPr id="25" name="Afbeelding 24">
            <a:extLst>
              <a:ext uri="{FF2B5EF4-FFF2-40B4-BE49-F238E27FC236}">
                <a16:creationId xmlns:a16="http://schemas.microsoft.com/office/drawing/2014/main" id="{00A7AE83-5248-56D4-E2B7-D14A896180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459" t="26254" r="47516" b="22032"/>
          <a:stretch/>
        </p:blipFill>
        <p:spPr bwMode="auto">
          <a:xfrm>
            <a:off x="7251052" y="2643340"/>
            <a:ext cx="1718698" cy="1514169"/>
          </a:xfrm>
          <a:prstGeom prst="rect">
            <a:avLst/>
          </a:prstGeom>
          <a:ln>
            <a:noFill/>
          </a:ln>
          <a:extLst>
            <a:ext uri="{53640926-AAD7-44D8-BBD7-CCE9431645EC}">
              <a14:shadowObscured xmlns:a14="http://schemas.microsoft.com/office/drawing/2010/main"/>
            </a:ext>
          </a:extLst>
        </p:spPr>
      </p:pic>
      <p:sp>
        <p:nvSpPr>
          <p:cNvPr id="6" name="Rechthoek 5">
            <a:extLst>
              <a:ext uri="{FF2B5EF4-FFF2-40B4-BE49-F238E27FC236}">
                <a16:creationId xmlns:a16="http://schemas.microsoft.com/office/drawing/2014/main" id="{EA5DC47D-0D86-9B68-E99B-D729A38ADBA1}"/>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7C688B9B-C679-3AFC-1964-49E12D11B4FE}"/>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EF53019D-4AC3-6E62-0BCF-568FACB03682}"/>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91309CD7-86CE-A3E2-EBFA-1BA36FDEAB70}"/>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AA9D7A25-6267-9B51-F09C-3C5CB7D42608}"/>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B82598C4-BA1E-9229-4323-24CAC32B65D1}"/>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541E1BD7-DD1B-89FF-379A-C54D555D134A}"/>
              </a:ext>
            </a:extLst>
          </p:cNvPr>
          <p:cNvSpPr/>
          <p:nvPr/>
        </p:nvSpPr>
        <p:spPr>
          <a:xfrm>
            <a:off x="4581214" y="4395496"/>
            <a:ext cx="865186" cy="171047"/>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D316CD6C-50FD-3976-8F39-C5CF6BC6C28F}"/>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46201ED0-405E-7D10-00C8-0220E4EC0FD4}"/>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75AEE06D-2BF0-9307-C037-F04B85F47E73}"/>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06303C65-ED15-1311-31F0-F1EAAE207D68}"/>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2" name="Pijl: rechts 31">
            <a:extLst>
              <a:ext uri="{FF2B5EF4-FFF2-40B4-BE49-F238E27FC236}">
                <a16:creationId xmlns:a16="http://schemas.microsoft.com/office/drawing/2014/main" id="{F9F5C163-3C7C-C936-8095-953567B75A47}"/>
              </a:ext>
            </a:extLst>
          </p:cNvPr>
          <p:cNvSpPr/>
          <p:nvPr/>
        </p:nvSpPr>
        <p:spPr>
          <a:xfrm>
            <a:off x="2042702"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kstvak 16">
            <a:extLst>
              <a:ext uri="{FF2B5EF4-FFF2-40B4-BE49-F238E27FC236}">
                <a16:creationId xmlns:a16="http://schemas.microsoft.com/office/drawing/2014/main" id="{30BC4567-5339-E436-0026-6357DAA50158}"/>
              </a:ext>
            </a:extLst>
          </p:cNvPr>
          <p:cNvSpPr txBox="1"/>
          <p:nvPr/>
        </p:nvSpPr>
        <p:spPr>
          <a:xfrm>
            <a:off x="5243718" y="4133886"/>
            <a:ext cx="3770266" cy="261610"/>
          </a:xfrm>
          <a:prstGeom prst="rect">
            <a:avLst/>
          </a:prstGeom>
          <a:noFill/>
        </p:spPr>
        <p:txBody>
          <a:bodyPr wrap="square" rtlCol="0">
            <a:spAutoFit/>
          </a:bodyPr>
          <a:lstStyle/>
          <a:p>
            <a:r>
              <a:rPr lang="nl-NL" sz="1100" dirty="0" err="1"/>
              <a:t>Figure</a:t>
            </a:r>
            <a:r>
              <a:rPr lang="nl-NL" sz="1100" dirty="0"/>
              <a:t> 5: IFC model </a:t>
            </a:r>
            <a:r>
              <a:rPr lang="nl-NL" sz="1100" dirty="0" err="1"/>
              <a:t>tranformation</a:t>
            </a:r>
            <a:r>
              <a:rPr lang="nl-NL" sz="1100" dirty="0"/>
              <a:t> building and </a:t>
            </a:r>
            <a:r>
              <a:rPr lang="nl-NL" sz="1100" dirty="0" err="1"/>
              <a:t>terraced</a:t>
            </a:r>
            <a:r>
              <a:rPr lang="nl-NL" sz="1100" dirty="0"/>
              <a:t> house</a:t>
            </a:r>
          </a:p>
        </p:txBody>
      </p:sp>
    </p:spTree>
    <p:extLst>
      <p:ext uri="{BB962C8B-B14F-4D97-AF65-F5344CB8AC3E}">
        <p14:creationId xmlns:p14="http://schemas.microsoft.com/office/powerpoint/2010/main" val="253614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Ontology creation</a:t>
            </a:r>
            <a:br>
              <a:rPr lang="en-GB" dirty="0"/>
            </a:br>
            <a:endParaRPr lang="en-GB" dirty="0"/>
          </a:p>
        </p:txBody>
      </p:sp>
      <p:sp>
        <p:nvSpPr>
          <p:cNvPr id="3" name="Tijdelijke aanduiding voor inhoud 2"/>
          <p:cNvSpPr>
            <a:spLocks noGrp="1"/>
          </p:cNvSpPr>
          <p:nvPr>
            <p:ph idx="1"/>
          </p:nvPr>
        </p:nvSpPr>
        <p:spPr>
          <a:xfrm>
            <a:off x="758824" y="872302"/>
            <a:ext cx="7556501" cy="2922458"/>
          </a:xfrm>
        </p:spPr>
        <p:txBody>
          <a:bodyPr/>
          <a:lstStyle/>
          <a:p>
            <a:pPr lvl="1"/>
            <a:endParaRPr lang="en-GB" dirty="0"/>
          </a:p>
          <a:p>
            <a:pPr lvl="2"/>
            <a:r>
              <a:rPr lang="en-GB" dirty="0"/>
              <a:t>Currently, there is </a:t>
            </a:r>
            <a:r>
              <a:rPr lang="en-GB" b="1" dirty="0">
                <a:solidFill>
                  <a:schemeClr val="tx2"/>
                </a:solidFill>
              </a:rPr>
              <a:t>no ontology for DPPs and MPs </a:t>
            </a:r>
            <a:r>
              <a:rPr lang="en-GB" dirty="0"/>
              <a:t>available</a:t>
            </a:r>
          </a:p>
          <a:p>
            <a:pPr lvl="2"/>
            <a:r>
              <a:rPr lang="en-GB" dirty="0"/>
              <a:t>Based on the defined must-have topics in the UML a new ontology is proposed: the </a:t>
            </a:r>
            <a:r>
              <a:rPr lang="en-GB" b="1" dirty="0">
                <a:solidFill>
                  <a:schemeClr val="tx2"/>
                </a:solidFill>
              </a:rPr>
              <a:t>DPP ontology </a:t>
            </a:r>
            <a:r>
              <a:rPr lang="en-GB" dirty="0"/>
              <a:t>(focus on element, product, and material level)</a:t>
            </a:r>
          </a:p>
          <a:p>
            <a:pPr lvl="2"/>
            <a:r>
              <a:rPr lang="en-GB" dirty="0"/>
              <a:t>For some must-have topics </a:t>
            </a:r>
            <a:r>
              <a:rPr lang="en-GB" b="1" dirty="0">
                <a:solidFill>
                  <a:schemeClr val="tx2"/>
                </a:solidFill>
              </a:rPr>
              <a:t>existing ontologies </a:t>
            </a:r>
            <a:r>
              <a:rPr lang="en-GB" dirty="0"/>
              <a:t>can be reused</a:t>
            </a:r>
          </a:p>
          <a:p>
            <a:pPr lvl="2"/>
            <a:endParaRPr lang="en-GB" dirty="0"/>
          </a:p>
          <a:p>
            <a:pPr lvl="2"/>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19</a:t>
            </a:fld>
            <a:endParaRPr lang="en-GB" dirty="0"/>
          </a:p>
        </p:txBody>
      </p:sp>
      <p:sp>
        <p:nvSpPr>
          <p:cNvPr id="6" name="Rechthoek 5">
            <a:extLst>
              <a:ext uri="{FF2B5EF4-FFF2-40B4-BE49-F238E27FC236}">
                <a16:creationId xmlns:a16="http://schemas.microsoft.com/office/drawing/2014/main" id="{B6F1C18F-B207-95EF-B05C-E9FD8E5F03D0}"/>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AE8A2889-AFFE-32EE-995D-4EBCBF3A61CE}"/>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D8015180-56B1-6D3C-7E5B-8001CCAE178B}"/>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2CFA0153-C4F7-F447-2705-A1CDBCA5FE9C}"/>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E66F5127-DCE5-CD63-7E87-841D1EB3482E}"/>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032ED4E9-4A8A-0067-DF00-004F70F08589}"/>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4F6CED4B-EC27-B589-A1F9-D9478C17D7C3}"/>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6DB1FE2C-3E89-2DB6-2BC5-2E08C14E8D3D}"/>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5E3BADC3-9061-4504-ED24-A5D6E2C624C1}"/>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A71C51C8-40D2-F70E-2ED3-63924658A693}"/>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4C36DBBF-F9E0-083E-AD2A-87F1C4315E2F}"/>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9" name="Pijl: rechts 28">
            <a:extLst>
              <a:ext uri="{FF2B5EF4-FFF2-40B4-BE49-F238E27FC236}">
                <a16:creationId xmlns:a16="http://schemas.microsoft.com/office/drawing/2014/main" id="{290B5709-6377-03E4-69F8-9C6FC94F527D}"/>
              </a:ext>
            </a:extLst>
          </p:cNvPr>
          <p:cNvSpPr/>
          <p:nvPr/>
        </p:nvSpPr>
        <p:spPr>
          <a:xfrm>
            <a:off x="2880686" y="4441708"/>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0194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Problem statement</a:t>
            </a:r>
            <a:br>
              <a:rPr lang="en-GB" dirty="0"/>
            </a:br>
            <a:endParaRPr lang="en-GB" dirty="0"/>
          </a:p>
        </p:txBody>
      </p:sp>
      <p:pic>
        <p:nvPicPr>
          <p:cNvPr id="8" name="Tijdelijke aanduiding voor inhoud 7" descr="Sluiten silhouet">
            <a:extLst>
              <a:ext uri="{FF2B5EF4-FFF2-40B4-BE49-F238E27FC236}">
                <a16:creationId xmlns:a16="http://schemas.microsoft.com/office/drawing/2014/main" id="{6C301CC8-8168-A865-1EF6-6EE510BD25E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984" y="1445065"/>
            <a:ext cx="1154591" cy="1154591"/>
          </a:xfrm>
        </p:spPr>
      </p:pic>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a:t>
            </a:fld>
            <a:endParaRPr lang="en-GB" dirty="0"/>
          </a:p>
        </p:txBody>
      </p:sp>
      <p:pic>
        <p:nvPicPr>
          <p:cNvPr id="6" name="Graphic 5" descr="Bakstenen muur bouwen silhouet">
            <a:extLst>
              <a:ext uri="{FF2B5EF4-FFF2-40B4-BE49-F238E27FC236}">
                <a16:creationId xmlns:a16="http://schemas.microsoft.com/office/drawing/2014/main" id="{29D7073E-B751-204E-6044-96A0DD116D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5078" y="1543155"/>
            <a:ext cx="914400" cy="914400"/>
          </a:xfrm>
          <a:prstGeom prst="rect">
            <a:avLst/>
          </a:prstGeom>
        </p:spPr>
      </p:pic>
      <p:sp>
        <p:nvSpPr>
          <p:cNvPr id="10" name="Tekstvak 9">
            <a:extLst>
              <a:ext uri="{FF2B5EF4-FFF2-40B4-BE49-F238E27FC236}">
                <a16:creationId xmlns:a16="http://schemas.microsoft.com/office/drawing/2014/main" id="{F417454A-8057-559E-521C-617F54076445}"/>
              </a:ext>
            </a:extLst>
          </p:cNvPr>
          <p:cNvSpPr txBox="1"/>
          <p:nvPr/>
        </p:nvSpPr>
        <p:spPr>
          <a:xfrm>
            <a:off x="597854" y="2559272"/>
            <a:ext cx="1641100" cy="707886"/>
          </a:xfrm>
          <a:prstGeom prst="rect">
            <a:avLst/>
          </a:prstGeom>
          <a:noFill/>
        </p:spPr>
        <p:txBody>
          <a:bodyPr wrap="square" rtlCol="0">
            <a:spAutoFit/>
          </a:bodyPr>
          <a:lstStyle/>
          <a:p>
            <a:pPr algn="ctr"/>
            <a:r>
              <a:rPr lang="en-US" sz="1000" b="1" dirty="0">
                <a:solidFill>
                  <a:schemeClr val="tx2"/>
                </a:solidFill>
                <a:latin typeface="Calibri" panose="020F0502020204030204" pitchFamily="34" charset="0"/>
                <a:cs typeface="Times New Roman" panose="02020603050405020304" pitchFamily="18" charset="0"/>
              </a:rPr>
              <a:t>Not all materials infinite</a:t>
            </a:r>
          </a:p>
          <a:p>
            <a:pPr algn="ctr"/>
            <a:r>
              <a:rPr lang="en-US" sz="1000" dirty="0">
                <a:latin typeface="Calibri" panose="020F0502020204030204" pitchFamily="34" charset="0"/>
                <a:cs typeface="Times New Roman" panose="02020603050405020304" pitchFamily="18" charset="0"/>
              </a:rPr>
              <a:t>Processing and utilization results in significant CO</a:t>
            </a:r>
            <a:r>
              <a:rPr lang="en-US" sz="700" dirty="0">
                <a:latin typeface="Calibri" panose="020F0502020204030204" pitchFamily="34" charset="0"/>
                <a:cs typeface="Times New Roman" panose="02020603050405020304" pitchFamily="18" charset="0"/>
              </a:rPr>
              <a:t>2</a:t>
            </a:r>
            <a:r>
              <a:rPr lang="en-US" sz="1000" dirty="0">
                <a:latin typeface="Calibri" panose="020F0502020204030204" pitchFamily="34" charset="0"/>
                <a:cs typeface="Times New Roman" panose="02020603050405020304" pitchFamily="18" charset="0"/>
              </a:rPr>
              <a:t> emissions.</a:t>
            </a:r>
            <a:endParaRPr lang="nl-NL" sz="1000" dirty="0"/>
          </a:p>
        </p:txBody>
      </p:sp>
      <p:pic>
        <p:nvPicPr>
          <p:cNvPr id="12" name="Graphic 11" descr="Kraanvogel silhouet">
            <a:extLst>
              <a:ext uri="{FF2B5EF4-FFF2-40B4-BE49-F238E27FC236}">
                <a16:creationId xmlns:a16="http://schemas.microsoft.com/office/drawing/2014/main" id="{89720948-EBE4-AAAF-61AF-079050F17F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24631" y="1627560"/>
            <a:ext cx="914400" cy="914400"/>
          </a:xfrm>
          <a:prstGeom prst="rect">
            <a:avLst/>
          </a:prstGeom>
        </p:spPr>
      </p:pic>
      <p:pic>
        <p:nvPicPr>
          <p:cNvPr id="13" name="Graphic 12" descr="Papier silhouet">
            <a:extLst>
              <a:ext uri="{FF2B5EF4-FFF2-40B4-BE49-F238E27FC236}">
                <a16:creationId xmlns:a16="http://schemas.microsoft.com/office/drawing/2014/main" id="{A2A0B138-BF10-3E8D-322E-F12FD743EA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42890" y="1565160"/>
            <a:ext cx="914400" cy="914400"/>
          </a:xfrm>
          <a:prstGeom prst="rect">
            <a:avLst/>
          </a:prstGeom>
        </p:spPr>
      </p:pic>
      <p:pic>
        <p:nvPicPr>
          <p:cNvPr id="15" name="Graphic 14" descr="Controlelijst silhouet">
            <a:extLst>
              <a:ext uri="{FF2B5EF4-FFF2-40B4-BE49-F238E27FC236}">
                <a16:creationId xmlns:a16="http://schemas.microsoft.com/office/drawing/2014/main" id="{1D5CAA1E-4A0B-50AF-EBD1-840E8E1193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79320" y="1602745"/>
            <a:ext cx="914400" cy="914400"/>
          </a:xfrm>
          <a:prstGeom prst="rect">
            <a:avLst/>
          </a:prstGeom>
        </p:spPr>
      </p:pic>
      <p:sp>
        <p:nvSpPr>
          <p:cNvPr id="16" name="Tekstvak 15">
            <a:extLst>
              <a:ext uri="{FF2B5EF4-FFF2-40B4-BE49-F238E27FC236}">
                <a16:creationId xmlns:a16="http://schemas.microsoft.com/office/drawing/2014/main" id="{F929E5DD-878C-8CFE-0117-4D31FF106A79}"/>
              </a:ext>
            </a:extLst>
          </p:cNvPr>
          <p:cNvSpPr txBox="1"/>
          <p:nvPr/>
        </p:nvSpPr>
        <p:spPr>
          <a:xfrm>
            <a:off x="2284036" y="2559272"/>
            <a:ext cx="1641100" cy="707886"/>
          </a:xfrm>
          <a:prstGeom prst="rect">
            <a:avLst/>
          </a:prstGeom>
          <a:noFill/>
        </p:spPr>
        <p:txBody>
          <a:bodyPr wrap="square" rtlCol="0">
            <a:spAutoFit/>
          </a:bodyPr>
          <a:lstStyle/>
          <a:p>
            <a:pPr algn="ctr"/>
            <a:r>
              <a:rPr lang="en-US" sz="1000" dirty="0">
                <a:latin typeface="Calibri" panose="020F0502020204030204" pitchFamily="34" charset="0"/>
                <a:ea typeface="Calibri" panose="020F0502020204030204" pitchFamily="34" charset="0"/>
                <a:cs typeface="Times New Roman" panose="02020603050405020304" pitchFamily="18" charset="0"/>
              </a:rPr>
              <a:t>The construction sector contributes to </a:t>
            </a:r>
            <a:r>
              <a:rPr lang="en-US" sz="100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38%</a:t>
            </a:r>
            <a:r>
              <a:rPr lang="en-US" sz="10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r>
              <a:rPr lang="en-US" sz="1000" dirty="0">
                <a:latin typeface="Calibri" panose="020F0502020204030204" pitchFamily="34" charset="0"/>
                <a:ea typeface="Calibri" panose="020F0502020204030204" pitchFamily="34" charset="0"/>
                <a:cs typeface="Times New Roman" panose="02020603050405020304" pitchFamily="18" charset="0"/>
              </a:rPr>
              <a:t>of total global energy-related </a:t>
            </a:r>
            <a:r>
              <a:rPr lang="en-US" sz="1000" dirty="0">
                <a:effectLst/>
                <a:latin typeface="Calibri" panose="020F0502020204030204" pitchFamily="34" charset="0"/>
                <a:ea typeface="Calibri" panose="020F0502020204030204" pitchFamily="34" charset="0"/>
                <a:cs typeface="Times New Roman" panose="02020603050405020304" pitchFamily="18" charset="0"/>
              </a:rPr>
              <a:t>CO</a:t>
            </a:r>
            <a:r>
              <a:rPr lang="en-US" sz="700" dirty="0">
                <a:effectLst/>
                <a:latin typeface="Calibri" panose="020F0502020204030204" pitchFamily="34" charset="0"/>
                <a:ea typeface="Calibri" panose="020F0502020204030204" pitchFamily="34" charset="0"/>
                <a:cs typeface="Times New Roman" panose="02020603050405020304" pitchFamily="18" charset="0"/>
              </a:rPr>
              <a:t>2</a:t>
            </a:r>
            <a:r>
              <a:rPr lang="en-US" sz="1000" dirty="0">
                <a:latin typeface="Calibri" panose="020F0502020204030204" pitchFamily="34" charset="0"/>
                <a:ea typeface="Calibri" panose="020F0502020204030204" pitchFamily="34" charset="0"/>
                <a:cs typeface="Times New Roman" panose="02020603050405020304" pitchFamily="18" charset="0"/>
              </a:rPr>
              <a:t> emissions.</a:t>
            </a:r>
            <a:endParaRPr lang="nl-NL" sz="1000" dirty="0"/>
          </a:p>
        </p:txBody>
      </p:sp>
      <p:sp>
        <p:nvSpPr>
          <p:cNvPr id="17" name="Tekstvak 16">
            <a:extLst>
              <a:ext uri="{FF2B5EF4-FFF2-40B4-BE49-F238E27FC236}">
                <a16:creationId xmlns:a16="http://schemas.microsoft.com/office/drawing/2014/main" id="{A6449E95-B11F-91BC-E131-89BAD8851672}"/>
              </a:ext>
            </a:extLst>
          </p:cNvPr>
          <p:cNvSpPr txBox="1"/>
          <p:nvPr/>
        </p:nvSpPr>
        <p:spPr>
          <a:xfrm>
            <a:off x="5579540" y="2560795"/>
            <a:ext cx="1641100" cy="1015663"/>
          </a:xfrm>
          <a:prstGeom prst="rect">
            <a:avLst/>
          </a:prstGeom>
          <a:noFill/>
        </p:spPr>
        <p:txBody>
          <a:bodyPr wrap="square" rtlCol="0">
            <a:spAutoFit/>
          </a:bodyPr>
          <a:lstStyle/>
          <a:p>
            <a:pPr marL="0" lvl="1" algn="ctr"/>
            <a:r>
              <a:rPr lang="en-US" sz="1000" b="1" dirty="0">
                <a:solidFill>
                  <a:schemeClr val="tx2"/>
                </a:solidFill>
                <a:latin typeface="Calibri" panose="020F0502020204030204" pitchFamily="34" charset="0"/>
                <a:cs typeface="Times New Roman" panose="02020603050405020304" pitchFamily="18" charset="0"/>
              </a:rPr>
              <a:t>Material Passports </a:t>
            </a:r>
            <a:r>
              <a:rPr lang="en-US" sz="1000" dirty="0">
                <a:latin typeface="Calibri" panose="020F0502020204030204" pitchFamily="34" charset="0"/>
                <a:cs typeface="Times New Roman" panose="02020603050405020304" pitchFamily="18" charset="0"/>
              </a:rPr>
              <a:t>can be a solution. However, there is no standard and no consensus among stakeholders regarding the content of the passport. </a:t>
            </a:r>
          </a:p>
        </p:txBody>
      </p:sp>
      <p:sp>
        <p:nvSpPr>
          <p:cNvPr id="18" name="Tekstvak 17">
            <a:extLst>
              <a:ext uri="{FF2B5EF4-FFF2-40B4-BE49-F238E27FC236}">
                <a16:creationId xmlns:a16="http://schemas.microsoft.com/office/drawing/2014/main" id="{7803AFE1-4BE0-4406-F8D1-E649184C6278}"/>
              </a:ext>
            </a:extLst>
          </p:cNvPr>
          <p:cNvSpPr txBox="1"/>
          <p:nvPr/>
        </p:nvSpPr>
        <p:spPr>
          <a:xfrm>
            <a:off x="7115970" y="2560795"/>
            <a:ext cx="1641100" cy="1015663"/>
          </a:xfrm>
          <a:prstGeom prst="rect">
            <a:avLst/>
          </a:prstGeom>
          <a:noFill/>
        </p:spPr>
        <p:txBody>
          <a:bodyPr wrap="square" rtlCol="0">
            <a:spAutoFit/>
          </a:bodyPr>
          <a:lstStyle/>
          <a:p>
            <a:pPr marL="0" lvl="1" algn="ctr"/>
            <a:r>
              <a:rPr lang="en-US" sz="1000" dirty="0">
                <a:latin typeface="Calibri" panose="020F0502020204030204" pitchFamily="34" charset="0"/>
                <a:cs typeface="Times New Roman" panose="02020603050405020304" pitchFamily="18" charset="0"/>
              </a:rPr>
              <a:t>There is </a:t>
            </a:r>
            <a:r>
              <a:rPr lang="en-US" sz="1000" b="1" dirty="0">
                <a:solidFill>
                  <a:schemeClr val="tx2"/>
                </a:solidFill>
                <a:latin typeface="Calibri" panose="020F0502020204030204" pitchFamily="34" charset="0"/>
                <a:cs typeface="Times New Roman" panose="02020603050405020304" pitchFamily="18" charset="0"/>
              </a:rPr>
              <a:t>a need to verify </a:t>
            </a:r>
            <a:r>
              <a:rPr lang="en-US" sz="1000" dirty="0">
                <a:latin typeface="Calibri" panose="020F0502020204030204" pitchFamily="34" charset="0"/>
                <a:cs typeface="Times New Roman" panose="02020603050405020304" pitchFamily="18" charset="0"/>
              </a:rPr>
              <a:t>the data to ensure its accuracy, thereby enhancing the prospects for reusing and recycling materials.</a:t>
            </a:r>
          </a:p>
        </p:txBody>
      </p:sp>
      <p:sp>
        <p:nvSpPr>
          <p:cNvPr id="19" name="Tekstvak 18">
            <a:extLst>
              <a:ext uri="{FF2B5EF4-FFF2-40B4-BE49-F238E27FC236}">
                <a16:creationId xmlns:a16="http://schemas.microsoft.com/office/drawing/2014/main" id="{899E955D-F57F-07CC-3812-85D9C4726125}"/>
              </a:ext>
            </a:extLst>
          </p:cNvPr>
          <p:cNvSpPr txBox="1"/>
          <p:nvPr/>
        </p:nvSpPr>
        <p:spPr>
          <a:xfrm>
            <a:off x="4078699" y="1589974"/>
            <a:ext cx="721489" cy="246221"/>
          </a:xfrm>
          <a:prstGeom prst="rect">
            <a:avLst/>
          </a:prstGeom>
          <a:noFill/>
        </p:spPr>
        <p:txBody>
          <a:bodyPr wrap="square" rtlCol="0">
            <a:spAutoFit/>
          </a:bodyPr>
          <a:lstStyle/>
          <a:p>
            <a:pPr algn="ctr"/>
            <a:r>
              <a:rPr lang="en-US" sz="1000" dirty="0">
                <a:latin typeface="Calibri" panose="020F0502020204030204" pitchFamily="34" charset="0"/>
                <a:ea typeface="Calibri" panose="020F0502020204030204" pitchFamily="34" charset="0"/>
                <a:cs typeface="Times New Roman" panose="02020603050405020304" pitchFamily="18" charset="0"/>
              </a:rPr>
              <a:t>Refuse</a:t>
            </a:r>
            <a:endParaRPr lang="nl-NL" sz="1000" dirty="0"/>
          </a:p>
        </p:txBody>
      </p:sp>
      <p:pic>
        <p:nvPicPr>
          <p:cNvPr id="21" name="Graphic 20" descr="Trap omlaag silhouet">
            <a:extLst>
              <a:ext uri="{FF2B5EF4-FFF2-40B4-BE49-F238E27FC236}">
                <a16:creationId xmlns:a16="http://schemas.microsoft.com/office/drawing/2014/main" id="{1DC50B69-002A-8D85-F86E-AD7E6FAA513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60227" y="1627560"/>
            <a:ext cx="914400" cy="914400"/>
          </a:xfrm>
          <a:prstGeom prst="rect">
            <a:avLst/>
          </a:prstGeom>
        </p:spPr>
      </p:pic>
      <p:sp>
        <p:nvSpPr>
          <p:cNvPr id="22" name="Tekstvak 21">
            <a:extLst>
              <a:ext uri="{FF2B5EF4-FFF2-40B4-BE49-F238E27FC236}">
                <a16:creationId xmlns:a16="http://schemas.microsoft.com/office/drawing/2014/main" id="{117BD595-9F4B-5DB4-4C39-840487DC9DF0}"/>
              </a:ext>
            </a:extLst>
          </p:cNvPr>
          <p:cNvSpPr txBox="1"/>
          <p:nvPr/>
        </p:nvSpPr>
        <p:spPr>
          <a:xfrm>
            <a:off x="4319974" y="1776139"/>
            <a:ext cx="721489" cy="246221"/>
          </a:xfrm>
          <a:prstGeom prst="rect">
            <a:avLst/>
          </a:prstGeom>
          <a:noFill/>
        </p:spPr>
        <p:txBody>
          <a:bodyPr wrap="square" rtlCol="0">
            <a:spAutoFit/>
          </a:bodyPr>
          <a:lstStyle/>
          <a:p>
            <a:pPr algn="ctr"/>
            <a:r>
              <a:rPr lang="en-US" sz="1000" dirty="0">
                <a:latin typeface="Calibri" panose="020F0502020204030204" pitchFamily="34" charset="0"/>
                <a:ea typeface="Calibri" panose="020F0502020204030204" pitchFamily="34" charset="0"/>
                <a:cs typeface="Times New Roman" panose="02020603050405020304" pitchFamily="18" charset="0"/>
              </a:rPr>
              <a:t>Reduce</a:t>
            </a:r>
            <a:endParaRPr lang="nl-NL" sz="1000" dirty="0"/>
          </a:p>
        </p:txBody>
      </p:sp>
      <p:sp>
        <p:nvSpPr>
          <p:cNvPr id="23" name="Tekstvak 22">
            <a:extLst>
              <a:ext uri="{FF2B5EF4-FFF2-40B4-BE49-F238E27FC236}">
                <a16:creationId xmlns:a16="http://schemas.microsoft.com/office/drawing/2014/main" id="{B921AEBD-D5B6-B175-086B-D908600CDC0C}"/>
              </a:ext>
            </a:extLst>
          </p:cNvPr>
          <p:cNvSpPr txBox="1"/>
          <p:nvPr/>
        </p:nvSpPr>
        <p:spPr>
          <a:xfrm>
            <a:off x="4508084" y="1936835"/>
            <a:ext cx="721489" cy="246221"/>
          </a:xfrm>
          <a:prstGeom prst="rect">
            <a:avLst/>
          </a:prstGeom>
          <a:noFill/>
        </p:spPr>
        <p:txBody>
          <a:bodyPr wrap="square" rtlCol="0">
            <a:spAutoFit/>
          </a:bodyPr>
          <a:lstStyle/>
          <a:p>
            <a:pPr algn="ctr"/>
            <a:r>
              <a:rPr lang="en-US" sz="1000" dirty="0">
                <a:latin typeface="Calibri" panose="020F0502020204030204" pitchFamily="34" charset="0"/>
                <a:cs typeface="Times New Roman" panose="02020603050405020304" pitchFamily="18" charset="0"/>
              </a:rPr>
              <a:t>Renew</a:t>
            </a:r>
            <a:endParaRPr lang="nl-NL" sz="1000" dirty="0"/>
          </a:p>
        </p:txBody>
      </p:sp>
      <p:sp>
        <p:nvSpPr>
          <p:cNvPr id="24" name="Tekstvak 23">
            <a:extLst>
              <a:ext uri="{FF2B5EF4-FFF2-40B4-BE49-F238E27FC236}">
                <a16:creationId xmlns:a16="http://schemas.microsoft.com/office/drawing/2014/main" id="{F147F302-7264-087A-044B-5A84C46BA61D}"/>
              </a:ext>
            </a:extLst>
          </p:cNvPr>
          <p:cNvSpPr txBox="1"/>
          <p:nvPr/>
        </p:nvSpPr>
        <p:spPr>
          <a:xfrm>
            <a:off x="4735420" y="2123000"/>
            <a:ext cx="721489" cy="246221"/>
          </a:xfrm>
          <a:prstGeom prst="rect">
            <a:avLst/>
          </a:prstGeom>
          <a:noFill/>
        </p:spPr>
        <p:txBody>
          <a:bodyPr wrap="square" rtlCol="0">
            <a:spAutoFit/>
          </a:bodyPr>
          <a:lstStyle/>
          <a:p>
            <a:pPr algn="ctr"/>
            <a:r>
              <a:rPr lang="en-US" sz="1000" dirty="0">
                <a:latin typeface="Calibri" panose="020F0502020204030204" pitchFamily="34" charset="0"/>
                <a:cs typeface="Times New Roman" panose="02020603050405020304" pitchFamily="18" charset="0"/>
              </a:rPr>
              <a:t>…Recycle</a:t>
            </a:r>
            <a:endParaRPr lang="nl-NL" sz="1000" dirty="0"/>
          </a:p>
        </p:txBody>
      </p:sp>
      <p:sp>
        <p:nvSpPr>
          <p:cNvPr id="25" name="Tekstvak 24">
            <a:extLst>
              <a:ext uri="{FF2B5EF4-FFF2-40B4-BE49-F238E27FC236}">
                <a16:creationId xmlns:a16="http://schemas.microsoft.com/office/drawing/2014/main" id="{3E8B37D8-7B8D-23C7-E04B-712017F7B6DF}"/>
              </a:ext>
            </a:extLst>
          </p:cNvPr>
          <p:cNvSpPr txBox="1"/>
          <p:nvPr/>
        </p:nvSpPr>
        <p:spPr>
          <a:xfrm>
            <a:off x="3870786" y="1877244"/>
            <a:ext cx="721489" cy="246221"/>
          </a:xfrm>
          <a:prstGeom prst="rect">
            <a:avLst/>
          </a:prstGeom>
          <a:noFill/>
        </p:spPr>
        <p:txBody>
          <a:bodyPr wrap="square" rtlCol="0">
            <a:spAutoFit/>
          </a:bodyPr>
          <a:lstStyle/>
          <a:p>
            <a:pPr algn="ctr"/>
            <a:r>
              <a:rPr lang="en-US" sz="1000" b="1" dirty="0">
                <a:latin typeface="Calibri" panose="020F0502020204030204" pitchFamily="34" charset="0"/>
                <a:cs typeface="Times New Roman" panose="02020603050405020304" pitchFamily="18" charset="0"/>
              </a:rPr>
              <a:t>10R</a:t>
            </a:r>
            <a:endParaRPr lang="nl-NL" sz="1000" b="1" dirty="0"/>
          </a:p>
        </p:txBody>
      </p:sp>
      <p:sp>
        <p:nvSpPr>
          <p:cNvPr id="26" name="Tekstvak 25">
            <a:extLst>
              <a:ext uri="{FF2B5EF4-FFF2-40B4-BE49-F238E27FC236}">
                <a16:creationId xmlns:a16="http://schemas.microsoft.com/office/drawing/2014/main" id="{547516C3-16AB-DFDE-61EB-880333473326}"/>
              </a:ext>
            </a:extLst>
          </p:cNvPr>
          <p:cNvSpPr txBox="1"/>
          <p:nvPr/>
        </p:nvSpPr>
        <p:spPr>
          <a:xfrm>
            <a:off x="3856912" y="2559272"/>
            <a:ext cx="1641100" cy="861774"/>
          </a:xfrm>
          <a:prstGeom prst="rect">
            <a:avLst/>
          </a:prstGeom>
          <a:noFill/>
        </p:spPr>
        <p:txBody>
          <a:bodyPr wrap="square" rtlCol="0">
            <a:spAutoFit/>
          </a:bodyPr>
          <a:lstStyle/>
          <a:p>
            <a:pPr marL="0" lvl="1" algn="ctr"/>
            <a:r>
              <a:rPr lang="en-US" sz="1000" dirty="0">
                <a:latin typeface="Calibri" panose="020F0502020204030204" pitchFamily="34" charset="0"/>
                <a:cs typeface="Times New Roman" panose="02020603050405020304" pitchFamily="18" charset="0"/>
              </a:rPr>
              <a:t>Minimize by acting higher on the </a:t>
            </a:r>
            <a:r>
              <a:rPr lang="en-US" sz="1000" b="1" dirty="0">
                <a:solidFill>
                  <a:schemeClr val="tx2"/>
                </a:solidFill>
                <a:latin typeface="Calibri" panose="020F0502020204030204" pitchFamily="34" charset="0"/>
                <a:cs typeface="Times New Roman" panose="02020603050405020304" pitchFamily="18" charset="0"/>
              </a:rPr>
              <a:t>10R ladder</a:t>
            </a:r>
            <a:r>
              <a:rPr lang="en-US" sz="1000" dirty="0">
                <a:latin typeface="Calibri" panose="020F0502020204030204" pitchFamily="34" charset="0"/>
                <a:cs typeface="Times New Roman" panose="02020603050405020304" pitchFamily="18" charset="0"/>
              </a:rPr>
              <a:t>.</a:t>
            </a:r>
            <a:r>
              <a:rPr lang="en-US" sz="1000" b="1" dirty="0">
                <a:solidFill>
                  <a:schemeClr val="tx2"/>
                </a:solidFill>
                <a:latin typeface="Calibri" panose="020F0502020204030204" pitchFamily="34" charset="0"/>
                <a:cs typeface="Times New Roman" panose="02020603050405020304" pitchFamily="18" charset="0"/>
              </a:rPr>
              <a:t> </a:t>
            </a:r>
            <a:r>
              <a:rPr lang="en-US" sz="1000" dirty="0">
                <a:latin typeface="Calibri" panose="020F0502020204030204" pitchFamily="34" charset="0"/>
                <a:cs typeface="Times New Roman" panose="02020603050405020304" pitchFamily="18" charset="0"/>
              </a:rPr>
              <a:t>However, there are several challenges involved to renew (reuse) materials.</a:t>
            </a:r>
          </a:p>
        </p:txBody>
      </p:sp>
      <p:sp>
        <p:nvSpPr>
          <p:cNvPr id="27" name="Tekstvak 26">
            <a:extLst>
              <a:ext uri="{FF2B5EF4-FFF2-40B4-BE49-F238E27FC236}">
                <a16:creationId xmlns:a16="http://schemas.microsoft.com/office/drawing/2014/main" id="{EF663FDC-4AEE-3977-04A1-AD27F79AC87A}"/>
              </a:ext>
            </a:extLst>
          </p:cNvPr>
          <p:cNvSpPr txBox="1"/>
          <p:nvPr/>
        </p:nvSpPr>
        <p:spPr>
          <a:xfrm>
            <a:off x="6043724" y="1915865"/>
            <a:ext cx="721489" cy="246221"/>
          </a:xfrm>
          <a:prstGeom prst="rect">
            <a:avLst/>
          </a:prstGeom>
          <a:noFill/>
        </p:spPr>
        <p:txBody>
          <a:bodyPr wrap="square" rtlCol="0">
            <a:spAutoFit/>
          </a:bodyPr>
          <a:lstStyle/>
          <a:p>
            <a:pPr algn="ctr"/>
            <a:r>
              <a:rPr lang="en-US" sz="1000" b="1" dirty="0">
                <a:latin typeface="Calibri" panose="020F0502020204030204" pitchFamily="34" charset="0"/>
                <a:cs typeface="Times New Roman" panose="02020603050405020304" pitchFamily="18" charset="0"/>
              </a:rPr>
              <a:t>MP</a:t>
            </a:r>
            <a:endParaRPr lang="nl-NL" sz="1000" b="1" dirty="0"/>
          </a:p>
        </p:txBody>
      </p:sp>
    </p:spTree>
    <p:extLst>
      <p:ext uri="{BB962C8B-B14F-4D97-AF65-F5344CB8AC3E}">
        <p14:creationId xmlns:p14="http://schemas.microsoft.com/office/powerpoint/2010/main" val="20111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Ontology creation</a:t>
            </a:r>
            <a:br>
              <a:rPr lang="en-GB" dirty="0"/>
            </a:br>
            <a:br>
              <a:rPr lang="en-GB" dirty="0"/>
            </a:br>
            <a:endParaRPr lang="en-GB" dirty="0"/>
          </a:p>
        </p:txBody>
      </p:sp>
      <p:sp>
        <p:nvSpPr>
          <p:cNvPr id="3" name="Tijdelijke aanduiding voor inhoud 2"/>
          <p:cNvSpPr>
            <a:spLocks noGrp="1"/>
          </p:cNvSpPr>
          <p:nvPr>
            <p:ph idx="1"/>
          </p:nvPr>
        </p:nvSpPr>
        <p:spPr>
          <a:xfrm>
            <a:off x="758825" y="1165736"/>
            <a:ext cx="2754397" cy="2922458"/>
          </a:xfrm>
        </p:spPr>
        <p:txBody>
          <a:bodyPr/>
          <a:lstStyle/>
          <a:p>
            <a:pPr lvl="2"/>
            <a:r>
              <a:rPr lang="en-GB" dirty="0"/>
              <a:t>T box – only shows classes</a:t>
            </a:r>
          </a:p>
          <a:p>
            <a:pPr lvl="2"/>
            <a:r>
              <a:rPr lang="en-GB" dirty="0"/>
              <a:t>Dark green shows the usage of the DPP ontology </a:t>
            </a:r>
          </a:p>
          <a:p>
            <a:pPr lvl="2"/>
            <a:r>
              <a:rPr lang="en-GB" dirty="0"/>
              <a:t>The light green boxes show the alternative existing ontologies </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20</a:t>
            </a:fld>
            <a:endParaRPr lang="en-GB" dirty="0"/>
          </a:p>
        </p:txBody>
      </p:sp>
      <p:pic>
        <p:nvPicPr>
          <p:cNvPr id="6" name="Afbeelding 5">
            <a:extLst>
              <a:ext uri="{FF2B5EF4-FFF2-40B4-BE49-F238E27FC236}">
                <a16:creationId xmlns:a16="http://schemas.microsoft.com/office/drawing/2014/main" id="{B9062A41-E322-6793-ABEC-56D656336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275" y="215473"/>
            <a:ext cx="5375458" cy="3872721"/>
          </a:xfrm>
          <a:prstGeom prst="rect">
            <a:avLst/>
          </a:prstGeom>
        </p:spPr>
      </p:pic>
      <p:sp>
        <p:nvSpPr>
          <p:cNvPr id="7" name="Rechthoek 6">
            <a:extLst>
              <a:ext uri="{FF2B5EF4-FFF2-40B4-BE49-F238E27FC236}">
                <a16:creationId xmlns:a16="http://schemas.microsoft.com/office/drawing/2014/main" id="{8A371734-D8A8-955E-0CDA-18EB6D5095BF}"/>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a:extLst>
              <a:ext uri="{FF2B5EF4-FFF2-40B4-BE49-F238E27FC236}">
                <a16:creationId xmlns:a16="http://schemas.microsoft.com/office/drawing/2014/main" id="{10E8889F-7F5A-361B-D7D8-8FEAA25F9B29}"/>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9" name="Rechthoek 8">
            <a:extLst>
              <a:ext uri="{FF2B5EF4-FFF2-40B4-BE49-F238E27FC236}">
                <a16:creationId xmlns:a16="http://schemas.microsoft.com/office/drawing/2014/main" id="{BE8B404E-894F-6AC2-83E9-570C773599A9}"/>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0" name="Rechthoek 9">
            <a:extLst>
              <a:ext uri="{FF2B5EF4-FFF2-40B4-BE49-F238E27FC236}">
                <a16:creationId xmlns:a16="http://schemas.microsoft.com/office/drawing/2014/main" id="{ADF17A3D-42D4-8F4A-C84D-CB44F1A4223F}"/>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1" name="Rechthoek 10">
            <a:extLst>
              <a:ext uri="{FF2B5EF4-FFF2-40B4-BE49-F238E27FC236}">
                <a16:creationId xmlns:a16="http://schemas.microsoft.com/office/drawing/2014/main" id="{D8D8559A-1BD9-3834-C512-122E9000078D}"/>
              </a:ext>
            </a:extLst>
          </p:cNvPr>
          <p:cNvSpPr/>
          <p:nvPr/>
        </p:nvSpPr>
        <p:spPr>
          <a:xfrm>
            <a:off x="2840179" y="4389087"/>
            <a:ext cx="865186" cy="175598"/>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2" name="Rechthoek 11">
            <a:extLst>
              <a:ext uri="{FF2B5EF4-FFF2-40B4-BE49-F238E27FC236}">
                <a16:creationId xmlns:a16="http://schemas.microsoft.com/office/drawing/2014/main" id="{6357D31C-AC4C-FA4D-EE36-C2D8BB013D7C}"/>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3" name="Rechthoek 12">
            <a:extLst>
              <a:ext uri="{FF2B5EF4-FFF2-40B4-BE49-F238E27FC236}">
                <a16:creationId xmlns:a16="http://schemas.microsoft.com/office/drawing/2014/main" id="{26412947-EEBF-DD50-DD32-687EC8302926}"/>
              </a:ext>
            </a:extLst>
          </p:cNvPr>
          <p:cNvSpPr/>
          <p:nvPr/>
        </p:nvSpPr>
        <p:spPr>
          <a:xfrm>
            <a:off x="4581214" y="4392834"/>
            <a:ext cx="865186" cy="17370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4" name="Rechthoek 13">
            <a:extLst>
              <a:ext uri="{FF2B5EF4-FFF2-40B4-BE49-F238E27FC236}">
                <a16:creationId xmlns:a16="http://schemas.microsoft.com/office/drawing/2014/main" id="{306E6114-C304-BA68-FBF6-F0CF260DFDEA}"/>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5" name="Rechthoek 14">
            <a:extLst>
              <a:ext uri="{FF2B5EF4-FFF2-40B4-BE49-F238E27FC236}">
                <a16:creationId xmlns:a16="http://schemas.microsoft.com/office/drawing/2014/main" id="{FCE2BA43-759A-6FCD-DE8C-D1D70709B18E}"/>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6" name="Rechthoek 15">
            <a:extLst>
              <a:ext uri="{FF2B5EF4-FFF2-40B4-BE49-F238E27FC236}">
                <a16:creationId xmlns:a16="http://schemas.microsoft.com/office/drawing/2014/main" id="{9A43BD09-AC84-EE73-22B5-3DD6C91C63EE}"/>
              </a:ext>
            </a:extLst>
          </p:cNvPr>
          <p:cNvSpPr/>
          <p:nvPr/>
        </p:nvSpPr>
        <p:spPr>
          <a:xfrm>
            <a:off x="7146928" y="4390976"/>
            <a:ext cx="865186" cy="173709"/>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28" name="Rechthoek 27">
            <a:extLst>
              <a:ext uri="{FF2B5EF4-FFF2-40B4-BE49-F238E27FC236}">
                <a16:creationId xmlns:a16="http://schemas.microsoft.com/office/drawing/2014/main" id="{8CC13ACF-5623-3DA0-6F87-55ECE2A9061E}"/>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0" name="Pijl: rechts 29">
            <a:extLst>
              <a:ext uri="{FF2B5EF4-FFF2-40B4-BE49-F238E27FC236}">
                <a16:creationId xmlns:a16="http://schemas.microsoft.com/office/drawing/2014/main" id="{228648B5-693E-2CDE-1CAA-16FDB6764D7C}"/>
              </a:ext>
            </a:extLst>
          </p:cNvPr>
          <p:cNvSpPr/>
          <p:nvPr/>
        </p:nvSpPr>
        <p:spPr>
          <a:xfrm>
            <a:off x="2880686" y="4441708"/>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kstvak 16">
            <a:extLst>
              <a:ext uri="{FF2B5EF4-FFF2-40B4-BE49-F238E27FC236}">
                <a16:creationId xmlns:a16="http://schemas.microsoft.com/office/drawing/2014/main" id="{924255C8-E724-1AA9-DCF4-CE483B6AD325}"/>
              </a:ext>
            </a:extLst>
          </p:cNvPr>
          <p:cNvSpPr txBox="1"/>
          <p:nvPr/>
        </p:nvSpPr>
        <p:spPr>
          <a:xfrm>
            <a:off x="3513222" y="4065376"/>
            <a:ext cx="3558138" cy="261610"/>
          </a:xfrm>
          <a:prstGeom prst="rect">
            <a:avLst/>
          </a:prstGeom>
          <a:noFill/>
        </p:spPr>
        <p:txBody>
          <a:bodyPr wrap="square" rtlCol="0">
            <a:spAutoFit/>
          </a:bodyPr>
          <a:lstStyle/>
          <a:p>
            <a:r>
              <a:rPr lang="nl-NL" sz="1100" dirty="0" err="1"/>
              <a:t>Figure</a:t>
            </a:r>
            <a:r>
              <a:rPr lang="nl-NL" sz="1100" dirty="0"/>
              <a:t> 6: T Box digital product </a:t>
            </a:r>
            <a:r>
              <a:rPr lang="nl-NL" sz="1100" dirty="0" err="1"/>
              <a:t>passport</a:t>
            </a:r>
            <a:r>
              <a:rPr lang="nl-NL" sz="1100" dirty="0"/>
              <a:t> </a:t>
            </a:r>
            <a:r>
              <a:rPr lang="nl-NL" sz="1100" dirty="0" err="1"/>
              <a:t>ontology</a:t>
            </a:r>
            <a:endParaRPr lang="nl-NL" sz="1100" dirty="0"/>
          </a:p>
        </p:txBody>
      </p:sp>
      <p:sp>
        <p:nvSpPr>
          <p:cNvPr id="19" name="Rechthoek 18">
            <a:extLst>
              <a:ext uri="{FF2B5EF4-FFF2-40B4-BE49-F238E27FC236}">
                <a16:creationId xmlns:a16="http://schemas.microsoft.com/office/drawing/2014/main" id="{1FBF31B0-926D-99EA-B26A-76500EAA9D04}"/>
              </a:ext>
            </a:extLst>
          </p:cNvPr>
          <p:cNvSpPr/>
          <p:nvPr/>
        </p:nvSpPr>
        <p:spPr>
          <a:xfrm>
            <a:off x="4581213" y="1857934"/>
            <a:ext cx="4395995" cy="220372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21" name="Rechthoek 20">
            <a:extLst>
              <a:ext uri="{FF2B5EF4-FFF2-40B4-BE49-F238E27FC236}">
                <a16:creationId xmlns:a16="http://schemas.microsoft.com/office/drawing/2014/main" id="{698B76DE-7660-F74B-19DC-AC6B40982444}"/>
              </a:ext>
            </a:extLst>
          </p:cNvPr>
          <p:cNvSpPr/>
          <p:nvPr/>
        </p:nvSpPr>
        <p:spPr>
          <a:xfrm>
            <a:off x="3619276" y="1196907"/>
            <a:ext cx="5357932" cy="66967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23" name="Rechthoek 22">
            <a:extLst>
              <a:ext uri="{FF2B5EF4-FFF2-40B4-BE49-F238E27FC236}">
                <a16:creationId xmlns:a16="http://schemas.microsoft.com/office/drawing/2014/main" id="{7F734D49-CC9C-44EF-242F-693BA4E4927B}"/>
              </a:ext>
            </a:extLst>
          </p:cNvPr>
          <p:cNvSpPr/>
          <p:nvPr/>
        </p:nvSpPr>
        <p:spPr>
          <a:xfrm>
            <a:off x="6434004" y="379553"/>
            <a:ext cx="918067" cy="59345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24" name="Rechthoek 23">
            <a:extLst>
              <a:ext uri="{FF2B5EF4-FFF2-40B4-BE49-F238E27FC236}">
                <a16:creationId xmlns:a16="http://schemas.microsoft.com/office/drawing/2014/main" id="{9EF09361-F5AE-5884-989B-1825BB2A3682}"/>
              </a:ext>
            </a:extLst>
          </p:cNvPr>
          <p:cNvSpPr/>
          <p:nvPr/>
        </p:nvSpPr>
        <p:spPr>
          <a:xfrm>
            <a:off x="5777151" y="211759"/>
            <a:ext cx="656853" cy="5934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dirty="0"/>
          </a:p>
        </p:txBody>
      </p:sp>
      <p:sp>
        <p:nvSpPr>
          <p:cNvPr id="25" name="Tekstvak 24">
            <a:extLst>
              <a:ext uri="{FF2B5EF4-FFF2-40B4-BE49-F238E27FC236}">
                <a16:creationId xmlns:a16="http://schemas.microsoft.com/office/drawing/2014/main" id="{CB6CC7FA-F468-8AC2-426B-31A187178A72}"/>
              </a:ext>
            </a:extLst>
          </p:cNvPr>
          <p:cNvSpPr txBox="1"/>
          <p:nvPr/>
        </p:nvSpPr>
        <p:spPr>
          <a:xfrm>
            <a:off x="3826465" y="935255"/>
            <a:ext cx="1421220" cy="300082"/>
          </a:xfrm>
          <a:prstGeom prst="rect">
            <a:avLst/>
          </a:prstGeom>
          <a:noFill/>
        </p:spPr>
        <p:txBody>
          <a:bodyPr wrap="square" rtlCol="0">
            <a:spAutoFit/>
          </a:bodyPr>
          <a:lstStyle/>
          <a:p>
            <a:r>
              <a:rPr lang="nl-NL" dirty="0"/>
              <a:t>Building levels</a:t>
            </a:r>
          </a:p>
        </p:txBody>
      </p:sp>
      <p:sp>
        <p:nvSpPr>
          <p:cNvPr id="26" name="Tekstvak 25">
            <a:extLst>
              <a:ext uri="{FF2B5EF4-FFF2-40B4-BE49-F238E27FC236}">
                <a16:creationId xmlns:a16="http://schemas.microsoft.com/office/drawing/2014/main" id="{ED1A487B-DD2B-B6FF-1C10-3B28DE2E00AB}"/>
              </a:ext>
            </a:extLst>
          </p:cNvPr>
          <p:cNvSpPr txBox="1"/>
          <p:nvPr/>
        </p:nvSpPr>
        <p:spPr>
          <a:xfrm>
            <a:off x="3719071" y="3646511"/>
            <a:ext cx="1421220" cy="300082"/>
          </a:xfrm>
          <a:prstGeom prst="rect">
            <a:avLst/>
          </a:prstGeom>
          <a:noFill/>
        </p:spPr>
        <p:txBody>
          <a:bodyPr wrap="square" rtlCol="0">
            <a:spAutoFit/>
          </a:bodyPr>
          <a:lstStyle/>
          <a:p>
            <a:r>
              <a:rPr lang="nl-NL" dirty="0" err="1"/>
              <a:t>Circularity</a:t>
            </a:r>
            <a:r>
              <a:rPr lang="nl-NL" dirty="0"/>
              <a:t> </a:t>
            </a:r>
          </a:p>
        </p:txBody>
      </p:sp>
      <p:sp>
        <p:nvSpPr>
          <p:cNvPr id="27" name="Tekstvak 26">
            <a:extLst>
              <a:ext uri="{FF2B5EF4-FFF2-40B4-BE49-F238E27FC236}">
                <a16:creationId xmlns:a16="http://schemas.microsoft.com/office/drawing/2014/main" id="{323EE070-7B66-7969-411F-44C61F6A4292}"/>
              </a:ext>
            </a:extLst>
          </p:cNvPr>
          <p:cNvSpPr txBox="1"/>
          <p:nvPr/>
        </p:nvSpPr>
        <p:spPr>
          <a:xfrm>
            <a:off x="7288033" y="537923"/>
            <a:ext cx="1331495" cy="300082"/>
          </a:xfrm>
          <a:prstGeom prst="rect">
            <a:avLst/>
          </a:prstGeom>
          <a:noFill/>
        </p:spPr>
        <p:txBody>
          <a:bodyPr wrap="square" rtlCol="0">
            <a:spAutoFit/>
          </a:bodyPr>
          <a:lstStyle/>
          <a:p>
            <a:r>
              <a:rPr lang="nl-NL" dirty="0"/>
              <a:t>Manufacturer </a:t>
            </a:r>
          </a:p>
        </p:txBody>
      </p:sp>
      <p:sp>
        <p:nvSpPr>
          <p:cNvPr id="29" name="Tekstvak 28">
            <a:extLst>
              <a:ext uri="{FF2B5EF4-FFF2-40B4-BE49-F238E27FC236}">
                <a16:creationId xmlns:a16="http://schemas.microsoft.com/office/drawing/2014/main" id="{C1D83780-9595-8C1F-BE1E-F3F831014CC4}"/>
              </a:ext>
            </a:extLst>
          </p:cNvPr>
          <p:cNvSpPr txBox="1"/>
          <p:nvPr/>
        </p:nvSpPr>
        <p:spPr>
          <a:xfrm>
            <a:off x="4335241" y="278774"/>
            <a:ext cx="1610100" cy="300082"/>
          </a:xfrm>
          <a:prstGeom prst="rect">
            <a:avLst/>
          </a:prstGeom>
          <a:noFill/>
        </p:spPr>
        <p:txBody>
          <a:bodyPr wrap="square" rtlCol="0">
            <a:spAutoFit/>
          </a:bodyPr>
          <a:lstStyle/>
          <a:p>
            <a:r>
              <a:rPr lang="nl-NL" dirty="0" err="1"/>
              <a:t>Classification</a:t>
            </a:r>
            <a:r>
              <a:rPr lang="nl-NL" dirty="0"/>
              <a:t> code </a:t>
            </a:r>
          </a:p>
        </p:txBody>
      </p:sp>
    </p:spTree>
    <p:extLst>
      <p:ext uri="{BB962C8B-B14F-4D97-AF65-F5344CB8AC3E}">
        <p14:creationId xmlns:p14="http://schemas.microsoft.com/office/powerpoint/2010/main" val="425335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4" grpId="0" animBg="1"/>
      <p:bldP spid="25" grpId="0"/>
      <p:bldP spid="26" grpId="0"/>
      <p:bldP spid="27"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Ontology landscape </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21</a:t>
            </a:fld>
            <a:endParaRPr lang="en-GB" dirty="0"/>
          </a:p>
        </p:txBody>
      </p:sp>
      <p:sp>
        <p:nvSpPr>
          <p:cNvPr id="12" name="Rechthoek 11">
            <a:extLst>
              <a:ext uri="{FF2B5EF4-FFF2-40B4-BE49-F238E27FC236}">
                <a16:creationId xmlns:a16="http://schemas.microsoft.com/office/drawing/2014/main" id="{606F16E0-BA8F-090A-ABF0-215273357F0D}"/>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12">
            <a:extLst>
              <a:ext uri="{FF2B5EF4-FFF2-40B4-BE49-F238E27FC236}">
                <a16:creationId xmlns:a16="http://schemas.microsoft.com/office/drawing/2014/main" id="{BA064EBD-162B-6716-AF8A-052E17CA9D55}"/>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4" name="Rechthoek 13">
            <a:extLst>
              <a:ext uri="{FF2B5EF4-FFF2-40B4-BE49-F238E27FC236}">
                <a16:creationId xmlns:a16="http://schemas.microsoft.com/office/drawing/2014/main" id="{3862FB3E-53A8-57EC-5E8B-84D38D687474}"/>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5" name="Rechthoek 14">
            <a:extLst>
              <a:ext uri="{FF2B5EF4-FFF2-40B4-BE49-F238E27FC236}">
                <a16:creationId xmlns:a16="http://schemas.microsoft.com/office/drawing/2014/main" id="{8E274BA3-A7BE-3D13-C0DA-384A637D37F5}"/>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6" name="Rechthoek 15">
            <a:extLst>
              <a:ext uri="{FF2B5EF4-FFF2-40B4-BE49-F238E27FC236}">
                <a16:creationId xmlns:a16="http://schemas.microsoft.com/office/drawing/2014/main" id="{259BDD5E-E215-9707-FACE-B8E3F081C014}"/>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28" name="Rechthoek 27">
            <a:extLst>
              <a:ext uri="{FF2B5EF4-FFF2-40B4-BE49-F238E27FC236}">
                <a16:creationId xmlns:a16="http://schemas.microsoft.com/office/drawing/2014/main" id="{03758515-E567-8647-4D39-7A99C05B8AFD}"/>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29" name="Rechthoek 28">
            <a:extLst>
              <a:ext uri="{FF2B5EF4-FFF2-40B4-BE49-F238E27FC236}">
                <a16:creationId xmlns:a16="http://schemas.microsoft.com/office/drawing/2014/main" id="{6208EFBD-1BEE-A203-90B0-D75D5690B248}"/>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30" name="Rechthoek 29">
            <a:extLst>
              <a:ext uri="{FF2B5EF4-FFF2-40B4-BE49-F238E27FC236}">
                <a16:creationId xmlns:a16="http://schemas.microsoft.com/office/drawing/2014/main" id="{064DBC57-637C-20D0-1671-C99382E0081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31" name="Rechthoek 30">
            <a:extLst>
              <a:ext uri="{FF2B5EF4-FFF2-40B4-BE49-F238E27FC236}">
                <a16:creationId xmlns:a16="http://schemas.microsoft.com/office/drawing/2014/main" id="{5E562350-0310-FC76-5BFF-B40AA0309F3B}"/>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32" name="Rechthoek 31">
            <a:extLst>
              <a:ext uri="{FF2B5EF4-FFF2-40B4-BE49-F238E27FC236}">
                <a16:creationId xmlns:a16="http://schemas.microsoft.com/office/drawing/2014/main" id="{B13EBA63-D877-9CB1-8E0B-92A48E893530}"/>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33" name="Rechthoek 32">
            <a:extLst>
              <a:ext uri="{FF2B5EF4-FFF2-40B4-BE49-F238E27FC236}">
                <a16:creationId xmlns:a16="http://schemas.microsoft.com/office/drawing/2014/main" id="{CB000F24-1D81-A834-6E1A-DB97D8BAB6F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5" name="Pijl: rechts 34">
            <a:extLst>
              <a:ext uri="{FF2B5EF4-FFF2-40B4-BE49-F238E27FC236}">
                <a16:creationId xmlns:a16="http://schemas.microsoft.com/office/drawing/2014/main" id="{4637BC96-1B92-781D-2824-C6B4FA0DEC6C}"/>
              </a:ext>
            </a:extLst>
          </p:cNvPr>
          <p:cNvSpPr/>
          <p:nvPr/>
        </p:nvSpPr>
        <p:spPr>
          <a:xfrm>
            <a:off x="2880686" y="4441708"/>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kstvak 2">
            <a:extLst>
              <a:ext uri="{FF2B5EF4-FFF2-40B4-BE49-F238E27FC236}">
                <a16:creationId xmlns:a16="http://schemas.microsoft.com/office/drawing/2014/main" id="{FD717F19-14EE-19BE-1CBC-186931CDFBDB}"/>
              </a:ext>
            </a:extLst>
          </p:cNvPr>
          <p:cNvSpPr txBox="1"/>
          <p:nvPr/>
        </p:nvSpPr>
        <p:spPr>
          <a:xfrm>
            <a:off x="1777123" y="4047436"/>
            <a:ext cx="3558138" cy="261610"/>
          </a:xfrm>
          <a:prstGeom prst="rect">
            <a:avLst/>
          </a:prstGeom>
          <a:noFill/>
        </p:spPr>
        <p:txBody>
          <a:bodyPr wrap="square" rtlCol="0">
            <a:spAutoFit/>
          </a:bodyPr>
          <a:lstStyle/>
          <a:p>
            <a:r>
              <a:rPr lang="nl-NL" sz="1100" dirty="0" err="1"/>
              <a:t>Figure</a:t>
            </a:r>
            <a:r>
              <a:rPr lang="nl-NL" sz="1100" dirty="0"/>
              <a:t> 7: </a:t>
            </a:r>
            <a:r>
              <a:rPr lang="nl-NL" sz="1100" dirty="0" err="1"/>
              <a:t>Ontology</a:t>
            </a:r>
            <a:r>
              <a:rPr lang="nl-NL" sz="1100" dirty="0"/>
              <a:t> landscape</a:t>
            </a:r>
          </a:p>
        </p:txBody>
      </p:sp>
      <p:pic>
        <p:nvPicPr>
          <p:cNvPr id="8" name="Afbeelding 7">
            <a:extLst>
              <a:ext uri="{FF2B5EF4-FFF2-40B4-BE49-F238E27FC236}">
                <a16:creationId xmlns:a16="http://schemas.microsoft.com/office/drawing/2014/main" id="{382F52D9-7EE9-93AD-B792-4639DF575E35}"/>
              </a:ext>
            </a:extLst>
          </p:cNvPr>
          <p:cNvPicPr>
            <a:picLocks noChangeAspect="1"/>
          </p:cNvPicPr>
          <p:nvPr/>
        </p:nvPicPr>
        <p:blipFill>
          <a:blip r:embed="rId3"/>
          <a:stretch>
            <a:fillRect/>
          </a:stretch>
        </p:blipFill>
        <p:spPr>
          <a:xfrm>
            <a:off x="1868461" y="934309"/>
            <a:ext cx="5534077" cy="3134344"/>
          </a:xfrm>
          <a:prstGeom prst="rect">
            <a:avLst/>
          </a:prstGeom>
        </p:spPr>
      </p:pic>
      <p:sp>
        <p:nvSpPr>
          <p:cNvPr id="6" name="Tekstvak 5">
            <a:extLst>
              <a:ext uri="{FF2B5EF4-FFF2-40B4-BE49-F238E27FC236}">
                <a16:creationId xmlns:a16="http://schemas.microsoft.com/office/drawing/2014/main" id="{A2DDCFED-D1AB-865C-A52C-4BA7CEB14C6E}"/>
              </a:ext>
            </a:extLst>
          </p:cNvPr>
          <p:cNvSpPr txBox="1"/>
          <p:nvPr/>
        </p:nvSpPr>
        <p:spPr>
          <a:xfrm>
            <a:off x="3915696" y="2501481"/>
            <a:ext cx="295460" cy="276999"/>
          </a:xfrm>
          <a:prstGeom prst="rect">
            <a:avLst/>
          </a:prstGeom>
          <a:noFill/>
        </p:spPr>
        <p:txBody>
          <a:bodyPr wrap="square" rtlCol="0">
            <a:spAutoFit/>
          </a:bodyPr>
          <a:lstStyle/>
          <a:p>
            <a:pPr algn="ctr"/>
            <a:r>
              <a:rPr lang="nl-NL" sz="1200" b="1" dirty="0">
                <a:solidFill>
                  <a:srgbClr val="FF0000"/>
                </a:solidFill>
              </a:rPr>
              <a:t>*</a:t>
            </a:r>
          </a:p>
        </p:txBody>
      </p:sp>
      <p:sp>
        <p:nvSpPr>
          <p:cNvPr id="7" name="Tekstvak 6">
            <a:extLst>
              <a:ext uri="{FF2B5EF4-FFF2-40B4-BE49-F238E27FC236}">
                <a16:creationId xmlns:a16="http://schemas.microsoft.com/office/drawing/2014/main" id="{94842E3A-8D0D-6EFA-EDCC-A517D76A7DBD}"/>
              </a:ext>
            </a:extLst>
          </p:cNvPr>
          <p:cNvSpPr txBox="1"/>
          <p:nvPr/>
        </p:nvSpPr>
        <p:spPr>
          <a:xfrm>
            <a:off x="7366877" y="3730100"/>
            <a:ext cx="1750474" cy="400110"/>
          </a:xfrm>
          <a:prstGeom prst="rect">
            <a:avLst/>
          </a:prstGeom>
          <a:noFill/>
        </p:spPr>
        <p:txBody>
          <a:bodyPr wrap="square" rtlCol="0">
            <a:spAutoFit/>
          </a:bodyPr>
          <a:lstStyle/>
          <a:p>
            <a:r>
              <a:rPr lang="nl-NL" sz="1200" b="1" dirty="0">
                <a:solidFill>
                  <a:srgbClr val="FF0000"/>
                </a:solidFill>
              </a:rPr>
              <a:t>*</a:t>
            </a:r>
            <a:r>
              <a:rPr lang="nl-NL" sz="800" dirty="0"/>
              <a:t>QUDT is </a:t>
            </a:r>
            <a:r>
              <a:rPr lang="nl-NL" sz="800" dirty="0" err="1"/>
              <a:t>currently</a:t>
            </a:r>
            <a:r>
              <a:rPr lang="nl-NL" sz="800" dirty="0"/>
              <a:t> </a:t>
            </a:r>
            <a:r>
              <a:rPr lang="nl-NL" sz="800" dirty="0" err="1"/>
              <a:t>used</a:t>
            </a:r>
            <a:r>
              <a:rPr lang="nl-NL" sz="800" dirty="0"/>
              <a:t>, but OM is </a:t>
            </a:r>
            <a:r>
              <a:rPr lang="nl-NL" sz="800" dirty="0" err="1"/>
              <a:t>recommended</a:t>
            </a:r>
            <a:endParaRPr lang="nl-NL" sz="800" dirty="0"/>
          </a:p>
        </p:txBody>
      </p:sp>
    </p:spTree>
    <p:extLst>
      <p:ext uri="{BB962C8B-B14F-4D97-AF65-F5344CB8AC3E}">
        <p14:creationId xmlns:p14="http://schemas.microsoft.com/office/powerpoint/2010/main" val="99250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Data preparation</a:t>
            </a:r>
            <a:br>
              <a:rPr lang="en-GB" dirty="0"/>
            </a:br>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22</a:t>
            </a:fld>
            <a:endParaRPr lang="en-GB" dirty="0"/>
          </a:p>
        </p:txBody>
      </p:sp>
      <p:pic>
        <p:nvPicPr>
          <p:cNvPr id="20" name="Graphic 19" descr="Moderne architectuur silhouet">
            <a:extLst>
              <a:ext uri="{FF2B5EF4-FFF2-40B4-BE49-F238E27FC236}">
                <a16:creationId xmlns:a16="http://schemas.microsoft.com/office/drawing/2014/main" id="{6FAFF4D5-AC41-07F0-06A6-9F13B18F1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8825" y="1657350"/>
            <a:ext cx="914400" cy="914400"/>
          </a:xfrm>
          <a:prstGeom prst="rect">
            <a:avLst/>
          </a:prstGeom>
        </p:spPr>
      </p:pic>
      <p:pic>
        <p:nvPicPr>
          <p:cNvPr id="23" name="Graphic 22" descr="Moderne architectuur silhouet">
            <a:extLst>
              <a:ext uri="{FF2B5EF4-FFF2-40B4-BE49-F238E27FC236}">
                <a16:creationId xmlns:a16="http://schemas.microsoft.com/office/drawing/2014/main" id="{5D83221E-2074-5E27-35EC-E7325EE648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59179" y="1657120"/>
            <a:ext cx="914400" cy="914400"/>
          </a:xfrm>
          <a:prstGeom prst="rect">
            <a:avLst/>
          </a:prstGeom>
        </p:spPr>
      </p:pic>
      <p:cxnSp>
        <p:nvCxnSpPr>
          <p:cNvPr id="25" name="Rechte verbindingslijn met pijl 24">
            <a:extLst>
              <a:ext uri="{FF2B5EF4-FFF2-40B4-BE49-F238E27FC236}">
                <a16:creationId xmlns:a16="http://schemas.microsoft.com/office/drawing/2014/main" id="{AB020051-D4BD-0936-1523-4DBD33534E8B}"/>
              </a:ext>
            </a:extLst>
          </p:cNvPr>
          <p:cNvCxnSpPr>
            <a:stCxn id="20" idx="3"/>
            <a:endCxn id="23" idx="1"/>
          </p:cNvCxnSpPr>
          <p:nvPr/>
        </p:nvCxnSpPr>
        <p:spPr>
          <a:xfrm flipV="1">
            <a:off x="1673225" y="2114320"/>
            <a:ext cx="785954" cy="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982DB397-ACE9-E4E1-B8CB-1263876DC25D}"/>
              </a:ext>
            </a:extLst>
          </p:cNvPr>
          <p:cNvSpPr txBox="1"/>
          <p:nvPr/>
        </p:nvSpPr>
        <p:spPr>
          <a:xfrm>
            <a:off x="977093" y="2477043"/>
            <a:ext cx="477864" cy="300082"/>
          </a:xfrm>
          <a:prstGeom prst="rect">
            <a:avLst/>
          </a:prstGeom>
          <a:noFill/>
        </p:spPr>
        <p:txBody>
          <a:bodyPr wrap="square" rtlCol="0">
            <a:spAutoFit/>
          </a:bodyPr>
          <a:lstStyle/>
          <a:p>
            <a:r>
              <a:rPr lang="en-US" dirty="0"/>
              <a:t>IFC</a:t>
            </a:r>
          </a:p>
        </p:txBody>
      </p:sp>
      <p:sp>
        <p:nvSpPr>
          <p:cNvPr id="27" name="Tekstvak 26">
            <a:extLst>
              <a:ext uri="{FF2B5EF4-FFF2-40B4-BE49-F238E27FC236}">
                <a16:creationId xmlns:a16="http://schemas.microsoft.com/office/drawing/2014/main" id="{0702C36A-7305-2435-5D2F-0FBFF9CA83D1}"/>
              </a:ext>
            </a:extLst>
          </p:cNvPr>
          <p:cNvSpPr txBox="1"/>
          <p:nvPr/>
        </p:nvSpPr>
        <p:spPr>
          <a:xfrm>
            <a:off x="2459179" y="2465805"/>
            <a:ext cx="1073150" cy="300082"/>
          </a:xfrm>
          <a:prstGeom prst="rect">
            <a:avLst/>
          </a:prstGeom>
          <a:noFill/>
        </p:spPr>
        <p:txBody>
          <a:bodyPr wrap="square" rtlCol="0">
            <a:spAutoFit/>
          </a:bodyPr>
          <a:lstStyle/>
          <a:p>
            <a:r>
              <a:rPr lang="en-US" dirty="0"/>
              <a:t>Linked data</a:t>
            </a:r>
          </a:p>
        </p:txBody>
      </p:sp>
      <p:pic>
        <p:nvPicPr>
          <p:cNvPr id="29" name="Graphic 28" descr="Vinkje silhouet">
            <a:extLst>
              <a:ext uri="{FF2B5EF4-FFF2-40B4-BE49-F238E27FC236}">
                <a16:creationId xmlns:a16="http://schemas.microsoft.com/office/drawing/2014/main" id="{EB61D95A-617B-B5A7-5369-AE6318D699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9533" y="1769415"/>
            <a:ext cx="802105" cy="802105"/>
          </a:xfrm>
          <a:prstGeom prst="rect">
            <a:avLst/>
          </a:prstGeom>
        </p:spPr>
      </p:pic>
      <p:pic>
        <p:nvPicPr>
          <p:cNvPr id="32" name="Graphic 31" descr="Opmerking: toevoegen silhouet">
            <a:extLst>
              <a:ext uri="{FF2B5EF4-FFF2-40B4-BE49-F238E27FC236}">
                <a16:creationId xmlns:a16="http://schemas.microsoft.com/office/drawing/2014/main" id="{9ACB7F97-8199-C70E-43E4-99D116CE1F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88842" y="1769415"/>
            <a:ext cx="823744" cy="823744"/>
          </a:xfrm>
          <a:prstGeom prst="rect">
            <a:avLst/>
          </a:prstGeom>
        </p:spPr>
      </p:pic>
      <p:sp>
        <p:nvSpPr>
          <p:cNvPr id="33" name="Tekstvak 32">
            <a:extLst>
              <a:ext uri="{FF2B5EF4-FFF2-40B4-BE49-F238E27FC236}">
                <a16:creationId xmlns:a16="http://schemas.microsoft.com/office/drawing/2014/main" id="{D1FFC3F1-D85D-D4E6-844C-88AC47767661}"/>
              </a:ext>
            </a:extLst>
          </p:cNvPr>
          <p:cNvSpPr txBox="1"/>
          <p:nvPr/>
        </p:nvSpPr>
        <p:spPr>
          <a:xfrm>
            <a:off x="3989836" y="2465805"/>
            <a:ext cx="1073150" cy="300082"/>
          </a:xfrm>
          <a:prstGeom prst="rect">
            <a:avLst/>
          </a:prstGeom>
          <a:noFill/>
        </p:spPr>
        <p:txBody>
          <a:bodyPr wrap="square" rtlCol="0">
            <a:spAutoFit/>
          </a:bodyPr>
          <a:lstStyle/>
          <a:p>
            <a:r>
              <a:rPr lang="en-US" dirty="0"/>
              <a:t>Check data</a:t>
            </a:r>
          </a:p>
        </p:txBody>
      </p:sp>
      <p:sp>
        <p:nvSpPr>
          <p:cNvPr id="34" name="Tekstvak 33">
            <a:extLst>
              <a:ext uri="{FF2B5EF4-FFF2-40B4-BE49-F238E27FC236}">
                <a16:creationId xmlns:a16="http://schemas.microsoft.com/office/drawing/2014/main" id="{0DC37E69-BFE2-7B8E-F22F-1BA74ACC96A2}"/>
              </a:ext>
            </a:extLst>
          </p:cNvPr>
          <p:cNvSpPr txBox="1"/>
          <p:nvPr/>
        </p:nvSpPr>
        <p:spPr>
          <a:xfrm>
            <a:off x="5359365" y="2477043"/>
            <a:ext cx="1351459" cy="300082"/>
          </a:xfrm>
          <a:prstGeom prst="rect">
            <a:avLst/>
          </a:prstGeom>
          <a:noFill/>
        </p:spPr>
        <p:txBody>
          <a:bodyPr wrap="square" rtlCol="0">
            <a:spAutoFit/>
          </a:bodyPr>
          <a:lstStyle/>
          <a:p>
            <a:r>
              <a:rPr lang="en-US" dirty="0"/>
              <a:t>Add must-haves</a:t>
            </a:r>
          </a:p>
        </p:txBody>
      </p:sp>
      <p:pic>
        <p:nvPicPr>
          <p:cNvPr id="36" name="Graphic 35" descr="Inventarisatie silhouet">
            <a:extLst>
              <a:ext uri="{FF2B5EF4-FFF2-40B4-BE49-F238E27FC236}">
                <a16:creationId xmlns:a16="http://schemas.microsoft.com/office/drawing/2014/main" id="{DDD0BB4A-F653-8F06-663A-381157FA14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95101" y="1657120"/>
            <a:ext cx="914400" cy="914400"/>
          </a:xfrm>
          <a:prstGeom prst="rect">
            <a:avLst/>
          </a:prstGeom>
        </p:spPr>
      </p:pic>
      <p:sp>
        <p:nvSpPr>
          <p:cNvPr id="37" name="Tekstvak 36">
            <a:extLst>
              <a:ext uri="{FF2B5EF4-FFF2-40B4-BE49-F238E27FC236}">
                <a16:creationId xmlns:a16="http://schemas.microsoft.com/office/drawing/2014/main" id="{0B49EC7E-5C7C-428B-65CD-9F05A1A2F446}"/>
              </a:ext>
            </a:extLst>
          </p:cNvPr>
          <p:cNvSpPr txBox="1"/>
          <p:nvPr/>
        </p:nvSpPr>
        <p:spPr>
          <a:xfrm>
            <a:off x="6876571" y="2465805"/>
            <a:ext cx="1351459" cy="507831"/>
          </a:xfrm>
          <a:prstGeom prst="rect">
            <a:avLst/>
          </a:prstGeom>
          <a:noFill/>
        </p:spPr>
        <p:txBody>
          <a:bodyPr wrap="square" rtlCol="0">
            <a:spAutoFit/>
          </a:bodyPr>
          <a:lstStyle/>
          <a:p>
            <a:pPr algn="ctr"/>
            <a:r>
              <a:rPr lang="en-US" dirty="0"/>
              <a:t>Create material &amp; product data</a:t>
            </a:r>
          </a:p>
        </p:txBody>
      </p:sp>
      <p:cxnSp>
        <p:nvCxnSpPr>
          <p:cNvPr id="38" name="Rechte verbindingslijn met pijl 37">
            <a:extLst>
              <a:ext uri="{FF2B5EF4-FFF2-40B4-BE49-F238E27FC236}">
                <a16:creationId xmlns:a16="http://schemas.microsoft.com/office/drawing/2014/main" id="{8AB9005F-74BD-EB3F-81A7-20CA5255FD65}"/>
              </a:ext>
            </a:extLst>
          </p:cNvPr>
          <p:cNvCxnSpPr/>
          <p:nvPr/>
        </p:nvCxnSpPr>
        <p:spPr>
          <a:xfrm flipV="1">
            <a:off x="3371184" y="2109156"/>
            <a:ext cx="785954" cy="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Rechte verbindingslijn met pijl 38">
            <a:extLst>
              <a:ext uri="{FF2B5EF4-FFF2-40B4-BE49-F238E27FC236}">
                <a16:creationId xmlns:a16="http://schemas.microsoft.com/office/drawing/2014/main" id="{CEFBA01C-C04D-6066-7375-7384CCCBE237}"/>
              </a:ext>
            </a:extLst>
          </p:cNvPr>
          <p:cNvCxnSpPr/>
          <p:nvPr/>
        </p:nvCxnSpPr>
        <p:spPr>
          <a:xfrm flipV="1">
            <a:off x="4839653" y="2109156"/>
            <a:ext cx="785954" cy="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Rechte verbindingslijn met pijl 39">
            <a:extLst>
              <a:ext uri="{FF2B5EF4-FFF2-40B4-BE49-F238E27FC236}">
                <a16:creationId xmlns:a16="http://schemas.microsoft.com/office/drawing/2014/main" id="{6919E30F-EA0F-DFCB-448D-0C19F7E9C45D}"/>
              </a:ext>
            </a:extLst>
          </p:cNvPr>
          <p:cNvCxnSpPr/>
          <p:nvPr/>
        </p:nvCxnSpPr>
        <p:spPr>
          <a:xfrm flipV="1">
            <a:off x="6360867" y="2109156"/>
            <a:ext cx="785954" cy="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FFED179F-97C0-000E-5469-A432538130DB}"/>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221FEDD8-12E7-0023-41A6-0F93AC7DC650}"/>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7" name="Rechthoek 6">
            <a:extLst>
              <a:ext uri="{FF2B5EF4-FFF2-40B4-BE49-F238E27FC236}">
                <a16:creationId xmlns:a16="http://schemas.microsoft.com/office/drawing/2014/main" id="{A83281DE-F6E7-34D3-1D21-1688F42D11D2}"/>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8" name="Rechthoek 7">
            <a:extLst>
              <a:ext uri="{FF2B5EF4-FFF2-40B4-BE49-F238E27FC236}">
                <a16:creationId xmlns:a16="http://schemas.microsoft.com/office/drawing/2014/main" id="{555D15FB-74CF-00C7-B753-683CFD8DE8C3}"/>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9" name="Rechthoek 8">
            <a:extLst>
              <a:ext uri="{FF2B5EF4-FFF2-40B4-BE49-F238E27FC236}">
                <a16:creationId xmlns:a16="http://schemas.microsoft.com/office/drawing/2014/main" id="{8D412520-FB1C-55B1-C99B-30ACBC11FE7D}"/>
              </a:ext>
            </a:extLst>
          </p:cNvPr>
          <p:cNvSpPr/>
          <p:nvPr/>
        </p:nvSpPr>
        <p:spPr>
          <a:xfrm>
            <a:off x="2840179" y="4385374"/>
            <a:ext cx="865186" cy="179311"/>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0" name="Rechthoek 9">
            <a:extLst>
              <a:ext uri="{FF2B5EF4-FFF2-40B4-BE49-F238E27FC236}">
                <a16:creationId xmlns:a16="http://schemas.microsoft.com/office/drawing/2014/main" id="{D0254919-6F27-06DB-F80D-35A74ECD01F8}"/>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1" name="Rechthoek 10">
            <a:extLst>
              <a:ext uri="{FF2B5EF4-FFF2-40B4-BE49-F238E27FC236}">
                <a16:creationId xmlns:a16="http://schemas.microsoft.com/office/drawing/2014/main" id="{7CD80601-12DD-00A2-4975-123A787DA839}"/>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2" name="Rechthoek 11">
            <a:extLst>
              <a:ext uri="{FF2B5EF4-FFF2-40B4-BE49-F238E27FC236}">
                <a16:creationId xmlns:a16="http://schemas.microsoft.com/office/drawing/2014/main" id="{2346E19F-659A-D72D-DA49-88F6FB60992C}"/>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3" name="Rechthoek 12">
            <a:extLst>
              <a:ext uri="{FF2B5EF4-FFF2-40B4-BE49-F238E27FC236}">
                <a16:creationId xmlns:a16="http://schemas.microsoft.com/office/drawing/2014/main" id="{C39BF239-84A6-164D-FF0F-61D9BCE216B2}"/>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4" name="Rechthoek 13">
            <a:extLst>
              <a:ext uri="{FF2B5EF4-FFF2-40B4-BE49-F238E27FC236}">
                <a16:creationId xmlns:a16="http://schemas.microsoft.com/office/drawing/2014/main" id="{EB335B1D-5246-2A61-B6BB-B4E9AFFA0DF1}"/>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5" name="Rechthoek 14">
            <a:extLst>
              <a:ext uri="{FF2B5EF4-FFF2-40B4-BE49-F238E27FC236}">
                <a16:creationId xmlns:a16="http://schemas.microsoft.com/office/drawing/2014/main" id="{ED01BC79-5358-6127-2CE9-4FD48FBAACBA}"/>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16" name="Pijl: rechts 15">
            <a:extLst>
              <a:ext uri="{FF2B5EF4-FFF2-40B4-BE49-F238E27FC236}">
                <a16:creationId xmlns:a16="http://schemas.microsoft.com/office/drawing/2014/main" id="{B65EA405-01F6-527D-205D-E563DEC7BE02}"/>
              </a:ext>
            </a:extLst>
          </p:cNvPr>
          <p:cNvSpPr/>
          <p:nvPr/>
        </p:nvSpPr>
        <p:spPr>
          <a:xfrm>
            <a:off x="3734159" y="4441708"/>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729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Data preparation</a:t>
            </a:r>
            <a:br>
              <a:rPr lang="en-GB" dirty="0"/>
            </a:br>
            <a:endParaRPr lang="en-GB" dirty="0"/>
          </a:p>
        </p:txBody>
      </p:sp>
      <p:sp>
        <p:nvSpPr>
          <p:cNvPr id="3" name="Tijdelijke aanduiding voor inhoud 2"/>
          <p:cNvSpPr>
            <a:spLocks noGrp="1"/>
          </p:cNvSpPr>
          <p:nvPr>
            <p:ph idx="1"/>
          </p:nvPr>
        </p:nvSpPr>
        <p:spPr>
          <a:xfrm>
            <a:off x="758825" y="940882"/>
            <a:ext cx="3157856" cy="2922458"/>
          </a:xfrm>
        </p:spPr>
        <p:txBody>
          <a:bodyPr/>
          <a:lstStyle/>
          <a:p>
            <a:pPr lvl="1"/>
            <a:endParaRPr lang="en-GB" dirty="0"/>
          </a:p>
          <a:p>
            <a:pPr lvl="2"/>
            <a:r>
              <a:rPr lang="en-GB" dirty="0"/>
              <a:t>Example: Product data of concrete in Linked data format.</a:t>
            </a:r>
          </a:p>
          <a:p>
            <a:pPr lvl="2"/>
            <a:r>
              <a:rPr lang="en-GB" dirty="0"/>
              <a:t>This is a section of the DPP </a:t>
            </a:r>
          </a:p>
          <a:p>
            <a:pPr marL="0" lvl="2" indent="0">
              <a:buNone/>
            </a:pPr>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23</a:t>
            </a:fld>
            <a:endParaRPr lang="en-GB" dirty="0"/>
          </a:p>
        </p:txBody>
      </p:sp>
      <p:pic>
        <p:nvPicPr>
          <p:cNvPr id="18" name="Afbeelding 17">
            <a:extLst>
              <a:ext uri="{FF2B5EF4-FFF2-40B4-BE49-F238E27FC236}">
                <a16:creationId xmlns:a16="http://schemas.microsoft.com/office/drawing/2014/main" id="{C26C229F-6D8D-6109-1E69-D7914B2BF244}"/>
              </a:ext>
            </a:extLst>
          </p:cNvPr>
          <p:cNvPicPr>
            <a:picLocks noChangeAspect="1"/>
          </p:cNvPicPr>
          <p:nvPr/>
        </p:nvPicPr>
        <p:blipFill>
          <a:blip r:embed="rId3"/>
          <a:stretch>
            <a:fillRect/>
          </a:stretch>
        </p:blipFill>
        <p:spPr>
          <a:xfrm>
            <a:off x="4277285" y="940882"/>
            <a:ext cx="4372585" cy="2896004"/>
          </a:xfrm>
          <a:prstGeom prst="rect">
            <a:avLst/>
          </a:prstGeom>
          <a:ln w="38100">
            <a:solidFill>
              <a:srgbClr val="00B050"/>
            </a:solidFill>
          </a:ln>
        </p:spPr>
      </p:pic>
      <p:pic>
        <p:nvPicPr>
          <p:cNvPr id="17" name="Graphic 16" descr="Moderne architectuur silhouet">
            <a:extLst>
              <a:ext uri="{FF2B5EF4-FFF2-40B4-BE49-F238E27FC236}">
                <a16:creationId xmlns:a16="http://schemas.microsoft.com/office/drawing/2014/main" id="{E42C0208-767A-C06E-DFA8-A32ABD1E31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0358" y="2287693"/>
            <a:ext cx="914400" cy="914400"/>
          </a:xfrm>
          <a:prstGeom prst="rect">
            <a:avLst/>
          </a:prstGeom>
        </p:spPr>
      </p:pic>
      <p:pic>
        <p:nvPicPr>
          <p:cNvPr id="19" name="Graphic 18" descr="Moderne architectuur silhouet">
            <a:extLst>
              <a:ext uri="{FF2B5EF4-FFF2-40B4-BE49-F238E27FC236}">
                <a16:creationId xmlns:a16="http://schemas.microsoft.com/office/drawing/2014/main" id="{22639FCA-9900-B43F-A4D2-CAA45775B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7884" y="2266679"/>
            <a:ext cx="914400" cy="914400"/>
          </a:xfrm>
          <a:prstGeom prst="rect">
            <a:avLst/>
          </a:prstGeom>
        </p:spPr>
      </p:pic>
      <p:cxnSp>
        <p:nvCxnSpPr>
          <p:cNvPr id="20" name="Rechte verbindingslijn met pijl 19">
            <a:extLst>
              <a:ext uri="{FF2B5EF4-FFF2-40B4-BE49-F238E27FC236}">
                <a16:creationId xmlns:a16="http://schemas.microsoft.com/office/drawing/2014/main" id="{20D4D81A-5BED-0ECB-4EC9-9897305A0D9D}"/>
              </a:ext>
            </a:extLst>
          </p:cNvPr>
          <p:cNvCxnSpPr>
            <a:cxnSpLocks/>
            <a:stCxn id="17" idx="3"/>
          </p:cNvCxnSpPr>
          <p:nvPr/>
        </p:nvCxnSpPr>
        <p:spPr>
          <a:xfrm flipV="1">
            <a:off x="1564758" y="2744663"/>
            <a:ext cx="785954" cy="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EC2C4B1E-5F3C-4A28-31F7-D3A509A30E1A}"/>
              </a:ext>
            </a:extLst>
          </p:cNvPr>
          <p:cNvSpPr txBox="1"/>
          <p:nvPr/>
        </p:nvSpPr>
        <p:spPr>
          <a:xfrm>
            <a:off x="868626" y="3051822"/>
            <a:ext cx="477864" cy="300082"/>
          </a:xfrm>
          <a:prstGeom prst="rect">
            <a:avLst/>
          </a:prstGeom>
          <a:noFill/>
        </p:spPr>
        <p:txBody>
          <a:bodyPr wrap="square" rtlCol="0">
            <a:spAutoFit/>
          </a:bodyPr>
          <a:lstStyle/>
          <a:p>
            <a:r>
              <a:rPr lang="nl-NL" dirty="0"/>
              <a:t>IFC</a:t>
            </a:r>
          </a:p>
        </p:txBody>
      </p:sp>
      <p:sp>
        <p:nvSpPr>
          <p:cNvPr id="22" name="Tekstvak 21">
            <a:extLst>
              <a:ext uri="{FF2B5EF4-FFF2-40B4-BE49-F238E27FC236}">
                <a16:creationId xmlns:a16="http://schemas.microsoft.com/office/drawing/2014/main" id="{E2FAF8DA-A2DC-C103-8FF5-FDABA8C5F448}"/>
              </a:ext>
            </a:extLst>
          </p:cNvPr>
          <p:cNvSpPr txBox="1"/>
          <p:nvPr/>
        </p:nvSpPr>
        <p:spPr>
          <a:xfrm>
            <a:off x="2577884" y="3031038"/>
            <a:ext cx="1073150" cy="300082"/>
          </a:xfrm>
          <a:prstGeom prst="rect">
            <a:avLst/>
          </a:prstGeom>
          <a:noFill/>
        </p:spPr>
        <p:txBody>
          <a:bodyPr wrap="square" rtlCol="0">
            <a:spAutoFit/>
          </a:bodyPr>
          <a:lstStyle/>
          <a:p>
            <a:r>
              <a:rPr lang="nl-NL" dirty="0"/>
              <a:t>Linked data</a:t>
            </a:r>
          </a:p>
        </p:txBody>
      </p:sp>
      <p:sp>
        <p:nvSpPr>
          <p:cNvPr id="23" name="Ovaal 22">
            <a:extLst>
              <a:ext uri="{FF2B5EF4-FFF2-40B4-BE49-F238E27FC236}">
                <a16:creationId xmlns:a16="http://schemas.microsoft.com/office/drawing/2014/main" id="{CFC8FD40-327B-21DB-CBD0-E0724EDF9A9F}"/>
              </a:ext>
            </a:extLst>
          </p:cNvPr>
          <p:cNvSpPr/>
          <p:nvPr/>
        </p:nvSpPr>
        <p:spPr>
          <a:xfrm>
            <a:off x="2412251" y="2244776"/>
            <a:ext cx="1258944" cy="1222479"/>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6C90F7D7-1338-8F1A-0936-F76970E7E001}"/>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03C405D5-9A8B-76DA-FBC7-0EC7A44F5203}"/>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798E6209-408C-B1CF-1FF7-470D6252280B}"/>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ECAA9D75-8325-3759-2FE9-5149CE3C9CBB}"/>
              </a:ext>
            </a:extLst>
          </p:cNvPr>
          <p:cNvSpPr/>
          <p:nvPr/>
        </p:nvSpPr>
        <p:spPr>
          <a:xfrm>
            <a:off x="1956825" y="4390976"/>
            <a:ext cx="891131" cy="17370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FD870149-B592-35D3-B0CF-8D276B306275}"/>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92097B35-F86E-B665-BD09-13CBE7B330D9}"/>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8805763E-4E4B-F0B2-205B-0A2B42CAFDEA}"/>
              </a:ext>
            </a:extLst>
          </p:cNvPr>
          <p:cNvSpPr/>
          <p:nvPr/>
        </p:nvSpPr>
        <p:spPr>
          <a:xfrm>
            <a:off x="4581214" y="4392834"/>
            <a:ext cx="865186" cy="17370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B5C6E85E-9B5C-5B87-1598-1C5C825FF508}"/>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5489AD25-10ED-6E8B-6C70-FE8D82CF6E83}"/>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2C7E567B-9432-AB4E-95D5-744BFF6DAF51}"/>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531083C6-946C-FF43-AA09-416B3103B090}"/>
              </a:ext>
            </a:extLst>
          </p:cNvPr>
          <p:cNvSpPr/>
          <p:nvPr/>
        </p:nvSpPr>
        <p:spPr>
          <a:xfrm>
            <a:off x="8012620" y="4392834"/>
            <a:ext cx="1131379" cy="171851"/>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5" name="Pijl: rechts 34">
            <a:extLst>
              <a:ext uri="{FF2B5EF4-FFF2-40B4-BE49-F238E27FC236}">
                <a16:creationId xmlns:a16="http://schemas.microsoft.com/office/drawing/2014/main" id="{86C1D441-149F-B1C3-8B8F-CAF49B37ACC3}"/>
              </a:ext>
            </a:extLst>
          </p:cNvPr>
          <p:cNvSpPr/>
          <p:nvPr/>
        </p:nvSpPr>
        <p:spPr>
          <a:xfrm>
            <a:off x="3734159" y="4441708"/>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Tekstvak 23">
            <a:extLst>
              <a:ext uri="{FF2B5EF4-FFF2-40B4-BE49-F238E27FC236}">
                <a16:creationId xmlns:a16="http://schemas.microsoft.com/office/drawing/2014/main" id="{0B4CC734-A092-858E-9020-49625251AF40}"/>
              </a:ext>
            </a:extLst>
          </p:cNvPr>
          <p:cNvSpPr txBox="1"/>
          <p:nvPr/>
        </p:nvSpPr>
        <p:spPr>
          <a:xfrm>
            <a:off x="4141339" y="3836886"/>
            <a:ext cx="4372584" cy="261610"/>
          </a:xfrm>
          <a:prstGeom prst="rect">
            <a:avLst/>
          </a:prstGeom>
          <a:noFill/>
        </p:spPr>
        <p:txBody>
          <a:bodyPr wrap="square" rtlCol="0">
            <a:spAutoFit/>
          </a:bodyPr>
          <a:lstStyle/>
          <a:p>
            <a:r>
              <a:rPr lang="nl-NL" sz="1100" dirty="0"/>
              <a:t>Fragment 1: </a:t>
            </a:r>
            <a:r>
              <a:rPr lang="en-US" sz="1100" dirty="0"/>
              <a:t>Snippet</a:t>
            </a:r>
            <a:r>
              <a:rPr lang="nl-NL" sz="1100" dirty="0"/>
              <a:t> of digital product </a:t>
            </a:r>
            <a:r>
              <a:rPr lang="en-US" sz="1100" dirty="0"/>
              <a:t>passport</a:t>
            </a:r>
            <a:r>
              <a:rPr lang="nl-NL" sz="1100" dirty="0"/>
              <a:t> product concrete</a:t>
            </a:r>
          </a:p>
        </p:txBody>
      </p:sp>
    </p:spTree>
    <p:extLst>
      <p:ext uri="{BB962C8B-B14F-4D97-AF65-F5344CB8AC3E}">
        <p14:creationId xmlns:p14="http://schemas.microsoft.com/office/powerpoint/2010/main" val="22963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Validation rules</a:t>
            </a:r>
            <a:br>
              <a:rPr lang="en-GB" dirty="0"/>
            </a:br>
            <a:endParaRPr lang="en-GB" dirty="0"/>
          </a:p>
        </p:txBody>
      </p:sp>
      <p:sp>
        <p:nvSpPr>
          <p:cNvPr id="3" name="Tijdelijke aanduiding voor inhoud 2"/>
          <p:cNvSpPr>
            <a:spLocks noGrp="1"/>
          </p:cNvSpPr>
          <p:nvPr>
            <p:ph idx="1"/>
          </p:nvPr>
        </p:nvSpPr>
        <p:spPr>
          <a:xfrm>
            <a:off x="758824" y="952808"/>
            <a:ext cx="7556501" cy="2922458"/>
          </a:xfrm>
        </p:spPr>
        <p:txBody>
          <a:bodyPr/>
          <a:lstStyle/>
          <a:p>
            <a:pPr lvl="1"/>
            <a:endParaRPr lang="en-GB" dirty="0"/>
          </a:p>
          <a:p>
            <a:pPr lvl="2"/>
            <a:r>
              <a:rPr lang="en-GB" dirty="0"/>
              <a:t>Next step is to validate the data (must-have topics).</a:t>
            </a:r>
          </a:p>
          <a:p>
            <a:pPr lvl="2"/>
            <a:r>
              <a:rPr lang="en-US" dirty="0"/>
              <a:t>Currently, no requirements within the relevant sustainability themes of MPs or DPPs.</a:t>
            </a:r>
          </a:p>
          <a:p>
            <a:pPr lvl="2"/>
            <a:r>
              <a:rPr lang="en-US" dirty="0"/>
              <a:t>Lee et al. (2016) created a rule-based validation method for the validation of IFC models.</a:t>
            </a:r>
          </a:p>
          <a:p>
            <a:pPr lvl="2"/>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24</a:t>
            </a:fld>
            <a:endParaRPr lang="en-GB" dirty="0"/>
          </a:p>
        </p:txBody>
      </p:sp>
      <p:pic>
        <p:nvPicPr>
          <p:cNvPr id="18" name="Afbeelding 17">
            <a:extLst>
              <a:ext uri="{FF2B5EF4-FFF2-40B4-BE49-F238E27FC236}">
                <a16:creationId xmlns:a16="http://schemas.microsoft.com/office/drawing/2014/main" id="{3FB6CF9B-D019-2D58-CF24-1A828CE31615}"/>
              </a:ext>
            </a:extLst>
          </p:cNvPr>
          <p:cNvPicPr>
            <a:picLocks noChangeAspect="1"/>
          </p:cNvPicPr>
          <p:nvPr/>
        </p:nvPicPr>
        <p:blipFill>
          <a:blip r:embed="rId3"/>
          <a:stretch>
            <a:fillRect/>
          </a:stretch>
        </p:blipFill>
        <p:spPr>
          <a:xfrm>
            <a:off x="911603" y="2414037"/>
            <a:ext cx="6052978" cy="1674228"/>
          </a:xfrm>
          <a:prstGeom prst="rect">
            <a:avLst/>
          </a:prstGeom>
        </p:spPr>
      </p:pic>
      <p:sp>
        <p:nvSpPr>
          <p:cNvPr id="8" name="Rechteraccolade 7">
            <a:extLst>
              <a:ext uri="{FF2B5EF4-FFF2-40B4-BE49-F238E27FC236}">
                <a16:creationId xmlns:a16="http://schemas.microsoft.com/office/drawing/2014/main" id="{46798FA9-3FEF-BA08-B543-8CBB81E8B150}"/>
              </a:ext>
            </a:extLst>
          </p:cNvPr>
          <p:cNvSpPr/>
          <p:nvPr/>
        </p:nvSpPr>
        <p:spPr>
          <a:xfrm>
            <a:off x="7058526" y="2571750"/>
            <a:ext cx="192506" cy="10778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9" name="Rechteraccolade 8">
            <a:extLst>
              <a:ext uri="{FF2B5EF4-FFF2-40B4-BE49-F238E27FC236}">
                <a16:creationId xmlns:a16="http://schemas.microsoft.com/office/drawing/2014/main" id="{FC8478E4-E561-B3FF-6177-8099E8DD0FE4}"/>
              </a:ext>
            </a:extLst>
          </p:cNvPr>
          <p:cNvSpPr/>
          <p:nvPr/>
        </p:nvSpPr>
        <p:spPr>
          <a:xfrm>
            <a:off x="7058526" y="3714538"/>
            <a:ext cx="192506" cy="3288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0" name="Tekstvak 9">
            <a:extLst>
              <a:ext uri="{FF2B5EF4-FFF2-40B4-BE49-F238E27FC236}">
                <a16:creationId xmlns:a16="http://schemas.microsoft.com/office/drawing/2014/main" id="{34DFAA25-2C74-B83F-ABE9-B13847764028}"/>
              </a:ext>
            </a:extLst>
          </p:cNvPr>
          <p:cNvSpPr txBox="1"/>
          <p:nvPr/>
        </p:nvSpPr>
        <p:spPr>
          <a:xfrm>
            <a:off x="7305313" y="2960623"/>
            <a:ext cx="1389507" cy="300082"/>
          </a:xfrm>
          <a:prstGeom prst="rect">
            <a:avLst/>
          </a:prstGeom>
          <a:noFill/>
        </p:spPr>
        <p:txBody>
          <a:bodyPr wrap="square" rtlCol="0">
            <a:spAutoFit/>
          </a:bodyPr>
          <a:lstStyle/>
          <a:p>
            <a:r>
              <a:rPr lang="nl-NL" dirty="0"/>
              <a:t>(Lee et al, 2016)</a:t>
            </a:r>
          </a:p>
        </p:txBody>
      </p:sp>
      <p:sp>
        <p:nvSpPr>
          <p:cNvPr id="11" name="Tekstvak 10">
            <a:extLst>
              <a:ext uri="{FF2B5EF4-FFF2-40B4-BE49-F238E27FC236}">
                <a16:creationId xmlns:a16="http://schemas.microsoft.com/office/drawing/2014/main" id="{C289A84F-08C3-3D55-DEAD-F63A7319F769}"/>
              </a:ext>
            </a:extLst>
          </p:cNvPr>
          <p:cNvSpPr txBox="1"/>
          <p:nvPr/>
        </p:nvSpPr>
        <p:spPr>
          <a:xfrm>
            <a:off x="7302806" y="3705537"/>
            <a:ext cx="1456183" cy="507831"/>
          </a:xfrm>
          <a:prstGeom prst="rect">
            <a:avLst/>
          </a:prstGeom>
          <a:noFill/>
        </p:spPr>
        <p:txBody>
          <a:bodyPr wrap="square" rtlCol="0">
            <a:spAutoFit/>
          </a:bodyPr>
          <a:lstStyle/>
          <a:p>
            <a:r>
              <a:rPr lang="en-US"/>
              <a:t>Proposed in this thesis</a:t>
            </a:r>
          </a:p>
        </p:txBody>
      </p:sp>
      <p:sp>
        <p:nvSpPr>
          <p:cNvPr id="12" name="Rechthoek 11">
            <a:extLst>
              <a:ext uri="{FF2B5EF4-FFF2-40B4-BE49-F238E27FC236}">
                <a16:creationId xmlns:a16="http://schemas.microsoft.com/office/drawing/2014/main" id="{8DC37197-6982-ECCF-19D6-FBE359871BBD}"/>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12">
            <a:extLst>
              <a:ext uri="{FF2B5EF4-FFF2-40B4-BE49-F238E27FC236}">
                <a16:creationId xmlns:a16="http://schemas.microsoft.com/office/drawing/2014/main" id="{A549F927-CFE7-AC7A-CD91-817E543AF96E}"/>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4" name="Rechthoek 13">
            <a:extLst>
              <a:ext uri="{FF2B5EF4-FFF2-40B4-BE49-F238E27FC236}">
                <a16:creationId xmlns:a16="http://schemas.microsoft.com/office/drawing/2014/main" id="{08E89D73-4784-86D4-7B25-8948532170AC}"/>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5" name="Rechthoek 14">
            <a:extLst>
              <a:ext uri="{FF2B5EF4-FFF2-40B4-BE49-F238E27FC236}">
                <a16:creationId xmlns:a16="http://schemas.microsoft.com/office/drawing/2014/main" id="{1D6F025B-E973-6DE0-96B8-6E1EE28D69EC}"/>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6" name="Rechthoek 15">
            <a:extLst>
              <a:ext uri="{FF2B5EF4-FFF2-40B4-BE49-F238E27FC236}">
                <a16:creationId xmlns:a16="http://schemas.microsoft.com/office/drawing/2014/main" id="{A9B56B93-1665-D0EF-D4F1-F1D47C5BAA98}"/>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29" name="Rechthoek 28">
            <a:extLst>
              <a:ext uri="{FF2B5EF4-FFF2-40B4-BE49-F238E27FC236}">
                <a16:creationId xmlns:a16="http://schemas.microsoft.com/office/drawing/2014/main" id="{FEF4B0E1-0018-D3FA-439E-CE7F29298FBC}"/>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30" name="Rechthoek 29">
            <a:extLst>
              <a:ext uri="{FF2B5EF4-FFF2-40B4-BE49-F238E27FC236}">
                <a16:creationId xmlns:a16="http://schemas.microsoft.com/office/drawing/2014/main" id="{37CEC6AB-FF9A-9C30-7CE7-39E66F787A04}"/>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31" name="Rechthoek 30">
            <a:extLst>
              <a:ext uri="{FF2B5EF4-FFF2-40B4-BE49-F238E27FC236}">
                <a16:creationId xmlns:a16="http://schemas.microsoft.com/office/drawing/2014/main" id="{8E0D1C20-F666-1B49-8EFC-8E43E47D6FC6}"/>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32" name="Rechthoek 31">
            <a:extLst>
              <a:ext uri="{FF2B5EF4-FFF2-40B4-BE49-F238E27FC236}">
                <a16:creationId xmlns:a16="http://schemas.microsoft.com/office/drawing/2014/main" id="{DF73F3C4-FE8B-92F7-DE46-2FB7980E7954}"/>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33" name="Rechthoek 32">
            <a:extLst>
              <a:ext uri="{FF2B5EF4-FFF2-40B4-BE49-F238E27FC236}">
                <a16:creationId xmlns:a16="http://schemas.microsoft.com/office/drawing/2014/main" id="{DE7D4C9F-F930-47A7-4076-8A80A269206F}"/>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34" name="Rechthoek 33">
            <a:extLst>
              <a:ext uri="{FF2B5EF4-FFF2-40B4-BE49-F238E27FC236}">
                <a16:creationId xmlns:a16="http://schemas.microsoft.com/office/drawing/2014/main" id="{9EF9304B-4F8A-3585-7C8F-6C4B684A9C8E}"/>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5" name="Pijl: rechts 34">
            <a:extLst>
              <a:ext uri="{FF2B5EF4-FFF2-40B4-BE49-F238E27FC236}">
                <a16:creationId xmlns:a16="http://schemas.microsoft.com/office/drawing/2014/main" id="{2C340F75-BB3D-14D9-C660-590F5FA85A58}"/>
              </a:ext>
            </a:extLst>
          </p:cNvPr>
          <p:cNvSpPr/>
          <p:nvPr/>
        </p:nvSpPr>
        <p:spPr>
          <a:xfrm>
            <a:off x="4603679" y="4442637"/>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ekstvak 5">
            <a:extLst>
              <a:ext uri="{FF2B5EF4-FFF2-40B4-BE49-F238E27FC236}">
                <a16:creationId xmlns:a16="http://schemas.microsoft.com/office/drawing/2014/main" id="{C6D8CF66-AED2-81BA-6DD9-D39CC6EC78ED}"/>
              </a:ext>
            </a:extLst>
          </p:cNvPr>
          <p:cNvSpPr txBox="1"/>
          <p:nvPr/>
        </p:nvSpPr>
        <p:spPr>
          <a:xfrm>
            <a:off x="913467" y="4051018"/>
            <a:ext cx="4372584" cy="261610"/>
          </a:xfrm>
          <a:prstGeom prst="rect">
            <a:avLst/>
          </a:prstGeom>
          <a:noFill/>
        </p:spPr>
        <p:txBody>
          <a:bodyPr wrap="square" rtlCol="0">
            <a:spAutoFit/>
          </a:bodyPr>
          <a:lstStyle/>
          <a:p>
            <a:r>
              <a:rPr lang="nl-NL" sz="1100" dirty="0" err="1"/>
              <a:t>Table</a:t>
            </a:r>
            <a:r>
              <a:rPr lang="nl-NL" sz="1100" dirty="0"/>
              <a:t> 2: Validation </a:t>
            </a:r>
            <a:r>
              <a:rPr lang="nl-NL" sz="1100" dirty="0" err="1"/>
              <a:t>rules</a:t>
            </a:r>
            <a:endParaRPr lang="nl-NL" sz="1100" dirty="0"/>
          </a:p>
        </p:txBody>
      </p:sp>
    </p:spTree>
    <p:extLst>
      <p:ext uri="{BB962C8B-B14F-4D97-AF65-F5344CB8AC3E}">
        <p14:creationId xmlns:p14="http://schemas.microsoft.com/office/powerpoint/2010/main" val="255420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Rule preparation</a:t>
            </a:r>
            <a:br>
              <a:rPr lang="en-GB" dirty="0"/>
            </a:br>
            <a:endParaRPr lang="en-GB" dirty="0"/>
          </a:p>
        </p:txBody>
      </p:sp>
      <p:sp>
        <p:nvSpPr>
          <p:cNvPr id="3" name="Tijdelijke aanduiding voor inhoud 2"/>
          <p:cNvSpPr>
            <a:spLocks noGrp="1"/>
          </p:cNvSpPr>
          <p:nvPr>
            <p:ph idx="1"/>
          </p:nvPr>
        </p:nvSpPr>
        <p:spPr>
          <a:xfrm>
            <a:off x="793749" y="975749"/>
            <a:ext cx="7556501" cy="2922458"/>
          </a:xfrm>
        </p:spPr>
        <p:txBody>
          <a:bodyPr/>
          <a:lstStyle/>
          <a:p>
            <a:pPr lvl="1"/>
            <a:endParaRPr lang="en-GB" dirty="0"/>
          </a:p>
          <a:p>
            <a:pPr lvl="2"/>
            <a:r>
              <a:rPr lang="en-GB" dirty="0"/>
              <a:t>This validation will be done by using Shape Constraint Language (SHACL)</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25</a:t>
            </a:fld>
            <a:endParaRPr lang="en-GB" dirty="0"/>
          </a:p>
        </p:txBody>
      </p:sp>
      <p:pic>
        <p:nvPicPr>
          <p:cNvPr id="19" name="Afbeelding 18">
            <a:extLst>
              <a:ext uri="{FF2B5EF4-FFF2-40B4-BE49-F238E27FC236}">
                <a16:creationId xmlns:a16="http://schemas.microsoft.com/office/drawing/2014/main" id="{0B454FD7-09EF-08DB-6F47-0741D1AA2A1D}"/>
              </a:ext>
            </a:extLst>
          </p:cNvPr>
          <p:cNvPicPr>
            <a:picLocks noChangeAspect="1"/>
          </p:cNvPicPr>
          <p:nvPr/>
        </p:nvPicPr>
        <p:blipFill>
          <a:blip r:embed="rId3"/>
          <a:stretch>
            <a:fillRect/>
          </a:stretch>
        </p:blipFill>
        <p:spPr>
          <a:xfrm>
            <a:off x="2254358" y="1581154"/>
            <a:ext cx="4353533" cy="2572109"/>
          </a:xfrm>
          <a:prstGeom prst="rect">
            <a:avLst/>
          </a:prstGeom>
          <a:ln w="28575">
            <a:solidFill>
              <a:schemeClr val="bg2">
                <a:lumMod val="60000"/>
                <a:lumOff val="40000"/>
              </a:schemeClr>
            </a:solidFill>
          </a:ln>
        </p:spPr>
      </p:pic>
      <p:sp>
        <p:nvSpPr>
          <p:cNvPr id="6" name="Rechthoek 5">
            <a:extLst>
              <a:ext uri="{FF2B5EF4-FFF2-40B4-BE49-F238E27FC236}">
                <a16:creationId xmlns:a16="http://schemas.microsoft.com/office/drawing/2014/main" id="{6510E96E-C450-8A71-2318-282BD02B136F}"/>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F58EBBA4-220F-B815-0834-1E44940194A5}"/>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9E8FF8A9-B9BF-5432-2610-89278151FC68}"/>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72FDC960-EE2A-6007-37DA-18FF8349A3DE}"/>
              </a:ext>
            </a:extLst>
          </p:cNvPr>
          <p:cNvSpPr/>
          <p:nvPr/>
        </p:nvSpPr>
        <p:spPr>
          <a:xfrm>
            <a:off x="1956825" y="4395674"/>
            <a:ext cx="891131" cy="169011"/>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0BB32A27-3668-F9F4-C7E3-360BCE1A9CAD}"/>
              </a:ext>
            </a:extLst>
          </p:cNvPr>
          <p:cNvSpPr/>
          <p:nvPr/>
        </p:nvSpPr>
        <p:spPr>
          <a:xfrm>
            <a:off x="2840179" y="4395674"/>
            <a:ext cx="865186" cy="169011"/>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AF54C0ED-16F5-9A82-2C30-9648A93BAD3E}"/>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184A4FDF-D366-84CA-6764-07EA9F50D245}"/>
              </a:ext>
            </a:extLst>
          </p:cNvPr>
          <p:cNvSpPr/>
          <p:nvPr/>
        </p:nvSpPr>
        <p:spPr>
          <a:xfrm>
            <a:off x="4581214" y="4395674"/>
            <a:ext cx="865186" cy="1708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587B9716-5CDA-3DC5-97D3-08F922162F2A}"/>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584C9BCE-FDAC-2E03-F801-B4EC798A0E18}"/>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6B567258-B196-1CA7-D85C-3DC487151BB2}"/>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33249395-3198-F20D-1097-13D78DAA0931}"/>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9" name="Pijl: rechts 28">
            <a:extLst>
              <a:ext uri="{FF2B5EF4-FFF2-40B4-BE49-F238E27FC236}">
                <a16:creationId xmlns:a16="http://schemas.microsoft.com/office/drawing/2014/main" id="{9994EA59-D235-B0DA-BDFA-8ACEB0476D3C}"/>
              </a:ext>
            </a:extLst>
          </p:cNvPr>
          <p:cNvSpPr/>
          <p:nvPr/>
        </p:nvSpPr>
        <p:spPr>
          <a:xfrm>
            <a:off x="4603679" y="4442637"/>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kstvak 16">
            <a:extLst>
              <a:ext uri="{FF2B5EF4-FFF2-40B4-BE49-F238E27FC236}">
                <a16:creationId xmlns:a16="http://schemas.microsoft.com/office/drawing/2014/main" id="{81C68F9A-59FC-17DC-3782-E7DF9B5220F4}"/>
              </a:ext>
            </a:extLst>
          </p:cNvPr>
          <p:cNvSpPr txBox="1"/>
          <p:nvPr/>
        </p:nvSpPr>
        <p:spPr>
          <a:xfrm>
            <a:off x="2148902" y="4134064"/>
            <a:ext cx="4372584" cy="261610"/>
          </a:xfrm>
          <a:prstGeom prst="rect">
            <a:avLst/>
          </a:prstGeom>
          <a:noFill/>
        </p:spPr>
        <p:txBody>
          <a:bodyPr wrap="square" rtlCol="0">
            <a:spAutoFit/>
          </a:bodyPr>
          <a:lstStyle/>
          <a:p>
            <a:r>
              <a:rPr lang="en-US" sz="1100"/>
              <a:t>Fragment 2: Snippet of SHACL reusability potential</a:t>
            </a:r>
          </a:p>
        </p:txBody>
      </p:sp>
    </p:spTree>
    <p:extLst>
      <p:ext uri="{BB962C8B-B14F-4D97-AF65-F5344CB8AC3E}">
        <p14:creationId xmlns:p14="http://schemas.microsoft.com/office/powerpoint/2010/main" val="195866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8825" y="518711"/>
            <a:ext cx="7556500" cy="539038"/>
          </a:xfrm>
        </p:spPr>
        <p:txBody>
          <a:bodyPr/>
          <a:lstStyle/>
          <a:p>
            <a:r>
              <a:rPr lang="en-GB" dirty="0"/>
              <a:t>Rule execution</a:t>
            </a:r>
            <a:br>
              <a:rPr lang="en-GB" dirty="0"/>
            </a:br>
            <a:endParaRPr lang="en-GB" dirty="0"/>
          </a:p>
        </p:txBody>
      </p:sp>
      <p:sp>
        <p:nvSpPr>
          <p:cNvPr id="3" name="Tijdelijke aanduiding voor inhoud 2"/>
          <p:cNvSpPr>
            <a:spLocks noGrp="1"/>
          </p:cNvSpPr>
          <p:nvPr>
            <p:ph idx="1"/>
          </p:nvPr>
        </p:nvSpPr>
        <p:spPr>
          <a:xfrm>
            <a:off x="758824" y="646986"/>
            <a:ext cx="7556501" cy="2456614"/>
          </a:xfrm>
        </p:spPr>
        <p:txBody>
          <a:bodyPr/>
          <a:lstStyle/>
          <a:p>
            <a:endParaRPr lang="en-GB" dirty="0"/>
          </a:p>
          <a:p>
            <a:pPr lvl="1"/>
            <a:endParaRPr lang="en-GB" dirty="0"/>
          </a:p>
          <a:p>
            <a:pPr lvl="2"/>
            <a:r>
              <a:rPr lang="en-GB" dirty="0"/>
              <a:t>To execute the rules a Python script is used</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26</a:t>
            </a:fld>
            <a:endParaRPr lang="en-GB" dirty="0"/>
          </a:p>
        </p:txBody>
      </p:sp>
      <p:pic>
        <p:nvPicPr>
          <p:cNvPr id="17" name="Afbeelding 16">
            <a:extLst>
              <a:ext uri="{FF2B5EF4-FFF2-40B4-BE49-F238E27FC236}">
                <a16:creationId xmlns:a16="http://schemas.microsoft.com/office/drawing/2014/main" id="{678D7AEF-F63E-8C20-BED1-06F34B99B92B}"/>
              </a:ext>
            </a:extLst>
          </p:cNvPr>
          <p:cNvPicPr>
            <a:picLocks noChangeAspect="1"/>
          </p:cNvPicPr>
          <p:nvPr/>
        </p:nvPicPr>
        <p:blipFill>
          <a:blip r:embed="rId3"/>
          <a:stretch>
            <a:fillRect/>
          </a:stretch>
        </p:blipFill>
        <p:spPr>
          <a:xfrm>
            <a:off x="1882140" y="1582033"/>
            <a:ext cx="2107083" cy="1395541"/>
          </a:xfrm>
          <a:prstGeom prst="rect">
            <a:avLst/>
          </a:prstGeom>
          <a:ln w="28575">
            <a:solidFill>
              <a:srgbClr val="00B050"/>
            </a:solidFill>
          </a:ln>
        </p:spPr>
      </p:pic>
      <p:pic>
        <p:nvPicPr>
          <p:cNvPr id="18" name="Afbeelding 17">
            <a:extLst>
              <a:ext uri="{FF2B5EF4-FFF2-40B4-BE49-F238E27FC236}">
                <a16:creationId xmlns:a16="http://schemas.microsoft.com/office/drawing/2014/main" id="{82F18CCB-1440-415E-C562-034F89015382}"/>
              </a:ext>
            </a:extLst>
          </p:cNvPr>
          <p:cNvPicPr>
            <a:picLocks noChangeAspect="1"/>
          </p:cNvPicPr>
          <p:nvPr/>
        </p:nvPicPr>
        <p:blipFill>
          <a:blip r:embed="rId4"/>
          <a:stretch>
            <a:fillRect/>
          </a:stretch>
        </p:blipFill>
        <p:spPr>
          <a:xfrm>
            <a:off x="4686301" y="1596411"/>
            <a:ext cx="2348730" cy="1387653"/>
          </a:xfrm>
          <a:prstGeom prst="rect">
            <a:avLst/>
          </a:prstGeom>
          <a:ln w="28575">
            <a:solidFill>
              <a:schemeClr val="bg2">
                <a:lumMod val="60000"/>
                <a:lumOff val="40000"/>
              </a:schemeClr>
            </a:solidFill>
          </a:ln>
        </p:spPr>
      </p:pic>
      <p:cxnSp>
        <p:nvCxnSpPr>
          <p:cNvPr id="20" name="Rechte verbindingslijn met pijl 19">
            <a:extLst>
              <a:ext uri="{FF2B5EF4-FFF2-40B4-BE49-F238E27FC236}">
                <a16:creationId xmlns:a16="http://schemas.microsoft.com/office/drawing/2014/main" id="{303962D0-F856-3806-B388-A49021B06551}"/>
              </a:ext>
            </a:extLst>
          </p:cNvPr>
          <p:cNvCxnSpPr>
            <a:cxnSpLocks/>
            <a:stCxn id="17" idx="2"/>
            <a:endCxn id="26" idx="1"/>
          </p:cNvCxnSpPr>
          <p:nvPr/>
        </p:nvCxnSpPr>
        <p:spPr>
          <a:xfrm>
            <a:off x="2935682" y="2977574"/>
            <a:ext cx="949671" cy="37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Rechte verbindingslijn met pijl 21">
            <a:extLst>
              <a:ext uri="{FF2B5EF4-FFF2-40B4-BE49-F238E27FC236}">
                <a16:creationId xmlns:a16="http://schemas.microsoft.com/office/drawing/2014/main" id="{451BC7A6-8DF3-000A-407E-83076AD5DB29}"/>
              </a:ext>
            </a:extLst>
          </p:cNvPr>
          <p:cNvCxnSpPr>
            <a:cxnSpLocks/>
            <a:stCxn id="18" idx="2"/>
            <a:endCxn id="26" idx="3"/>
          </p:cNvCxnSpPr>
          <p:nvPr/>
        </p:nvCxnSpPr>
        <p:spPr>
          <a:xfrm flipH="1">
            <a:off x="4921673" y="2984064"/>
            <a:ext cx="938993" cy="36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hthoek 25">
            <a:extLst>
              <a:ext uri="{FF2B5EF4-FFF2-40B4-BE49-F238E27FC236}">
                <a16:creationId xmlns:a16="http://schemas.microsoft.com/office/drawing/2014/main" id="{0C4451D2-C3D3-B043-1F1E-4BDA12C90BC4}"/>
              </a:ext>
            </a:extLst>
          </p:cNvPr>
          <p:cNvSpPr/>
          <p:nvPr/>
        </p:nvSpPr>
        <p:spPr>
          <a:xfrm>
            <a:off x="3885353" y="3191417"/>
            <a:ext cx="1036320" cy="324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PySHACL</a:t>
            </a:r>
            <a:endParaRPr lang="nl-NL" dirty="0"/>
          </a:p>
        </p:txBody>
      </p:sp>
      <p:sp>
        <p:nvSpPr>
          <p:cNvPr id="37" name="Rechthoek 36">
            <a:extLst>
              <a:ext uri="{FF2B5EF4-FFF2-40B4-BE49-F238E27FC236}">
                <a16:creationId xmlns:a16="http://schemas.microsoft.com/office/drawing/2014/main" id="{A1D3F80C-76AF-0338-DD3C-0BB86C012E51}"/>
              </a:ext>
            </a:extLst>
          </p:cNvPr>
          <p:cNvSpPr/>
          <p:nvPr/>
        </p:nvSpPr>
        <p:spPr>
          <a:xfrm>
            <a:off x="3885353" y="3888667"/>
            <a:ext cx="1036320" cy="324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t>Report</a:t>
            </a:r>
          </a:p>
        </p:txBody>
      </p:sp>
      <p:cxnSp>
        <p:nvCxnSpPr>
          <p:cNvPr id="39" name="Rechte verbindingslijn met pijl 38">
            <a:extLst>
              <a:ext uri="{FF2B5EF4-FFF2-40B4-BE49-F238E27FC236}">
                <a16:creationId xmlns:a16="http://schemas.microsoft.com/office/drawing/2014/main" id="{424119B0-9A0A-BA70-62A5-5F28FC765454}"/>
              </a:ext>
            </a:extLst>
          </p:cNvPr>
          <p:cNvCxnSpPr>
            <a:stCxn id="26" idx="2"/>
            <a:endCxn id="37" idx="0"/>
          </p:cNvCxnSpPr>
          <p:nvPr/>
        </p:nvCxnSpPr>
        <p:spPr>
          <a:xfrm>
            <a:off x="4403513" y="3516236"/>
            <a:ext cx="0" cy="372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kstvak 39">
            <a:extLst>
              <a:ext uri="{FF2B5EF4-FFF2-40B4-BE49-F238E27FC236}">
                <a16:creationId xmlns:a16="http://schemas.microsoft.com/office/drawing/2014/main" id="{E01159B8-9C31-AEF9-167C-10A84ABD9204}"/>
              </a:ext>
            </a:extLst>
          </p:cNvPr>
          <p:cNvSpPr txBox="1"/>
          <p:nvPr/>
        </p:nvSpPr>
        <p:spPr>
          <a:xfrm>
            <a:off x="2115716" y="2022403"/>
            <a:ext cx="1639930" cy="430887"/>
          </a:xfrm>
          <a:prstGeom prst="rect">
            <a:avLst/>
          </a:prstGeom>
          <a:solidFill>
            <a:srgbClr val="00B050"/>
          </a:solidFill>
        </p:spPr>
        <p:txBody>
          <a:bodyPr wrap="square" rtlCol="0">
            <a:spAutoFit/>
          </a:bodyPr>
          <a:lstStyle/>
          <a:p>
            <a:pPr algn="ctr"/>
            <a:r>
              <a:rPr lang="nl-NL" sz="1100" dirty="0">
                <a:solidFill>
                  <a:schemeClr val="bg1"/>
                </a:solidFill>
              </a:rPr>
              <a:t>Building, product &amp; material data </a:t>
            </a:r>
          </a:p>
        </p:txBody>
      </p:sp>
      <p:sp>
        <p:nvSpPr>
          <p:cNvPr id="41" name="Tekstvak 40">
            <a:extLst>
              <a:ext uri="{FF2B5EF4-FFF2-40B4-BE49-F238E27FC236}">
                <a16:creationId xmlns:a16="http://schemas.microsoft.com/office/drawing/2014/main" id="{C3C919F3-50DC-B3B1-652C-BB1CB81FE48F}"/>
              </a:ext>
            </a:extLst>
          </p:cNvPr>
          <p:cNvSpPr txBox="1"/>
          <p:nvPr/>
        </p:nvSpPr>
        <p:spPr>
          <a:xfrm>
            <a:off x="5112539" y="2089280"/>
            <a:ext cx="1639930" cy="261610"/>
          </a:xfrm>
          <a:prstGeom prst="rect">
            <a:avLst/>
          </a:prstGeom>
          <a:solidFill>
            <a:schemeClr val="bg2">
              <a:lumMod val="60000"/>
              <a:lumOff val="40000"/>
            </a:schemeClr>
          </a:solidFill>
        </p:spPr>
        <p:txBody>
          <a:bodyPr wrap="square" rtlCol="0">
            <a:spAutoFit/>
          </a:bodyPr>
          <a:lstStyle/>
          <a:p>
            <a:pPr algn="ctr"/>
            <a:r>
              <a:rPr lang="nl-NL" sz="1100" dirty="0">
                <a:solidFill>
                  <a:schemeClr val="bg1"/>
                </a:solidFill>
              </a:rPr>
              <a:t>SHACL Rules</a:t>
            </a:r>
          </a:p>
        </p:txBody>
      </p:sp>
      <p:sp>
        <p:nvSpPr>
          <p:cNvPr id="6" name="Rechthoek 5">
            <a:extLst>
              <a:ext uri="{FF2B5EF4-FFF2-40B4-BE49-F238E27FC236}">
                <a16:creationId xmlns:a16="http://schemas.microsoft.com/office/drawing/2014/main" id="{57D43A6C-9B39-D3A4-E9C5-AA42EBEB34C5}"/>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AAB54F37-46FD-C4C8-235F-B75F564DA9B4}"/>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59705675-DC53-486D-EAB7-BFFA9341EB29}"/>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85DE783A-3DFA-4018-EC2C-CE47E86EDA0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7BEFA527-DCFC-A4B1-9DED-A23E1D012363}"/>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9C7EAAC0-2618-13AB-C386-828606B5488D}"/>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4EF4B7A3-7369-7EFE-31B0-DE1F687191BD}"/>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DBB723AB-FBAD-E349-7C9C-367771688C3C}"/>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9BDBFC2A-AB05-5A4F-82FC-485F34A7533C}"/>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AAEC5C69-9552-A9B1-F9FE-1120F0425C18}"/>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514404F0-AA1E-9FA7-CE1C-AC6C59B5EC29}"/>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33" name="Pijl: rechts 32">
            <a:extLst>
              <a:ext uri="{FF2B5EF4-FFF2-40B4-BE49-F238E27FC236}">
                <a16:creationId xmlns:a16="http://schemas.microsoft.com/office/drawing/2014/main" id="{638D4D9C-BB71-4462-0996-99E9267F8B00}"/>
              </a:ext>
            </a:extLst>
          </p:cNvPr>
          <p:cNvSpPr/>
          <p:nvPr/>
        </p:nvSpPr>
        <p:spPr>
          <a:xfrm>
            <a:off x="5513367"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1051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Rule execution</a:t>
            </a:r>
          </a:p>
        </p:txBody>
      </p:sp>
      <p:sp>
        <p:nvSpPr>
          <p:cNvPr id="3" name="Tijdelijke aanduiding voor inhoud 2"/>
          <p:cNvSpPr>
            <a:spLocks noGrp="1"/>
          </p:cNvSpPr>
          <p:nvPr>
            <p:ph idx="1"/>
          </p:nvPr>
        </p:nvSpPr>
        <p:spPr>
          <a:xfrm>
            <a:off x="51928" y="925594"/>
            <a:ext cx="7556501" cy="2922458"/>
          </a:xfrm>
        </p:spPr>
        <p:txBody>
          <a:bodyPr/>
          <a:lstStyle/>
          <a:p>
            <a:endParaRPr lang="en-GB" dirty="0"/>
          </a:p>
          <a:p>
            <a:pPr lvl="1"/>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27</a:t>
            </a:fld>
            <a:endParaRPr lang="en-GB" dirty="0"/>
          </a:p>
        </p:txBody>
      </p:sp>
      <p:pic>
        <p:nvPicPr>
          <p:cNvPr id="18" name="Graphic 17" descr="Papier silhouet">
            <a:extLst>
              <a:ext uri="{FF2B5EF4-FFF2-40B4-BE49-F238E27FC236}">
                <a16:creationId xmlns:a16="http://schemas.microsoft.com/office/drawing/2014/main" id="{DCBD105D-487F-4DB0-1C45-63169E8A17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2894" y="1478167"/>
            <a:ext cx="1348331" cy="1348331"/>
          </a:xfrm>
          <a:prstGeom prst="rect">
            <a:avLst/>
          </a:prstGeom>
        </p:spPr>
      </p:pic>
      <p:sp>
        <p:nvSpPr>
          <p:cNvPr id="19" name="Tekstvak 18">
            <a:extLst>
              <a:ext uri="{FF2B5EF4-FFF2-40B4-BE49-F238E27FC236}">
                <a16:creationId xmlns:a16="http://schemas.microsoft.com/office/drawing/2014/main" id="{B119447E-1E64-1CA2-38C8-1B87595A4FAE}"/>
              </a:ext>
            </a:extLst>
          </p:cNvPr>
          <p:cNvSpPr txBox="1"/>
          <p:nvPr/>
        </p:nvSpPr>
        <p:spPr>
          <a:xfrm>
            <a:off x="1303119" y="2749651"/>
            <a:ext cx="847879" cy="300082"/>
          </a:xfrm>
          <a:prstGeom prst="rect">
            <a:avLst/>
          </a:prstGeom>
          <a:noFill/>
        </p:spPr>
        <p:txBody>
          <a:bodyPr wrap="square" rtlCol="0">
            <a:spAutoFit/>
          </a:bodyPr>
          <a:lstStyle/>
          <a:p>
            <a:r>
              <a:rPr lang="nl-NL" dirty="0" err="1"/>
              <a:t>PySHACL</a:t>
            </a:r>
            <a:endParaRPr lang="nl-NL" dirty="0"/>
          </a:p>
        </p:txBody>
      </p:sp>
      <p:sp>
        <p:nvSpPr>
          <p:cNvPr id="20" name="Tekstvak 19">
            <a:extLst>
              <a:ext uri="{FF2B5EF4-FFF2-40B4-BE49-F238E27FC236}">
                <a16:creationId xmlns:a16="http://schemas.microsoft.com/office/drawing/2014/main" id="{B95DBC4C-F96A-AFEB-1F14-B7840FC6E9C5}"/>
              </a:ext>
            </a:extLst>
          </p:cNvPr>
          <p:cNvSpPr txBox="1"/>
          <p:nvPr/>
        </p:nvSpPr>
        <p:spPr>
          <a:xfrm>
            <a:off x="1281690" y="1606340"/>
            <a:ext cx="728436" cy="261610"/>
          </a:xfrm>
          <a:prstGeom prst="rect">
            <a:avLst/>
          </a:prstGeom>
          <a:noFill/>
        </p:spPr>
        <p:txBody>
          <a:bodyPr wrap="square" rtlCol="0">
            <a:spAutoFit/>
          </a:bodyPr>
          <a:lstStyle/>
          <a:p>
            <a:r>
              <a:rPr lang="nl-NL" sz="1100" dirty="0"/>
              <a:t>Python</a:t>
            </a:r>
          </a:p>
        </p:txBody>
      </p:sp>
      <p:pic>
        <p:nvPicPr>
          <p:cNvPr id="1028" name="Picture 4">
            <a:extLst>
              <a:ext uri="{FF2B5EF4-FFF2-40B4-BE49-F238E27FC236}">
                <a16:creationId xmlns:a16="http://schemas.microsoft.com/office/drawing/2014/main" id="{A1C311BA-539A-5C14-371C-F4C5D3069A7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047" t="30565" r="35885" b="25614"/>
          <a:stretch/>
        </p:blipFill>
        <p:spPr bwMode="auto">
          <a:xfrm>
            <a:off x="1497911" y="1911800"/>
            <a:ext cx="458293" cy="488541"/>
          </a:xfrm>
          <a:prstGeom prst="rect">
            <a:avLst/>
          </a:prstGeom>
          <a:noFill/>
          <a:extLst>
            <a:ext uri="{909E8E84-426E-40DD-AFC4-6F175D3DCCD1}">
              <a14:hiddenFill xmlns:a14="http://schemas.microsoft.com/office/drawing/2010/main">
                <a:solidFill>
                  <a:srgbClr val="FFFFFF"/>
                </a:solidFill>
              </a14:hiddenFill>
            </a:ext>
          </a:extLst>
        </p:spPr>
      </p:pic>
      <p:pic>
        <p:nvPicPr>
          <p:cNvPr id="22" name="Graphic 21" descr="Toevoegen silhouet">
            <a:extLst>
              <a:ext uri="{FF2B5EF4-FFF2-40B4-BE49-F238E27FC236}">
                <a16:creationId xmlns:a16="http://schemas.microsoft.com/office/drawing/2014/main" id="{BF64BA88-DCAF-D425-CCF3-95B76B5CF7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53725" y="1913809"/>
            <a:ext cx="612608" cy="612608"/>
          </a:xfrm>
          <a:prstGeom prst="rect">
            <a:avLst/>
          </a:prstGeom>
        </p:spPr>
      </p:pic>
      <p:pic>
        <p:nvPicPr>
          <p:cNvPr id="24" name="Graphic 23" descr="Lijst silhouet">
            <a:extLst>
              <a:ext uri="{FF2B5EF4-FFF2-40B4-BE49-F238E27FC236}">
                <a16:creationId xmlns:a16="http://schemas.microsoft.com/office/drawing/2014/main" id="{358563EF-5342-45A0-217C-65B2D57B03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34247" y="1551361"/>
            <a:ext cx="1348331" cy="1348331"/>
          </a:xfrm>
          <a:prstGeom prst="rect">
            <a:avLst/>
          </a:prstGeom>
        </p:spPr>
      </p:pic>
      <p:pic>
        <p:nvPicPr>
          <p:cNvPr id="25" name="Graphic 24" descr="Lijst silhouet">
            <a:extLst>
              <a:ext uri="{FF2B5EF4-FFF2-40B4-BE49-F238E27FC236}">
                <a16:creationId xmlns:a16="http://schemas.microsoft.com/office/drawing/2014/main" id="{B7F2B6D2-301C-E05E-57C2-DB07342A3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05155" y="1551361"/>
            <a:ext cx="1348331" cy="1348331"/>
          </a:xfrm>
          <a:prstGeom prst="rect">
            <a:avLst/>
          </a:prstGeom>
        </p:spPr>
      </p:pic>
      <p:pic>
        <p:nvPicPr>
          <p:cNvPr id="26" name="Graphic 25" descr="Toevoegen silhouet">
            <a:extLst>
              <a:ext uri="{FF2B5EF4-FFF2-40B4-BE49-F238E27FC236}">
                <a16:creationId xmlns:a16="http://schemas.microsoft.com/office/drawing/2014/main" id="{AE16CE93-F626-FD7F-6B20-FD99A60EC4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62347" y="1913809"/>
            <a:ext cx="612608" cy="612608"/>
          </a:xfrm>
          <a:prstGeom prst="rect">
            <a:avLst/>
          </a:prstGeom>
        </p:spPr>
      </p:pic>
      <p:sp>
        <p:nvSpPr>
          <p:cNvPr id="27" name="Tekstvak 26">
            <a:extLst>
              <a:ext uri="{FF2B5EF4-FFF2-40B4-BE49-F238E27FC236}">
                <a16:creationId xmlns:a16="http://schemas.microsoft.com/office/drawing/2014/main" id="{895E79CC-8780-7404-8C07-D7F8FFA0BB23}"/>
              </a:ext>
            </a:extLst>
          </p:cNvPr>
          <p:cNvSpPr txBox="1"/>
          <p:nvPr/>
        </p:nvSpPr>
        <p:spPr>
          <a:xfrm>
            <a:off x="3210579" y="2794993"/>
            <a:ext cx="1296014" cy="300082"/>
          </a:xfrm>
          <a:prstGeom prst="rect">
            <a:avLst/>
          </a:prstGeom>
          <a:noFill/>
        </p:spPr>
        <p:txBody>
          <a:bodyPr wrap="square" rtlCol="0">
            <a:spAutoFit/>
          </a:bodyPr>
          <a:lstStyle/>
          <a:p>
            <a:r>
              <a:rPr lang="nl-NL" dirty="0"/>
              <a:t>Missing classes</a:t>
            </a:r>
          </a:p>
        </p:txBody>
      </p:sp>
      <p:sp>
        <p:nvSpPr>
          <p:cNvPr id="28" name="Tekstvak 27">
            <a:extLst>
              <a:ext uri="{FF2B5EF4-FFF2-40B4-BE49-F238E27FC236}">
                <a16:creationId xmlns:a16="http://schemas.microsoft.com/office/drawing/2014/main" id="{36DF8245-1380-91F3-5BC4-F797E24DEB92}"/>
              </a:ext>
            </a:extLst>
          </p:cNvPr>
          <p:cNvSpPr txBox="1"/>
          <p:nvPr/>
        </p:nvSpPr>
        <p:spPr>
          <a:xfrm>
            <a:off x="5276845" y="2786247"/>
            <a:ext cx="804950" cy="715581"/>
          </a:xfrm>
          <a:prstGeom prst="rect">
            <a:avLst/>
          </a:prstGeom>
          <a:noFill/>
        </p:spPr>
        <p:txBody>
          <a:bodyPr wrap="square" rtlCol="0">
            <a:spAutoFit/>
          </a:bodyPr>
          <a:lstStyle/>
          <a:p>
            <a:r>
              <a:rPr lang="nl-NL" dirty="0"/>
              <a:t>IFC GUID</a:t>
            </a:r>
          </a:p>
          <a:p>
            <a:pPr algn="ctr"/>
            <a:r>
              <a:rPr lang="nl-NL" dirty="0"/>
              <a:t>&amp; PDF Format</a:t>
            </a:r>
          </a:p>
        </p:txBody>
      </p:sp>
      <p:pic>
        <p:nvPicPr>
          <p:cNvPr id="31" name="Graphic 30" descr="Papier silhouet">
            <a:extLst>
              <a:ext uri="{FF2B5EF4-FFF2-40B4-BE49-F238E27FC236}">
                <a16:creationId xmlns:a16="http://schemas.microsoft.com/office/drawing/2014/main" id="{8049FA10-F379-1BBE-359A-F6B558F524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6063" y="1547684"/>
            <a:ext cx="1348331" cy="1348331"/>
          </a:xfrm>
          <a:prstGeom prst="rect">
            <a:avLst/>
          </a:prstGeom>
        </p:spPr>
      </p:pic>
      <p:sp>
        <p:nvSpPr>
          <p:cNvPr id="32" name="Tekstvak 31">
            <a:extLst>
              <a:ext uri="{FF2B5EF4-FFF2-40B4-BE49-F238E27FC236}">
                <a16:creationId xmlns:a16="http://schemas.microsoft.com/office/drawing/2014/main" id="{32946200-DE61-5833-0F60-FC59F9A91F8E}"/>
              </a:ext>
            </a:extLst>
          </p:cNvPr>
          <p:cNvSpPr txBox="1"/>
          <p:nvPr/>
        </p:nvSpPr>
        <p:spPr>
          <a:xfrm>
            <a:off x="7061637" y="2786247"/>
            <a:ext cx="977179" cy="507831"/>
          </a:xfrm>
          <a:prstGeom prst="rect">
            <a:avLst/>
          </a:prstGeom>
          <a:noFill/>
        </p:spPr>
        <p:txBody>
          <a:bodyPr wrap="square" rtlCol="0">
            <a:spAutoFit/>
          </a:bodyPr>
          <a:lstStyle/>
          <a:p>
            <a:pPr algn="ctr"/>
            <a:r>
              <a:rPr lang="nl-NL" dirty="0"/>
              <a:t>Validation report</a:t>
            </a:r>
          </a:p>
        </p:txBody>
      </p:sp>
      <p:sp>
        <p:nvSpPr>
          <p:cNvPr id="33" name="Tekstvak 32">
            <a:extLst>
              <a:ext uri="{FF2B5EF4-FFF2-40B4-BE49-F238E27FC236}">
                <a16:creationId xmlns:a16="http://schemas.microsoft.com/office/drawing/2014/main" id="{0388A7C2-F3E3-A9D0-A80B-83558AFF0EFF}"/>
              </a:ext>
            </a:extLst>
          </p:cNvPr>
          <p:cNvSpPr txBox="1"/>
          <p:nvPr/>
        </p:nvSpPr>
        <p:spPr>
          <a:xfrm>
            <a:off x="5376958" y="1650306"/>
            <a:ext cx="728436" cy="261610"/>
          </a:xfrm>
          <a:prstGeom prst="rect">
            <a:avLst/>
          </a:prstGeom>
          <a:noFill/>
        </p:spPr>
        <p:txBody>
          <a:bodyPr wrap="square" rtlCol="0">
            <a:spAutoFit/>
          </a:bodyPr>
          <a:lstStyle/>
          <a:p>
            <a:r>
              <a:rPr lang="nl-NL" sz="1100" dirty="0"/>
              <a:t>Python</a:t>
            </a:r>
          </a:p>
        </p:txBody>
      </p:sp>
      <p:sp>
        <p:nvSpPr>
          <p:cNvPr id="35" name="Tekstvak 34">
            <a:extLst>
              <a:ext uri="{FF2B5EF4-FFF2-40B4-BE49-F238E27FC236}">
                <a16:creationId xmlns:a16="http://schemas.microsoft.com/office/drawing/2014/main" id="{A12EF426-9EF3-B887-5DA2-69F157EFB603}"/>
              </a:ext>
            </a:extLst>
          </p:cNvPr>
          <p:cNvSpPr txBox="1"/>
          <p:nvPr/>
        </p:nvSpPr>
        <p:spPr>
          <a:xfrm>
            <a:off x="3513970" y="1645361"/>
            <a:ext cx="728436" cy="261610"/>
          </a:xfrm>
          <a:prstGeom prst="rect">
            <a:avLst/>
          </a:prstGeom>
          <a:noFill/>
        </p:spPr>
        <p:txBody>
          <a:bodyPr wrap="square" rtlCol="0">
            <a:spAutoFit/>
          </a:bodyPr>
          <a:lstStyle/>
          <a:p>
            <a:r>
              <a:rPr lang="nl-NL" sz="1100" dirty="0"/>
              <a:t>Python</a:t>
            </a:r>
          </a:p>
        </p:txBody>
      </p:sp>
      <p:cxnSp>
        <p:nvCxnSpPr>
          <p:cNvPr id="36" name="Rechte verbindingslijn met pijl 35">
            <a:extLst>
              <a:ext uri="{FF2B5EF4-FFF2-40B4-BE49-F238E27FC236}">
                <a16:creationId xmlns:a16="http://schemas.microsoft.com/office/drawing/2014/main" id="{2BA8C832-8AA8-F321-F19B-2F85BC0A40F3}"/>
              </a:ext>
            </a:extLst>
          </p:cNvPr>
          <p:cNvCxnSpPr>
            <a:cxnSpLocks/>
          </p:cNvCxnSpPr>
          <p:nvPr/>
        </p:nvCxnSpPr>
        <p:spPr>
          <a:xfrm flipV="1">
            <a:off x="6232794" y="2220113"/>
            <a:ext cx="785954" cy="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10833FBA-577E-FEF5-7228-4388079FD4CA}"/>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DAEE20C5-A12F-A6F2-12AB-8E4EC53EF534}"/>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2AF0FC9A-0DAE-EAC4-62AD-3CD01BDC7072}"/>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DD611594-5A63-C590-2E03-BB5277A8275C}"/>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A004DD29-DBD4-71F3-BAC2-E6749F14BCB0}"/>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BFBF3C79-BDC9-D7DA-57C1-58A71F55F2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6B87047E-7C23-C640-6463-D9BAB7320085}"/>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9570FFCF-8D7B-5518-6697-7CD17F8787C5}"/>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9C9FFBE7-63B5-EE27-A99E-11E3AE1D791B}"/>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70CBAE74-6A28-8207-3703-D051F219CE65}"/>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06C92018-85EB-0A04-5FCF-A8CF9A04EA71}"/>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17" name="Pijl: rechts 16">
            <a:extLst>
              <a:ext uri="{FF2B5EF4-FFF2-40B4-BE49-F238E27FC236}">
                <a16:creationId xmlns:a16="http://schemas.microsoft.com/office/drawing/2014/main" id="{682BFBB3-1BDD-5ACA-8351-03A8E8038B50}"/>
              </a:ext>
            </a:extLst>
          </p:cNvPr>
          <p:cNvSpPr/>
          <p:nvPr/>
        </p:nvSpPr>
        <p:spPr>
          <a:xfrm>
            <a:off x="5513367"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9" name="Graphic 28" descr="Sluiten silhouet">
            <a:extLst>
              <a:ext uri="{FF2B5EF4-FFF2-40B4-BE49-F238E27FC236}">
                <a16:creationId xmlns:a16="http://schemas.microsoft.com/office/drawing/2014/main" id="{E5026191-8FC0-6654-B041-010A7408712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04492" y="1940352"/>
            <a:ext cx="711920" cy="711920"/>
          </a:xfrm>
          <a:prstGeom prst="rect">
            <a:avLst/>
          </a:prstGeom>
        </p:spPr>
      </p:pic>
    </p:spTree>
    <p:extLst>
      <p:ext uri="{BB962C8B-B14F-4D97-AF65-F5344CB8AC3E}">
        <p14:creationId xmlns:p14="http://schemas.microsoft.com/office/powerpoint/2010/main" val="427670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The validation report</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28</a:t>
            </a:fld>
            <a:endParaRPr lang="en-GB" dirty="0"/>
          </a:p>
        </p:txBody>
      </p:sp>
      <p:pic>
        <p:nvPicPr>
          <p:cNvPr id="17" name="Afbeelding 16">
            <a:extLst>
              <a:ext uri="{FF2B5EF4-FFF2-40B4-BE49-F238E27FC236}">
                <a16:creationId xmlns:a16="http://schemas.microsoft.com/office/drawing/2014/main" id="{EB57C297-5DEC-EA5B-3886-78D5C7C43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822" y="1023937"/>
            <a:ext cx="5128895" cy="3095625"/>
          </a:xfrm>
          <a:prstGeom prst="rect">
            <a:avLst/>
          </a:prstGeom>
          <a:ln>
            <a:solidFill>
              <a:schemeClr val="tx1"/>
            </a:solidFill>
          </a:ln>
        </p:spPr>
      </p:pic>
      <p:sp>
        <p:nvSpPr>
          <p:cNvPr id="3" name="Rechthoek 2">
            <a:extLst>
              <a:ext uri="{FF2B5EF4-FFF2-40B4-BE49-F238E27FC236}">
                <a16:creationId xmlns:a16="http://schemas.microsoft.com/office/drawing/2014/main" id="{8A4C43BE-F740-52EB-CB93-F2FC71E609E1}"/>
              </a:ext>
            </a:extLst>
          </p:cNvPr>
          <p:cNvSpPr/>
          <p:nvPr/>
        </p:nvSpPr>
        <p:spPr>
          <a:xfrm>
            <a:off x="2630071" y="3577388"/>
            <a:ext cx="5526504" cy="312822"/>
          </a:xfrm>
          <a:prstGeom prst="rect">
            <a:avLst/>
          </a:prstGeom>
          <a:noFill/>
          <a:ln w="127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pic>
        <p:nvPicPr>
          <p:cNvPr id="7" name="Afbeelding 6">
            <a:extLst>
              <a:ext uri="{FF2B5EF4-FFF2-40B4-BE49-F238E27FC236}">
                <a16:creationId xmlns:a16="http://schemas.microsoft.com/office/drawing/2014/main" id="{B327A0DD-64CE-9C6E-583E-DE8A60420906}"/>
              </a:ext>
            </a:extLst>
          </p:cNvPr>
          <p:cNvPicPr>
            <a:picLocks noChangeAspect="1"/>
          </p:cNvPicPr>
          <p:nvPr/>
        </p:nvPicPr>
        <p:blipFill>
          <a:blip r:embed="rId4"/>
          <a:stretch>
            <a:fillRect/>
          </a:stretch>
        </p:blipFill>
        <p:spPr>
          <a:xfrm>
            <a:off x="408666" y="1024321"/>
            <a:ext cx="1278585" cy="862165"/>
          </a:xfrm>
          <a:prstGeom prst="rect">
            <a:avLst/>
          </a:prstGeom>
        </p:spPr>
      </p:pic>
      <p:pic>
        <p:nvPicPr>
          <p:cNvPr id="11" name="Afbeelding 10">
            <a:extLst>
              <a:ext uri="{FF2B5EF4-FFF2-40B4-BE49-F238E27FC236}">
                <a16:creationId xmlns:a16="http://schemas.microsoft.com/office/drawing/2014/main" id="{C2AE92CB-CBFC-4F1C-2CDB-0E8295DF1CF8}"/>
              </a:ext>
            </a:extLst>
          </p:cNvPr>
          <p:cNvPicPr>
            <a:picLocks noChangeAspect="1"/>
          </p:cNvPicPr>
          <p:nvPr/>
        </p:nvPicPr>
        <p:blipFill>
          <a:blip r:embed="rId5"/>
          <a:stretch>
            <a:fillRect/>
          </a:stretch>
        </p:blipFill>
        <p:spPr>
          <a:xfrm>
            <a:off x="441932" y="2093897"/>
            <a:ext cx="1245319" cy="2025282"/>
          </a:xfrm>
          <a:prstGeom prst="rect">
            <a:avLst/>
          </a:prstGeom>
        </p:spPr>
      </p:pic>
      <p:cxnSp>
        <p:nvCxnSpPr>
          <p:cNvPr id="13" name="Rechte verbindingslijn met pijl 12">
            <a:extLst>
              <a:ext uri="{FF2B5EF4-FFF2-40B4-BE49-F238E27FC236}">
                <a16:creationId xmlns:a16="http://schemas.microsoft.com/office/drawing/2014/main" id="{2A6965D5-EC46-297A-C575-0430069DA2B6}"/>
              </a:ext>
            </a:extLst>
          </p:cNvPr>
          <p:cNvCxnSpPr/>
          <p:nvPr/>
        </p:nvCxnSpPr>
        <p:spPr>
          <a:xfrm>
            <a:off x="1840081" y="1724526"/>
            <a:ext cx="789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a:extLst>
              <a:ext uri="{FF2B5EF4-FFF2-40B4-BE49-F238E27FC236}">
                <a16:creationId xmlns:a16="http://schemas.microsoft.com/office/drawing/2014/main" id="{1973250E-9A95-0D33-BE1B-C4052F373A78}"/>
              </a:ext>
            </a:extLst>
          </p:cNvPr>
          <p:cNvCxnSpPr/>
          <p:nvPr/>
        </p:nvCxnSpPr>
        <p:spPr>
          <a:xfrm>
            <a:off x="1840081" y="3216442"/>
            <a:ext cx="789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Toevoegen silhouet">
            <a:extLst>
              <a:ext uri="{FF2B5EF4-FFF2-40B4-BE49-F238E27FC236}">
                <a16:creationId xmlns:a16="http://schemas.microsoft.com/office/drawing/2014/main" id="{F1C65C77-ACEA-60B0-9A35-67782B14A9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656669">
            <a:off x="659299" y="1075644"/>
            <a:ext cx="779009" cy="779009"/>
          </a:xfrm>
          <a:prstGeom prst="rect">
            <a:avLst/>
          </a:prstGeom>
        </p:spPr>
      </p:pic>
      <p:pic>
        <p:nvPicPr>
          <p:cNvPr id="29" name="Graphic 28" descr="Toevoegen silhouet">
            <a:extLst>
              <a:ext uri="{FF2B5EF4-FFF2-40B4-BE49-F238E27FC236}">
                <a16:creationId xmlns:a16="http://schemas.microsoft.com/office/drawing/2014/main" id="{4860B55B-601F-74DF-5CB6-AE109682C44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656669">
            <a:off x="463871" y="3440532"/>
            <a:ext cx="208264" cy="208264"/>
          </a:xfrm>
          <a:prstGeom prst="rect">
            <a:avLst/>
          </a:prstGeom>
        </p:spPr>
      </p:pic>
      <p:pic>
        <p:nvPicPr>
          <p:cNvPr id="30" name="Graphic 29" descr="Toevoegen silhouet">
            <a:extLst>
              <a:ext uri="{FF2B5EF4-FFF2-40B4-BE49-F238E27FC236}">
                <a16:creationId xmlns:a16="http://schemas.microsoft.com/office/drawing/2014/main" id="{E9642D3D-ED1C-2B19-8800-0209189A24F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656669">
            <a:off x="704668" y="3448394"/>
            <a:ext cx="208264" cy="208264"/>
          </a:xfrm>
          <a:prstGeom prst="rect">
            <a:avLst/>
          </a:prstGeom>
        </p:spPr>
      </p:pic>
      <p:pic>
        <p:nvPicPr>
          <p:cNvPr id="31" name="Graphic 30" descr="Toevoegen silhouet">
            <a:extLst>
              <a:ext uri="{FF2B5EF4-FFF2-40B4-BE49-F238E27FC236}">
                <a16:creationId xmlns:a16="http://schemas.microsoft.com/office/drawing/2014/main" id="{6510B454-EC09-7064-4903-F59BA4D948B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656669">
            <a:off x="911208" y="3440535"/>
            <a:ext cx="208264" cy="208264"/>
          </a:xfrm>
          <a:prstGeom prst="rect">
            <a:avLst/>
          </a:prstGeom>
        </p:spPr>
      </p:pic>
      <p:sp>
        <p:nvSpPr>
          <p:cNvPr id="32" name="Tekstvak 31">
            <a:extLst>
              <a:ext uri="{FF2B5EF4-FFF2-40B4-BE49-F238E27FC236}">
                <a16:creationId xmlns:a16="http://schemas.microsoft.com/office/drawing/2014/main" id="{67FFF9EF-BFDB-3225-17F5-F35104FACA1D}"/>
              </a:ext>
            </a:extLst>
          </p:cNvPr>
          <p:cNvSpPr txBox="1"/>
          <p:nvPr/>
        </p:nvSpPr>
        <p:spPr>
          <a:xfrm>
            <a:off x="1776589" y="1394013"/>
            <a:ext cx="1278585" cy="300082"/>
          </a:xfrm>
          <a:prstGeom prst="rect">
            <a:avLst/>
          </a:prstGeom>
          <a:noFill/>
        </p:spPr>
        <p:txBody>
          <a:bodyPr wrap="square" rtlCol="0">
            <a:spAutoFit/>
          </a:bodyPr>
          <a:lstStyle/>
          <a:p>
            <a:r>
              <a:rPr lang="nl-NL" dirty="0"/>
              <a:t>Class level</a:t>
            </a:r>
          </a:p>
        </p:txBody>
      </p:sp>
      <p:sp>
        <p:nvSpPr>
          <p:cNvPr id="33" name="Tekstvak 32">
            <a:extLst>
              <a:ext uri="{FF2B5EF4-FFF2-40B4-BE49-F238E27FC236}">
                <a16:creationId xmlns:a16="http://schemas.microsoft.com/office/drawing/2014/main" id="{AC8C963D-71F3-8E1B-1C49-301B7291DDC2}"/>
              </a:ext>
            </a:extLst>
          </p:cNvPr>
          <p:cNvSpPr txBox="1"/>
          <p:nvPr/>
        </p:nvSpPr>
        <p:spPr>
          <a:xfrm>
            <a:off x="1638577" y="2893490"/>
            <a:ext cx="1278585" cy="300082"/>
          </a:xfrm>
          <a:prstGeom prst="rect">
            <a:avLst/>
          </a:prstGeom>
          <a:noFill/>
        </p:spPr>
        <p:txBody>
          <a:bodyPr wrap="square" rtlCol="0">
            <a:spAutoFit/>
          </a:bodyPr>
          <a:lstStyle/>
          <a:p>
            <a:r>
              <a:rPr lang="nl-NL" dirty="0"/>
              <a:t>Property level</a:t>
            </a:r>
          </a:p>
        </p:txBody>
      </p:sp>
      <p:sp>
        <p:nvSpPr>
          <p:cNvPr id="34" name="Tekstvak 33">
            <a:extLst>
              <a:ext uri="{FF2B5EF4-FFF2-40B4-BE49-F238E27FC236}">
                <a16:creationId xmlns:a16="http://schemas.microsoft.com/office/drawing/2014/main" id="{8E64DDE5-0031-7486-BAA9-4BC4B702E3B5}"/>
              </a:ext>
            </a:extLst>
          </p:cNvPr>
          <p:cNvSpPr txBox="1"/>
          <p:nvPr/>
        </p:nvSpPr>
        <p:spPr>
          <a:xfrm>
            <a:off x="7910223" y="3152737"/>
            <a:ext cx="1278585" cy="415498"/>
          </a:xfrm>
          <a:prstGeom prst="rect">
            <a:avLst/>
          </a:prstGeom>
          <a:noFill/>
        </p:spPr>
        <p:txBody>
          <a:bodyPr wrap="square" rtlCol="0">
            <a:spAutoFit/>
          </a:bodyPr>
          <a:lstStyle/>
          <a:p>
            <a:r>
              <a:rPr lang="nl-NL" sz="1050" dirty="0" err="1"/>
              <a:t>Violation</a:t>
            </a:r>
            <a:r>
              <a:rPr lang="nl-NL" sz="1050" dirty="0"/>
              <a:t>: missing property service life</a:t>
            </a:r>
          </a:p>
        </p:txBody>
      </p:sp>
      <p:sp>
        <p:nvSpPr>
          <p:cNvPr id="35" name="Rechthoek 34">
            <a:extLst>
              <a:ext uri="{FF2B5EF4-FFF2-40B4-BE49-F238E27FC236}">
                <a16:creationId xmlns:a16="http://schemas.microsoft.com/office/drawing/2014/main" id="{854CF7FC-0D39-BEB9-2B2C-3C6A5437205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6" name="Rechthoek 35">
            <a:extLst>
              <a:ext uri="{FF2B5EF4-FFF2-40B4-BE49-F238E27FC236}">
                <a16:creationId xmlns:a16="http://schemas.microsoft.com/office/drawing/2014/main" id="{A80902BB-5F8D-B7C7-DF05-A180D323D3F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37" name="Rechthoek 36">
            <a:extLst>
              <a:ext uri="{FF2B5EF4-FFF2-40B4-BE49-F238E27FC236}">
                <a16:creationId xmlns:a16="http://schemas.microsoft.com/office/drawing/2014/main" id="{B9F1CBF5-ECF5-009B-77BD-0E180A750BB7}"/>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38" name="Rechthoek 37">
            <a:extLst>
              <a:ext uri="{FF2B5EF4-FFF2-40B4-BE49-F238E27FC236}">
                <a16:creationId xmlns:a16="http://schemas.microsoft.com/office/drawing/2014/main" id="{E118040F-6479-4BEE-F7DB-D02761C0471F}"/>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39" name="Rechthoek 38">
            <a:extLst>
              <a:ext uri="{FF2B5EF4-FFF2-40B4-BE49-F238E27FC236}">
                <a16:creationId xmlns:a16="http://schemas.microsoft.com/office/drawing/2014/main" id="{4A33B6FD-6CE7-1EA5-8F66-9C48C337DA8B}"/>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40" name="Rechthoek 39">
            <a:extLst>
              <a:ext uri="{FF2B5EF4-FFF2-40B4-BE49-F238E27FC236}">
                <a16:creationId xmlns:a16="http://schemas.microsoft.com/office/drawing/2014/main" id="{3DFB2AE1-1B5D-1237-F7CE-8457ABA9AED2}"/>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41" name="Rechthoek 40">
            <a:extLst>
              <a:ext uri="{FF2B5EF4-FFF2-40B4-BE49-F238E27FC236}">
                <a16:creationId xmlns:a16="http://schemas.microsoft.com/office/drawing/2014/main" id="{8808161C-C2FF-14A2-6194-1F6B1822BFDD}"/>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42" name="Rechthoek 41">
            <a:extLst>
              <a:ext uri="{FF2B5EF4-FFF2-40B4-BE49-F238E27FC236}">
                <a16:creationId xmlns:a16="http://schemas.microsoft.com/office/drawing/2014/main" id="{07586790-D7AF-B122-0A0A-339192E3F51B}"/>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43" name="Rechthoek 42">
            <a:extLst>
              <a:ext uri="{FF2B5EF4-FFF2-40B4-BE49-F238E27FC236}">
                <a16:creationId xmlns:a16="http://schemas.microsoft.com/office/drawing/2014/main" id="{6B53ED7B-5F2C-B91A-BF42-0E5E32FC4E78}"/>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44" name="Rechthoek 43">
            <a:extLst>
              <a:ext uri="{FF2B5EF4-FFF2-40B4-BE49-F238E27FC236}">
                <a16:creationId xmlns:a16="http://schemas.microsoft.com/office/drawing/2014/main" id="{638B3D13-1F6D-B49D-053E-E041FE858406}"/>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45" name="Rechthoek 44">
            <a:extLst>
              <a:ext uri="{FF2B5EF4-FFF2-40B4-BE49-F238E27FC236}">
                <a16:creationId xmlns:a16="http://schemas.microsoft.com/office/drawing/2014/main" id="{9975F7CD-F689-FA1D-CB30-68ED5C828CB9}"/>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46" name="Pijl: rechts 45">
            <a:extLst>
              <a:ext uri="{FF2B5EF4-FFF2-40B4-BE49-F238E27FC236}">
                <a16:creationId xmlns:a16="http://schemas.microsoft.com/office/drawing/2014/main" id="{2116D312-DFDE-1AEF-53F0-FD5620FA1969}"/>
              </a:ext>
            </a:extLst>
          </p:cNvPr>
          <p:cNvSpPr/>
          <p:nvPr/>
        </p:nvSpPr>
        <p:spPr>
          <a:xfrm>
            <a:off x="6376262" y="4442637"/>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87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94DD70-9C9A-EFCC-6F21-60A32442D64D}"/>
              </a:ext>
            </a:extLst>
          </p:cNvPr>
          <p:cNvSpPr>
            <a:spLocks noGrp="1"/>
          </p:cNvSpPr>
          <p:nvPr>
            <p:ph type="title"/>
          </p:nvPr>
        </p:nvSpPr>
        <p:spPr/>
        <p:txBody>
          <a:bodyPr/>
          <a:lstStyle/>
          <a:p>
            <a:r>
              <a:rPr lang="nl-NL" dirty="0"/>
              <a:t>Dashboard Mock-up</a:t>
            </a:r>
            <a:br>
              <a:rPr lang="nl-NL" dirty="0"/>
            </a:br>
            <a:endParaRPr lang="nl-NL" dirty="0"/>
          </a:p>
        </p:txBody>
      </p:sp>
      <p:sp>
        <p:nvSpPr>
          <p:cNvPr id="4" name="Tijdelijke aanduiding voor voettekst 3">
            <a:extLst>
              <a:ext uri="{FF2B5EF4-FFF2-40B4-BE49-F238E27FC236}">
                <a16:creationId xmlns:a16="http://schemas.microsoft.com/office/drawing/2014/main" id="{9EE7DFC4-20EC-7801-9E66-8929FF5BCB5A}"/>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A8785AED-E08E-F9EC-C5A1-71911C60A57D}"/>
              </a:ext>
            </a:extLst>
          </p:cNvPr>
          <p:cNvSpPr>
            <a:spLocks noGrp="1"/>
          </p:cNvSpPr>
          <p:nvPr>
            <p:ph type="sldNum" sz="quarter" idx="12"/>
          </p:nvPr>
        </p:nvSpPr>
        <p:spPr/>
        <p:txBody>
          <a:bodyPr/>
          <a:lstStyle/>
          <a:p>
            <a:fld id="{C194BDB0-F4EA-4DD6-8281-CCE2440D0CE0}" type="slidenum">
              <a:rPr lang="en-GB" smtClean="0"/>
              <a:t>29</a:t>
            </a:fld>
            <a:endParaRPr lang="en-GB" dirty="0"/>
          </a:p>
        </p:txBody>
      </p:sp>
      <p:sp>
        <p:nvSpPr>
          <p:cNvPr id="11" name="Tijdelijke aanduiding voor inhoud 2">
            <a:extLst>
              <a:ext uri="{FF2B5EF4-FFF2-40B4-BE49-F238E27FC236}">
                <a16:creationId xmlns:a16="http://schemas.microsoft.com/office/drawing/2014/main" id="{A26F0C73-E1B5-2107-4B8A-6BCF10CC9E7F}"/>
              </a:ext>
            </a:extLst>
          </p:cNvPr>
          <p:cNvSpPr>
            <a:spLocks noGrp="1"/>
          </p:cNvSpPr>
          <p:nvPr>
            <p:ph idx="1"/>
          </p:nvPr>
        </p:nvSpPr>
        <p:spPr>
          <a:xfrm>
            <a:off x="758824" y="646986"/>
            <a:ext cx="7556501" cy="2456614"/>
          </a:xfrm>
        </p:spPr>
        <p:txBody>
          <a:bodyPr/>
          <a:lstStyle/>
          <a:p>
            <a:endParaRPr lang="en-GB" dirty="0"/>
          </a:p>
          <a:p>
            <a:pPr lvl="1"/>
            <a:endParaRPr lang="en-GB" dirty="0"/>
          </a:p>
          <a:p>
            <a:pPr lvl="2"/>
            <a:r>
              <a:rPr lang="en-GB" dirty="0"/>
              <a:t>Next step: integrate this process in a dashboard </a:t>
            </a:r>
          </a:p>
        </p:txBody>
      </p:sp>
      <p:sp>
        <p:nvSpPr>
          <p:cNvPr id="12" name="Rechthoek 11">
            <a:extLst>
              <a:ext uri="{FF2B5EF4-FFF2-40B4-BE49-F238E27FC236}">
                <a16:creationId xmlns:a16="http://schemas.microsoft.com/office/drawing/2014/main" id="{0BCEF051-26A3-4ED5-59A4-12AAD6586162}"/>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12">
            <a:extLst>
              <a:ext uri="{FF2B5EF4-FFF2-40B4-BE49-F238E27FC236}">
                <a16:creationId xmlns:a16="http://schemas.microsoft.com/office/drawing/2014/main" id="{7B6CE215-BE01-EC93-BA12-BCF8D42B8E5E}"/>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4" name="Rechthoek 13">
            <a:extLst>
              <a:ext uri="{FF2B5EF4-FFF2-40B4-BE49-F238E27FC236}">
                <a16:creationId xmlns:a16="http://schemas.microsoft.com/office/drawing/2014/main" id="{60EE8FED-3F51-02FF-AB74-2742ECF630D9}"/>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5" name="Rechthoek 14">
            <a:extLst>
              <a:ext uri="{FF2B5EF4-FFF2-40B4-BE49-F238E27FC236}">
                <a16:creationId xmlns:a16="http://schemas.microsoft.com/office/drawing/2014/main" id="{9CF7A2AF-943A-3C69-EEB0-F164EB5768C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6" name="Rechthoek 15">
            <a:extLst>
              <a:ext uri="{FF2B5EF4-FFF2-40B4-BE49-F238E27FC236}">
                <a16:creationId xmlns:a16="http://schemas.microsoft.com/office/drawing/2014/main" id="{51DC0064-8CB0-AFDD-FAF9-52FE4946CB9E}"/>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7" name="Rechthoek 16">
            <a:extLst>
              <a:ext uri="{FF2B5EF4-FFF2-40B4-BE49-F238E27FC236}">
                <a16:creationId xmlns:a16="http://schemas.microsoft.com/office/drawing/2014/main" id="{00115783-4B1F-E9BB-AE68-E0DAA8B1CF8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8" name="Rechthoek 17">
            <a:extLst>
              <a:ext uri="{FF2B5EF4-FFF2-40B4-BE49-F238E27FC236}">
                <a16:creationId xmlns:a16="http://schemas.microsoft.com/office/drawing/2014/main" id="{319F6479-F574-1EB7-3E36-03FAE67AD4CD}"/>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9" name="Rechthoek 18">
            <a:extLst>
              <a:ext uri="{FF2B5EF4-FFF2-40B4-BE49-F238E27FC236}">
                <a16:creationId xmlns:a16="http://schemas.microsoft.com/office/drawing/2014/main" id="{5F7BC4CD-B3B3-DFD9-4EF7-FCF6A8754A26}"/>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20" name="Rechthoek 19">
            <a:extLst>
              <a:ext uri="{FF2B5EF4-FFF2-40B4-BE49-F238E27FC236}">
                <a16:creationId xmlns:a16="http://schemas.microsoft.com/office/drawing/2014/main" id="{FE212CD0-5E84-CA2D-6E05-258C04ADC082}"/>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21" name="Rechthoek 20">
            <a:extLst>
              <a:ext uri="{FF2B5EF4-FFF2-40B4-BE49-F238E27FC236}">
                <a16:creationId xmlns:a16="http://schemas.microsoft.com/office/drawing/2014/main" id="{FEB09C26-105A-0BB3-8A8F-9226C4F8C175}"/>
              </a:ext>
            </a:extLst>
          </p:cNvPr>
          <p:cNvSpPr/>
          <p:nvPr/>
        </p:nvSpPr>
        <p:spPr>
          <a:xfrm>
            <a:off x="7146928" y="4389088"/>
            <a:ext cx="865186" cy="175597"/>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22" name="Rechthoek 21">
            <a:extLst>
              <a:ext uri="{FF2B5EF4-FFF2-40B4-BE49-F238E27FC236}">
                <a16:creationId xmlns:a16="http://schemas.microsoft.com/office/drawing/2014/main" id="{87A4AEB1-1B6E-A7D5-5C89-4BBD1DB48AC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3" name="Pijl: rechts 22">
            <a:extLst>
              <a:ext uri="{FF2B5EF4-FFF2-40B4-BE49-F238E27FC236}">
                <a16:creationId xmlns:a16="http://schemas.microsoft.com/office/drawing/2014/main" id="{C006FB2F-4A02-7767-85B9-2C228C2DCD2D}"/>
              </a:ext>
            </a:extLst>
          </p:cNvPr>
          <p:cNvSpPr/>
          <p:nvPr/>
        </p:nvSpPr>
        <p:spPr>
          <a:xfrm>
            <a:off x="7187175"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kstvak 2">
            <a:extLst>
              <a:ext uri="{FF2B5EF4-FFF2-40B4-BE49-F238E27FC236}">
                <a16:creationId xmlns:a16="http://schemas.microsoft.com/office/drawing/2014/main" id="{C7AB4942-F5B8-062C-4BCF-8C4631D93844}"/>
              </a:ext>
            </a:extLst>
          </p:cNvPr>
          <p:cNvSpPr txBox="1"/>
          <p:nvPr/>
        </p:nvSpPr>
        <p:spPr>
          <a:xfrm>
            <a:off x="6844292" y="3997632"/>
            <a:ext cx="4372584" cy="261610"/>
          </a:xfrm>
          <a:prstGeom prst="rect">
            <a:avLst/>
          </a:prstGeom>
          <a:noFill/>
        </p:spPr>
        <p:txBody>
          <a:bodyPr wrap="square" rtlCol="0">
            <a:spAutoFit/>
          </a:bodyPr>
          <a:lstStyle/>
          <a:p>
            <a:r>
              <a:rPr lang="nl-NL" sz="1100" dirty="0" err="1"/>
              <a:t>Figure</a:t>
            </a:r>
            <a:r>
              <a:rPr lang="nl-NL" sz="1100" dirty="0"/>
              <a:t> 8: Mock-up dashboard part 1 </a:t>
            </a:r>
          </a:p>
        </p:txBody>
      </p:sp>
      <p:pic>
        <p:nvPicPr>
          <p:cNvPr id="7" name="Afbeelding 6">
            <a:extLst>
              <a:ext uri="{FF2B5EF4-FFF2-40B4-BE49-F238E27FC236}">
                <a16:creationId xmlns:a16="http://schemas.microsoft.com/office/drawing/2014/main" id="{AAECE916-76EF-C450-F929-DA61ED10506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40"/>
          <a:stretch/>
        </p:blipFill>
        <p:spPr bwMode="auto">
          <a:xfrm>
            <a:off x="1982858" y="1449727"/>
            <a:ext cx="4861434" cy="27097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43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8D344-7974-F631-0504-122B14CDE54A}"/>
              </a:ext>
            </a:extLst>
          </p:cNvPr>
          <p:cNvSpPr>
            <a:spLocks noGrp="1"/>
          </p:cNvSpPr>
          <p:nvPr>
            <p:ph type="title"/>
          </p:nvPr>
        </p:nvSpPr>
        <p:spPr/>
        <p:txBody>
          <a:bodyPr/>
          <a:lstStyle/>
          <a:p>
            <a:r>
              <a:rPr lang="nl-NL" dirty="0"/>
              <a:t>Agenda</a:t>
            </a:r>
          </a:p>
        </p:txBody>
      </p:sp>
      <p:sp>
        <p:nvSpPr>
          <p:cNvPr id="3" name="Tijdelijke aanduiding voor inhoud 2">
            <a:extLst>
              <a:ext uri="{FF2B5EF4-FFF2-40B4-BE49-F238E27FC236}">
                <a16:creationId xmlns:a16="http://schemas.microsoft.com/office/drawing/2014/main" id="{6C801A6C-3A5E-1914-62C1-15EF913D04C9}"/>
              </a:ext>
            </a:extLst>
          </p:cNvPr>
          <p:cNvSpPr>
            <a:spLocks noGrp="1"/>
          </p:cNvSpPr>
          <p:nvPr>
            <p:ph idx="1"/>
          </p:nvPr>
        </p:nvSpPr>
        <p:spPr/>
        <p:txBody>
          <a:bodyPr/>
          <a:lstStyle/>
          <a:p>
            <a:pPr marL="342900" indent="-342900">
              <a:buFont typeface="Arial" panose="020B0604020202020204" pitchFamily="34" charset="0"/>
              <a:buChar char="•"/>
            </a:pPr>
            <a:r>
              <a:rPr lang="nl-NL" dirty="0"/>
              <a:t>Literature Material </a:t>
            </a:r>
            <a:r>
              <a:rPr lang="nl-NL" dirty="0" err="1"/>
              <a:t>Passports</a:t>
            </a:r>
            <a:r>
              <a:rPr lang="nl-NL" dirty="0"/>
              <a:t> &amp; Digital Product </a:t>
            </a:r>
            <a:r>
              <a:rPr lang="nl-NL" dirty="0" err="1"/>
              <a:t>Passports</a:t>
            </a:r>
            <a:endParaRPr lang="nl-NL" dirty="0"/>
          </a:p>
          <a:p>
            <a:pPr marL="342900" indent="-342900">
              <a:buFont typeface="Arial" panose="020B0604020202020204" pitchFamily="34" charset="0"/>
              <a:buChar char="•"/>
            </a:pPr>
            <a:r>
              <a:rPr lang="nl-NL" dirty="0"/>
              <a:t>Research </a:t>
            </a:r>
            <a:r>
              <a:rPr lang="nl-NL" dirty="0" err="1"/>
              <a:t>Questions</a:t>
            </a:r>
            <a:endParaRPr lang="nl-NL" dirty="0"/>
          </a:p>
          <a:p>
            <a:pPr marL="342900" indent="-342900">
              <a:buFont typeface="Arial" panose="020B0604020202020204" pitchFamily="34" charset="0"/>
              <a:buChar char="•"/>
            </a:pPr>
            <a:r>
              <a:rPr lang="nl-NL" dirty="0"/>
              <a:t>Conclusion</a:t>
            </a:r>
          </a:p>
          <a:p>
            <a:pPr marL="342900" indent="-342900">
              <a:buFont typeface="Arial" panose="020B0604020202020204" pitchFamily="34" charset="0"/>
              <a:buChar char="•"/>
            </a:pPr>
            <a:r>
              <a:rPr lang="nl-NL" b="1" dirty="0">
                <a:solidFill>
                  <a:schemeClr val="tx2"/>
                </a:solidFill>
              </a:rPr>
              <a:t>The </a:t>
            </a:r>
            <a:r>
              <a:rPr lang="nl-NL" b="1" dirty="0" err="1">
                <a:solidFill>
                  <a:schemeClr val="tx2"/>
                </a:solidFill>
              </a:rPr>
              <a:t>process</a:t>
            </a:r>
            <a:r>
              <a:rPr lang="nl-NL" b="1" dirty="0">
                <a:solidFill>
                  <a:schemeClr val="tx2"/>
                </a:solidFill>
              </a:rPr>
              <a:t> (DPP format and validation </a:t>
            </a:r>
            <a:r>
              <a:rPr lang="nl-NL" b="1" dirty="0" err="1">
                <a:solidFill>
                  <a:schemeClr val="tx2"/>
                </a:solidFill>
              </a:rPr>
              <a:t>process</a:t>
            </a:r>
            <a:r>
              <a:rPr lang="nl-NL" b="1" dirty="0">
                <a:solidFill>
                  <a:schemeClr val="tx2"/>
                </a:solidFill>
              </a:rPr>
              <a:t>) </a:t>
            </a:r>
          </a:p>
          <a:p>
            <a:pPr marL="342900" indent="-342900">
              <a:buFont typeface="Arial" panose="020B0604020202020204" pitchFamily="34" charset="0"/>
              <a:buChar char="•"/>
            </a:pPr>
            <a:r>
              <a:rPr lang="nl-NL" dirty="0"/>
              <a:t>Evaluation</a:t>
            </a:r>
          </a:p>
          <a:p>
            <a:pPr marL="342900" indent="-342900">
              <a:buFont typeface="Arial" panose="020B0604020202020204" pitchFamily="34" charset="0"/>
              <a:buChar char="•"/>
            </a:pPr>
            <a:r>
              <a:rPr lang="nl-NL" dirty="0" err="1"/>
              <a:t>Discussion</a:t>
            </a:r>
            <a:endParaRPr lang="nl-NL" dirty="0"/>
          </a:p>
          <a:p>
            <a:pPr marL="342900" indent="-342900">
              <a:buFont typeface="Arial" panose="020B0604020202020204" pitchFamily="34" charset="0"/>
              <a:buChar char="•"/>
            </a:pPr>
            <a:r>
              <a:rPr lang="nl-NL" dirty="0" err="1"/>
              <a:t>Contribution</a:t>
            </a:r>
            <a:r>
              <a:rPr lang="nl-NL" dirty="0"/>
              <a:t> &amp; </a:t>
            </a:r>
            <a:r>
              <a:rPr lang="nl-NL" dirty="0" err="1"/>
              <a:t>recommendations</a:t>
            </a:r>
            <a:endParaRPr lang="nl-NL" dirty="0"/>
          </a:p>
          <a:p>
            <a:pPr marL="342900" indent="-342900">
              <a:buFont typeface="Arial" panose="020B0604020202020204" pitchFamily="34" charset="0"/>
              <a:buChar char="•"/>
            </a:pPr>
            <a:endParaRPr lang="nl-NL" dirty="0"/>
          </a:p>
        </p:txBody>
      </p:sp>
      <p:sp>
        <p:nvSpPr>
          <p:cNvPr id="4" name="Tijdelijke aanduiding voor voettekst 3">
            <a:extLst>
              <a:ext uri="{FF2B5EF4-FFF2-40B4-BE49-F238E27FC236}">
                <a16:creationId xmlns:a16="http://schemas.microsoft.com/office/drawing/2014/main" id="{005D9B12-6814-9EE3-3600-DC3075630A88}"/>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B8BEEB4A-1CA8-3C5F-12C1-69B19EDF750D}"/>
              </a:ext>
            </a:extLst>
          </p:cNvPr>
          <p:cNvSpPr>
            <a:spLocks noGrp="1"/>
          </p:cNvSpPr>
          <p:nvPr>
            <p:ph type="sldNum" sz="quarter" idx="12"/>
          </p:nvPr>
        </p:nvSpPr>
        <p:spPr/>
        <p:txBody>
          <a:bodyPr/>
          <a:lstStyle/>
          <a:p>
            <a:fld id="{C194BDB0-F4EA-4DD6-8281-CCE2440D0CE0}" type="slidenum">
              <a:rPr lang="en-GB" smtClean="0"/>
              <a:t>3</a:t>
            </a:fld>
            <a:endParaRPr lang="en-GB" dirty="0"/>
          </a:p>
        </p:txBody>
      </p:sp>
    </p:spTree>
    <p:extLst>
      <p:ext uri="{BB962C8B-B14F-4D97-AF65-F5344CB8AC3E}">
        <p14:creationId xmlns:p14="http://schemas.microsoft.com/office/powerpoint/2010/main" val="315866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4EF0F0-C632-AF3C-459A-04151C939706}"/>
              </a:ext>
            </a:extLst>
          </p:cNvPr>
          <p:cNvSpPr>
            <a:spLocks noGrp="1"/>
          </p:cNvSpPr>
          <p:nvPr>
            <p:ph type="title"/>
          </p:nvPr>
        </p:nvSpPr>
        <p:spPr/>
        <p:txBody>
          <a:bodyPr/>
          <a:lstStyle/>
          <a:p>
            <a:r>
              <a:rPr lang="nl-NL" dirty="0"/>
              <a:t>Dashboard Mock-up</a:t>
            </a:r>
          </a:p>
        </p:txBody>
      </p:sp>
      <p:sp>
        <p:nvSpPr>
          <p:cNvPr id="4" name="Tijdelijke aanduiding voor voettekst 3">
            <a:extLst>
              <a:ext uri="{FF2B5EF4-FFF2-40B4-BE49-F238E27FC236}">
                <a16:creationId xmlns:a16="http://schemas.microsoft.com/office/drawing/2014/main" id="{2B214446-7450-3B14-1904-43A0F7D5F12B}"/>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89D4E5EC-0B07-F6C8-A8AC-8BFCF2106AF6}"/>
              </a:ext>
            </a:extLst>
          </p:cNvPr>
          <p:cNvSpPr>
            <a:spLocks noGrp="1"/>
          </p:cNvSpPr>
          <p:nvPr>
            <p:ph type="sldNum" sz="quarter" idx="12"/>
          </p:nvPr>
        </p:nvSpPr>
        <p:spPr/>
        <p:txBody>
          <a:bodyPr/>
          <a:lstStyle/>
          <a:p>
            <a:fld id="{C194BDB0-F4EA-4DD6-8281-CCE2440D0CE0}" type="slidenum">
              <a:rPr lang="en-GB" smtClean="0"/>
              <a:t>30</a:t>
            </a:fld>
            <a:endParaRPr lang="en-GB" dirty="0"/>
          </a:p>
        </p:txBody>
      </p:sp>
      <p:sp>
        <p:nvSpPr>
          <p:cNvPr id="8" name="Rechthoek 7">
            <a:extLst>
              <a:ext uri="{FF2B5EF4-FFF2-40B4-BE49-F238E27FC236}">
                <a16:creationId xmlns:a16="http://schemas.microsoft.com/office/drawing/2014/main" id="{46D8B40C-5B03-4721-B03B-E9D831590AAC}"/>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a:extLst>
              <a:ext uri="{FF2B5EF4-FFF2-40B4-BE49-F238E27FC236}">
                <a16:creationId xmlns:a16="http://schemas.microsoft.com/office/drawing/2014/main" id="{289E578C-8891-169F-8E91-E45CB6006B5D}"/>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0" name="Rechthoek 9">
            <a:extLst>
              <a:ext uri="{FF2B5EF4-FFF2-40B4-BE49-F238E27FC236}">
                <a16:creationId xmlns:a16="http://schemas.microsoft.com/office/drawing/2014/main" id="{F7EB5532-BFFE-D9BE-60DD-71A275F6CC8C}"/>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1" name="Rechthoek 10">
            <a:extLst>
              <a:ext uri="{FF2B5EF4-FFF2-40B4-BE49-F238E27FC236}">
                <a16:creationId xmlns:a16="http://schemas.microsoft.com/office/drawing/2014/main" id="{D78777E3-69B5-1D50-D37A-8BAE4556AD90}"/>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2" name="Rechthoek 11">
            <a:extLst>
              <a:ext uri="{FF2B5EF4-FFF2-40B4-BE49-F238E27FC236}">
                <a16:creationId xmlns:a16="http://schemas.microsoft.com/office/drawing/2014/main" id="{744C14BE-8E44-1C58-CF81-70F2AC46F64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3" name="Rechthoek 12">
            <a:extLst>
              <a:ext uri="{FF2B5EF4-FFF2-40B4-BE49-F238E27FC236}">
                <a16:creationId xmlns:a16="http://schemas.microsoft.com/office/drawing/2014/main" id="{7864E5B7-55A2-FF2F-8505-FCF23BB77E1A}"/>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4" name="Rechthoek 13">
            <a:extLst>
              <a:ext uri="{FF2B5EF4-FFF2-40B4-BE49-F238E27FC236}">
                <a16:creationId xmlns:a16="http://schemas.microsoft.com/office/drawing/2014/main" id="{54A0F50F-9DBE-3C1D-30AA-3E1F655248A8}"/>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5" name="Rechthoek 14">
            <a:extLst>
              <a:ext uri="{FF2B5EF4-FFF2-40B4-BE49-F238E27FC236}">
                <a16:creationId xmlns:a16="http://schemas.microsoft.com/office/drawing/2014/main" id="{FE4E5250-F905-AF97-9A9E-57FD7CF69B7F}"/>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6" name="Rechthoek 15">
            <a:extLst>
              <a:ext uri="{FF2B5EF4-FFF2-40B4-BE49-F238E27FC236}">
                <a16:creationId xmlns:a16="http://schemas.microsoft.com/office/drawing/2014/main" id="{E8DB3BFA-2B3B-CBC2-54A8-782A6E585A2D}"/>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7" name="Rechthoek 16">
            <a:extLst>
              <a:ext uri="{FF2B5EF4-FFF2-40B4-BE49-F238E27FC236}">
                <a16:creationId xmlns:a16="http://schemas.microsoft.com/office/drawing/2014/main" id="{9F3028D2-1331-9DC4-6E6C-3A7DE3F43E36}"/>
              </a:ext>
            </a:extLst>
          </p:cNvPr>
          <p:cNvSpPr/>
          <p:nvPr/>
        </p:nvSpPr>
        <p:spPr>
          <a:xfrm>
            <a:off x="7146928" y="4390976"/>
            <a:ext cx="865186" cy="173709"/>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8" name="Rechthoek 17">
            <a:extLst>
              <a:ext uri="{FF2B5EF4-FFF2-40B4-BE49-F238E27FC236}">
                <a16:creationId xmlns:a16="http://schemas.microsoft.com/office/drawing/2014/main" id="{C01620BB-1B4B-98B8-530B-14C90744C20E}"/>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19" name="Pijl: rechts 18">
            <a:extLst>
              <a:ext uri="{FF2B5EF4-FFF2-40B4-BE49-F238E27FC236}">
                <a16:creationId xmlns:a16="http://schemas.microsoft.com/office/drawing/2014/main" id="{D50153E6-0C4E-A0E4-7036-E2A224A8455B}"/>
              </a:ext>
            </a:extLst>
          </p:cNvPr>
          <p:cNvSpPr/>
          <p:nvPr/>
        </p:nvSpPr>
        <p:spPr>
          <a:xfrm>
            <a:off x="7187175"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kstvak 2">
            <a:extLst>
              <a:ext uri="{FF2B5EF4-FFF2-40B4-BE49-F238E27FC236}">
                <a16:creationId xmlns:a16="http://schemas.microsoft.com/office/drawing/2014/main" id="{A09E7338-06A6-C056-75F8-664D271DE832}"/>
              </a:ext>
            </a:extLst>
          </p:cNvPr>
          <p:cNvSpPr txBox="1"/>
          <p:nvPr/>
        </p:nvSpPr>
        <p:spPr>
          <a:xfrm>
            <a:off x="181082" y="3866147"/>
            <a:ext cx="4372584" cy="261610"/>
          </a:xfrm>
          <a:prstGeom prst="rect">
            <a:avLst/>
          </a:prstGeom>
          <a:noFill/>
        </p:spPr>
        <p:txBody>
          <a:bodyPr wrap="square" rtlCol="0">
            <a:spAutoFit/>
          </a:bodyPr>
          <a:lstStyle/>
          <a:p>
            <a:r>
              <a:rPr lang="nl-NL" sz="1100" dirty="0" err="1"/>
              <a:t>Figure</a:t>
            </a:r>
            <a:r>
              <a:rPr lang="nl-NL" sz="1100" dirty="0"/>
              <a:t> 9: Mock-up dashboard part 2 </a:t>
            </a:r>
          </a:p>
        </p:txBody>
      </p:sp>
      <p:sp>
        <p:nvSpPr>
          <p:cNvPr id="20" name="Tekstvak 19">
            <a:extLst>
              <a:ext uri="{FF2B5EF4-FFF2-40B4-BE49-F238E27FC236}">
                <a16:creationId xmlns:a16="http://schemas.microsoft.com/office/drawing/2014/main" id="{D81D5F0D-C112-DABC-0E9E-7CDC523E4067}"/>
              </a:ext>
            </a:extLst>
          </p:cNvPr>
          <p:cNvSpPr txBox="1"/>
          <p:nvPr/>
        </p:nvSpPr>
        <p:spPr>
          <a:xfrm>
            <a:off x="4590336" y="3911079"/>
            <a:ext cx="4372584" cy="261610"/>
          </a:xfrm>
          <a:prstGeom prst="rect">
            <a:avLst/>
          </a:prstGeom>
          <a:noFill/>
        </p:spPr>
        <p:txBody>
          <a:bodyPr wrap="square" rtlCol="0">
            <a:spAutoFit/>
          </a:bodyPr>
          <a:lstStyle/>
          <a:p>
            <a:r>
              <a:rPr lang="nl-NL" sz="1100" dirty="0" err="1"/>
              <a:t>Figure</a:t>
            </a:r>
            <a:r>
              <a:rPr lang="nl-NL" sz="1100" dirty="0"/>
              <a:t> 10: Mock-up dashboard part 3 </a:t>
            </a:r>
          </a:p>
        </p:txBody>
      </p:sp>
      <p:sp>
        <p:nvSpPr>
          <p:cNvPr id="22" name="Tijdelijke aanduiding voor inhoud 21">
            <a:extLst>
              <a:ext uri="{FF2B5EF4-FFF2-40B4-BE49-F238E27FC236}">
                <a16:creationId xmlns:a16="http://schemas.microsoft.com/office/drawing/2014/main" id="{E4029BAD-A9B1-F7AF-F78F-9B0214732504}"/>
              </a:ext>
            </a:extLst>
          </p:cNvPr>
          <p:cNvSpPr>
            <a:spLocks noGrp="1"/>
          </p:cNvSpPr>
          <p:nvPr>
            <p:ph idx="1"/>
          </p:nvPr>
        </p:nvSpPr>
        <p:spPr/>
        <p:txBody>
          <a:bodyPr/>
          <a:lstStyle/>
          <a:p>
            <a:endParaRPr lang="nl-NL" dirty="0"/>
          </a:p>
        </p:txBody>
      </p:sp>
      <p:pic>
        <p:nvPicPr>
          <p:cNvPr id="23" name="Afbeelding 22">
            <a:extLst>
              <a:ext uri="{FF2B5EF4-FFF2-40B4-BE49-F238E27FC236}">
                <a16:creationId xmlns:a16="http://schemas.microsoft.com/office/drawing/2014/main" id="{D7DE41D8-BCE5-1754-8331-F670529A1D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982" y="1482549"/>
            <a:ext cx="4169404" cy="2345290"/>
          </a:xfrm>
          <a:prstGeom prst="rect">
            <a:avLst/>
          </a:prstGeom>
        </p:spPr>
      </p:pic>
      <p:pic>
        <p:nvPicPr>
          <p:cNvPr id="24" name="Afbeelding 23">
            <a:extLst>
              <a:ext uri="{FF2B5EF4-FFF2-40B4-BE49-F238E27FC236}">
                <a16:creationId xmlns:a16="http://schemas.microsoft.com/office/drawing/2014/main" id="{2E10B9F0-348A-8C9C-D9FC-4800650D2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5739" y="1473624"/>
            <a:ext cx="4235455" cy="2381043"/>
          </a:xfrm>
          <a:prstGeom prst="rect">
            <a:avLst/>
          </a:prstGeom>
        </p:spPr>
      </p:pic>
    </p:spTree>
    <p:extLst>
      <p:ext uri="{BB962C8B-B14F-4D97-AF65-F5344CB8AC3E}">
        <p14:creationId xmlns:p14="http://schemas.microsoft.com/office/powerpoint/2010/main" val="394894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The prototype evaluation</a:t>
            </a:r>
            <a:br>
              <a:rPr lang="en-GB" dirty="0"/>
            </a:br>
            <a:endParaRPr lang="en-GB" dirty="0"/>
          </a:p>
        </p:txBody>
      </p:sp>
      <p:sp>
        <p:nvSpPr>
          <p:cNvPr id="3" name="Tijdelijke aanduiding voor inhoud 2"/>
          <p:cNvSpPr>
            <a:spLocks noGrp="1"/>
          </p:cNvSpPr>
          <p:nvPr>
            <p:ph idx="1"/>
          </p:nvPr>
        </p:nvSpPr>
        <p:spPr>
          <a:xfrm>
            <a:off x="758824" y="902782"/>
            <a:ext cx="7556501" cy="2922458"/>
          </a:xfrm>
        </p:spPr>
        <p:txBody>
          <a:bodyPr/>
          <a:lstStyle/>
          <a:p>
            <a:pPr lvl="1"/>
            <a:endParaRPr lang="en-GB" dirty="0"/>
          </a:p>
          <a:p>
            <a:pPr lvl="2"/>
            <a:r>
              <a:rPr lang="en-GB" dirty="0"/>
              <a:t>Process validated among employees (potential users), by using competence questions and the requirements.</a:t>
            </a:r>
          </a:p>
          <a:p>
            <a:pPr lvl="2"/>
            <a:r>
              <a:rPr lang="en-GB" dirty="0"/>
              <a:t>All requirements with priority 1 are met and all competence questions can be queried (all data wished to be included by potential users can be retrieved)</a:t>
            </a:r>
          </a:p>
          <a:p>
            <a:pPr lvl="2"/>
            <a:r>
              <a:rPr lang="en-GB" dirty="0"/>
              <a:t>Feedback:</a:t>
            </a:r>
          </a:p>
          <a:p>
            <a:pPr lvl="3"/>
            <a:r>
              <a:rPr lang="en-GB" dirty="0"/>
              <a:t>There need to be a manual for the process;</a:t>
            </a:r>
          </a:p>
          <a:p>
            <a:pPr lvl="3"/>
            <a:r>
              <a:rPr lang="en-GB" dirty="0"/>
              <a:t>There need to be an ‘owner’ for the process;</a:t>
            </a:r>
          </a:p>
          <a:p>
            <a:pPr lvl="3"/>
            <a:r>
              <a:rPr lang="en-GB" dirty="0"/>
              <a:t>There need to be a dashboard to enable an easier validation process;</a:t>
            </a:r>
          </a:p>
          <a:p>
            <a:pPr lvl="3"/>
            <a:r>
              <a:rPr lang="en-GB" dirty="0"/>
              <a:t>Etc..</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31</a:t>
            </a:fld>
            <a:endParaRPr lang="en-GB" dirty="0"/>
          </a:p>
        </p:txBody>
      </p:sp>
      <p:sp>
        <p:nvSpPr>
          <p:cNvPr id="6" name="Rechthoek 5">
            <a:extLst>
              <a:ext uri="{FF2B5EF4-FFF2-40B4-BE49-F238E27FC236}">
                <a16:creationId xmlns:a16="http://schemas.microsoft.com/office/drawing/2014/main" id="{415116ED-EF92-288E-D2DA-8F6A4F655CDE}"/>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BAF50431-4CDF-D627-0601-78CF1B046B89}"/>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D31E4B28-FF93-F313-E9AC-1536C4030D2F}"/>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C8FAF949-73D8-331F-19D8-524CB94C85AD}"/>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90C7B001-2A8E-8415-DF13-A71DA583B276}"/>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AA78D5E4-C648-EAB7-17BB-431B334C167B}"/>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AEC0E088-7B6C-B99A-C93E-CC287D540456}"/>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B19CDD97-C38C-FCD4-C731-D1C045AEEF7E}"/>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1EBFCCDC-006C-918C-BBF4-E7699BF2491C}"/>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9F080690-991F-9299-52FB-FF71B00DCBBF}"/>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B83A770E-15CD-7F75-BFAF-DBF05AD91EA4}"/>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8" name="Pijl: rechts 27">
            <a:extLst>
              <a:ext uri="{FF2B5EF4-FFF2-40B4-BE49-F238E27FC236}">
                <a16:creationId xmlns:a16="http://schemas.microsoft.com/office/drawing/2014/main" id="{BE557856-983E-BCF1-8D3F-18BE2E08B380}"/>
              </a:ext>
            </a:extLst>
          </p:cNvPr>
          <p:cNvSpPr/>
          <p:nvPr/>
        </p:nvSpPr>
        <p:spPr>
          <a:xfrm>
            <a:off x="7187175"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7668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Discussion</a:t>
            </a:r>
            <a:br>
              <a:rPr lang="en-GB" dirty="0"/>
            </a:br>
            <a:endParaRPr lang="en-GB" dirty="0"/>
          </a:p>
        </p:txBody>
      </p:sp>
      <p:sp>
        <p:nvSpPr>
          <p:cNvPr id="3" name="Tijdelijke aanduiding voor inhoud 2"/>
          <p:cNvSpPr>
            <a:spLocks noGrp="1"/>
          </p:cNvSpPr>
          <p:nvPr>
            <p:ph idx="1"/>
          </p:nvPr>
        </p:nvSpPr>
        <p:spPr>
          <a:xfrm>
            <a:off x="758824" y="936252"/>
            <a:ext cx="7556501" cy="2922458"/>
          </a:xfrm>
        </p:spPr>
        <p:txBody>
          <a:bodyPr/>
          <a:lstStyle/>
          <a:p>
            <a:pPr lvl="1"/>
            <a:endParaRPr lang="en-GB" dirty="0"/>
          </a:p>
          <a:p>
            <a:pPr lvl="2"/>
            <a:r>
              <a:rPr lang="en-GB" dirty="0"/>
              <a:t>Current converter from IFC to Linked data does </a:t>
            </a:r>
            <a:r>
              <a:rPr lang="en-GB" b="1" dirty="0">
                <a:solidFill>
                  <a:schemeClr val="tx2"/>
                </a:solidFill>
              </a:rPr>
              <a:t>not include the DPP ontology</a:t>
            </a:r>
            <a:r>
              <a:rPr lang="en-GB" dirty="0"/>
              <a:t>;</a:t>
            </a:r>
          </a:p>
          <a:p>
            <a:pPr lvl="2"/>
            <a:r>
              <a:rPr lang="en-GB" dirty="0"/>
              <a:t>Significant changes may occur for the DPP (and on what to validate) since it is a new subject, and </a:t>
            </a:r>
            <a:r>
              <a:rPr lang="en-GB" b="1" dirty="0">
                <a:solidFill>
                  <a:schemeClr val="tx2"/>
                </a:solidFill>
              </a:rPr>
              <a:t>regulations are unclear</a:t>
            </a:r>
            <a:r>
              <a:rPr lang="en-GB" dirty="0"/>
              <a:t>;</a:t>
            </a:r>
          </a:p>
          <a:p>
            <a:pPr lvl="2"/>
            <a:r>
              <a:rPr lang="en-GB" dirty="0"/>
              <a:t>Assign an </a:t>
            </a:r>
            <a:r>
              <a:rPr lang="en-GB" b="1" dirty="0">
                <a:solidFill>
                  <a:schemeClr val="tx2"/>
                </a:solidFill>
              </a:rPr>
              <a:t>owner</a:t>
            </a:r>
            <a:r>
              <a:rPr lang="en-GB" dirty="0"/>
              <a:t> for the validation process;</a:t>
            </a:r>
          </a:p>
          <a:p>
            <a:pPr lvl="2"/>
            <a:r>
              <a:rPr lang="en-GB" b="1" dirty="0">
                <a:solidFill>
                  <a:schemeClr val="tx2"/>
                </a:solidFill>
              </a:rPr>
              <a:t>Connection</a:t>
            </a:r>
            <a:r>
              <a:rPr lang="en-GB" dirty="0"/>
              <a:t> real databases and other ontologies;</a:t>
            </a:r>
          </a:p>
          <a:p>
            <a:pPr lvl="2"/>
            <a:r>
              <a:rPr lang="en-GB" b="1" dirty="0">
                <a:solidFill>
                  <a:schemeClr val="tx2"/>
                </a:solidFill>
              </a:rPr>
              <a:t>Expand</a:t>
            </a:r>
            <a:r>
              <a:rPr lang="en-GB" dirty="0">
                <a:solidFill>
                  <a:schemeClr val="tx2"/>
                </a:solidFill>
              </a:rPr>
              <a:t> </a:t>
            </a:r>
            <a:r>
              <a:rPr lang="en-GB" dirty="0"/>
              <a:t>DPP ontology;</a:t>
            </a:r>
          </a:p>
          <a:p>
            <a:pPr lvl="2"/>
            <a:r>
              <a:rPr lang="en-GB" dirty="0"/>
              <a:t>Align terminologies, e.g. material and product, based on</a:t>
            </a:r>
            <a:r>
              <a:rPr lang="en-GB" dirty="0">
                <a:solidFill>
                  <a:schemeClr val="tx2"/>
                </a:solidFill>
              </a:rPr>
              <a:t> </a:t>
            </a:r>
            <a:r>
              <a:rPr lang="en-GB" b="1" dirty="0">
                <a:solidFill>
                  <a:schemeClr val="tx2"/>
                </a:solidFill>
              </a:rPr>
              <a:t>regulations</a:t>
            </a:r>
            <a:r>
              <a:rPr lang="en-GB" dirty="0"/>
              <a:t>;</a:t>
            </a:r>
          </a:p>
          <a:p>
            <a:pPr lvl="2"/>
            <a:r>
              <a:rPr lang="en-GB" dirty="0"/>
              <a:t>Validating </a:t>
            </a:r>
            <a:r>
              <a:rPr lang="en-GB" b="1" dirty="0">
                <a:solidFill>
                  <a:schemeClr val="tx2"/>
                </a:solidFill>
              </a:rPr>
              <a:t>bigger files </a:t>
            </a:r>
            <a:r>
              <a:rPr lang="en-GB" dirty="0"/>
              <a:t>can be time-consuming if printed in pdf.</a:t>
            </a:r>
          </a:p>
          <a:p>
            <a:pPr lvl="2"/>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32</a:t>
            </a:fld>
            <a:endParaRPr lang="en-GB" dirty="0"/>
          </a:p>
        </p:txBody>
      </p:sp>
      <p:sp>
        <p:nvSpPr>
          <p:cNvPr id="6" name="Rechthoek 5">
            <a:extLst>
              <a:ext uri="{FF2B5EF4-FFF2-40B4-BE49-F238E27FC236}">
                <a16:creationId xmlns:a16="http://schemas.microsoft.com/office/drawing/2014/main" id="{73719191-659B-0DDF-6AC2-C4769C10040E}"/>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375ED90-9D9F-80E3-EFB2-F34076CE2DAD}"/>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DFDFED51-4D78-43B3-CF9A-8082A1C1C44C}"/>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4D4D4CD3-2CF0-2E1B-E499-AE7049C451A4}"/>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56A74838-B8D0-BD27-A7C8-5458459C446E}"/>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2EBEB7FF-9839-14E4-B5FC-AA4D195D4E97}"/>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7A9BEDF4-88DD-D826-D9E8-1D1EE1BB07EB}"/>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007949BC-B7C4-7798-6090-E3382D8FB52C}"/>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872734CC-398D-1E5D-BE7D-87E8DCA68B83}"/>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177EA342-C232-62CE-11C6-54A0B42E5CA0}"/>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B8714D59-0118-9BD5-AA88-B7BA3B1DA68C}"/>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8" name="Pijl: rechts 27">
            <a:extLst>
              <a:ext uri="{FF2B5EF4-FFF2-40B4-BE49-F238E27FC236}">
                <a16:creationId xmlns:a16="http://schemas.microsoft.com/office/drawing/2014/main" id="{643C3DEF-07DF-8372-2B7E-3F1F654D773E}"/>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9839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51BC32-5EB0-1A06-7887-E9C24E4EE021}"/>
              </a:ext>
            </a:extLst>
          </p:cNvPr>
          <p:cNvSpPr>
            <a:spLocks noGrp="1"/>
          </p:cNvSpPr>
          <p:nvPr>
            <p:ph type="title"/>
          </p:nvPr>
        </p:nvSpPr>
        <p:spPr/>
        <p:txBody>
          <a:bodyPr/>
          <a:lstStyle/>
          <a:p>
            <a:r>
              <a:rPr lang="nl-NL" dirty="0" err="1"/>
              <a:t>Contribution</a:t>
            </a:r>
            <a:r>
              <a:rPr lang="nl-NL" dirty="0"/>
              <a:t> and </a:t>
            </a:r>
            <a:r>
              <a:rPr lang="nl-NL" dirty="0" err="1"/>
              <a:t>recommendations</a:t>
            </a:r>
            <a:br>
              <a:rPr lang="nl-NL" dirty="0"/>
            </a:br>
            <a:endParaRPr lang="nl-NL" dirty="0"/>
          </a:p>
        </p:txBody>
      </p:sp>
      <p:sp>
        <p:nvSpPr>
          <p:cNvPr id="3" name="Tijdelijke aanduiding voor inhoud 2">
            <a:extLst>
              <a:ext uri="{FF2B5EF4-FFF2-40B4-BE49-F238E27FC236}">
                <a16:creationId xmlns:a16="http://schemas.microsoft.com/office/drawing/2014/main" id="{BF590575-2BCE-1FDF-75F4-EC8934EB1470}"/>
              </a:ext>
            </a:extLst>
          </p:cNvPr>
          <p:cNvSpPr>
            <a:spLocks noGrp="1"/>
          </p:cNvSpPr>
          <p:nvPr>
            <p:ph idx="1"/>
          </p:nvPr>
        </p:nvSpPr>
        <p:spPr>
          <a:xfrm>
            <a:off x="758824" y="1110521"/>
            <a:ext cx="7556501" cy="2922458"/>
          </a:xfrm>
        </p:spPr>
        <p:txBody>
          <a:bodyPr/>
          <a:lstStyle/>
          <a:p>
            <a:pPr marL="342900" indent="-342900">
              <a:buFont typeface="Arial" panose="020B0604020202020204" pitchFamily="34" charset="0"/>
              <a:buChar char="•"/>
            </a:pPr>
            <a:r>
              <a:rPr lang="en-US" dirty="0"/>
              <a:t>Scientific (SC) and Societal (SO) contribution</a:t>
            </a:r>
          </a:p>
          <a:p>
            <a:pPr marL="523875" lvl="2" indent="-342900"/>
            <a:r>
              <a:rPr lang="en-US" dirty="0"/>
              <a:t>Format </a:t>
            </a:r>
            <a:r>
              <a:rPr lang="en-US" dirty="0" err="1"/>
              <a:t>dpp</a:t>
            </a:r>
            <a:r>
              <a:rPr lang="en-US" dirty="0"/>
              <a:t> (SC,SO)</a:t>
            </a:r>
          </a:p>
          <a:p>
            <a:pPr marL="523875" lvl="2" indent="-342900"/>
            <a:r>
              <a:rPr lang="en-US" dirty="0"/>
              <a:t>Proof of concept validation process (SC)</a:t>
            </a:r>
          </a:p>
          <a:p>
            <a:pPr marL="523875" lvl="2" indent="-342900"/>
            <a:r>
              <a:rPr lang="en-US" dirty="0"/>
              <a:t>Current state-of-the-art MP and DPP (SC,SO)</a:t>
            </a:r>
          </a:p>
          <a:p>
            <a:pPr marL="523875" lvl="2" indent="-342900"/>
            <a:r>
              <a:rPr lang="en-US" dirty="0"/>
              <a:t>Use case linked data (SC)</a:t>
            </a:r>
          </a:p>
          <a:p>
            <a:pPr marL="523875" lvl="2" indent="-342900"/>
            <a:r>
              <a:rPr lang="en-US" dirty="0"/>
              <a:t>Extension </a:t>
            </a:r>
            <a:r>
              <a:rPr lang="en-US" dirty="0" err="1"/>
              <a:t>PySHACL</a:t>
            </a:r>
            <a:r>
              <a:rPr lang="en-US" dirty="0"/>
              <a:t> (SC)</a:t>
            </a:r>
          </a:p>
          <a:p>
            <a:pPr marL="523875" lvl="2" indent="-342900"/>
            <a:r>
              <a:rPr lang="en-US" dirty="0"/>
              <a:t>DPP ontology (SC,SO)</a:t>
            </a:r>
          </a:p>
          <a:p>
            <a:pPr marL="523875" lvl="2" indent="-342900"/>
            <a:r>
              <a:rPr lang="en-US" dirty="0"/>
              <a:t>Accessible linked data (SO)	</a:t>
            </a:r>
          </a:p>
          <a:p>
            <a:pPr marL="523875" lvl="2" indent="-342900"/>
            <a:endParaRPr lang="en-US" dirty="0"/>
          </a:p>
          <a:p>
            <a:pPr marL="342900" lvl="1" indent="-342900">
              <a:buFont typeface="Arial" panose="020B0604020202020204" pitchFamily="34" charset="0"/>
              <a:buChar char="•"/>
            </a:pPr>
            <a:r>
              <a:rPr lang="en-US" dirty="0"/>
              <a:t>Dashboard, Incorporate feedback, Integration existing ontologies Protégé, Validate DPP throughout the entire chain, add should have topics &amp; </a:t>
            </a:r>
            <a:r>
              <a:rPr lang="en-US" b="1" dirty="0">
                <a:solidFill>
                  <a:schemeClr val="tx2"/>
                </a:solidFill>
              </a:rPr>
              <a:t>correctly configure BIM models and standardize data</a:t>
            </a:r>
          </a:p>
        </p:txBody>
      </p:sp>
      <p:sp>
        <p:nvSpPr>
          <p:cNvPr id="4" name="Tijdelijke aanduiding voor voettekst 3">
            <a:extLst>
              <a:ext uri="{FF2B5EF4-FFF2-40B4-BE49-F238E27FC236}">
                <a16:creationId xmlns:a16="http://schemas.microsoft.com/office/drawing/2014/main" id="{94043DD0-F359-B834-6D9D-A383CD654FA3}"/>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5E919D68-933C-C3BB-FBEE-8F78C4297227}"/>
              </a:ext>
            </a:extLst>
          </p:cNvPr>
          <p:cNvSpPr>
            <a:spLocks noGrp="1"/>
          </p:cNvSpPr>
          <p:nvPr>
            <p:ph type="sldNum" sz="quarter" idx="12"/>
          </p:nvPr>
        </p:nvSpPr>
        <p:spPr/>
        <p:txBody>
          <a:bodyPr/>
          <a:lstStyle/>
          <a:p>
            <a:fld id="{C194BDB0-F4EA-4DD6-8281-CCE2440D0CE0}" type="slidenum">
              <a:rPr lang="en-GB" smtClean="0"/>
              <a:t>33</a:t>
            </a:fld>
            <a:endParaRPr lang="en-GB" dirty="0"/>
          </a:p>
        </p:txBody>
      </p:sp>
      <p:sp>
        <p:nvSpPr>
          <p:cNvPr id="6" name="Rechthoek 5">
            <a:extLst>
              <a:ext uri="{FF2B5EF4-FFF2-40B4-BE49-F238E27FC236}">
                <a16:creationId xmlns:a16="http://schemas.microsoft.com/office/drawing/2014/main" id="{22ECDA36-8371-5857-F006-872977E20D5F}"/>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8C105A01-A237-FDAD-8083-2218717EA3FC}"/>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9ABD8952-C3F6-D41A-41E4-FB6458FC671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DE635B9E-A02A-5E73-6DE6-E36C5B5092A2}"/>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2B6E9004-71C0-27CC-8B91-B5C0FC4E36D2}"/>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F258793E-CF41-5469-F7EA-C90916C89F10}"/>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AC80D101-696E-F5C2-DDDD-746F6D640D4A}"/>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E953408F-8F35-FEEF-109D-A748F839D5F4}"/>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4" name="Rechthoek 13">
            <a:extLst>
              <a:ext uri="{FF2B5EF4-FFF2-40B4-BE49-F238E27FC236}">
                <a16:creationId xmlns:a16="http://schemas.microsoft.com/office/drawing/2014/main" id="{1F9F590D-926F-243C-A5E6-73AA55D33684}"/>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5" name="Rechthoek 14">
            <a:extLst>
              <a:ext uri="{FF2B5EF4-FFF2-40B4-BE49-F238E27FC236}">
                <a16:creationId xmlns:a16="http://schemas.microsoft.com/office/drawing/2014/main" id="{BACD064A-D250-CA2D-3251-850B2D4A07EB}"/>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6" name="Rechthoek 15">
            <a:extLst>
              <a:ext uri="{FF2B5EF4-FFF2-40B4-BE49-F238E27FC236}">
                <a16:creationId xmlns:a16="http://schemas.microsoft.com/office/drawing/2014/main" id="{FBB2C966-9487-7E2E-FB9B-11E4EA64EF61}"/>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17" name="Pijl: rechts 16">
            <a:extLst>
              <a:ext uri="{FF2B5EF4-FFF2-40B4-BE49-F238E27FC236}">
                <a16:creationId xmlns:a16="http://schemas.microsoft.com/office/drawing/2014/main" id="{A867725A-7D4E-4EB2-484A-2982FA5E1C39}"/>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9917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en-US"/>
              <a:t>Where to find the information?</a:t>
            </a:r>
            <a:br>
              <a:rPr lang="en-US"/>
            </a:br>
            <a:endParaRPr lang="en-US"/>
          </a:p>
        </p:txBody>
      </p:sp>
      <p:pic>
        <p:nvPicPr>
          <p:cNvPr id="7" name="Tijdelijke aanduiding voor inhoud 6" descr="Afbeelding met cirkel, kunst, patroon, Graphics&#10;&#10;Automatisch gegenereerde beschrijving">
            <a:extLst>
              <a:ext uri="{FF2B5EF4-FFF2-40B4-BE49-F238E27FC236}">
                <a16:creationId xmlns:a16="http://schemas.microsoft.com/office/drawing/2014/main" id="{42DDF864-D95B-E8D0-7A4A-449EF0751C0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24822" y="1110456"/>
            <a:ext cx="2922587" cy="2922587"/>
          </a:xfrm>
        </p:spPr>
      </p:pic>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34</a:t>
            </a:fld>
            <a:endParaRPr lang="en-GB" dirty="0"/>
          </a:p>
        </p:txBody>
      </p:sp>
      <p:sp>
        <p:nvSpPr>
          <p:cNvPr id="8" name="Tijdelijke aanduiding voor inhoud 2">
            <a:extLst>
              <a:ext uri="{FF2B5EF4-FFF2-40B4-BE49-F238E27FC236}">
                <a16:creationId xmlns:a16="http://schemas.microsoft.com/office/drawing/2014/main" id="{7E6AC90E-A9B3-6D8C-33DE-1BC32BA06283}"/>
              </a:ext>
            </a:extLst>
          </p:cNvPr>
          <p:cNvSpPr txBox="1">
            <a:spLocks/>
          </p:cNvSpPr>
          <p:nvPr/>
        </p:nvSpPr>
        <p:spPr>
          <a:xfrm>
            <a:off x="758825" y="1258460"/>
            <a:ext cx="4665998" cy="2922458"/>
          </a:xfrm>
          <a:prstGeom prst="rect">
            <a:avLst/>
          </a:prstGeom>
        </p:spPr>
        <p:txBody>
          <a:bodyPr vert="horz" lIns="0" tIns="0" rIns="0" bIns="0" rtlCol="0">
            <a:noAutofit/>
          </a:bodyPr>
          <a:lstStyle>
            <a:lvl1pPr marL="0" indent="0" algn="l" defTabSz="685800" rtl="0" eaLnBrk="1" latinLnBrk="0" hangingPunct="1">
              <a:lnSpc>
                <a:spcPct val="100000"/>
              </a:lnSpc>
              <a:spcBef>
                <a:spcPts val="0"/>
              </a:spcBef>
              <a:buFont typeface="Arial" panose="020B0604020202020204" pitchFamily="34" charset="0"/>
              <a:buNone/>
              <a:defRPr sz="1950" kern="1200" baseline="0">
                <a:solidFill>
                  <a:schemeClr val="tx1"/>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sz="1650" kern="1200">
                <a:solidFill>
                  <a:schemeClr val="tx1"/>
                </a:solidFill>
                <a:latin typeface="+mn-lt"/>
                <a:ea typeface="+mn-ea"/>
                <a:cs typeface="+mn-cs"/>
              </a:defRPr>
            </a:lvl2pPr>
            <a:lvl3pPr marL="180975"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3pPr>
            <a:lvl4pPr marL="360000" indent="-180975"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4pPr>
            <a:lvl5pPr marL="539750" indent="-177800" algn="l" defTabSz="685800" rtl="0" eaLnBrk="1" latinLnBrk="0" hangingPunct="1">
              <a:lnSpc>
                <a:spcPct val="100000"/>
              </a:lnSpc>
              <a:spcBef>
                <a:spcPts val="0"/>
              </a:spcBef>
              <a:buFont typeface="Arial" panose="020B0604020202020204" pitchFamily="34" charset="0"/>
              <a:buChar char="•"/>
              <a:defRPr sz="16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Python scrips, SHACL file, DPP Ontology &amp; Example files Linked data</a:t>
            </a:r>
          </a:p>
          <a:p>
            <a:pPr marL="342900" indent="-342900">
              <a:buFont typeface="Arial" panose="020B0604020202020204" pitchFamily="34" charset="0"/>
              <a:buChar char="•"/>
            </a:pPr>
            <a:r>
              <a:rPr lang="en-US" dirty="0"/>
              <a:t>Explanatory PowerPoints &amp; Thesis</a:t>
            </a:r>
          </a:p>
          <a:p>
            <a:pPr marL="342900" indent="-342900">
              <a:buFont typeface="Arial" panose="020B0604020202020204" pitchFamily="34" charset="0"/>
              <a:buChar char="•"/>
            </a:pPr>
            <a:r>
              <a:rPr lang="en-US" dirty="0"/>
              <a:t>Example process to try it out yourself</a:t>
            </a:r>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7647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C7E669-BD2C-6B5B-4CEE-C9E0008C5F44}"/>
              </a:ext>
            </a:extLst>
          </p:cNvPr>
          <p:cNvSpPr>
            <a:spLocks noGrp="1"/>
          </p:cNvSpPr>
          <p:nvPr>
            <p:ph type="title"/>
          </p:nvPr>
        </p:nvSpPr>
        <p:spPr>
          <a:xfrm>
            <a:off x="2931032" y="2206036"/>
            <a:ext cx="3281935" cy="365714"/>
          </a:xfrm>
        </p:spPr>
        <p:txBody>
          <a:bodyPr/>
          <a:lstStyle/>
          <a:p>
            <a:r>
              <a:rPr lang="en-US" sz="4000"/>
              <a:t>Any questions?</a:t>
            </a:r>
          </a:p>
        </p:txBody>
      </p:sp>
      <p:sp>
        <p:nvSpPr>
          <p:cNvPr id="4" name="Tijdelijke aanduiding voor voettekst 3">
            <a:extLst>
              <a:ext uri="{FF2B5EF4-FFF2-40B4-BE49-F238E27FC236}">
                <a16:creationId xmlns:a16="http://schemas.microsoft.com/office/drawing/2014/main" id="{088D4D8C-E1B3-BC68-0B35-7A3C88423133}"/>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8360DDAC-FB64-61BE-6A24-4DA249FEC1E1}"/>
              </a:ext>
            </a:extLst>
          </p:cNvPr>
          <p:cNvSpPr>
            <a:spLocks noGrp="1"/>
          </p:cNvSpPr>
          <p:nvPr>
            <p:ph type="sldNum" sz="quarter" idx="12"/>
          </p:nvPr>
        </p:nvSpPr>
        <p:spPr/>
        <p:txBody>
          <a:bodyPr/>
          <a:lstStyle/>
          <a:p>
            <a:fld id="{C194BDB0-F4EA-4DD6-8281-CCE2440D0CE0}" type="slidenum">
              <a:rPr lang="en-GB" smtClean="0"/>
              <a:t>35</a:t>
            </a:fld>
            <a:endParaRPr lang="en-GB" dirty="0"/>
          </a:p>
        </p:txBody>
      </p:sp>
    </p:spTree>
    <p:extLst>
      <p:ext uri="{BB962C8B-B14F-4D97-AF65-F5344CB8AC3E}">
        <p14:creationId xmlns:p14="http://schemas.microsoft.com/office/powerpoint/2010/main" val="393969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FF00BBA4-F909-B1E2-CA24-C6EC12028414}"/>
              </a:ext>
            </a:extLst>
          </p:cNvPr>
          <p:cNvSpPr>
            <a:spLocks noGrp="1"/>
          </p:cNvSpPr>
          <p:nvPr>
            <p:ph idx="1"/>
          </p:nvPr>
        </p:nvSpPr>
        <p:spPr>
          <a:xfrm>
            <a:off x="758824" y="1057749"/>
            <a:ext cx="7556501" cy="2817208"/>
          </a:xfrm>
        </p:spPr>
        <p:txBody>
          <a:bodyPr/>
          <a:lstStyle/>
          <a:p>
            <a:r>
              <a:rPr lang="nl-NL" sz="1200" dirty="0"/>
              <a:t>Dia 2:</a:t>
            </a: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Anderson, J. E.,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Wulfhorst</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G., &amp; Lang, W. (2015). Energy analysis of the built environment—A review and outlook.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Renewable and Sustainable Energy Reviews</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44</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149–158.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https://doi.org/10.1016/J.RSER.2014.12.027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Cramer, J. (2017). The Raw Materials Transition in the Amsterdam Metropolitan Area: Added Value for the Economy, Well-Being, and the Environment.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Https://Doi.Org/10.1080/00139157.2017.1301167</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59</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(3), 14–21.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https://doi.org/10.1080/00139157.2017.1301167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Mehra, S., Singh, M., Sharma, G., Kumar, S.,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Navishi</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&amp; Chadha, P. (2022). Impact of Construction Material on Environment.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Ecological and Health Effects of Building Materials</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427–442.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4"/>
              </a:rPr>
              <a:t>https://doi.org/10.1007/978-3-030-76073-1_22</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Rijkswaterstaat. (2020). </a:t>
            </a:r>
            <a:r>
              <a:rPr lang="en-US" sz="1200" i="1" dirty="0" err="1">
                <a:effectLst/>
                <a:latin typeface="Calibri" panose="020F0502020204030204" pitchFamily="34" charset="0"/>
                <a:ea typeface="Times New Roman" panose="02020603050405020304" pitchFamily="18" charset="0"/>
                <a:cs typeface="Times New Roman" panose="02020603050405020304" pitchFamily="18" charset="0"/>
              </a:rPr>
              <a:t>Materialenpaspoort</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United Nations Environment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Programme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(2020).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2020 GLOBAL STATUS REPORT FOR BUILDINGS AND CONSTRUCTION Towards a zero-emissions, efficient and resilient buildings and construction sector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5"/>
              </a:rPr>
              <a:t>www.globalabc.org</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a:p>
            <a:endParaRPr lang="nl-NL" dirty="0"/>
          </a:p>
          <a:p>
            <a:endParaRPr lang="nl-NL" dirty="0"/>
          </a:p>
          <a:p>
            <a:endParaRPr lang="nl-NL" dirty="0"/>
          </a:p>
          <a:p>
            <a:endParaRPr lang="nl-NL" dirty="0"/>
          </a:p>
          <a:p>
            <a:endParaRPr lang="nl-NL" dirty="0"/>
          </a:p>
        </p:txBody>
      </p:sp>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nl-NL" dirty="0" err="1"/>
              <a:t>Bibliography</a:t>
            </a:r>
            <a:br>
              <a:rPr lang="nl-NL" dirty="0"/>
            </a:br>
            <a:endParaRPr lang="nl-NL" dirty="0"/>
          </a:p>
        </p:txBody>
      </p:sp>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36</a:t>
            </a:fld>
            <a:endParaRPr lang="en-GB" dirty="0"/>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88374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nl-NL" dirty="0"/>
              <a:t>Sources</a:t>
            </a:r>
            <a:br>
              <a:rPr lang="nl-NL" dirty="0"/>
            </a:br>
            <a:endParaRPr lang="nl-NL" dirty="0"/>
          </a:p>
        </p:txBody>
      </p:sp>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37</a:t>
            </a:fld>
            <a:endParaRPr lang="en-GB" dirty="0"/>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inhoud 5">
            <a:extLst>
              <a:ext uri="{FF2B5EF4-FFF2-40B4-BE49-F238E27FC236}">
                <a16:creationId xmlns:a16="http://schemas.microsoft.com/office/drawing/2014/main" id="{FF00BBA4-F909-B1E2-CA24-C6EC12028414}"/>
              </a:ext>
            </a:extLst>
          </p:cNvPr>
          <p:cNvSpPr>
            <a:spLocks noGrp="1"/>
          </p:cNvSpPr>
          <p:nvPr>
            <p:ph idx="1"/>
          </p:nvPr>
        </p:nvSpPr>
        <p:spPr>
          <a:xfrm>
            <a:off x="758824" y="1057749"/>
            <a:ext cx="7556501" cy="2922458"/>
          </a:xfrm>
        </p:spPr>
        <p:txBody>
          <a:bodyPr/>
          <a:lstStyle/>
          <a:p>
            <a:r>
              <a:rPr lang="nl-NL" sz="1200" dirty="0"/>
              <a:t>Dia 3: </a:t>
            </a:r>
          </a:p>
          <a:p>
            <a:r>
              <a:rPr lang="nl-NL" sz="1200" dirty="0">
                <a:effectLst/>
                <a:latin typeface="Calibri" panose="020F0502020204030204" pitchFamily="34" charset="0"/>
                <a:ea typeface="Times New Roman" panose="02020603050405020304" pitchFamily="18" charset="0"/>
                <a:cs typeface="Times New Roman" panose="02020603050405020304" pitchFamily="18" charset="0"/>
              </a:rPr>
              <a:t>van Capelleveen, G., Vegter, D., </a:t>
            </a:r>
            <a:r>
              <a:rPr lang="nl-NL" sz="1200" dirty="0" err="1">
                <a:effectLst/>
                <a:latin typeface="Calibri" panose="020F0502020204030204" pitchFamily="34" charset="0"/>
                <a:ea typeface="Times New Roman" panose="02020603050405020304" pitchFamily="18" charset="0"/>
                <a:cs typeface="Times New Roman" panose="02020603050405020304" pitchFamily="18" charset="0"/>
              </a:rPr>
              <a:t>Olthaar</a:t>
            </a:r>
            <a:r>
              <a:rPr lang="nl-NL" sz="1200" dirty="0">
                <a:effectLst/>
                <a:latin typeface="Calibri" panose="020F0502020204030204" pitchFamily="34" charset="0"/>
                <a:ea typeface="Times New Roman" panose="02020603050405020304" pitchFamily="18" charset="0"/>
                <a:cs typeface="Times New Roman" panose="02020603050405020304" pitchFamily="18" charset="0"/>
              </a:rPr>
              <a:t>, M., &amp; van Hillegersberg, J. (2023).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anatomy of a passport for the circular economy: a conceptual definition, vision and structured literature review.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Resources, Conservation and Recycling Advances</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17</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https://doi.org/10.1016/J.RCRADV.2023.200131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r>
              <a:rPr lang="nl-NL" sz="1200" dirty="0"/>
              <a:t>Dia 4: </a:t>
            </a:r>
          </a:p>
          <a:p>
            <a:r>
              <a:rPr lang="nl-NL" sz="1200" dirty="0">
                <a:effectLst/>
                <a:latin typeface="Calibri" panose="020F0502020204030204" pitchFamily="34" charset="0"/>
                <a:ea typeface="Times New Roman" panose="02020603050405020304" pitchFamily="18" charset="0"/>
                <a:cs typeface="Times New Roman" panose="02020603050405020304" pitchFamily="18" charset="0"/>
              </a:rPr>
              <a:t>van Capelleveen, G., Vegter, D., </a:t>
            </a:r>
            <a:r>
              <a:rPr lang="nl-NL" sz="1200" dirty="0" err="1">
                <a:effectLst/>
                <a:latin typeface="Calibri" panose="020F0502020204030204" pitchFamily="34" charset="0"/>
                <a:ea typeface="Times New Roman" panose="02020603050405020304" pitchFamily="18" charset="0"/>
                <a:cs typeface="Times New Roman" panose="02020603050405020304" pitchFamily="18" charset="0"/>
              </a:rPr>
              <a:t>Olthaar</a:t>
            </a:r>
            <a:r>
              <a:rPr lang="nl-NL" sz="1200" dirty="0">
                <a:effectLst/>
                <a:latin typeface="Calibri" panose="020F0502020204030204" pitchFamily="34" charset="0"/>
                <a:ea typeface="Times New Roman" panose="02020603050405020304" pitchFamily="18" charset="0"/>
                <a:cs typeface="Times New Roman" panose="02020603050405020304" pitchFamily="18" charset="0"/>
              </a:rPr>
              <a:t>, M., &amp; van Hillegersberg, J. (2023).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anatomy of a passport for the circular economy: a conceptual definition, vision and structured literature review.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Resources, Conservation and Recycling Advances</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17</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https://doi.org/10.1016/J.RCRADV.2023.200131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Honic</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Kovacic</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I., &amp;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Rechberger</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H. (2019a). Concept for a BIM-based Material Passport for buildings.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IOP Conference Series: Earth and Environmental Science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225</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(1).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https://doi.org/10.1088/1755-1315/225/1/012073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p>
          <a:p>
            <a:endParaRPr lang="nl-NL" dirty="0"/>
          </a:p>
        </p:txBody>
      </p:sp>
    </p:spTree>
    <p:extLst>
      <p:ext uri="{BB962C8B-B14F-4D97-AF65-F5344CB8AC3E}">
        <p14:creationId xmlns:p14="http://schemas.microsoft.com/office/powerpoint/2010/main" val="76070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nl-NL" dirty="0"/>
              <a:t>Sources</a:t>
            </a:r>
            <a:br>
              <a:rPr lang="nl-NL" dirty="0"/>
            </a:br>
            <a:endParaRPr lang="nl-NL" dirty="0"/>
          </a:p>
        </p:txBody>
      </p:sp>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38</a:t>
            </a:fld>
            <a:endParaRPr lang="en-GB" dirty="0"/>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inhoud 5">
            <a:extLst>
              <a:ext uri="{FF2B5EF4-FFF2-40B4-BE49-F238E27FC236}">
                <a16:creationId xmlns:a16="http://schemas.microsoft.com/office/drawing/2014/main" id="{FF00BBA4-F909-B1E2-CA24-C6EC12028414}"/>
              </a:ext>
            </a:extLst>
          </p:cNvPr>
          <p:cNvSpPr>
            <a:spLocks noGrp="1"/>
          </p:cNvSpPr>
          <p:nvPr>
            <p:ph idx="1"/>
          </p:nvPr>
        </p:nvSpPr>
        <p:spPr>
          <a:xfrm>
            <a:off x="758824" y="1057749"/>
            <a:ext cx="7556501" cy="2922458"/>
          </a:xfrm>
        </p:spPr>
        <p:txBody>
          <a:bodyPr/>
          <a:lstStyle/>
          <a:p>
            <a:r>
              <a:rPr lang="nl-NL" sz="1200" dirty="0"/>
              <a:t>Dia 5:</a:t>
            </a:r>
          </a:p>
          <a:p>
            <a:pPr indent="-304800" algn="just">
              <a:lnSpc>
                <a:spcPct val="107000"/>
              </a:lnSpc>
              <a:spcAft>
                <a:spcPts val="800"/>
              </a:spcAft>
            </a:pPr>
            <a:r>
              <a:rPr lang="nl-NL" sz="1200" dirty="0">
                <a:effectLst/>
                <a:latin typeface="Calibri" panose="020F0502020204030204" pitchFamily="34" charset="0"/>
                <a:ea typeface="Times New Roman" panose="02020603050405020304" pitchFamily="18" charset="0"/>
                <a:cs typeface="Times New Roman" panose="02020603050405020304" pitchFamily="18" charset="0"/>
              </a:rPr>
              <a:t>Adams, S. (2008). </a:t>
            </a:r>
            <a:r>
              <a:rPr lang="nl-NL" sz="1200" i="1" dirty="0">
                <a:effectLst/>
                <a:latin typeface="Calibri" panose="020F0502020204030204" pitchFamily="34" charset="0"/>
                <a:ea typeface="Times New Roman" panose="02020603050405020304" pitchFamily="18" charset="0"/>
                <a:cs typeface="Times New Roman" panose="02020603050405020304" pitchFamily="18" charset="0"/>
              </a:rPr>
              <a:t>managing </a:t>
            </a:r>
            <a:r>
              <a:rPr lang="nl-NL" sz="1200" i="1" dirty="0" err="1">
                <a:effectLst/>
                <a:latin typeface="Calibri" panose="020F0502020204030204" pitchFamily="34" charset="0"/>
                <a:ea typeface="Times New Roman" panose="02020603050405020304" pitchFamily="18" charset="0"/>
                <a:cs typeface="Times New Roman" panose="02020603050405020304" pitchFamily="18" charset="0"/>
              </a:rPr>
              <a:t>expectations</a:t>
            </a:r>
            <a:r>
              <a:rPr lang="nl-NL" sz="1200" i="1" dirty="0">
                <a:effectLst/>
                <a:latin typeface="Calibri" panose="020F0502020204030204" pitchFamily="34" charset="0"/>
                <a:ea typeface="Times New Roman" panose="02020603050405020304" pitchFamily="18" charset="0"/>
                <a:cs typeface="Times New Roman" panose="02020603050405020304" pitchFamily="18" charset="0"/>
              </a:rPr>
              <a:t> comic </a:t>
            </a:r>
            <a:r>
              <a:rPr lang="nl-NL" sz="1200" i="1" dirty="0" err="1">
                <a:effectLst/>
                <a:latin typeface="Calibri" panose="020F0502020204030204" pitchFamily="34" charset="0"/>
                <a:ea typeface="Times New Roman" panose="02020603050405020304" pitchFamily="18" charset="0"/>
                <a:cs typeface="Times New Roman" panose="02020603050405020304" pitchFamily="18" charset="0"/>
              </a:rPr>
              <a:t>Dilbert</a:t>
            </a:r>
            <a:r>
              <a:rPr lang="nl-NL"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nl-NL"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https://nl.pinterest.com/pin/11188699044977708/</a:t>
            </a:r>
            <a:endParaRPr lang="nl-NL"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Honic</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Kovacic</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I., &amp;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Rechberger</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H. (2019a). Concept for a BIM-based Material Passport for buildings.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IOP Conference Series: Earth and Environmental Science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225</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(1).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https://doi.org/10.1088/1755-1315/225/1/012073</a:t>
            </a:r>
            <a:endParaRPr lang="en-US" sz="1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Hoosain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S., Paul, B. S., Raza, S. M., &amp; Ramakrishna, S. (2020). Material Passports and Circular Economy.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An Introduction to Circular Economy</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131–158.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4"/>
              </a:rPr>
              <a:t>https://doi.org/10.1007/978-981-15-8510-4_8/TABLES/5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Munaro</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R., Fischer, A. C., Azevedo, N. C., &amp; Tavares, S. F. (2019). Proposal of a building material passport and its application feasibility to the wood frame constructive system in Brazil.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IOP Conference Series: Earth and Environmental Science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225</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(1).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5"/>
              </a:rPr>
              <a:t>https://doi.org/10.1088/1755-1315/225/1/012018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sz="1200" dirty="0"/>
          </a:p>
          <a:p>
            <a:endParaRPr lang="nl-NL" dirty="0"/>
          </a:p>
        </p:txBody>
      </p:sp>
    </p:spTree>
    <p:extLst>
      <p:ext uri="{BB962C8B-B14F-4D97-AF65-F5344CB8AC3E}">
        <p14:creationId xmlns:p14="http://schemas.microsoft.com/office/powerpoint/2010/main" val="10523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FF00BBA4-F909-B1E2-CA24-C6EC12028414}"/>
              </a:ext>
            </a:extLst>
          </p:cNvPr>
          <p:cNvSpPr>
            <a:spLocks noGrp="1"/>
          </p:cNvSpPr>
          <p:nvPr>
            <p:ph idx="1"/>
          </p:nvPr>
        </p:nvSpPr>
        <p:spPr>
          <a:xfrm>
            <a:off x="758824" y="1057749"/>
            <a:ext cx="7556501" cy="3278977"/>
          </a:xfrm>
        </p:spPr>
        <p:txBody>
          <a:bodyPr/>
          <a:lstStyle/>
          <a:p>
            <a:r>
              <a:rPr lang="nl-NL" sz="1200" dirty="0"/>
              <a:t>Dia 6:</a:t>
            </a: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Adisorn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Tholen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L., &amp;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Götz</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 (2021). Towards a digital product passport fit for contributing to a circular economy.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Energies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14</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(8). </a:t>
            </a:r>
            <a:r>
              <a:rPr lang="de-DE"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https://doi.org/10.3390/EN14082289</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Guth</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-Orlowski, S. (2021, October 18).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The digital product passport and its technical implementation | by Dr. Susanne </a:t>
            </a:r>
            <a:r>
              <a:rPr lang="en-US" sz="1200" i="1" dirty="0" err="1">
                <a:effectLst/>
                <a:latin typeface="Calibri" panose="020F0502020204030204" pitchFamily="34" charset="0"/>
                <a:ea typeface="Times New Roman" panose="02020603050405020304" pitchFamily="18" charset="0"/>
                <a:cs typeface="Times New Roman" panose="02020603050405020304" pitchFamily="18" charset="0"/>
              </a:rPr>
              <a:t>Guth</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-Orlowski | Medium</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https://medium.com/@susi.guth/the-digital-product-passport-and-its-technical-implementation-efdd09a4ed75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Harrison, K., &amp; Conrad, T. (2011, August).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Predicting Emerging Product Design Trend by Mining Publicly Available Customer Review Data | Request PDF</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4"/>
              </a:rPr>
              <a:t>https://www.researchgate.net/publication/257919571_Predicting_Emerging_Product_Design_Trend_by_Mining_Publicly_Available_Customer_Review_Data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Plociennik</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C.,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Pourjafarian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Saleh, S., Hagedorn, T., do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Carmo</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Precci</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Lopes, A.,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Vogelgesang</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Baehr</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J.,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Kellerer</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B., Jansen, M., Berg, H.,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Ruskowski</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Schebek</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L., &amp;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Ciroth</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 (2022). Requirements for a Digital Product Passport to Boost the Circular Economy.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Lecture Notes in Informatics (LNI), Proceedings - Series of the Gesellschaft Fur </a:t>
            </a:r>
            <a:r>
              <a:rPr lang="en-US" sz="1200" i="1" dirty="0" err="1">
                <a:effectLst/>
                <a:latin typeface="Calibri" panose="020F0502020204030204" pitchFamily="34" charset="0"/>
                <a:ea typeface="Times New Roman" panose="02020603050405020304" pitchFamily="18" charset="0"/>
                <a:cs typeface="Times New Roman" panose="02020603050405020304" pitchFamily="18" charset="0"/>
              </a:rPr>
              <a:t>Informatik</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 (GI)</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P-326</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1485–1494.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5"/>
              </a:rPr>
              <a:t>https://doi.org/10.18420/INF2022_127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sz="1200" dirty="0"/>
          </a:p>
          <a:p>
            <a:endParaRPr lang="nl-NL" dirty="0"/>
          </a:p>
        </p:txBody>
      </p:sp>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nl-NL" dirty="0"/>
              <a:t>Sources</a:t>
            </a:r>
            <a:br>
              <a:rPr lang="nl-NL" dirty="0"/>
            </a:br>
            <a:endParaRPr lang="nl-NL" dirty="0"/>
          </a:p>
        </p:txBody>
      </p:sp>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39</a:t>
            </a:fld>
            <a:endParaRPr lang="en-GB" dirty="0"/>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0791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Material Passport</a:t>
            </a:r>
            <a:br>
              <a:rPr lang="en-GB" dirty="0"/>
            </a:br>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4</a:t>
            </a:fld>
            <a:endParaRPr lang="en-GB" dirty="0"/>
          </a:p>
        </p:txBody>
      </p:sp>
      <p:pic>
        <p:nvPicPr>
          <p:cNvPr id="11" name="Tijdelijke aanduiding voor inhoud 10" descr="Beeldscherm silhouet">
            <a:extLst>
              <a:ext uri="{FF2B5EF4-FFF2-40B4-BE49-F238E27FC236}">
                <a16:creationId xmlns:a16="http://schemas.microsoft.com/office/drawing/2014/main" id="{C01482BC-7052-DB8E-9A26-4A112219B5B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4023" y="875815"/>
            <a:ext cx="914400" cy="914400"/>
          </a:xfrm>
        </p:spPr>
      </p:pic>
      <p:pic>
        <p:nvPicPr>
          <p:cNvPr id="8" name="Graphic 7" descr="Papier silhouet">
            <a:extLst>
              <a:ext uri="{FF2B5EF4-FFF2-40B4-BE49-F238E27FC236}">
                <a16:creationId xmlns:a16="http://schemas.microsoft.com/office/drawing/2014/main" id="{A121C77A-E5D2-F847-E053-556678DEEE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3111" y="2232612"/>
            <a:ext cx="914400" cy="914400"/>
          </a:xfrm>
          <a:prstGeom prst="rect">
            <a:avLst/>
          </a:prstGeom>
        </p:spPr>
      </p:pic>
      <p:sp>
        <p:nvSpPr>
          <p:cNvPr id="9" name="Tekstvak 8">
            <a:extLst>
              <a:ext uri="{FF2B5EF4-FFF2-40B4-BE49-F238E27FC236}">
                <a16:creationId xmlns:a16="http://schemas.microsoft.com/office/drawing/2014/main" id="{C00EE833-9368-9E65-D68E-F628A33621E6}"/>
              </a:ext>
            </a:extLst>
          </p:cNvPr>
          <p:cNvSpPr txBox="1"/>
          <p:nvPr/>
        </p:nvSpPr>
        <p:spPr>
          <a:xfrm>
            <a:off x="4347586" y="2485833"/>
            <a:ext cx="556882" cy="307777"/>
          </a:xfrm>
          <a:prstGeom prst="rect">
            <a:avLst/>
          </a:prstGeom>
          <a:noFill/>
        </p:spPr>
        <p:txBody>
          <a:bodyPr wrap="square" rtlCol="0">
            <a:spAutoFit/>
          </a:bodyPr>
          <a:lstStyle/>
          <a:p>
            <a:r>
              <a:rPr lang="nl-NL" sz="1400" b="1" dirty="0">
                <a:solidFill>
                  <a:schemeClr val="tx2"/>
                </a:solidFill>
              </a:rPr>
              <a:t>MP</a:t>
            </a:r>
          </a:p>
        </p:txBody>
      </p:sp>
      <p:pic>
        <p:nvPicPr>
          <p:cNvPr id="14" name="Graphic 13" descr="Werknemersbadge silhouet">
            <a:extLst>
              <a:ext uri="{FF2B5EF4-FFF2-40B4-BE49-F238E27FC236}">
                <a16:creationId xmlns:a16="http://schemas.microsoft.com/office/drawing/2014/main" id="{7FCC48F7-3807-4ED7-5AB0-F0763726C8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96606" y="785986"/>
            <a:ext cx="914400" cy="914400"/>
          </a:xfrm>
          <a:prstGeom prst="rect">
            <a:avLst/>
          </a:prstGeom>
        </p:spPr>
      </p:pic>
      <p:pic>
        <p:nvPicPr>
          <p:cNvPr id="17" name="Graphic 16" descr="Open hand met planten silhouet">
            <a:extLst>
              <a:ext uri="{FF2B5EF4-FFF2-40B4-BE49-F238E27FC236}">
                <a16:creationId xmlns:a16="http://schemas.microsoft.com/office/drawing/2014/main" id="{A0E6FCD1-209B-B97A-E0AD-17E8469C2C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2955" y="785986"/>
            <a:ext cx="914399" cy="914399"/>
          </a:xfrm>
          <a:prstGeom prst="rect">
            <a:avLst/>
          </a:prstGeom>
        </p:spPr>
      </p:pic>
      <p:pic>
        <p:nvPicPr>
          <p:cNvPr id="21" name="Graphic 20" descr="Bakstenen muur bouwen silhouet">
            <a:extLst>
              <a:ext uri="{FF2B5EF4-FFF2-40B4-BE49-F238E27FC236}">
                <a16:creationId xmlns:a16="http://schemas.microsoft.com/office/drawing/2014/main" id="{43D395FE-F611-A867-83B8-E3998FA2DBB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95407" y="802665"/>
            <a:ext cx="914400" cy="914400"/>
          </a:xfrm>
          <a:prstGeom prst="rect">
            <a:avLst/>
          </a:prstGeom>
        </p:spPr>
      </p:pic>
      <p:pic>
        <p:nvPicPr>
          <p:cNvPr id="23" name="Graphic 22" descr="Grafiek hockeystickcurve silhouet">
            <a:extLst>
              <a:ext uri="{FF2B5EF4-FFF2-40B4-BE49-F238E27FC236}">
                <a16:creationId xmlns:a16="http://schemas.microsoft.com/office/drawing/2014/main" id="{D5B54878-5308-86F4-B7D3-9416A08A7A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72470" y="3336812"/>
            <a:ext cx="827348" cy="827348"/>
          </a:xfrm>
          <a:prstGeom prst="rect">
            <a:avLst/>
          </a:prstGeom>
        </p:spPr>
      </p:pic>
      <p:pic>
        <p:nvPicPr>
          <p:cNvPr id="25" name="Graphic 24" descr="Inventarisatie silhouet">
            <a:extLst>
              <a:ext uri="{FF2B5EF4-FFF2-40B4-BE49-F238E27FC236}">
                <a16:creationId xmlns:a16="http://schemas.microsoft.com/office/drawing/2014/main" id="{BD120822-94E5-27FA-0771-B72CB9CEE0B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48076" y="3313455"/>
            <a:ext cx="867679" cy="867679"/>
          </a:xfrm>
          <a:prstGeom prst="rect">
            <a:avLst/>
          </a:prstGeom>
        </p:spPr>
      </p:pic>
      <p:pic>
        <p:nvPicPr>
          <p:cNvPr id="27" name="Graphic 26" descr="Open boek silhouet">
            <a:extLst>
              <a:ext uri="{FF2B5EF4-FFF2-40B4-BE49-F238E27FC236}">
                <a16:creationId xmlns:a16="http://schemas.microsoft.com/office/drawing/2014/main" id="{01A1F51C-7F06-16D8-0B9E-6D7CFD82E71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43847" y="3297340"/>
            <a:ext cx="914400" cy="914400"/>
          </a:xfrm>
          <a:prstGeom prst="rect">
            <a:avLst/>
          </a:prstGeom>
        </p:spPr>
      </p:pic>
      <p:sp>
        <p:nvSpPr>
          <p:cNvPr id="28" name="Tekstvak 27">
            <a:extLst>
              <a:ext uri="{FF2B5EF4-FFF2-40B4-BE49-F238E27FC236}">
                <a16:creationId xmlns:a16="http://schemas.microsoft.com/office/drawing/2014/main" id="{F23603C2-AF9C-C552-3F44-07F5C6EFB3DA}"/>
              </a:ext>
            </a:extLst>
          </p:cNvPr>
          <p:cNvSpPr txBox="1"/>
          <p:nvPr/>
        </p:nvSpPr>
        <p:spPr>
          <a:xfrm>
            <a:off x="1065594" y="4080629"/>
            <a:ext cx="1641100" cy="400110"/>
          </a:xfrm>
          <a:prstGeom prst="rect">
            <a:avLst/>
          </a:prstGeom>
          <a:noFill/>
        </p:spPr>
        <p:txBody>
          <a:bodyPr wrap="square" rtlCol="0">
            <a:spAutoFit/>
          </a:bodyPr>
          <a:lstStyle/>
          <a:p>
            <a:pPr algn="ctr"/>
            <a:r>
              <a:rPr lang="nl-NL" sz="1000" dirty="0" err="1"/>
              <a:t>Optimization</a:t>
            </a:r>
            <a:r>
              <a:rPr lang="nl-NL" sz="1000" dirty="0"/>
              <a:t> tool &amp; variant studies</a:t>
            </a:r>
          </a:p>
        </p:txBody>
      </p:sp>
      <p:sp>
        <p:nvSpPr>
          <p:cNvPr id="29" name="Tekstvak 28">
            <a:extLst>
              <a:ext uri="{FF2B5EF4-FFF2-40B4-BE49-F238E27FC236}">
                <a16:creationId xmlns:a16="http://schemas.microsoft.com/office/drawing/2014/main" id="{6D3433E1-EC1F-F427-0267-F8237B5BD420}"/>
              </a:ext>
            </a:extLst>
          </p:cNvPr>
          <p:cNvSpPr txBox="1"/>
          <p:nvPr/>
        </p:nvSpPr>
        <p:spPr>
          <a:xfrm>
            <a:off x="3761365" y="4113174"/>
            <a:ext cx="1641100" cy="246221"/>
          </a:xfrm>
          <a:prstGeom prst="rect">
            <a:avLst/>
          </a:prstGeom>
          <a:noFill/>
        </p:spPr>
        <p:txBody>
          <a:bodyPr wrap="square" rtlCol="0">
            <a:spAutoFit/>
          </a:bodyPr>
          <a:lstStyle/>
          <a:p>
            <a:pPr algn="ctr"/>
            <a:r>
              <a:rPr lang="nl-NL" sz="1000" dirty="0"/>
              <a:t>Exact material </a:t>
            </a:r>
            <a:r>
              <a:rPr lang="en-US" sz="1000" dirty="0"/>
              <a:t>composition</a:t>
            </a:r>
          </a:p>
        </p:txBody>
      </p:sp>
      <p:sp>
        <p:nvSpPr>
          <p:cNvPr id="30" name="Tekstvak 29">
            <a:extLst>
              <a:ext uri="{FF2B5EF4-FFF2-40B4-BE49-F238E27FC236}">
                <a16:creationId xmlns:a16="http://schemas.microsoft.com/office/drawing/2014/main" id="{8424A212-E73C-3568-2274-61E4E5974756}"/>
              </a:ext>
            </a:extLst>
          </p:cNvPr>
          <p:cNvSpPr txBox="1"/>
          <p:nvPr/>
        </p:nvSpPr>
        <p:spPr>
          <a:xfrm>
            <a:off x="6457137" y="4080629"/>
            <a:ext cx="1641100" cy="400110"/>
          </a:xfrm>
          <a:prstGeom prst="rect">
            <a:avLst/>
          </a:prstGeom>
          <a:noFill/>
        </p:spPr>
        <p:txBody>
          <a:bodyPr wrap="square" rtlCol="0">
            <a:spAutoFit/>
          </a:bodyPr>
          <a:lstStyle/>
          <a:p>
            <a:pPr algn="ctr"/>
            <a:r>
              <a:rPr lang="nl-NL" sz="1000" dirty="0"/>
              <a:t>Second-hand </a:t>
            </a:r>
            <a:r>
              <a:rPr lang="nl-NL" sz="1000" dirty="0" err="1"/>
              <a:t>raw</a:t>
            </a:r>
            <a:r>
              <a:rPr lang="nl-NL" sz="1000" dirty="0"/>
              <a:t> material register</a:t>
            </a:r>
          </a:p>
        </p:txBody>
      </p:sp>
      <p:sp>
        <p:nvSpPr>
          <p:cNvPr id="31" name="Tekstvak 30">
            <a:extLst>
              <a:ext uri="{FF2B5EF4-FFF2-40B4-BE49-F238E27FC236}">
                <a16:creationId xmlns:a16="http://schemas.microsoft.com/office/drawing/2014/main" id="{A305F9D9-F844-FC55-F410-66183A7FFBA7}"/>
              </a:ext>
            </a:extLst>
          </p:cNvPr>
          <p:cNvSpPr txBox="1"/>
          <p:nvPr/>
        </p:nvSpPr>
        <p:spPr>
          <a:xfrm>
            <a:off x="6457137" y="1632793"/>
            <a:ext cx="1641100" cy="553998"/>
          </a:xfrm>
          <a:prstGeom prst="rect">
            <a:avLst/>
          </a:prstGeom>
          <a:noFill/>
        </p:spPr>
        <p:txBody>
          <a:bodyPr wrap="square" rtlCol="0">
            <a:spAutoFit/>
          </a:bodyPr>
          <a:lstStyle/>
          <a:p>
            <a:pPr algn="ctr"/>
            <a:r>
              <a:rPr lang="nl-NL" sz="1000" dirty="0"/>
              <a:t>Material,</a:t>
            </a:r>
          </a:p>
          <a:p>
            <a:pPr algn="ctr"/>
            <a:r>
              <a:rPr lang="nl-NL" sz="1000" dirty="0"/>
              <a:t>product &amp;</a:t>
            </a:r>
          </a:p>
          <a:p>
            <a:pPr algn="ctr"/>
            <a:r>
              <a:rPr lang="nl-NL" sz="1000" dirty="0"/>
              <a:t>component</a:t>
            </a:r>
          </a:p>
        </p:txBody>
      </p:sp>
      <p:sp>
        <p:nvSpPr>
          <p:cNvPr id="32" name="Tekstvak 31">
            <a:extLst>
              <a:ext uri="{FF2B5EF4-FFF2-40B4-BE49-F238E27FC236}">
                <a16:creationId xmlns:a16="http://schemas.microsoft.com/office/drawing/2014/main" id="{3B8C182F-3179-6939-1341-E286003A3406}"/>
              </a:ext>
            </a:extLst>
          </p:cNvPr>
          <p:cNvSpPr txBox="1"/>
          <p:nvPr/>
        </p:nvSpPr>
        <p:spPr>
          <a:xfrm>
            <a:off x="4639604" y="1637519"/>
            <a:ext cx="1641100" cy="553998"/>
          </a:xfrm>
          <a:prstGeom prst="rect">
            <a:avLst/>
          </a:prstGeom>
          <a:noFill/>
        </p:spPr>
        <p:txBody>
          <a:bodyPr wrap="square" rtlCol="0">
            <a:spAutoFit/>
          </a:bodyPr>
          <a:lstStyle/>
          <a:p>
            <a:pPr algn="ctr"/>
            <a:r>
              <a:rPr lang="en-US" sz="1000" dirty="0">
                <a:latin typeface="Calibri" panose="020F0502020204030204" pitchFamily="34" charset="0"/>
                <a:ea typeface="Calibri" panose="020F0502020204030204" pitchFamily="34" charset="0"/>
                <a:cs typeface="Times New Roman" panose="02020603050405020304" pitchFamily="18" charset="0"/>
              </a:rPr>
              <a:t>Sustainable and circular characteristics, value, and opportunities</a:t>
            </a:r>
            <a:endParaRPr lang="nl-NL" sz="1000" dirty="0"/>
          </a:p>
        </p:txBody>
      </p:sp>
      <p:sp>
        <p:nvSpPr>
          <p:cNvPr id="33" name="Tekstvak 32">
            <a:extLst>
              <a:ext uri="{FF2B5EF4-FFF2-40B4-BE49-F238E27FC236}">
                <a16:creationId xmlns:a16="http://schemas.microsoft.com/office/drawing/2014/main" id="{0442A9B3-4EE2-287A-3B5D-0649DE877FC9}"/>
              </a:ext>
            </a:extLst>
          </p:cNvPr>
          <p:cNvSpPr txBox="1"/>
          <p:nvPr/>
        </p:nvSpPr>
        <p:spPr>
          <a:xfrm>
            <a:off x="2825623" y="1638703"/>
            <a:ext cx="1641100" cy="553998"/>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Single identifiable product and associated life cycle information</a:t>
            </a:r>
            <a:endParaRPr lang="nl-NL" sz="1000" dirty="0"/>
          </a:p>
        </p:txBody>
      </p:sp>
      <p:sp>
        <p:nvSpPr>
          <p:cNvPr id="34" name="Tekstvak 33">
            <a:extLst>
              <a:ext uri="{FF2B5EF4-FFF2-40B4-BE49-F238E27FC236}">
                <a16:creationId xmlns:a16="http://schemas.microsoft.com/office/drawing/2014/main" id="{26396FA6-1918-64CD-29F5-16F51DBB829D}"/>
              </a:ext>
            </a:extLst>
          </p:cNvPr>
          <p:cNvSpPr txBox="1"/>
          <p:nvPr/>
        </p:nvSpPr>
        <p:spPr>
          <a:xfrm>
            <a:off x="1065593" y="1715152"/>
            <a:ext cx="1641100" cy="246221"/>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Digital interface</a:t>
            </a:r>
            <a:endParaRPr lang="nl-NL" sz="1000" dirty="0"/>
          </a:p>
        </p:txBody>
      </p:sp>
      <p:cxnSp>
        <p:nvCxnSpPr>
          <p:cNvPr id="38" name="Rechte verbindingslijn 37">
            <a:extLst>
              <a:ext uri="{FF2B5EF4-FFF2-40B4-BE49-F238E27FC236}">
                <a16:creationId xmlns:a16="http://schemas.microsoft.com/office/drawing/2014/main" id="{1A2D60B2-DB77-F523-EE7D-B7BFC470EFCC}"/>
              </a:ext>
            </a:extLst>
          </p:cNvPr>
          <p:cNvCxnSpPr>
            <a:cxnSpLocks/>
          </p:cNvCxnSpPr>
          <p:nvPr/>
        </p:nvCxnSpPr>
        <p:spPr>
          <a:xfrm flipV="1">
            <a:off x="1042385" y="2681741"/>
            <a:ext cx="3185985" cy="669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Rechte verbindingslijn 41">
            <a:extLst>
              <a:ext uri="{FF2B5EF4-FFF2-40B4-BE49-F238E27FC236}">
                <a16:creationId xmlns:a16="http://schemas.microsoft.com/office/drawing/2014/main" id="{867C5D24-5136-65D4-C560-FEA88FDFB000}"/>
              </a:ext>
            </a:extLst>
          </p:cNvPr>
          <p:cNvCxnSpPr>
            <a:cxnSpLocks/>
          </p:cNvCxnSpPr>
          <p:nvPr/>
        </p:nvCxnSpPr>
        <p:spPr>
          <a:xfrm flipV="1">
            <a:off x="4912252" y="2689812"/>
            <a:ext cx="3185985" cy="669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Tekstvak 42">
            <a:extLst>
              <a:ext uri="{FF2B5EF4-FFF2-40B4-BE49-F238E27FC236}">
                <a16:creationId xmlns:a16="http://schemas.microsoft.com/office/drawing/2014/main" id="{A66B54B5-AD5D-3308-061C-F92BE25D865B}"/>
              </a:ext>
            </a:extLst>
          </p:cNvPr>
          <p:cNvSpPr txBox="1"/>
          <p:nvPr/>
        </p:nvSpPr>
        <p:spPr>
          <a:xfrm>
            <a:off x="598508" y="2691491"/>
            <a:ext cx="1641100" cy="246221"/>
          </a:xfrm>
          <a:prstGeom prst="rect">
            <a:avLst/>
          </a:prstGeom>
          <a:noFill/>
        </p:spPr>
        <p:txBody>
          <a:bodyPr wrap="square" rtlCol="0">
            <a:spAutoFit/>
          </a:bodyPr>
          <a:lstStyle/>
          <a:p>
            <a:pPr algn="ctr"/>
            <a:r>
              <a:rPr lang="en-US" sz="1000" b="1" dirty="0">
                <a:latin typeface="Calibri" panose="020F0502020204030204" pitchFamily="34" charset="0"/>
                <a:cs typeface="Times New Roman" panose="02020603050405020304" pitchFamily="18" charset="0"/>
              </a:rPr>
              <a:t>Function MP</a:t>
            </a:r>
            <a:endParaRPr lang="nl-NL" sz="1000" b="1" dirty="0"/>
          </a:p>
        </p:txBody>
      </p:sp>
      <p:sp>
        <p:nvSpPr>
          <p:cNvPr id="44" name="Tekstvak 43">
            <a:extLst>
              <a:ext uri="{FF2B5EF4-FFF2-40B4-BE49-F238E27FC236}">
                <a16:creationId xmlns:a16="http://schemas.microsoft.com/office/drawing/2014/main" id="{50262BD3-FA52-9171-4E5E-FD9DF2CDCF54}"/>
              </a:ext>
            </a:extLst>
          </p:cNvPr>
          <p:cNvSpPr txBox="1"/>
          <p:nvPr/>
        </p:nvSpPr>
        <p:spPr>
          <a:xfrm>
            <a:off x="621869" y="2461846"/>
            <a:ext cx="1641100" cy="246221"/>
          </a:xfrm>
          <a:prstGeom prst="rect">
            <a:avLst/>
          </a:prstGeom>
          <a:noFill/>
        </p:spPr>
        <p:txBody>
          <a:bodyPr wrap="square" rtlCol="0">
            <a:spAutoFit/>
          </a:bodyPr>
          <a:lstStyle/>
          <a:p>
            <a:pPr algn="ctr"/>
            <a:r>
              <a:rPr lang="en-US" sz="1000" b="1" dirty="0">
                <a:latin typeface="Calibri" panose="020F0502020204030204" pitchFamily="34" charset="0"/>
                <a:cs typeface="Times New Roman" panose="02020603050405020304" pitchFamily="18" charset="0"/>
              </a:rPr>
              <a:t>Definition MP</a:t>
            </a:r>
            <a:endParaRPr lang="nl-NL" sz="1000" b="1" dirty="0"/>
          </a:p>
        </p:txBody>
      </p:sp>
      <p:sp>
        <p:nvSpPr>
          <p:cNvPr id="45" name="Tekstvak 44">
            <a:extLst>
              <a:ext uri="{FF2B5EF4-FFF2-40B4-BE49-F238E27FC236}">
                <a16:creationId xmlns:a16="http://schemas.microsoft.com/office/drawing/2014/main" id="{92EFE36E-F32E-DA08-52E9-40DAC9FFAFD6}"/>
              </a:ext>
            </a:extLst>
          </p:cNvPr>
          <p:cNvSpPr txBox="1"/>
          <p:nvPr/>
        </p:nvSpPr>
        <p:spPr>
          <a:xfrm>
            <a:off x="4136471" y="2704675"/>
            <a:ext cx="867679" cy="338554"/>
          </a:xfrm>
          <a:prstGeom prst="rect">
            <a:avLst/>
          </a:prstGeom>
          <a:noFill/>
        </p:spPr>
        <p:txBody>
          <a:bodyPr wrap="square" rtlCol="0">
            <a:spAutoFit/>
          </a:bodyPr>
          <a:lstStyle/>
          <a:p>
            <a:pPr algn="ctr"/>
            <a:r>
              <a:rPr lang="en-US" sz="800" u="sng" dirty="0">
                <a:effectLst/>
                <a:latin typeface="Calibri" panose="020F0502020204030204" pitchFamily="34" charset="0"/>
                <a:ea typeface="Calibri" panose="020F0502020204030204" pitchFamily="34" charset="0"/>
                <a:cs typeface="Times New Roman" panose="02020603050405020304" pitchFamily="18" charset="0"/>
              </a:rPr>
              <a:t>No standard</a:t>
            </a:r>
          </a:p>
          <a:p>
            <a:pPr algn="ctr"/>
            <a:r>
              <a:rPr lang="en-US" sz="800" u="sng" dirty="0">
                <a:effectLst/>
                <a:latin typeface="Calibri" panose="020F0502020204030204" pitchFamily="34" charset="0"/>
                <a:ea typeface="Calibri" panose="020F0502020204030204" pitchFamily="34" charset="0"/>
                <a:cs typeface="Times New Roman" panose="02020603050405020304" pitchFamily="18" charset="0"/>
              </a:rPr>
              <a:t>format</a:t>
            </a:r>
            <a:endParaRPr lang="nl-NL" sz="800" u="sng" dirty="0"/>
          </a:p>
        </p:txBody>
      </p:sp>
      <p:sp>
        <p:nvSpPr>
          <p:cNvPr id="46" name="Tekstvak 45">
            <a:extLst>
              <a:ext uri="{FF2B5EF4-FFF2-40B4-BE49-F238E27FC236}">
                <a16:creationId xmlns:a16="http://schemas.microsoft.com/office/drawing/2014/main" id="{D6F852FD-BD27-3769-86E8-8A63385514B0}"/>
              </a:ext>
            </a:extLst>
          </p:cNvPr>
          <p:cNvSpPr txBox="1"/>
          <p:nvPr/>
        </p:nvSpPr>
        <p:spPr>
          <a:xfrm>
            <a:off x="4330230" y="3076811"/>
            <a:ext cx="867679" cy="215444"/>
          </a:xfrm>
          <a:prstGeom prst="rect">
            <a:avLst/>
          </a:prstGeom>
          <a:noFill/>
        </p:spPr>
        <p:txBody>
          <a:bodyPr wrap="square" rtlCol="0">
            <a:spAutoFit/>
          </a:bodyPr>
          <a:lstStyle/>
          <a:p>
            <a:pPr algn="ctr"/>
            <a:r>
              <a:rPr lang="en-US" sz="800" dirty="0">
                <a:solidFill>
                  <a:schemeClr val="accent1">
                    <a:lumMod val="60000"/>
                    <a:lumOff val="40000"/>
                  </a:schemeClr>
                </a:solidFill>
                <a:latin typeface="Calibri" panose="020F0502020204030204" pitchFamily="34" charset="0"/>
                <a:cs typeface="Times New Roman" panose="02020603050405020304" pitchFamily="18" charset="0"/>
              </a:rPr>
              <a:t>BAMB</a:t>
            </a:r>
            <a:endParaRPr lang="nl-NL" sz="800" dirty="0">
              <a:solidFill>
                <a:schemeClr val="accent1">
                  <a:lumMod val="60000"/>
                  <a:lumOff val="40000"/>
                </a:schemeClr>
              </a:solidFill>
            </a:endParaRPr>
          </a:p>
        </p:txBody>
      </p:sp>
      <p:sp>
        <p:nvSpPr>
          <p:cNvPr id="47" name="Tekstvak 46">
            <a:extLst>
              <a:ext uri="{FF2B5EF4-FFF2-40B4-BE49-F238E27FC236}">
                <a16:creationId xmlns:a16="http://schemas.microsoft.com/office/drawing/2014/main" id="{82078BBA-A138-3002-2006-5BA6601B0A31}"/>
              </a:ext>
            </a:extLst>
          </p:cNvPr>
          <p:cNvSpPr txBox="1"/>
          <p:nvPr/>
        </p:nvSpPr>
        <p:spPr>
          <a:xfrm>
            <a:off x="3846086" y="3103361"/>
            <a:ext cx="867679" cy="215444"/>
          </a:xfrm>
          <a:prstGeom prst="rect">
            <a:avLst/>
          </a:prstGeom>
          <a:noFill/>
        </p:spPr>
        <p:txBody>
          <a:bodyPr wrap="square" rtlCol="0">
            <a:spAutoFit/>
          </a:bodyPr>
          <a:lstStyle/>
          <a:p>
            <a:pPr algn="ctr"/>
            <a:r>
              <a:rPr lang="en-US" sz="800" dirty="0">
                <a:solidFill>
                  <a:schemeClr val="accent1">
                    <a:lumMod val="60000"/>
                    <a:lumOff val="40000"/>
                  </a:schemeClr>
                </a:solidFill>
                <a:latin typeface="Calibri" panose="020F0502020204030204" pitchFamily="34" charset="0"/>
                <a:cs typeface="Times New Roman" panose="02020603050405020304" pitchFamily="18" charset="0"/>
              </a:rPr>
              <a:t>CB’23</a:t>
            </a:r>
            <a:endParaRPr lang="nl-NL" sz="800" dirty="0">
              <a:solidFill>
                <a:schemeClr val="accent1">
                  <a:lumMod val="60000"/>
                  <a:lumOff val="40000"/>
                </a:schemeClr>
              </a:solidFill>
            </a:endParaRPr>
          </a:p>
        </p:txBody>
      </p:sp>
      <p:sp>
        <p:nvSpPr>
          <p:cNvPr id="48" name="Tekstvak 47">
            <a:extLst>
              <a:ext uri="{FF2B5EF4-FFF2-40B4-BE49-F238E27FC236}">
                <a16:creationId xmlns:a16="http://schemas.microsoft.com/office/drawing/2014/main" id="{28D052E8-EABD-8C08-B9FF-212655562959}"/>
              </a:ext>
            </a:extLst>
          </p:cNvPr>
          <p:cNvSpPr txBox="1"/>
          <p:nvPr/>
        </p:nvSpPr>
        <p:spPr>
          <a:xfrm>
            <a:off x="3420299" y="2465724"/>
            <a:ext cx="867679" cy="215444"/>
          </a:xfrm>
          <a:prstGeom prst="rect">
            <a:avLst/>
          </a:prstGeom>
          <a:noFill/>
        </p:spPr>
        <p:txBody>
          <a:bodyPr wrap="square" rtlCol="0">
            <a:spAutoFit/>
          </a:bodyPr>
          <a:lstStyle/>
          <a:p>
            <a:pPr algn="ctr"/>
            <a:r>
              <a:rPr lang="nl-NL" sz="800" dirty="0" err="1">
                <a:solidFill>
                  <a:schemeClr val="accent1">
                    <a:lumMod val="60000"/>
                    <a:lumOff val="40000"/>
                  </a:schemeClr>
                </a:solidFill>
              </a:rPr>
              <a:t>Madaster</a:t>
            </a:r>
            <a:endParaRPr lang="nl-NL" sz="800" dirty="0">
              <a:solidFill>
                <a:schemeClr val="accent1">
                  <a:lumMod val="60000"/>
                  <a:lumOff val="40000"/>
                </a:schemeClr>
              </a:solidFill>
            </a:endParaRPr>
          </a:p>
        </p:txBody>
      </p:sp>
      <p:sp>
        <p:nvSpPr>
          <p:cNvPr id="49" name="Tekstvak 48">
            <a:extLst>
              <a:ext uri="{FF2B5EF4-FFF2-40B4-BE49-F238E27FC236}">
                <a16:creationId xmlns:a16="http://schemas.microsoft.com/office/drawing/2014/main" id="{87FD9FAE-FF50-D22C-5D94-C763C18FAA62}"/>
              </a:ext>
            </a:extLst>
          </p:cNvPr>
          <p:cNvSpPr txBox="1"/>
          <p:nvPr/>
        </p:nvSpPr>
        <p:spPr>
          <a:xfrm>
            <a:off x="4720996" y="2294723"/>
            <a:ext cx="867679" cy="338554"/>
          </a:xfrm>
          <a:prstGeom prst="rect">
            <a:avLst/>
          </a:prstGeom>
          <a:noFill/>
        </p:spPr>
        <p:txBody>
          <a:bodyPr wrap="square" rtlCol="0">
            <a:spAutoFit/>
          </a:bodyPr>
          <a:lstStyle/>
          <a:p>
            <a:pPr algn="ctr"/>
            <a:r>
              <a:rPr lang="nl-NL" sz="800" dirty="0" err="1">
                <a:solidFill>
                  <a:schemeClr val="accent1">
                    <a:lumMod val="60000"/>
                    <a:lumOff val="40000"/>
                  </a:schemeClr>
                </a:solidFill>
              </a:rPr>
              <a:t>Nutrition</a:t>
            </a:r>
            <a:r>
              <a:rPr lang="nl-NL" sz="800" dirty="0">
                <a:solidFill>
                  <a:schemeClr val="accent1">
                    <a:lumMod val="60000"/>
                    <a:lumOff val="40000"/>
                  </a:schemeClr>
                </a:solidFill>
              </a:rPr>
              <a:t> </a:t>
            </a:r>
            <a:r>
              <a:rPr lang="nl-NL" sz="800" dirty="0" err="1">
                <a:solidFill>
                  <a:schemeClr val="accent1">
                    <a:lumMod val="60000"/>
                    <a:lumOff val="40000"/>
                  </a:schemeClr>
                </a:solidFill>
              </a:rPr>
              <a:t>certificates</a:t>
            </a:r>
            <a:endParaRPr lang="nl-NL" sz="800" dirty="0">
              <a:solidFill>
                <a:schemeClr val="accent1">
                  <a:lumMod val="60000"/>
                  <a:lumOff val="40000"/>
                </a:schemeClr>
              </a:solidFill>
            </a:endParaRPr>
          </a:p>
        </p:txBody>
      </p:sp>
      <p:sp>
        <p:nvSpPr>
          <p:cNvPr id="50" name="Tekstvak 49">
            <a:extLst>
              <a:ext uri="{FF2B5EF4-FFF2-40B4-BE49-F238E27FC236}">
                <a16:creationId xmlns:a16="http://schemas.microsoft.com/office/drawing/2014/main" id="{DC0F750A-FB12-B35C-95AA-855B9F7E4DC3}"/>
              </a:ext>
            </a:extLst>
          </p:cNvPr>
          <p:cNvSpPr txBox="1"/>
          <p:nvPr/>
        </p:nvSpPr>
        <p:spPr>
          <a:xfrm>
            <a:off x="3564433" y="2258640"/>
            <a:ext cx="867679" cy="215444"/>
          </a:xfrm>
          <a:prstGeom prst="rect">
            <a:avLst/>
          </a:prstGeom>
          <a:noFill/>
        </p:spPr>
        <p:txBody>
          <a:bodyPr wrap="square" rtlCol="0">
            <a:spAutoFit/>
          </a:bodyPr>
          <a:lstStyle/>
          <a:p>
            <a:pPr algn="ctr"/>
            <a:r>
              <a:rPr lang="nl-NL" sz="800" dirty="0">
                <a:solidFill>
                  <a:schemeClr val="accent1">
                    <a:lumMod val="60000"/>
                    <a:lumOff val="40000"/>
                  </a:schemeClr>
                </a:solidFill>
              </a:rPr>
              <a:t>BIM data</a:t>
            </a:r>
          </a:p>
        </p:txBody>
      </p:sp>
      <p:sp>
        <p:nvSpPr>
          <p:cNvPr id="52" name="Tekstvak 51">
            <a:extLst>
              <a:ext uri="{FF2B5EF4-FFF2-40B4-BE49-F238E27FC236}">
                <a16:creationId xmlns:a16="http://schemas.microsoft.com/office/drawing/2014/main" id="{C69C645F-6585-4C11-3E90-70A164419A38}"/>
              </a:ext>
            </a:extLst>
          </p:cNvPr>
          <p:cNvSpPr txBox="1"/>
          <p:nvPr/>
        </p:nvSpPr>
        <p:spPr>
          <a:xfrm>
            <a:off x="4054997" y="2103019"/>
            <a:ext cx="867679" cy="215444"/>
          </a:xfrm>
          <a:prstGeom prst="rect">
            <a:avLst/>
          </a:prstGeom>
          <a:noFill/>
        </p:spPr>
        <p:txBody>
          <a:bodyPr wrap="square" rtlCol="0">
            <a:spAutoFit/>
          </a:bodyPr>
          <a:lstStyle/>
          <a:p>
            <a:pPr algn="ctr"/>
            <a:r>
              <a:rPr lang="en-US" sz="800" dirty="0">
                <a:solidFill>
                  <a:schemeClr val="accent1">
                    <a:lumMod val="60000"/>
                    <a:lumOff val="40000"/>
                  </a:schemeClr>
                </a:solidFill>
                <a:latin typeface="Calibri" panose="020F0502020204030204" pitchFamily="34" charset="0"/>
                <a:cs typeface="Times New Roman" panose="02020603050405020304" pitchFamily="18" charset="0"/>
              </a:rPr>
              <a:t>Eco-labels</a:t>
            </a:r>
            <a:endParaRPr lang="nl-NL" sz="800" dirty="0">
              <a:solidFill>
                <a:schemeClr val="accent1">
                  <a:lumMod val="60000"/>
                  <a:lumOff val="40000"/>
                </a:schemeClr>
              </a:solidFill>
            </a:endParaRPr>
          </a:p>
        </p:txBody>
      </p:sp>
      <p:sp>
        <p:nvSpPr>
          <p:cNvPr id="53" name="Tekstvak 52">
            <a:extLst>
              <a:ext uri="{FF2B5EF4-FFF2-40B4-BE49-F238E27FC236}">
                <a16:creationId xmlns:a16="http://schemas.microsoft.com/office/drawing/2014/main" id="{B8ADAFF4-5948-9572-BB7C-F6B639A05EF5}"/>
              </a:ext>
            </a:extLst>
          </p:cNvPr>
          <p:cNvSpPr txBox="1"/>
          <p:nvPr/>
        </p:nvSpPr>
        <p:spPr>
          <a:xfrm>
            <a:off x="4810645" y="2801500"/>
            <a:ext cx="986587" cy="338554"/>
          </a:xfrm>
          <a:prstGeom prst="rect">
            <a:avLst/>
          </a:prstGeom>
          <a:noFill/>
        </p:spPr>
        <p:txBody>
          <a:bodyPr wrap="square" rtlCol="0">
            <a:spAutoFit/>
          </a:bodyPr>
          <a:lstStyle/>
          <a:p>
            <a:pPr algn="ctr"/>
            <a:r>
              <a:rPr lang="en-US" sz="800" dirty="0">
                <a:solidFill>
                  <a:schemeClr val="accent1">
                    <a:lumMod val="60000"/>
                    <a:lumOff val="40000"/>
                  </a:schemeClr>
                </a:solidFill>
                <a:latin typeface="Calibri" panose="020F0502020204030204" pitchFamily="34" charset="0"/>
                <a:cs typeface="Times New Roman" panose="02020603050405020304" pitchFamily="18" charset="0"/>
              </a:rPr>
              <a:t>Cradle-to-cradle passport</a:t>
            </a:r>
            <a:endParaRPr lang="nl-NL" sz="800" dirty="0">
              <a:solidFill>
                <a:schemeClr val="accent1">
                  <a:lumMod val="60000"/>
                  <a:lumOff val="40000"/>
                </a:schemeClr>
              </a:solidFill>
            </a:endParaRPr>
          </a:p>
        </p:txBody>
      </p:sp>
      <p:sp>
        <p:nvSpPr>
          <p:cNvPr id="54" name="Tekstvak 53">
            <a:extLst>
              <a:ext uri="{FF2B5EF4-FFF2-40B4-BE49-F238E27FC236}">
                <a16:creationId xmlns:a16="http://schemas.microsoft.com/office/drawing/2014/main" id="{B875DAAB-5111-C4E6-62B9-59E715793891}"/>
              </a:ext>
            </a:extLst>
          </p:cNvPr>
          <p:cNvSpPr txBox="1"/>
          <p:nvPr/>
        </p:nvSpPr>
        <p:spPr>
          <a:xfrm>
            <a:off x="3378485" y="2789834"/>
            <a:ext cx="986587" cy="338554"/>
          </a:xfrm>
          <a:prstGeom prst="rect">
            <a:avLst/>
          </a:prstGeom>
          <a:noFill/>
        </p:spPr>
        <p:txBody>
          <a:bodyPr wrap="square" rtlCol="0">
            <a:spAutoFit/>
          </a:bodyPr>
          <a:lstStyle/>
          <a:p>
            <a:pPr algn="ctr"/>
            <a:r>
              <a:rPr lang="en-US" sz="800" dirty="0">
                <a:solidFill>
                  <a:schemeClr val="accent1">
                    <a:lumMod val="60000"/>
                    <a:lumOff val="40000"/>
                  </a:schemeClr>
                </a:solidFill>
                <a:latin typeface="Calibri" panose="020F0502020204030204" pitchFamily="34" charset="0"/>
                <a:cs typeface="Times New Roman" panose="02020603050405020304" pitchFamily="18" charset="0"/>
              </a:rPr>
              <a:t>Digital Building Logbook</a:t>
            </a:r>
            <a:endParaRPr lang="nl-NL" sz="800" dirty="0">
              <a:solidFill>
                <a:schemeClr val="accent1">
                  <a:lumMod val="60000"/>
                  <a:lumOff val="40000"/>
                </a:schemeClr>
              </a:solidFill>
            </a:endParaRPr>
          </a:p>
        </p:txBody>
      </p:sp>
    </p:spTree>
    <p:extLst>
      <p:ext uri="{BB962C8B-B14F-4D97-AF65-F5344CB8AC3E}">
        <p14:creationId xmlns:p14="http://schemas.microsoft.com/office/powerpoint/2010/main" val="51752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FF00BBA4-F909-B1E2-CA24-C6EC12028414}"/>
              </a:ext>
            </a:extLst>
          </p:cNvPr>
          <p:cNvSpPr>
            <a:spLocks noGrp="1"/>
          </p:cNvSpPr>
          <p:nvPr>
            <p:ph idx="1"/>
          </p:nvPr>
        </p:nvSpPr>
        <p:spPr>
          <a:xfrm>
            <a:off x="758824" y="1057749"/>
            <a:ext cx="7556501" cy="2922458"/>
          </a:xfrm>
        </p:spPr>
        <p:txBody>
          <a:bodyPr/>
          <a:lstStyle/>
          <a:p>
            <a:r>
              <a:rPr lang="nl-NL" sz="1200" dirty="0"/>
              <a:t>Dia 6:</a:t>
            </a:r>
          </a:p>
          <a:p>
            <a:r>
              <a:rPr lang="nl-NL" sz="1200" dirty="0">
                <a:effectLst/>
                <a:latin typeface="Calibri" panose="020F0502020204030204" pitchFamily="34" charset="0"/>
                <a:ea typeface="Times New Roman" panose="02020603050405020304" pitchFamily="18" charset="0"/>
                <a:cs typeface="Times New Roman" panose="02020603050405020304" pitchFamily="18" charset="0"/>
              </a:rPr>
              <a:t>van Capelleveen, G., Vegter, D., </a:t>
            </a:r>
            <a:r>
              <a:rPr lang="nl-NL" sz="1200" dirty="0" err="1">
                <a:effectLst/>
                <a:latin typeface="Calibri" panose="020F0502020204030204" pitchFamily="34" charset="0"/>
                <a:ea typeface="Times New Roman" panose="02020603050405020304" pitchFamily="18" charset="0"/>
                <a:cs typeface="Times New Roman" panose="02020603050405020304" pitchFamily="18" charset="0"/>
              </a:rPr>
              <a:t>Olthaar</a:t>
            </a:r>
            <a:r>
              <a:rPr lang="nl-NL" sz="1200" dirty="0">
                <a:effectLst/>
                <a:latin typeface="Calibri" panose="020F0502020204030204" pitchFamily="34" charset="0"/>
                <a:ea typeface="Times New Roman" panose="02020603050405020304" pitchFamily="18" charset="0"/>
                <a:cs typeface="Times New Roman" panose="02020603050405020304" pitchFamily="18" charset="0"/>
              </a:rPr>
              <a:t>, M., &amp; van Hillegersberg, J. (2023).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anatomy of a passport for the circular economy: a conceptual definition, vision and structured literature review.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Resources, Conservation and Recycling Advances</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17</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https://doi.org/10.1016/J.RCRADV.2023.200131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Lell</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O., Muster, V.,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Thorun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C., &amp;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Gossen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M. (n.d.).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Förderung des nachhaltigen Konsums durch digitale Produktinformationen: Bestandsaufnahme und Handlungsempfehlungen | Umweltbundesamt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Retrieved November 30, 2023, from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https://www.umweltbundesamt.de/publikationen/foerderung-des-nachhaltigen-konsums-durch-digitale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de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Römph</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 J., &amp; Cramer, J. M. (2020). How to improve the EU legal framework in view of the circular economy.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Journal of Energy &amp; Natural Resources Law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245–260.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4"/>
              </a:rPr>
              <a:t>https://doi.org/10.1080/02646811.2020.1770961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de-DE" sz="1200" dirty="0">
                <a:effectLst/>
                <a:latin typeface="Calibri" panose="020F0502020204030204" pitchFamily="34" charset="0"/>
                <a:ea typeface="Times New Roman" panose="02020603050405020304" pitchFamily="18" charset="0"/>
                <a:cs typeface="Times New Roman" panose="02020603050405020304" pitchFamily="18" charset="0"/>
              </a:rPr>
              <a:t>Walden, J., Steinbrecher, A., &amp; Marinkovic, M. (2021).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Digital Product Passports as Enabler of the Circular Economy.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Chemie-Ingenieur-Technik</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93</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(11), 1717–1727. </a:t>
            </a:r>
            <a:r>
              <a:rPr lang="de-DE" sz="1200" dirty="0">
                <a:effectLst/>
                <a:latin typeface="Calibri" panose="020F0502020204030204" pitchFamily="34" charset="0"/>
                <a:ea typeface="Times New Roman" panose="02020603050405020304" pitchFamily="18" charset="0"/>
                <a:cs typeface="Times New Roman" panose="02020603050405020304" pitchFamily="18" charset="0"/>
                <a:hlinkClick r:id="rId5"/>
              </a:rPr>
              <a:t>https://doi.org/10.1002/CITE.202100121</a:t>
            </a: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sz="1200" dirty="0"/>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sz="1200" dirty="0"/>
          </a:p>
          <a:p>
            <a:endParaRPr lang="nl-NL" dirty="0"/>
          </a:p>
        </p:txBody>
      </p:sp>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nl-NL" dirty="0"/>
              <a:t>Sources</a:t>
            </a:r>
            <a:br>
              <a:rPr lang="nl-NL" dirty="0"/>
            </a:br>
            <a:endParaRPr lang="nl-NL" dirty="0"/>
          </a:p>
        </p:txBody>
      </p:sp>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40</a:t>
            </a:fld>
            <a:endParaRPr lang="en-GB" dirty="0"/>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96094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nl-NL" dirty="0"/>
              <a:t>Sources</a:t>
            </a:r>
            <a:br>
              <a:rPr lang="nl-NL" dirty="0"/>
            </a:br>
            <a:endParaRPr lang="nl-NL" dirty="0"/>
          </a:p>
        </p:txBody>
      </p:sp>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41</a:t>
            </a:fld>
            <a:endParaRPr lang="en-GB" dirty="0"/>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inhoud 5">
            <a:extLst>
              <a:ext uri="{FF2B5EF4-FFF2-40B4-BE49-F238E27FC236}">
                <a16:creationId xmlns:a16="http://schemas.microsoft.com/office/drawing/2014/main" id="{FF00BBA4-F909-B1E2-CA24-C6EC12028414}"/>
              </a:ext>
            </a:extLst>
          </p:cNvPr>
          <p:cNvSpPr>
            <a:spLocks noGrp="1"/>
          </p:cNvSpPr>
          <p:nvPr>
            <p:ph idx="1"/>
          </p:nvPr>
        </p:nvSpPr>
        <p:spPr>
          <a:xfrm>
            <a:off x="758824" y="1057749"/>
            <a:ext cx="7556501" cy="2922458"/>
          </a:xfrm>
        </p:spPr>
        <p:txBody>
          <a:bodyPr/>
          <a:lstStyle/>
          <a:p>
            <a:r>
              <a:rPr lang="nl-NL" sz="1200" dirty="0"/>
              <a:t>Dia 7: </a:t>
            </a: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Adisorn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Tholen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L., &amp;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Götz</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 (2021). Towards a digital product passport fit for contributing to a circular economy.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Energies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14</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(8). </a:t>
            </a:r>
            <a:r>
              <a:rPr lang="de-DE"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https://doi.org/10.3390/EN14082289</a:t>
            </a:r>
            <a:endParaRPr lang="nl-NL" sz="1200" dirty="0">
              <a:latin typeface="Calibri" panose="020F0502020204030204" pitchFamily="34" charset="0"/>
              <a:ea typeface="Times New Roman" panose="02020603050405020304" pitchFamily="18" charset="0"/>
              <a:cs typeface="Times New Roman" panose="02020603050405020304" pitchFamily="18" charset="0"/>
            </a:endParaRPr>
          </a:p>
          <a:p>
            <a:br>
              <a:rPr lang="nl-NL" sz="1200" dirty="0"/>
            </a:br>
            <a:r>
              <a:rPr lang="nl-NL" sz="1200" dirty="0"/>
              <a:t>Dia 8:</a:t>
            </a: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Cobuilder</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International. (2023, November 22).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Navigating new EU Regulations and digital </a:t>
            </a:r>
            <a:r>
              <a:rPr lang="en-US" sz="1200" i="1" dirty="0" err="1">
                <a:effectLst/>
                <a:latin typeface="Calibri" panose="020F0502020204030204" pitchFamily="34" charset="0"/>
                <a:ea typeface="Times New Roman" panose="02020603050405020304" pitchFamily="18" charset="0"/>
                <a:cs typeface="Times New Roman" panose="02020603050405020304" pitchFamily="18" charset="0"/>
              </a:rPr>
              <a:t>tranformation</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 in Construction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Cobuilder</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International. (n.d.).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EU approach to the Digital Product Passport of the construction industry - Digital solutions for the construction industry</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Retrieved March 14, 2024, from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https://cobuilder.com/en/eu-approach-to-the-digital-product-passport-of-the-construction-industry/</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200" dirty="0">
                <a:effectLst/>
                <a:latin typeface="Calibri" panose="020F0502020204030204" pitchFamily="34" charset="0"/>
                <a:ea typeface="Times New Roman" panose="02020603050405020304" pitchFamily="18" charset="0"/>
                <a:cs typeface="Times New Roman" panose="02020603050405020304" pitchFamily="18" charset="0"/>
              </a:rPr>
              <a:t>Watson, K., Patzer, F., &amp;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Schöppenthau</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F. (2023).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Achieving a Sustainable Economy with Digital Product Passports.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IIC Journal of Innovation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sz="1200" dirty="0"/>
          </a:p>
          <a:p>
            <a:endParaRPr lang="nl-NL" dirty="0"/>
          </a:p>
        </p:txBody>
      </p:sp>
    </p:spTree>
    <p:extLst>
      <p:ext uri="{BB962C8B-B14F-4D97-AF65-F5344CB8AC3E}">
        <p14:creationId xmlns:p14="http://schemas.microsoft.com/office/powerpoint/2010/main" val="229440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892FC-2510-D644-EB85-E8548064D9E0}"/>
              </a:ext>
            </a:extLst>
          </p:cNvPr>
          <p:cNvSpPr>
            <a:spLocks noGrp="1"/>
          </p:cNvSpPr>
          <p:nvPr>
            <p:ph type="title"/>
          </p:nvPr>
        </p:nvSpPr>
        <p:spPr/>
        <p:txBody>
          <a:bodyPr/>
          <a:lstStyle/>
          <a:p>
            <a:r>
              <a:rPr lang="nl-NL" dirty="0"/>
              <a:t>Sources</a:t>
            </a:r>
            <a:br>
              <a:rPr lang="nl-NL" dirty="0"/>
            </a:br>
            <a:endParaRPr lang="nl-NL" dirty="0"/>
          </a:p>
        </p:txBody>
      </p:sp>
      <p:sp>
        <p:nvSpPr>
          <p:cNvPr id="4" name="Tijdelijke aanduiding voor voettekst 3">
            <a:extLst>
              <a:ext uri="{FF2B5EF4-FFF2-40B4-BE49-F238E27FC236}">
                <a16:creationId xmlns:a16="http://schemas.microsoft.com/office/drawing/2014/main" id="{25F4D138-4AFB-D37B-828F-56CFBEE34CA0}"/>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E313C1A5-C940-EEA3-8D7F-CC53A36CE556}"/>
              </a:ext>
            </a:extLst>
          </p:cNvPr>
          <p:cNvSpPr>
            <a:spLocks noGrp="1"/>
          </p:cNvSpPr>
          <p:nvPr>
            <p:ph type="sldNum" sz="quarter" idx="12"/>
          </p:nvPr>
        </p:nvSpPr>
        <p:spPr/>
        <p:txBody>
          <a:bodyPr/>
          <a:lstStyle/>
          <a:p>
            <a:fld id="{C194BDB0-F4EA-4DD6-8281-CCE2440D0CE0}" type="slidenum">
              <a:rPr lang="en-GB" smtClean="0"/>
              <a:t>42</a:t>
            </a:fld>
            <a:endParaRPr lang="en-GB" dirty="0"/>
          </a:p>
        </p:txBody>
      </p:sp>
      <p:sp>
        <p:nvSpPr>
          <p:cNvPr id="9" name="Rechthoek 8">
            <a:extLst>
              <a:ext uri="{FF2B5EF4-FFF2-40B4-BE49-F238E27FC236}">
                <a16:creationId xmlns:a16="http://schemas.microsoft.com/office/drawing/2014/main" id="{B7B960D1-D8C2-8F37-D59D-324789E21313}"/>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9">
            <a:extLst>
              <a:ext uri="{FF2B5EF4-FFF2-40B4-BE49-F238E27FC236}">
                <a16:creationId xmlns:a16="http://schemas.microsoft.com/office/drawing/2014/main" id="{F7574628-46A3-FB3D-632C-D640FE78D43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11" name="Rechthoek 10">
            <a:extLst>
              <a:ext uri="{FF2B5EF4-FFF2-40B4-BE49-F238E27FC236}">
                <a16:creationId xmlns:a16="http://schemas.microsoft.com/office/drawing/2014/main" id="{3037FD8C-1625-5B2C-36A2-80FF35BCCDD3}"/>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12" name="Rechthoek 11">
            <a:extLst>
              <a:ext uri="{FF2B5EF4-FFF2-40B4-BE49-F238E27FC236}">
                <a16:creationId xmlns:a16="http://schemas.microsoft.com/office/drawing/2014/main" id="{E426B24B-610D-184C-EB43-50428663ED4B}"/>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3" name="Rechthoek 12">
            <a:extLst>
              <a:ext uri="{FF2B5EF4-FFF2-40B4-BE49-F238E27FC236}">
                <a16:creationId xmlns:a16="http://schemas.microsoft.com/office/drawing/2014/main" id="{2FC67430-CAC9-04B2-8B91-0EA19570F38A}"/>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4" name="Rechthoek 13">
            <a:extLst>
              <a:ext uri="{FF2B5EF4-FFF2-40B4-BE49-F238E27FC236}">
                <a16:creationId xmlns:a16="http://schemas.microsoft.com/office/drawing/2014/main" id="{46457D1F-92B7-45CF-018F-ABD8DB2B8356}"/>
              </a:ext>
            </a:extLst>
          </p:cNvPr>
          <p:cNvSpPr/>
          <p:nvPr/>
        </p:nvSpPr>
        <p:spPr>
          <a:xfrm>
            <a:off x="3705365" y="4389088"/>
            <a:ext cx="871948" cy="175597"/>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5" name="Rechthoek 14">
            <a:extLst>
              <a:ext uri="{FF2B5EF4-FFF2-40B4-BE49-F238E27FC236}">
                <a16:creationId xmlns:a16="http://schemas.microsoft.com/office/drawing/2014/main" id="{320B1DA6-28F8-D417-BD1F-A3CF5E272330}"/>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6" name="Rechthoek 15">
            <a:extLst>
              <a:ext uri="{FF2B5EF4-FFF2-40B4-BE49-F238E27FC236}">
                <a16:creationId xmlns:a16="http://schemas.microsoft.com/office/drawing/2014/main" id="{B8E1FEFC-D04A-F778-26C6-85C79A767561}"/>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Validate</a:t>
            </a:r>
            <a:endParaRPr lang="nl-NL" sz="1100" dirty="0">
              <a:solidFill>
                <a:schemeClr val="bg1"/>
              </a:solidFill>
            </a:endParaRPr>
          </a:p>
        </p:txBody>
      </p:sp>
      <p:sp>
        <p:nvSpPr>
          <p:cNvPr id="17" name="Rechthoek 16">
            <a:extLst>
              <a:ext uri="{FF2B5EF4-FFF2-40B4-BE49-F238E27FC236}">
                <a16:creationId xmlns:a16="http://schemas.microsoft.com/office/drawing/2014/main" id="{0ECB20EF-559D-15A8-EEA6-BE966073BC76}"/>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solidFill>
                  <a:schemeClr val="bg1"/>
                </a:solidFill>
              </a:rPr>
              <a:t>Report</a:t>
            </a:r>
          </a:p>
        </p:txBody>
      </p:sp>
      <p:sp>
        <p:nvSpPr>
          <p:cNvPr id="18" name="Rechthoek 17">
            <a:extLst>
              <a:ext uri="{FF2B5EF4-FFF2-40B4-BE49-F238E27FC236}">
                <a16:creationId xmlns:a16="http://schemas.microsoft.com/office/drawing/2014/main" id="{A999F6CA-6896-0CE4-6778-364D9B0179B9}"/>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bg1"/>
                </a:solidFill>
              </a:rPr>
              <a:t>Evaluate</a:t>
            </a:r>
            <a:endParaRPr lang="nl-NL" sz="1100" dirty="0">
              <a:solidFill>
                <a:schemeClr val="bg1"/>
              </a:solidFill>
            </a:endParaRPr>
          </a:p>
        </p:txBody>
      </p:sp>
      <p:sp>
        <p:nvSpPr>
          <p:cNvPr id="19" name="Rechthoek 18">
            <a:extLst>
              <a:ext uri="{FF2B5EF4-FFF2-40B4-BE49-F238E27FC236}">
                <a16:creationId xmlns:a16="http://schemas.microsoft.com/office/drawing/2014/main" id="{CD9FAE78-6819-D59B-091C-EFFC86372F07}"/>
              </a:ext>
            </a:extLst>
          </p:cNvPr>
          <p:cNvSpPr/>
          <p:nvPr/>
        </p:nvSpPr>
        <p:spPr>
          <a:xfrm>
            <a:off x="8012620" y="4385406"/>
            <a:ext cx="1131379" cy="179279"/>
          </a:xfrm>
          <a:prstGeom prst="rect">
            <a:avLst/>
          </a:prstGeom>
          <a:solidFill>
            <a:schemeClr val="accent6"/>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20" name="Pijl: rechts 19">
            <a:extLst>
              <a:ext uri="{FF2B5EF4-FFF2-40B4-BE49-F238E27FC236}">
                <a16:creationId xmlns:a16="http://schemas.microsoft.com/office/drawing/2014/main" id="{123AEDBA-60B4-2E62-B2F2-9ABB38F004F5}"/>
              </a:ext>
            </a:extLst>
          </p:cNvPr>
          <p:cNvSpPr/>
          <p:nvPr/>
        </p:nvSpPr>
        <p:spPr>
          <a:xfrm>
            <a:off x="8106724" y="4434052"/>
            <a:ext cx="99702" cy="819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inhoud 5">
            <a:extLst>
              <a:ext uri="{FF2B5EF4-FFF2-40B4-BE49-F238E27FC236}">
                <a16:creationId xmlns:a16="http://schemas.microsoft.com/office/drawing/2014/main" id="{FF00BBA4-F909-B1E2-CA24-C6EC12028414}"/>
              </a:ext>
            </a:extLst>
          </p:cNvPr>
          <p:cNvSpPr>
            <a:spLocks noGrp="1"/>
          </p:cNvSpPr>
          <p:nvPr>
            <p:ph idx="1"/>
          </p:nvPr>
        </p:nvSpPr>
        <p:spPr>
          <a:xfrm>
            <a:off x="758825" y="1057749"/>
            <a:ext cx="7556501" cy="3278977"/>
          </a:xfrm>
        </p:spPr>
        <p:txBody>
          <a:bodyPr/>
          <a:lstStyle/>
          <a:p>
            <a:r>
              <a:rPr lang="nl-NL" sz="1200" dirty="0"/>
              <a:t>Dia 9: </a:t>
            </a:r>
          </a:p>
          <a:p>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Adisorn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Tholen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L., &amp;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Götz</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 (2021). Towards a digital product passport fit for contributing to a circular economy.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Energies</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i="1" dirty="0">
                <a:effectLst/>
                <a:latin typeface="Calibri" panose="020F0502020204030204" pitchFamily="34" charset="0"/>
                <a:ea typeface="Times New Roman" panose="02020603050405020304" pitchFamily="18" charset="0"/>
                <a:cs typeface="Times New Roman" panose="02020603050405020304" pitchFamily="18" charset="0"/>
              </a:rPr>
              <a:t>14</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(8). </a:t>
            </a:r>
            <a:r>
              <a:rPr lang="de-DE" sz="12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https://doi.org/10.3390/EN14082289</a:t>
            </a: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200" dirty="0">
                <a:effectLst/>
                <a:latin typeface="Calibri" panose="020F0502020204030204" pitchFamily="34" charset="0"/>
                <a:ea typeface="Times New Roman" panose="02020603050405020304" pitchFamily="18" charset="0"/>
                <a:cs typeface="Times New Roman" panose="02020603050405020304" pitchFamily="18" charset="0"/>
              </a:rPr>
              <a:t>Berger, K.,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Schöggl</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J. P., &amp; Baumgartner, R. J. (2022).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Digital battery passports to enable circular and sustainable value chains: Conceptualization and use cases.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Journal of Cleaner Production</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353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3"/>
              </a:rPr>
              <a:t>https://doi.org/10.1016/J.JCLEPRO.2022.131492</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Eppinger, E., Jain, A.,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Vimalnath</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P.,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Gurtoo</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 Tietze, F., &amp; Hernandez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Chea</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R. (2021). Sustainability transitions in manufacturing: the role of intellectual property.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Current Opinion in Environmental Sustainability</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49</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118–126.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4"/>
              </a:rPr>
              <a:t>https://doi.org/10.1016/J.COSUST.2021.03.018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Schützenhofer</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 Kovacic, I., &amp; Rechberger, H. (2022).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Assessment of Sustainable Use of Material Resources in the Architecture, Engineering and Construction Industry ˗ a Conceptual Framework Proposal for Austria.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Journal of Sustainable Development of Energy, Water and Environment Systems</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10</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(4). </a:t>
            </a:r>
            <a:r>
              <a:rPr lang="en-US" sz="1200" dirty="0">
                <a:effectLst/>
                <a:latin typeface="Calibri" panose="020F0502020204030204" pitchFamily="34" charset="0"/>
                <a:ea typeface="Times New Roman" panose="02020603050405020304" pitchFamily="18" charset="0"/>
                <a:cs typeface="Times New Roman" panose="02020603050405020304" pitchFamily="18" charset="0"/>
                <a:hlinkClick r:id="rId5"/>
              </a:rPr>
              <a:t>https://doi.org/10.13044/J.SDEWES.D10.0417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European Commission. (2020b). </a:t>
            </a:r>
            <a:r>
              <a:rPr lang="en-US" sz="1200" i="1" dirty="0">
                <a:effectLst/>
                <a:latin typeface="Calibri" panose="020F0502020204030204" pitchFamily="34" charset="0"/>
                <a:ea typeface="Times New Roman" panose="02020603050405020304" pitchFamily="18" charset="0"/>
                <a:cs typeface="Times New Roman" panose="02020603050405020304" pitchFamily="18" charset="0"/>
              </a:rPr>
              <a:t>Regulation of the European parliament and of the council - concerning batteries and waste batteries, repealing Directive 2006/66/EC and amending Regulation (Eu) no 2019/1020</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nl-NL" dirty="0"/>
          </a:p>
        </p:txBody>
      </p:sp>
    </p:spTree>
    <p:extLst>
      <p:ext uri="{BB962C8B-B14F-4D97-AF65-F5344CB8AC3E}">
        <p14:creationId xmlns:p14="http://schemas.microsoft.com/office/powerpoint/2010/main" val="67140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Material Passport</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43</a:t>
            </a:fld>
            <a:endParaRPr lang="en-GB" dirty="0"/>
          </a:p>
        </p:txBody>
      </p:sp>
      <p:sp>
        <p:nvSpPr>
          <p:cNvPr id="6" name="Rechthoek 5">
            <a:extLst>
              <a:ext uri="{FF2B5EF4-FFF2-40B4-BE49-F238E27FC236}">
                <a16:creationId xmlns:a16="http://schemas.microsoft.com/office/drawing/2014/main" id="{1F320CCC-A1B2-3D5A-85CD-FD71DDA748E5}"/>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F05B12EF-66A9-8024-6C13-E016B5A84B65}"/>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DE656CB0-FEDD-E1F4-9172-B6B2E5E89025}"/>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038E2816-D9F0-97AE-3A35-6BAFC14FACA0}"/>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7798997F-8BBB-C4B0-2A7D-239CB61298F4}"/>
              </a:ext>
            </a:extLst>
          </p:cNvPr>
          <p:cNvSpPr/>
          <p:nvPr/>
        </p:nvSpPr>
        <p:spPr>
          <a:xfrm>
            <a:off x="2840179" y="4390976"/>
            <a:ext cx="865186" cy="173709"/>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0511A7B1-68C1-7353-F256-7C47D556AA94}"/>
              </a:ext>
            </a:extLst>
          </p:cNvPr>
          <p:cNvSpPr/>
          <p:nvPr/>
        </p:nvSpPr>
        <p:spPr>
          <a:xfrm>
            <a:off x="3705365" y="4390976"/>
            <a:ext cx="871948" cy="173709"/>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93E60EFB-6E0F-6ADC-651E-7147E113491E}"/>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5ABA017C-879B-38FE-01E7-DC9D98CFCC0A}"/>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Validate</a:t>
            </a:r>
            <a:endParaRPr lang="nl-NL" sz="1100" dirty="0"/>
          </a:p>
        </p:txBody>
      </p:sp>
      <p:sp>
        <p:nvSpPr>
          <p:cNvPr id="14" name="Rechthoek 13">
            <a:extLst>
              <a:ext uri="{FF2B5EF4-FFF2-40B4-BE49-F238E27FC236}">
                <a16:creationId xmlns:a16="http://schemas.microsoft.com/office/drawing/2014/main" id="{AEFD9110-7713-9893-A434-CB3E20E574F2}"/>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Report</a:t>
            </a:r>
          </a:p>
        </p:txBody>
      </p:sp>
      <p:sp>
        <p:nvSpPr>
          <p:cNvPr id="15" name="Rechthoek 14">
            <a:extLst>
              <a:ext uri="{FF2B5EF4-FFF2-40B4-BE49-F238E27FC236}">
                <a16:creationId xmlns:a16="http://schemas.microsoft.com/office/drawing/2014/main" id="{6D2C6F6C-280D-DB6D-7EFD-EFF552099C10}"/>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Evaluate</a:t>
            </a:r>
            <a:endParaRPr lang="nl-NL" sz="1100" dirty="0">
              <a:solidFill>
                <a:schemeClr val="tx1"/>
              </a:solidFill>
            </a:endParaRPr>
          </a:p>
        </p:txBody>
      </p:sp>
      <p:sp>
        <p:nvSpPr>
          <p:cNvPr id="16" name="Rechthoek 15">
            <a:extLst>
              <a:ext uri="{FF2B5EF4-FFF2-40B4-BE49-F238E27FC236}">
                <a16:creationId xmlns:a16="http://schemas.microsoft.com/office/drawing/2014/main" id="{F1C81A74-331B-9548-0AC9-E7509FA33B96}"/>
              </a:ext>
            </a:extLst>
          </p:cNvPr>
          <p:cNvSpPr/>
          <p:nvPr/>
        </p:nvSpPr>
        <p:spPr>
          <a:xfrm>
            <a:off x="8012620" y="4385406"/>
            <a:ext cx="1131379" cy="179279"/>
          </a:xfrm>
          <a:prstGeom prst="rect">
            <a:avLst/>
          </a:prstGeom>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18" name="Tijdelijke aanduiding voor inhoud 17">
            <a:extLst>
              <a:ext uri="{FF2B5EF4-FFF2-40B4-BE49-F238E27FC236}">
                <a16:creationId xmlns:a16="http://schemas.microsoft.com/office/drawing/2014/main" id="{6DBC45AA-8512-60C0-F3F2-AAAA4FBBD3E6}"/>
              </a:ext>
            </a:extLst>
          </p:cNvPr>
          <p:cNvSpPr>
            <a:spLocks noGrp="1"/>
          </p:cNvSpPr>
          <p:nvPr>
            <p:ph idx="1"/>
          </p:nvPr>
        </p:nvSpPr>
        <p:spPr/>
        <p:txBody>
          <a:bodyPr/>
          <a:lstStyle/>
          <a:p>
            <a:endParaRPr lang="nl-NL" dirty="0"/>
          </a:p>
        </p:txBody>
      </p:sp>
      <p:pic>
        <p:nvPicPr>
          <p:cNvPr id="19" name="Afbeelding 18">
            <a:extLst>
              <a:ext uri="{FF2B5EF4-FFF2-40B4-BE49-F238E27FC236}">
                <a16:creationId xmlns:a16="http://schemas.microsoft.com/office/drawing/2014/main" id="{CEE05BB3-9364-DDA4-B181-3114DDD64E1A}"/>
              </a:ext>
            </a:extLst>
          </p:cNvPr>
          <p:cNvPicPr>
            <a:picLocks noChangeAspect="1"/>
          </p:cNvPicPr>
          <p:nvPr/>
        </p:nvPicPr>
        <p:blipFill>
          <a:blip r:embed="rId3"/>
          <a:stretch>
            <a:fillRect/>
          </a:stretch>
        </p:blipFill>
        <p:spPr>
          <a:xfrm>
            <a:off x="1756565" y="1666648"/>
            <a:ext cx="5331150" cy="1810203"/>
          </a:xfrm>
          <a:prstGeom prst="rect">
            <a:avLst/>
          </a:prstGeom>
        </p:spPr>
      </p:pic>
      <p:sp>
        <p:nvSpPr>
          <p:cNvPr id="3" name="Tekstvak 2">
            <a:extLst>
              <a:ext uri="{FF2B5EF4-FFF2-40B4-BE49-F238E27FC236}">
                <a16:creationId xmlns:a16="http://schemas.microsoft.com/office/drawing/2014/main" id="{73935599-88E4-726F-44B9-78A4EA16B84C}"/>
              </a:ext>
            </a:extLst>
          </p:cNvPr>
          <p:cNvSpPr txBox="1"/>
          <p:nvPr/>
        </p:nvSpPr>
        <p:spPr>
          <a:xfrm>
            <a:off x="1671876" y="3476851"/>
            <a:ext cx="4372584" cy="261610"/>
          </a:xfrm>
          <a:prstGeom prst="rect">
            <a:avLst/>
          </a:prstGeom>
          <a:noFill/>
        </p:spPr>
        <p:txBody>
          <a:bodyPr wrap="square" rtlCol="0">
            <a:spAutoFit/>
          </a:bodyPr>
          <a:lstStyle/>
          <a:p>
            <a:r>
              <a:rPr lang="nl-NL" sz="1100" dirty="0" err="1"/>
              <a:t>Figure</a:t>
            </a:r>
            <a:r>
              <a:rPr lang="nl-NL" sz="1100" dirty="0"/>
              <a:t> 11: Stages of a material </a:t>
            </a:r>
            <a:r>
              <a:rPr lang="nl-NL" sz="1100" dirty="0" err="1"/>
              <a:t>passport</a:t>
            </a:r>
            <a:endParaRPr lang="nl-NL" sz="1100" dirty="0"/>
          </a:p>
        </p:txBody>
      </p:sp>
    </p:spTree>
    <p:extLst>
      <p:ext uri="{BB962C8B-B14F-4D97-AF65-F5344CB8AC3E}">
        <p14:creationId xmlns:p14="http://schemas.microsoft.com/office/powerpoint/2010/main" val="99081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Process Digital Product Passport</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44</a:t>
            </a:fld>
            <a:endParaRPr lang="en-GB" dirty="0"/>
          </a:p>
        </p:txBody>
      </p:sp>
      <p:sp>
        <p:nvSpPr>
          <p:cNvPr id="6" name="Rechthoek 5">
            <a:extLst>
              <a:ext uri="{FF2B5EF4-FFF2-40B4-BE49-F238E27FC236}">
                <a16:creationId xmlns:a16="http://schemas.microsoft.com/office/drawing/2014/main" id="{1F320CCC-A1B2-3D5A-85CD-FD71DDA748E5}"/>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F05B12EF-66A9-8024-6C13-E016B5A84B65}"/>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DE656CB0-FEDD-E1F4-9172-B6B2E5E89025}"/>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038E2816-D9F0-97AE-3A35-6BAFC14FACA0}"/>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7798997F-8BBB-C4B0-2A7D-239CB61298F4}"/>
              </a:ext>
            </a:extLst>
          </p:cNvPr>
          <p:cNvSpPr/>
          <p:nvPr/>
        </p:nvSpPr>
        <p:spPr>
          <a:xfrm>
            <a:off x="2840179" y="4390976"/>
            <a:ext cx="865186" cy="173709"/>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0511A7B1-68C1-7353-F256-7C47D556AA94}"/>
              </a:ext>
            </a:extLst>
          </p:cNvPr>
          <p:cNvSpPr/>
          <p:nvPr/>
        </p:nvSpPr>
        <p:spPr>
          <a:xfrm>
            <a:off x="3705365" y="4390976"/>
            <a:ext cx="871948" cy="173709"/>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93E60EFB-6E0F-6ADC-651E-7147E113491E}"/>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5ABA017C-879B-38FE-01E7-DC9D98CFCC0A}"/>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Validate</a:t>
            </a:r>
            <a:endParaRPr lang="nl-NL" sz="1100" dirty="0"/>
          </a:p>
        </p:txBody>
      </p:sp>
      <p:sp>
        <p:nvSpPr>
          <p:cNvPr id="14" name="Rechthoek 13">
            <a:extLst>
              <a:ext uri="{FF2B5EF4-FFF2-40B4-BE49-F238E27FC236}">
                <a16:creationId xmlns:a16="http://schemas.microsoft.com/office/drawing/2014/main" id="{AEFD9110-7713-9893-A434-CB3E20E574F2}"/>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Report</a:t>
            </a:r>
          </a:p>
        </p:txBody>
      </p:sp>
      <p:sp>
        <p:nvSpPr>
          <p:cNvPr id="15" name="Rechthoek 14">
            <a:extLst>
              <a:ext uri="{FF2B5EF4-FFF2-40B4-BE49-F238E27FC236}">
                <a16:creationId xmlns:a16="http://schemas.microsoft.com/office/drawing/2014/main" id="{6D2C6F6C-280D-DB6D-7EFD-EFF552099C10}"/>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Evaluate</a:t>
            </a:r>
            <a:endParaRPr lang="nl-NL" sz="1100" dirty="0">
              <a:solidFill>
                <a:schemeClr val="tx1"/>
              </a:solidFill>
            </a:endParaRPr>
          </a:p>
        </p:txBody>
      </p:sp>
      <p:sp>
        <p:nvSpPr>
          <p:cNvPr id="16" name="Rechthoek 15">
            <a:extLst>
              <a:ext uri="{FF2B5EF4-FFF2-40B4-BE49-F238E27FC236}">
                <a16:creationId xmlns:a16="http://schemas.microsoft.com/office/drawing/2014/main" id="{F1C81A74-331B-9548-0AC9-E7509FA33B96}"/>
              </a:ext>
            </a:extLst>
          </p:cNvPr>
          <p:cNvSpPr/>
          <p:nvPr/>
        </p:nvSpPr>
        <p:spPr>
          <a:xfrm>
            <a:off x="8012620" y="4385406"/>
            <a:ext cx="1131379" cy="179279"/>
          </a:xfrm>
          <a:prstGeom prst="rect">
            <a:avLst/>
          </a:prstGeom>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
        <p:nvSpPr>
          <p:cNvPr id="18" name="Tijdelijke aanduiding voor inhoud 17">
            <a:extLst>
              <a:ext uri="{FF2B5EF4-FFF2-40B4-BE49-F238E27FC236}">
                <a16:creationId xmlns:a16="http://schemas.microsoft.com/office/drawing/2014/main" id="{6DBC45AA-8512-60C0-F3F2-AAAA4FBBD3E6}"/>
              </a:ext>
            </a:extLst>
          </p:cNvPr>
          <p:cNvSpPr>
            <a:spLocks noGrp="1"/>
          </p:cNvSpPr>
          <p:nvPr>
            <p:ph idx="1"/>
          </p:nvPr>
        </p:nvSpPr>
        <p:spPr/>
        <p:txBody>
          <a:bodyPr/>
          <a:lstStyle/>
          <a:p>
            <a:endParaRPr lang="nl-NL" dirty="0"/>
          </a:p>
        </p:txBody>
      </p:sp>
      <p:sp>
        <p:nvSpPr>
          <p:cNvPr id="3" name="Tekstvak 2">
            <a:extLst>
              <a:ext uri="{FF2B5EF4-FFF2-40B4-BE49-F238E27FC236}">
                <a16:creationId xmlns:a16="http://schemas.microsoft.com/office/drawing/2014/main" id="{73935599-88E4-726F-44B9-78A4EA16B84C}"/>
              </a:ext>
            </a:extLst>
          </p:cNvPr>
          <p:cNvSpPr txBox="1"/>
          <p:nvPr/>
        </p:nvSpPr>
        <p:spPr>
          <a:xfrm>
            <a:off x="6307004" y="3987949"/>
            <a:ext cx="2552183" cy="261610"/>
          </a:xfrm>
          <a:prstGeom prst="rect">
            <a:avLst/>
          </a:prstGeom>
          <a:noFill/>
        </p:spPr>
        <p:txBody>
          <a:bodyPr wrap="square" rtlCol="0">
            <a:spAutoFit/>
          </a:bodyPr>
          <a:lstStyle/>
          <a:p>
            <a:r>
              <a:rPr lang="nl-NL" sz="1100" dirty="0" err="1"/>
              <a:t>Figure</a:t>
            </a:r>
            <a:r>
              <a:rPr lang="nl-NL" sz="1100" dirty="0"/>
              <a:t> 12: DPP </a:t>
            </a:r>
            <a:r>
              <a:rPr lang="nl-NL" sz="1100" dirty="0" err="1"/>
              <a:t>process</a:t>
            </a:r>
            <a:r>
              <a:rPr lang="nl-NL" sz="1100" dirty="0"/>
              <a:t> </a:t>
            </a:r>
            <a:r>
              <a:rPr lang="nl-NL" sz="1100" dirty="0" err="1"/>
              <a:t>scheme</a:t>
            </a:r>
            <a:r>
              <a:rPr lang="nl-NL" sz="1100" dirty="0"/>
              <a:t> </a:t>
            </a:r>
          </a:p>
        </p:txBody>
      </p:sp>
      <p:pic>
        <p:nvPicPr>
          <p:cNvPr id="17" name="Afbeelding 16">
            <a:extLst>
              <a:ext uri="{FF2B5EF4-FFF2-40B4-BE49-F238E27FC236}">
                <a16:creationId xmlns:a16="http://schemas.microsoft.com/office/drawing/2014/main" id="{DBE2B4F1-5D96-6E34-9862-1A38E12E9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465" y="893941"/>
            <a:ext cx="3752539" cy="3327513"/>
          </a:xfrm>
          <a:prstGeom prst="rect">
            <a:avLst/>
          </a:prstGeom>
        </p:spPr>
      </p:pic>
    </p:spTree>
    <p:extLst>
      <p:ext uri="{BB962C8B-B14F-4D97-AF65-F5344CB8AC3E}">
        <p14:creationId xmlns:p14="http://schemas.microsoft.com/office/powerpoint/2010/main" val="227083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Requirement definition</a:t>
            </a:r>
            <a:br>
              <a:rPr lang="en-GB" dirty="0"/>
            </a:br>
            <a:endParaRPr lang="en-GB" dirty="0"/>
          </a:p>
        </p:txBody>
      </p:sp>
      <p:sp>
        <p:nvSpPr>
          <p:cNvPr id="3" name="Tijdelijke aanduiding voor inhoud 2"/>
          <p:cNvSpPr>
            <a:spLocks noGrp="1"/>
          </p:cNvSpPr>
          <p:nvPr>
            <p:ph idx="1"/>
          </p:nvPr>
        </p:nvSpPr>
        <p:spPr>
          <a:xfrm>
            <a:off x="758824" y="1110521"/>
            <a:ext cx="7556501" cy="2922458"/>
          </a:xfrm>
        </p:spPr>
        <p:txBody>
          <a:bodyPr/>
          <a:lstStyle/>
          <a:p>
            <a:r>
              <a:rPr lang="en-GB" dirty="0"/>
              <a:t>Requirements resulting from literature and the must-haves are grouped.</a:t>
            </a:r>
          </a:p>
          <a:p>
            <a:pPr lvl="1"/>
            <a:endParaRPr lang="en-GB" dirty="0"/>
          </a:p>
          <a:p>
            <a:pPr lvl="2"/>
            <a:r>
              <a:rPr lang="en-GB" dirty="0"/>
              <a:t>User requirements, Validation process requirements &amp; Data requirements</a:t>
            </a:r>
          </a:p>
          <a:p>
            <a:pPr lvl="2"/>
            <a:r>
              <a:rPr lang="en-GB" dirty="0"/>
              <a:t>Must-have requirements are graded with priority 1 </a:t>
            </a:r>
          </a:p>
          <a:p>
            <a:pPr lvl="2"/>
            <a:endParaRPr lang="en-GB" dirty="0"/>
          </a:p>
          <a:p>
            <a:pPr marL="0" lvl="2" indent="0">
              <a:buNone/>
            </a:pPr>
            <a:endParaRPr lang="en-GB" dirty="0"/>
          </a:p>
          <a:p>
            <a:pPr marL="0" lvl="2" indent="0">
              <a:buNone/>
            </a:pPr>
            <a:r>
              <a:rPr lang="en-GB" dirty="0"/>
              <a:t>Based on the requirements and must-haves it is also determined no existing DPP/MP format is suitable to reuse for this research</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45</a:t>
            </a:fld>
            <a:endParaRPr lang="en-GB" dirty="0"/>
          </a:p>
        </p:txBody>
      </p:sp>
      <p:sp>
        <p:nvSpPr>
          <p:cNvPr id="6" name="Rechthoek 5">
            <a:extLst>
              <a:ext uri="{FF2B5EF4-FFF2-40B4-BE49-F238E27FC236}">
                <a16:creationId xmlns:a16="http://schemas.microsoft.com/office/drawing/2014/main" id="{35CD9F41-DE86-B24A-3024-FF7AB126FDD7}"/>
              </a:ext>
            </a:extLst>
          </p:cNvPr>
          <p:cNvSpPr/>
          <p:nvPr/>
        </p:nvSpPr>
        <p:spPr>
          <a:xfrm flipV="1">
            <a:off x="0" y="4389120"/>
            <a:ext cx="9144000" cy="175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7EF4D0DC-175F-D0FC-D55B-CD706491A8E7}"/>
              </a:ext>
            </a:extLst>
          </p:cNvPr>
          <p:cNvSpPr/>
          <p:nvPr/>
        </p:nvSpPr>
        <p:spPr>
          <a:xfrm>
            <a:off x="-2031" y="4389120"/>
            <a:ext cx="1108679" cy="175566"/>
          </a:xfrm>
          <a:prstGeom prst="rect">
            <a:avLst/>
          </a:prstGeom>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MP/DPP</a:t>
            </a:r>
          </a:p>
        </p:txBody>
      </p:sp>
      <p:sp>
        <p:nvSpPr>
          <p:cNvPr id="8" name="Rechthoek 7">
            <a:extLst>
              <a:ext uri="{FF2B5EF4-FFF2-40B4-BE49-F238E27FC236}">
                <a16:creationId xmlns:a16="http://schemas.microsoft.com/office/drawing/2014/main" id="{29BE0FDD-495C-CE19-28C7-94E788F580DA}"/>
              </a:ext>
            </a:extLst>
          </p:cNvPr>
          <p:cNvSpPr/>
          <p:nvPr/>
        </p:nvSpPr>
        <p:spPr>
          <a:xfrm>
            <a:off x="1099144" y="4389120"/>
            <a:ext cx="865186" cy="177423"/>
          </a:xfrm>
          <a:prstGeom prst="rect">
            <a:avLst/>
          </a:prstGeom>
          <a:solidFill>
            <a:srgbClr val="CCFFCC"/>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Req.</a:t>
            </a:r>
          </a:p>
        </p:txBody>
      </p:sp>
      <p:sp>
        <p:nvSpPr>
          <p:cNvPr id="9" name="Rechthoek 8">
            <a:extLst>
              <a:ext uri="{FF2B5EF4-FFF2-40B4-BE49-F238E27FC236}">
                <a16:creationId xmlns:a16="http://schemas.microsoft.com/office/drawing/2014/main" id="{3B50A1D8-50DE-F421-7DB9-B5C6EF5EBB30}"/>
              </a:ext>
            </a:extLst>
          </p:cNvPr>
          <p:cNvSpPr/>
          <p:nvPr/>
        </p:nvSpPr>
        <p:spPr>
          <a:xfrm>
            <a:off x="1956825" y="4385406"/>
            <a:ext cx="891131" cy="179279"/>
          </a:xfrm>
          <a:prstGeom prst="rect">
            <a:avLst/>
          </a:prstGeom>
          <a:solidFill>
            <a:srgbClr val="99FF99"/>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Collect</a:t>
            </a:r>
          </a:p>
        </p:txBody>
      </p:sp>
      <p:sp>
        <p:nvSpPr>
          <p:cNvPr id="10" name="Rechthoek 9">
            <a:extLst>
              <a:ext uri="{FF2B5EF4-FFF2-40B4-BE49-F238E27FC236}">
                <a16:creationId xmlns:a16="http://schemas.microsoft.com/office/drawing/2014/main" id="{01D9B624-7826-E2E5-8C46-BDD4699AA248}"/>
              </a:ext>
            </a:extLst>
          </p:cNvPr>
          <p:cNvSpPr/>
          <p:nvPr/>
        </p:nvSpPr>
        <p:spPr>
          <a:xfrm>
            <a:off x="2840179" y="4387262"/>
            <a:ext cx="865186" cy="177423"/>
          </a:xfrm>
          <a:prstGeom prst="rect">
            <a:avLst/>
          </a:prstGeom>
          <a:solidFill>
            <a:srgbClr val="66FF6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Ontology</a:t>
            </a:r>
            <a:endParaRPr lang="nl-NL" sz="1100" dirty="0"/>
          </a:p>
        </p:txBody>
      </p:sp>
      <p:sp>
        <p:nvSpPr>
          <p:cNvPr id="11" name="Rechthoek 10">
            <a:extLst>
              <a:ext uri="{FF2B5EF4-FFF2-40B4-BE49-F238E27FC236}">
                <a16:creationId xmlns:a16="http://schemas.microsoft.com/office/drawing/2014/main" id="{D0EE46C0-3A39-FA40-1CF4-75E5156E48B3}"/>
              </a:ext>
            </a:extLst>
          </p:cNvPr>
          <p:cNvSpPr/>
          <p:nvPr/>
        </p:nvSpPr>
        <p:spPr>
          <a:xfrm>
            <a:off x="3705365" y="4390976"/>
            <a:ext cx="871948" cy="173709"/>
          </a:xfrm>
          <a:prstGeom prst="rect">
            <a:avLst/>
          </a:prstGeom>
          <a:solidFill>
            <a:srgbClr val="00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Data </a:t>
            </a:r>
            <a:r>
              <a:rPr lang="nl-NL" sz="1100" dirty="0" err="1"/>
              <a:t>prep</a:t>
            </a:r>
            <a:r>
              <a:rPr lang="nl-NL" sz="1100" dirty="0"/>
              <a:t>.</a:t>
            </a:r>
          </a:p>
        </p:txBody>
      </p:sp>
      <p:sp>
        <p:nvSpPr>
          <p:cNvPr id="12" name="Rechthoek 11">
            <a:extLst>
              <a:ext uri="{FF2B5EF4-FFF2-40B4-BE49-F238E27FC236}">
                <a16:creationId xmlns:a16="http://schemas.microsoft.com/office/drawing/2014/main" id="{CC39C05C-3FEF-3C47-6187-29D68F536FF5}"/>
              </a:ext>
            </a:extLst>
          </p:cNvPr>
          <p:cNvSpPr/>
          <p:nvPr/>
        </p:nvSpPr>
        <p:spPr>
          <a:xfrm>
            <a:off x="4581214" y="4385374"/>
            <a:ext cx="865186" cy="181169"/>
          </a:xfrm>
          <a:prstGeom prst="rect">
            <a:avLst/>
          </a:prstGeom>
          <a:solidFill>
            <a:srgbClr val="33CC33"/>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Rule</a:t>
            </a:r>
            <a:r>
              <a:rPr lang="nl-NL" sz="1100" dirty="0"/>
              <a:t> </a:t>
            </a:r>
            <a:r>
              <a:rPr lang="nl-NL" sz="1100" dirty="0" err="1"/>
              <a:t>prep</a:t>
            </a:r>
            <a:r>
              <a:rPr lang="nl-NL" sz="1100" dirty="0"/>
              <a:t>. </a:t>
            </a:r>
          </a:p>
        </p:txBody>
      </p:sp>
      <p:sp>
        <p:nvSpPr>
          <p:cNvPr id="13" name="Rechthoek 12">
            <a:extLst>
              <a:ext uri="{FF2B5EF4-FFF2-40B4-BE49-F238E27FC236}">
                <a16:creationId xmlns:a16="http://schemas.microsoft.com/office/drawing/2014/main" id="{5B2CDAE0-5254-4EEE-8096-C16590535C7D}"/>
              </a:ext>
            </a:extLst>
          </p:cNvPr>
          <p:cNvSpPr/>
          <p:nvPr/>
        </p:nvSpPr>
        <p:spPr>
          <a:xfrm>
            <a:off x="5444109" y="4389088"/>
            <a:ext cx="865186" cy="175597"/>
          </a:xfrm>
          <a:prstGeom prst="rect">
            <a:avLst/>
          </a:prstGeom>
          <a:solidFill>
            <a:srgbClr val="0099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t>Validate</a:t>
            </a:r>
            <a:endParaRPr lang="nl-NL" sz="1100" dirty="0"/>
          </a:p>
        </p:txBody>
      </p:sp>
      <p:sp>
        <p:nvSpPr>
          <p:cNvPr id="14" name="Rechthoek 13">
            <a:extLst>
              <a:ext uri="{FF2B5EF4-FFF2-40B4-BE49-F238E27FC236}">
                <a16:creationId xmlns:a16="http://schemas.microsoft.com/office/drawing/2014/main" id="{10C4C0B0-0D7C-EE23-5DE1-95D78C9D3C29}"/>
              </a:ext>
            </a:extLst>
          </p:cNvPr>
          <p:cNvSpPr/>
          <p:nvPr/>
        </p:nvSpPr>
        <p:spPr>
          <a:xfrm>
            <a:off x="6307004" y="4390976"/>
            <a:ext cx="865186" cy="175566"/>
          </a:xfrm>
          <a:prstGeom prst="rect">
            <a:avLst/>
          </a:prstGeom>
          <a:solidFill>
            <a:srgbClr val="0080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a:t>Report</a:t>
            </a:r>
          </a:p>
        </p:txBody>
      </p:sp>
      <p:sp>
        <p:nvSpPr>
          <p:cNvPr id="15" name="Rechthoek 14">
            <a:extLst>
              <a:ext uri="{FF2B5EF4-FFF2-40B4-BE49-F238E27FC236}">
                <a16:creationId xmlns:a16="http://schemas.microsoft.com/office/drawing/2014/main" id="{4052538D-3087-5B44-A440-07C81BDD1971}"/>
              </a:ext>
            </a:extLst>
          </p:cNvPr>
          <p:cNvSpPr/>
          <p:nvPr/>
        </p:nvSpPr>
        <p:spPr>
          <a:xfrm>
            <a:off x="7146928" y="4387262"/>
            <a:ext cx="865186" cy="177423"/>
          </a:xfrm>
          <a:prstGeom prst="rect">
            <a:avLst/>
          </a:prstGeom>
          <a:solidFill>
            <a:srgbClr val="006600"/>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Evaluate</a:t>
            </a:r>
            <a:endParaRPr lang="nl-NL" sz="1100" dirty="0">
              <a:solidFill>
                <a:schemeClr val="tx1"/>
              </a:solidFill>
            </a:endParaRPr>
          </a:p>
        </p:txBody>
      </p:sp>
      <p:sp>
        <p:nvSpPr>
          <p:cNvPr id="16" name="Rechthoek 15">
            <a:extLst>
              <a:ext uri="{FF2B5EF4-FFF2-40B4-BE49-F238E27FC236}">
                <a16:creationId xmlns:a16="http://schemas.microsoft.com/office/drawing/2014/main" id="{FEC2083F-BD3D-B0C9-9A7E-E1A386904761}"/>
              </a:ext>
            </a:extLst>
          </p:cNvPr>
          <p:cNvSpPr/>
          <p:nvPr/>
        </p:nvSpPr>
        <p:spPr>
          <a:xfrm>
            <a:off x="8012620" y="4385406"/>
            <a:ext cx="1131379" cy="179279"/>
          </a:xfrm>
          <a:prstGeom prst="rect">
            <a:avLst/>
          </a:prstGeom>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nl-NL" sz="1100" dirty="0" err="1">
                <a:solidFill>
                  <a:schemeClr val="tx1"/>
                </a:solidFill>
              </a:rPr>
              <a:t>Conclude</a:t>
            </a:r>
            <a:endParaRPr lang="nl-NL" sz="1100" dirty="0">
              <a:solidFill>
                <a:schemeClr val="tx1"/>
              </a:solidFill>
            </a:endParaRPr>
          </a:p>
        </p:txBody>
      </p:sp>
    </p:spTree>
    <p:extLst>
      <p:ext uri="{BB962C8B-B14F-4D97-AF65-F5344CB8AC3E}">
        <p14:creationId xmlns:p14="http://schemas.microsoft.com/office/powerpoint/2010/main" val="201191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E1B08-0C6A-A361-5422-7E5D34F48CCD}"/>
              </a:ext>
            </a:extLst>
          </p:cNvPr>
          <p:cNvSpPr>
            <a:spLocks noGrp="1"/>
          </p:cNvSpPr>
          <p:nvPr>
            <p:ph type="title"/>
          </p:nvPr>
        </p:nvSpPr>
        <p:spPr/>
        <p:txBody>
          <a:bodyPr/>
          <a:lstStyle/>
          <a:p>
            <a:r>
              <a:rPr lang="en-GB" dirty="0"/>
              <a:t>Requirement definition</a:t>
            </a:r>
            <a:endParaRPr lang="nl-NL" dirty="0"/>
          </a:p>
        </p:txBody>
      </p:sp>
      <p:graphicFrame>
        <p:nvGraphicFramePr>
          <p:cNvPr id="6" name="Tijdelijke aanduiding voor inhoud 5">
            <a:extLst>
              <a:ext uri="{FF2B5EF4-FFF2-40B4-BE49-F238E27FC236}">
                <a16:creationId xmlns:a16="http://schemas.microsoft.com/office/drawing/2014/main" id="{E19745F5-6679-2484-0FB7-BDC95723CB8C}"/>
              </a:ext>
            </a:extLst>
          </p:cNvPr>
          <p:cNvGraphicFramePr>
            <a:graphicFrameLocks noGrp="1"/>
          </p:cNvGraphicFramePr>
          <p:nvPr>
            <p:ph idx="1"/>
            <p:extLst>
              <p:ext uri="{D42A27DB-BD31-4B8C-83A1-F6EECF244321}">
                <p14:modId xmlns:p14="http://schemas.microsoft.com/office/powerpoint/2010/main" val="1186405418"/>
              </p:ext>
            </p:extLst>
          </p:nvPr>
        </p:nvGraphicFramePr>
        <p:xfrm>
          <a:off x="2263140" y="1449324"/>
          <a:ext cx="4744720" cy="2244852"/>
        </p:xfrm>
        <a:graphic>
          <a:graphicData uri="http://schemas.openxmlformats.org/drawingml/2006/table">
            <a:tbl>
              <a:tblPr firstRow="1" firstCol="1" bandRow="1">
                <a:tableStyleId>{5C22544A-7EE6-4342-B048-85BDC9FD1C3A}</a:tableStyleId>
              </a:tblPr>
              <a:tblGrid>
                <a:gridCol w="4030980">
                  <a:extLst>
                    <a:ext uri="{9D8B030D-6E8A-4147-A177-3AD203B41FA5}">
                      <a16:colId xmlns:a16="http://schemas.microsoft.com/office/drawing/2014/main" val="518860480"/>
                    </a:ext>
                  </a:extLst>
                </a:gridCol>
                <a:gridCol w="713740">
                  <a:extLst>
                    <a:ext uri="{9D8B030D-6E8A-4147-A177-3AD203B41FA5}">
                      <a16:colId xmlns:a16="http://schemas.microsoft.com/office/drawing/2014/main" val="616211837"/>
                    </a:ext>
                  </a:extLst>
                </a:gridCol>
              </a:tblGrid>
              <a:tr h="0">
                <a:tc>
                  <a:txBody>
                    <a:bodyPr/>
                    <a:lstStyle/>
                    <a:p>
                      <a:pPr algn="l">
                        <a:lnSpc>
                          <a:spcPct val="107000"/>
                        </a:lnSpc>
                        <a:spcAft>
                          <a:spcPts val="800"/>
                        </a:spcAft>
                      </a:pPr>
                      <a:r>
                        <a:rPr lang="en-US" sz="1200">
                          <a:effectLst/>
                        </a:rPr>
                        <a:t>The belonging requirement (R)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9280360"/>
                  </a:ext>
                </a:extLst>
              </a:tr>
              <a:tr h="0">
                <a:tc>
                  <a:txBody>
                    <a:bodyPr/>
                    <a:lstStyle/>
                    <a:p>
                      <a:pPr algn="l">
                        <a:lnSpc>
                          <a:spcPct val="107000"/>
                        </a:lnSpc>
                        <a:spcAft>
                          <a:spcPts val="800"/>
                        </a:spcAft>
                      </a:pPr>
                      <a:r>
                        <a:rPr lang="en-US" sz="1200">
                          <a:effectLst/>
                        </a:rPr>
                        <a:t>Must-have subject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MH</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9519146"/>
                  </a:ext>
                </a:extLst>
              </a:tr>
              <a:tr h="0">
                <a:tc>
                  <a:txBody>
                    <a:bodyPr/>
                    <a:lstStyle/>
                    <a:p>
                      <a:pPr algn="l">
                        <a:lnSpc>
                          <a:spcPct val="107000"/>
                        </a:lnSpc>
                        <a:spcAft>
                          <a:spcPts val="800"/>
                        </a:spcAft>
                      </a:pPr>
                      <a:r>
                        <a:rPr lang="en-US" sz="1200">
                          <a:effectLst/>
                        </a:rPr>
                        <a:t>Legal obligations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L</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928884"/>
                  </a:ext>
                </a:extLst>
              </a:tr>
              <a:tr h="0">
                <a:tc>
                  <a:txBody>
                    <a:bodyPr/>
                    <a:lstStyle/>
                    <a:p>
                      <a:pPr algn="l">
                        <a:lnSpc>
                          <a:spcPct val="107000"/>
                        </a:lnSpc>
                        <a:spcAft>
                          <a:spcPts val="800"/>
                        </a:spcAft>
                      </a:pPr>
                      <a:r>
                        <a:rPr lang="en-US" sz="1200">
                          <a:effectLst/>
                        </a:rPr>
                        <a:t>Functional suitability</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F</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2547286"/>
                  </a:ext>
                </a:extLst>
              </a:tr>
              <a:tr h="0">
                <a:tc>
                  <a:txBody>
                    <a:bodyPr/>
                    <a:lstStyle/>
                    <a:p>
                      <a:pPr algn="l">
                        <a:lnSpc>
                          <a:spcPct val="107000"/>
                        </a:lnSpc>
                        <a:spcAft>
                          <a:spcPts val="800"/>
                        </a:spcAft>
                      </a:pPr>
                      <a:r>
                        <a:rPr lang="en-US" sz="1200" dirty="0">
                          <a:effectLst/>
                        </a:rPr>
                        <a:t>Security, confidentiality, and IP Protection</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9295966"/>
                  </a:ext>
                </a:extLst>
              </a:tr>
              <a:tr h="0">
                <a:tc>
                  <a:txBody>
                    <a:bodyPr/>
                    <a:lstStyle/>
                    <a:p>
                      <a:pPr algn="l">
                        <a:lnSpc>
                          <a:spcPct val="107000"/>
                        </a:lnSpc>
                        <a:spcAft>
                          <a:spcPts val="800"/>
                        </a:spcAft>
                      </a:pPr>
                      <a:r>
                        <a:rPr lang="en-US" sz="1200">
                          <a:effectLst/>
                        </a:rPr>
                        <a:t>Accessibility</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A</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197010"/>
                  </a:ext>
                </a:extLst>
              </a:tr>
              <a:tr h="0">
                <a:tc>
                  <a:txBody>
                    <a:bodyPr/>
                    <a:lstStyle/>
                    <a:p>
                      <a:pPr algn="l">
                        <a:lnSpc>
                          <a:spcPct val="107000"/>
                        </a:lnSpc>
                        <a:spcAft>
                          <a:spcPts val="800"/>
                        </a:spcAft>
                      </a:pPr>
                      <a:r>
                        <a:rPr lang="en-US" sz="1200">
                          <a:effectLst/>
                        </a:rPr>
                        <a:t>Interoperability</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I</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840863"/>
                  </a:ext>
                </a:extLst>
              </a:tr>
              <a:tr h="0">
                <a:tc>
                  <a:txBody>
                    <a:bodyPr/>
                    <a:lstStyle/>
                    <a:p>
                      <a:pPr algn="l">
                        <a:lnSpc>
                          <a:spcPct val="107000"/>
                        </a:lnSpc>
                        <a:spcAft>
                          <a:spcPts val="800"/>
                        </a:spcAft>
                      </a:pPr>
                      <a:r>
                        <a:rPr lang="en-US" sz="1200" dirty="0">
                          <a:effectLst/>
                        </a:rPr>
                        <a:t>Modularity and Modifiability</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MM</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779548"/>
                  </a:ext>
                </a:extLst>
              </a:tr>
              <a:tr h="0">
                <a:tc>
                  <a:txBody>
                    <a:bodyPr/>
                    <a:lstStyle/>
                    <a:p>
                      <a:pPr algn="l">
                        <a:lnSpc>
                          <a:spcPct val="107000"/>
                        </a:lnSpc>
                        <a:spcAft>
                          <a:spcPts val="800"/>
                        </a:spcAft>
                      </a:pPr>
                      <a:r>
                        <a:rPr lang="en-US" sz="1200">
                          <a:effectLst/>
                        </a:rPr>
                        <a:t>Availability and Time behavior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AT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1343028"/>
                  </a:ext>
                </a:extLst>
              </a:tr>
              <a:tr h="0">
                <a:tc>
                  <a:txBody>
                    <a:bodyPr/>
                    <a:lstStyle/>
                    <a:p>
                      <a:pPr algn="l">
                        <a:lnSpc>
                          <a:spcPct val="107000"/>
                        </a:lnSpc>
                        <a:spcAft>
                          <a:spcPts val="800"/>
                        </a:spcAft>
                      </a:pPr>
                      <a:r>
                        <a:rPr lang="en-US" sz="1200">
                          <a:effectLst/>
                        </a:rPr>
                        <a:t>Portability</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P</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6261914"/>
                  </a:ext>
                </a:extLst>
              </a:tr>
              <a:tr h="0">
                <a:tc>
                  <a:txBody>
                    <a:bodyPr/>
                    <a:lstStyle/>
                    <a:p>
                      <a:pPr algn="l">
                        <a:lnSpc>
                          <a:spcPct val="107000"/>
                        </a:lnSpc>
                        <a:spcAft>
                          <a:spcPts val="800"/>
                        </a:spcAft>
                      </a:pPr>
                      <a:r>
                        <a:rPr lang="en-US" sz="1200">
                          <a:effectLst/>
                        </a:rPr>
                        <a:t>Non-Redundancy</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a:effectLst/>
                        </a:rPr>
                        <a:t>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3805610"/>
                  </a:ext>
                </a:extLst>
              </a:tr>
              <a:tr h="0">
                <a:tc>
                  <a:txBody>
                    <a:bodyPr/>
                    <a:lstStyle/>
                    <a:p>
                      <a:pPr algn="l">
                        <a:lnSpc>
                          <a:spcPct val="107000"/>
                        </a:lnSpc>
                        <a:spcAft>
                          <a:spcPts val="800"/>
                        </a:spcAft>
                      </a:pPr>
                      <a:r>
                        <a:rPr lang="en-US" sz="1200">
                          <a:effectLst/>
                        </a:rPr>
                        <a:t>Applicability</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200" dirty="0">
                          <a:effectLst/>
                        </a:rPr>
                        <a:t>AP</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0122563"/>
                  </a:ext>
                </a:extLst>
              </a:tr>
            </a:tbl>
          </a:graphicData>
        </a:graphic>
      </p:graphicFrame>
      <p:sp>
        <p:nvSpPr>
          <p:cNvPr id="4" name="Tijdelijke aanduiding voor voettekst 3">
            <a:extLst>
              <a:ext uri="{FF2B5EF4-FFF2-40B4-BE49-F238E27FC236}">
                <a16:creationId xmlns:a16="http://schemas.microsoft.com/office/drawing/2014/main" id="{6B8F949B-A084-E32E-E10D-2BAAD30B840E}"/>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B6AAC31D-F986-C7A2-02D3-EDC20E3A0DAA}"/>
              </a:ext>
            </a:extLst>
          </p:cNvPr>
          <p:cNvSpPr>
            <a:spLocks noGrp="1"/>
          </p:cNvSpPr>
          <p:nvPr>
            <p:ph type="sldNum" sz="quarter" idx="12"/>
          </p:nvPr>
        </p:nvSpPr>
        <p:spPr/>
        <p:txBody>
          <a:bodyPr/>
          <a:lstStyle/>
          <a:p>
            <a:fld id="{C194BDB0-F4EA-4DD6-8281-CCE2440D0CE0}" type="slidenum">
              <a:rPr lang="en-GB" smtClean="0"/>
              <a:t>46</a:t>
            </a:fld>
            <a:endParaRPr lang="en-GB" dirty="0"/>
          </a:p>
        </p:txBody>
      </p:sp>
      <p:sp>
        <p:nvSpPr>
          <p:cNvPr id="7" name="Rectangle 1">
            <a:extLst>
              <a:ext uri="{FF2B5EF4-FFF2-40B4-BE49-F238E27FC236}">
                <a16:creationId xmlns:a16="http://schemas.microsoft.com/office/drawing/2014/main" id="{B72BDE8B-169F-6ACB-30F4-A034F6D0F73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Tekstvak 2">
            <a:extLst>
              <a:ext uri="{FF2B5EF4-FFF2-40B4-BE49-F238E27FC236}">
                <a16:creationId xmlns:a16="http://schemas.microsoft.com/office/drawing/2014/main" id="{727DEFBE-40C0-5BAC-4B27-8129B545F2A0}"/>
              </a:ext>
            </a:extLst>
          </p:cNvPr>
          <p:cNvSpPr txBox="1"/>
          <p:nvPr/>
        </p:nvSpPr>
        <p:spPr>
          <a:xfrm>
            <a:off x="2182416" y="3738873"/>
            <a:ext cx="4372584" cy="261610"/>
          </a:xfrm>
          <a:prstGeom prst="rect">
            <a:avLst/>
          </a:prstGeom>
          <a:noFill/>
        </p:spPr>
        <p:txBody>
          <a:bodyPr wrap="square" rtlCol="0">
            <a:spAutoFit/>
          </a:bodyPr>
          <a:lstStyle/>
          <a:p>
            <a:r>
              <a:rPr lang="nl-NL" sz="1100" dirty="0"/>
              <a:t>Tabel 3: The </a:t>
            </a:r>
            <a:r>
              <a:rPr lang="nl-NL" sz="1100" dirty="0" err="1"/>
              <a:t>requirement</a:t>
            </a:r>
            <a:r>
              <a:rPr lang="nl-NL" sz="1100" dirty="0"/>
              <a:t> topics </a:t>
            </a:r>
          </a:p>
        </p:txBody>
      </p:sp>
    </p:spTree>
    <p:extLst>
      <p:ext uri="{BB962C8B-B14F-4D97-AF65-F5344CB8AC3E}">
        <p14:creationId xmlns:p14="http://schemas.microsoft.com/office/powerpoint/2010/main" val="297290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004D8F-82D0-1C13-C45A-4FB21694A683}"/>
              </a:ext>
            </a:extLst>
          </p:cNvPr>
          <p:cNvSpPr>
            <a:spLocks noGrp="1"/>
          </p:cNvSpPr>
          <p:nvPr>
            <p:ph type="title"/>
          </p:nvPr>
        </p:nvSpPr>
        <p:spPr/>
        <p:txBody>
          <a:bodyPr/>
          <a:lstStyle/>
          <a:p>
            <a:r>
              <a:rPr lang="en-GB" dirty="0"/>
              <a:t>Requirement definition</a:t>
            </a:r>
            <a:endParaRPr lang="nl-NL" dirty="0"/>
          </a:p>
        </p:txBody>
      </p:sp>
      <p:graphicFrame>
        <p:nvGraphicFramePr>
          <p:cNvPr id="15" name="Tijdelijke aanduiding voor inhoud 14">
            <a:extLst>
              <a:ext uri="{FF2B5EF4-FFF2-40B4-BE49-F238E27FC236}">
                <a16:creationId xmlns:a16="http://schemas.microsoft.com/office/drawing/2014/main" id="{B790A07D-1FE9-ED64-EAC1-01276AB25173}"/>
              </a:ext>
            </a:extLst>
          </p:cNvPr>
          <p:cNvGraphicFramePr>
            <a:graphicFrameLocks noGrp="1"/>
          </p:cNvGraphicFramePr>
          <p:nvPr>
            <p:ph idx="1"/>
            <p:extLst>
              <p:ext uri="{D42A27DB-BD31-4B8C-83A1-F6EECF244321}">
                <p14:modId xmlns:p14="http://schemas.microsoft.com/office/powerpoint/2010/main" val="2210488036"/>
              </p:ext>
            </p:extLst>
          </p:nvPr>
        </p:nvGraphicFramePr>
        <p:xfrm>
          <a:off x="1691640" y="1225105"/>
          <a:ext cx="5760720" cy="2693289"/>
        </p:xfrm>
        <a:graphic>
          <a:graphicData uri="http://schemas.openxmlformats.org/drawingml/2006/table">
            <a:tbl>
              <a:tblPr firstRow="1" firstCol="1" bandRow="1">
                <a:tableStyleId>{5C22544A-7EE6-4342-B048-85BDC9FD1C3A}</a:tableStyleId>
              </a:tblPr>
              <a:tblGrid>
                <a:gridCol w="297180">
                  <a:extLst>
                    <a:ext uri="{9D8B030D-6E8A-4147-A177-3AD203B41FA5}">
                      <a16:colId xmlns:a16="http://schemas.microsoft.com/office/drawing/2014/main" val="3299474240"/>
                    </a:ext>
                  </a:extLst>
                </a:gridCol>
                <a:gridCol w="4307840">
                  <a:extLst>
                    <a:ext uri="{9D8B030D-6E8A-4147-A177-3AD203B41FA5}">
                      <a16:colId xmlns:a16="http://schemas.microsoft.com/office/drawing/2014/main" val="2094999660"/>
                    </a:ext>
                  </a:extLst>
                </a:gridCol>
                <a:gridCol w="346075">
                  <a:extLst>
                    <a:ext uri="{9D8B030D-6E8A-4147-A177-3AD203B41FA5}">
                      <a16:colId xmlns:a16="http://schemas.microsoft.com/office/drawing/2014/main" val="79699971"/>
                    </a:ext>
                  </a:extLst>
                </a:gridCol>
                <a:gridCol w="809625">
                  <a:extLst>
                    <a:ext uri="{9D8B030D-6E8A-4147-A177-3AD203B41FA5}">
                      <a16:colId xmlns:a16="http://schemas.microsoft.com/office/drawing/2014/main" val="978022756"/>
                    </a:ext>
                  </a:extLst>
                </a:gridCol>
              </a:tblGrid>
              <a:tr h="0">
                <a:tc gridSpan="2">
                  <a:txBody>
                    <a:bodyPr/>
                    <a:lstStyle/>
                    <a:p>
                      <a:pPr algn="just">
                        <a:lnSpc>
                          <a:spcPct val="107000"/>
                        </a:lnSpc>
                        <a:spcAft>
                          <a:spcPts val="800"/>
                        </a:spcAft>
                      </a:pPr>
                      <a:r>
                        <a:rPr lang="en-US" sz="1400">
                          <a:effectLst/>
                        </a:rPr>
                        <a:t>User requirements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nl-NL"/>
                    </a:p>
                  </a:txBody>
                  <a:tcPr/>
                </a:tc>
                <a:tc>
                  <a:txBody>
                    <a:bodyPr/>
                    <a:lstStyle/>
                    <a:p>
                      <a:pPr algn="just">
                        <a:lnSpc>
                          <a:spcPct val="107000"/>
                        </a:lnSpc>
                        <a:spcAft>
                          <a:spcPts val="800"/>
                        </a:spcAft>
                      </a:pPr>
                      <a:r>
                        <a:rPr lang="en-US" sz="1200">
                          <a:effectLst/>
                        </a:rPr>
                        <a:t>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5373287"/>
                  </a:ext>
                </a:extLst>
              </a:tr>
              <a:tr h="0">
                <a:tc gridSpan="2">
                  <a:txBody>
                    <a:bodyPr/>
                    <a:lstStyle/>
                    <a:p>
                      <a:pPr algn="just">
                        <a:lnSpc>
                          <a:spcPct val="107000"/>
                        </a:lnSpc>
                        <a:spcAft>
                          <a:spcPts val="800"/>
                        </a:spcAft>
                      </a:pPr>
                      <a:r>
                        <a:rPr lang="en-US" sz="1200">
                          <a:effectLst/>
                        </a:rPr>
                        <a:t>The user is able to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nl-NL"/>
                    </a:p>
                  </a:txBody>
                  <a:tcPr/>
                </a:tc>
                <a:tc>
                  <a:txBody>
                    <a:bodyPr/>
                    <a:lstStyle/>
                    <a:p>
                      <a:pPr algn="just">
                        <a:lnSpc>
                          <a:spcPct val="107000"/>
                        </a:lnSpc>
                        <a:spcAft>
                          <a:spcPts val="800"/>
                        </a:spcAft>
                      </a:pPr>
                      <a:r>
                        <a:rPr lang="en-US" sz="1200">
                          <a:effectLst/>
                        </a:rPr>
                        <a:t>P</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679979"/>
                  </a:ext>
                </a:extLst>
              </a:tr>
              <a:tr h="0">
                <a:tc>
                  <a:txBody>
                    <a:bodyPr/>
                    <a:lstStyle/>
                    <a:p>
                      <a:pPr algn="just">
                        <a:lnSpc>
                          <a:spcPct val="107000"/>
                        </a:lnSpc>
                        <a:spcAft>
                          <a:spcPts val="800"/>
                        </a:spcAft>
                      </a:pPr>
                      <a:r>
                        <a:rPr lang="en-US" sz="1200">
                          <a:effectLst/>
                        </a:rPr>
                        <a:t>1</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Validate their IFC and DPP whether the must-haves of the object are represented correctly.</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1</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MH, F</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83704"/>
                  </a:ext>
                </a:extLst>
              </a:tr>
              <a:tr h="0">
                <a:tc>
                  <a:txBody>
                    <a:bodyPr/>
                    <a:lstStyle/>
                    <a:p>
                      <a:pPr algn="just">
                        <a:lnSpc>
                          <a:spcPct val="107000"/>
                        </a:lnSpc>
                        <a:spcAft>
                          <a:spcPts val="800"/>
                        </a:spcAft>
                      </a:pPr>
                      <a:r>
                        <a:rPr lang="en-US" sz="1200">
                          <a:effectLst/>
                        </a:rPr>
                        <a:t>2</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Retrieve the information of the validation together with the corresponding IFC GUID of which object is wrong or missing</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1</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MH, F</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584372"/>
                  </a:ext>
                </a:extLst>
              </a:tr>
              <a:tr h="0">
                <a:tc>
                  <a:txBody>
                    <a:bodyPr/>
                    <a:lstStyle/>
                    <a:p>
                      <a:pPr algn="just">
                        <a:lnSpc>
                          <a:spcPct val="107000"/>
                        </a:lnSpc>
                        <a:spcAft>
                          <a:spcPts val="800"/>
                        </a:spcAft>
                      </a:pPr>
                      <a:r>
                        <a:rPr lang="en-US" sz="1200">
                          <a:effectLst/>
                        </a:rPr>
                        <a:t>3</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Make additions and modifications in the source data.</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MM</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3084354"/>
                  </a:ext>
                </a:extLst>
              </a:tr>
              <a:tr h="0">
                <a:tc>
                  <a:txBody>
                    <a:bodyPr/>
                    <a:lstStyle/>
                    <a:p>
                      <a:pPr algn="just">
                        <a:lnSpc>
                          <a:spcPct val="107000"/>
                        </a:lnSpc>
                        <a:spcAft>
                          <a:spcPts val="800"/>
                        </a:spcAft>
                      </a:pPr>
                      <a:r>
                        <a:rPr lang="en-US" sz="1200">
                          <a:effectLst/>
                        </a:rPr>
                        <a:t>4</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Remove or adapt actors, products, or attributes as requirements evolve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3</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MM</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531710"/>
                  </a:ext>
                </a:extLst>
              </a:tr>
              <a:tr h="0">
                <a:tc>
                  <a:txBody>
                    <a:bodyPr/>
                    <a:lstStyle/>
                    <a:p>
                      <a:pPr algn="just">
                        <a:lnSpc>
                          <a:spcPct val="107000"/>
                        </a:lnSpc>
                        <a:spcAft>
                          <a:spcPts val="800"/>
                        </a:spcAft>
                      </a:pPr>
                      <a:r>
                        <a:rPr lang="en-US" sz="1200">
                          <a:effectLst/>
                        </a:rPr>
                        <a:t>5</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Easily understand the validation process and its results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1</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A, AP</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1630347"/>
                  </a:ext>
                </a:extLst>
              </a:tr>
              <a:tr h="0">
                <a:tc>
                  <a:txBody>
                    <a:bodyPr/>
                    <a:lstStyle/>
                    <a:p>
                      <a:pPr algn="just">
                        <a:lnSpc>
                          <a:spcPct val="107000"/>
                        </a:lnSpc>
                        <a:spcAft>
                          <a:spcPts val="800"/>
                        </a:spcAft>
                      </a:pPr>
                      <a:r>
                        <a:rPr lang="en-US" sz="1200">
                          <a:effectLst/>
                        </a:rPr>
                        <a:t>6</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Access the tools needed for the validation process without costs involved</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AP</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5945363"/>
                  </a:ext>
                </a:extLst>
              </a:tr>
              <a:tr h="0">
                <a:tc>
                  <a:txBody>
                    <a:bodyPr/>
                    <a:lstStyle/>
                    <a:p>
                      <a:pPr algn="just">
                        <a:lnSpc>
                          <a:spcPct val="107000"/>
                        </a:lnSpc>
                        <a:spcAft>
                          <a:spcPts val="800"/>
                        </a:spcAft>
                      </a:pPr>
                      <a:r>
                        <a:rPr lang="en-US" sz="1200">
                          <a:effectLst/>
                        </a:rPr>
                        <a:t>7</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Perform the validation process without extra steps or research needed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AP</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7005033"/>
                  </a:ext>
                </a:extLst>
              </a:tr>
            </a:tbl>
          </a:graphicData>
        </a:graphic>
      </p:graphicFrame>
      <p:sp>
        <p:nvSpPr>
          <p:cNvPr id="4" name="Tijdelijke aanduiding voor voettekst 3">
            <a:extLst>
              <a:ext uri="{FF2B5EF4-FFF2-40B4-BE49-F238E27FC236}">
                <a16:creationId xmlns:a16="http://schemas.microsoft.com/office/drawing/2014/main" id="{77F0060C-535B-8495-0FBF-B57D6BE15BA3}"/>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4F55AA99-4F28-C20A-6C14-74F8502B81EA}"/>
              </a:ext>
            </a:extLst>
          </p:cNvPr>
          <p:cNvSpPr>
            <a:spLocks noGrp="1"/>
          </p:cNvSpPr>
          <p:nvPr>
            <p:ph type="sldNum" sz="quarter" idx="12"/>
          </p:nvPr>
        </p:nvSpPr>
        <p:spPr/>
        <p:txBody>
          <a:bodyPr/>
          <a:lstStyle/>
          <a:p>
            <a:fld id="{C194BDB0-F4EA-4DD6-8281-CCE2440D0CE0}" type="slidenum">
              <a:rPr lang="en-GB" smtClean="0"/>
              <a:t>47</a:t>
            </a:fld>
            <a:endParaRPr lang="en-GB" dirty="0"/>
          </a:p>
        </p:txBody>
      </p:sp>
      <p:sp>
        <p:nvSpPr>
          <p:cNvPr id="16" name="Rectangle 7">
            <a:extLst>
              <a:ext uri="{FF2B5EF4-FFF2-40B4-BE49-F238E27FC236}">
                <a16:creationId xmlns:a16="http://schemas.microsoft.com/office/drawing/2014/main" id="{07DCE2A6-FD46-4BF3-A8C0-C9B3B8455F7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3" name="Tekstvak 2">
            <a:extLst>
              <a:ext uri="{FF2B5EF4-FFF2-40B4-BE49-F238E27FC236}">
                <a16:creationId xmlns:a16="http://schemas.microsoft.com/office/drawing/2014/main" id="{FC3BFEB2-97F0-AF8F-1CAB-8D0DF4DA8F22}"/>
              </a:ext>
            </a:extLst>
          </p:cNvPr>
          <p:cNvSpPr txBox="1"/>
          <p:nvPr/>
        </p:nvSpPr>
        <p:spPr>
          <a:xfrm>
            <a:off x="1618536" y="3918394"/>
            <a:ext cx="4372584" cy="261610"/>
          </a:xfrm>
          <a:prstGeom prst="rect">
            <a:avLst/>
          </a:prstGeom>
          <a:noFill/>
        </p:spPr>
        <p:txBody>
          <a:bodyPr wrap="square" rtlCol="0">
            <a:spAutoFit/>
          </a:bodyPr>
          <a:lstStyle/>
          <a:p>
            <a:r>
              <a:rPr lang="nl-NL" sz="1100" dirty="0"/>
              <a:t>Tabel 4: User </a:t>
            </a:r>
            <a:r>
              <a:rPr lang="nl-NL" sz="1100" dirty="0" err="1"/>
              <a:t>requirements</a:t>
            </a:r>
            <a:r>
              <a:rPr lang="nl-NL" sz="1100" dirty="0"/>
              <a:t> </a:t>
            </a:r>
          </a:p>
        </p:txBody>
      </p:sp>
    </p:spTree>
    <p:extLst>
      <p:ext uri="{BB962C8B-B14F-4D97-AF65-F5344CB8AC3E}">
        <p14:creationId xmlns:p14="http://schemas.microsoft.com/office/powerpoint/2010/main" val="117933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2FA82-1EB2-0A1A-76FE-A3F525842C57}"/>
              </a:ext>
            </a:extLst>
          </p:cNvPr>
          <p:cNvSpPr>
            <a:spLocks noGrp="1"/>
          </p:cNvSpPr>
          <p:nvPr>
            <p:ph type="title"/>
          </p:nvPr>
        </p:nvSpPr>
        <p:spPr/>
        <p:txBody>
          <a:bodyPr/>
          <a:lstStyle/>
          <a:p>
            <a:r>
              <a:rPr lang="en-GB" dirty="0"/>
              <a:t>Requirement definition</a:t>
            </a:r>
            <a:endParaRPr lang="nl-NL" dirty="0"/>
          </a:p>
        </p:txBody>
      </p:sp>
      <p:graphicFrame>
        <p:nvGraphicFramePr>
          <p:cNvPr id="6" name="Tijdelijke aanduiding voor inhoud 5">
            <a:extLst>
              <a:ext uri="{FF2B5EF4-FFF2-40B4-BE49-F238E27FC236}">
                <a16:creationId xmlns:a16="http://schemas.microsoft.com/office/drawing/2014/main" id="{21384B08-7A7F-CD5D-4DF3-72C70925E77C}"/>
              </a:ext>
            </a:extLst>
          </p:cNvPr>
          <p:cNvGraphicFramePr>
            <a:graphicFrameLocks noGrp="1"/>
          </p:cNvGraphicFramePr>
          <p:nvPr>
            <p:ph idx="1"/>
            <p:extLst>
              <p:ext uri="{D42A27DB-BD31-4B8C-83A1-F6EECF244321}">
                <p14:modId xmlns:p14="http://schemas.microsoft.com/office/powerpoint/2010/main" val="2012996936"/>
              </p:ext>
            </p:extLst>
          </p:nvPr>
        </p:nvGraphicFramePr>
        <p:xfrm>
          <a:off x="2186718" y="1110459"/>
          <a:ext cx="4770563" cy="2922582"/>
        </p:xfrm>
        <a:graphic>
          <a:graphicData uri="http://schemas.openxmlformats.org/drawingml/2006/table">
            <a:tbl>
              <a:tblPr firstRow="1" firstCol="1" bandRow="1">
                <a:tableStyleId>{5C22544A-7EE6-4342-B048-85BDC9FD1C3A}</a:tableStyleId>
              </a:tblPr>
              <a:tblGrid>
                <a:gridCol w="244891">
                  <a:extLst>
                    <a:ext uri="{9D8B030D-6E8A-4147-A177-3AD203B41FA5}">
                      <a16:colId xmlns:a16="http://schemas.microsoft.com/office/drawing/2014/main" val="1286251572"/>
                    </a:ext>
                  </a:extLst>
                </a:gridCol>
                <a:gridCol w="3604141">
                  <a:extLst>
                    <a:ext uri="{9D8B030D-6E8A-4147-A177-3AD203B41FA5}">
                      <a16:colId xmlns:a16="http://schemas.microsoft.com/office/drawing/2014/main" val="1582782056"/>
                    </a:ext>
                  </a:extLst>
                </a:gridCol>
                <a:gridCol w="242761">
                  <a:extLst>
                    <a:ext uri="{9D8B030D-6E8A-4147-A177-3AD203B41FA5}">
                      <a16:colId xmlns:a16="http://schemas.microsoft.com/office/drawing/2014/main" val="14660279"/>
                    </a:ext>
                  </a:extLst>
                </a:gridCol>
                <a:gridCol w="678770">
                  <a:extLst>
                    <a:ext uri="{9D8B030D-6E8A-4147-A177-3AD203B41FA5}">
                      <a16:colId xmlns:a16="http://schemas.microsoft.com/office/drawing/2014/main" val="2105002232"/>
                    </a:ext>
                  </a:extLst>
                </a:gridCol>
              </a:tblGrid>
              <a:tr h="128012">
                <a:tc gridSpan="2">
                  <a:txBody>
                    <a:bodyPr/>
                    <a:lstStyle/>
                    <a:p>
                      <a:pPr algn="just">
                        <a:lnSpc>
                          <a:spcPct val="107000"/>
                        </a:lnSpc>
                        <a:spcAft>
                          <a:spcPts val="800"/>
                        </a:spcAft>
                      </a:pPr>
                      <a:r>
                        <a:rPr lang="en-US" sz="800">
                          <a:effectLst/>
                        </a:rPr>
                        <a:t>Validation proces requirements</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hMerge="1">
                  <a:txBody>
                    <a:bodyPr/>
                    <a:lstStyle/>
                    <a:p>
                      <a:endParaRPr lang="nl-NL"/>
                    </a:p>
                  </a:txBody>
                  <a:tcPr/>
                </a:tc>
                <a:tc>
                  <a:txBody>
                    <a:bodyPr/>
                    <a:lstStyle/>
                    <a:p>
                      <a:pPr algn="just">
                        <a:lnSpc>
                          <a:spcPct val="107000"/>
                        </a:lnSpc>
                        <a:spcAft>
                          <a:spcPts val="800"/>
                        </a:spcAft>
                      </a:pPr>
                      <a:r>
                        <a:rPr lang="en-US" sz="700">
                          <a:effectLst/>
                        </a:rPr>
                        <a:t>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1057478909"/>
                  </a:ext>
                </a:extLst>
              </a:tr>
              <a:tr h="109756">
                <a:tc gridSpan="2">
                  <a:txBody>
                    <a:bodyPr/>
                    <a:lstStyle/>
                    <a:p>
                      <a:pPr algn="just">
                        <a:lnSpc>
                          <a:spcPct val="107000"/>
                        </a:lnSpc>
                        <a:spcAft>
                          <a:spcPts val="800"/>
                        </a:spcAft>
                      </a:pPr>
                      <a:r>
                        <a:rPr lang="en-US" sz="700">
                          <a:effectLst/>
                        </a:rPr>
                        <a:t>The validation proces should be able to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hMerge="1">
                  <a:txBody>
                    <a:bodyPr/>
                    <a:lstStyle/>
                    <a:p>
                      <a:endParaRPr lang="nl-NL"/>
                    </a:p>
                  </a:txBody>
                  <a:tcPr/>
                </a:tc>
                <a:tc>
                  <a:txBody>
                    <a:bodyPr/>
                    <a:lstStyle/>
                    <a:p>
                      <a:pPr algn="just">
                        <a:lnSpc>
                          <a:spcPct val="107000"/>
                        </a:lnSpc>
                        <a:spcAft>
                          <a:spcPts val="800"/>
                        </a:spcAft>
                      </a:pPr>
                      <a:r>
                        <a:rPr lang="en-US" sz="700">
                          <a:effectLst/>
                        </a:rPr>
                        <a:t>P</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R</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3598740576"/>
                  </a:ext>
                </a:extLst>
              </a:tr>
              <a:tr h="224579">
                <a:tc>
                  <a:txBody>
                    <a:bodyPr/>
                    <a:lstStyle/>
                    <a:p>
                      <a:pPr algn="just">
                        <a:lnSpc>
                          <a:spcPct val="107000"/>
                        </a:lnSpc>
                        <a:spcAft>
                          <a:spcPts val="800"/>
                        </a:spcAft>
                      </a:pPr>
                      <a:r>
                        <a:rPr lang="en-US" sz="700">
                          <a:effectLst/>
                        </a:rPr>
                        <a:t>1</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dirty="0">
                          <a:effectLst/>
                        </a:rPr>
                        <a:t>Query and validate the must-haves from the IFC model and DPP and communicate the results.</a:t>
                      </a:r>
                      <a:endParaRPr lang="nl-N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1</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MH, F, AP</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1845960725"/>
                  </a:ext>
                </a:extLst>
              </a:tr>
              <a:tr h="224579">
                <a:tc>
                  <a:txBody>
                    <a:bodyPr/>
                    <a:lstStyle/>
                    <a:p>
                      <a:pPr algn="just">
                        <a:lnSpc>
                          <a:spcPct val="107000"/>
                        </a:lnSpc>
                        <a:spcAft>
                          <a:spcPts val="800"/>
                        </a:spcAft>
                      </a:pPr>
                      <a:r>
                        <a:rPr lang="en-US" sz="700">
                          <a:effectLst/>
                        </a:rPr>
                        <a:t>2</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Comply with the following legal obligations: GDPR, the EPR, the ‘right to repair’, and the ESPR.</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L, F</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1533916125"/>
                  </a:ext>
                </a:extLst>
              </a:tr>
              <a:tr h="109756">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Not impede existing chain processes, product quality, or safety.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F</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2684820424"/>
                  </a:ext>
                </a:extLst>
              </a:tr>
              <a:tr h="109756">
                <a:tc>
                  <a:txBody>
                    <a:bodyPr/>
                    <a:lstStyle/>
                    <a:p>
                      <a:pPr algn="just">
                        <a:lnSpc>
                          <a:spcPct val="107000"/>
                        </a:lnSpc>
                        <a:spcAft>
                          <a:spcPts val="800"/>
                        </a:spcAft>
                      </a:pPr>
                      <a:r>
                        <a:rPr lang="en-US" sz="700">
                          <a:effectLst/>
                        </a:rPr>
                        <a:t>4</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Provide a secure data exchange between the value chain members.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S</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3230018513"/>
                  </a:ext>
                </a:extLst>
              </a:tr>
              <a:tr h="224579">
                <a:tc>
                  <a:txBody>
                    <a:bodyPr/>
                    <a:lstStyle/>
                    <a:p>
                      <a:pPr algn="just">
                        <a:lnSpc>
                          <a:spcPct val="107000"/>
                        </a:lnSpc>
                        <a:spcAft>
                          <a:spcPts val="800"/>
                        </a:spcAft>
                      </a:pPr>
                      <a:r>
                        <a:rPr lang="en-US" sz="700">
                          <a:effectLst/>
                        </a:rPr>
                        <a:t>5</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Remain the data control with the data providers to safeguard intellectual property.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S</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820782633"/>
                  </a:ext>
                </a:extLst>
              </a:tr>
              <a:tr h="224579">
                <a:tc>
                  <a:txBody>
                    <a:bodyPr/>
                    <a:lstStyle/>
                    <a:p>
                      <a:pPr algn="just">
                        <a:lnSpc>
                          <a:spcPct val="107000"/>
                        </a:lnSpc>
                        <a:spcAft>
                          <a:spcPts val="800"/>
                        </a:spcAft>
                      </a:pPr>
                      <a:r>
                        <a:rPr lang="en-US" sz="700">
                          <a:effectLst/>
                        </a:rPr>
                        <a:t>6</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Ensure access for assigned parties through an access control mechanism.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A</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2174019096"/>
                  </a:ext>
                </a:extLst>
              </a:tr>
              <a:tr h="224579">
                <a:tc>
                  <a:txBody>
                    <a:bodyPr/>
                    <a:lstStyle/>
                    <a:p>
                      <a:pPr algn="just">
                        <a:lnSpc>
                          <a:spcPct val="107000"/>
                        </a:lnSpc>
                        <a:spcAft>
                          <a:spcPts val="800"/>
                        </a:spcAft>
                      </a:pPr>
                      <a:r>
                        <a:rPr lang="en-US" sz="700">
                          <a:effectLst/>
                        </a:rPr>
                        <a:t>7</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dirty="0">
                          <a:effectLst/>
                        </a:rPr>
                        <a:t>Ensure participation opportunities for the parties without stable internet connections or advanced IT systems. </a:t>
                      </a:r>
                      <a:endParaRPr lang="nl-N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dirty="0">
                          <a:effectLst/>
                        </a:rPr>
                        <a:t>A</a:t>
                      </a:r>
                      <a:endParaRPr lang="nl-N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3509202579"/>
                  </a:ext>
                </a:extLst>
              </a:tr>
              <a:tr h="109756">
                <a:tc>
                  <a:txBody>
                    <a:bodyPr/>
                    <a:lstStyle/>
                    <a:p>
                      <a:pPr algn="just">
                        <a:lnSpc>
                          <a:spcPct val="107000"/>
                        </a:lnSpc>
                        <a:spcAft>
                          <a:spcPts val="800"/>
                        </a:spcAft>
                      </a:pPr>
                      <a:r>
                        <a:rPr lang="en-US" sz="700">
                          <a:effectLst/>
                        </a:rPr>
                        <a:t>8</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Ensure permanent access to the whole life cycle data.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A</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1685892453"/>
                  </a:ext>
                </a:extLst>
              </a:tr>
              <a:tr h="109756">
                <a:tc>
                  <a:txBody>
                    <a:bodyPr/>
                    <a:lstStyle/>
                    <a:p>
                      <a:pPr algn="just">
                        <a:lnSpc>
                          <a:spcPct val="107000"/>
                        </a:lnSpc>
                        <a:spcAft>
                          <a:spcPts val="800"/>
                        </a:spcAft>
                      </a:pPr>
                      <a:r>
                        <a:rPr lang="en-US" sz="700">
                          <a:effectLst/>
                        </a:rPr>
                        <a:t>9</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Visualize the data in an understandable manner.</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2</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A</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2303057737"/>
                  </a:ext>
                </a:extLst>
              </a:tr>
              <a:tr h="224579">
                <a:tc>
                  <a:txBody>
                    <a:bodyPr/>
                    <a:lstStyle/>
                    <a:p>
                      <a:pPr algn="just">
                        <a:lnSpc>
                          <a:spcPct val="107000"/>
                        </a:lnSpc>
                        <a:spcAft>
                          <a:spcPts val="800"/>
                        </a:spcAft>
                      </a:pPr>
                      <a:r>
                        <a:rPr lang="en-US" sz="700">
                          <a:effectLst/>
                        </a:rPr>
                        <a:t>10</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dirty="0">
                          <a:effectLst/>
                        </a:rPr>
                        <a:t>Exchange validation information across different company boundaries. </a:t>
                      </a:r>
                      <a:endParaRPr lang="nl-N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2</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I</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3998107078"/>
                  </a:ext>
                </a:extLst>
              </a:tr>
              <a:tr h="224579">
                <a:tc>
                  <a:txBody>
                    <a:bodyPr/>
                    <a:lstStyle/>
                    <a:p>
                      <a:pPr algn="just">
                        <a:lnSpc>
                          <a:spcPct val="107000"/>
                        </a:lnSpc>
                        <a:spcAft>
                          <a:spcPts val="800"/>
                        </a:spcAft>
                      </a:pPr>
                      <a:r>
                        <a:rPr lang="en-US" sz="700">
                          <a:effectLst/>
                        </a:rPr>
                        <a:t>11</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Show the information when needed.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AT</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3573625088"/>
                  </a:ext>
                </a:extLst>
              </a:tr>
              <a:tr h="224579">
                <a:tc>
                  <a:txBody>
                    <a:bodyPr/>
                    <a:lstStyle/>
                    <a:p>
                      <a:pPr algn="just">
                        <a:lnSpc>
                          <a:spcPct val="107000"/>
                        </a:lnSpc>
                        <a:spcAft>
                          <a:spcPts val="800"/>
                        </a:spcAft>
                      </a:pPr>
                      <a:r>
                        <a:rPr lang="en-US" sz="700">
                          <a:effectLst/>
                        </a:rPr>
                        <a:t>12</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Tranfer information between software systems to enable decentralized systems.</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P</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3320045836"/>
                  </a:ext>
                </a:extLst>
              </a:tr>
              <a:tr h="224579">
                <a:tc>
                  <a:txBody>
                    <a:bodyPr/>
                    <a:lstStyle/>
                    <a:p>
                      <a:pPr algn="just">
                        <a:lnSpc>
                          <a:spcPct val="107000"/>
                        </a:lnSpc>
                        <a:spcAft>
                          <a:spcPts val="800"/>
                        </a:spcAft>
                      </a:pPr>
                      <a:r>
                        <a:rPr lang="en-US" sz="700">
                          <a:effectLst/>
                        </a:rPr>
                        <a:t>13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Guarantee origin, integrity, verifiable, compliance, and immutability. </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3</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S</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690255062"/>
                  </a:ext>
                </a:extLst>
              </a:tr>
              <a:tr h="224579">
                <a:tc>
                  <a:txBody>
                    <a:bodyPr/>
                    <a:lstStyle/>
                    <a:p>
                      <a:pPr algn="just">
                        <a:lnSpc>
                          <a:spcPct val="107000"/>
                        </a:lnSpc>
                        <a:spcAft>
                          <a:spcPts val="800"/>
                        </a:spcAft>
                      </a:pPr>
                      <a:r>
                        <a:rPr lang="en-US" sz="700">
                          <a:effectLst/>
                        </a:rPr>
                        <a:t>14</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Be scalable for various project sizes and environments, and its current level of use and adoption</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a:effectLst/>
                        </a:rPr>
                        <a:t>2</a:t>
                      </a:r>
                      <a:endParaRPr lang="nl-NL" sz="70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tc>
                  <a:txBody>
                    <a:bodyPr/>
                    <a:lstStyle/>
                    <a:p>
                      <a:pPr algn="just">
                        <a:lnSpc>
                          <a:spcPct val="107000"/>
                        </a:lnSpc>
                        <a:spcAft>
                          <a:spcPts val="800"/>
                        </a:spcAft>
                      </a:pPr>
                      <a:r>
                        <a:rPr lang="en-US" sz="700" dirty="0">
                          <a:effectLst/>
                        </a:rPr>
                        <a:t>AP</a:t>
                      </a:r>
                      <a:endParaRPr lang="nl-NL"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0237" marR="40237" marT="0" marB="0"/>
                </a:tc>
                <a:extLst>
                  <a:ext uri="{0D108BD9-81ED-4DB2-BD59-A6C34878D82A}">
                    <a16:rowId xmlns:a16="http://schemas.microsoft.com/office/drawing/2014/main" val="747136403"/>
                  </a:ext>
                </a:extLst>
              </a:tr>
            </a:tbl>
          </a:graphicData>
        </a:graphic>
      </p:graphicFrame>
      <p:sp>
        <p:nvSpPr>
          <p:cNvPr id="4" name="Tijdelijke aanduiding voor voettekst 3">
            <a:extLst>
              <a:ext uri="{FF2B5EF4-FFF2-40B4-BE49-F238E27FC236}">
                <a16:creationId xmlns:a16="http://schemas.microsoft.com/office/drawing/2014/main" id="{F16A4530-CF24-909B-60E5-F8108CE08CF3}"/>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787DBDE5-38EA-600A-4AD8-71D949982FA0}"/>
              </a:ext>
            </a:extLst>
          </p:cNvPr>
          <p:cNvSpPr>
            <a:spLocks noGrp="1"/>
          </p:cNvSpPr>
          <p:nvPr>
            <p:ph type="sldNum" sz="quarter" idx="12"/>
          </p:nvPr>
        </p:nvSpPr>
        <p:spPr/>
        <p:txBody>
          <a:bodyPr/>
          <a:lstStyle/>
          <a:p>
            <a:fld id="{C194BDB0-F4EA-4DD6-8281-CCE2440D0CE0}" type="slidenum">
              <a:rPr lang="en-GB" smtClean="0"/>
              <a:t>48</a:t>
            </a:fld>
            <a:endParaRPr lang="en-GB" dirty="0"/>
          </a:p>
        </p:txBody>
      </p:sp>
      <p:sp>
        <p:nvSpPr>
          <p:cNvPr id="3" name="Tekstvak 2">
            <a:extLst>
              <a:ext uri="{FF2B5EF4-FFF2-40B4-BE49-F238E27FC236}">
                <a16:creationId xmlns:a16="http://schemas.microsoft.com/office/drawing/2014/main" id="{4AF309B1-3DD4-4EE1-9B7F-AC5BA7B5804D}"/>
              </a:ext>
            </a:extLst>
          </p:cNvPr>
          <p:cNvSpPr txBox="1"/>
          <p:nvPr/>
        </p:nvSpPr>
        <p:spPr>
          <a:xfrm>
            <a:off x="2113836" y="4033041"/>
            <a:ext cx="4372584" cy="261610"/>
          </a:xfrm>
          <a:prstGeom prst="rect">
            <a:avLst/>
          </a:prstGeom>
          <a:noFill/>
        </p:spPr>
        <p:txBody>
          <a:bodyPr wrap="square" rtlCol="0">
            <a:spAutoFit/>
          </a:bodyPr>
          <a:lstStyle/>
          <a:p>
            <a:r>
              <a:rPr lang="nl-NL" sz="1100" dirty="0"/>
              <a:t>Tabel 4: Validation proces </a:t>
            </a:r>
            <a:r>
              <a:rPr lang="nl-NL" sz="1100" dirty="0" err="1"/>
              <a:t>requirements</a:t>
            </a:r>
            <a:endParaRPr lang="nl-NL" sz="1100" dirty="0"/>
          </a:p>
        </p:txBody>
      </p:sp>
    </p:spTree>
    <p:extLst>
      <p:ext uri="{BB962C8B-B14F-4D97-AF65-F5344CB8AC3E}">
        <p14:creationId xmlns:p14="http://schemas.microsoft.com/office/powerpoint/2010/main" val="197004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B67C3-E0A0-65EE-AB34-2F55E86CB239}"/>
              </a:ext>
            </a:extLst>
          </p:cNvPr>
          <p:cNvSpPr>
            <a:spLocks noGrp="1"/>
          </p:cNvSpPr>
          <p:nvPr>
            <p:ph type="title"/>
          </p:nvPr>
        </p:nvSpPr>
        <p:spPr/>
        <p:txBody>
          <a:bodyPr/>
          <a:lstStyle/>
          <a:p>
            <a:r>
              <a:rPr lang="en-GB" dirty="0"/>
              <a:t>Requirement definition</a:t>
            </a:r>
            <a:endParaRPr lang="nl-NL" dirty="0"/>
          </a:p>
        </p:txBody>
      </p:sp>
      <p:graphicFrame>
        <p:nvGraphicFramePr>
          <p:cNvPr id="6" name="Tijdelijke aanduiding voor inhoud 5">
            <a:extLst>
              <a:ext uri="{FF2B5EF4-FFF2-40B4-BE49-F238E27FC236}">
                <a16:creationId xmlns:a16="http://schemas.microsoft.com/office/drawing/2014/main" id="{256B47C8-188E-EB70-9DDD-1EB5248B0EE8}"/>
              </a:ext>
            </a:extLst>
          </p:cNvPr>
          <p:cNvGraphicFramePr>
            <a:graphicFrameLocks noGrp="1"/>
          </p:cNvGraphicFramePr>
          <p:nvPr>
            <p:ph idx="1"/>
            <p:extLst>
              <p:ext uri="{D42A27DB-BD31-4B8C-83A1-F6EECF244321}">
                <p14:modId xmlns:p14="http://schemas.microsoft.com/office/powerpoint/2010/main" val="1736360976"/>
              </p:ext>
            </p:extLst>
          </p:nvPr>
        </p:nvGraphicFramePr>
        <p:xfrm>
          <a:off x="1691957" y="1995329"/>
          <a:ext cx="5690235" cy="1349248"/>
        </p:xfrm>
        <a:graphic>
          <a:graphicData uri="http://schemas.openxmlformats.org/drawingml/2006/table">
            <a:tbl>
              <a:tblPr firstRow="1" firstCol="1" bandRow="1">
                <a:tableStyleId>{5C22544A-7EE6-4342-B048-85BDC9FD1C3A}</a:tableStyleId>
              </a:tblPr>
              <a:tblGrid>
                <a:gridCol w="271145">
                  <a:extLst>
                    <a:ext uri="{9D8B030D-6E8A-4147-A177-3AD203B41FA5}">
                      <a16:colId xmlns:a16="http://schemas.microsoft.com/office/drawing/2014/main" val="1970094166"/>
                    </a:ext>
                  </a:extLst>
                </a:gridCol>
                <a:gridCol w="4319905">
                  <a:extLst>
                    <a:ext uri="{9D8B030D-6E8A-4147-A177-3AD203B41FA5}">
                      <a16:colId xmlns:a16="http://schemas.microsoft.com/office/drawing/2014/main" val="3165663114"/>
                    </a:ext>
                  </a:extLst>
                </a:gridCol>
                <a:gridCol w="289560">
                  <a:extLst>
                    <a:ext uri="{9D8B030D-6E8A-4147-A177-3AD203B41FA5}">
                      <a16:colId xmlns:a16="http://schemas.microsoft.com/office/drawing/2014/main" val="2056694356"/>
                    </a:ext>
                  </a:extLst>
                </a:gridCol>
                <a:gridCol w="809625">
                  <a:extLst>
                    <a:ext uri="{9D8B030D-6E8A-4147-A177-3AD203B41FA5}">
                      <a16:colId xmlns:a16="http://schemas.microsoft.com/office/drawing/2014/main" val="1270888012"/>
                    </a:ext>
                  </a:extLst>
                </a:gridCol>
              </a:tblGrid>
              <a:tr h="0">
                <a:tc gridSpan="2">
                  <a:txBody>
                    <a:bodyPr/>
                    <a:lstStyle/>
                    <a:p>
                      <a:pPr algn="just">
                        <a:lnSpc>
                          <a:spcPct val="107000"/>
                        </a:lnSpc>
                        <a:spcAft>
                          <a:spcPts val="800"/>
                        </a:spcAft>
                      </a:pPr>
                      <a:r>
                        <a:rPr lang="en-US" sz="1400">
                          <a:effectLst/>
                        </a:rPr>
                        <a:t>Data requirements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nl-NL"/>
                    </a:p>
                  </a:txBody>
                  <a:tcPr/>
                </a:tc>
                <a:tc>
                  <a:txBody>
                    <a:bodyPr/>
                    <a:lstStyle/>
                    <a:p>
                      <a:pPr algn="just">
                        <a:lnSpc>
                          <a:spcPct val="107000"/>
                        </a:lnSpc>
                        <a:spcAft>
                          <a:spcPts val="800"/>
                        </a:spcAft>
                      </a:pPr>
                      <a:r>
                        <a:rPr lang="en-US" sz="1200">
                          <a:effectLst/>
                        </a:rPr>
                        <a:t>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591137"/>
                  </a:ext>
                </a:extLst>
              </a:tr>
              <a:tr h="0">
                <a:tc gridSpan="2">
                  <a:txBody>
                    <a:bodyPr/>
                    <a:lstStyle/>
                    <a:p>
                      <a:pPr algn="just">
                        <a:lnSpc>
                          <a:spcPct val="107000"/>
                        </a:lnSpc>
                        <a:spcAft>
                          <a:spcPts val="800"/>
                        </a:spcAft>
                      </a:pPr>
                      <a:r>
                        <a:rPr lang="en-US" sz="1200">
                          <a:effectLst/>
                        </a:rPr>
                        <a:t>The data should be able to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nl-NL"/>
                    </a:p>
                  </a:txBody>
                  <a:tcPr/>
                </a:tc>
                <a:tc>
                  <a:txBody>
                    <a:bodyPr/>
                    <a:lstStyle/>
                    <a:p>
                      <a:pPr algn="just">
                        <a:lnSpc>
                          <a:spcPct val="107000"/>
                        </a:lnSpc>
                        <a:spcAft>
                          <a:spcPts val="800"/>
                        </a:spcAft>
                      </a:pPr>
                      <a:r>
                        <a:rPr lang="en-US" sz="1200">
                          <a:effectLst/>
                        </a:rPr>
                        <a:t>P</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5492460"/>
                  </a:ext>
                </a:extLst>
              </a:tr>
              <a:tr h="0">
                <a:tc>
                  <a:txBody>
                    <a:bodyPr/>
                    <a:lstStyle/>
                    <a:p>
                      <a:pPr algn="just">
                        <a:lnSpc>
                          <a:spcPct val="107000"/>
                        </a:lnSpc>
                        <a:spcAft>
                          <a:spcPts val="800"/>
                        </a:spcAft>
                      </a:pPr>
                      <a:r>
                        <a:rPr lang="en-US" sz="1200">
                          <a:effectLst/>
                        </a:rPr>
                        <a:t>1</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Show  and validate the unit of measurements of the must-haves</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1</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MH</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624962"/>
                  </a:ext>
                </a:extLst>
              </a:tr>
              <a:tr h="0">
                <a:tc>
                  <a:txBody>
                    <a:bodyPr/>
                    <a:lstStyle/>
                    <a:p>
                      <a:pPr algn="just">
                        <a:lnSpc>
                          <a:spcPct val="107000"/>
                        </a:lnSpc>
                        <a:spcAft>
                          <a:spcPts val="800"/>
                        </a:spcAft>
                      </a:pPr>
                      <a:r>
                        <a:rPr lang="en-US" sz="1200">
                          <a:effectLst/>
                        </a:rPr>
                        <a:t>2</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Enable interoperability within and between systems by the use of shared semantics and standardized data schemes </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2</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I, P, 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7611579"/>
                  </a:ext>
                </a:extLst>
              </a:tr>
              <a:tr h="0">
                <a:tc>
                  <a:txBody>
                    <a:bodyPr/>
                    <a:lstStyle/>
                    <a:p>
                      <a:pPr algn="just">
                        <a:lnSpc>
                          <a:spcPct val="107000"/>
                        </a:lnSpc>
                        <a:spcAft>
                          <a:spcPts val="800"/>
                        </a:spcAft>
                      </a:pPr>
                      <a:r>
                        <a:rPr lang="en-US" sz="1200">
                          <a:effectLst/>
                        </a:rPr>
                        <a:t>3</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Be available real time (availability and time behaviour)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3</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AT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6427068"/>
                  </a:ext>
                </a:extLst>
              </a:tr>
              <a:tr h="0">
                <a:tc>
                  <a:txBody>
                    <a:bodyPr/>
                    <a:lstStyle/>
                    <a:p>
                      <a:pPr algn="just">
                        <a:lnSpc>
                          <a:spcPct val="107000"/>
                        </a:lnSpc>
                        <a:spcAft>
                          <a:spcPts val="800"/>
                        </a:spcAft>
                      </a:pPr>
                      <a:r>
                        <a:rPr lang="en-US" sz="1200">
                          <a:effectLst/>
                        </a:rPr>
                        <a:t>4</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Uniquely identified, traceable, and time stamped</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a:effectLst/>
                        </a:rPr>
                        <a:t>1</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200" dirty="0">
                          <a:effectLst/>
                        </a:rPr>
                        <a:t>P</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3092788"/>
                  </a:ext>
                </a:extLst>
              </a:tr>
            </a:tbl>
          </a:graphicData>
        </a:graphic>
      </p:graphicFrame>
      <p:sp>
        <p:nvSpPr>
          <p:cNvPr id="4" name="Tijdelijke aanduiding voor voettekst 3">
            <a:extLst>
              <a:ext uri="{FF2B5EF4-FFF2-40B4-BE49-F238E27FC236}">
                <a16:creationId xmlns:a16="http://schemas.microsoft.com/office/drawing/2014/main" id="{8538AF41-6075-F1AF-5E0E-65C0179658EB}"/>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698FFBC7-231B-274B-7C3A-2F342F4F12D1}"/>
              </a:ext>
            </a:extLst>
          </p:cNvPr>
          <p:cNvSpPr>
            <a:spLocks noGrp="1"/>
          </p:cNvSpPr>
          <p:nvPr>
            <p:ph type="sldNum" sz="quarter" idx="12"/>
          </p:nvPr>
        </p:nvSpPr>
        <p:spPr/>
        <p:txBody>
          <a:bodyPr/>
          <a:lstStyle/>
          <a:p>
            <a:fld id="{C194BDB0-F4EA-4DD6-8281-CCE2440D0CE0}" type="slidenum">
              <a:rPr lang="en-GB" smtClean="0"/>
              <a:t>49</a:t>
            </a:fld>
            <a:endParaRPr lang="en-GB" dirty="0"/>
          </a:p>
        </p:txBody>
      </p:sp>
      <p:sp>
        <p:nvSpPr>
          <p:cNvPr id="3" name="Tekstvak 2">
            <a:extLst>
              <a:ext uri="{FF2B5EF4-FFF2-40B4-BE49-F238E27FC236}">
                <a16:creationId xmlns:a16="http://schemas.microsoft.com/office/drawing/2014/main" id="{92235294-E548-17DD-D493-1FD758A3FC37}"/>
              </a:ext>
            </a:extLst>
          </p:cNvPr>
          <p:cNvSpPr txBox="1"/>
          <p:nvPr/>
        </p:nvSpPr>
        <p:spPr>
          <a:xfrm>
            <a:off x="1610916" y="3344577"/>
            <a:ext cx="4372584" cy="261610"/>
          </a:xfrm>
          <a:prstGeom prst="rect">
            <a:avLst/>
          </a:prstGeom>
          <a:noFill/>
        </p:spPr>
        <p:txBody>
          <a:bodyPr wrap="square" rtlCol="0">
            <a:spAutoFit/>
          </a:bodyPr>
          <a:lstStyle/>
          <a:p>
            <a:r>
              <a:rPr lang="nl-NL" sz="1100" dirty="0"/>
              <a:t>Tabel 5: Data </a:t>
            </a:r>
            <a:r>
              <a:rPr lang="nl-NL" sz="1100" dirty="0" err="1"/>
              <a:t>requirements</a:t>
            </a:r>
            <a:r>
              <a:rPr lang="nl-NL" sz="1100" dirty="0"/>
              <a:t> </a:t>
            </a:r>
          </a:p>
        </p:txBody>
      </p:sp>
    </p:spTree>
    <p:extLst>
      <p:ext uri="{BB962C8B-B14F-4D97-AF65-F5344CB8AC3E}">
        <p14:creationId xmlns:p14="http://schemas.microsoft.com/office/powerpoint/2010/main" val="26139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Challenges</a:t>
            </a:r>
            <a:br>
              <a:rPr lang="en-GB" dirty="0"/>
            </a:br>
            <a:endParaRPr lang="en-GB" dirty="0"/>
          </a:p>
        </p:txBody>
      </p:sp>
      <p:sp>
        <p:nvSpPr>
          <p:cNvPr id="3" name="Tijdelijke aanduiding voor inhoud 2"/>
          <p:cNvSpPr>
            <a:spLocks noGrp="1"/>
          </p:cNvSpPr>
          <p:nvPr>
            <p:ph idx="1"/>
          </p:nvPr>
        </p:nvSpPr>
        <p:spPr>
          <a:xfrm>
            <a:off x="758825" y="1167052"/>
            <a:ext cx="3676015" cy="2922458"/>
          </a:xfrm>
        </p:spPr>
        <p:txBody>
          <a:bodyPr/>
          <a:lstStyle/>
          <a:p>
            <a:pPr marL="171450" indent="-171450" defTabSz="685800">
              <a:spcAft>
                <a:spcPts val="600"/>
              </a:spcAft>
              <a:buClr>
                <a:schemeClr val="accent2"/>
              </a:buClr>
              <a:buFont typeface="Arial" panose="020B0604020202020204" pitchFamily="34" charset="0"/>
              <a:buChar char="•"/>
            </a:pPr>
            <a:r>
              <a:rPr lang="en-US" sz="1650" b="1" dirty="0">
                <a:solidFill>
                  <a:schemeClr val="tx2"/>
                </a:solidFill>
              </a:rPr>
              <a:t>Unclear</a:t>
            </a:r>
            <a:r>
              <a:rPr lang="en-US" sz="1650" b="1" dirty="0">
                <a:solidFill>
                  <a:srgbClr val="FF0000"/>
                </a:solidFill>
              </a:rPr>
              <a:t> </a:t>
            </a:r>
            <a:r>
              <a:rPr lang="en-US" sz="1650" dirty="0"/>
              <a:t>exactly what belongs in a passport (no format);</a:t>
            </a:r>
          </a:p>
          <a:p>
            <a:pPr marL="171450" indent="-171450" defTabSz="685800">
              <a:spcAft>
                <a:spcPts val="600"/>
              </a:spcAft>
              <a:buClr>
                <a:schemeClr val="accent2"/>
              </a:buClr>
              <a:buFont typeface="Arial" panose="020B0604020202020204" pitchFamily="34" charset="0"/>
              <a:buChar char="•"/>
            </a:pPr>
            <a:r>
              <a:rPr lang="en-US" sz="1650" dirty="0"/>
              <a:t>The </a:t>
            </a:r>
            <a:r>
              <a:rPr lang="en-US" sz="1650" b="1" dirty="0">
                <a:solidFill>
                  <a:schemeClr val="tx2"/>
                </a:solidFill>
              </a:rPr>
              <a:t>purpose of the passport differs</a:t>
            </a:r>
            <a:r>
              <a:rPr lang="en-US" sz="1650" dirty="0"/>
              <a:t>, creating confusion among stakeholders about the benefits of a passport;</a:t>
            </a:r>
          </a:p>
          <a:p>
            <a:pPr marL="171450" indent="-171450" defTabSz="685800">
              <a:spcAft>
                <a:spcPts val="600"/>
              </a:spcAft>
              <a:buClr>
                <a:schemeClr val="accent2"/>
              </a:buClr>
              <a:buFont typeface="Arial" panose="020B0604020202020204" pitchFamily="34" charset="0"/>
              <a:buChar char="•"/>
            </a:pPr>
            <a:r>
              <a:rPr lang="en-US" sz="1650" dirty="0">
                <a:effectLst/>
              </a:rPr>
              <a:t>The above also creates </a:t>
            </a:r>
            <a:r>
              <a:rPr lang="en-US" sz="1650" b="1" dirty="0">
                <a:solidFill>
                  <a:schemeClr val="tx2"/>
                </a:solidFill>
                <a:effectLst/>
              </a:rPr>
              <a:t>limitations in creating (semantic and technical) standards </a:t>
            </a:r>
            <a:r>
              <a:rPr lang="en-US" sz="1650" dirty="0">
                <a:effectLst/>
              </a:rPr>
              <a:t>to implement;</a:t>
            </a:r>
            <a:endParaRPr lang="en-US" sz="1650" dirty="0"/>
          </a:p>
          <a:p>
            <a:pPr marL="171450" indent="-171450" defTabSz="685800">
              <a:spcAft>
                <a:spcPts val="600"/>
              </a:spcAft>
              <a:buClr>
                <a:schemeClr val="accent2"/>
              </a:buClr>
              <a:buFont typeface="Arial" panose="020B0604020202020204" pitchFamily="34" charset="0"/>
              <a:buChar char="•"/>
            </a:pPr>
            <a:r>
              <a:rPr lang="en-US" sz="1650" dirty="0"/>
              <a:t>Etc.. </a:t>
            </a:r>
            <a:r>
              <a:rPr lang="en-US" sz="1100" dirty="0"/>
              <a:t> </a:t>
            </a: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5</a:t>
            </a:fld>
            <a:endParaRPr lang="en-GB" dirty="0"/>
          </a:p>
        </p:txBody>
      </p:sp>
      <p:pic>
        <p:nvPicPr>
          <p:cNvPr id="17" name="Picture 2" descr="Cartoon – Importance of Managing Expectations | HENRY KOTULA">
            <a:extLst>
              <a:ext uri="{FF2B5EF4-FFF2-40B4-BE49-F238E27FC236}">
                <a16:creationId xmlns:a16="http://schemas.microsoft.com/office/drawing/2014/main" id="{917B9A8C-A856-0514-A64D-2C4EC24D6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0" y="1941138"/>
            <a:ext cx="4056197" cy="1261224"/>
          </a:xfrm>
          <a:prstGeom prst="rect">
            <a:avLst/>
          </a:prstGeom>
          <a:noFill/>
          <a:extLst>
            <a:ext uri="{909E8E84-426E-40DD-AFC4-6F175D3DCCD1}">
              <a14:hiddenFill xmlns:a14="http://schemas.microsoft.com/office/drawing/2010/main">
                <a:solidFill>
                  <a:srgbClr val="FFFFFF"/>
                </a:solidFill>
              </a14:hiddenFill>
            </a:ext>
          </a:extLst>
        </p:spPr>
      </p:pic>
      <p:sp>
        <p:nvSpPr>
          <p:cNvPr id="18" name="Tekstvak 17">
            <a:extLst>
              <a:ext uri="{FF2B5EF4-FFF2-40B4-BE49-F238E27FC236}">
                <a16:creationId xmlns:a16="http://schemas.microsoft.com/office/drawing/2014/main" id="{F4EC26CE-B51B-739F-C7F5-C136CB4E1960}"/>
              </a:ext>
            </a:extLst>
          </p:cNvPr>
          <p:cNvSpPr txBox="1"/>
          <p:nvPr/>
        </p:nvSpPr>
        <p:spPr>
          <a:xfrm>
            <a:off x="7883683" y="3144905"/>
            <a:ext cx="1260317" cy="230832"/>
          </a:xfrm>
          <a:prstGeom prst="rect">
            <a:avLst/>
          </a:prstGeom>
          <a:noFill/>
        </p:spPr>
        <p:txBody>
          <a:bodyPr wrap="square" rtlCol="0">
            <a:spAutoFit/>
          </a:bodyPr>
          <a:lstStyle/>
          <a:p>
            <a:r>
              <a:rPr lang="nl-NL" sz="900" dirty="0"/>
              <a:t>(Adams, 2008)</a:t>
            </a:r>
          </a:p>
        </p:txBody>
      </p:sp>
      <p:sp>
        <p:nvSpPr>
          <p:cNvPr id="6" name="Tekstvak 5">
            <a:extLst>
              <a:ext uri="{FF2B5EF4-FFF2-40B4-BE49-F238E27FC236}">
                <a16:creationId xmlns:a16="http://schemas.microsoft.com/office/drawing/2014/main" id="{FD9CA274-7267-9EC7-2961-9A02EC7FE6AB}"/>
              </a:ext>
            </a:extLst>
          </p:cNvPr>
          <p:cNvSpPr txBox="1"/>
          <p:nvPr/>
        </p:nvSpPr>
        <p:spPr>
          <a:xfrm>
            <a:off x="4572000" y="3193461"/>
            <a:ext cx="2458720" cy="261610"/>
          </a:xfrm>
          <a:prstGeom prst="rect">
            <a:avLst/>
          </a:prstGeom>
          <a:noFill/>
        </p:spPr>
        <p:txBody>
          <a:bodyPr wrap="square" rtlCol="0">
            <a:spAutoFit/>
          </a:bodyPr>
          <a:lstStyle/>
          <a:p>
            <a:r>
              <a:rPr lang="nl-NL" sz="1100" dirty="0" err="1"/>
              <a:t>Figure</a:t>
            </a:r>
            <a:r>
              <a:rPr lang="nl-NL" sz="1100" dirty="0"/>
              <a:t> 1: Managing </a:t>
            </a:r>
            <a:r>
              <a:rPr lang="nl-NL" sz="1100" dirty="0" err="1"/>
              <a:t>expectations</a:t>
            </a:r>
            <a:r>
              <a:rPr lang="nl-NL" sz="1100" dirty="0"/>
              <a:t> </a:t>
            </a:r>
          </a:p>
        </p:txBody>
      </p:sp>
    </p:spTree>
    <p:extLst>
      <p:ext uri="{BB962C8B-B14F-4D97-AF65-F5344CB8AC3E}">
        <p14:creationId xmlns:p14="http://schemas.microsoft.com/office/powerpoint/2010/main" val="249990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B67C3-E0A0-65EE-AB34-2F55E86CB239}"/>
              </a:ext>
            </a:extLst>
          </p:cNvPr>
          <p:cNvSpPr>
            <a:spLocks noGrp="1"/>
          </p:cNvSpPr>
          <p:nvPr>
            <p:ph type="title"/>
          </p:nvPr>
        </p:nvSpPr>
        <p:spPr/>
        <p:txBody>
          <a:bodyPr/>
          <a:lstStyle/>
          <a:p>
            <a:r>
              <a:rPr lang="en-GB" dirty="0"/>
              <a:t>DPP ontology</a:t>
            </a:r>
            <a:endParaRPr lang="nl-NL" dirty="0"/>
          </a:p>
        </p:txBody>
      </p:sp>
      <p:sp>
        <p:nvSpPr>
          <p:cNvPr id="4" name="Tijdelijke aanduiding voor voettekst 3">
            <a:extLst>
              <a:ext uri="{FF2B5EF4-FFF2-40B4-BE49-F238E27FC236}">
                <a16:creationId xmlns:a16="http://schemas.microsoft.com/office/drawing/2014/main" id="{8538AF41-6075-F1AF-5E0E-65C0179658EB}"/>
              </a:ext>
            </a:extLst>
          </p:cNvPr>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a:extLst>
              <a:ext uri="{FF2B5EF4-FFF2-40B4-BE49-F238E27FC236}">
                <a16:creationId xmlns:a16="http://schemas.microsoft.com/office/drawing/2014/main" id="{698FFBC7-231B-274B-7C3A-2F342F4F12D1}"/>
              </a:ext>
            </a:extLst>
          </p:cNvPr>
          <p:cNvSpPr>
            <a:spLocks noGrp="1"/>
          </p:cNvSpPr>
          <p:nvPr>
            <p:ph type="sldNum" sz="quarter" idx="12"/>
          </p:nvPr>
        </p:nvSpPr>
        <p:spPr/>
        <p:txBody>
          <a:bodyPr/>
          <a:lstStyle/>
          <a:p>
            <a:fld id="{C194BDB0-F4EA-4DD6-8281-CCE2440D0CE0}" type="slidenum">
              <a:rPr lang="en-GB" smtClean="0"/>
              <a:t>50</a:t>
            </a:fld>
            <a:endParaRPr lang="en-GB" dirty="0"/>
          </a:p>
        </p:txBody>
      </p:sp>
      <p:sp>
        <p:nvSpPr>
          <p:cNvPr id="3" name="Tekstvak 2">
            <a:extLst>
              <a:ext uri="{FF2B5EF4-FFF2-40B4-BE49-F238E27FC236}">
                <a16:creationId xmlns:a16="http://schemas.microsoft.com/office/drawing/2014/main" id="{92235294-E548-17DD-D493-1FD758A3FC37}"/>
              </a:ext>
            </a:extLst>
          </p:cNvPr>
          <p:cNvSpPr txBox="1"/>
          <p:nvPr/>
        </p:nvSpPr>
        <p:spPr>
          <a:xfrm>
            <a:off x="758825" y="4043406"/>
            <a:ext cx="2013872" cy="261610"/>
          </a:xfrm>
          <a:prstGeom prst="rect">
            <a:avLst/>
          </a:prstGeom>
          <a:noFill/>
        </p:spPr>
        <p:txBody>
          <a:bodyPr wrap="square" rtlCol="0">
            <a:spAutoFit/>
          </a:bodyPr>
          <a:lstStyle/>
          <a:p>
            <a:r>
              <a:rPr lang="nl-NL" sz="1100" dirty="0" err="1"/>
              <a:t>Figure</a:t>
            </a:r>
            <a:r>
              <a:rPr lang="nl-NL" sz="1100" dirty="0"/>
              <a:t> 13: Classes DPP</a:t>
            </a:r>
          </a:p>
        </p:txBody>
      </p:sp>
      <p:pic>
        <p:nvPicPr>
          <p:cNvPr id="9" name="Afbeelding 8">
            <a:extLst>
              <a:ext uri="{FF2B5EF4-FFF2-40B4-BE49-F238E27FC236}">
                <a16:creationId xmlns:a16="http://schemas.microsoft.com/office/drawing/2014/main" id="{6D2BF2EB-08C4-9ECF-A6F6-CFB276F34107}"/>
              </a:ext>
            </a:extLst>
          </p:cNvPr>
          <p:cNvPicPr>
            <a:picLocks noChangeAspect="1"/>
          </p:cNvPicPr>
          <p:nvPr/>
        </p:nvPicPr>
        <p:blipFill>
          <a:blip r:embed="rId2"/>
          <a:stretch>
            <a:fillRect/>
          </a:stretch>
        </p:blipFill>
        <p:spPr>
          <a:xfrm>
            <a:off x="727593" y="903806"/>
            <a:ext cx="2370803" cy="3137828"/>
          </a:xfrm>
          <a:prstGeom prst="rect">
            <a:avLst/>
          </a:prstGeom>
        </p:spPr>
      </p:pic>
      <p:pic>
        <p:nvPicPr>
          <p:cNvPr id="10" name="Afbeelding 9">
            <a:extLst>
              <a:ext uri="{FF2B5EF4-FFF2-40B4-BE49-F238E27FC236}">
                <a16:creationId xmlns:a16="http://schemas.microsoft.com/office/drawing/2014/main" id="{8C1F838A-8B9F-4AEF-103F-931A0331FF6D}"/>
              </a:ext>
            </a:extLst>
          </p:cNvPr>
          <p:cNvPicPr>
            <a:picLocks noChangeAspect="1"/>
          </p:cNvPicPr>
          <p:nvPr/>
        </p:nvPicPr>
        <p:blipFill rotWithShape="1">
          <a:blip r:embed="rId3">
            <a:extLst>
              <a:ext uri="{28A0092B-C50C-407E-A947-70E740481C1C}">
                <a14:useLocalDpi xmlns:a14="http://schemas.microsoft.com/office/drawing/2010/main" val="0"/>
              </a:ext>
            </a:extLst>
          </a:blip>
          <a:srcRect r="15181"/>
          <a:stretch/>
        </p:blipFill>
        <p:spPr bwMode="auto">
          <a:xfrm>
            <a:off x="3129628" y="395248"/>
            <a:ext cx="1572469" cy="3646386"/>
          </a:xfrm>
          <a:prstGeom prst="rect">
            <a:avLst/>
          </a:prstGeom>
          <a:ln>
            <a:noFill/>
          </a:ln>
          <a:extLst>
            <a:ext uri="{53640926-AAD7-44D8-BBD7-CCE9431645EC}">
              <a14:shadowObscured xmlns:a14="http://schemas.microsoft.com/office/drawing/2010/main"/>
            </a:ext>
          </a:extLst>
        </p:spPr>
      </p:pic>
      <p:pic>
        <p:nvPicPr>
          <p:cNvPr id="11" name="Afbeelding 10">
            <a:extLst>
              <a:ext uri="{FF2B5EF4-FFF2-40B4-BE49-F238E27FC236}">
                <a16:creationId xmlns:a16="http://schemas.microsoft.com/office/drawing/2014/main" id="{348C1F48-1447-58FE-F7EC-B7801AE1E3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4445" y="2872804"/>
            <a:ext cx="4182890" cy="1168830"/>
          </a:xfrm>
          <a:prstGeom prst="rect">
            <a:avLst/>
          </a:prstGeom>
        </p:spPr>
      </p:pic>
      <p:sp>
        <p:nvSpPr>
          <p:cNvPr id="12" name="Tekstvak 11">
            <a:extLst>
              <a:ext uri="{FF2B5EF4-FFF2-40B4-BE49-F238E27FC236}">
                <a16:creationId xmlns:a16="http://schemas.microsoft.com/office/drawing/2014/main" id="{6D02AFF1-FEB7-2D69-89D9-6EDB0AB3D351}"/>
              </a:ext>
            </a:extLst>
          </p:cNvPr>
          <p:cNvSpPr txBox="1"/>
          <p:nvPr/>
        </p:nvSpPr>
        <p:spPr>
          <a:xfrm>
            <a:off x="3015659" y="4049267"/>
            <a:ext cx="2013872" cy="261610"/>
          </a:xfrm>
          <a:prstGeom prst="rect">
            <a:avLst/>
          </a:prstGeom>
          <a:noFill/>
        </p:spPr>
        <p:txBody>
          <a:bodyPr wrap="square" rtlCol="0">
            <a:spAutoFit/>
          </a:bodyPr>
          <a:lstStyle/>
          <a:p>
            <a:r>
              <a:rPr lang="nl-NL" sz="1100" dirty="0" err="1"/>
              <a:t>Figure</a:t>
            </a:r>
            <a:r>
              <a:rPr lang="nl-NL" sz="1100" dirty="0"/>
              <a:t> 14: Data </a:t>
            </a:r>
            <a:r>
              <a:rPr lang="nl-NL" sz="1100" dirty="0" err="1"/>
              <a:t>properties</a:t>
            </a:r>
            <a:r>
              <a:rPr lang="nl-NL" sz="1100" dirty="0"/>
              <a:t> DPP</a:t>
            </a:r>
          </a:p>
        </p:txBody>
      </p:sp>
      <p:sp>
        <p:nvSpPr>
          <p:cNvPr id="14" name="Tekstvak 13">
            <a:extLst>
              <a:ext uri="{FF2B5EF4-FFF2-40B4-BE49-F238E27FC236}">
                <a16:creationId xmlns:a16="http://schemas.microsoft.com/office/drawing/2014/main" id="{40921FB7-900D-0959-3FF7-FCD3BDCFF1A6}"/>
              </a:ext>
            </a:extLst>
          </p:cNvPr>
          <p:cNvSpPr txBox="1"/>
          <p:nvPr/>
        </p:nvSpPr>
        <p:spPr>
          <a:xfrm>
            <a:off x="4733329" y="2611194"/>
            <a:ext cx="3525768" cy="261610"/>
          </a:xfrm>
          <a:prstGeom prst="rect">
            <a:avLst/>
          </a:prstGeom>
          <a:noFill/>
        </p:spPr>
        <p:txBody>
          <a:bodyPr wrap="square" rtlCol="0">
            <a:spAutoFit/>
          </a:bodyPr>
          <a:lstStyle/>
          <a:p>
            <a:r>
              <a:rPr lang="nl-NL" sz="1100" dirty="0" err="1"/>
              <a:t>Figure</a:t>
            </a:r>
            <a:r>
              <a:rPr lang="nl-NL" sz="1100" dirty="0"/>
              <a:t> 14: </a:t>
            </a:r>
            <a:r>
              <a:rPr lang="nl-NL" sz="1100" dirty="0" err="1"/>
              <a:t>Notation</a:t>
            </a:r>
            <a:r>
              <a:rPr lang="nl-NL" sz="1100" dirty="0"/>
              <a:t> </a:t>
            </a:r>
            <a:r>
              <a:rPr lang="nl-NL" sz="1100" dirty="0" err="1"/>
              <a:t>alternative</a:t>
            </a:r>
            <a:r>
              <a:rPr lang="nl-NL" sz="1100" dirty="0"/>
              <a:t> </a:t>
            </a:r>
            <a:r>
              <a:rPr lang="nl-NL" sz="1100" dirty="0" err="1"/>
              <a:t>ontologies</a:t>
            </a:r>
            <a:endParaRPr lang="nl-NL" sz="1100" dirty="0"/>
          </a:p>
        </p:txBody>
      </p:sp>
    </p:spTree>
    <p:extLst>
      <p:ext uri="{BB962C8B-B14F-4D97-AF65-F5344CB8AC3E}">
        <p14:creationId xmlns:p14="http://schemas.microsoft.com/office/powerpoint/2010/main" val="118866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From material passport to digital product passport</a:t>
            </a:r>
            <a:br>
              <a:rPr lang="en-GB" dirty="0"/>
            </a:br>
            <a:br>
              <a:rPr lang="en-GB" dirty="0"/>
            </a:br>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6</a:t>
            </a:fld>
            <a:endParaRPr lang="en-GB" dirty="0"/>
          </a:p>
        </p:txBody>
      </p:sp>
      <p:pic>
        <p:nvPicPr>
          <p:cNvPr id="7" name="Graphic 6" descr="Papier silhouet">
            <a:extLst>
              <a:ext uri="{FF2B5EF4-FFF2-40B4-BE49-F238E27FC236}">
                <a16:creationId xmlns:a16="http://schemas.microsoft.com/office/drawing/2014/main" id="{4FFA5B83-C356-D562-3E51-32EA42174C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3111" y="2232612"/>
            <a:ext cx="914400" cy="914400"/>
          </a:xfrm>
          <a:prstGeom prst="rect">
            <a:avLst/>
          </a:prstGeom>
        </p:spPr>
      </p:pic>
      <p:sp>
        <p:nvSpPr>
          <p:cNvPr id="8" name="Tekstvak 7">
            <a:extLst>
              <a:ext uri="{FF2B5EF4-FFF2-40B4-BE49-F238E27FC236}">
                <a16:creationId xmlns:a16="http://schemas.microsoft.com/office/drawing/2014/main" id="{FBFD5670-ABB1-513D-C169-34BCDC3B513C}"/>
              </a:ext>
            </a:extLst>
          </p:cNvPr>
          <p:cNvSpPr txBox="1"/>
          <p:nvPr/>
        </p:nvSpPr>
        <p:spPr>
          <a:xfrm>
            <a:off x="4332009" y="2482486"/>
            <a:ext cx="556882" cy="307777"/>
          </a:xfrm>
          <a:prstGeom prst="rect">
            <a:avLst/>
          </a:prstGeom>
          <a:noFill/>
        </p:spPr>
        <p:txBody>
          <a:bodyPr wrap="square" rtlCol="0">
            <a:spAutoFit/>
          </a:bodyPr>
          <a:lstStyle/>
          <a:p>
            <a:r>
              <a:rPr lang="nl-NL" sz="1400" b="1" dirty="0">
                <a:solidFill>
                  <a:schemeClr val="tx2"/>
                </a:solidFill>
              </a:rPr>
              <a:t>DPP</a:t>
            </a:r>
          </a:p>
        </p:txBody>
      </p:sp>
      <p:sp>
        <p:nvSpPr>
          <p:cNvPr id="15" name="Tekstvak 14">
            <a:extLst>
              <a:ext uri="{FF2B5EF4-FFF2-40B4-BE49-F238E27FC236}">
                <a16:creationId xmlns:a16="http://schemas.microsoft.com/office/drawing/2014/main" id="{C9CB2674-F77C-9C04-0FE8-2D2E19094C8D}"/>
              </a:ext>
            </a:extLst>
          </p:cNvPr>
          <p:cNvSpPr txBox="1"/>
          <p:nvPr/>
        </p:nvSpPr>
        <p:spPr>
          <a:xfrm>
            <a:off x="1065594" y="4080629"/>
            <a:ext cx="1641100" cy="246221"/>
          </a:xfrm>
          <a:prstGeom prst="rect">
            <a:avLst/>
          </a:prstGeom>
          <a:noFill/>
        </p:spPr>
        <p:txBody>
          <a:bodyPr wrap="square" rtlCol="0">
            <a:spAutoFit/>
          </a:bodyPr>
          <a:lstStyle/>
          <a:p>
            <a:pPr algn="ctr"/>
            <a:r>
              <a:rPr lang="nl-NL" sz="1000" dirty="0"/>
              <a:t>Manufacturing data</a:t>
            </a:r>
          </a:p>
        </p:txBody>
      </p:sp>
      <p:sp>
        <p:nvSpPr>
          <p:cNvPr id="16" name="Tekstvak 15">
            <a:extLst>
              <a:ext uri="{FF2B5EF4-FFF2-40B4-BE49-F238E27FC236}">
                <a16:creationId xmlns:a16="http://schemas.microsoft.com/office/drawing/2014/main" id="{06214EF1-6452-2D40-7836-2E6320B4D5C2}"/>
              </a:ext>
            </a:extLst>
          </p:cNvPr>
          <p:cNvSpPr txBox="1"/>
          <p:nvPr/>
        </p:nvSpPr>
        <p:spPr>
          <a:xfrm>
            <a:off x="2929210" y="4127086"/>
            <a:ext cx="1641100" cy="246221"/>
          </a:xfrm>
          <a:prstGeom prst="rect">
            <a:avLst/>
          </a:prstGeom>
          <a:noFill/>
        </p:spPr>
        <p:txBody>
          <a:bodyPr wrap="square" rtlCol="0">
            <a:spAutoFit/>
          </a:bodyPr>
          <a:lstStyle/>
          <a:p>
            <a:pPr algn="ctr"/>
            <a:r>
              <a:rPr lang="nl-NL" sz="1000" dirty="0" err="1"/>
              <a:t>Usage</a:t>
            </a:r>
            <a:r>
              <a:rPr lang="nl-NL" sz="1000" dirty="0"/>
              <a:t> data</a:t>
            </a:r>
          </a:p>
        </p:txBody>
      </p:sp>
      <p:sp>
        <p:nvSpPr>
          <p:cNvPr id="18" name="Tekstvak 17">
            <a:extLst>
              <a:ext uri="{FF2B5EF4-FFF2-40B4-BE49-F238E27FC236}">
                <a16:creationId xmlns:a16="http://schemas.microsoft.com/office/drawing/2014/main" id="{A3EEE2A5-1A4D-6D56-3C08-874D34D3D847}"/>
              </a:ext>
            </a:extLst>
          </p:cNvPr>
          <p:cNvSpPr txBox="1"/>
          <p:nvPr/>
        </p:nvSpPr>
        <p:spPr>
          <a:xfrm>
            <a:off x="6457137" y="4080629"/>
            <a:ext cx="1641100" cy="246221"/>
          </a:xfrm>
          <a:prstGeom prst="rect">
            <a:avLst/>
          </a:prstGeom>
          <a:noFill/>
        </p:spPr>
        <p:txBody>
          <a:bodyPr wrap="square" rtlCol="0">
            <a:spAutoFit/>
          </a:bodyPr>
          <a:lstStyle/>
          <a:p>
            <a:pPr algn="ctr"/>
            <a:r>
              <a:rPr lang="nl-NL" sz="1000" dirty="0"/>
              <a:t>Life </a:t>
            </a:r>
            <a:r>
              <a:rPr lang="nl-NL" sz="1000" dirty="0" err="1"/>
              <a:t>cycle</a:t>
            </a:r>
            <a:r>
              <a:rPr lang="nl-NL" sz="1000" dirty="0"/>
              <a:t> data</a:t>
            </a:r>
          </a:p>
        </p:txBody>
      </p:sp>
      <p:sp>
        <p:nvSpPr>
          <p:cNvPr id="19" name="Tekstvak 18">
            <a:extLst>
              <a:ext uri="{FF2B5EF4-FFF2-40B4-BE49-F238E27FC236}">
                <a16:creationId xmlns:a16="http://schemas.microsoft.com/office/drawing/2014/main" id="{8BFDFE3A-D29B-CAEC-4906-845BF758A2D9}"/>
              </a:ext>
            </a:extLst>
          </p:cNvPr>
          <p:cNvSpPr txBox="1"/>
          <p:nvPr/>
        </p:nvSpPr>
        <p:spPr>
          <a:xfrm>
            <a:off x="5436339" y="1778218"/>
            <a:ext cx="1641100" cy="400110"/>
          </a:xfrm>
          <a:prstGeom prst="rect">
            <a:avLst/>
          </a:prstGeom>
          <a:noFill/>
        </p:spPr>
        <p:txBody>
          <a:bodyPr wrap="square" rtlCol="0">
            <a:spAutoFit/>
          </a:bodyPr>
          <a:lstStyle/>
          <a:p>
            <a:pPr algn="ctr"/>
            <a:r>
              <a:rPr lang="en-US" sz="1000"/>
              <a:t>Expected to become ‘mandatory’ in 2026</a:t>
            </a:r>
          </a:p>
        </p:txBody>
      </p:sp>
      <p:sp>
        <p:nvSpPr>
          <p:cNvPr id="20" name="Tekstvak 19">
            <a:extLst>
              <a:ext uri="{FF2B5EF4-FFF2-40B4-BE49-F238E27FC236}">
                <a16:creationId xmlns:a16="http://schemas.microsoft.com/office/drawing/2014/main" id="{0F9833BA-3C63-3E8D-2012-C5C60BF499D5}"/>
              </a:ext>
            </a:extLst>
          </p:cNvPr>
          <p:cNvSpPr txBox="1"/>
          <p:nvPr/>
        </p:nvSpPr>
        <p:spPr>
          <a:xfrm>
            <a:off x="3729213" y="1785520"/>
            <a:ext cx="1641100" cy="246221"/>
          </a:xfrm>
          <a:prstGeom prst="rect">
            <a:avLst/>
          </a:prstGeom>
          <a:noFill/>
        </p:spPr>
        <p:txBody>
          <a:bodyPr wrap="square" rtlCol="0">
            <a:spAutoFit/>
          </a:bodyPr>
          <a:lstStyle/>
          <a:p>
            <a:pPr algn="ctr"/>
            <a:r>
              <a:rPr lang="en-US" sz="1000" dirty="0">
                <a:latin typeface="Calibri" panose="020F0502020204030204" pitchFamily="34" charset="0"/>
                <a:ea typeface="Calibri" panose="020F0502020204030204" pitchFamily="34" charset="0"/>
                <a:cs typeface="Times New Roman" panose="02020603050405020304" pitchFamily="18" charset="0"/>
              </a:rPr>
              <a:t>Track and trace tool</a:t>
            </a:r>
            <a:endParaRPr lang="nl-NL" sz="1000" dirty="0"/>
          </a:p>
        </p:txBody>
      </p:sp>
      <p:sp>
        <p:nvSpPr>
          <p:cNvPr id="21" name="Tekstvak 20">
            <a:extLst>
              <a:ext uri="{FF2B5EF4-FFF2-40B4-BE49-F238E27FC236}">
                <a16:creationId xmlns:a16="http://schemas.microsoft.com/office/drawing/2014/main" id="{16D664B5-DEB9-D76D-9DD6-DE180071C182}"/>
              </a:ext>
            </a:extLst>
          </p:cNvPr>
          <p:cNvSpPr txBox="1"/>
          <p:nvPr/>
        </p:nvSpPr>
        <p:spPr>
          <a:xfrm>
            <a:off x="1998068" y="1778218"/>
            <a:ext cx="1641100" cy="553998"/>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Seen as a solution to the lack of consistent and trustworthy information</a:t>
            </a:r>
            <a:endParaRPr lang="nl-NL" sz="1000" dirty="0"/>
          </a:p>
        </p:txBody>
      </p:sp>
      <p:sp>
        <p:nvSpPr>
          <p:cNvPr id="22" name="Tekstvak 21">
            <a:extLst>
              <a:ext uri="{FF2B5EF4-FFF2-40B4-BE49-F238E27FC236}">
                <a16:creationId xmlns:a16="http://schemas.microsoft.com/office/drawing/2014/main" id="{266999A1-ADE0-6999-54CA-51BF4AEAFBF0}"/>
              </a:ext>
            </a:extLst>
          </p:cNvPr>
          <p:cNvSpPr txBox="1"/>
          <p:nvPr/>
        </p:nvSpPr>
        <p:spPr>
          <a:xfrm>
            <a:off x="218100" y="1779977"/>
            <a:ext cx="1641100" cy="400110"/>
          </a:xfrm>
          <a:prstGeom prst="rect">
            <a:avLst/>
          </a:prstGeom>
          <a:noFill/>
        </p:spPr>
        <p:txBody>
          <a:bodyPr wrap="square" rtlCol="0">
            <a:spAutoFit/>
          </a:bodyPr>
          <a:lstStyle/>
          <a:p>
            <a:pPr algn="ctr"/>
            <a:r>
              <a:rPr lang="en-US" sz="1000" dirty="0">
                <a:effectLst/>
                <a:latin typeface="Calibri" panose="020F0502020204030204" pitchFamily="34" charset="0"/>
                <a:ea typeface="Calibri" panose="020F0502020204030204" pitchFamily="34" charset="0"/>
                <a:cs typeface="Times New Roman" panose="02020603050405020304" pitchFamily="18" charset="0"/>
              </a:rPr>
              <a:t>Literature </a:t>
            </a:r>
            <a:r>
              <a:rPr lang="en-US" sz="1000" dirty="0">
                <a:latin typeface="Calibri" panose="020F0502020204030204" pitchFamily="34" charset="0"/>
                <a:cs typeface="Times New Roman" panose="02020603050405020304" pitchFamily="18" charset="0"/>
              </a:rPr>
              <a:t>terminology DPP &amp; MP used interchangeably</a:t>
            </a:r>
            <a:endParaRPr lang="nl-NL" sz="1000" dirty="0"/>
          </a:p>
        </p:txBody>
      </p:sp>
      <p:cxnSp>
        <p:nvCxnSpPr>
          <p:cNvPr id="23" name="Rechte verbindingslijn 22">
            <a:extLst>
              <a:ext uri="{FF2B5EF4-FFF2-40B4-BE49-F238E27FC236}">
                <a16:creationId xmlns:a16="http://schemas.microsoft.com/office/drawing/2014/main" id="{E462E3C1-B386-B49F-C2A6-D7B6125078CB}"/>
              </a:ext>
            </a:extLst>
          </p:cNvPr>
          <p:cNvCxnSpPr>
            <a:cxnSpLocks/>
          </p:cNvCxnSpPr>
          <p:nvPr/>
        </p:nvCxnSpPr>
        <p:spPr>
          <a:xfrm flipV="1">
            <a:off x="1042385" y="2681741"/>
            <a:ext cx="3185985" cy="669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Rechte verbindingslijn 23">
            <a:extLst>
              <a:ext uri="{FF2B5EF4-FFF2-40B4-BE49-F238E27FC236}">
                <a16:creationId xmlns:a16="http://schemas.microsoft.com/office/drawing/2014/main" id="{80A69F6D-BEFE-AAAA-0844-4E50509D07C8}"/>
              </a:ext>
            </a:extLst>
          </p:cNvPr>
          <p:cNvCxnSpPr>
            <a:cxnSpLocks/>
          </p:cNvCxnSpPr>
          <p:nvPr/>
        </p:nvCxnSpPr>
        <p:spPr>
          <a:xfrm flipV="1">
            <a:off x="4912252" y="2689812"/>
            <a:ext cx="3185985" cy="669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kstvak 26">
            <a:extLst>
              <a:ext uri="{FF2B5EF4-FFF2-40B4-BE49-F238E27FC236}">
                <a16:creationId xmlns:a16="http://schemas.microsoft.com/office/drawing/2014/main" id="{04541814-08FD-6B25-D6C0-DF825B1979F0}"/>
              </a:ext>
            </a:extLst>
          </p:cNvPr>
          <p:cNvSpPr txBox="1"/>
          <p:nvPr/>
        </p:nvSpPr>
        <p:spPr>
          <a:xfrm>
            <a:off x="4136471" y="2704675"/>
            <a:ext cx="867679" cy="338554"/>
          </a:xfrm>
          <a:prstGeom prst="rect">
            <a:avLst/>
          </a:prstGeom>
          <a:noFill/>
        </p:spPr>
        <p:txBody>
          <a:bodyPr wrap="square" rtlCol="0">
            <a:spAutoFit/>
          </a:bodyPr>
          <a:lstStyle/>
          <a:p>
            <a:pPr algn="ctr"/>
            <a:r>
              <a:rPr lang="en-US" sz="800" u="sng" dirty="0">
                <a:effectLst/>
                <a:latin typeface="Calibri" panose="020F0502020204030204" pitchFamily="34" charset="0"/>
                <a:ea typeface="Calibri" panose="020F0502020204030204" pitchFamily="34" charset="0"/>
                <a:cs typeface="Times New Roman" panose="02020603050405020304" pitchFamily="18" charset="0"/>
              </a:rPr>
              <a:t>No standard</a:t>
            </a:r>
          </a:p>
          <a:p>
            <a:pPr algn="ctr"/>
            <a:r>
              <a:rPr lang="en-US" sz="800" u="sng" dirty="0">
                <a:effectLst/>
                <a:latin typeface="Calibri" panose="020F0502020204030204" pitchFamily="34" charset="0"/>
                <a:ea typeface="Calibri" panose="020F0502020204030204" pitchFamily="34" charset="0"/>
                <a:cs typeface="Times New Roman" panose="02020603050405020304" pitchFamily="18" charset="0"/>
              </a:rPr>
              <a:t>format</a:t>
            </a:r>
            <a:endParaRPr lang="nl-NL" sz="800" u="sng" dirty="0"/>
          </a:p>
        </p:txBody>
      </p:sp>
      <p:sp>
        <p:nvSpPr>
          <p:cNvPr id="37" name="Tekstvak 36">
            <a:extLst>
              <a:ext uri="{FF2B5EF4-FFF2-40B4-BE49-F238E27FC236}">
                <a16:creationId xmlns:a16="http://schemas.microsoft.com/office/drawing/2014/main" id="{C1D43904-DF77-9999-EC78-55BFDF114D65}"/>
              </a:ext>
            </a:extLst>
          </p:cNvPr>
          <p:cNvSpPr txBox="1"/>
          <p:nvPr/>
        </p:nvSpPr>
        <p:spPr>
          <a:xfrm>
            <a:off x="7090407" y="1778218"/>
            <a:ext cx="1641100" cy="707886"/>
          </a:xfrm>
          <a:prstGeom prst="rect">
            <a:avLst/>
          </a:prstGeom>
          <a:noFill/>
        </p:spPr>
        <p:txBody>
          <a:bodyPr wrap="square" rtlCol="0">
            <a:spAutoFit/>
          </a:bodyPr>
          <a:lstStyle/>
          <a:p>
            <a:pPr algn="ctr"/>
            <a:r>
              <a:rPr lang="en-US" sz="1000" dirty="0"/>
              <a:t>Subject to various regulations and standards, some of which are only now emerging</a:t>
            </a:r>
          </a:p>
        </p:txBody>
      </p:sp>
      <p:sp>
        <p:nvSpPr>
          <p:cNvPr id="38" name="Tekstvak 37">
            <a:extLst>
              <a:ext uri="{FF2B5EF4-FFF2-40B4-BE49-F238E27FC236}">
                <a16:creationId xmlns:a16="http://schemas.microsoft.com/office/drawing/2014/main" id="{F4F45414-24E3-BCAD-21A6-225A86B2813A}"/>
              </a:ext>
            </a:extLst>
          </p:cNvPr>
          <p:cNvSpPr txBox="1"/>
          <p:nvPr/>
        </p:nvSpPr>
        <p:spPr>
          <a:xfrm>
            <a:off x="4622682" y="4078294"/>
            <a:ext cx="1641100" cy="246221"/>
          </a:xfrm>
          <a:prstGeom prst="rect">
            <a:avLst/>
          </a:prstGeom>
          <a:noFill/>
        </p:spPr>
        <p:txBody>
          <a:bodyPr wrap="square" rtlCol="0">
            <a:spAutoFit/>
          </a:bodyPr>
          <a:lstStyle/>
          <a:p>
            <a:pPr algn="ctr"/>
            <a:r>
              <a:rPr lang="nl-NL" sz="1000" dirty="0"/>
              <a:t>End-of-life data</a:t>
            </a:r>
          </a:p>
        </p:txBody>
      </p:sp>
      <p:pic>
        <p:nvPicPr>
          <p:cNvPr id="39" name="Graphic 38" descr="Open boek silhouet">
            <a:extLst>
              <a:ext uri="{FF2B5EF4-FFF2-40B4-BE49-F238E27FC236}">
                <a16:creationId xmlns:a16="http://schemas.microsoft.com/office/drawing/2014/main" id="{ED56D5C5-280E-06E3-1595-9D9CD809D5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8965" y="963988"/>
            <a:ext cx="914400" cy="914400"/>
          </a:xfrm>
          <a:prstGeom prst="rect">
            <a:avLst/>
          </a:prstGeom>
        </p:spPr>
      </p:pic>
      <p:pic>
        <p:nvPicPr>
          <p:cNvPr id="41" name="Graphic 40" descr="Gloeilamp en tandwiel silhouet">
            <a:extLst>
              <a:ext uri="{FF2B5EF4-FFF2-40B4-BE49-F238E27FC236}">
                <a16:creationId xmlns:a16="http://schemas.microsoft.com/office/drawing/2014/main" id="{5961E959-57A0-554F-1CB9-609F2AACE5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37753" y="1004018"/>
            <a:ext cx="845104" cy="845104"/>
          </a:xfrm>
          <a:prstGeom prst="rect">
            <a:avLst/>
          </a:prstGeom>
        </p:spPr>
      </p:pic>
      <p:pic>
        <p:nvPicPr>
          <p:cNvPr id="45" name="Graphic 44" descr="Vergrootglas silhouet">
            <a:extLst>
              <a:ext uri="{FF2B5EF4-FFF2-40B4-BE49-F238E27FC236}">
                <a16:creationId xmlns:a16="http://schemas.microsoft.com/office/drawing/2014/main" id="{A733D81F-F02D-FF90-3FB1-3232D3F0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11660" y="1090293"/>
            <a:ext cx="783159" cy="783159"/>
          </a:xfrm>
          <a:prstGeom prst="rect">
            <a:avLst/>
          </a:prstGeom>
        </p:spPr>
      </p:pic>
      <p:pic>
        <p:nvPicPr>
          <p:cNvPr id="47" name="Graphic 46" descr="Weegschalen van gerechtigheid silhouet">
            <a:extLst>
              <a:ext uri="{FF2B5EF4-FFF2-40B4-BE49-F238E27FC236}">
                <a16:creationId xmlns:a16="http://schemas.microsoft.com/office/drawing/2014/main" id="{A3DEBCF6-CE79-68A5-40EA-B5F3DD3F8D2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57014" y="1133561"/>
            <a:ext cx="707886" cy="707886"/>
          </a:xfrm>
          <a:prstGeom prst="rect">
            <a:avLst/>
          </a:prstGeom>
        </p:spPr>
      </p:pic>
      <p:pic>
        <p:nvPicPr>
          <p:cNvPr id="49" name="Graphic 48" descr="Hamer silhouet">
            <a:extLst>
              <a:ext uri="{FF2B5EF4-FFF2-40B4-BE49-F238E27FC236}">
                <a16:creationId xmlns:a16="http://schemas.microsoft.com/office/drawing/2014/main" id="{5883455E-5F14-1578-14F0-F15ED3D747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909839" y="1093714"/>
            <a:ext cx="707886" cy="707886"/>
          </a:xfrm>
          <a:prstGeom prst="rect">
            <a:avLst/>
          </a:prstGeom>
        </p:spPr>
      </p:pic>
      <p:pic>
        <p:nvPicPr>
          <p:cNvPr id="50" name="Graphic 49" descr="Grafsteen silhouet">
            <a:extLst>
              <a:ext uri="{FF2B5EF4-FFF2-40B4-BE49-F238E27FC236}">
                <a16:creationId xmlns:a16="http://schemas.microsoft.com/office/drawing/2014/main" id="{994D2D5C-40AE-09EF-B518-62597559FFD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019805" y="3360400"/>
            <a:ext cx="733455" cy="733455"/>
          </a:xfrm>
          <a:prstGeom prst="rect">
            <a:avLst/>
          </a:prstGeom>
        </p:spPr>
      </p:pic>
      <p:pic>
        <p:nvPicPr>
          <p:cNvPr id="51" name="Graphic 50" descr="Stijgende lijn silhouet">
            <a:extLst>
              <a:ext uri="{FF2B5EF4-FFF2-40B4-BE49-F238E27FC236}">
                <a16:creationId xmlns:a16="http://schemas.microsoft.com/office/drawing/2014/main" id="{A41AB398-4B25-A254-29A5-3654B2C272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700334" y="3117975"/>
            <a:ext cx="1129735" cy="1129735"/>
          </a:xfrm>
          <a:prstGeom prst="rect">
            <a:avLst/>
          </a:prstGeom>
        </p:spPr>
      </p:pic>
      <p:pic>
        <p:nvPicPr>
          <p:cNvPr id="53" name="Graphic 52" descr="Fabriek silhouet">
            <a:extLst>
              <a:ext uri="{FF2B5EF4-FFF2-40B4-BE49-F238E27FC236}">
                <a16:creationId xmlns:a16="http://schemas.microsoft.com/office/drawing/2014/main" id="{20FFE791-9926-CD0F-49A5-A32D61C289D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18220" y="3246152"/>
            <a:ext cx="914400" cy="914400"/>
          </a:xfrm>
          <a:prstGeom prst="rect">
            <a:avLst/>
          </a:prstGeom>
        </p:spPr>
      </p:pic>
      <p:pic>
        <p:nvPicPr>
          <p:cNvPr id="55" name="Graphic 54" descr="Huis silhouet">
            <a:extLst>
              <a:ext uri="{FF2B5EF4-FFF2-40B4-BE49-F238E27FC236}">
                <a16:creationId xmlns:a16="http://schemas.microsoft.com/office/drawing/2014/main" id="{9D3C6EC9-37F0-5D3E-DC62-58AC43D0B8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95384" y="3305255"/>
            <a:ext cx="841087" cy="841087"/>
          </a:xfrm>
          <a:prstGeom prst="rect">
            <a:avLst/>
          </a:prstGeom>
        </p:spPr>
      </p:pic>
      <p:sp>
        <p:nvSpPr>
          <p:cNvPr id="56" name="Tekstvak 55">
            <a:extLst>
              <a:ext uri="{FF2B5EF4-FFF2-40B4-BE49-F238E27FC236}">
                <a16:creationId xmlns:a16="http://schemas.microsoft.com/office/drawing/2014/main" id="{CF2023A1-4B6F-FBDB-FB00-5193F9D6D52E}"/>
              </a:ext>
            </a:extLst>
          </p:cNvPr>
          <p:cNvSpPr txBox="1"/>
          <p:nvPr/>
        </p:nvSpPr>
        <p:spPr>
          <a:xfrm>
            <a:off x="557214" y="2666423"/>
            <a:ext cx="1641100" cy="246221"/>
          </a:xfrm>
          <a:prstGeom prst="rect">
            <a:avLst/>
          </a:prstGeom>
          <a:noFill/>
        </p:spPr>
        <p:txBody>
          <a:bodyPr wrap="square" rtlCol="0">
            <a:spAutoFit/>
          </a:bodyPr>
          <a:lstStyle/>
          <a:p>
            <a:pPr algn="ctr"/>
            <a:r>
              <a:rPr lang="en-US" sz="1000" b="1" dirty="0">
                <a:latin typeface="Calibri" panose="020F0502020204030204" pitchFamily="34" charset="0"/>
                <a:cs typeface="Times New Roman" panose="02020603050405020304" pitchFamily="18" charset="0"/>
              </a:rPr>
              <a:t>Type of data</a:t>
            </a:r>
            <a:endParaRPr lang="nl-NL" sz="1000" b="1" dirty="0"/>
          </a:p>
        </p:txBody>
      </p:sp>
      <p:sp>
        <p:nvSpPr>
          <p:cNvPr id="57" name="Tekstvak 56">
            <a:extLst>
              <a:ext uri="{FF2B5EF4-FFF2-40B4-BE49-F238E27FC236}">
                <a16:creationId xmlns:a16="http://schemas.microsoft.com/office/drawing/2014/main" id="{BC012A67-90B5-C357-0263-32B5E56217EC}"/>
              </a:ext>
            </a:extLst>
          </p:cNvPr>
          <p:cNvSpPr txBox="1"/>
          <p:nvPr/>
        </p:nvSpPr>
        <p:spPr>
          <a:xfrm>
            <a:off x="626524" y="2457120"/>
            <a:ext cx="1641100" cy="246221"/>
          </a:xfrm>
          <a:prstGeom prst="rect">
            <a:avLst/>
          </a:prstGeom>
          <a:noFill/>
        </p:spPr>
        <p:txBody>
          <a:bodyPr wrap="square" rtlCol="0">
            <a:spAutoFit/>
          </a:bodyPr>
          <a:lstStyle/>
          <a:p>
            <a:pPr algn="ctr"/>
            <a:r>
              <a:rPr lang="en-US" sz="1000" b="1" dirty="0">
                <a:latin typeface="Calibri" panose="020F0502020204030204" pitchFamily="34" charset="0"/>
                <a:cs typeface="Times New Roman" panose="02020603050405020304" pitchFamily="18" charset="0"/>
              </a:rPr>
              <a:t>State-of-the-art</a:t>
            </a:r>
            <a:endParaRPr lang="nl-NL" sz="1000" b="1" dirty="0"/>
          </a:p>
        </p:txBody>
      </p:sp>
    </p:spTree>
    <p:extLst>
      <p:ext uri="{BB962C8B-B14F-4D97-AF65-F5344CB8AC3E}">
        <p14:creationId xmlns:p14="http://schemas.microsoft.com/office/powerpoint/2010/main" val="13140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Digital product passport</a:t>
            </a:r>
            <a:br>
              <a:rPr lang="en-GB" dirty="0"/>
            </a:br>
            <a:endParaRPr lang="en-GB" dirty="0"/>
          </a:p>
        </p:txBody>
      </p:sp>
      <p:sp>
        <p:nvSpPr>
          <p:cNvPr id="3" name="Tijdelijke aanduiding voor inhoud 2"/>
          <p:cNvSpPr>
            <a:spLocks noGrp="1"/>
          </p:cNvSpPr>
          <p:nvPr>
            <p:ph idx="1"/>
          </p:nvPr>
        </p:nvSpPr>
        <p:spPr>
          <a:xfrm>
            <a:off x="758824" y="1129477"/>
            <a:ext cx="7556501" cy="2922458"/>
          </a:xfrm>
        </p:spPr>
        <p:txBody>
          <a:bodyPr/>
          <a:lstStyle/>
          <a:p>
            <a:pPr marL="342900" indent="-342900">
              <a:buFont typeface="Arial" panose="020B0604020202020204" pitchFamily="34" charset="0"/>
              <a:buChar char="•"/>
            </a:pPr>
            <a:r>
              <a:rPr lang="en-US" sz="1650" dirty="0">
                <a:latin typeface="Calibri" panose="020F0502020204030204" pitchFamily="34" charset="0"/>
                <a:ea typeface="Calibri" panose="020F0502020204030204" pitchFamily="34" charset="0"/>
                <a:cs typeface="Times New Roman" panose="02020603050405020304" pitchFamily="18" charset="0"/>
              </a:rPr>
              <a:t>The stakeholder (economic operator) who places the object on the market is responsible for creating the DPP and making it available to the public. </a:t>
            </a:r>
          </a:p>
          <a:p>
            <a:pPr marL="342900" indent="-342900">
              <a:buFont typeface="Arial" panose="020B0604020202020204" pitchFamily="34" charset="0"/>
              <a:buChar char="•"/>
            </a:pPr>
            <a:r>
              <a:rPr lang="en-US" sz="1650" dirty="0">
                <a:latin typeface="Calibri" panose="020F0502020204030204" pitchFamily="34" charset="0"/>
                <a:ea typeface="Calibri" panose="020F0502020204030204" pitchFamily="34" charset="0"/>
                <a:cs typeface="Times New Roman" panose="02020603050405020304" pitchFamily="18" charset="0"/>
              </a:rPr>
              <a:t>A lot of information will need to be exchanged during the life cycle of the object.</a:t>
            </a:r>
          </a:p>
          <a:p>
            <a:pPr marL="342900" indent="-342900">
              <a:buFont typeface="Arial" panose="020B0604020202020204" pitchFamily="34" charset="0"/>
              <a:buChar char="•"/>
            </a:pPr>
            <a:r>
              <a:rPr lang="en-US" sz="1650" dirty="0">
                <a:latin typeface="Calibri" panose="020F0502020204030204" pitchFamily="34" charset="0"/>
                <a:ea typeface="Calibri" panose="020F0502020204030204" pitchFamily="34" charset="0"/>
                <a:cs typeface="Times New Roman" panose="02020603050405020304" pitchFamily="18" charset="0"/>
              </a:rPr>
              <a:t>Linked data can form a solution to prevent data loss. </a:t>
            </a:r>
          </a:p>
          <a:p>
            <a:pPr marL="342900" indent="-342900">
              <a:buFont typeface="Arial" panose="020B0604020202020204" pitchFamily="34" charset="0"/>
              <a:buChar char="•"/>
            </a:pPr>
            <a:r>
              <a:rPr lang="en-US" sz="1600" b="0" i="0" dirty="0">
                <a:solidFill>
                  <a:srgbClr val="0D0D0D"/>
                </a:solidFill>
                <a:effectLst/>
              </a:rPr>
              <a:t>Linked Data is a way to organize and connect information on the internet so that computers and people can easily communicate and understand each other.</a:t>
            </a:r>
          </a:p>
          <a:p>
            <a:pPr marL="342900" indent="-342900">
              <a:buFont typeface="Arial" panose="020B0604020202020204" pitchFamily="34" charset="0"/>
              <a:buChar char="•"/>
            </a:pPr>
            <a:endParaRPr lang="en-US" sz="165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6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7</a:t>
            </a:fld>
            <a:endParaRPr lang="en-GB" dirty="0"/>
          </a:p>
        </p:txBody>
      </p:sp>
      <p:pic>
        <p:nvPicPr>
          <p:cNvPr id="17" name="Afbeelding 16">
            <a:extLst>
              <a:ext uri="{FF2B5EF4-FFF2-40B4-BE49-F238E27FC236}">
                <a16:creationId xmlns:a16="http://schemas.microsoft.com/office/drawing/2014/main" id="{85862C16-3DC0-65A3-0366-8795FCCBD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581" y="2829982"/>
            <a:ext cx="4070985" cy="1480185"/>
          </a:xfrm>
          <a:prstGeom prst="rect">
            <a:avLst/>
          </a:prstGeom>
        </p:spPr>
      </p:pic>
      <p:sp>
        <p:nvSpPr>
          <p:cNvPr id="6" name="Tekstvak 5">
            <a:extLst>
              <a:ext uri="{FF2B5EF4-FFF2-40B4-BE49-F238E27FC236}">
                <a16:creationId xmlns:a16="http://schemas.microsoft.com/office/drawing/2014/main" id="{BFA4FDA7-AF77-18D7-7D08-A479A8183E11}"/>
              </a:ext>
            </a:extLst>
          </p:cNvPr>
          <p:cNvSpPr txBox="1"/>
          <p:nvPr/>
        </p:nvSpPr>
        <p:spPr>
          <a:xfrm>
            <a:off x="2429163" y="4292651"/>
            <a:ext cx="4070985" cy="261610"/>
          </a:xfrm>
          <a:prstGeom prst="rect">
            <a:avLst/>
          </a:prstGeom>
          <a:noFill/>
        </p:spPr>
        <p:txBody>
          <a:bodyPr wrap="square" rtlCol="0">
            <a:spAutoFit/>
          </a:bodyPr>
          <a:lstStyle/>
          <a:p>
            <a:r>
              <a:rPr lang="nl-NL" sz="1100" dirty="0" err="1"/>
              <a:t>Figure</a:t>
            </a:r>
            <a:r>
              <a:rPr lang="nl-NL" sz="1100" dirty="0"/>
              <a:t> 2: </a:t>
            </a:r>
            <a:r>
              <a:rPr lang="nl-NL" sz="1100" dirty="0" err="1"/>
              <a:t>Cumulative</a:t>
            </a:r>
            <a:r>
              <a:rPr lang="nl-NL" sz="1100" dirty="0"/>
              <a:t> DPP </a:t>
            </a:r>
            <a:r>
              <a:rPr lang="nl-NL" sz="1100" dirty="0" err="1"/>
              <a:t>addition</a:t>
            </a:r>
            <a:r>
              <a:rPr lang="nl-NL" sz="1100" dirty="0"/>
              <a:t> </a:t>
            </a:r>
            <a:r>
              <a:rPr lang="nl-NL" sz="1100" dirty="0" err="1"/>
              <a:t>through</a:t>
            </a:r>
            <a:r>
              <a:rPr lang="nl-NL" sz="1100" dirty="0"/>
              <a:t> </a:t>
            </a:r>
            <a:r>
              <a:rPr lang="nl-NL" sz="1100" dirty="0" err="1"/>
              <a:t>the</a:t>
            </a:r>
            <a:r>
              <a:rPr lang="nl-NL" sz="1100" dirty="0"/>
              <a:t> object life </a:t>
            </a:r>
            <a:r>
              <a:rPr lang="nl-NL" sz="1100" dirty="0" err="1"/>
              <a:t>cycle</a:t>
            </a:r>
            <a:r>
              <a:rPr lang="nl-NL" sz="1100" dirty="0"/>
              <a:t> </a:t>
            </a:r>
          </a:p>
        </p:txBody>
      </p:sp>
    </p:spTree>
    <p:extLst>
      <p:ext uri="{BB962C8B-B14F-4D97-AF65-F5344CB8AC3E}">
        <p14:creationId xmlns:p14="http://schemas.microsoft.com/office/powerpoint/2010/main" val="169241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58824" y="518711"/>
            <a:ext cx="8264775" cy="539038"/>
          </a:xfrm>
        </p:spPr>
        <p:txBody>
          <a:bodyPr/>
          <a:lstStyle/>
          <a:p>
            <a:r>
              <a:rPr lang="en-GB" dirty="0"/>
              <a:t>Differences DPP and MP</a:t>
            </a:r>
            <a:br>
              <a:rPr lang="en-GB" dirty="0"/>
            </a:br>
            <a:br>
              <a:rPr lang="en-GB" dirty="0"/>
            </a:br>
            <a:endParaRPr lang="en-GB" dirty="0"/>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8</a:t>
            </a:fld>
            <a:endParaRPr lang="en-GB" dirty="0"/>
          </a:p>
        </p:txBody>
      </p:sp>
      <p:cxnSp>
        <p:nvCxnSpPr>
          <p:cNvPr id="6" name="Rechte verbindingslijn 5">
            <a:extLst>
              <a:ext uri="{FF2B5EF4-FFF2-40B4-BE49-F238E27FC236}">
                <a16:creationId xmlns:a16="http://schemas.microsoft.com/office/drawing/2014/main" id="{2E6418A5-9D88-E2B0-D1CA-C388C7FACD64}"/>
              </a:ext>
            </a:extLst>
          </p:cNvPr>
          <p:cNvCxnSpPr>
            <a:cxnSpLocks/>
          </p:cNvCxnSpPr>
          <p:nvPr/>
        </p:nvCxnSpPr>
        <p:spPr>
          <a:xfrm flipV="1">
            <a:off x="4759883" y="1002261"/>
            <a:ext cx="0" cy="335280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 name="Graphic 12" descr="Papier silhouet">
            <a:extLst>
              <a:ext uri="{FF2B5EF4-FFF2-40B4-BE49-F238E27FC236}">
                <a16:creationId xmlns:a16="http://schemas.microsoft.com/office/drawing/2014/main" id="{427D8D8D-31C9-0446-7148-AFFD9B4F5F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98" y="2215913"/>
            <a:ext cx="914400" cy="914400"/>
          </a:xfrm>
          <a:prstGeom prst="rect">
            <a:avLst/>
          </a:prstGeom>
        </p:spPr>
      </p:pic>
      <p:pic>
        <p:nvPicPr>
          <p:cNvPr id="14" name="Graphic 13" descr="Papier silhouet">
            <a:extLst>
              <a:ext uri="{FF2B5EF4-FFF2-40B4-BE49-F238E27FC236}">
                <a16:creationId xmlns:a16="http://schemas.microsoft.com/office/drawing/2014/main" id="{A5461D66-97FA-7848-DFD4-1FD3950B00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9600" y="2237955"/>
            <a:ext cx="914400" cy="914400"/>
          </a:xfrm>
          <a:prstGeom prst="rect">
            <a:avLst/>
          </a:prstGeom>
        </p:spPr>
      </p:pic>
      <p:sp>
        <p:nvSpPr>
          <p:cNvPr id="15" name="Tekstvak 14">
            <a:extLst>
              <a:ext uri="{FF2B5EF4-FFF2-40B4-BE49-F238E27FC236}">
                <a16:creationId xmlns:a16="http://schemas.microsoft.com/office/drawing/2014/main" id="{237C8085-56A9-9605-355B-D6BB4D2BBEC1}"/>
              </a:ext>
            </a:extLst>
          </p:cNvPr>
          <p:cNvSpPr txBox="1"/>
          <p:nvPr/>
        </p:nvSpPr>
        <p:spPr>
          <a:xfrm>
            <a:off x="162886" y="2555196"/>
            <a:ext cx="531431" cy="311247"/>
          </a:xfrm>
          <a:prstGeom prst="rect">
            <a:avLst/>
          </a:prstGeom>
          <a:noFill/>
        </p:spPr>
        <p:txBody>
          <a:bodyPr wrap="square" rtlCol="0">
            <a:spAutoFit/>
          </a:bodyPr>
          <a:lstStyle/>
          <a:p>
            <a:r>
              <a:rPr lang="nl-NL" sz="1400" b="1" dirty="0">
                <a:solidFill>
                  <a:schemeClr val="tx2"/>
                </a:solidFill>
              </a:rPr>
              <a:t>DPP</a:t>
            </a:r>
          </a:p>
        </p:txBody>
      </p:sp>
      <p:sp>
        <p:nvSpPr>
          <p:cNvPr id="16" name="Tekstvak 15">
            <a:extLst>
              <a:ext uri="{FF2B5EF4-FFF2-40B4-BE49-F238E27FC236}">
                <a16:creationId xmlns:a16="http://schemas.microsoft.com/office/drawing/2014/main" id="{8AECCD7F-2875-5B56-0966-D2D4BDCAD8D6}"/>
              </a:ext>
            </a:extLst>
          </p:cNvPr>
          <p:cNvSpPr txBox="1"/>
          <p:nvPr/>
        </p:nvSpPr>
        <p:spPr>
          <a:xfrm>
            <a:off x="8466718" y="2578974"/>
            <a:ext cx="556882" cy="307777"/>
          </a:xfrm>
          <a:prstGeom prst="rect">
            <a:avLst/>
          </a:prstGeom>
          <a:noFill/>
        </p:spPr>
        <p:txBody>
          <a:bodyPr wrap="square" rtlCol="0">
            <a:spAutoFit/>
          </a:bodyPr>
          <a:lstStyle/>
          <a:p>
            <a:r>
              <a:rPr lang="nl-NL" sz="1400" b="1" dirty="0">
                <a:solidFill>
                  <a:schemeClr val="tx2"/>
                </a:solidFill>
              </a:rPr>
              <a:t>MP</a:t>
            </a:r>
          </a:p>
        </p:txBody>
      </p:sp>
      <p:pic>
        <p:nvPicPr>
          <p:cNvPr id="18" name="Graphic 17" descr="Bakstenen muur bouwen silhouet">
            <a:extLst>
              <a:ext uri="{FF2B5EF4-FFF2-40B4-BE49-F238E27FC236}">
                <a16:creationId xmlns:a16="http://schemas.microsoft.com/office/drawing/2014/main" id="{6FDE4583-A1BC-F1DD-FA18-780E69C4CB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6230" y="1360985"/>
            <a:ext cx="569550" cy="569550"/>
          </a:xfrm>
          <a:prstGeom prst="rect">
            <a:avLst/>
          </a:prstGeom>
        </p:spPr>
      </p:pic>
      <p:pic>
        <p:nvPicPr>
          <p:cNvPr id="20" name="Graphic 19" descr="Doos silhouet">
            <a:extLst>
              <a:ext uri="{FF2B5EF4-FFF2-40B4-BE49-F238E27FC236}">
                <a16:creationId xmlns:a16="http://schemas.microsoft.com/office/drawing/2014/main" id="{FC7E10C6-EC90-0166-D334-D0AC3590D3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45846" y="1440520"/>
            <a:ext cx="540580" cy="540580"/>
          </a:xfrm>
          <a:prstGeom prst="rect">
            <a:avLst/>
          </a:prstGeom>
        </p:spPr>
      </p:pic>
      <p:sp>
        <p:nvSpPr>
          <p:cNvPr id="21" name="Tekstvak 20">
            <a:extLst>
              <a:ext uri="{FF2B5EF4-FFF2-40B4-BE49-F238E27FC236}">
                <a16:creationId xmlns:a16="http://schemas.microsoft.com/office/drawing/2014/main" id="{E785051E-FBBC-0771-738F-9C7AB94EB022}"/>
              </a:ext>
            </a:extLst>
          </p:cNvPr>
          <p:cNvSpPr txBox="1"/>
          <p:nvPr/>
        </p:nvSpPr>
        <p:spPr>
          <a:xfrm>
            <a:off x="1961583" y="1005575"/>
            <a:ext cx="1985819" cy="276999"/>
          </a:xfrm>
          <a:prstGeom prst="rect">
            <a:avLst/>
          </a:prstGeom>
          <a:noFill/>
        </p:spPr>
        <p:txBody>
          <a:bodyPr wrap="square" rtlCol="0">
            <a:spAutoFit/>
          </a:bodyPr>
          <a:lstStyle/>
          <a:p>
            <a:r>
              <a:rPr lang="en-US" sz="1200" dirty="0"/>
              <a:t>Pre-conceptual phase</a:t>
            </a:r>
          </a:p>
        </p:txBody>
      </p:sp>
      <p:sp>
        <p:nvSpPr>
          <p:cNvPr id="22" name="Tekstvak 21">
            <a:extLst>
              <a:ext uri="{FF2B5EF4-FFF2-40B4-BE49-F238E27FC236}">
                <a16:creationId xmlns:a16="http://schemas.microsoft.com/office/drawing/2014/main" id="{5C4D07D8-D161-7008-9688-38ABE1F4714E}"/>
              </a:ext>
            </a:extLst>
          </p:cNvPr>
          <p:cNvSpPr txBox="1"/>
          <p:nvPr/>
        </p:nvSpPr>
        <p:spPr>
          <a:xfrm>
            <a:off x="5928609" y="994678"/>
            <a:ext cx="1985819" cy="276999"/>
          </a:xfrm>
          <a:prstGeom prst="rect">
            <a:avLst/>
          </a:prstGeom>
          <a:noFill/>
        </p:spPr>
        <p:txBody>
          <a:bodyPr wrap="square" rtlCol="0">
            <a:spAutoFit/>
          </a:bodyPr>
          <a:lstStyle/>
          <a:p>
            <a:r>
              <a:rPr lang="en-US" sz="1200" dirty="0"/>
              <a:t>Demonstration phase</a:t>
            </a:r>
          </a:p>
        </p:txBody>
      </p:sp>
      <p:pic>
        <p:nvPicPr>
          <p:cNvPr id="24" name="Graphic 23" descr="Stijgende lijn silhouet">
            <a:extLst>
              <a:ext uri="{FF2B5EF4-FFF2-40B4-BE49-F238E27FC236}">
                <a16:creationId xmlns:a16="http://schemas.microsoft.com/office/drawing/2014/main" id="{C547193D-9F53-99DB-759F-3BEA26124D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78504" y="2451077"/>
            <a:ext cx="704068" cy="704068"/>
          </a:xfrm>
          <a:prstGeom prst="rect">
            <a:avLst/>
          </a:prstGeom>
        </p:spPr>
      </p:pic>
      <p:pic>
        <p:nvPicPr>
          <p:cNvPr id="26" name="Graphic 25" descr="Grafsteen silhouet">
            <a:extLst>
              <a:ext uri="{FF2B5EF4-FFF2-40B4-BE49-F238E27FC236}">
                <a16:creationId xmlns:a16="http://schemas.microsoft.com/office/drawing/2014/main" id="{4C6E8E05-7758-5354-79A9-D1F8083835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44997" y="2555557"/>
            <a:ext cx="501256" cy="501256"/>
          </a:xfrm>
          <a:prstGeom prst="rect">
            <a:avLst/>
          </a:prstGeom>
        </p:spPr>
      </p:pic>
      <p:pic>
        <p:nvPicPr>
          <p:cNvPr id="28" name="Graphic 27" descr="Vrouwelijke bouwvakker silhouet">
            <a:extLst>
              <a:ext uri="{FF2B5EF4-FFF2-40B4-BE49-F238E27FC236}">
                <a16:creationId xmlns:a16="http://schemas.microsoft.com/office/drawing/2014/main" id="{D3E54315-9F42-7E9E-791D-5775FA7A41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75481" y="3998822"/>
            <a:ext cx="457776" cy="457776"/>
          </a:xfrm>
          <a:prstGeom prst="rect">
            <a:avLst/>
          </a:prstGeom>
        </p:spPr>
      </p:pic>
      <p:pic>
        <p:nvPicPr>
          <p:cNvPr id="30" name="Graphic 29" descr="Gebruikers silhouet">
            <a:extLst>
              <a:ext uri="{FF2B5EF4-FFF2-40B4-BE49-F238E27FC236}">
                <a16:creationId xmlns:a16="http://schemas.microsoft.com/office/drawing/2014/main" id="{08EBE43B-B555-04D3-CABB-A2E7A447189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20672" y="3923273"/>
            <a:ext cx="602928" cy="602928"/>
          </a:xfrm>
          <a:prstGeom prst="rect">
            <a:avLst/>
          </a:prstGeom>
        </p:spPr>
      </p:pic>
      <p:pic>
        <p:nvPicPr>
          <p:cNvPr id="32" name="Graphic 31" descr="Gebruiker silhouet">
            <a:extLst>
              <a:ext uri="{FF2B5EF4-FFF2-40B4-BE49-F238E27FC236}">
                <a16:creationId xmlns:a16="http://schemas.microsoft.com/office/drawing/2014/main" id="{7927205E-13F0-16AF-4E8B-C0A64EB80B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90665" y="3561518"/>
            <a:ext cx="461382" cy="461382"/>
          </a:xfrm>
          <a:prstGeom prst="rect">
            <a:avLst/>
          </a:prstGeom>
        </p:spPr>
      </p:pic>
      <p:sp>
        <p:nvSpPr>
          <p:cNvPr id="35" name="Tekstvak 34">
            <a:extLst>
              <a:ext uri="{FF2B5EF4-FFF2-40B4-BE49-F238E27FC236}">
                <a16:creationId xmlns:a16="http://schemas.microsoft.com/office/drawing/2014/main" id="{F2AB70C4-01BB-EE60-F2A1-9798CDEB3758}"/>
              </a:ext>
            </a:extLst>
          </p:cNvPr>
          <p:cNvSpPr txBox="1"/>
          <p:nvPr/>
        </p:nvSpPr>
        <p:spPr>
          <a:xfrm>
            <a:off x="1399540" y="1471122"/>
            <a:ext cx="2099654" cy="461665"/>
          </a:xfrm>
          <a:prstGeom prst="rect">
            <a:avLst/>
          </a:prstGeom>
          <a:noFill/>
        </p:spPr>
        <p:txBody>
          <a:bodyPr wrap="square" rtlCol="0">
            <a:spAutoFit/>
          </a:bodyPr>
          <a:lstStyle/>
          <a:p>
            <a:pPr algn="r"/>
            <a:r>
              <a:rPr lang="en-US" sz="1200" dirty="0"/>
              <a:t>Any physical good placed on the market or put into service</a:t>
            </a:r>
          </a:p>
        </p:txBody>
      </p:sp>
      <p:sp>
        <p:nvSpPr>
          <p:cNvPr id="36" name="Tekstvak 35">
            <a:extLst>
              <a:ext uri="{FF2B5EF4-FFF2-40B4-BE49-F238E27FC236}">
                <a16:creationId xmlns:a16="http://schemas.microsoft.com/office/drawing/2014/main" id="{EE0B7B31-32B5-C812-88AA-CEB4A14BDAE0}"/>
              </a:ext>
            </a:extLst>
          </p:cNvPr>
          <p:cNvSpPr txBox="1"/>
          <p:nvPr/>
        </p:nvSpPr>
        <p:spPr>
          <a:xfrm>
            <a:off x="694317" y="1954339"/>
            <a:ext cx="2810777" cy="646331"/>
          </a:xfrm>
          <a:prstGeom prst="rect">
            <a:avLst/>
          </a:prstGeom>
          <a:noFill/>
        </p:spPr>
        <p:txBody>
          <a:bodyPr wrap="square" rtlCol="0">
            <a:spAutoFit/>
          </a:bodyPr>
          <a:lstStyle/>
          <a:p>
            <a:pPr algn="r"/>
            <a:r>
              <a:rPr lang="en-US" sz="1200" dirty="0"/>
              <a:t>Composition, origin, repair, and  dismantling information. Handling information at the end of its service life</a:t>
            </a:r>
          </a:p>
        </p:txBody>
      </p:sp>
      <p:sp>
        <p:nvSpPr>
          <p:cNvPr id="37" name="Tekstvak 36">
            <a:extLst>
              <a:ext uri="{FF2B5EF4-FFF2-40B4-BE49-F238E27FC236}">
                <a16:creationId xmlns:a16="http://schemas.microsoft.com/office/drawing/2014/main" id="{DE3C7E6F-149D-CA5D-FE27-A0EC654FE8AF}"/>
              </a:ext>
            </a:extLst>
          </p:cNvPr>
          <p:cNvSpPr txBox="1"/>
          <p:nvPr/>
        </p:nvSpPr>
        <p:spPr>
          <a:xfrm>
            <a:off x="1186928" y="2622221"/>
            <a:ext cx="2322643" cy="461665"/>
          </a:xfrm>
          <a:prstGeom prst="rect">
            <a:avLst/>
          </a:prstGeom>
          <a:noFill/>
        </p:spPr>
        <p:txBody>
          <a:bodyPr wrap="square" rtlCol="0">
            <a:spAutoFit/>
          </a:bodyPr>
          <a:lstStyle/>
          <a:p>
            <a:pPr algn="r"/>
            <a:r>
              <a:rPr lang="en-US" sz="1200" dirty="0"/>
              <a:t>Repair, production, and disposal to complete life-cycle</a:t>
            </a:r>
          </a:p>
        </p:txBody>
      </p:sp>
      <p:sp>
        <p:nvSpPr>
          <p:cNvPr id="38" name="Tekstvak 37">
            <a:extLst>
              <a:ext uri="{FF2B5EF4-FFF2-40B4-BE49-F238E27FC236}">
                <a16:creationId xmlns:a16="http://schemas.microsoft.com/office/drawing/2014/main" id="{94BA507E-CD68-86EB-BF27-5CC41DE8B226}"/>
              </a:ext>
            </a:extLst>
          </p:cNvPr>
          <p:cNvSpPr txBox="1"/>
          <p:nvPr/>
        </p:nvSpPr>
        <p:spPr>
          <a:xfrm>
            <a:off x="1176551" y="3671340"/>
            <a:ext cx="2322643" cy="276999"/>
          </a:xfrm>
          <a:prstGeom prst="rect">
            <a:avLst/>
          </a:prstGeom>
          <a:noFill/>
        </p:spPr>
        <p:txBody>
          <a:bodyPr wrap="square" rtlCol="0">
            <a:spAutoFit/>
          </a:bodyPr>
          <a:lstStyle/>
          <a:p>
            <a:pPr algn="r"/>
            <a:r>
              <a:rPr lang="en-US" sz="1200" dirty="0"/>
              <a:t>Suppliers, manufacturers</a:t>
            </a:r>
          </a:p>
        </p:txBody>
      </p:sp>
      <p:sp>
        <p:nvSpPr>
          <p:cNvPr id="39" name="Tekstvak 38">
            <a:extLst>
              <a:ext uri="{FF2B5EF4-FFF2-40B4-BE49-F238E27FC236}">
                <a16:creationId xmlns:a16="http://schemas.microsoft.com/office/drawing/2014/main" id="{62E41D37-5393-7F19-F021-C470A68F59EC}"/>
              </a:ext>
            </a:extLst>
          </p:cNvPr>
          <p:cNvSpPr txBox="1"/>
          <p:nvPr/>
        </p:nvSpPr>
        <p:spPr>
          <a:xfrm>
            <a:off x="1171322" y="4003493"/>
            <a:ext cx="2322643" cy="461665"/>
          </a:xfrm>
          <a:prstGeom prst="rect">
            <a:avLst/>
          </a:prstGeom>
          <a:noFill/>
        </p:spPr>
        <p:txBody>
          <a:bodyPr wrap="square" rtlCol="0">
            <a:spAutoFit/>
          </a:bodyPr>
          <a:lstStyle/>
          <a:p>
            <a:pPr algn="r"/>
            <a:r>
              <a:rPr lang="en-US" sz="1200" dirty="0"/>
              <a:t>Consumers, market surveillance. Any industry</a:t>
            </a:r>
          </a:p>
        </p:txBody>
      </p:sp>
      <p:sp>
        <p:nvSpPr>
          <p:cNvPr id="40" name="Tekstvak 39">
            <a:extLst>
              <a:ext uri="{FF2B5EF4-FFF2-40B4-BE49-F238E27FC236}">
                <a16:creationId xmlns:a16="http://schemas.microsoft.com/office/drawing/2014/main" id="{6A95944A-B33F-0563-FF79-3A9E4BCF8DD2}"/>
              </a:ext>
            </a:extLst>
          </p:cNvPr>
          <p:cNvSpPr txBox="1"/>
          <p:nvPr/>
        </p:nvSpPr>
        <p:spPr>
          <a:xfrm>
            <a:off x="5954021" y="1498331"/>
            <a:ext cx="2099654" cy="276999"/>
          </a:xfrm>
          <a:prstGeom prst="rect">
            <a:avLst/>
          </a:prstGeom>
          <a:noFill/>
        </p:spPr>
        <p:txBody>
          <a:bodyPr wrap="square" rtlCol="0">
            <a:spAutoFit/>
          </a:bodyPr>
          <a:lstStyle/>
          <a:p>
            <a:r>
              <a:rPr lang="en-US" sz="1200" dirty="0"/>
              <a:t>Building materials</a:t>
            </a:r>
          </a:p>
        </p:txBody>
      </p:sp>
      <p:sp>
        <p:nvSpPr>
          <p:cNvPr id="41" name="Tekstvak 40">
            <a:extLst>
              <a:ext uri="{FF2B5EF4-FFF2-40B4-BE49-F238E27FC236}">
                <a16:creationId xmlns:a16="http://schemas.microsoft.com/office/drawing/2014/main" id="{5666B191-5E82-7990-D8A2-D27E4DEA0FE5}"/>
              </a:ext>
            </a:extLst>
          </p:cNvPr>
          <p:cNvSpPr txBox="1"/>
          <p:nvPr/>
        </p:nvSpPr>
        <p:spPr>
          <a:xfrm>
            <a:off x="5954021" y="1925980"/>
            <a:ext cx="2111475" cy="646331"/>
          </a:xfrm>
          <a:prstGeom prst="rect">
            <a:avLst/>
          </a:prstGeom>
          <a:noFill/>
        </p:spPr>
        <p:txBody>
          <a:bodyPr wrap="square" rtlCol="0">
            <a:spAutoFit/>
          </a:bodyPr>
          <a:lstStyle/>
          <a:p>
            <a:r>
              <a:rPr lang="en-US" sz="1200" dirty="0"/>
              <a:t>Information on reuse of materials; cross-ref. to data sheets, EPDs</a:t>
            </a:r>
          </a:p>
        </p:txBody>
      </p:sp>
      <p:sp>
        <p:nvSpPr>
          <p:cNvPr id="42" name="Tekstvak 41">
            <a:extLst>
              <a:ext uri="{FF2B5EF4-FFF2-40B4-BE49-F238E27FC236}">
                <a16:creationId xmlns:a16="http://schemas.microsoft.com/office/drawing/2014/main" id="{201293A7-DBF3-6673-30B9-89AA3321D919}"/>
              </a:ext>
            </a:extLst>
          </p:cNvPr>
          <p:cNvSpPr txBox="1"/>
          <p:nvPr/>
        </p:nvSpPr>
        <p:spPr>
          <a:xfrm>
            <a:off x="5954021" y="2704586"/>
            <a:ext cx="2099654" cy="276999"/>
          </a:xfrm>
          <a:prstGeom prst="rect">
            <a:avLst/>
          </a:prstGeom>
          <a:noFill/>
        </p:spPr>
        <p:txBody>
          <a:bodyPr wrap="square" rtlCol="0">
            <a:spAutoFit/>
          </a:bodyPr>
          <a:lstStyle/>
          <a:p>
            <a:r>
              <a:rPr lang="en-US" sz="1200" dirty="0"/>
              <a:t>End-of-life</a:t>
            </a:r>
          </a:p>
        </p:txBody>
      </p:sp>
      <p:sp>
        <p:nvSpPr>
          <p:cNvPr id="43" name="Tekstvak 42">
            <a:extLst>
              <a:ext uri="{FF2B5EF4-FFF2-40B4-BE49-F238E27FC236}">
                <a16:creationId xmlns:a16="http://schemas.microsoft.com/office/drawing/2014/main" id="{99088053-A611-C969-D413-9DA3F7EE9208}"/>
              </a:ext>
            </a:extLst>
          </p:cNvPr>
          <p:cNvSpPr txBox="1"/>
          <p:nvPr/>
        </p:nvSpPr>
        <p:spPr>
          <a:xfrm>
            <a:off x="5945466" y="3233036"/>
            <a:ext cx="2187865" cy="276999"/>
          </a:xfrm>
          <a:prstGeom prst="rect">
            <a:avLst/>
          </a:prstGeom>
          <a:noFill/>
        </p:spPr>
        <p:txBody>
          <a:bodyPr wrap="square" rtlCol="0">
            <a:spAutoFit/>
          </a:bodyPr>
          <a:lstStyle/>
          <a:p>
            <a:r>
              <a:rPr lang="en-US" sz="1200" dirty="0"/>
              <a:t>The MP platform, BIM discussed</a:t>
            </a:r>
          </a:p>
        </p:txBody>
      </p:sp>
      <p:sp>
        <p:nvSpPr>
          <p:cNvPr id="44" name="Tekstvak 43">
            <a:extLst>
              <a:ext uri="{FF2B5EF4-FFF2-40B4-BE49-F238E27FC236}">
                <a16:creationId xmlns:a16="http://schemas.microsoft.com/office/drawing/2014/main" id="{A23D65BF-F463-ACCF-7C9A-921D4EB0EBAE}"/>
              </a:ext>
            </a:extLst>
          </p:cNvPr>
          <p:cNvSpPr txBox="1"/>
          <p:nvPr/>
        </p:nvSpPr>
        <p:spPr>
          <a:xfrm>
            <a:off x="1399540" y="3238854"/>
            <a:ext cx="2099654" cy="276999"/>
          </a:xfrm>
          <a:prstGeom prst="rect">
            <a:avLst/>
          </a:prstGeom>
          <a:noFill/>
        </p:spPr>
        <p:txBody>
          <a:bodyPr wrap="square" rtlCol="0">
            <a:spAutoFit/>
          </a:bodyPr>
          <a:lstStyle/>
          <a:p>
            <a:pPr algn="r"/>
            <a:r>
              <a:rPr lang="en-US" sz="1200" dirty="0"/>
              <a:t>Unknown</a:t>
            </a:r>
          </a:p>
        </p:txBody>
      </p:sp>
      <p:sp>
        <p:nvSpPr>
          <p:cNvPr id="45" name="Tekstvak 44">
            <a:extLst>
              <a:ext uri="{FF2B5EF4-FFF2-40B4-BE49-F238E27FC236}">
                <a16:creationId xmlns:a16="http://schemas.microsoft.com/office/drawing/2014/main" id="{71B606CE-C128-A8B0-9BE6-25E895FFEA69}"/>
              </a:ext>
            </a:extLst>
          </p:cNvPr>
          <p:cNvSpPr txBox="1"/>
          <p:nvPr/>
        </p:nvSpPr>
        <p:spPr>
          <a:xfrm>
            <a:off x="5954021" y="4013546"/>
            <a:ext cx="2099654" cy="461665"/>
          </a:xfrm>
          <a:prstGeom prst="rect">
            <a:avLst/>
          </a:prstGeom>
          <a:noFill/>
        </p:spPr>
        <p:txBody>
          <a:bodyPr wrap="square" rtlCol="0">
            <a:spAutoFit/>
          </a:bodyPr>
          <a:lstStyle/>
          <a:p>
            <a:r>
              <a:rPr lang="en-US" sz="1200" dirty="0"/>
              <a:t>Architects, builders, etc. Built environment</a:t>
            </a:r>
          </a:p>
        </p:txBody>
      </p:sp>
      <p:sp>
        <p:nvSpPr>
          <p:cNvPr id="48" name="Tekstvak 47">
            <a:extLst>
              <a:ext uri="{FF2B5EF4-FFF2-40B4-BE49-F238E27FC236}">
                <a16:creationId xmlns:a16="http://schemas.microsoft.com/office/drawing/2014/main" id="{FDC5C6F8-8412-D499-284A-017521619F4A}"/>
              </a:ext>
            </a:extLst>
          </p:cNvPr>
          <p:cNvSpPr txBox="1"/>
          <p:nvPr/>
        </p:nvSpPr>
        <p:spPr>
          <a:xfrm>
            <a:off x="5959842" y="3668328"/>
            <a:ext cx="2322643" cy="276999"/>
          </a:xfrm>
          <a:prstGeom prst="rect">
            <a:avLst/>
          </a:prstGeom>
          <a:noFill/>
        </p:spPr>
        <p:txBody>
          <a:bodyPr wrap="square" rtlCol="0">
            <a:spAutoFit/>
          </a:bodyPr>
          <a:lstStyle/>
          <a:p>
            <a:r>
              <a:rPr lang="en-US" sz="1200" dirty="0"/>
              <a:t>Manufacturers</a:t>
            </a:r>
          </a:p>
        </p:txBody>
      </p:sp>
      <p:pic>
        <p:nvPicPr>
          <p:cNvPr id="49" name="Graphic 48" descr="Gebruiker silhouet">
            <a:extLst>
              <a:ext uri="{FF2B5EF4-FFF2-40B4-BE49-F238E27FC236}">
                <a16:creationId xmlns:a16="http://schemas.microsoft.com/office/drawing/2014/main" id="{1E776B5E-3695-778E-C794-108F0EA21C7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071875" y="3575879"/>
            <a:ext cx="461382" cy="461382"/>
          </a:xfrm>
          <a:prstGeom prst="rect">
            <a:avLst/>
          </a:prstGeom>
        </p:spPr>
      </p:pic>
      <p:pic>
        <p:nvPicPr>
          <p:cNvPr id="50" name="Tijdelijke aanduiding voor inhoud 10" descr="Beeldscherm silhouet">
            <a:extLst>
              <a:ext uri="{FF2B5EF4-FFF2-40B4-BE49-F238E27FC236}">
                <a16:creationId xmlns:a16="http://schemas.microsoft.com/office/drawing/2014/main" id="{B525FE83-EFDD-9761-3E25-7FEB9C479AE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061105" y="3152355"/>
            <a:ext cx="457776" cy="457776"/>
          </a:xfrm>
          <a:prstGeom prst="rect">
            <a:avLst/>
          </a:prstGeom>
        </p:spPr>
      </p:pic>
      <p:pic>
        <p:nvPicPr>
          <p:cNvPr id="52" name="Graphic 51" descr="Vraagteken silhouet">
            <a:extLst>
              <a:ext uri="{FF2B5EF4-FFF2-40B4-BE49-F238E27FC236}">
                <a16:creationId xmlns:a16="http://schemas.microsoft.com/office/drawing/2014/main" id="{A4A51550-D772-F662-238D-36D9229ED6C3}"/>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027203" y="3184684"/>
            <a:ext cx="387177" cy="387177"/>
          </a:xfrm>
          <a:prstGeom prst="rect">
            <a:avLst/>
          </a:prstGeom>
        </p:spPr>
      </p:pic>
      <p:pic>
        <p:nvPicPr>
          <p:cNvPr id="54" name="Graphic 53" descr="Informatie silhouet">
            <a:extLst>
              <a:ext uri="{FF2B5EF4-FFF2-40B4-BE49-F238E27FC236}">
                <a16:creationId xmlns:a16="http://schemas.microsoft.com/office/drawing/2014/main" id="{CE187A9A-54ED-6C5A-A7C1-9AEBC6656CE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983632" y="1998758"/>
            <a:ext cx="484306" cy="484306"/>
          </a:xfrm>
          <a:prstGeom prst="rect">
            <a:avLst/>
          </a:prstGeom>
        </p:spPr>
      </p:pic>
      <p:pic>
        <p:nvPicPr>
          <p:cNvPr id="57" name="Graphic 56" descr="Diascherm silhouet">
            <a:extLst>
              <a:ext uri="{FF2B5EF4-FFF2-40B4-BE49-F238E27FC236}">
                <a16:creationId xmlns:a16="http://schemas.microsoft.com/office/drawing/2014/main" id="{D8FC5505-DA03-16BC-A182-229B7D4622F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016230" y="896377"/>
            <a:ext cx="558790" cy="558790"/>
          </a:xfrm>
          <a:prstGeom prst="rect">
            <a:avLst/>
          </a:prstGeom>
        </p:spPr>
      </p:pic>
      <p:pic>
        <p:nvPicPr>
          <p:cNvPr id="59" name="Graphic 58" descr="Hoofd met radertjes silhouet">
            <a:extLst>
              <a:ext uri="{FF2B5EF4-FFF2-40B4-BE49-F238E27FC236}">
                <a16:creationId xmlns:a16="http://schemas.microsoft.com/office/drawing/2014/main" id="{92F5C17D-2F80-D071-DBE2-4885C583D6F9}"/>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99814" y="926890"/>
            <a:ext cx="471431" cy="471431"/>
          </a:xfrm>
          <a:prstGeom prst="rect">
            <a:avLst/>
          </a:prstGeom>
        </p:spPr>
      </p:pic>
      <p:pic>
        <p:nvPicPr>
          <p:cNvPr id="60" name="Graphic 59" descr="Informatie silhouet">
            <a:extLst>
              <a:ext uri="{FF2B5EF4-FFF2-40B4-BE49-F238E27FC236}">
                <a16:creationId xmlns:a16="http://schemas.microsoft.com/office/drawing/2014/main" id="{F594BFE8-9408-4200-5A17-8CF0BA63D10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053472" y="1989202"/>
            <a:ext cx="484306" cy="484306"/>
          </a:xfrm>
          <a:prstGeom prst="rect">
            <a:avLst/>
          </a:prstGeom>
        </p:spPr>
      </p:pic>
    </p:spTree>
    <p:extLst>
      <p:ext uri="{BB962C8B-B14F-4D97-AF65-F5344CB8AC3E}">
        <p14:creationId xmlns:p14="http://schemas.microsoft.com/office/powerpoint/2010/main" val="61010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Challenges</a:t>
            </a:r>
            <a:br>
              <a:rPr lang="en-GB" dirty="0"/>
            </a:br>
            <a:endParaRPr lang="en-GB" dirty="0"/>
          </a:p>
        </p:txBody>
      </p:sp>
      <p:sp>
        <p:nvSpPr>
          <p:cNvPr id="3" name="Tijdelijke aanduiding voor inhoud 2"/>
          <p:cNvSpPr>
            <a:spLocks noGrp="1"/>
          </p:cNvSpPr>
          <p:nvPr>
            <p:ph idx="1"/>
          </p:nvPr>
        </p:nvSpPr>
        <p:spPr>
          <a:xfrm>
            <a:off x="758824" y="1110521"/>
            <a:ext cx="7556501" cy="2922458"/>
          </a:xfrm>
        </p:spPr>
        <p:txBody>
          <a:bodyPr/>
          <a:lstStyle/>
          <a:p>
            <a:r>
              <a:rPr lang="en-US" sz="1650" dirty="0">
                <a:latin typeface="Calibri" panose="020F0502020204030204" pitchFamily="34" charset="0"/>
                <a:ea typeface="Calibri" panose="020F0502020204030204" pitchFamily="34" charset="0"/>
                <a:cs typeface="Times New Roman" panose="02020603050405020304" pitchFamily="18" charset="0"/>
              </a:rPr>
              <a:t>Existing MPs and DPPs are compared based on requirements from the literature and the later discussed must-haves. </a:t>
            </a:r>
            <a:r>
              <a:rPr lang="en-US" sz="1650" b="1" dirty="0">
                <a:solidFill>
                  <a:schemeClr val="tx2"/>
                </a:solidFill>
                <a:latin typeface="Calibri" panose="020F0502020204030204" pitchFamily="34" charset="0"/>
                <a:ea typeface="Calibri" panose="020F0502020204030204" pitchFamily="34" charset="0"/>
                <a:cs typeface="Times New Roman" panose="02020603050405020304" pitchFamily="18" charset="0"/>
              </a:rPr>
              <a:t>No passport is suitable at the moment</a:t>
            </a:r>
            <a:r>
              <a:rPr lang="en-US" sz="1650"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165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1650" dirty="0">
                <a:latin typeface="Calibri" panose="020F0502020204030204" pitchFamily="34" charset="0"/>
                <a:ea typeface="Calibri" panose="020F0502020204030204" pitchFamily="34" charset="0"/>
                <a:cs typeface="Times New Roman" panose="02020603050405020304" pitchFamily="18" charset="0"/>
              </a:rPr>
              <a:t>Integrated into the existing regime and information requirements;</a:t>
            </a:r>
          </a:p>
          <a:p>
            <a:pPr marL="342900" indent="-342900">
              <a:buFont typeface="Arial" panose="020B0604020202020204" pitchFamily="34" charset="0"/>
              <a:buChar char="•"/>
            </a:pPr>
            <a:r>
              <a:rPr lang="en-US" sz="1650" dirty="0">
                <a:effectLst/>
                <a:latin typeface="Calibri" panose="020F0502020204030204" pitchFamily="34" charset="0"/>
                <a:ea typeface="Calibri" panose="020F0502020204030204" pitchFamily="34" charset="0"/>
                <a:cs typeface="Times New Roman" panose="02020603050405020304" pitchFamily="18" charset="0"/>
              </a:rPr>
              <a:t>Varying information needs stakeholders;</a:t>
            </a:r>
          </a:p>
          <a:p>
            <a:pPr marL="342900" indent="-342900">
              <a:buFont typeface="Arial" panose="020B0604020202020204" pitchFamily="34" charset="0"/>
              <a:buChar char="•"/>
            </a:pPr>
            <a:r>
              <a:rPr lang="en-US" sz="1650" dirty="0">
                <a:latin typeface="Calibri" panose="020F0502020204030204" pitchFamily="34" charset="0"/>
                <a:ea typeface="Calibri" panose="020F0502020204030204" pitchFamily="34" charset="0"/>
                <a:cs typeface="Times New Roman" panose="02020603050405020304" pitchFamily="18" charset="0"/>
              </a:rPr>
              <a:t>Information shared through different portals and methods. Need to be consolidated in the DPP;</a:t>
            </a:r>
          </a:p>
          <a:p>
            <a:pPr marL="342900" indent="-342900">
              <a:buFont typeface="Arial" panose="020B0604020202020204" pitchFamily="34" charset="0"/>
              <a:buChar char="•"/>
            </a:pPr>
            <a:r>
              <a:rPr lang="en-US" sz="1650" dirty="0">
                <a:effectLst/>
                <a:latin typeface="Calibri" panose="020F0502020204030204" pitchFamily="34" charset="0"/>
                <a:ea typeface="Calibri" panose="020F0502020204030204" pitchFamily="34" charset="0"/>
                <a:cs typeface="Times New Roman" panose="02020603050405020304" pitchFamily="18" charset="0"/>
              </a:rPr>
              <a:t>Absence of clear specifications leads to divergent industry-driven visions;</a:t>
            </a:r>
          </a:p>
          <a:p>
            <a:pPr marL="342900" indent="-342900">
              <a:buFont typeface="Arial" panose="020B0604020202020204" pitchFamily="34" charset="0"/>
              <a:buChar char="•"/>
            </a:pPr>
            <a:r>
              <a:rPr lang="en-US" sz="1650" dirty="0">
                <a:latin typeface="Calibri" panose="020F0502020204030204" pitchFamily="34" charset="0"/>
                <a:ea typeface="Calibri" panose="020F0502020204030204" pitchFamily="34" charset="0"/>
                <a:cs typeface="Times New Roman" panose="02020603050405020304" pitchFamily="18" charset="0"/>
              </a:rPr>
              <a:t>Obtaining product information and maintaining the DPP’s accuracy;</a:t>
            </a:r>
          </a:p>
          <a:p>
            <a:pPr marL="342900" indent="-342900">
              <a:buFont typeface="Arial" panose="020B0604020202020204" pitchFamily="34" charset="0"/>
              <a:buChar char="•"/>
            </a:pPr>
            <a:r>
              <a:rPr lang="en-US" sz="1650" dirty="0">
                <a:effectLst/>
                <a:latin typeface="Calibri" panose="020F0502020204030204" pitchFamily="34" charset="0"/>
                <a:ea typeface="Calibri" panose="020F0502020204030204" pitchFamily="34" charset="0"/>
                <a:cs typeface="Times New Roman" panose="02020603050405020304" pitchFamily="18" charset="0"/>
              </a:rPr>
              <a:t>Currently no format available;</a:t>
            </a:r>
          </a:p>
          <a:p>
            <a:pPr marL="342900" indent="-342900">
              <a:buFont typeface="Arial" panose="020B0604020202020204" pitchFamily="34" charset="0"/>
              <a:buChar char="•"/>
            </a:pPr>
            <a:r>
              <a:rPr lang="en-US" sz="1650" dirty="0">
                <a:latin typeface="Calibri" panose="020F0502020204030204" pitchFamily="34" charset="0"/>
                <a:ea typeface="Calibri" panose="020F0502020204030204" pitchFamily="34" charset="0"/>
                <a:cs typeface="Times New Roman" panose="02020603050405020304" pitchFamily="18" charset="0"/>
              </a:rPr>
              <a:t>Etc. </a:t>
            </a:r>
          </a:p>
          <a:p>
            <a:pPr marL="342900" indent="-342900">
              <a:buFont typeface="Arial" panose="020B0604020202020204" pitchFamily="34" charset="0"/>
              <a:buChar char="•"/>
            </a:pPr>
            <a:endParaRPr lang="en-US" sz="16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voettekst 3"/>
          <p:cNvSpPr>
            <a:spLocks noGrp="1"/>
          </p:cNvSpPr>
          <p:nvPr>
            <p:ph type="ftr" sz="quarter" idx="11"/>
          </p:nvPr>
        </p:nvSpPr>
        <p:spPr/>
        <p:txBody>
          <a:bodyPr/>
          <a:lstStyle/>
          <a:p>
            <a:r>
              <a:rPr lang="en-GB" dirty="0"/>
              <a:t>From Material Passports to Digital Product Passports</a:t>
            </a:r>
          </a:p>
        </p:txBody>
      </p:sp>
      <p:sp>
        <p:nvSpPr>
          <p:cNvPr id="5" name="Tijdelijke aanduiding voor dianummer 4"/>
          <p:cNvSpPr>
            <a:spLocks noGrp="1"/>
          </p:cNvSpPr>
          <p:nvPr>
            <p:ph type="sldNum" sz="quarter" idx="12"/>
          </p:nvPr>
        </p:nvSpPr>
        <p:spPr/>
        <p:txBody>
          <a:bodyPr/>
          <a:lstStyle/>
          <a:p>
            <a:fld id="{C194BDB0-F4EA-4DD6-8281-CCE2440D0CE0}" type="slidenum">
              <a:rPr lang="en-GB" smtClean="0"/>
              <a:pPr/>
              <a:t>9</a:t>
            </a:fld>
            <a:endParaRPr lang="en-GB" dirty="0"/>
          </a:p>
        </p:txBody>
      </p:sp>
    </p:spTree>
    <p:extLst>
      <p:ext uri="{BB962C8B-B14F-4D97-AF65-F5344CB8AC3E}">
        <p14:creationId xmlns:p14="http://schemas.microsoft.com/office/powerpoint/2010/main" val="162853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antoorthema">
  <a:themeElements>
    <a:clrScheme name="TUe_PPT_V2">
      <a:dk1>
        <a:sysClr val="windowText" lastClr="000000"/>
      </a:dk1>
      <a:lt1>
        <a:sysClr val="window" lastClr="FFFFFF"/>
      </a:lt1>
      <a:dk2>
        <a:srgbClr val="C81919"/>
      </a:dk2>
      <a:lt2>
        <a:srgbClr val="101073"/>
      </a:lt2>
      <a:accent1>
        <a:srgbClr val="C81919"/>
      </a:accent1>
      <a:accent2>
        <a:srgbClr val="9E9EB1"/>
      </a:accent2>
      <a:accent3>
        <a:srgbClr val="0092B5"/>
      </a:accent3>
      <a:accent4>
        <a:srgbClr val="FF9A00"/>
      </a:accent4>
      <a:accent5>
        <a:srgbClr val="101073"/>
      </a:accent5>
      <a:accent6>
        <a:srgbClr val="CEDF00"/>
      </a:accent6>
      <a:hlink>
        <a:srgbClr val="0563C1"/>
      </a:hlink>
      <a:folHlink>
        <a:srgbClr val="954F72"/>
      </a:folHlink>
    </a:clrScheme>
    <a:fontScheme name="TUe_Calibri">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e_16x9.potx" id="{9370F84E-7576-4FDA-B736-A09996DF8429}" vid="{ED81D3C9-A1FB-4E5B-AF38-E92F700A58F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TUe_16x9 (2)</Template>
  <TotalTime>0</TotalTime>
  <Words>5772</Words>
  <Application>Microsoft Office PowerPoint</Application>
  <PresentationFormat>Diavoorstelling (16:9)</PresentationFormat>
  <Paragraphs>1132</Paragraphs>
  <Slides>50</Slides>
  <Notes>32</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50</vt:i4>
      </vt:variant>
    </vt:vector>
  </HeadingPairs>
  <TitlesOfParts>
    <vt:vector size="53" baseType="lpstr">
      <vt:lpstr>Arial</vt:lpstr>
      <vt:lpstr>Calibri</vt:lpstr>
      <vt:lpstr>Kantoorthema</vt:lpstr>
      <vt:lpstr>From Material Passports to Digital Product Passports Creating and Validating Linked Data-based Digital Product Passports for the AEC industry</vt:lpstr>
      <vt:lpstr>Problem statement </vt:lpstr>
      <vt:lpstr>Agenda</vt:lpstr>
      <vt:lpstr>Material Passport </vt:lpstr>
      <vt:lpstr>Challenges </vt:lpstr>
      <vt:lpstr>From material passport to digital product passport  </vt:lpstr>
      <vt:lpstr>Digital product passport </vt:lpstr>
      <vt:lpstr>Differences DPP and MP  </vt:lpstr>
      <vt:lpstr>Challenges </vt:lpstr>
      <vt:lpstr>Research question </vt:lpstr>
      <vt:lpstr>Conclusion  </vt:lpstr>
      <vt:lpstr>The process </vt:lpstr>
      <vt:lpstr>The process </vt:lpstr>
      <vt:lpstr>Define topics DPP (must-have) </vt:lpstr>
      <vt:lpstr>Data structures (UML) </vt:lpstr>
      <vt:lpstr>PowerPoint-presentatie</vt:lpstr>
      <vt:lpstr>Example Class and Property </vt:lpstr>
      <vt:lpstr>Data collection </vt:lpstr>
      <vt:lpstr>Ontology creation </vt:lpstr>
      <vt:lpstr>Ontology creation  </vt:lpstr>
      <vt:lpstr>Ontology landscape </vt:lpstr>
      <vt:lpstr>Data preparation </vt:lpstr>
      <vt:lpstr>Data preparation </vt:lpstr>
      <vt:lpstr>Validation rules </vt:lpstr>
      <vt:lpstr>Rule preparation </vt:lpstr>
      <vt:lpstr>Rule execution </vt:lpstr>
      <vt:lpstr>Rule execution</vt:lpstr>
      <vt:lpstr>The validation report</vt:lpstr>
      <vt:lpstr>Dashboard Mock-up </vt:lpstr>
      <vt:lpstr>Dashboard Mock-up</vt:lpstr>
      <vt:lpstr>The prototype evaluation </vt:lpstr>
      <vt:lpstr>Discussion </vt:lpstr>
      <vt:lpstr>Contribution and recommendations </vt:lpstr>
      <vt:lpstr>Where to find the information? </vt:lpstr>
      <vt:lpstr>Any questions?</vt:lpstr>
      <vt:lpstr>Bibliography </vt:lpstr>
      <vt:lpstr>Sources </vt:lpstr>
      <vt:lpstr>Sources </vt:lpstr>
      <vt:lpstr>Sources </vt:lpstr>
      <vt:lpstr>Sources </vt:lpstr>
      <vt:lpstr>Sources </vt:lpstr>
      <vt:lpstr>Sources </vt:lpstr>
      <vt:lpstr>Material Passport</vt:lpstr>
      <vt:lpstr>Process Digital Product Passport</vt:lpstr>
      <vt:lpstr>Requirement definition </vt:lpstr>
      <vt:lpstr>Requirement definition</vt:lpstr>
      <vt:lpstr>Requirement definition</vt:lpstr>
      <vt:lpstr>Requirement definition</vt:lpstr>
      <vt:lpstr>Requirement definition</vt:lpstr>
      <vt:lpstr>DPP ontology</vt:lpstr>
    </vt:vector>
  </TitlesOfParts>
  <Company>TU/e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 at the top</dc:title>
  <dc:creator>Ven, I.M.J. van de</dc:creator>
  <cp:lastModifiedBy>Bosma, Janneke</cp:lastModifiedBy>
  <cp:revision>6</cp:revision>
  <dcterms:created xsi:type="dcterms:W3CDTF">2019-11-27T15:26:32Z</dcterms:created>
  <dcterms:modified xsi:type="dcterms:W3CDTF">2024-05-23T08:44:13Z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a6e227-27d5-42bc-8eb9-760c0419ec2f_Enabled">
    <vt:lpwstr>true</vt:lpwstr>
  </property>
  <property fmtid="{D5CDD505-2E9C-101B-9397-08002B2CF9AE}" pid="3" name="MSIP_Label_41a6e227-27d5-42bc-8eb9-760c0419ec2f_SetDate">
    <vt:lpwstr>2024-04-30T14:38:27Z</vt:lpwstr>
  </property>
  <property fmtid="{D5CDD505-2E9C-101B-9397-08002B2CF9AE}" pid="4" name="MSIP_Label_41a6e227-27d5-42bc-8eb9-760c0419ec2f_Method">
    <vt:lpwstr>Standard</vt:lpwstr>
  </property>
  <property fmtid="{D5CDD505-2E9C-101B-9397-08002B2CF9AE}" pid="5" name="MSIP_Label_41a6e227-27d5-42bc-8eb9-760c0419ec2f_Name">
    <vt:lpwstr>Private</vt:lpwstr>
  </property>
  <property fmtid="{D5CDD505-2E9C-101B-9397-08002B2CF9AE}" pid="6" name="MSIP_Label_41a6e227-27d5-42bc-8eb9-760c0419ec2f_SiteId">
    <vt:lpwstr>bf5f4046-a1dc-4119-aa8a-bfb9fbf46271</vt:lpwstr>
  </property>
  <property fmtid="{D5CDD505-2E9C-101B-9397-08002B2CF9AE}" pid="7" name="MSIP_Label_41a6e227-27d5-42bc-8eb9-760c0419ec2f_ActionId">
    <vt:lpwstr>c3f1cb6e-8334-4e09-a339-35616e166656</vt:lpwstr>
  </property>
  <property fmtid="{D5CDD505-2E9C-101B-9397-08002B2CF9AE}" pid="8" name="MSIP_Label_41a6e227-27d5-42bc-8eb9-760c0419ec2f_ContentBits">
    <vt:lpwstr>0</vt:lpwstr>
  </property>
</Properties>
</file>