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60" r:id="rId5"/>
    <p:sldId id="261" r:id="rId6"/>
    <p:sldId id="262" r:id="rId7"/>
    <p:sldId id="271" r:id="rId8"/>
    <p:sldId id="272" r:id="rId9"/>
    <p:sldId id="264" r:id="rId10"/>
    <p:sldId id="266" r:id="rId11"/>
    <p:sldId id="265" r:id="rId12"/>
    <p:sldId id="267" r:id="rId13"/>
    <p:sldId id="269" r:id="rId14"/>
    <p:sldId id="263" r:id="rId15"/>
    <p:sldId id="270" r:id="rId16"/>
    <p:sldId id="273" r:id="rId17"/>
    <p:sldId id="274" r:id="rId18"/>
    <p:sldId id="275" r:id="rId19"/>
    <p:sldId id="276" r:id="rId20"/>
    <p:sldId id="277" r:id="rId21"/>
    <p:sldId id="279" r:id="rId22"/>
    <p:sldId id="280" r:id="rId23"/>
    <p:sldId id="281" r:id="rId24"/>
    <p:sldId id="283" r:id="rId25"/>
    <p:sldId id="284" r:id="rId26"/>
    <p:sldId id="282" r:id="rId27"/>
    <p:sldId id="286" r:id="rId28"/>
    <p:sldId id="287" r:id="rId29"/>
    <p:sldId id="288" r:id="rId30"/>
    <p:sldId id="289" r:id="rId31"/>
    <p:sldId id="285" r:id="rId32"/>
    <p:sldId id="290" r:id="rId33"/>
    <p:sldId id="292" r:id="rId34"/>
    <p:sldId id="291" r:id="rId35"/>
    <p:sldId id="293" r:id="rId36"/>
    <p:sldId id="294" r:id="rId37"/>
    <p:sldId id="295" r:id="rId38"/>
    <p:sldId id="297" r:id="rId39"/>
    <p:sldId id="298" r:id="rId40"/>
    <p:sldId id="296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82"/>
    <p:restoredTop sz="94649"/>
  </p:normalViewPr>
  <p:slideViewPr>
    <p:cSldViewPr snapToGrid="0" snapToObjects="1">
      <p:cViewPr varScale="1">
        <p:scale>
          <a:sx n="104" d="100"/>
          <a:sy n="104" d="100"/>
        </p:scale>
        <p:origin x="108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29BEB6-A455-1944-B61A-046FFB957FE6}" type="doc">
      <dgm:prSet loTypeId="urn:microsoft.com/office/officeart/2005/8/layout/process1" loCatId="" qsTypeId="urn:microsoft.com/office/officeart/2005/8/quickstyle/simple4" qsCatId="simple" csTypeId="urn:microsoft.com/office/officeart/2005/8/colors/colorful1" csCatId="colorful" phldr="1"/>
      <dgm:spPr/>
    </dgm:pt>
    <dgm:pt modelId="{FD2CC046-0A41-3C41-AA6D-C3CA0066CD27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38C06299-0FC0-F84E-B38B-B1069AF19DB7}" type="parTrans" cxnId="{8956EF8F-4059-CE48-AA34-13F66732AB1C}">
      <dgm:prSet/>
      <dgm:spPr/>
      <dgm:t>
        <a:bodyPr/>
        <a:lstStyle/>
        <a:p>
          <a:endParaRPr lang="en-US"/>
        </a:p>
      </dgm:t>
    </dgm:pt>
    <dgm:pt modelId="{7E57EFCC-57D1-FD4F-9AAE-DE84CA0E88CC}" type="sibTrans" cxnId="{8956EF8F-4059-CE48-AA34-13F66732AB1C}">
      <dgm:prSet/>
      <dgm:spPr/>
      <dgm:t>
        <a:bodyPr/>
        <a:lstStyle/>
        <a:p>
          <a:endParaRPr lang="en-US"/>
        </a:p>
      </dgm:t>
    </dgm:pt>
    <dgm:pt modelId="{9F0CF8EC-6E0C-6E4C-9B3C-102FC9B28987}">
      <dgm:prSet phldrT="[Text]"/>
      <dgm:spPr/>
      <dgm:t>
        <a:bodyPr/>
        <a:lstStyle/>
        <a:p>
          <a:r>
            <a:rPr lang="en-US" dirty="0" smtClean="0"/>
            <a:t>Predictions</a:t>
          </a:r>
          <a:endParaRPr lang="en-US" dirty="0"/>
        </a:p>
      </dgm:t>
    </dgm:pt>
    <dgm:pt modelId="{9EE2E3A4-ED0A-4449-96A4-54BCAC8030ED}" type="parTrans" cxnId="{6C0DE63D-AF7C-5445-9AD2-D954B26831CF}">
      <dgm:prSet/>
      <dgm:spPr/>
      <dgm:t>
        <a:bodyPr/>
        <a:lstStyle/>
        <a:p>
          <a:endParaRPr lang="en-US"/>
        </a:p>
      </dgm:t>
    </dgm:pt>
    <dgm:pt modelId="{97190454-9C0C-D746-A6A1-143B3E4D480D}" type="sibTrans" cxnId="{6C0DE63D-AF7C-5445-9AD2-D954B26831CF}">
      <dgm:prSet/>
      <dgm:spPr/>
      <dgm:t>
        <a:bodyPr/>
        <a:lstStyle/>
        <a:p>
          <a:endParaRPr lang="en-US"/>
        </a:p>
      </dgm:t>
    </dgm:pt>
    <dgm:pt modelId="{0C317F83-2366-2B4C-9E85-3E2C01E3BAF0}" type="pres">
      <dgm:prSet presAssocID="{1229BEB6-A455-1944-B61A-046FFB957FE6}" presName="Name0" presStyleCnt="0">
        <dgm:presLayoutVars>
          <dgm:dir/>
          <dgm:resizeHandles val="exact"/>
        </dgm:presLayoutVars>
      </dgm:prSet>
      <dgm:spPr/>
    </dgm:pt>
    <dgm:pt modelId="{B154F7AD-A4F9-9B42-B709-88AB60A4ECDC}" type="pres">
      <dgm:prSet presAssocID="{FD2CC046-0A41-3C41-AA6D-C3CA0066CD27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299882-20FC-DD4C-AB98-7AD38DAAF5D9}" type="pres">
      <dgm:prSet presAssocID="{7E57EFCC-57D1-FD4F-9AAE-DE84CA0E88CC}" presName="sibTrans" presStyleLbl="sibTrans2D1" presStyleIdx="0" presStyleCnt="1"/>
      <dgm:spPr/>
      <dgm:t>
        <a:bodyPr/>
        <a:lstStyle/>
        <a:p>
          <a:endParaRPr lang="en-US"/>
        </a:p>
      </dgm:t>
    </dgm:pt>
    <dgm:pt modelId="{48297856-43F9-8E4C-A9EC-909B32C6682B}" type="pres">
      <dgm:prSet presAssocID="{7E57EFCC-57D1-FD4F-9AAE-DE84CA0E88CC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C33A7629-BAA1-1249-A4FA-98AAEEE1281A}" type="pres">
      <dgm:prSet presAssocID="{9F0CF8EC-6E0C-6E4C-9B3C-102FC9B28987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92C4165-6E61-904F-9A47-662DB75CC8FF}" type="presOf" srcId="{1229BEB6-A455-1944-B61A-046FFB957FE6}" destId="{0C317F83-2366-2B4C-9E85-3E2C01E3BAF0}" srcOrd="0" destOrd="0" presId="urn:microsoft.com/office/officeart/2005/8/layout/process1"/>
    <dgm:cxn modelId="{8956EF8F-4059-CE48-AA34-13F66732AB1C}" srcId="{1229BEB6-A455-1944-B61A-046FFB957FE6}" destId="{FD2CC046-0A41-3C41-AA6D-C3CA0066CD27}" srcOrd="0" destOrd="0" parTransId="{38C06299-0FC0-F84E-B38B-B1069AF19DB7}" sibTransId="{7E57EFCC-57D1-FD4F-9AAE-DE84CA0E88CC}"/>
    <dgm:cxn modelId="{6C0DE63D-AF7C-5445-9AD2-D954B26831CF}" srcId="{1229BEB6-A455-1944-B61A-046FFB957FE6}" destId="{9F0CF8EC-6E0C-6E4C-9B3C-102FC9B28987}" srcOrd="1" destOrd="0" parTransId="{9EE2E3A4-ED0A-4449-96A4-54BCAC8030ED}" sibTransId="{97190454-9C0C-D746-A6A1-143B3E4D480D}"/>
    <dgm:cxn modelId="{3C05C219-1DC8-4544-8DD5-C730C9432522}" type="presOf" srcId="{7E57EFCC-57D1-FD4F-9AAE-DE84CA0E88CC}" destId="{E3299882-20FC-DD4C-AB98-7AD38DAAF5D9}" srcOrd="0" destOrd="0" presId="urn:microsoft.com/office/officeart/2005/8/layout/process1"/>
    <dgm:cxn modelId="{7F80C857-E30A-CE4C-86B3-74F8F105B0EB}" type="presOf" srcId="{9F0CF8EC-6E0C-6E4C-9B3C-102FC9B28987}" destId="{C33A7629-BAA1-1249-A4FA-98AAEEE1281A}" srcOrd="0" destOrd="0" presId="urn:microsoft.com/office/officeart/2005/8/layout/process1"/>
    <dgm:cxn modelId="{3ECF72F8-00B1-2F40-948A-6C8AB442FDF5}" type="presOf" srcId="{7E57EFCC-57D1-FD4F-9AAE-DE84CA0E88CC}" destId="{48297856-43F9-8E4C-A9EC-909B32C6682B}" srcOrd="1" destOrd="0" presId="urn:microsoft.com/office/officeart/2005/8/layout/process1"/>
    <dgm:cxn modelId="{8AD8EC2D-C180-FA49-BD97-366B3A8BAE14}" type="presOf" srcId="{FD2CC046-0A41-3C41-AA6D-C3CA0066CD27}" destId="{B154F7AD-A4F9-9B42-B709-88AB60A4ECDC}" srcOrd="0" destOrd="0" presId="urn:microsoft.com/office/officeart/2005/8/layout/process1"/>
    <dgm:cxn modelId="{B9EFD225-347B-6445-B388-E65D6B83C257}" type="presParOf" srcId="{0C317F83-2366-2B4C-9E85-3E2C01E3BAF0}" destId="{B154F7AD-A4F9-9B42-B709-88AB60A4ECDC}" srcOrd="0" destOrd="0" presId="urn:microsoft.com/office/officeart/2005/8/layout/process1"/>
    <dgm:cxn modelId="{48232EE1-168A-C447-9AA9-03D1EECFED16}" type="presParOf" srcId="{0C317F83-2366-2B4C-9E85-3E2C01E3BAF0}" destId="{E3299882-20FC-DD4C-AB98-7AD38DAAF5D9}" srcOrd="1" destOrd="0" presId="urn:microsoft.com/office/officeart/2005/8/layout/process1"/>
    <dgm:cxn modelId="{89E4BE53-2507-5449-93C5-CE4B9D6D14BD}" type="presParOf" srcId="{E3299882-20FC-DD4C-AB98-7AD38DAAF5D9}" destId="{48297856-43F9-8E4C-A9EC-909B32C6682B}" srcOrd="0" destOrd="0" presId="urn:microsoft.com/office/officeart/2005/8/layout/process1"/>
    <dgm:cxn modelId="{2854E845-C78B-2245-A886-FB508B1586E0}" type="presParOf" srcId="{0C317F83-2366-2B4C-9E85-3E2C01E3BAF0}" destId="{C33A7629-BAA1-1249-A4FA-98AAEEE1281A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54F7AD-A4F9-9B42-B709-88AB60A4ECDC}">
      <dsp:nvSpPr>
        <dsp:cNvPr id="0" name=""/>
        <dsp:cNvSpPr/>
      </dsp:nvSpPr>
      <dsp:spPr>
        <a:xfrm>
          <a:off x="2053" y="861732"/>
          <a:ext cx="4379788" cy="26278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3840" tIns="243840" rIns="243840" bIns="2438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400" kern="1200" dirty="0" smtClean="0"/>
            <a:t>Data</a:t>
          </a:r>
          <a:endParaRPr lang="en-US" sz="6400" kern="1200" dirty="0"/>
        </a:p>
      </dsp:txBody>
      <dsp:txXfrm>
        <a:off x="79021" y="938700"/>
        <a:ext cx="4225852" cy="2473937"/>
      </dsp:txXfrm>
    </dsp:sp>
    <dsp:sp modelId="{E3299882-20FC-DD4C-AB98-7AD38DAAF5D9}">
      <dsp:nvSpPr>
        <dsp:cNvPr id="0" name=""/>
        <dsp:cNvSpPr/>
      </dsp:nvSpPr>
      <dsp:spPr>
        <a:xfrm>
          <a:off x="4819821" y="1632575"/>
          <a:ext cx="928515" cy="108618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600" kern="1200"/>
        </a:p>
      </dsp:txBody>
      <dsp:txXfrm>
        <a:off x="4819821" y="1849812"/>
        <a:ext cx="649961" cy="651713"/>
      </dsp:txXfrm>
    </dsp:sp>
    <dsp:sp modelId="{C33A7629-BAA1-1249-A4FA-98AAEEE1281A}">
      <dsp:nvSpPr>
        <dsp:cNvPr id="0" name=""/>
        <dsp:cNvSpPr/>
      </dsp:nvSpPr>
      <dsp:spPr>
        <a:xfrm>
          <a:off x="6133757" y="861732"/>
          <a:ext cx="4379788" cy="26278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3840" tIns="243840" rIns="243840" bIns="2438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400" kern="1200" dirty="0" smtClean="0"/>
            <a:t>Predictions</a:t>
          </a:r>
          <a:endParaRPr lang="en-US" sz="6400" kern="1200" dirty="0"/>
        </a:p>
      </dsp:txBody>
      <dsp:txXfrm>
        <a:off x="6210725" y="938700"/>
        <a:ext cx="4225852" cy="2473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E9DD6-35C6-CA4C-BCA3-00517F7889DA}" type="datetimeFigureOut">
              <a:rPr lang="en-US" smtClean="0"/>
              <a:t>2/27/17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38081B-BD19-9B4B-95E8-6F95E0B1D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80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38081B-BD19-9B4B-95E8-6F95E0B1DDF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55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38081B-BD19-9B4B-95E8-6F95E0B1DDF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30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B7B0-6EDF-2D4F-B56E-EC2B07F845E2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63D1C-EC02-3A45-9489-8B0B35209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753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B7B0-6EDF-2D4F-B56E-EC2B07F845E2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63D1C-EC02-3A45-9489-8B0B35209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3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B7B0-6EDF-2D4F-B56E-EC2B07F845E2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63D1C-EC02-3A45-9489-8B0B35209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55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B7B0-6EDF-2D4F-B56E-EC2B07F845E2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63D1C-EC02-3A45-9489-8B0B35209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057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B7B0-6EDF-2D4F-B56E-EC2B07F845E2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63D1C-EC02-3A45-9489-8B0B35209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70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B7B0-6EDF-2D4F-B56E-EC2B07F845E2}" type="datetimeFigureOut">
              <a:rPr lang="en-US" smtClean="0"/>
              <a:t>2/27/17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63D1C-EC02-3A45-9489-8B0B35209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6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B7B0-6EDF-2D4F-B56E-EC2B07F845E2}" type="datetimeFigureOut">
              <a:rPr lang="en-US" smtClean="0"/>
              <a:t>2/27/17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63D1C-EC02-3A45-9489-8B0B35209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52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B7B0-6EDF-2D4F-B56E-EC2B07F845E2}" type="datetimeFigureOut">
              <a:rPr lang="en-US" smtClean="0"/>
              <a:t>2/27/17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63D1C-EC02-3A45-9489-8B0B35209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26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B7B0-6EDF-2D4F-B56E-EC2B07F845E2}" type="datetimeFigureOut">
              <a:rPr lang="en-US" smtClean="0"/>
              <a:t>2/27/17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63D1C-EC02-3A45-9489-8B0B35209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94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B7B0-6EDF-2D4F-B56E-EC2B07F845E2}" type="datetimeFigureOut">
              <a:rPr lang="en-US" smtClean="0"/>
              <a:t>2/27/17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63D1C-EC02-3A45-9489-8B0B35209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40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B7B0-6EDF-2D4F-B56E-EC2B07F845E2}" type="datetimeFigureOut">
              <a:rPr lang="en-US" smtClean="0"/>
              <a:t>2/27/17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63D1C-EC02-3A45-9489-8B0B35209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4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5B7B0-6EDF-2D4F-B56E-EC2B07F845E2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63D1C-EC02-3A45-9489-8B0B35209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38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gi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9" name="Freeform: Shap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1" name="Freeform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US" sz="4800"/>
              <a:t>Neural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Jannes Klaas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7048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0373"/>
                <a:ext cx="10515600" cy="4351338"/>
              </a:xfrm>
            </p:spPr>
            <p:txBody>
              <a:bodyPr/>
              <a:lstStyle/>
              <a:p>
                <a:r>
                  <a:rPr lang="en-US" dirty="0" smtClean="0"/>
                  <a:t>How bad are we doing?</a:t>
                </a:r>
              </a:p>
              <a:p>
                <a:r>
                  <a:rPr lang="en-US" dirty="0" smtClean="0"/>
                  <a:t>Goal: reduce overall cost</a:t>
                </a:r>
              </a:p>
              <a:p>
                <a:r>
                  <a:rPr lang="en-US" dirty="0" smtClean="0"/>
                  <a:t>In linear regression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charset="0"/>
                      </a:rPr>
                      <m:t>𝐽</m:t>
                    </m:r>
                    <m:r>
                      <a:rPr lang="de-DE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charset="0"/>
                              </a:rPr>
                              <m:t>𝑦</m:t>
                            </m:r>
                            <m:r>
                              <a:rPr lang="de-DE" b="0" i="1" smtClean="0">
                                <a:latin typeface="Cambria Math" charset="0"/>
                              </a:rPr>
                              <m:t> −ŷ</m:t>
                            </m:r>
                          </m:e>
                        </m:d>
                      </m:e>
                      <m:sup>
                        <m:r>
                          <a:rPr lang="de-DE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In logistic regression: cross entropy loss: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0373"/>
                <a:ext cx="10515600" cy="4351338"/>
              </a:xfrm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98" y="4145935"/>
            <a:ext cx="88773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188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entropy loss deconstructed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de-DE" i="1">
                        <a:latin typeface="Cambria Math" charset="0"/>
                        <a:ea typeface="Cambria Math" charset="0"/>
                        <a:cs typeface="Cambria Math" charset="0"/>
                      </a:rPr>
                      <m:t>h</m:t>
                    </m:r>
                    <m:r>
                      <a:rPr lang="de-DE" i="1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  <m:d>
                      <m:dPr>
                        <m:ctrlPr>
                          <a:rPr lang="de-DE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de-DE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= Prediction</a:t>
                </a:r>
                <a:endParaRPr lang="en-US" dirty="0"/>
              </a:p>
              <a:p>
                <a:r>
                  <a:rPr lang="en-US" dirty="0" smtClean="0"/>
                  <a:t>Outer term: 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r>
                          <a:rPr lang="de-DE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is-I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  <m:r>
                          <a:rPr lang="de-DE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=1</m:t>
                        </m:r>
                      </m:sub>
                      <m:sup>
                        <m:r>
                          <a:rPr lang="de-DE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𝑚</m:t>
                        </m:r>
                      </m:sup>
                      <m:e/>
                    </m:nary>
                  </m:oMath>
                </a14:m>
                <a:r>
                  <a:rPr lang="en-US" dirty="0" smtClean="0"/>
                  <a:t> = Average over all samples</a:t>
                </a:r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Inner term: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de-D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de-DE" i="1">
                        <a:latin typeface="Cambria Math" charset="0"/>
                        <a:ea typeface="Cambria Math" charset="0"/>
                        <a:cs typeface="Cambria Math" charset="0"/>
                      </a:rPr>
                      <m:t>∗</m:t>
                    </m:r>
                    <m:r>
                      <m:rPr>
                        <m:sty m:val="p"/>
                      </m:rPr>
                      <a:rPr lang="de-DE">
                        <a:latin typeface="Cambria Math" charset="0"/>
                        <a:ea typeface="Cambria Math" charset="0"/>
                        <a:cs typeface="Cambria Math" charset="0"/>
                      </a:rPr>
                      <m:t>log</m:t>
                    </m:r>
                    <m:r>
                      <a:rPr lang="de-DE" i="1">
                        <a:latin typeface="Cambria Math" charset="0"/>
                        <a:ea typeface="Cambria Math" charset="0"/>
                        <a:cs typeface="Cambria Math" charset="0"/>
                      </a:rPr>
                      <m:t>⁡(</m:t>
                    </m:r>
                    <m:r>
                      <a:rPr lang="de-DE" i="1">
                        <a:latin typeface="Cambria Math" charset="0"/>
                        <a:ea typeface="Cambria Math" charset="0"/>
                        <a:cs typeface="Cambria Math" charset="0"/>
                      </a:rPr>
                      <m:t>h</m:t>
                    </m:r>
                    <m:r>
                      <a:rPr lang="de-DE" i="1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  <m:d>
                      <m:dPr>
                        <m:ctrlPr>
                          <a:rPr lang="de-DE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de-DE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de-DE" i="1">
                        <a:latin typeface="Cambria Math" charset="0"/>
                        <a:ea typeface="Cambria Math" charset="0"/>
                        <a:cs typeface="Cambria Math" charset="0"/>
                      </a:rPr>
                      <m:t>)+</m:t>
                    </m:r>
                    <m:d>
                      <m:dPr>
                        <m:ctrlPr>
                          <a:rPr lang="de-DE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1−</m:t>
                        </m:r>
                        <m:sSup>
                          <m:sSupPr>
                            <m:ctrlPr>
                              <a:rPr lang="de-D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de-DE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de-DE" i="1">
                        <a:latin typeface="Cambria Math" charset="0"/>
                        <a:ea typeface="Cambria Math" charset="0"/>
                        <a:cs typeface="Cambria Math" charset="0"/>
                      </a:rPr>
                      <m:t>∗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log</m:t>
                    </m:r>
                    <m:r>
                      <a:rPr lang="de-D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⁡(1−</m:t>
                    </m:r>
                    <m:r>
                      <a:rPr lang="de-D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h</m:t>
                    </m:r>
                    <m:r>
                      <a:rPr lang="de-D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  <m:d>
                      <m:dPr>
                        <m:ctrlPr>
                          <a:rPr lang="de-DE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de-DE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de-DE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de-D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= Mistake cost per sample, punishes high confidence for wrong estimate</a:t>
                </a:r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4852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entropy loss deconstructed: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de-DE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h</m:t>
                    </m:r>
                    <m:r>
                      <a:rPr lang="de-DE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  <m:d>
                      <m:dPr>
                        <m:ctrlPr>
                          <a:rPr lang="de-DE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de-DE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= Prediction = 1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de-DE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de-DE" b="0" i="1" smtClean="0">
                        <a:latin typeface="Cambria Math" charset="0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Inner term: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de-D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de-DE" i="1">
                        <a:latin typeface="Cambria Math" charset="0"/>
                        <a:ea typeface="Cambria Math" charset="0"/>
                        <a:cs typeface="Cambria Math" charset="0"/>
                      </a:rPr>
                      <m:t>∗</m:t>
                    </m:r>
                    <m:r>
                      <m:rPr>
                        <m:sty m:val="p"/>
                      </m:rPr>
                      <a:rPr lang="de-DE">
                        <a:latin typeface="Cambria Math" charset="0"/>
                        <a:ea typeface="Cambria Math" charset="0"/>
                        <a:cs typeface="Cambria Math" charset="0"/>
                      </a:rPr>
                      <m:t>log</m:t>
                    </m:r>
                    <m:r>
                      <a:rPr lang="de-DE" i="1">
                        <a:latin typeface="Cambria Math" charset="0"/>
                        <a:ea typeface="Cambria Math" charset="0"/>
                        <a:cs typeface="Cambria Math" charset="0"/>
                      </a:rPr>
                      <m:t>⁡(</m:t>
                    </m:r>
                    <m:r>
                      <a:rPr lang="de-DE" i="1">
                        <a:latin typeface="Cambria Math" charset="0"/>
                        <a:ea typeface="Cambria Math" charset="0"/>
                        <a:cs typeface="Cambria Math" charset="0"/>
                      </a:rPr>
                      <m:t>h</m:t>
                    </m:r>
                    <m:r>
                      <a:rPr lang="de-DE" i="1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  <m:d>
                      <m:dPr>
                        <m:ctrlPr>
                          <a:rPr lang="de-DE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de-DE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de-DE" i="1">
                        <a:latin typeface="Cambria Math" charset="0"/>
                        <a:ea typeface="Cambria Math" charset="0"/>
                        <a:cs typeface="Cambria Math" charset="0"/>
                      </a:rPr>
                      <m:t>)+</m:t>
                    </m:r>
                    <m:d>
                      <m:dPr>
                        <m:ctrlPr>
                          <a:rPr lang="de-DE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1−</m:t>
                        </m:r>
                        <m:sSup>
                          <m:sSupPr>
                            <m:ctrlPr>
                              <a:rPr lang="de-D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de-DE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de-DE" i="1">
                        <a:latin typeface="Cambria Math" charset="0"/>
                        <a:ea typeface="Cambria Math" charset="0"/>
                        <a:cs typeface="Cambria Math" charset="0"/>
                      </a:rPr>
                      <m:t>∗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log</m:t>
                    </m:r>
                    <m:r>
                      <a:rPr lang="de-D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⁡(1−</m:t>
                    </m:r>
                    <m:r>
                      <a:rPr lang="de-D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h</m:t>
                    </m:r>
                    <m:r>
                      <a:rPr lang="de-D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  <m:d>
                      <m:dPr>
                        <m:ctrlPr>
                          <a:rPr lang="de-DE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de-DE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de-DE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de-D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de-DE" dirty="0" smtClean="0">
                    <a:ea typeface="Cambria Math" charset="0"/>
                    <a:cs typeface="Cambria Math" charset="0"/>
                  </a:rPr>
                  <a:t>1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charset="0"/>
                        <a:ea typeface="Cambria Math" charset="0"/>
                        <a:cs typeface="Cambria Math" charset="0"/>
                      </a:rPr>
                      <m:t>∗</m:t>
                    </m:r>
                    <m:r>
                      <m:rPr>
                        <m:sty m:val="p"/>
                      </m:rPr>
                      <a:rPr lang="de-DE">
                        <a:latin typeface="Cambria Math" charset="0"/>
                        <a:ea typeface="Cambria Math" charset="0"/>
                        <a:cs typeface="Cambria Math" charset="0"/>
                      </a:rPr>
                      <m:t>log</m:t>
                    </m:r>
                    <m:r>
                      <a:rPr lang="de-DE" i="1">
                        <a:latin typeface="Cambria Math" charset="0"/>
                        <a:ea typeface="Cambria Math" charset="0"/>
                        <a:cs typeface="Cambria Math" charset="0"/>
                      </a:rPr>
                      <m:t>⁡</m:t>
                    </m:r>
                    <m:r>
                      <a:rPr lang="de-D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(0</m:t>
                    </m:r>
                    <m:r>
                      <a:rPr lang="de-DE" i="1">
                        <a:latin typeface="Cambria Math" charset="0"/>
                        <a:ea typeface="Cambria Math" charset="0"/>
                        <a:cs typeface="Cambria Math" charset="0"/>
                      </a:rPr>
                      <m:t>)+</m:t>
                    </m:r>
                    <m:d>
                      <m:dPr>
                        <m:ctrlPr>
                          <a:rPr lang="de-DE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1−</m:t>
                        </m:r>
                        <m:r>
                          <a:rPr lang="de-DE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e>
                    </m:d>
                    <m:r>
                      <a:rPr lang="de-DE" i="1">
                        <a:latin typeface="Cambria Math" charset="0"/>
                        <a:ea typeface="Cambria Math" charset="0"/>
                        <a:cs typeface="Cambria Math" charset="0"/>
                      </a:rPr>
                      <m:t>∗</m:t>
                    </m:r>
                    <m:r>
                      <m:rPr>
                        <m:sty m:val="p"/>
                      </m:rPr>
                      <a:rPr lang="de-DE">
                        <a:latin typeface="Cambria Math" charset="0"/>
                        <a:ea typeface="Cambria Math" charset="0"/>
                        <a:cs typeface="Cambria Math" charset="0"/>
                      </a:rPr>
                      <m:t>log</m:t>
                    </m:r>
                    <m:r>
                      <a:rPr lang="de-DE" i="1">
                        <a:latin typeface="Cambria Math" charset="0"/>
                        <a:ea typeface="Cambria Math" charset="0"/>
                        <a:cs typeface="Cambria Math" charset="0"/>
                      </a:rPr>
                      <m:t>⁡(1−</m:t>
                    </m:r>
                    <m:r>
                      <a:rPr lang="de-D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0</m:t>
                    </m:r>
                    <m:r>
                      <a:rPr lang="de-DE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1*</a:t>
                </a:r>
                <a:r>
                  <a:rPr lang="en-US" dirty="0" err="1" smtClean="0"/>
                  <a:t>Inf</a:t>
                </a:r>
                <a:r>
                  <a:rPr lang="en-US" dirty="0" smtClean="0"/>
                  <a:t> + 1*0</a:t>
                </a:r>
                <a:endParaRPr lang="en-US" dirty="0"/>
              </a:p>
              <a:p>
                <a:pPr lvl="1"/>
                <a:r>
                  <a:rPr lang="en-US" dirty="0" err="1" smtClean="0"/>
                  <a:t>Inf</a:t>
                </a:r>
                <a:r>
                  <a:rPr lang="en-US" dirty="0" smtClean="0"/>
                  <a:t>  + 0 = </a:t>
                </a:r>
                <a:r>
                  <a:rPr lang="en-US" dirty="0" err="1" smtClean="0"/>
                  <a:t>inf</a:t>
                </a:r>
                <a:endParaRPr lang="en-US" dirty="0" smtClean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7530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entropy loss deconstructed: Example II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de-DE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h</m:t>
                    </m:r>
                    <m:r>
                      <a:rPr lang="de-DE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  <m:d>
                      <m:dPr>
                        <m:ctrlPr>
                          <a:rPr lang="de-DE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de-DE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= Prediction = 1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de-DE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de-DE" b="0" i="1" smtClean="0">
                        <a:latin typeface="Cambria Math" charset="0"/>
                      </a:rPr>
                      <m:t>=1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Inner term: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de-D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de-DE" i="1">
                        <a:latin typeface="Cambria Math" charset="0"/>
                        <a:ea typeface="Cambria Math" charset="0"/>
                        <a:cs typeface="Cambria Math" charset="0"/>
                      </a:rPr>
                      <m:t>∗</m:t>
                    </m:r>
                    <m:r>
                      <m:rPr>
                        <m:sty m:val="p"/>
                      </m:rPr>
                      <a:rPr lang="de-DE">
                        <a:latin typeface="Cambria Math" charset="0"/>
                        <a:ea typeface="Cambria Math" charset="0"/>
                        <a:cs typeface="Cambria Math" charset="0"/>
                      </a:rPr>
                      <m:t>log</m:t>
                    </m:r>
                    <m:r>
                      <a:rPr lang="de-DE" i="1">
                        <a:latin typeface="Cambria Math" charset="0"/>
                        <a:ea typeface="Cambria Math" charset="0"/>
                        <a:cs typeface="Cambria Math" charset="0"/>
                      </a:rPr>
                      <m:t>⁡(</m:t>
                    </m:r>
                    <m:r>
                      <a:rPr lang="de-DE" i="1">
                        <a:latin typeface="Cambria Math" charset="0"/>
                        <a:ea typeface="Cambria Math" charset="0"/>
                        <a:cs typeface="Cambria Math" charset="0"/>
                      </a:rPr>
                      <m:t>h</m:t>
                    </m:r>
                    <m:r>
                      <a:rPr lang="de-DE" i="1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  <m:d>
                      <m:dPr>
                        <m:ctrlPr>
                          <a:rPr lang="de-DE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de-DE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de-DE" i="1">
                        <a:latin typeface="Cambria Math" charset="0"/>
                        <a:ea typeface="Cambria Math" charset="0"/>
                        <a:cs typeface="Cambria Math" charset="0"/>
                      </a:rPr>
                      <m:t>)+</m:t>
                    </m:r>
                    <m:d>
                      <m:dPr>
                        <m:ctrlPr>
                          <a:rPr lang="de-DE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1−</m:t>
                        </m:r>
                        <m:sSup>
                          <m:sSupPr>
                            <m:ctrlPr>
                              <a:rPr lang="de-D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de-DE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de-DE" i="1">
                        <a:latin typeface="Cambria Math" charset="0"/>
                        <a:ea typeface="Cambria Math" charset="0"/>
                        <a:cs typeface="Cambria Math" charset="0"/>
                      </a:rPr>
                      <m:t>∗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log</m:t>
                    </m:r>
                    <m:r>
                      <a:rPr lang="de-D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⁡(1−</m:t>
                    </m:r>
                    <m:r>
                      <a:rPr lang="de-D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h</m:t>
                    </m:r>
                    <m:r>
                      <a:rPr lang="de-D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  <m:d>
                      <m:dPr>
                        <m:ctrlPr>
                          <a:rPr lang="de-DE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de-DE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de-DE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de-D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de-DE" dirty="0" smtClean="0">
                    <a:ea typeface="Cambria Math" charset="0"/>
                    <a:cs typeface="Cambria Math" charset="0"/>
                  </a:rPr>
                  <a:t>1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charset="0"/>
                        <a:ea typeface="Cambria Math" charset="0"/>
                        <a:cs typeface="Cambria Math" charset="0"/>
                      </a:rPr>
                      <m:t>∗</m:t>
                    </m:r>
                    <m:r>
                      <m:rPr>
                        <m:sty m:val="p"/>
                      </m:rPr>
                      <a:rPr lang="de-DE">
                        <a:latin typeface="Cambria Math" charset="0"/>
                        <a:ea typeface="Cambria Math" charset="0"/>
                        <a:cs typeface="Cambria Math" charset="0"/>
                      </a:rPr>
                      <m:t>log</m:t>
                    </m:r>
                    <m:r>
                      <a:rPr lang="de-DE" i="1">
                        <a:latin typeface="Cambria Math" charset="0"/>
                        <a:ea typeface="Cambria Math" charset="0"/>
                        <a:cs typeface="Cambria Math" charset="0"/>
                      </a:rPr>
                      <m:t>⁡</m:t>
                    </m:r>
                    <m:r>
                      <a:rPr lang="de-D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(1</m:t>
                    </m:r>
                    <m:r>
                      <a:rPr lang="de-DE" i="1">
                        <a:latin typeface="Cambria Math" charset="0"/>
                        <a:ea typeface="Cambria Math" charset="0"/>
                        <a:cs typeface="Cambria Math" charset="0"/>
                      </a:rPr>
                      <m:t>)+</m:t>
                    </m:r>
                    <m:d>
                      <m:dPr>
                        <m:ctrlPr>
                          <a:rPr lang="de-DE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1−</m:t>
                        </m:r>
                        <m:r>
                          <a:rPr lang="de-DE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e>
                    </m:d>
                    <m:r>
                      <a:rPr lang="de-DE" i="1">
                        <a:latin typeface="Cambria Math" charset="0"/>
                        <a:ea typeface="Cambria Math" charset="0"/>
                        <a:cs typeface="Cambria Math" charset="0"/>
                      </a:rPr>
                      <m:t>∗</m:t>
                    </m:r>
                    <m:r>
                      <m:rPr>
                        <m:sty m:val="p"/>
                      </m:rPr>
                      <a:rPr lang="de-DE">
                        <a:latin typeface="Cambria Math" charset="0"/>
                        <a:ea typeface="Cambria Math" charset="0"/>
                        <a:cs typeface="Cambria Math" charset="0"/>
                      </a:rPr>
                      <m:t>log</m:t>
                    </m:r>
                    <m:r>
                      <a:rPr lang="de-DE" i="1">
                        <a:latin typeface="Cambria Math" charset="0"/>
                        <a:ea typeface="Cambria Math" charset="0"/>
                        <a:cs typeface="Cambria Math" charset="0"/>
                      </a:rPr>
                      <m:t>⁡(1−</m:t>
                    </m:r>
                    <m:r>
                      <a:rPr lang="de-D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1</m:t>
                    </m:r>
                    <m:r>
                      <a:rPr lang="de-DE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1*0+0*</a:t>
                </a:r>
                <a:r>
                  <a:rPr lang="en-US" dirty="0" err="1" smtClean="0"/>
                  <a:t>Inf</a:t>
                </a:r>
                <a:endParaRPr lang="en-US" dirty="0"/>
              </a:p>
              <a:p>
                <a:pPr lvl="1"/>
                <a:r>
                  <a:rPr lang="en-US" dirty="0" smtClean="0"/>
                  <a:t>0 + 0 = </a:t>
                </a:r>
                <a:r>
                  <a:rPr lang="en-US" dirty="0" err="1" smtClean="0"/>
                  <a:t>inf</a:t>
                </a:r>
                <a:endParaRPr lang="en-US" dirty="0" smtClean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0566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Sigmoid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Outputs values between 0 and 1</a:t>
            </a:r>
          </a:p>
          <a:p>
            <a:r>
              <a:rPr lang="en-US" dirty="0" smtClean="0"/>
              <a:t>‘Maps’ linear values to prediction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353" y="2861187"/>
            <a:ext cx="6406447" cy="345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02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097" y="1358064"/>
            <a:ext cx="8967019" cy="5048432"/>
          </a:xfrm>
        </p:spPr>
      </p:pic>
    </p:spTree>
    <p:extLst>
      <p:ext uri="{BB962C8B-B14F-4D97-AF65-F5344CB8AC3E}">
        <p14:creationId xmlns:p14="http://schemas.microsoft.com/office/powerpoint/2010/main" val="66736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134677" y="303591"/>
            <a:ext cx="5735590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86" y="484632"/>
            <a:ext cx="4457628" cy="57332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2598" y="640263"/>
            <a:ext cx="5221266" cy="1344975"/>
          </a:xfrm>
        </p:spPr>
        <p:txBody>
          <a:bodyPr>
            <a:normAutofit/>
          </a:bodyPr>
          <a:lstStyle/>
          <a:p>
            <a:pPr algn="ctr"/>
            <a:r>
              <a:rPr lang="en-US" sz="4000"/>
              <a:t>Gradient descent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1903" y="2121763"/>
            <a:ext cx="5235490" cy="3773010"/>
          </a:xfrm>
        </p:spPr>
        <p:txBody>
          <a:bodyPr>
            <a:normAutofit/>
          </a:bodyPr>
          <a:lstStyle/>
          <a:p>
            <a:r>
              <a:rPr lang="en-US" sz="2000" dirty="0"/>
              <a:t>Follow gradient </a:t>
            </a:r>
            <a:r>
              <a:rPr lang="en-US" sz="2000" dirty="0" smtClean="0"/>
              <a:t>down</a:t>
            </a:r>
          </a:p>
          <a:p>
            <a:r>
              <a:rPr lang="en-US" sz="2000" dirty="0" smtClean="0"/>
              <a:t>Gradient = derivative of cost function</a:t>
            </a:r>
          </a:p>
          <a:p>
            <a:r>
              <a:rPr lang="en-US" sz="2000" dirty="0" smtClean="0"/>
              <a:t>Adjust theta by </a:t>
            </a:r>
            <a:r>
              <a:rPr lang="mr-IN" sz="2000" dirty="0" smtClean="0"/>
              <a:t>–</a:t>
            </a:r>
            <a:r>
              <a:rPr lang="en-US" sz="2000" dirty="0" smtClean="0"/>
              <a:t> slope</a:t>
            </a:r>
          </a:p>
          <a:p>
            <a:r>
              <a:rPr lang="en-US" sz="2000" dirty="0" smtClean="0"/>
              <a:t>The closer you get to the minimum you get, the ‘flatter’ it gets and you have to do less changes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5212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gradient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b="0" dirty="0" smtClean="0"/>
                  <a:t>Derivative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charset="0"/>
                          </a:rPr>
                          <m:t>𝑦</m:t>
                        </m:r>
                        <m:r>
                          <a:rPr lang="de-DE" b="0" i="1" smtClean="0">
                            <a:latin typeface="Cambria Math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charset="0"/>
                          </a:rPr>
                          <m:t>h</m:t>
                        </m:r>
                        <m:r>
                          <a:rPr lang="de-DE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de-D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∗</m:t>
                    </m:r>
                    <m:r>
                      <a:rPr lang="de-D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Repeat until converges: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  <m:r>
                      <a:rPr lang="de-D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:=</m:t>
                    </m:r>
                    <m:r>
                      <a:rPr lang="de-D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  <m:r>
                      <a:rPr lang="de-D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r>
                      <a:rPr lang="de-D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lang="de-D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∗</m:t>
                    </m:r>
                    <m:r>
                      <a:rPr lang="de-D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𝐷𝑒𝑟𝑖𝑣𝑎𝑡𝑖𝑣𝑒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⍺ -&gt; Learning rate</a:t>
                </a:r>
              </a:p>
              <a:p>
                <a:pPr lvl="1"/>
                <a:r>
                  <a:rPr lang="en-US" dirty="0" smtClean="0"/>
                  <a:t>‘Slows down’ learning, so we don</a:t>
                </a:r>
                <a:r>
                  <a:rPr lang="mr-IN" dirty="0" smtClean="0"/>
                  <a:t>’</a:t>
                </a:r>
                <a:r>
                  <a:rPr lang="en-US" dirty="0" smtClean="0"/>
                  <a:t>t ‘jump over’ the minimum.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4065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(Biology)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172494"/>
            <a:ext cx="8077200" cy="3657600"/>
          </a:xfrm>
        </p:spPr>
      </p:pic>
    </p:spTree>
    <p:extLst>
      <p:ext uri="{BB962C8B-B14F-4D97-AF65-F5344CB8AC3E}">
        <p14:creationId xmlns:p14="http://schemas.microsoft.com/office/powerpoint/2010/main" val="140875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(CS)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166" y="1690688"/>
            <a:ext cx="4529667" cy="4035522"/>
          </a:xfrm>
        </p:spPr>
      </p:pic>
    </p:spTree>
    <p:extLst>
      <p:ext uri="{BB962C8B-B14F-4D97-AF65-F5344CB8AC3E}">
        <p14:creationId xmlns:p14="http://schemas.microsoft.com/office/powerpoint/2010/main" val="60602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/>
              <a:t>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Machine learning</a:t>
            </a:r>
            <a:r>
              <a:rPr lang="en-US" sz="2400">
                <a:solidFill>
                  <a:schemeClr val="bg1"/>
                </a:solidFill>
              </a:rPr>
              <a:t> is the subfield of computer science that gives computers the ability to learn without being explicitly programmed (Arthur Samuel, 1959).</a:t>
            </a:r>
          </a:p>
        </p:txBody>
      </p:sp>
    </p:spTree>
    <p:extLst>
      <p:ext uri="{BB962C8B-B14F-4D97-AF65-F5344CB8AC3E}">
        <p14:creationId xmlns:p14="http://schemas.microsoft.com/office/powerpoint/2010/main" val="315187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(CS) II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411" y="1690688"/>
            <a:ext cx="4283177" cy="4415989"/>
          </a:xfrm>
        </p:spPr>
      </p:pic>
    </p:spTree>
    <p:extLst>
      <p:ext uri="{BB962C8B-B14F-4D97-AF65-F5344CB8AC3E}">
        <p14:creationId xmlns:p14="http://schemas.microsoft.com/office/powerpoint/2010/main" val="139134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NN in action!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690688"/>
            <a:ext cx="4267200" cy="4633913"/>
          </a:xfrm>
        </p:spPr>
      </p:pic>
      <p:sp>
        <p:nvSpPr>
          <p:cNvPr id="5" name="TextBox 4"/>
          <p:cNvSpPr txBox="1"/>
          <p:nvPr/>
        </p:nvSpPr>
        <p:spPr>
          <a:xfrm>
            <a:off x="9321599" y="6488668"/>
            <a:ext cx="2870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NN example </a:t>
            </a:r>
            <a:r>
              <a:rPr lang="en-US" dirty="0" err="1" smtClean="0"/>
              <a:t>byAndrew</a:t>
            </a:r>
            <a:r>
              <a:rPr lang="en-US" dirty="0" smtClean="0"/>
              <a:t> Trask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69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NN in action II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491" y="1690688"/>
            <a:ext cx="4663017" cy="4141593"/>
          </a:xfrm>
        </p:spPr>
      </p:pic>
    </p:spTree>
    <p:extLst>
      <p:ext uri="{BB962C8B-B14F-4D97-AF65-F5344CB8AC3E}">
        <p14:creationId xmlns:p14="http://schemas.microsoft.com/office/powerpoint/2010/main" val="2437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037" y="0"/>
            <a:ext cx="8967019" cy="6812062"/>
          </a:xfrm>
        </p:spPr>
      </p:pic>
    </p:spTree>
    <p:extLst>
      <p:ext uri="{BB962C8B-B14F-4D97-AF65-F5344CB8AC3E}">
        <p14:creationId xmlns:p14="http://schemas.microsoft.com/office/powerpoint/2010/main" val="158164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/>
              <a:t>Forward propagation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Layer_0 * syn0 = input_layer_one</a:t>
            </a:r>
          </a:p>
          <a:p>
            <a:r>
              <a:rPr lang="en-US" sz="2400">
                <a:solidFill>
                  <a:schemeClr val="bg1"/>
                </a:solidFill>
              </a:rPr>
              <a:t>value layer 1 = activation_function(input_layer_one)</a:t>
            </a:r>
          </a:p>
          <a:p>
            <a:r>
              <a:rPr lang="en-US" sz="2400">
                <a:solidFill>
                  <a:schemeClr val="bg1"/>
                </a:solidFill>
              </a:rPr>
              <a:t>syn0: Weight function. Strength of the connection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Like dendrites in biology!</a:t>
            </a:r>
          </a:p>
          <a:p>
            <a:r>
              <a:rPr lang="en-US" sz="2400">
                <a:solidFill>
                  <a:schemeClr val="bg1"/>
                </a:solidFill>
              </a:rPr>
              <a:t>activation_function() = Turns input into ‘level of activity’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What happens inside the neuron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We use the sigmoid function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Others: thanh, softmax, and many more</a:t>
            </a:r>
            <a:r>
              <a:rPr lang="mr-IN">
                <a:solidFill>
                  <a:schemeClr val="bg1"/>
                </a:solidFill>
              </a:rPr>
              <a:t>…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37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weights according to gradient (Backpropagation)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NN error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dirty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de-DE" b="0" i="0" dirty="0" smtClean="0">
                            <a:latin typeface="Cambria Math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hθ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X</m:t>
                        </m:r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  <m:r>
                          <m:rPr>
                            <m:nor/>
                          </m:rPr>
                          <a:rPr lang="de-DE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−</m:t>
                        </m:r>
                        <m:r>
                          <m:rPr>
                            <m:nor/>
                          </m:rPr>
                          <a:rPr lang="de-DE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y</m:t>
                        </m:r>
                        <m:r>
                          <a:rPr lang="de-DE" b="0" i="1" dirty="0" smtClean="0">
                            <a:latin typeface="Cambria Math" charset="0"/>
                          </a:rPr>
                          <m:t>)</m:t>
                        </m:r>
                      </m:e>
                      <m:sup>
                        <m:r>
                          <a:rPr lang="de-DE" b="0" i="1" dirty="0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NN derivative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charset="0"/>
                          </a:rPr>
                          <m:t>𝑦</m:t>
                        </m:r>
                        <m:r>
                          <a:rPr lang="de-DE" i="1">
                            <a:latin typeface="Cambria Math" charset="0"/>
                          </a:rPr>
                          <m:t>−</m:t>
                        </m:r>
                        <m:r>
                          <a:rPr lang="de-DE" i="1">
                            <a:latin typeface="Cambria Math" charset="0"/>
                          </a:rPr>
                          <m:t>h</m:t>
                        </m:r>
                        <m:r>
                          <a:rPr lang="de-DE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  <m:d>
                          <m:dPr>
                            <m:ctrlPr>
                              <a:rPr lang="de-D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de-DE" i="1">
                        <a:latin typeface="Cambria Math" charset="0"/>
                        <a:ea typeface="Cambria Math" charset="0"/>
                        <a:cs typeface="Cambria Math" charset="0"/>
                      </a:rPr>
                      <m:t>∗</m:t>
                    </m:r>
                    <m:r>
                      <a:rPr lang="de-DE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de-DE" i="1">
                        <a:latin typeface="Cambria Math" charset="0"/>
                        <a:ea typeface="Cambria Math" charset="0"/>
                        <a:cs typeface="Cambria Math" charset="0"/>
                      </a:rPr>
                      <m:t>∗</m:t>
                    </m:r>
                    <m:r>
                      <a:rPr lang="de-DE" i="1">
                        <a:latin typeface="Cambria Math" charset="0"/>
                        <a:ea typeface="Cambria Math" charset="0"/>
                        <a:cs typeface="Cambria Math" charset="0"/>
                      </a:rPr>
                      <m:t>𝑆𝑖𝑔𝑚𝑜𝑖𝑑</m:t>
                    </m:r>
                    <m:r>
                      <a:rPr lang="de-DE" i="1">
                        <a:latin typeface="Cambria Math" charset="0"/>
                        <a:ea typeface="Cambria Math" charset="0"/>
                        <a:cs typeface="Cambria Math" charset="0"/>
                      </a:rPr>
                      <m:t>_</m:t>
                    </m:r>
                    <m:r>
                      <a:rPr lang="de-DE" i="1">
                        <a:latin typeface="Cambria Math" charset="0"/>
                        <a:ea typeface="Cambria Math" charset="0"/>
                        <a:cs typeface="Cambria Math" charset="0"/>
                      </a:rPr>
                      <m:t>𝐷𝑒𝑟𝑖𝑣𝑎𝑡𝑖𝑣𝑒</m:t>
                    </m:r>
                    <m:r>
                      <a:rPr lang="de-DE" i="1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mr-IN" i="1">
                        <a:latin typeface="Cambria Math" charset="0"/>
                        <a:ea typeface="Cambria Math" charset="0"/>
                        <a:cs typeface="Cambria Math" charset="0"/>
                      </a:rPr>
                      <m:t>h</m:t>
                    </m:r>
                    <m:r>
                      <a:rPr lang="mr-IN" i="1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  <m:d>
                      <m:dPr>
                        <m:ctrlPr>
                          <a:rPr lang="mr-I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mr-I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</m:d>
                    <m:r>
                      <a:rPr lang="de-DE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/>
                  <a:t>Intuition: </a:t>
                </a:r>
                <a:r>
                  <a:rPr lang="en-US" dirty="0" smtClean="0"/>
                  <a:t>Move in direction of error</a:t>
                </a:r>
              </a:p>
              <a:p>
                <a:r>
                  <a:rPr lang="en-US" dirty="0" smtClean="0"/>
                  <a:t>But if we where really confident about it don’t change much</a:t>
                </a:r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45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Sigmoid derivatives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909" y="1825625"/>
            <a:ext cx="6454181" cy="4351338"/>
          </a:xfrm>
        </p:spPr>
      </p:pic>
    </p:spTree>
    <p:extLst>
      <p:ext uri="{BB962C8B-B14F-4D97-AF65-F5344CB8AC3E}">
        <p14:creationId xmlns:p14="http://schemas.microsoft.com/office/powerpoint/2010/main" val="91626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Layer Network for a harder problem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672" y="1690688"/>
            <a:ext cx="4128655" cy="4603778"/>
          </a:xfrm>
        </p:spPr>
      </p:pic>
    </p:spTree>
    <p:extLst>
      <p:ext uri="{BB962C8B-B14F-4D97-AF65-F5344CB8AC3E}">
        <p14:creationId xmlns:p14="http://schemas.microsoft.com/office/powerpoint/2010/main" val="9963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Layer Network for a harder problem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2216944"/>
            <a:ext cx="5143500" cy="3568700"/>
          </a:xfrm>
        </p:spPr>
      </p:pic>
    </p:spTree>
    <p:extLst>
      <p:ext uri="{BB962C8B-B14F-4D97-AF65-F5344CB8AC3E}">
        <p14:creationId xmlns:p14="http://schemas.microsoft.com/office/powerpoint/2010/main" val="87286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/>
              <a:t>PSA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Combination of data makes info, not </a:t>
            </a:r>
            <a:r>
              <a:rPr lang="en-US" sz="2400" dirty="0" smtClean="0">
                <a:solidFill>
                  <a:schemeClr val="bg1"/>
                </a:solidFill>
              </a:rPr>
              <a:t>a single point</a:t>
            </a:r>
            <a:r>
              <a:rPr lang="en-US" sz="2400" dirty="0"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07024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161255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229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 forward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938" y="1690688"/>
            <a:ext cx="6362123" cy="3616950"/>
          </a:xfrm>
        </p:spPr>
      </p:pic>
    </p:spTree>
    <p:extLst>
      <p:ext uri="{BB962C8B-B14F-4D97-AF65-F5344CB8AC3E}">
        <p14:creationId xmlns:p14="http://schemas.microsoft.com/office/powerpoint/2010/main" val="142584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721" y="2180981"/>
            <a:ext cx="4296585" cy="3827866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Backpropagation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8200" y="2012865"/>
            <a:ext cx="4317322" cy="41640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What is the error at the hidden layer?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The weighted contribution to the error of the output layer!</a:t>
            </a:r>
          </a:p>
        </p:txBody>
      </p:sp>
    </p:spTree>
    <p:extLst>
      <p:ext uri="{BB962C8B-B14F-4D97-AF65-F5344CB8AC3E}">
        <p14:creationId xmlns:p14="http://schemas.microsoft.com/office/powerpoint/2010/main" val="321574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Freeform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Freeform: Shap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5" name="Freeform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647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8884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7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63721" y="2275047"/>
            <a:ext cx="4296585" cy="3639733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MNIST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12865"/>
            <a:ext cx="4317322" cy="41640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Handwritten numbers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0 to 9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28x28 pixels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Labeled dataset</a:t>
            </a:r>
          </a:p>
        </p:txBody>
      </p:sp>
    </p:spTree>
    <p:extLst>
      <p:ext uri="{BB962C8B-B14F-4D97-AF65-F5344CB8AC3E}">
        <p14:creationId xmlns:p14="http://schemas.microsoft.com/office/powerpoint/2010/main" val="71447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⍺ = Learning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Influences the step size of gradient descent</a:t>
            </a:r>
          </a:p>
          <a:p>
            <a:pPr lvl="1"/>
            <a:r>
              <a:rPr lang="en-US" dirty="0" smtClean="0"/>
              <a:t>Too large and we might overshoot and miss the minimum</a:t>
            </a:r>
          </a:p>
          <a:p>
            <a:pPr lvl="1"/>
            <a:r>
              <a:rPr lang="en-US" dirty="0" smtClean="0"/>
              <a:t>Too small and training is very slow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188" y="4001294"/>
            <a:ext cx="6295624" cy="71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61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/>
              <a:t>MNIST NN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One vs All classification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e.g. 8 = [0,0,0,0,0,0,0,0,1,0]</a:t>
            </a:r>
          </a:p>
          <a:p>
            <a:r>
              <a:rPr lang="en-US" sz="2400">
                <a:solidFill>
                  <a:schemeClr val="bg1"/>
                </a:solidFill>
              </a:rPr>
              <a:t>4 Layers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Input (l0): 748 Nodes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Hidden1 (l1) : 400 Nodes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Hidden2 (l2): 400 Nodes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Output (l3): 10 Nodes</a:t>
            </a:r>
          </a:p>
        </p:txBody>
      </p:sp>
    </p:spTree>
    <p:extLst>
      <p:ext uri="{BB962C8B-B14F-4D97-AF65-F5344CB8AC3E}">
        <p14:creationId xmlns:p14="http://schemas.microsoft.com/office/powerpoint/2010/main" val="13773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8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63721" y="2564256"/>
            <a:ext cx="4296585" cy="3061316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Output for example: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838200" y="2012865"/>
            <a:ext cx="4317322" cy="41640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Most likely an 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Small chance for a 5</a:t>
            </a:r>
          </a:p>
        </p:txBody>
      </p:sp>
    </p:spTree>
    <p:extLst>
      <p:ext uri="{BB962C8B-B14F-4D97-AF65-F5344CB8AC3E}">
        <p14:creationId xmlns:p14="http://schemas.microsoft.com/office/powerpoint/2010/main" val="216568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Freeform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Freeform: Shap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5" name="Freeform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647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7450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/>
              <a:t>There is more to explore!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Regularization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To avoid overfitting, punish extreme edge weights</a:t>
            </a:r>
          </a:p>
          <a:p>
            <a:r>
              <a:rPr lang="en-US" sz="2400">
                <a:solidFill>
                  <a:schemeClr val="bg1"/>
                </a:solidFill>
              </a:rPr>
              <a:t>Bias Units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Add 1 to feature vector for every layer (like y intercept)</a:t>
            </a:r>
          </a:p>
          <a:p>
            <a:r>
              <a:rPr lang="en-US" sz="2400">
                <a:solidFill>
                  <a:schemeClr val="bg1"/>
                </a:solidFill>
              </a:rPr>
              <a:t>Dropout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Randomly remove nodes to avoid overfitting in large networks</a:t>
            </a:r>
          </a:p>
          <a:p>
            <a:r>
              <a:rPr lang="en-US" sz="2400">
                <a:solidFill>
                  <a:schemeClr val="bg1"/>
                </a:solidFill>
              </a:rPr>
              <a:t>GPU compatibility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Train faster using GPUs</a:t>
            </a:r>
          </a:p>
          <a:p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0216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2" name="Freeform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US" sz="4800"/>
              <a:t>Thank you for coming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Please don</a:t>
            </a:r>
            <a:r>
              <a:rPr lang="mr-IN" sz="2000" dirty="0" smtClean="0"/>
              <a:t>’</a:t>
            </a:r>
            <a:r>
              <a:rPr lang="en-US" sz="2000" dirty="0" smtClean="0"/>
              <a:t>t build </a:t>
            </a:r>
            <a:r>
              <a:rPr lang="en-US" sz="2000" dirty="0"/>
              <a:t>S</a:t>
            </a:r>
            <a:r>
              <a:rPr lang="en-US" sz="2000" dirty="0" smtClean="0"/>
              <a:t>kynet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5347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57562" cy="6858000"/>
          </a:xfrm>
        </p:spPr>
      </p:pic>
    </p:spTree>
    <p:extLst>
      <p:ext uri="{BB962C8B-B14F-4D97-AF65-F5344CB8AC3E}">
        <p14:creationId xmlns:p14="http://schemas.microsoft.com/office/powerpoint/2010/main" val="78804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Gradient descent graphics: Andrew </a:t>
            </a:r>
            <a:r>
              <a:rPr lang="en-US" sz="2400" dirty="0" smtClean="0">
                <a:solidFill>
                  <a:schemeClr val="bg1"/>
                </a:solidFill>
              </a:rPr>
              <a:t>Ng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Classification vs Regression graphic: </a:t>
            </a:r>
            <a:r>
              <a:rPr lang="en-US" sz="2400" dirty="0" err="1" smtClean="0">
                <a:solidFill>
                  <a:schemeClr val="bg1"/>
                </a:solidFill>
              </a:rPr>
              <a:t>Cyrelle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Rossant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Simple NN code: Andrew Trask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288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699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5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7703"/>
            <a:ext cx="11933034" cy="5966517"/>
          </a:xfrm>
        </p:spPr>
      </p:pic>
    </p:spTree>
    <p:extLst>
      <p:ext uri="{BB962C8B-B14F-4D97-AF65-F5344CB8AC3E}">
        <p14:creationId xmlns:p14="http://schemas.microsoft.com/office/powerpoint/2010/main" val="108074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/>
              <a:t>Model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X = feature vector (sometimes vectors stacked as matrix for all samples)</a:t>
            </a:r>
          </a:p>
          <a:p>
            <a:r>
              <a:rPr lang="en-US" sz="2400">
                <a:solidFill>
                  <a:schemeClr val="bg1"/>
                </a:solidFill>
              </a:rPr>
              <a:t>θ = Parameter vector</a:t>
            </a:r>
          </a:p>
          <a:p>
            <a:r>
              <a:rPr lang="en-US" sz="2400">
                <a:solidFill>
                  <a:schemeClr val="bg1"/>
                </a:solidFill>
              </a:rPr>
              <a:t>hθ(X) = prediction = ŷ</a:t>
            </a:r>
          </a:p>
          <a:p>
            <a:endParaRPr lang="en-US" sz="2400">
              <a:solidFill>
                <a:schemeClr val="bg1"/>
              </a:solidFill>
            </a:endParaRPr>
          </a:p>
          <a:p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14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000"/>
              <a:t>Model representation example,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ŷ = b + m*x</a:t>
            </a:r>
          </a:p>
          <a:p>
            <a:r>
              <a:rPr lang="en-US" sz="2400">
                <a:solidFill>
                  <a:schemeClr val="bg1"/>
                </a:solidFill>
              </a:rPr>
              <a:t>hθ(X) = θ*X</a:t>
            </a:r>
          </a:p>
          <a:p>
            <a:r>
              <a:rPr lang="el-GR" sz="2400">
                <a:solidFill>
                  <a:schemeClr val="bg1"/>
                </a:solidFill>
              </a:rPr>
              <a:t>θ</a:t>
            </a:r>
            <a:r>
              <a:rPr lang="de-DE" sz="2400">
                <a:solidFill>
                  <a:schemeClr val="bg1"/>
                </a:solidFill>
              </a:rPr>
              <a:t> = [b,m]; X = [1,x]</a:t>
            </a:r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51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Sigmoid function (II)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Sigmoid(0) = 0.5</a:t>
            </a:r>
          </a:p>
          <a:p>
            <a:r>
              <a:rPr lang="en-US" dirty="0" smtClean="0"/>
              <a:t>Sigmoid(</a:t>
            </a:r>
            <a:r>
              <a:rPr lang="en-US" dirty="0" err="1" smtClean="0"/>
              <a:t>inf</a:t>
            </a:r>
            <a:r>
              <a:rPr lang="en-US" dirty="0" smtClean="0"/>
              <a:t>) = 1</a:t>
            </a:r>
          </a:p>
          <a:p>
            <a:r>
              <a:rPr lang="en-US" dirty="0" smtClean="0"/>
              <a:t>Sigmoid(-</a:t>
            </a:r>
            <a:r>
              <a:rPr lang="en-US" dirty="0" err="1" smtClean="0"/>
              <a:t>inf</a:t>
            </a:r>
            <a:r>
              <a:rPr lang="en-US" dirty="0" smtClean="0"/>
              <a:t>) = 0</a:t>
            </a:r>
          </a:p>
          <a:p>
            <a:r>
              <a:rPr lang="en-US" dirty="0" smtClean="0"/>
              <a:t>You can think of it as the confidence that the correct answer is 1</a:t>
            </a:r>
          </a:p>
          <a:p>
            <a:endParaRPr lang="en-US" dirty="0"/>
          </a:p>
          <a:p>
            <a:r>
              <a:rPr lang="en-US" dirty="0" smtClean="0"/>
              <a:t>LR: Output = Sigmoid(X*Parameter)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620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874</Words>
  <Application>Microsoft Macintosh PowerPoint</Application>
  <PresentationFormat>Widescreen</PresentationFormat>
  <Paragraphs>134</Paragraphs>
  <Slides>40</Slides>
  <Notes>2</Notes>
  <HiddenSlides>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Calibri</vt:lpstr>
      <vt:lpstr>Calibri Light</vt:lpstr>
      <vt:lpstr>Cambria Math</vt:lpstr>
      <vt:lpstr>Mangal</vt:lpstr>
      <vt:lpstr>Arial</vt:lpstr>
      <vt:lpstr>Office Theme</vt:lpstr>
      <vt:lpstr>Neural Networks</vt:lpstr>
      <vt:lpstr>Machine Learning</vt:lpstr>
      <vt:lpstr>Machine Learning</vt:lpstr>
      <vt:lpstr>PowerPoint Presentation</vt:lpstr>
      <vt:lpstr>PowerPoint Presentation</vt:lpstr>
      <vt:lpstr>PowerPoint Presentation</vt:lpstr>
      <vt:lpstr>Model representation</vt:lpstr>
      <vt:lpstr>Model representation example, linear regression</vt:lpstr>
      <vt:lpstr>Logistic regression Sigmoid function (II)</vt:lpstr>
      <vt:lpstr>Cost function</vt:lpstr>
      <vt:lpstr>Cross entropy loss deconstructed</vt:lpstr>
      <vt:lpstr>Cross entropy loss deconstructed: Example</vt:lpstr>
      <vt:lpstr>Cross entropy loss deconstructed: Example II</vt:lpstr>
      <vt:lpstr>Logistic regression Sigmoid Function</vt:lpstr>
      <vt:lpstr>Gradient descent</vt:lpstr>
      <vt:lpstr>Gradient descent II</vt:lpstr>
      <vt:lpstr>Logistic regression gradient</vt:lpstr>
      <vt:lpstr>Neural Network (Biology)</vt:lpstr>
      <vt:lpstr>Neural Network (CS)</vt:lpstr>
      <vt:lpstr>Neural Network (CS) II</vt:lpstr>
      <vt:lpstr>NN in action!</vt:lpstr>
      <vt:lpstr>NN in action II</vt:lpstr>
      <vt:lpstr>PowerPoint Presentation</vt:lpstr>
      <vt:lpstr>Forward propagation</vt:lpstr>
      <vt:lpstr>Update weights according to gradient (Backpropagation)</vt:lpstr>
      <vt:lpstr>Sigmoid derivatives</vt:lpstr>
      <vt:lpstr>3 Layer Network for a harder problem</vt:lpstr>
      <vt:lpstr>3 Layer Network for a harder problem</vt:lpstr>
      <vt:lpstr>PSA</vt:lpstr>
      <vt:lpstr>Feed forward</vt:lpstr>
      <vt:lpstr>Backpropagation</vt:lpstr>
      <vt:lpstr>DEMO</vt:lpstr>
      <vt:lpstr>MNIST</vt:lpstr>
      <vt:lpstr>⍺ = Learning rate</vt:lpstr>
      <vt:lpstr>MNIST NN Design</vt:lpstr>
      <vt:lpstr>Output for example:</vt:lpstr>
      <vt:lpstr>DEMO</vt:lpstr>
      <vt:lpstr>There is more to explore!</vt:lpstr>
      <vt:lpstr>Thank you for coming</vt:lpstr>
      <vt:lpstr>Credits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</dc:title>
  <dc:creator>Jannes Klaas</dc:creator>
  <cp:lastModifiedBy>Jannes Klaas</cp:lastModifiedBy>
  <cp:revision>44</cp:revision>
  <cp:lastPrinted>2017-02-27T09:34:09Z</cp:lastPrinted>
  <dcterms:created xsi:type="dcterms:W3CDTF">2017-02-26T10:23:33Z</dcterms:created>
  <dcterms:modified xsi:type="dcterms:W3CDTF">2017-02-27T09:34:12Z</dcterms:modified>
</cp:coreProperties>
</file>