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bookmarkIdSeed="3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4" r:id="rId3"/>
    <p:sldId id="296" r:id="rId4"/>
    <p:sldId id="262" r:id="rId5"/>
    <p:sldId id="259" r:id="rId6"/>
    <p:sldId id="293" r:id="rId7"/>
    <p:sldId id="280" r:id="rId8"/>
    <p:sldId id="295" r:id="rId9"/>
    <p:sldId id="287" r:id="rId10"/>
    <p:sldId id="288" r:id="rId11"/>
    <p:sldId id="289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797675" cy="9928225"/>
  <p:embeddedFontLst>
    <p:embeddedFont>
      <p:font typeface="AU Passata" panose="020B0503030502030804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U Peto" panose="040C0B07020602020301" pitchFamily="82" charset="0"/>
      <p:regular r:id="rId26"/>
    </p:embeddedFont>
  </p:embeddedFontLst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orient="horz" pos="41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orient="horz" pos="3730">
          <p15:clr>
            <a:srgbClr val="A4A3A4"/>
          </p15:clr>
        </p15:guide>
        <p15:guide id="6" pos="185">
          <p15:clr>
            <a:srgbClr val="A4A3A4"/>
          </p15:clr>
        </p15:guide>
        <p15:guide id="7" pos="5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88500" autoAdjust="0"/>
  </p:normalViewPr>
  <p:slideViewPr>
    <p:cSldViewPr showGuides="1">
      <p:cViewPr varScale="1">
        <p:scale>
          <a:sx n="55" d="100"/>
          <a:sy n="55" d="100"/>
        </p:scale>
        <p:origin x="1524" y="36"/>
      </p:cViewPr>
      <p:guideLst>
        <p:guide orient="horz" pos="748"/>
        <p:guide orient="horz" pos="1207"/>
        <p:guide orient="horz" pos="4166"/>
        <p:guide orient="horz" pos="164"/>
        <p:guide orient="horz" pos="3730"/>
        <p:guide pos="185"/>
        <p:guide pos="55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0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531274302855239E-2"/>
          <c:y val="2.4384435122753534E-3"/>
          <c:w val="0.61477831400107241"/>
          <c:h val="0.86957225238469205"/>
        </c:manualLayout>
      </c:layout>
      <c:pieChart>
        <c:varyColors val="1"/>
        <c:ser>
          <c:idx val="0"/>
          <c:order val="0"/>
          <c:cat>
            <c:strRef>
              <c:f>'Ark2'!$A$21:$A$29</c:f>
              <c:strCache>
                <c:ptCount val="9"/>
                <c:pt idx="0">
                  <c:v>Stud Biomedicinsk Teknologi</c:v>
                </c:pt>
                <c:pt idx="1">
                  <c:v>Stud anden kandidatuddannelse</c:v>
                </c:pt>
                <c:pt idx="2">
                  <c:v>Job privat</c:v>
                </c:pt>
                <c:pt idx="3">
                  <c:v>Job region</c:v>
                </c:pt>
                <c:pt idx="4">
                  <c:v>Job kommune</c:v>
                </c:pt>
                <c:pt idx="5">
                  <c:v>Job stat</c:v>
                </c:pt>
                <c:pt idx="6">
                  <c:v>Selvstændig</c:v>
                </c:pt>
                <c:pt idx="7">
                  <c:v>Andet </c:v>
                </c:pt>
                <c:pt idx="8">
                  <c:v>Ukendt</c:v>
                </c:pt>
              </c:strCache>
            </c:strRef>
          </c:cat>
          <c:val>
            <c:numRef>
              <c:f>'Ark2'!$B$21:$B$29</c:f>
              <c:numCache>
                <c:formatCode>General</c:formatCode>
                <c:ptCount val="9"/>
                <c:pt idx="0">
                  <c:v>14</c:v>
                </c:pt>
                <c:pt idx="1">
                  <c:v>6</c:v>
                </c:pt>
                <c:pt idx="2">
                  <c:v>24</c:v>
                </c:pt>
                <c:pt idx="3">
                  <c:v>10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288009233346712"/>
          <c:y val="5.9100688998619887E-2"/>
          <c:w val="0.32841049714846815"/>
          <c:h val="0.83521740042958237"/>
        </c:manualLayout>
      </c:layout>
      <c:overlay val="0"/>
      <c:txPr>
        <a:bodyPr/>
        <a:lstStyle/>
        <a:p>
          <a:pPr>
            <a:defRPr sz="1800"/>
          </a:pPr>
          <a:endParaRPr lang="da-DK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6111111111111108E-2"/>
          <c:y val="4.2861237092080187E-2"/>
          <c:w val="0.67126399825021876"/>
          <c:h val="0.90677313084457312"/>
        </c:manualLayout>
      </c:layout>
      <c:pieChart>
        <c:varyColors val="1"/>
        <c:ser>
          <c:idx val="0"/>
          <c:order val="0"/>
          <c:cat>
            <c:strRef>
              <c:f>'St beskæftigelse'!$A$2:$A$7</c:f>
              <c:strCache>
                <c:ptCount val="6"/>
                <c:pt idx="0">
                  <c:v>Privat virksomhed</c:v>
                </c:pt>
                <c:pt idx="1">
                  <c:v>Region</c:v>
                </c:pt>
                <c:pt idx="2">
                  <c:v>Kommune </c:v>
                </c:pt>
                <c:pt idx="3">
                  <c:v>Egen virksomhed</c:v>
                </c:pt>
                <c:pt idx="4">
                  <c:v>Andet</c:v>
                </c:pt>
                <c:pt idx="5">
                  <c:v>Ukendt</c:v>
                </c:pt>
              </c:strCache>
            </c:strRef>
          </c:cat>
          <c:val>
            <c:numRef>
              <c:f>'St beskæftigelse'!$B$2:$B$7</c:f>
              <c:numCache>
                <c:formatCode>General</c:formatCode>
                <c:ptCount val="6"/>
                <c:pt idx="0">
                  <c:v>18</c:v>
                </c:pt>
                <c:pt idx="1">
                  <c:v>8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375768303812312"/>
          <c:y val="0.10919934825736742"/>
          <c:w val="0.2095163518674768"/>
          <c:h val="0.75306384451254371"/>
        </c:manualLayout>
      </c:layout>
      <c:overlay val="0"/>
      <c:txPr>
        <a:bodyPr/>
        <a:lstStyle/>
        <a:p>
          <a:pPr>
            <a:defRPr sz="1800"/>
          </a:pPr>
          <a:endParaRPr lang="da-DK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ECD52520-360A-4F4C-8AF7-E48EB569D8F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1EF0019D-759E-4A81-A2B7-0175D669D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3600"/>
              </a:lnSpc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1pPr>
            <a:lvl2pPr marL="742950" indent="-285750" eaLnBrk="0" hangingPunct="0">
              <a:lnSpc>
                <a:spcPts val="3600"/>
              </a:lnSpc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2pPr>
            <a:lvl3pPr marL="1143000" indent="-228600" eaLnBrk="0" hangingPunct="0">
              <a:lnSpc>
                <a:spcPts val="3600"/>
              </a:lnSpc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3pPr>
            <a:lvl4pPr marL="1600200" indent="-228600" eaLnBrk="0" hangingPunct="0">
              <a:lnSpc>
                <a:spcPts val="3600"/>
              </a:lnSpc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4pPr>
            <a:lvl5pPr marL="2057400" indent="-228600" eaLnBrk="0" hangingPunct="0">
              <a:lnSpc>
                <a:spcPts val="3600"/>
              </a:lnSpc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5pPr>
            <a:lvl6pPr marL="25146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6pPr>
            <a:lvl7pPr marL="29718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7pPr>
            <a:lvl8pPr marL="34290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8pPr>
            <a:lvl9pPr marL="38862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924D252F-123E-43EB-B656-5D89D8EE5C0D}" type="slidenum">
              <a:rPr lang="en-US" sz="1200" smtClean="0"/>
              <a:pPr eaLnBrk="1" hangingPunct="1">
                <a:lnSpc>
                  <a:spcPct val="100000"/>
                </a:lnSpc>
                <a:buFontTx/>
                <a:buNone/>
              </a:pPr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0019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6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7058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82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48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816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019D-759E-4A81-A2B7-0175D669DE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Headlines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D_BGD_FrontPage"/>
          <p:cNvSpPr txBox="1">
            <a:spLocks noChangeArrowheads="1"/>
          </p:cNvSpPr>
          <p:nvPr userDrawn="1"/>
        </p:nvSpPr>
        <p:spPr bwMode="auto">
          <a:xfrm>
            <a:off x="2289175" y="5734050"/>
            <a:ext cx="6565900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5700"/>
              </a:lnSpc>
              <a:buFont typeface="AU Passata" pitchFamily="34" charset="0"/>
              <a:buNone/>
              <a:defRPr/>
            </a:pPr>
            <a:r>
              <a:rPr lang="da-DK" sz="5700">
                <a:solidFill>
                  <a:schemeClr val="tx2"/>
                </a:solidFill>
                <a:latin typeface="AU Peto" pitchFamily="82" charset="0"/>
              </a:rPr>
              <a:t> VERSITET</a:t>
            </a:r>
            <a:endParaRPr lang="da-DK" sz="5700" dirty="0">
              <a:solidFill>
                <a:schemeClr val="tx2"/>
              </a:solidFill>
              <a:latin typeface="AU Peto" pitchFamily="82" charset="0"/>
            </a:endParaRPr>
          </a:p>
        </p:txBody>
      </p:sp>
      <p:sp>
        <p:nvSpPr>
          <p:cNvPr id="4" name="bmkSekundærtLogo"/>
          <p:cNvSpPr>
            <a:spLocks noChangeAspect="1" noChangeArrowheads="1"/>
          </p:cNvSpPr>
          <p:nvPr/>
        </p:nvSpPr>
        <p:spPr bwMode="auto">
          <a:xfrm>
            <a:off x="287338" y="6307138"/>
            <a:ext cx="295275" cy="295275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7413625" y="287338"/>
            <a:ext cx="1439863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287338" y="237490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0" name="bmkADName"/>
          <p:cNvSpPr txBox="1">
            <a:spLocks noChangeArrowheads="1"/>
          </p:cNvSpPr>
          <p:nvPr userDrawn="1"/>
        </p:nvSpPr>
        <p:spPr bwMode="auto">
          <a:xfrm>
            <a:off x="298998" y="2508250"/>
            <a:ext cx="8564562" cy="261938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buFont typeface="AU Passata" pitchFamily="34" charset="0"/>
              <a:buNone/>
              <a:defRPr/>
            </a:pP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11" name="bmkADPosition"/>
          <p:cNvSpPr txBox="1">
            <a:spLocks noChangeArrowheads="1"/>
          </p:cNvSpPr>
          <p:nvPr userDrawn="1"/>
        </p:nvSpPr>
        <p:spPr bwMode="auto">
          <a:xfrm>
            <a:off x="276473" y="2769393"/>
            <a:ext cx="8564562" cy="26193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buFont typeface="AU Passata" pitchFamily="34" charset="0"/>
              <a:buNone/>
              <a:defRPr/>
            </a:pP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13" name="bmkOffUnitName01"/>
          <p:cNvSpPr txBox="1">
            <a:spLocks noChangeArrowheads="1"/>
          </p:cNvSpPr>
          <p:nvPr userDrawn="1"/>
        </p:nvSpPr>
        <p:spPr bwMode="auto">
          <a:xfrm>
            <a:off x="1047750" y="633413"/>
            <a:ext cx="4100513" cy="3603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buFont typeface="AU Passata" pitchFamily="34" charset="0"/>
              <a:buNone/>
              <a:defRPr/>
            </a:pPr>
            <a:endParaRPr lang="en-US" sz="900" cap="all">
              <a:solidFill>
                <a:schemeClr val="bg1"/>
              </a:solidFill>
            </a:endParaRPr>
          </a:p>
        </p:txBody>
      </p:sp>
      <p:sp>
        <p:nvSpPr>
          <p:cNvPr id="14" name="bmkFld2Date"/>
          <p:cNvSpPr txBox="1">
            <a:spLocks noChangeArrowheads="1"/>
          </p:cNvSpPr>
          <p:nvPr userDrawn="1"/>
        </p:nvSpPr>
        <p:spPr bwMode="auto">
          <a:xfrm>
            <a:off x="7412038" y="457200"/>
            <a:ext cx="1439862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r>
              <a:rPr lang="en-US" sz="1100" cap="all" dirty="0" smtClean="0">
                <a:solidFill>
                  <a:schemeClr val="bg1"/>
                </a:solidFill>
              </a:rPr>
              <a:t>September 2016</a:t>
            </a:r>
            <a:endParaRPr lang="en-US" sz="1100" cap="all" dirty="0">
              <a:solidFill>
                <a:schemeClr val="bg1"/>
              </a:solidFill>
            </a:endParaRPr>
          </a:p>
        </p:txBody>
      </p:sp>
      <p:sp>
        <p:nvSpPr>
          <p:cNvPr id="15" name="SD_FGD_FrontPage"/>
          <p:cNvSpPr txBox="1">
            <a:spLocks noChangeArrowheads="1"/>
          </p:cNvSpPr>
          <p:nvPr userDrawn="1"/>
        </p:nvSpPr>
        <p:spPr bwMode="auto">
          <a:xfrm>
            <a:off x="2289175" y="5734050"/>
            <a:ext cx="6565900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5700"/>
              </a:lnSpc>
              <a:buFont typeface="AU Passata" pitchFamily="34" charset="0"/>
              <a:buNone/>
              <a:defRPr/>
            </a:pPr>
            <a:r>
              <a:rPr lang="da-DK" sz="5700">
                <a:solidFill>
                  <a:schemeClr val="accent1"/>
                </a:solidFill>
                <a:latin typeface="AU Peto" pitchFamily="82" charset="0"/>
              </a:rPr>
              <a:t>UNI      </a:t>
            </a:r>
            <a:endParaRPr lang="da-DK" sz="5700" dirty="0">
              <a:solidFill>
                <a:schemeClr val="accent1"/>
              </a:solidFill>
              <a:latin typeface="AU Peto" pitchFamily="82" charset="0"/>
            </a:endParaRPr>
          </a:p>
        </p:txBody>
      </p:sp>
      <p:grpSp>
        <p:nvGrpSpPr>
          <p:cNvPr id="16" name="grpAuthor" hidden="1"/>
          <p:cNvGrpSpPr>
            <a:grpSpLocks/>
          </p:cNvGrpSpPr>
          <p:nvPr userDrawn="1"/>
        </p:nvGrpSpPr>
        <p:grpSpPr bwMode="auto">
          <a:xfrm>
            <a:off x="4533900" y="6156325"/>
            <a:ext cx="4319588" cy="487363"/>
            <a:chOff x="4533900" y="6156000"/>
            <a:chExt cx="4319588" cy="487710"/>
          </a:xfrm>
        </p:grpSpPr>
        <p:sp>
          <p:nvSpPr>
            <p:cNvPr id="17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/>
            </a:p>
          </p:txBody>
        </p:sp>
        <p:sp>
          <p:nvSpPr>
            <p:cNvPr id="18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/>
            </a:p>
          </p:txBody>
        </p:sp>
        <p:sp>
          <p:nvSpPr>
            <p:cNvPr id="19" name="bmkFldPresentationTitle02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>
                  <a:solidFill>
                    <a:schemeClr val="bg1"/>
                  </a:solidFill>
                </a:rPr>
                <a:t>Titel på præsentation</a:t>
              </a:r>
              <a:endParaRPr lang="en-US" sz="1100" cap="all" dirty="0">
                <a:solidFill>
                  <a:schemeClr val="bg1"/>
                </a:solidFill>
              </a:endParaRPr>
            </a:p>
          </p:txBody>
        </p:sp>
        <p:sp>
          <p:nvSpPr>
            <p:cNvPr id="20" name="bmkADName05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>
                  <a:solidFill>
                    <a:schemeClr val="bg1"/>
                  </a:solidFill>
                </a:rPr>
                <a:t>Navn Navnesen</a:t>
              </a:r>
              <a:endParaRPr lang="en-US" sz="1100" cap="all" dirty="0">
                <a:solidFill>
                  <a:schemeClr val="bg1"/>
                </a:solidFill>
              </a:endParaRPr>
            </a:p>
          </p:txBody>
        </p:sp>
        <p:sp>
          <p:nvSpPr>
            <p:cNvPr id="21" name="bmkFld3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>
                  <a:solidFill>
                    <a:schemeClr val="bg1"/>
                  </a:solidFill>
                </a:rPr>
                <a:t>1. september 2011</a:t>
              </a:r>
              <a:endParaRPr lang="da-DK" sz="1100" cap="all" dirty="0">
                <a:solidFill>
                  <a:schemeClr val="bg1"/>
                </a:solidFill>
              </a:endParaRPr>
            </a:p>
          </p:txBody>
        </p:sp>
      </p:grpSp>
      <p:sp>
        <p:nvSpPr>
          <p:cNvPr id="34819" name="bmkFldPresentationTitle0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98998" y="1411282"/>
            <a:ext cx="8564562" cy="1021818"/>
          </a:xfrm>
        </p:spPr>
        <p:txBody>
          <a:bodyPr>
            <a:spAutoFit/>
          </a:bodyPr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Uddannelsesevaluering Sundhedsteknologi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55875" y="6453188"/>
            <a:ext cx="404813" cy="144462"/>
          </a:xfrm>
        </p:spPr>
        <p:txBody>
          <a:bodyPr/>
          <a:lstStyle>
            <a:lvl1pPr algn="r">
              <a:lnSpc>
                <a:spcPct val="102000"/>
              </a:lnSpc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CCEE3B-BAFB-4237-9792-5184A139BD2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pic>
        <p:nvPicPr>
          <p:cNvPr id="24" name="Billed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8" y="260648"/>
            <a:ext cx="3840954" cy="5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08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D_BGD_FrontPage"/>
          <p:cNvSpPr txBox="1">
            <a:spLocks noChangeArrowheads="1"/>
          </p:cNvSpPr>
          <p:nvPr userDrawn="1"/>
        </p:nvSpPr>
        <p:spPr bwMode="auto">
          <a:xfrm>
            <a:off x="2289175" y="5734050"/>
            <a:ext cx="6565900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5700"/>
              </a:lnSpc>
              <a:buFont typeface="AU Passata" pitchFamily="34" charset="0"/>
              <a:buNone/>
              <a:defRPr/>
            </a:pPr>
            <a:r>
              <a:rPr lang="da-DK" sz="5700">
                <a:solidFill>
                  <a:schemeClr val="tx2"/>
                </a:solidFill>
                <a:latin typeface="AU Peto" pitchFamily="82" charset="0"/>
              </a:rPr>
              <a:t> VERSITET</a:t>
            </a:r>
            <a:endParaRPr lang="da-DK" sz="5700" dirty="0">
              <a:solidFill>
                <a:schemeClr val="tx2"/>
              </a:solidFill>
              <a:latin typeface="AU Peto" pitchFamily="82" charset="0"/>
            </a:endParaRPr>
          </a:p>
        </p:txBody>
      </p:sp>
      <p:sp>
        <p:nvSpPr>
          <p:cNvPr id="4" name="bmkSekundærtLogo"/>
          <p:cNvSpPr>
            <a:spLocks noChangeAspect="1" noChangeArrowheads="1"/>
          </p:cNvSpPr>
          <p:nvPr/>
        </p:nvSpPr>
        <p:spPr bwMode="auto">
          <a:xfrm>
            <a:off x="287338" y="6307138"/>
            <a:ext cx="295275" cy="295275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7413625" y="287338"/>
            <a:ext cx="1439863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287338" y="288925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0" name="bmkADName02"/>
          <p:cNvSpPr txBox="1">
            <a:spLocks noChangeArrowheads="1"/>
          </p:cNvSpPr>
          <p:nvPr userDrawn="1"/>
        </p:nvSpPr>
        <p:spPr bwMode="auto">
          <a:xfrm>
            <a:off x="287338" y="3022600"/>
            <a:ext cx="8564562" cy="261938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buFont typeface="AU Passata" pitchFamily="34" charset="0"/>
              <a:buNone/>
              <a:defRPr/>
            </a:pPr>
            <a:r>
              <a:rPr lang="en-US" sz="2000" cap="all">
                <a:solidFill>
                  <a:schemeClr val="accent1"/>
                </a:solidFill>
              </a:rPr>
              <a:t>Navn Navnesen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11" name="bmkADPosition02"/>
          <p:cNvSpPr txBox="1">
            <a:spLocks noChangeArrowheads="1"/>
          </p:cNvSpPr>
          <p:nvPr userDrawn="1"/>
        </p:nvSpPr>
        <p:spPr bwMode="auto">
          <a:xfrm>
            <a:off x="287338" y="3300413"/>
            <a:ext cx="8564562" cy="26193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2000"/>
              </a:lnSpc>
              <a:buFont typeface="AU Passata" pitchFamily="34" charset="0"/>
              <a:buNone/>
              <a:defRPr/>
            </a:pPr>
            <a:r>
              <a:rPr lang="en-US" sz="2000" cap="all">
                <a:solidFill>
                  <a:schemeClr val="accent1"/>
                </a:solidFill>
              </a:rPr>
              <a:t>Titel</a:t>
            </a:r>
            <a:endParaRPr 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14" name="bmkFld5Date"/>
          <p:cNvSpPr txBox="1">
            <a:spLocks noChangeArrowheads="1"/>
          </p:cNvSpPr>
          <p:nvPr userDrawn="1"/>
        </p:nvSpPr>
        <p:spPr bwMode="auto">
          <a:xfrm>
            <a:off x="7412038" y="457200"/>
            <a:ext cx="1439862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r>
              <a:rPr lang="en-US" sz="1100" cap="all">
                <a:solidFill>
                  <a:schemeClr val="bg1"/>
                </a:solidFill>
              </a:rPr>
              <a:t>1. september 2011</a:t>
            </a:r>
            <a:endParaRPr lang="en-US" sz="1100" cap="all" dirty="0">
              <a:solidFill>
                <a:schemeClr val="bg1"/>
              </a:solidFill>
            </a:endParaRPr>
          </a:p>
        </p:txBody>
      </p:sp>
      <p:sp>
        <p:nvSpPr>
          <p:cNvPr id="15" name="SD_FGD_FrontPage"/>
          <p:cNvSpPr txBox="1">
            <a:spLocks noChangeArrowheads="1"/>
          </p:cNvSpPr>
          <p:nvPr userDrawn="1"/>
        </p:nvSpPr>
        <p:spPr bwMode="auto">
          <a:xfrm>
            <a:off x="2289175" y="5734050"/>
            <a:ext cx="6565900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5700"/>
              </a:lnSpc>
              <a:buFont typeface="AU Passata" pitchFamily="34" charset="0"/>
              <a:buNone/>
              <a:defRPr/>
            </a:pPr>
            <a:r>
              <a:rPr lang="da-DK" sz="5700">
                <a:solidFill>
                  <a:schemeClr val="accent1"/>
                </a:solidFill>
                <a:latin typeface="AU Peto" pitchFamily="82" charset="0"/>
              </a:rPr>
              <a:t>UNI      </a:t>
            </a:r>
            <a:endParaRPr lang="da-DK" sz="5700" dirty="0">
              <a:solidFill>
                <a:schemeClr val="accent1"/>
              </a:solidFill>
              <a:latin typeface="AU Peto" pitchFamily="82" charset="0"/>
            </a:endParaRPr>
          </a:p>
        </p:txBody>
      </p:sp>
      <p:grpSp>
        <p:nvGrpSpPr>
          <p:cNvPr id="16" name="grpAuthor" hidden="1"/>
          <p:cNvGrpSpPr>
            <a:grpSpLocks/>
          </p:cNvGrpSpPr>
          <p:nvPr userDrawn="1"/>
        </p:nvGrpSpPr>
        <p:grpSpPr bwMode="auto">
          <a:xfrm>
            <a:off x="4533900" y="6156325"/>
            <a:ext cx="4319588" cy="487363"/>
            <a:chOff x="4533900" y="6156000"/>
            <a:chExt cx="4319588" cy="487710"/>
          </a:xfrm>
        </p:grpSpPr>
        <p:sp>
          <p:nvSpPr>
            <p:cNvPr id="17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/>
            </a:p>
          </p:txBody>
        </p:sp>
        <p:sp>
          <p:nvSpPr>
            <p:cNvPr id="18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/>
            </a:p>
          </p:txBody>
        </p:sp>
        <p:sp>
          <p:nvSpPr>
            <p:cNvPr id="19" name="bmkFldPresentationTitle05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>
                  <a:solidFill>
                    <a:schemeClr val="bg1"/>
                  </a:solidFill>
                </a:rPr>
                <a:t>TITEL PÅ PRÆSENTATION</a:t>
              </a:r>
              <a:endParaRPr lang="en-US" sz="1100" cap="all" dirty="0">
                <a:solidFill>
                  <a:schemeClr val="bg1"/>
                </a:solidFill>
              </a:endParaRPr>
            </a:p>
          </p:txBody>
        </p:sp>
        <p:sp>
          <p:nvSpPr>
            <p:cNvPr id="20" name="bmkADName04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>
                  <a:solidFill>
                    <a:schemeClr val="bg1"/>
                  </a:solidFill>
                </a:rPr>
                <a:t>Navn Navnesen</a:t>
              </a:r>
              <a:endParaRPr lang="en-US" sz="1100" cap="all" dirty="0">
                <a:solidFill>
                  <a:schemeClr val="bg1"/>
                </a:solidFill>
              </a:endParaRPr>
            </a:p>
          </p:txBody>
        </p:sp>
        <p:sp>
          <p:nvSpPr>
            <p:cNvPr id="21" name="bmkFld4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>
                  <a:solidFill>
                    <a:schemeClr val="bg1"/>
                  </a:solidFill>
                </a:rPr>
                <a:t>1. september 2011</a:t>
              </a:r>
              <a:endParaRPr lang="da-DK" sz="1100" cap="all" dirty="0">
                <a:solidFill>
                  <a:schemeClr val="bg1"/>
                </a:solidFill>
              </a:endParaRPr>
            </a:p>
          </p:txBody>
        </p:sp>
      </p:grpSp>
      <p:sp>
        <p:nvSpPr>
          <p:cNvPr id="34819" name="bmkFldPresentationTitle04"/>
          <p:cNvSpPr>
            <a:spLocks noGrp="1" noChangeArrowheads="1"/>
          </p:cNvSpPr>
          <p:nvPr>
            <p:ph type="ctrTitle"/>
          </p:nvPr>
        </p:nvSpPr>
        <p:spPr>
          <a:xfrm>
            <a:off x="287338" y="1776679"/>
            <a:ext cx="8564562" cy="510909"/>
          </a:xfrm>
        </p:spPr>
        <p:txBody>
          <a:bodyPr>
            <a:spAutoFit/>
          </a:bodyPr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titeltypografi i masteren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55875" y="6453188"/>
            <a:ext cx="404813" cy="144462"/>
          </a:xfrm>
        </p:spPr>
        <p:txBody>
          <a:bodyPr/>
          <a:lstStyle>
            <a:lvl1pPr algn="r">
              <a:lnSpc>
                <a:spcPct val="102000"/>
              </a:lnSpc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AA4CC0B-CDD4-4611-8F53-E8FAEC03393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8" y="260648"/>
            <a:ext cx="3840954" cy="5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11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2038" y="6679207"/>
            <a:ext cx="1439862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8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6" name="Line 49"/>
          <p:cNvSpPr>
            <a:spLocks noChangeShapeType="1"/>
          </p:cNvSpPr>
          <p:nvPr userDrawn="1"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7" name="Line 50"/>
          <p:cNvSpPr>
            <a:spLocks noChangeShapeType="1"/>
          </p:cNvSpPr>
          <p:nvPr userDrawn="1"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916113"/>
            <a:ext cx="4205287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16113"/>
            <a:ext cx="4206875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B152F-0C3A-4B40-9BE3-73910F5FDF6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0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 userDrawn="1"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4" name="Line 49"/>
          <p:cNvSpPr>
            <a:spLocks noChangeShapeType="1"/>
          </p:cNvSpPr>
          <p:nvPr userDrawn="1"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5" name="Line 50"/>
          <p:cNvSpPr>
            <a:spLocks noChangeShapeType="1"/>
          </p:cNvSpPr>
          <p:nvPr userDrawn="1"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6C68E-6833-41D8-A8BA-C587028F285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41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20125-BAFD-4F15-AF38-AF465C2911E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39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2181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2394909"/>
            <a:ext cx="8568000" cy="35264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28A8E-AD37-44E4-B507-4B01D2AB6A2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7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9"/>
          <p:cNvSpPr>
            <a:spLocks noChangeShapeType="1"/>
          </p:cNvSpPr>
          <p:nvPr userDrawn="1"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6" name="Line 50"/>
          <p:cNvSpPr>
            <a:spLocks noChangeShapeType="1"/>
          </p:cNvSpPr>
          <p:nvPr userDrawn="1"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21818"/>
          </a:xfrm>
        </p:spPr>
        <p:txBody>
          <a:bodyPr>
            <a:spAutoFit/>
          </a:bodyPr>
          <a:lstStyle/>
          <a:p>
            <a:r>
              <a:rPr lang="da-DK" smtClean="0"/>
              <a:t>Klik for at redigere titeltypografi i masteren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2395003"/>
            <a:ext cx="4205287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395003"/>
            <a:ext cx="4206875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22F43-5057-42D6-93C2-CEDBA40173C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64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9"/>
          <p:cNvSpPr>
            <a:spLocks noChangeShapeType="1"/>
          </p:cNvSpPr>
          <p:nvPr userDrawn="1"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4" name="Line 50"/>
          <p:cNvSpPr>
            <a:spLocks noChangeShapeType="1"/>
          </p:cNvSpPr>
          <p:nvPr userDrawn="1"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44000"/>
          </a:xfrm>
        </p:spPr>
        <p:txBody>
          <a:bodyPr>
            <a:spAutoFit/>
          </a:bodyPr>
          <a:lstStyle/>
          <a:p>
            <a:r>
              <a:rPr lang="da-DK" smtClean="0"/>
              <a:t>Klik for at redigere titeltypografi i masteren</a:t>
            </a:r>
            <a:endParaRPr lang="da-DK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FEDFD-F426-49A3-A594-C4DBA690BC5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73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187450"/>
            <a:ext cx="8564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Studiestart 2012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916113"/>
            <a:ext cx="8567737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15213" y="6499225"/>
            <a:ext cx="1439862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ts val="1200"/>
              </a:lnSpc>
              <a:buFontTx/>
              <a:buNone/>
              <a:defRPr sz="11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10" name="bmkFldPresentationTitle03"/>
          <p:cNvSpPr txBox="1">
            <a:spLocks noChangeArrowheads="1"/>
          </p:cNvSpPr>
          <p:nvPr/>
        </p:nvSpPr>
        <p:spPr bwMode="auto">
          <a:xfrm>
            <a:off x="4535488" y="6323013"/>
            <a:ext cx="1764704" cy="682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</a:endParaRPr>
          </a:p>
        </p:txBody>
      </p:sp>
      <p:sp>
        <p:nvSpPr>
          <p:cNvPr id="11" name="bmkADName03"/>
          <p:cNvSpPr txBox="1">
            <a:spLocks noChangeArrowheads="1"/>
          </p:cNvSpPr>
          <p:nvPr/>
        </p:nvSpPr>
        <p:spPr bwMode="auto">
          <a:xfrm>
            <a:off x="4535488" y="6499225"/>
            <a:ext cx="26987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</a:endParaRPr>
          </a:p>
        </p:txBody>
      </p:sp>
      <p:sp>
        <p:nvSpPr>
          <p:cNvPr id="12" name="bmkFldDate"/>
          <p:cNvSpPr txBox="1">
            <a:spLocks noChangeArrowheads="1"/>
          </p:cNvSpPr>
          <p:nvPr/>
        </p:nvSpPr>
        <p:spPr bwMode="auto">
          <a:xfrm>
            <a:off x="7413625" y="6324600"/>
            <a:ext cx="1439863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da-DK" sz="1100" cap="all" dirty="0">
              <a:solidFill>
                <a:schemeClr val="bg2"/>
              </a:solidFill>
            </a:endParaRPr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5" name="bmkSekundærtLogo02"/>
          <p:cNvSpPr>
            <a:spLocks noChangeArrowheads="1"/>
          </p:cNvSpPr>
          <p:nvPr/>
        </p:nvSpPr>
        <p:spPr bwMode="auto">
          <a:xfrm>
            <a:off x="293688" y="6305550"/>
            <a:ext cx="584200" cy="295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350"/>
            <a:ext cx="4109990" cy="6211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7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174625" indent="-174625" algn="l" rtl="0" eaLnBrk="0" fontAlgn="base" hangingPunct="0">
        <a:lnSpc>
          <a:spcPct val="94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2400">
          <a:solidFill>
            <a:schemeClr val="bg2"/>
          </a:solidFill>
          <a:latin typeface="+mn-lt"/>
        </a:defRPr>
      </a:lvl2pPr>
      <a:lvl3pPr marL="174625" indent="-174625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2000">
          <a:solidFill>
            <a:schemeClr val="bg2"/>
          </a:solidFill>
          <a:latin typeface="+mn-lt"/>
        </a:defRPr>
      </a:lvl3pPr>
      <a:lvl4pPr marL="174625" indent="-174625" algn="l" rtl="0" eaLnBrk="0" fontAlgn="base" hangingPunct="0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4pPr>
      <a:lvl5pPr marL="174625" indent="-174625" algn="l" rtl="0" eaLnBrk="0" fontAlgn="base" hangingPunct="0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5pPr>
      <a:lvl6pPr marL="13525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7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9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4150" indent="-176213" algn="l" rtl="0" fontAlgn="base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mkFldPresentationTitle"/>
          <p:cNvSpPr>
            <a:spLocks noGrp="1"/>
          </p:cNvSpPr>
          <p:nvPr>
            <p:ph type="ctrTitle"/>
          </p:nvPr>
        </p:nvSpPr>
        <p:spPr>
          <a:xfrm>
            <a:off x="287338" y="1412776"/>
            <a:ext cx="8564562" cy="510909"/>
          </a:xfrm>
        </p:spPr>
        <p:txBody>
          <a:bodyPr/>
          <a:lstStyle/>
          <a:p>
            <a:pPr>
              <a:defRPr/>
            </a:pPr>
            <a:r>
              <a:rPr lang="nb-NO" dirty="0" smtClean="0"/>
              <a:t>BAC7 2016</a:t>
            </a:r>
            <a:endParaRPr lang="nb-N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dimittender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Forslag til ændringer</a:t>
            </a:r>
          </a:p>
          <a:p>
            <a:r>
              <a:rPr lang="da-DK" dirty="0" smtClean="0"/>
              <a:t>Projektledelse, Ikke kun teknisk projektstyring</a:t>
            </a:r>
          </a:p>
          <a:p>
            <a:r>
              <a:rPr lang="da-DK" dirty="0" smtClean="0"/>
              <a:t>Stærkere profil på sundhedskompetencer</a:t>
            </a:r>
          </a:p>
          <a:p>
            <a:r>
              <a:rPr lang="da-DK" dirty="0" smtClean="0"/>
              <a:t>Skarpere teknisk profil, </a:t>
            </a:r>
            <a:r>
              <a:rPr lang="da-DK" dirty="0" err="1" smtClean="0"/>
              <a:t>evt</a:t>
            </a:r>
            <a:r>
              <a:rPr lang="da-DK" dirty="0" smtClean="0"/>
              <a:t> delt i en </a:t>
            </a:r>
            <a:r>
              <a:rPr lang="da-DK" dirty="0" err="1" smtClean="0"/>
              <a:t>medico</a:t>
            </a:r>
            <a:r>
              <a:rPr lang="da-DK" dirty="0" smtClean="0"/>
              <a:t>- og en it- profil, specielt it profil ønskes af en del</a:t>
            </a:r>
          </a:p>
          <a:p>
            <a:r>
              <a:rPr lang="da-DK" dirty="0" smtClean="0"/>
              <a:t>Standarder og </a:t>
            </a:r>
            <a:r>
              <a:rPr lang="da-DK" dirty="0" err="1" smtClean="0"/>
              <a:t>regulatoriske</a:t>
            </a:r>
            <a:r>
              <a:rPr lang="da-DK" dirty="0" smtClean="0"/>
              <a:t> kompetencer</a:t>
            </a:r>
          </a:p>
          <a:p>
            <a:r>
              <a:rPr lang="da-DK" dirty="0" smtClean="0"/>
              <a:t>Forretningsforståelse, jura, økonomi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22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aftagere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Vigtige kompetencer</a:t>
            </a:r>
          </a:p>
          <a:p>
            <a:r>
              <a:rPr lang="da-DK" dirty="0" smtClean="0"/>
              <a:t>Klassiske ingeniørkompetencer</a:t>
            </a:r>
          </a:p>
          <a:p>
            <a:r>
              <a:rPr lang="da-DK" dirty="0" smtClean="0"/>
              <a:t>Standarder og regulativer</a:t>
            </a:r>
          </a:p>
          <a:p>
            <a:r>
              <a:rPr lang="da-DK" dirty="0"/>
              <a:t>User </a:t>
            </a:r>
            <a:r>
              <a:rPr lang="da-DK" dirty="0" err="1" smtClean="0"/>
              <a:t>experience</a:t>
            </a:r>
            <a:endParaRPr lang="da-DK" dirty="0" smtClean="0"/>
          </a:p>
          <a:p>
            <a:r>
              <a:rPr lang="da-DK" dirty="0" smtClean="0"/>
              <a:t>Grundlæggende innovations kompetencer</a:t>
            </a:r>
          </a:p>
          <a:p>
            <a:r>
              <a:rPr lang="da-DK" dirty="0" smtClean="0"/>
              <a:t>Patient </a:t>
            </a:r>
            <a:r>
              <a:rPr lang="da-DK" dirty="0" err="1" smtClean="0"/>
              <a:t>safety</a:t>
            </a:r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12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Væsentlige arbejdsopgaver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Implementering af teknologi og smarte løsninger blandt </a:t>
            </a:r>
            <a:r>
              <a:rPr lang="da-DK" dirty="0" smtClean="0"/>
              <a:t>sundhedspersonalet </a:t>
            </a:r>
            <a:r>
              <a:rPr lang="da-DK" dirty="0"/>
              <a:t>i kommunen. Telemedicin, pc, workshops, nye arbejdsgange </a:t>
            </a:r>
            <a:r>
              <a:rPr lang="da-DK" dirty="0" err="1" smtClean="0"/>
              <a:t>etc</a:t>
            </a:r>
            <a:endParaRPr lang="da-DK" dirty="0" smtClean="0"/>
          </a:p>
          <a:p>
            <a:r>
              <a:rPr lang="da-DK" dirty="0" smtClean="0"/>
              <a:t>Programmering i SAS</a:t>
            </a:r>
          </a:p>
          <a:p>
            <a:r>
              <a:rPr lang="da-DK" dirty="0"/>
              <a:t>A</a:t>
            </a:r>
            <a:r>
              <a:rPr lang="da-DK" dirty="0" smtClean="0"/>
              <a:t>nsvarlig </a:t>
            </a:r>
            <a:r>
              <a:rPr lang="da-DK" dirty="0"/>
              <a:t>for </a:t>
            </a:r>
            <a:r>
              <a:rPr lang="da-DK" dirty="0" err="1"/>
              <a:t>dataflow</a:t>
            </a:r>
            <a:r>
              <a:rPr lang="da-DK" dirty="0"/>
              <a:t> kører optimalt </a:t>
            </a:r>
            <a:br>
              <a:rPr lang="da-DK" dirty="0"/>
            </a:br>
            <a:r>
              <a:rPr lang="da-DK" dirty="0" err="1"/>
              <a:t>Implemetere</a:t>
            </a:r>
            <a:r>
              <a:rPr lang="da-DK" dirty="0"/>
              <a:t> nyt udstyr og software i samarbejde med personalet. </a:t>
            </a:r>
            <a:endParaRPr lang="da-DK" dirty="0" smtClean="0"/>
          </a:p>
          <a:p>
            <a:r>
              <a:rPr lang="da-DK" dirty="0"/>
              <a:t>Undervisning og planlægning heraf </a:t>
            </a:r>
            <a:br>
              <a:rPr lang="da-DK" dirty="0"/>
            </a:br>
            <a:r>
              <a:rPr lang="da-DK" dirty="0"/>
              <a:t>Rådgivning </a:t>
            </a:r>
            <a:br>
              <a:rPr lang="da-DK" dirty="0"/>
            </a:br>
            <a:r>
              <a:rPr lang="da-DK" dirty="0"/>
              <a:t>Diverse ad hoc opgaver </a:t>
            </a:r>
            <a:br>
              <a:rPr lang="da-DK" dirty="0"/>
            </a:br>
            <a:r>
              <a:rPr lang="da-DK" dirty="0"/>
              <a:t>Projektledelse </a:t>
            </a:r>
            <a:endParaRPr lang="da-DK" dirty="0" smtClean="0"/>
          </a:p>
          <a:p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833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Væsentlige arbejdsopgaver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Kvalitetssikring,  support,  samarbejde  med ortopædkirurgiske afdelinger </a:t>
            </a:r>
            <a:endParaRPr lang="da-DK" dirty="0" smtClean="0"/>
          </a:p>
          <a:p>
            <a:r>
              <a:rPr lang="da-DK" dirty="0" smtClean="0"/>
              <a:t>Daglig </a:t>
            </a:r>
            <a:r>
              <a:rPr lang="da-DK" dirty="0"/>
              <a:t>kontakt med brugere (problemløsning nu og her</a:t>
            </a:r>
            <a:r>
              <a:rPr lang="da-DK" dirty="0" smtClean="0"/>
              <a:t>),  Konfiguration </a:t>
            </a:r>
            <a:r>
              <a:rPr lang="da-DK" dirty="0"/>
              <a:t>af elementer i </a:t>
            </a:r>
            <a:r>
              <a:rPr lang="da-DK" dirty="0" smtClean="0"/>
              <a:t>systemet, Test </a:t>
            </a:r>
            <a:r>
              <a:rPr lang="da-DK" dirty="0"/>
              <a:t>at nye </a:t>
            </a:r>
            <a:r>
              <a:rPr lang="da-DK" dirty="0" err="1"/>
              <a:t>funktionaliteter</a:t>
            </a:r>
            <a:r>
              <a:rPr lang="da-DK" dirty="0"/>
              <a:t> + releases. </a:t>
            </a:r>
            <a:endParaRPr lang="da-DK" dirty="0" smtClean="0"/>
          </a:p>
          <a:p>
            <a:r>
              <a:rPr lang="da-DK" dirty="0"/>
              <a:t>Styre fremtiden for Verdens bedste dentale kombinations autoklave. </a:t>
            </a:r>
            <a:r>
              <a:rPr lang="da-DK" dirty="0" smtClean="0"/>
              <a:t>Lede </a:t>
            </a:r>
            <a:r>
              <a:rPr lang="da-DK" dirty="0"/>
              <a:t>udviklingen, afsøge markedet og </a:t>
            </a:r>
            <a:r>
              <a:rPr lang="da-DK" dirty="0" err="1"/>
              <a:t>facilitere</a:t>
            </a:r>
            <a:r>
              <a:rPr lang="da-DK" dirty="0"/>
              <a:t> dokumentation &amp; overholdelse af standarder.  </a:t>
            </a:r>
            <a:endParaRPr lang="da-DK" dirty="0" smtClean="0"/>
          </a:p>
          <a:p>
            <a:r>
              <a:rPr lang="da-DK" dirty="0" smtClean="0"/>
              <a:t>Dokumentation </a:t>
            </a:r>
            <a:r>
              <a:rPr lang="da-DK" dirty="0"/>
              <a:t>og udførelse af software </a:t>
            </a:r>
            <a:r>
              <a:rPr lang="da-DK" dirty="0" smtClean="0"/>
              <a:t>test. testplanlægning </a:t>
            </a:r>
            <a:r>
              <a:rPr lang="da-DK" dirty="0"/>
              <a:t>(test management) </a:t>
            </a:r>
          </a:p>
        </p:txBody>
      </p:sp>
    </p:spTree>
    <p:extLst>
      <p:ext uri="{BB962C8B-B14F-4D97-AF65-F5344CB8AC3E}">
        <p14:creationId xmlns:p14="http://schemas.microsoft.com/office/powerpoint/2010/main" val="105659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Væsentlige arbejdsopgaver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Rådgivning, projektledelse, </a:t>
            </a:r>
            <a:endParaRPr lang="da-DK" dirty="0" smtClean="0"/>
          </a:p>
          <a:p>
            <a:r>
              <a:rPr lang="da-DK" dirty="0"/>
              <a:t>Kontakt med kunder (aftagere af sundheds-it), afholdelse af workshops, udarbejdelse af løsningsbeskrivelser, Test af it. Analyse af IT systemer </a:t>
            </a:r>
            <a:endParaRPr lang="da-DK" dirty="0" smtClean="0"/>
          </a:p>
          <a:p>
            <a:r>
              <a:rPr lang="da-DK" dirty="0"/>
              <a:t>Projektleder, kommunikere med flere faggrupper + feltstudier, udvikling af sundheds-IT, brugertest </a:t>
            </a:r>
            <a:endParaRPr lang="da-DK" dirty="0" smtClean="0"/>
          </a:p>
          <a:p>
            <a:r>
              <a:rPr lang="da-DK" dirty="0"/>
              <a:t>Projektledelse, forandringsledelse, koordinering, brugerdrevet udvikling, undervisning. </a:t>
            </a:r>
          </a:p>
        </p:txBody>
      </p:sp>
    </p:spTree>
    <p:extLst>
      <p:ext uri="{BB962C8B-B14F-4D97-AF65-F5344CB8AC3E}">
        <p14:creationId xmlns:p14="http://schemas.microsoft.com/office/powerpoint/2010/main" val="279968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Eksempler på titler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Programmer Analyst</a:t>
            </a:r>
          </a:p>
          <a:p>
            <a:r>
              <a:rPr lang="en-US" dirty="0"/>
              <a:t>Test Engineer</a:t>
            </a:r>
          </a:p>
          <a:p>
            <a:r>
              <a:rPr lang="en-US" dirty="0"/>
              <a:t>Quality Engineer</a:t>
            </a:r>
          </a:p>
          <a:p>
            <a:r>
              <a:rPr lang="en-US" dirty="0"/>
              <a:t>Compliance Engineer</a:t>
            </a:r>
          </a:p>
          <a:p>
            <a:r>
              <a:rPr lang="en-US" dirty="0" err="1"/>
              <a:t>Projektleder</a:t>
            </a:r>
            <a:endParaRPr lang="en-US" dirty="0"/>
          </a:p>
          <a:p>
            <a:r>
              <a:rPr lang="da-DK" dirty="0"/>
              <a:t>COSMIC (EPJ) koordinator</a:t>
            </a:r>
          </a:p>
          <a:p>
            <a:r>
              <a:rPr lang="da-DK" dirty="0"/>
              <a:t>Business Analyst</a:t>
            </a:r>
          </a:p>
          <a:p>
            <a:r>
              <a:rPr lang="da-DK" dirty="0"/>
              <a:t>Consultant</a:t>
            </a:r>
          </a:p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ingeniør</a:t>
            </a:r>
            <a:endParaRPr lang="en-US" dirty="0"/>
          </a:p>
          <a:p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Product Manager</a:t>
            </a:r>
          </a:p>
          <a:p>
            <a:r>
              <a:rPr lang="en-US" dirty="0" err="1" smtClean="0"/>
              <a:t>Forretningsarkitekt</a:t>
            </a:r>
            <a:endParaRPr lang="en-US" dirty="0" smtClean="0"/>
          </a:p>
          <a:p>
            <a:r>
              <a:rPr lang="en-US" dirty="0" smtClean="0"/>
              <a:t>E-</a:t>
            </a:r>
            <a:r>
              <a:rPr lang="en-US" dirty="0" err="1" smtClean="0"/>
              <a:t>læringskonsulent</a:t>
            </a:r>
            <a:endParaRPr lang="en-US" dirty="0" smtClean="0"/>
          </a:p>
          <a:p>
            <a:r>
              <a:rPr lang="en-US" dirty="0" err="1" smtClean="0"/>
              <a:t>Medicoteknisk</a:t>
            </a:r>
            <a:r>
              <a:rPr lang="en-US" dirty="0" smtClean="0"/>
              <a:t> </a:t>
            </a:r>
            <a:r>
              <a:rPr lang="en-US" dirty="0" err="1" smtClean="0"/>
              <a:t>rådgiver</a:t>
            </a:r>
            <a:endParaRPr lang="en-US" dirty="0" smtClean="0"/>
          </a:p>
          <a:p>
            <a:r>
              <a:rPr lang="en-US" dirty="0" err="1" smtClean="0"/>
              <a:t>Produktansvarlig</a:t>
            </a:r>
            <a:r>
              <a:rPr lang="en-US" dirty="0" smtClean="0"/>
              <a:t> </a:t>
            </a:r>
            <a:r>
              <a:rPr lang="en-US" dirty="0" err="1" smtClean="0"/>
              <a:t>ingeniør</a:t>
            </a:r>
            <a:endParaRPr lang="en-US" dirty="0" smtClean="0"/>
          </a:p>
          <a:p>
            <a:r>
              <a:rPr lang="en-US" dirty="0" smtClean="0"/>
              <a:t>It-</a:t>
            </a:r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err="1" smtClean="0"/>
              <a:t>Direktør</a:t>
            </a:r>
            <a:endParaRPr lang="en-US" dirty="0" smtClean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866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Eksempler på virksomheder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87338" y="1916113"/>
            <a:ext cx="4205287" cy="4304805"/>
          </a:xfrm>
        </p:spPr>
        <p:txBody>
          <a:bodyPr/>
          <a:lstStyle/>
          <a:p>
            <a:r>
              <a:rPr lang="en-US" dirty="0"/>
              <a:t>CSC </a:t>
            </a:r>
            <a:r>
              <a:rPr lang="en-US" dirty="0" err="1"/>
              <a:t>Scandihealth</a:t>
            </a:r>
            <a:r>
              <a:rPr lang="en-US" dirty="0"/>
              <a:t> A/S</a:t>
            </a:r>
          </a:p>
          <a:p>
            <a:r>
              <a:rPr lang="da-DK" dirty="0" err="1"/>
              <a:t>Sekoia</a:t>
            </a:r>
            <a:endParaRPr lang="da-DK" dirty="0"/>
          </a:p>
          <a:p>
            <a:r>
              <a:rPr lang="da-DK" dirty="0"/>
              <a:t>CGI</a:t>
            </a:r>
          </a:p>
          <a:p>
            <a:r>
              <a:rPr lang="en-US" dirty="0"/>
              <a:t>ALK </a:t>
            </a:r>
            <a:r>
              <a:rPr lang="en-US" dirty="0" err="1"/>
              <a:t>Abelló</a:t>
            </a:r>
            <a:endParaRPr lang="en-US" dirty="0"/>
          </a:p>
          <a:p>
            <a:r>
              <a:rPr lang="da-DK" dirty="0"/>
              <a:t>Cook Medical</a:t>
            </a:r>
          </a:p>
          <a:p>
            <a:r>
              <a:rPr lang="en-US" dirty="0"/>
              <a:t>National Instruments</a:t>
            </a:r>
          </a:p>
          <a:p>
            <a:r>
              <a:rPr lang="da-DK" dirty="0" err="1"/>
              <a:t>Capgemini</a:t>
            </a:r>
            <a:r>
              <a:rPr lang="da-DK" dirty="0"/>
              <a:t> </a:t>
            </a:r>
            <a:r>
              <a:rPr lang="da-DK" dirty="0" err="1"/>
              <a:t>Sogeti</a:t>
            </a:r>
            <a:endParaRPr lang="da-DK" dirty="0"/>
          </a:p>
          <a:p>
            <a:r>
              <a:rPr lang="en-US" dirty="0" err="1"/>
              <a:t>Coloplast</a:t>
            </a:r>
            <a:endParaRPr lang="en-US" dirty="0"/>
          </a:p>
          <a:p>
            <a:r>
              <a:rPr lang="en-US" dirty="0"/>
              <a:t>Systematic </a:t>
            </a:r>
          </a:p>
          <a:p>
            <a:r>
              <a:rPr lang="en-US" dirty="0" smtClean="0"/>
              <a:t>Siemens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401671" y="1916113"/>
            <a:ext cx="4450229" cy="3995737"/>
          </a:xfrm>
        </p:spPr>
        <p:txBody>
          <a:bodyPr/>
          <a:lstStyle/>
          <a:p>
            <a:r>
              <a:rPr lang="en-US" dirty="0"/>
              <a:t>Viking Medical Scandinavia </a:t>
            </a:r>
            <a:r>
              <a:rPr lang="en-US" dirty="0" smtClean="0"/>
              <a:t>Aps</a:t>
            </a:r>
          </a:p>
          <a:p>
            <a:r>
              <a:rPr lang="da-DK" dirty="0" err="1" smtClean="0"/>
              <a:t>Medico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smtClean="0"/>
              <a:t>Indkøb samt IT Region Midt</a:t>
            </a:r>
          </a:p>
          <a:p>
            <a:r>
              <a:rPr lang="da-DK" dirty="0"/>
              <a:t>Norddjurs </a:t>
            </a:r>
            <a:r>
              <a:rPr lang="da-DK" dirty="0" smtClean="0"/>
              <a:t>kommune</a:t>
            </a:r>
          </a:p>
          <a:p>
            <a:r>
              <a:rPr lang="da-DK" dirty="0" err="1" smtClean="0"/>
              <a:t>syddjurs</a:t>
            </a:r>
            <a:endParaRPr lang="da-DK" dirty="0" smtClean="0"/>
          </a:p>
          <a:p>
            <a:r>
              <a:rPr lang="da-DK" dirty="0" smtClean="0"/>
              <a:t>Aarhus Kommune</a:t>
            </a:r>
          </a:p>
          <a:p>
            <a:r>
              <a:rPr lang="da-DK" dirty="0" smtClean="0"/>
              <a:t>Syddjurs Kommune</a:t>
            </a:r>
          </a:p>
          <a:p>
            <a:r>
              <a:rPr lang="da-DK" dirty="0" smtClean="0"/>
              <a:t>Novo</a:t>
            </a:r>
            <a:endParaRPr lang="en-US" dirty="0" smtClean="0"/>
          </a:p>
          <a:p>
            <a:r>
              <a:rPr lang="en-US" dirty="0" err="1" smtClean="0"/>
              <a:t>Coloplast</a:t>
            </a:r>
            <a:endParaRPr lang="en-US" dirty="0" smtClean="0"/>
          </a:p>
          <a:p>
            <a:r>
              <a:rPr lang="en-US" dirty="0">
                <a:ea typeface="Calibri" panose="020F0502020204030204" pitchFamily="34" charset="0"/>
              </a:rPr>
              <a:t>Sirona Dental Systems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5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21818"/>
          </a:xfrm>
        </p:spPr>
        <p:txBody>
          <a:bodyPr/>
          <a:lstStyle/>
          <a:p>
            <a:r>
              <a:rPr lang="da-DK" dirty="0" smtClean="0"/>
              <a:t>Projektrapport</a:t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Afleveres den 16. </a:t>
            </a:r>
            <a:r>
              <a:rPr lang="da-DK" dirty="0" err="1" smtClean="0"/>
              <a:t>dec</a:t>
            </a:r>
            <a:r>
              <a:rPr lang="da-DK" dirty="0" smtClean="0"/>
              <a:t> inden kl. 12</a:t>
            </a:r>
          </a:p>
          <a:p>
            <a:r>
              <a:rPr lang="da-DK" dirty="0" smtClean="0"/>
              <a:t>Brug overordnet set, hvad I har lært i tidligere rapportskrivning</a:t>
            </a:r>
          </a:p>
          <a:p>
            <a:r>
              <a:rPr lang="da-DK" dirty="0" smtClean="0"/>
              <a:t>Litteratursøgning og regler for god rapportskrivning vedrørende referencer</a:t>
            </a:r>
          </a:p>
          <a:p>
            <a:r>
              <a:rPr lang="da-DK" dirty="0" smtClean="0"/>
              <a:t>Se vejledning i rapportskrivning og spørg jeres vejleder.</a:t>
            </a:r>
          </a:p>
          <a:p>
            <a:endParaRPr lang="da-DK" dirty="0"/>
          </a:p>
          <a:p>
            <a:r>
              <a:rPr lang="da-DK" dirty="0" smtClean="0"/>
              <a:t>Ved tvivlsspørgsmål vedrørende den </a:t>
            </a:r>
            <a:r>
              <a:rPr lang="da-DK" dirty="0" err="1" smtClean="0"/>
              <a:t>sundheds-faglige</a:t>
            </a:r>
            <a:r>
              <a:rPr lang="da-DK" dirty="0" smtClean="0"/>
              <a:t> del er I velkomne til at komme og spørge mig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9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dimission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Fredag den </a:t>
            </a:r>
          </a:p>
          <a:p>
            <a:r>
              <a:rPr lang="da-DK" dirty="0" smtClean="0"/>
              <a:t>Det plejer at være rigtig festligt</a:t>
            </a:r>
          </a:p>
          <a:p>
            <a:endParaRPr lang="da-DK" dirty="0"/>
          </a:p>
          <a:p>
            <a:r>
              <a:rPr lang="da-DK" dirty="0" smtClean="0"/>
              <a:t>Jeg plejer at sige nogle ord om alle projekter, så alle får et indtryk af, hvad uddannelsen indeholder og HVOR DYGTIGE I ER.</a:t>
            </a:r>
            <a:endParaRPr lang="da-DK" dirty="0"/>
          </a:p>
          <a:p>
            <a:r>
              <a:rPr lang="da-DK" dirty="0" smtClean="0"/>
              <a:t>JEG ER ALTID MEGET STOLT!</a:t>
            </a:r>
          </a:p>
          <a:p>
            <a:endParaRPr lang="da-DK" dirty="0"/>
          </a:p>
          <a:p>
            <a:r>
              <a:rPr lang="da-DK" b="1" dirty="0" smtClean="0"/>
              <a:t>Derfor vil jeg bede jer om at sende mig jeres resume </a:t>
            </a:r>
            <a:r>
              <a:rPr lang="da-DK" dirty="0" smtClean="0"/>
              <a:t>på dansk samtidig med, at i afleverer bachelorprojektet den 16/12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59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Uddannelsens formål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At uddanne ingeniører med klassisk ingeniør-faglighed indenfor </a:t>
            </a:r>
            <a:r>
              <a:rPr lang="da-DK" dirty="0" err="1" smtClean="0"/>
              <a:t>medicoteknik</a:t>
            </a:r>
            <a:r>
              <a:rPr lang="da-DK" dirty="0" smtClean="0"/>
              <a:t>, elektronik, og informations- og kommunikationsteknologi samt sundhedsfaglig viden og forståelse, der gør dem i stand til at arbejde såvel i private virksomheder som offentlige organisationer og kunne formidle samarbejde på tværs af sektorer.</a:t>
            </a:r>
          </a:p>
          <a:p>
            <a:r>
              <a:rPr lang="da-DK" dirty="0" smtClean="0"/>
              <a:t>At sikre at dimittenderne har de nødvendige forudsætninger for videreuddannelse (Biomedicinsk Teknologi)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78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24328" y="6639224"/>
            <a:ext cx="1439862" cy="144463"/>
          </a:xfrm>
        </p:spPr>
        <p:txBody>
          <a:bodyPr/>
          <a:lstStyle/>
          <a:p>
            <a:pPr>
              <a:defRPr/>
            </a:pPr>
            <a:fld id="{A3F20125-BAFD-4F15-AF38-AF465C2911E2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50326"/>
              </p:ext>
            </p:extLst>
          </p:nvPr>
        </p:nvGraphicFramePr>
        <p:xfrm>
          <a:off x="-1" y="0"/>
          <a:ext cx="9144002" cy="6995890"/>
        </p:xfrm>
        <a:graphic>
          <a:graphicData uri="http://schemas.openxmlformats.org/drawingml/2006/table">
            <a:tbl>
              <a:tblPr/>
              <a:tblGrid>
                <a:gridCol w="476944"/>
                <a:gridCol w="1400064"/>
                <a:gridCol w="1415448"/>
                <a:gridCol w="1415448"/>
                <a:gridCol w="1523145"/>
                <a:gridCol w="694904"/>
                <a:gridCol w="700032"/>
                <a:gridCol w="1518017"/>
              </a:tblGrid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</a:t>
                      </a: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Kurser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860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E1IKLT</a:t>
                      </a:r>
                    </a:p>
                    <a:p>
                      <a:pPr algn="l" fontAlgn="t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Indledende 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kredsløbsteknik 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E1MMLS Matematisk modellering af lineære systemer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ST1ITS1 Programmering 1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ST1SUN1                                                  Anatomi, fysiologi, sygdomslære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ST1PRJ1 Semesterprojekt 1: Fremtidens intelligente seng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54696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E2ASB                  Analog </a:t>
                      </a:r>
                      <a:r>
                        <a:rPr lang="da-DK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signalbehand-ling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E2MSA Matematisk systemanalyse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ST2ITS2 Programmering 2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I2ISE                    Indledende System Engineering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ST2SUN2                     Anatomi, fysiologi, sygdomslære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ST2PRJ2 Semesterprojekt 2: EKG diagnostik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3899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ST3KVI </a:t>
                      </a:r>
                      <a:r>
                        <a:rPr lang="da-DK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Kardiovaskulær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instrumentering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E3DSB   </a:t>
                      </a:r>
                      <a:endParaRPr lang="da-DK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</a:t>
                      </a:r>
                      <a:r>
                        <a:rPr lang="da-DK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Signalbehand-ling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ST3ITS3 Programmering 3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ST3KSS                                                          Kommunikation og samarbejde i sundhedsvæsenet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ST3PRJ3 Semesterprojekt 3: Udvikling af et </a:t>
                      </a:r>
                      <a:r>
                        <a:rPr lang="da-DK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blodtrykmålesy</a:t>
                      </a:r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-stem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45007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ST4EFI Elektrofysiologi og instrumentering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ST4BMK Biomekanik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I4IKN      Introduktion til kommunikations netværk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ST4MTV                                                                                     Medicinsk teknologi vurdering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ST4MTV</a:t>
                      </a:r>
                    </a:p>
                    <a:p>
                      <a:pPr algn="l" fontAlgn="t"/>
                      <a:r>
                        <a:rPr lang="da-D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9" marR="8829" marT="88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5055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ST5IPR1    Ingeniørpraktik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7937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ST6BAC6               Forberedelse til Bachelorprojekt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40174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Valgfag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ST7BAC7                                                                                                                               Bachelorprojekt</a:t>
                      </a:r>
                    </a:p>
                  </a:txBody>
                  <a:tcPr marL="8829" marR="8829" marT="882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692696"/>
            <a:ext cx="8564562" cy="1021818"/>
          </a:xfrm>
        </p:spPr>
        <p:txBody>
          <a:bodyPr/>
          <a:lstStyle/>
          <a:p>
            <a:r>
              <a:rPr lang="da-DK" dirty="0"/>
              <a:t>BESKFÆTIGELSE </a:t>
            </a:r>
            <a:r>
              <a:rPr lang="da-DK" dirty="0" err="1"/>
              <a:t>dimittendÅRG</a:t>
            </a:r>
            <a:r>
              <a:rPr lang="da-DK" dirty="0"/>
              <a:t>. 2012-15- OPGJORT JAN 16, n=72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98359"/>
            <a:ext cx="8928992" cy="4826985"/>
          </a:xfrm>
        </p:spPr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sz="1400" dirty="0" smtClean="0"/>
          </a:p>
          <a:p>
            <a:pPr marL="0" indent="0">
              <a:buNone/>
            </a:pPr>
            <a:r>
              <a:rPr lang="da-DK" sz="1400" dirty="0" smtClean="0"/>
              <a:t>9 i job som civilingeniør eller kandidat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992079"/>
              </p:ext>
            </p:extLst>
          </p:nvPr>
        </p:nvGraphicFramePr>
        <p:xfrm>
          <a:off x="287338" y="1930538"/>
          <a:ext cx="8749158" cy="445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71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21818"/>
          </a:xfrm>
        </p:spPr>
        <p:txBody>
          <a:bodyPr/>
          <a:lstStyle/>
          <a:p>
            <a:r>
              <a:rPr lang="da-DK" dirty="0"/>
              <a:t>DIPLOMINGENIØRER </a:t>
            </a:r>
            <a:r>
              <a:rPr lang="da-DK" dirty="0" smtClean="0"/>
              <a:t>Årg. 2012-15</a:t>
            </a:r>
            <a:br>
              <a:rPr lang="da-DK" dirty="0" smtClean="0"/>
            </a:br>
            <a:r>
              <a:rPr lang="da-DK" dirty="0" smtClean="0"/>
              <a:t>opgjort jan 16, n = 43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61172"/>
              </p:ext>
            </p:extLst>
          </p:nvPr>
        </p:nvGraphicFramePr>
        <p:xfrm>
          <a:off x="287338" y="1916832"/>
          <a:ext cx="885666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6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26288"/>
            <a:ext cx="8564562" cy="510909"/>
          </a:xfrm>
        </p:spPr>
        <p:txBody>
          <a:bodyPr/>
          <a:lstStyle/>
          <a:p>
            <a:r>
              <a:rPr lang="da-DK" dirty="0" smtClean="0"/>
              <a:t>Spørgeskemaundersøgelse 2015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72 skemaer udsendt i jan 16, </a:t>
            </a:r>
          </a:p>
          <a:p>
            <a:r>
              <a:rPr lang="da-DK" dirty="0" smtClean="0"/>
              <a:t>Uklart hvor mange, der er nået frem til modtager</a:t>
            </a:r>
          </a:p>
          <a:p>
            <a:r>
              <a:rPr lang="da-DK" dirty="0" smtClean="0"/>
              <a:t>36 svar tilbage</a:t>
            </a:r>
          </a:p>
          <a:p>
            <a:r>
              <a:rPr lang="da-DK" dirty="0" smtClean="0"/>
              <a:t>Svarene indgår i den uddannelsesevaluering, vi har været igennem, som et led i AU’S akkreditering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82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dimittend-svar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Kompetencer fra uddannelsen</a:t>
            </a:r>
          </a:p>
          <a:p>
            <a:r>
              <a:rPr lang="da-DK" dirty="0" smtClean="0"/>
              <a:t>Evnen til at tilegne sig ny viden, til at strukturere sit arbejde</a:t>
            </a:r>
          </a:p>
          <a:p>
            <a:r>
              <a:rPr lang="da-DK" dirty="0" smtClean="0"/>
              <a:t>Tværfagligt samarbejde og kommunikation på alle niveauer </a:t>
            </a:r>
            <a:r>
              <a:rPr lang="da-DK" dirty="0" err="1" smtClean="0"/>
              <a:t>incl</a:t>
            </a:r>
            <a:r>
              <a:rPr lang="da-DK" dirty="0" smtClean="0"/>
              <a:t> skriftlig kommunikation</a:t>
            </a:r>
          </a:p>
          <a:p>
            <a:r>
              <a:rPr lang="da-DK" dirty="0" smtClean="0"/>
              <a:t>Evne til at sætte sig ind i nye problemstillinger hurtigt og se den fra brugeres perspektiv og inddrage dem i processen</a:t>
            </a:r>
          </a:p>
          <a:p>
            <a:r>
              <a:rPr lang="da-DK" dirty="0" smtClean="0"/>
              <a:t>Forståelse for projekter samt værktøjer til styring</a:t>
            </a:r>
          </a:p>
          <a:p>
            <a:r>
              <a:rPr lang="da-DK" dirty="0" smtClean="0"/>
              <a:t>Basal viden/indsigt i it og </a:t>
            </a:r>
            <a:r>
              <a:rPr lang="da-DK" dirty="0" err="1" smtClean="0"/>
              <a:t>medicoteknik</a:t>
            </a:r>
            <a:endParaRPr lang="da-DK" dirty="0" smtClean="0"/>
          </a:p>
          <a:p>
            <a:r>
              <a:rPr lang="da-DK" dirty="0" smtClean="0"/>
              <a:t>God og grundlæggende indsigt i sundhedsvæsenet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3294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2_AU2007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5608</TotalTime>
  <Words>730</Words>
  <Application>Microsoft Office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AU Passata</vt:lpstr>
      <vt:lpstr>Calibri</vt:lpstr>
      <vt:lpstr>AU Peto</vt:lpstr>
      <vt:lpstr>2_AU2007</vt:lpstr>
      <vt:lpstr>BAC7 2016</vt:lpstr>
      <vt:lpstr>Projektrapport </vt:lpstr>
      <vt:lpstr>dimission</vt:lpstr>
      <vt:lpstr>Uddannelsens formål</vt:lpstr>
      <vt:lpstr>PowerPoint Presentation</vt:lpstr>
      <vt:lpstr>BESKFÆTIGELSE dimittendÅRG. 2012-15- OPGJORT JAN 16, n=72</vt:lpstr>
      <vt:lpstr>DIPLOMINGENIØRER Årg. 2012-15 opgjort jan 16, n = 43</vt:lpstr>
      <vt:lpstr>Spørgeskemaundersøgelse 2015</vt:lpstr>
      <vt:lpstr>dimittend-svar</vt:lpstr>
      <vt:lpstr>dimittender</vt:lpstr>
      <vt:lpstr>aftagere</vt:lpstr>
      <vt:lpstr>Væsentlige arbejdsopgaver</vt:lpstr>
      <vt:lpstr>Væsentlige arbejdsopgaver</vt:lpstr>
      <vt:lpstr>Væsentlige arbejdsopgaver</vt:lpstr>
      <vt:lpstr>Eksempler på titler</vt:lpstr>
      <vt:lpstr>Eksempler på virksomheder</vt:lpstr>
    </vt:vector>
  </TitlesOfParts>
  <Company>www.skabelondesign.dk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WITH CAPITAL LETTERS]</dc:title>
  <dc:creator>cls</dc:creator>
  <cp:lastModifiedBy>Bente Besenbacher</cp:lastModifiedBy>
  <cp:revision>235</cp:revision>
  <cp:lastPrinted>2016-09-15T09:47:45Z</cp:lastPrinted>
  <dcterms:created xsi:type="dcterms:W3CDTF">2008-12-01T13:39:40Z</dcterms:created>
  <dcterms:modified xsi:type="dcterms:W3CDTF">2016-09-20T08:26:13Z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 </vt:lpwstr>
  </property>
  <property fmtid="{D5CDD505-2E9C-101B-9397-08002B2CF9AE}" pid="4" name="CurrentOffice">
    <vt:lpwstr>8300</vt:lpwstr>
  </property>
  <property fmtid="{D5CDD505-2E9C-101B-9397-08002B2CF9AE}" pid="5" name="CurrentLogoPath">
    <vt:lpwstr/>
  </property>
  <property fmtid="{D5CDD505-2E9C-101B-9397-08002B2CF9AE}" pid="6" name="CurrentDepartmentName">
    <vt:lpwstr/>
  </property>
  <property fmtid="{D5CDD505-2E9C-101B-9397-08002B2CF9AE}" pid="7" name="CurrentBusinessLine">
    <vt:lpwstr/>
  </property>
  <property fmtid="{D5CDD505-2E9C-101B-9397-08002B2CF9AE}" pid="8" name="CurrentCountry">
    <vt:lpwstr/>
  </property>
  <property fmtid="{D5CDD505-2E9C-101B-9397-08002B2CF9AE}" pid="9" name="CurrentSublogo">
    <vt:lpwstr/>
  </property>
  <property fmtid="{D5CDD505-2E9C-101B-9397-08002B2CF9AE}" pid="10" name="CurrentDate">
    <vt:lpwstr>1. september 2011</vt:lpwstr>
  </property>
  <property fmtid="{D5CDD505-2E9C-101B-9397-08002B2CF9AE}" pid="11" name="CurrentPresentationTitle">
    <vt:lpwstr>Titel på præsentation</vt:lpwstr>
  </property>
  <property fmtid="{D5CDD505-2E9C-101B-9397-08002B2CF9AE}" pid="12" name="CurrentAuthor">
    <vt:lpwstr/>
  </property>
  <property fmtid="{D5CDD505-2E9C-101B-9397-08002B2CF9AE}" pid="13" name="CurrentDepartment">
    <vt:lpwstr>AU Kommunikation</vt:lpwstr>
  </property>
</Properties>
</file>