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4" r:id="rId2"/>
    <p:sldId id="277" r:id="rId3"/>
    <p:sldId id="278" r:id="rId4"/>
    <p:sldId id="279" r:id="rId5"/>
    <p:sldId id="284" r:id="rId6"/>
    <p:sldId id="283" r:id="rId7"/>
    <p:sldId id="280" r:id="rId8"/>
    <p:sldId id="282" r:id="rId9"/>
    <p:sldId id="287" r:id="rId10"/>
    <p:sldId id="288" r:id="rId11"/>
    <p:sldId id="289" r:id="rId12"/>
    <p:sldId id="292" r:id="rId13"/>
    <p:sldId id="290" r:id="rId14"/>
    <p:sldId id="286" r:id="rId15"/>
    <p:sldId id="285" r:id="rId16"/>
    <p:sldId id="295" r:id="rId17"/>
    <p:sldId id="296" r:id="rId18"/>
    <p:sldId id="293" r:id="rId19"/>
    <p:sldId id="294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0E11"/>
    <a:srgbClr val="4C0B11"/>
    <a:srgbClr val="A47D00"/>
    <a:srgbClr val="7939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369" autoAdjust="0"/>
  </p:normalViewPr>
  <p:slideViewPr>
    <p:cSldViewPr>
      <p:cViewPr>
        <p:scale>
          <a:sx n="70" d="100"/>
          <a:sy n="70" d="100"/>
        </p:scale>
        <p:origin x="-2208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tags" Target="tags/tag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24D96A-11F9-B14D-9B80-F0BFB1FF3B3C}" type="doc">
      <dgm:prSet loTypeId="urn:microsoft.com/office/officeart/2005/8/layout/hChevron3" loCatId="" qsTypeId="urn:microsoft.com/office/officeart/2005/8/quickstyle/simple5" qsCatId="simple" csTypeId="urn:microsoft.com/office/officeart/2005/8/colors/accent2_5" csCatId="accent2" phldr="1"/>
      <dgm:spPr/>
    </dgm:pt>
    <dgm:pt modelId="{61D6EC9F-CAE2-E54A-B3DA-C9620F714B2D}">
      <dgm:prSet phldrT="[Text]" custT="1"/>
      <dgm:spPr/>
      <dgm:t>
        <a:bodyPr/>
        <a:lstStyle/>
        <a:p>
          <a:r>
            <a:rPr lang="en-US" sz="1600" dirty="0" err="1" smtClean="0"/>
            <a:t>Konceptudvikling</a:t>
          </a:r>
          <a:endParaRPr lang="en-US" sz="1600" dirty="0"/>
        </a:p>
      </dgm:t>
    </dgm:pt>
    <dgm:pt modelId="{DEE81024-C1E6-754C-8D6D-AD2172833026}" type="parTrans" cxnId="{D8CB2F4D-654D-B44E-9CAD-B42FC45E8210}">
      <dgm:prSet/>
      <dgm:spPr/>
      <dgm:t>
        <a:bodyPr/>
        <a:lstStyle/>
        <a:p>
          <a:endParaRPr lang="en-US"/>
        </a:p>
      </dgm:t>
    </dgm:pt>
    <dgm:pt modelId="{ECDCA6FA-00C6-D14B-8238-AE5E7C6437BD}" type="sibTrans" cxnId="{D8CB2F4D-654D-B44E-9CAD-B42FC45E8210}">
      <dgm:prSet/>
      <dgm:spPr/>
      <dgm:t>
        <a:bodyPr/>
        <a:lstStyle/>
        <a:p>
          <a:endParaRPr lang="en-US"/>
        </a:p>
      </dgm:t>
    </dgm:pt>
    <dgm:pt modelId="{EA72D748-0A74-1D44-B321-3159459649A3}">
      <dgm:prSet phldrT="[Text]" custT="1"/>
      <dgm:spPr/>
      <dgm:t>
        <a:bodyPr/>
        <a:lstStyle/>
        <a:p>
          <a:r>
            <a:rPr lang="en-US" sz="1600" dirty="0" smtClean="0"/>
            <a:t>High-level </a:t>
          </a:r>
          <a:r>
            <a:rPr lang="en-US" sz="1600" dirty="0" err="1" smtClean="0"/>
            <a:t>produkt</a:t>
          </a:r>
          <a:r>
            <a:rPr lang="en-US" sz="1600" dirty="0" smtClean="0"/>
            <a:t>-spec.</a:t>
          </a:r>
          <a:endParaRPr lang="en-US" sz="1600" dirty="0"/>
        </a:p>
      </dgm:t>
    </dgm:pt>
    <dgm:pt modelId="{A0BEC2FA-B3B2-8448-BF8A-8DE8474AAC57}" type="parTrans" cxnId="{CF01E44B-0615-7C44-8715-25EB717994AE}">
      <dgm:prSet/>
      <dgm:spPr/>
      <dgm:t>
        <a:bodyPr/>
        <a:lstStyle/>
        <a:p>
          <a:endParaRPr lang="en-US"/>
        </a:p>
      </dgm:t>
    </dgm:pt>
    <dgm:pt modelId="{7D4D430B-F794-ED41-8322-2049FB1A5AF2}" type="sibTrans" cxnId="{CF01E44B-0615-7C44-8715-25EB717994AE}">
      <dgm:prSet/>
      <dgm:spPr/>
      <dgm:t>
        <a:bodyPr/>
        <a:lstStyle/>
        <a:p>
          <a:endParaRPr lang="en-US"/>
        </a:p>
      </dgm:t>
    </dgm:pt>
    <dgm:pt modelId="{7E6A50C4-AF7D-E44C-972C-E8B60DC0276D}">
      <dgm:prSet phldrT="[Text]" custT="1"/>
      <dgm:spPr/>
      <dgm:t>
        <a:bodyPr/>
        <a:lstStyle/>
        <a:p>
          <a:r>
            <a:rPr lang="en-US" sz="1600" dirty="0" smtClean="0"/>
            <a:t>Design, </a:t>
          </a:r>
          <a:r>
            <a:rPr lang="en-US" sz="1600" dirty="0" err="1" smtClean="0"/>
            <a:t>udvikling</a:t>
          </a:r>
          <a:r>
            <a:rPr lang="en-US" sz="1600" dirty="0" smtClean="0"/>
            <a:t> </a:t>
          </a:r>
          <a:r>
            <a:rPr lang="en-US" sz="1600" dirty="0" err="1" smtClean="0"/>
            <a:t>og</a:t>
          </a:r>
          <a:r>
            <a:rPr lang="en-US" sz="1600" dirty="0" smtClean="0"/>
            <a:t> test</a:t>
          </a:r>
          <a:endParaRPr lang="en-US" sz="1600" dirty="0"/>
        </a:p>
      </dgm:t>
    </dgm:pt>
    <dgm:pt modelId="{EFFAC2E8-2CB2-434F-A30B-289F648FEBB5}" type="parTrans" cxnId="{7B79B0A6-782A-F345-B518-CE9CC65D4962}">
      <dgm:prSet/>
      <dgm:spPr/>
      <dgm:t>
        <a:bodyPr/>
        <a:lstStyle/>
        <a:p>
          <a:endParaRPr lang="en-US"/>
        </a:p>
      </dgm:t>
    </dgm:pt>
    <dgm:pt modelId="{04FA48EC-506A-534F-879B-EFE7EDEE4A77}" type="sibTrans" cxnId="{7B79B0A6-782A-F345-B518-CE9CC65D4962}">
      <dgm:prSet/>
      <dgm:spPr/>
      <dgm:t>
        <a:bodyPr/>
        <a:lstStyle/>
        <a:p>
          <a:endParaRPr lang="en-US"/>
        </a:p>
      </dgm:t>
    </dgm:pt>
    <dgm:pt modelId="{33738A82-5881-B042-8AE3-D55FE68DC4CB}">
      <dgm:prSet phldrT="[Text]" custT="1"/>
      <dgm:spPr/>
      <dgm:t>
        <a:bodyPr/>
        <a:lstStyle/>
        <a:p>
          <a:r>
            <a:rPr lang="en-US" sz="1600" dirty="0" err="1" smtClean="0"/>
            <a:t>Implemen-tering</a:t>
          </a:r>
          <a:endParaRPr lang="en-US" sz="1600" dirty="0"/>
        </a:p>
      </dgm:t>
    </dgm:pt>
    <dgm:pt modelId="{E7150CA5-9023-B74E-8443-319251840E2B}" type="parTrans" cxnId="{D6481990-D3EF-3B45-865D-41F324CB7092}">
      <dgm:prSet/>
      <dgm:spPr/>
      <dgm:t>
        <a:bodyPr/>
        <a:lstStyle/>
        <a:p>
          <a:endParaRPr lang="en-US"/>
        </a:p>
      </dgm:t>
    </dgm:pt>
    <dgm:pt modelId="{5B94FD6A-5B59-1841-8A53-760F3BBCB009}" type="sibTrans" cxnId="{D6481990-D3EF-3B45-865D-41F324CB7092}">
      <dgm:prSet/>
      <dgm:spPr/>
      <dgm:t>
        <a:bodyPr/>
        <a:lstStyle/>
        <a:p>
          <a:endParaRPr lang="en-US"/>
        </a:p>
      </dgm:t>
    </dgm:pt>
    <dgm:pt modelId="{C6534449-F76F-E542-8E08-070364518660}" type="pres">
      <dgm:prSet presAssocID="{1124D96A-11F9-B14D-9B80-F0BFB1FF3B3C}" presName="Name0" presStyleCnt="0">
        <dgm:presLayoutVars>
          <dgm:dir/>
          <dgm:resizeHandles val="exact"/>
        </dgm:presLayoutVars>
      </dgm:prSet>
      <dgm:spPr/>
    </dgm:pt>
    <dgm:pt modelId="{63377B34-4FCC-5742-9547-C4DCECCCF334}" type="pres">
      <dgm:prSet presAssocID="{61D6EC9F-CAE2-E54A-B3DA-C9620F714B2D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3C9EB-DBD6-234A-B50F-CF87300365C1}" type="pres">
      <dgm:prSet presAssocID="{ECDCA6FA-00C6-D14B-8238-AE5E7C6437BD}" presName="parSpace" presStyleCnt="0"/>
      <dgm:spPr/>
    </dgm:pt>
    <dgm:pt modelId="{DD3515F7-649D-B044-B756-C04545FCF8FD}" type="pres">
      <dgm:prSet presAssocID="{EA72D748-0A74-1D44-B321-3159459649A3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2D7D6-B29E-B544-833D-6804CCBD2D68}" type="pres">
      <dgm:prSet presAssocID="{7D4D430B-F794-ED41-8322-2049FB1A5AF2}" presName="parSpace" presStyleCnt="0"/>
      <dgm:spPr/>
    </dgm:pt>
    <dgm:pt modelId="{7FFADBCD-00FC-E94E-8BEB-7F613B52F913}" type="pres">
      <dgm:prSet presAssocID="{7E6A50C4-AF7D-E44C-972C-E8B60DC0276D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EEFAA7-75A0-2A4D-A126-7C983E4EAE3B}" type="pres">
      <dgm:prSet presAssocID="{04FA48EC-506A-534F-879B-EFE7EDEE4A77}" presName="parSpace" presStyleCnt="0"/>
      <dgm:spPr/>
    </dgm:pt>
    <dgm:pt modelId="{2B105027-6695-A343-9C4B-ECD7067D75DB}" type="pres">
      <dgm:prSet presAssocID="{33738A82-5881-B042-8AE3-D55FE68DC4CB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1FBB9E-7A0F-0D40-A5A4-CB4188AE7283}" type="presOf" srcId="{1124D96A-11F9-B14D-9B80-F0BFB1FF3B3C}" destId="{C6534449-F76F-E542-8E08-070364518660}" srcOrd="0" destOrd="0" presId="urn:microsoft.com/office/officeart/2005/8/layout/hChevron3"/>
    <dgm:cxn modelId="{D6481990-D3EF-3B45-865D-41F324CB7092}" srcId="{1124D96A-11F9-B14D-9B80-F0BFB1FF3B3C}" destId="{33738A82-5881-B042-8AE3-D55FE68DC4CB}" srcOrd="3" destOrd="0" parTransId="{E7150CA5-9023-B74E-8443-319251840E2B}" sibTransId="{5B94FD6A-5B59-1841-8A53-760F3BBCB009}"/>
    <dgm:cxn modelId="{19BD42C2-0539-484B-AA6D-CA50CC34D58D}" type="presOf" srcId="{33738A82-5881-B042-8AE3-D55FE68DC4CB}" destId="{2B105027-6695-A343-9C4B-ECD7067D75DB}" srcOrd="0" destOrd="0" presId="urn:microsoft.com/office/officeart/2005/8/layout/hChevron3"/>
    <dgm:cxn modelId="{BD3DA021-DF3B-7347-9654-EA1D6F60106E}" type="presOf" srcId="{7E6A50C4-AF7D-E44C-972C-E8B60DC0276D}" destId="{7FFADBCD-00FC-E94E-8BEB-7F613B52F913}" srcOrd="0" destOrd="0" presId="urn:microsoft.com/office/officeart/2005/8/layout/hChevron3"/>
    <dgm:cxn modelId="{7B79B0A6-782A-F345-B518-CE9CC65D4962}" srcId="{1124D96A-11F9-B14D-9B80-F0BFB1FF3B3C}" destId="{7E6A50C4-AF7D-E44C-972C-E8B60DC0276D}" srcOrd="2" destOrd="0" parTransId="{EFFAC2E8-2CB2-434F-A30B-289F648FEBB5}" sibTransId="{04FA48EC-506A-534F-879B-EFE7EDEE4A77}"/>
    <dgm:cxn modelId="{D8CB2F4D-654D-B44E-9CAD-B42FC45E8210}" srcId="{1124D96A-11F9-B14D-9B80-F0BFB1FF3B3C}" destId="{61D6EC9F-CAE2-E54A-B3DA-C9620F714B2D}" srcOrd="0" destOrd="0" parTransId="{DEE81024-C1E6-754C-8D6D-AD2172833026}" sibTransId="{ECDCA6FA-00C6-D14B-8238-AE5E7C6437BD}"/>
    <dgm:cxn modelId="{0AA5AF4F-639C-774E-ACA9-307CFC827425}" type="presOf" srcId="{EA72D748-0A74-1D44-B321-3159459649A3}" destId="{DD3515F7-649D-B044-B756-C04545FCF8FD}" srcOrd="0" destOrd="0" presId="urn:microsoft.com/office/officeart/2005/8/layout/hChevron3"/>
    <dgm:cxn modelId="{B2320CAC-C706-2C4D-9391-F4AAE643F622}" type="presOf" srcId="{61D6EC9F-CAE2-E54A-B3DA-C9620F714B2D}" destId="{63377B34-4FCC-5742-9547-C4DCECCCF334}" srcOrd="0" destOrd="0" presId="urn:microsoft.com/office/officeart/2005/8/layout/hChevron3"/>
    <dgm:cxn modelId="{CF01E44B-0615-7C44-8715-25EB717994AE}" srcId="{1124D96A-11F9-B14D-9B80-F0BFB1FF3B3C}" destId="{EA72D748-0A74-1D44-B321-3159459649A3}" srcOrd="1" destOrd="0" parTransId="{A0BEC2FA-B3B2-8448-BF8A-8DE8474AAC57}" sibTransId="{7D4D430B-F794-ED41-8322-2049FB1A5AF2}"/>
    <dgm:cxn modelId="{6A575EF9-A84B-B94C-9FEC-1368905293BF}" type="presParOf" srcId="{C6534449-F76F-E542-8E08-070364518660}" destId="{63377B34-4FCC-5742-9547-C4DCECCCF334}" srcOrd="0" destOrd="0" presId="urn:microsoft.com/office/officeart/2005/8/layout/hChevron3"/>
    <dgm:cxn modelId="{B1B9F6F4-A1D8-2D4E-80CC-9EBF0F353792}" type="presParOf" srcId="{C6534449-F76F-E542-8E08-070364518660}" destId="{61F3C9EB-DBD6-234A-B50F-CF87300365C1}" srcOrd="1" destOrd="0" presId="urn:microsoft.com/office/officeart/2005/8/layout/hChevron3"/>
    <dgm:cxn modelId="{E9478B86-59BF-0343-B29E-948585E0D4D2}" type="presParOf" srcId="{C6534449-F76F-E542-8E08-070364518660}" destId="{DD3515F7-649D-B044-B756-C04545FCF8FD}" srcOrd="2" destOrd="0" presId="urn:microsoft.com/office/officeart/2005/8/layout/hChevron3"/>
    <dgm:cxn modelId="{B43B6EEB-6398-774F-B6A1-787952393129}" type="presParOf" srcId="{C6534449-F76F-E542-8E08-070364518660}" destId="{16E2D7D6-B29E-B544-833D-6804CCBD2D68}" srcOrd="3" destOrd="0" presId="urn:microsoft.com/office/officeart/2005/8/layout/hChevron3"/>
    <dgm:cxn modelId="{8D7FA05C-A7EC-4E44-B98F-B5F10BA06F06}" type="presParOf" srcId="{C6534449-F76F-E542-8E08-070364518660}" destId="{7FFADBCD-00FC-E94E-8BEB-7F613B52F913}" srcOrd="4" destOrd="0" presId="urn:microsoft.com/office/officeart/2005/8/layout/hChevron3"/>
    <dgm:cxn modelId="{1AC8FE5A-C7B0-AC4E-86A1-3B55D6464227}" type="presParOf" srcId="{C6534449-F76F-E542-8E08-070364518660}" destId="{4BEEFAA7-75A0-2A4D-A126-7C983E4EAE3B}" srcOrd="5" destOrd="0" presId="urn:microsoft.com/office/officeart/2005/8/layout/hChevron3"/>
    <dgm:cxn modelId="{98F34EBE-8106-604F-868D-1E4DAE24FD29}" type="presParOf" srcId="{C6534449-F76F-E542-8E08-070364518660}" destId="{2B105027-6695-A343-9C4B-ECD7067D75DB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77B34-4FCC-5742-9547-C4DCECCCF334}">
      <dsp:nvSpPr>
        <dsp:cNvPr id="0" name=""/>
        <dsp:cNvSpPr/>
      </dsp:nvSpPr>
      <dsp:spPr>
        <a:xfrm>
          <a:off x="1785" y="784621"/>
          <a:ext cx="1791890" cy="716756"/>
        </a:xfrm>
        <a:prstGeom prst="homePlat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Konceptudvikling</a:t>
          </a:r>
          <a:endParaRPr lang="en-US" sz="1600" kern="1200" dirty="0"/>
        </a:p>
      </dsp:txBody>
      <dsp:txXfrm>
        <a:off x="1785" y="784621"/>
        <a:ext cx="1612701" cy="716756"/>
      </dsp:txXfrm>
    </dsp:sp>
    <dsp:sp modelId="{DD3515F7-649D-B044-B756-C04545FCF8FD}">
      <dsp:nvSpPr>
        <dsp:cNvPr id="0" name=""/>
        <dsp:cNvSpPr/>
      </dsp:nvSpPr>
      <dsp:spPr>
        <a:xfrm>
          <a:off x="1435298" y="784621"/>
          <a:ext cx="1791890" cy="716756"/>
        </a:xfrm>
        <a:prstGeom prst="chevron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3333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13333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13333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High-level </a:t>
          </a:r>
          <a:r>
            <a:rPr lang="en-US" sz="1600" kern="1200" dirty="0" err="1" smtClean="0"/>
            <a:t>produkt</a:t>
          </a:r>
          <a:r>
            <a:rPr lang="en-US" sz="1600" kern="1200" dirty="0" smtClean="0"/>
            <a:t>-spec.</a:t>
          </a:r>
          <a:endParaRPr lang="en-US" sz="1600" kern="1200" dirty="0"/>
        </a:p>
      </dsp:txBody>
      <dsp:txXfrm>
        <a:off x="1793676" y="784621"/>
        <a:ext cx="1075134" cy="716756"/>
      </dsp:txXfrm>
    </dsp:sp>
    <dsp:sp modelId="{7FFADBCD-00FC-E94E-8BEB-7F613B52F913}">
      <dsp:nvSpPr>
        <dsp:cNvPr id="0" name=""/>
        <dsp:cNvSpPr/>
      </dsp:nvSpPr>
      <dsp:spPr>
        <a:xfrm>
          <a:off x="2868810" y="784621"/>
          <a:ext cx="1791890" cy="716756"/>
        </a:xfrm>
        <a:prstGeom prst="chevron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6667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26667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6667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Design, </a:t>
          </a:r>
          <a:r>
            <a:rPr lang="en-US" sz="1600" kern="1200" dirty="0" err="1" smtClean="0"/>
            <a:t>udvikling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og</a:t>
          </a:r>
          <a:r>
            <a:rPr lang="en-US" sz="1600" kern="1200" dirty="0" smtClean="0"/>
            <a:t> test</a:t>
          </a:r>
          <a:endParaRPr lang="en-US" sz="1600" kern="1200" dirty="0"/>
        </a:p>
      </dsp:txBody>
      <dsp:txXfrm>
        <a:off x="3227188" y="784621"/>
        <a:ext cx="1075134" cy="716756"/>
      </dsp:txXfrm>
    </dsp:sp>
    <dsp:sp modelId="{2B105027-6695-A343-9C4B-ECD7067D75DB}">
      <dsp:nvSpPr>
        <dsp:cNvPr id="0" name=""/>
        <dsp:cNvSpPr/>
      </dsp:nvSpPr>
      <dsp:spPr>
        <a:xfrm>
          <a:off x="4302323" y="784621"/>
          <a:ext cx="1791890" cy="716756"/>
        </a:xfrm>
        <a:prstGeom prst="chevron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Implemen-tering</a:t>
          </a:r>
          <a:endParaRPr lang="en-US" sz="1600" kern="1200" dirty="0"/>
        </a:p>
      </dsp:txBody>
      <dsp:txXfrm>
        <a:off x="4660701" y="784621"/>
        <a:ext cx="1075134" cy="716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37113-DFCD-4C53-9E38-BD6102C8B757}" type="datetimeFigureOut">
              <a:rPr lang="en-US" smtClean="0"/>
              <a:pPr/>
              <a:t>08/01/17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DE909-DC27-49BD-BA7B-B722460305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30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JH</a:t>
            </a:r>
          </a:p>
          <a:p>
            <a:r>
              <a:rPr lang="en-US" dirty="0" err="1" smtClean="0"/>
              <a:t>Meget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velkomne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</a:t>
            </a:r>
            <a:r>
              <a:rPr lang="en-US" baseline="0" dirty="0" smtClean="0"/>
              <a:t> at </a:t>
            </a:r>
            <a:r>
              <a:rPr lang="en-US" baseline="0" dirty="0" err="1" smtClean="0"/>
              <a:t>stille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spørgsmål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undervejs</a:t>
            </a:r>
            <a:r>
              <a:rPr lang="en-US" baseline="0" dirty="0" smtClean="0"/>
              <a:t> </a:t>
            </a:r>
            <a:r>
              <a:rPr lang="da-DK" baseline="0" dirty="0" smtClean="0"/>
              <a:t>da vi rigtig gerne vil have en dialog omkring det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DE909-DC27-49BD-BA7B-B7224603052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37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 smtClean="0"/>
              <a:t>JH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- High-level design </a:t>
            </a:r>
            <a:r>
              <a:rPr lang="en-US" baseline="0" dirty="0" smtClean="0">
                <a:sym typeface="Wingdings"/>
              </a:rPr>
              <a:t> BBD </a:t>
            </a:r>
            <a:r>
              <a:rPr lang="en-US" baseline="0" dirty="0" err="1" smtClean="0">
                <a:sym typeface="Wingdings"/>
              </a:rPr>
              <a:t>og</a:t>
            </a:r>
            <a:r>
              <a:rPr lang="en-US" baseline="0" dirty="0" smtClean="0">
                <a:sym typeface="Wingdings"/>
              </a:rPr>
              <a:t> IBD --&gt; </a:t>
            </a:r>
            <a:r>
              <a:rPr lang="en-US" baseline="0" dirty="0" err="1" smtClean="0">
                <a:sym typeface="Wingdings"/>
              </a:rPr>
              <a:t>anvendt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til</a:t>
            </a:r>
            <a:r>
              <a:rPr lang="en-US" baseline="0" dirty="0" smtClean="0">
                <a:sym typeface="Wingdings"/>
              </a:rPr>
              <a:t> design </a:t>
            </a:r>
            <a:r>
              <a:rPr lang="en-US" baseline="0" dirty="0" err="1" smtClean="0">
                <a:sym typeface="Wingdings"/>
              </a:rPr>
              <a:t>af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udgangspunkt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-</a:t>
            </a:r>
            <a:r>
              <a:rPr lang="en-US" baseline="0" dirty="0" err="1" smtClean="0"/>
              <a:t>Testbaseret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udvikling</a:t>
            </a:r>
            <a:r>
              <a:rPr lang="en-US" baseline="0" dirty="0" smtClean="0"/>
              <a:t>: </a:t>
            </a:r>
            <a:r>
              <a:rPr lang="en-US" baseline="0" dirty="0" smtClean="0"/>
              <a:t>vi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udviklet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designet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baggrund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erfaringer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testforløbet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været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iterativ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uddybet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denne</a:t>
            </a:r>
            <a:r>
              <a:rPr lang="en-US" baseline="0" dirty="0" smtClean="0"/>
              <a:t> model </a:t>
            </a:r>
            <a:r>
              <a:rPr lang="mr-IN" baseline="0" dirty="0" smtClean="0"/>
              <a:t>…</a:t>
            </a:r>
            <a:r>
              <a:rPr lang="da-DK" baseline="0" dirty="0" smtClean="0"/>
              <a:t>..</a:t>
            </a:r>
            <a:r>
              <a:rPr lang="en-US" baseline="0" dirty="0" smtClean="0"/>
              <a:t>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----- Meeting Notes (08/01/17 15:50) -----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BDD og IBD : mere håndgribeligt at gå i gang med design / udvikling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DE909-DC27-49BD-BA7B-B7224603052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55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 err="1" smtClean="0"/>
              <a:t>Selvom</a:t>
            </a:r>
            <a:r>
              <a:rPr lang="en-US" baseline="0" dirty="0" smtClean="0"/>
              <a:t> vi er stødt på roadblocks har vi aldrig siddet fast </a:t>
            </a:r>
          </a:p>
          <a:p>
            <a:pPr marL="0" indent="0">
              <a:buFontTx/>
              <a:buNone/>
            </a:pPr>
            <a:r>
              <a:rPr lang="en-US" baseline="0" dirty="0" err="1" smtClean="0"/>
              <a:t>Erfaringer</a:t>
            </a:r>
            <a:r>
              <a:rPr lang="en-US" baseline="0" dirty="0" smtClean="0"/>
              <a:t>  - et </a:t>
            </a:r>
            <a:r>
              <a:rPr lang="en-US" baseline="0" dirty="0" err="1" smtClean="0"/>
              <a:t>testforløb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ikke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linæert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uundgåelige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forhindringer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Vi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brugt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ressourcer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 haft </a:t>
            </a:r>
            <a:r>
              <a:rPr lang="en-US" baseline="0" dirty="0" err="1" smtClean="0"/>
              <a:t>til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rådighed</a:t>
            </a:r>
            <a:r>
              <a:rPr lang="en-US" baseline="0" dirty="0" smtClean="0"/>
              <a:t>. </a:t>
            </a:r>
          </a:p>
          <a:p>
            <a:pPr marL="0" indent="0">
              <a:buFontTx/>
              <a:buNone/>
            </a:pPr>
            <a:r>
              <a:rPr lang="en-US" baseline="0" dirty="0" err="1" smtClean="0"/>
              <a:t>Stædig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dumme</a:t>
            </a:r>
            <a:r>
              <a:rPr lang="en-US" baseline="0" dirty="0" smtClean="0"/>
              <a:t> -  </a:t>
            </a:r>
            <a:r>
              <a:rPr lang="en-US" baseline="0" dirty="0" err="1" smtClean="0"/>
              <a:t>priotere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så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videre</a:t>
            </a:r>
            <a:r>
              <a:rPr lang="en-US" baseline="0" dirty="0" smtClean="0"/>
              <a:t>.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DE909-DC27-49BD-BA7B-B7224603052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55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 smtClean="0"/>
              <a:t>JH</a:t>
            </a:r>
          </a:p>
          <a:p>
            <a:pPr marL="0" indent="0">
              <a:buFontTx/>
              <a:buNone/>
            </a:pPr>
            <a:r>
              <a:rPr lang="en-US" baseline="0" dirty="0" err="1" smtClean="0"/>
              <a:t>Fejl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rapport: VI07 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VI07—&gt;for at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undgå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fejl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I06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samplinger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blev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lagt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oveni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hinanden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hvorpå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gennemsnittet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blev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udregnet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DE909-DC27-49BD-BA7B-B7224603052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55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hvis</a:t>
            </a:r>
            <a:r>
              <a:rPr lang="en-US" baseline="0" dirty="0" smtClean="0"/>
              <a:t> man </a:t>
            </a:r>
            <a:r>
              <a:rPr lang="en-US" baseline="0" dirty="0" err="1" smtClean="0"/>
              <a:t>skulle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konceptuelle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produkt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/>
              </a:rPr>
              <a:t> </a:t>
            </a:r>
            <a:r>
              <a:rPr lang="en-US" baseline="0" dirty="0" err="1" smtClean="0">
                <a:sym typeface="Wingdings"/>
              </a:rPr>
              <a:t>kravspec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på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baggrund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af</a:t>
            </a:r>
            <a:r>
              <a:rPr lang="en-US" baseline="0" dirty="0" smtClean="0">
                <a:sym typeface="Wingdings"/>
              </a:rPr>
              <a:t> FURPS </a:t>
            </a:r>
          </a:p>
          <a:p>
            <a:pPr marL="0" indent="0">
              <a:buFontTx/>
              <a:buNone/>
            </a:pPr>
            <a:endParaRPr lang="en-US" baseline="0" dirty="0" smtClean="0">
              <a:sym typeface="Wingdings"/>
            </a:endParaRPr>
          </a:p>
          <a:p>
            <a:pPr marL="0" indent="0">
              <a:buFontTx/>
              <a:buNone/>
            </a:pPr>
            <a:r>
              <a:rPr lang="en-US" baseline="0" dirty="0" smtClean="0">
                <a:sym typeface="Wingdings"/>
              </a:rPr>
              <a:t>FURPS: en </a:t>
            </a:r>
            <a:r>
              <a:rPr lang="en-US" baseline="0" dirty="0" err="1" smtClean="0">
                <a:sym typeface="Wingdings"/>
              </a:rPr>
              <a:t>checkliste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til</a:t>
            </a:r>
            <a:r>
              <a:rPr lang="en-US" baseline="0" dirty="0" smtClean="0">
                <a:sym typeface="Wingdings"/>
              </a:rPr>
              <a:t> at man </a:t>
            </a:r>
            <a:r>
              <a:rPr lang="en-US" baseline="0" dirty="0" err="1" smtClean="0">
                <a:sym typeface="Wingdings"/>
              </a:rPr>
              <a:t>kommer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hele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vejen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om</a:t>
            </a:r>
            <a:r>
              <a:rPr lang="en-US" baseline="0" dirty="0" smtClean="0">
                <a:sym typeface="Wingdings"/>
              </a:rPr>
              <a:t> sit </a:t>
            </a:r>
            <a:r>
              <a:rPr lang="en-US" baseline="0" dirty="0" err="1" smtClean="0">
                <a:sym typeface="Wingdings"/>
              </a:rPr>
              <a:t>produkt</a:t>
            </a:r>
            <a:r>
              <a:rPr lang="en-US" baseline="0" dirty="0" smtClean="0">
                <a:sym typeface="Wingdings"/>
              </a:rPr>
              <a:t>, </a:t>
            </a:r>
            <a:r>
              <a:rPr lang="en-US" baseline="0" dirty="0" err="1" smtClean="0">
                <a:sym typeface="Wingdings"/>
              </a:rPr>
              <a:t>hvilket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har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fungeret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rigtig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fint</a:t>
            </a:r>
            <a:r>
              <a:rPr lang="en-US" baseline="0" dirty="0" smtClean="0">
                <a:sym typeface="Wingdings"/>
              </a:rPr>
              <a:t> nu </a:t>
            </a:r>
            <a:r>
              <a:rPr lang="en-US" baseline="0" dirty="0" err="1" smtClean="0">
                <a:sym typeface="Wingdings"/>
              </a:rPr>
              <a:t>hvor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det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er</a:t>
            </a:r>
            <a:r>
              <a:rPr lang="en-US" baseline="0" dirty="0" smtClean="0">
                <a:sym typeface="Wingdings"/>
              </a:rPr>
              <a:t> et </a:t>
            </a:r>
            <a:r>
              <a:rPr lang="en-US" baseline="0" dirty="0" err="1" smtClean="0">
                <a:sym typeface="Wingdings"/>
              </a:rPr>
              <a:t>konceptuelt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produkt</a:t>
            </a:r>
            <a:r>
              <a:rPr lang="en-US" baseline="0" dirty="0" smtClean="0">
                <a:sym typeface="Wingdings"/>
              </a:rPr>
              <a:t> </a:t>
            </a:r>
          </a:p>
          <a:p>
            <a:pPr marL="0" indent="0">
              <a:buFontTx/>
              <a:buNone/>
            </a:pPr>
            <a:endParaRPr lang="en-US" baseline="0" dirty="0" smtClean="0">
              <a:sym typeface="Wingdings"/>
            </a:endParaRPr>
          </a:p>
          <a:p>
            <a:pPr marL="0" indent="0">
              <a:buFontTx/>
              <a:buNone/>
            </a:pPr>
            <a:r>
              <a:rPr lang="en-US" baseline="0" dirty="0" err="1" smtClean="0">
                <a:sym typeface="Wingdings"/>
              </a:rPr>
              <a:t>Accepttest</a:t>
            </a:r>
            <a:r>
              <a:rPr lang="en-US" baseline="0" dirty="0" smtClean="0">
                <a:sym typeface="Wingdings"/>
              </a:rPr>
              <a:t>: </a:t>
            </a:r>
            <a:r>
              <a:rPr lang="en-US" baseline="0" dirty="0" err="1" smtClean="0">
                <a:sym typeface="Wingdings"/>
              </a:rPr>
              <a:t>Hvornår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defineres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produktet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til</a:t>
            </a:r>
            <a:r>
              <a:rPr lang="en-US" baseline="0" dirty="0" smtClean="0">
                <a:sym typeface="Wingdings"/>
              </a:rPr>
              <a:t> at </a:t>
            </a:r>
            <a:r>
              <a:rPr lang="en-US" baseline="0" dirty="0" err="1" smtClean="0">
                <a:sym typeface="Wingdings"/>
              </a:rPr>
              <a:t>være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klar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til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accepttest</a:t>
            </a:r>
            <a:r>
              <a:rPr lang="en-US" baseline="0" dirty="0" smtClean="0">
                <a:sym typeface="Wingdings"/>
              </a:rPr>
              <a:t>? </a:t>
            </a:r>
            <a:endParaRPr lang="en-US" baseline="0" dirty="0" smtClean="0">
              <a:sym typeface="Wingdings"/>
            </a:endParaRPr>
          </a:p>
          <a:p>
            <a:pPr marL="0" indent="0">
              <a:buFontTx/>
              <a:buNone/>
            </a:pPr>
            <a:endParaRPr lang="en-US" baseline="0" dirty="0" smtClean="0">
              <a:sym typeface="Wingdings"/>
            </a:endParaRPr>
          </a:p>
          <a:p>
            <a:pPr marL="0" indent="0">
              <a:buFontTx/>
              <a:buNone/>
            </a:pPr>
            <a:r>
              <a:rPr lang="en-US" baseline="0" dirty="0" err="1" smtClean="0">
                <a:sym typeface="Wingdings"/>
              </a:rPr>
              <a:t>Redegørelsen</a:t>
            </a:r>
            <a:r>
              <a:rPr lang="en-US" baseline="0" dirty="0" smtClean="0">
                <a:sym typeface="Wingdings"/>
              </a:rPr>
              <a:t> for </a:t>
            </a:r>
            <a:r>
              <a:rPr lang="en-US" baseline="0" dirty="0" err="1" smtClean="0">
                <a:sym typeface="Wingdings"/>
              </a:rPr>
              <a:t>vejen</a:t>
            </a:r>
            <a:r>
              <a:rPr lang="mr-IN" baseline="0" dirty="0" smtClean="0">
                <a:sym typeface="Wingdings"/>
              </a:rPr>
              <a:t>…</a:t>
            </a:r>
            <a:r>
              <a:rPr lang="da-DK" baseline="0" dirty="0" smtClean="0">
                <a:sym typeface="Wingdings"/>
              </a:rPr>
              <a:t>. Blev nedprioriteret og blev derfor en konsulterende gennemgang, så kunden har en id</a:t>
            </a:r>
            <a:r>
              <a:rPr lang="da-DK" baseline="0" dirty="0" smtClean="0">
                <a:sym typeface="Wingdings"/>
              </a:rPr>
              <a:t>é om, hvad der kræves lovmæssigt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DE909-DC27-49BD-BA7B-B7224603052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55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JR</a:t>
            </a:r>
          </a:p>
          <a:p>
            <a:r>
              <a:rPr lang="en-US" dirty="0" err="1" smtClean="0"/>
              <a:t>Rettelse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accepttest</a:t>
            </a:r>
            <a:r>
              <a:rPr lang="en-US" dirty="0" smtClean="0"/>
              <a:t>: </a:t>
            </a:r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dirty="0" err="1" smtClean="0"/>
              <a:t>Må</a:t>
            </a:r>
            <a:r>
              <a:rPr lang="en-US" dirty="0" smtClean="0"/>
              <a:t> </a:t>
            </a:r>
            <a:r>
              <a:rPr lang="en-US" dirty="0" err="1" smtClean="0"/>
              <a:t>ikke</a:t>
            </a:r>
            <a:r>
              <a:rPr lang="en-US" dirty="0" smtClean="0"/>
              <a:t> </a:t>
            </a:r>
            <a:r>
              <a:rPr lang="en-US" dirty="0" err="1" smtClean="0"/>
              <a:t>forvolde</a:t>
            </a:r>
            <a:r>
              <a:rPr lang="en-US" dirty="0" smtClean="0"/>
              <a:t> </a:t>
            </a:r>
            <a:r>
              <a:rPr lang="en-US" dirty="0" err="1" smtClean="0"/>
              <a:t>skade</a:t>
            </a:r>
            <a:r>
              <a:rPr lang="en-US" dirty="0" smtClean="0"/>
              <a:t>!</a:t>
            </a:r>
          </a:p>
          <a:p>
            <a:r>
              <a:rPr lang="en-US" baseline="0" dirty="0" smtClean="0"/>
              <a:t>- </a:t>
            </a:r>
            <a:r>
              <a:rPr lang="en-US" baseline="0" dirty="0" err="1" smtClean="0"/>
              <a:t>Kravene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være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skarpere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/>
              </a:rPr>
              <a:t> 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udarb</a:t>
            </a:r>
            <a:r>
              <a:rPr lang="en-US" baseline="0" dirty="0" smtClean="0"/>
              <a:t>. </a:t>
            </a:r>
            <a:r>
              <a:rPr lang="en-US" baseline="0" dirty="0" smtClean="0"/>
              <a:t>for </a:t>
            </a:r>
            <a:r>
              <a:rPr lang="en-US" baseline="0" dirty="0" smtClean="0"/>
              <a:t>at </a:t>
            </a:r>
            <a:r>
              <a:rPr lang="en-US" baseline="0" dirty="0" err="1" smtClean="0"/>
              <a:t>bevise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færdigheder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valgt</a:t>
            </a:r>
            <a:r>
              <a:rPr lang="en-US" baseline="0" dirty="0" smtClean="0"/>
              <a:t> at </a:t>
            </a:r>
            <a:r>
              <a:rPr lang="en-US" baseline="0" dirty="0" err="1" smtClean="0"/>
              <a:t>prioritere</a:t>
            </a:r>
            <a:r>
              <a:rPr lang="en-US" baseline="0" dirty="0" smtClean="0"/>
              <a:t> </a:t>
            </a:r>
            <a:r>
              <a:rPr lang="en-US" baseline="0" dirty="0" smtClean="0"/>
              <a:t>test </a:t>
            </a:r>
            <a:r>
              <a:rPr lang="en-US" baseline="0" dirty="0" err="1" smtClean="0"/>
              <a:t>fremfor</a:t>
            </a:r>
            <a:r>
              <a:rPr lang="en-US" baseline="0" dirty="0" smtClean="0"/>
              <a:t> at </a:t>
            </a:r>
            <a:r>
              <a:rPr lang="en-US" baseline="0" dirty="0" err="1" smtClean="0"/>
              <a:t>beskrive</a:t>
            </a:r>
            <a:r>
              <a:rPr lang="en-US" baseline="0" dirty="0" smtClean="0"/>
              <a:t> et system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ikke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blive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realiseret</a:t>
            </a:r>
            <a:r>
              <a:rPr lang="en-US" baseline="0" dirty="0" smtClean="0"/>
              <a:t>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DE909-DC27-49BD-BA7B-B7224603052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99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DE909-DC27-49BD-BA7B-B7224603052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54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JR</a:t>
            </a:r>
          </a:p>
          <a:p>
            <a:r>
              <a:rPr lang="en-US" dirty="0" err="1" smtClean="0"/>
              <a:t>Fejl</a:t>
            </a:r>
            <a:r>
              <a:rPr lang="en-US" dirty="0" smtClean="0"/>
              <a:t> </a:t>
            </a:r>
            <a:r>
              <a:rPr lang="en-US" dirty="0" smtClean="0"/>
              <a:t>I </a:t>
            </a:r>
            <a:r>
              <a:rPr lang="en-US" dirty="0" err="1" smtClean="0"/>
              <a:t>rapporten</a:t>
            </a:r>
            <a:r>
              <a:rPr lang="en-US" dirty="0" smtClean="0"/>
              <a:t>: en del 0’er for </a:t>
            </a:r>
            <a:r>
              <a:rPr lang="en-US" dirty="0" err="1" smtClean="0"/>
              <a:t>meget</a:t>
            </a:r>
            <a:r>
              <a:rPr lang="en-US" dirty="0" smtClean="0"/>
              <a:t> + </a:t>
            </a:r>
            <a:r>
              <a:rPr lang="en-US" dirty="0" err="1" smtClean="0"/>
              <a:t>manglende</a:t>
            </a:r>
            <a:r>
              <a:rPr lang="en-US" dirty="0" smtClean="0"/>
              <a:t> </a:t>
            </a:r>
            <a:r>
              <a:rPr lang="en-US" dirty="0" err="1" smtClean="0"/>
              <a:t>diskussion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Ikke</a:t>
            </a:r>
            <a:r>
              <a:rPr lang="en-US" dirty="0" smtClean="0"/>
              <a:t> stabile </a:t>
            </a:r>
            <a:r>
              <a:rPr lang="en-US" dirty="0" err="1" smtClean="0"/>
              <a:t>nok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</a:t>
            </a:r>
            <a:r>
              <a:rPr lang="en-US" baseline="0" dirty="0" smtClean="0"/>
              <a:t> at </a:t>
            </a:r>
            <a:r>
              <a:rPr lang="en-US" baseline="0" dirty="0" err="1" smtClean="0"/>
              <a:t>tolke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, men </a:t>
            </a:r>
            <a:r>
              <a:rPr lang="en-US" baseline="0" dirty="0" err="1" smtClean="0"/>
              <a:t>hvis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skulle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prøve</a:t>
            </a:r>
            <a:r>
              <a:rPr lang="en-US" baseline="0" dirty="0" smtClean="0"/>
              <a:t> at </a:t>
            </a:r>
            <a:r>
              <a:rPr lang="en-US" baseline="0" dirty="0" err="1" smtClean="0"/>
              <a:t>sige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noget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bla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Standardafvigelse</a:t>
            </a:r>
            <a:r>
              <a:rPr lang="en-US" baseline="0" dirty="0" smtClean="0"/>
              <a:t>: </a:t>
            </a:r>
          </a:p>
          <a:p>
            <a:r>
              <a:rPr lang="en-US" baseline="0" dirty="0" smtClean="0"/>
              <a:t>B1: 17,16 HZ</a:t>
            </a:r>
          </a:p>
          <a:p>
            <a:r>
              <a:rPr lang="en-US" baseline="0" dirty="0" smtClean="0"/>
              <a:t>B2: 2,16 HZ</a:t>
            </a:r>
          </a:p>
          <a:p>
            <a:r>
              <a:rPr lang="en-US" baseline="0" dirty="0" smtClean="0"/>
              <a:t>B3: 4,05 Hz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DE909-DC27-49BD-BA7B-B7224603052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01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JR</a:t>
            </a:r>
          </a:p>
          <a:p>
            <a:r>
              <a:rPr lang="en-US" dirty="0" err="1" smtClean="0"/>
              <a:t>Fejl</a:t>
            </a:r>
            <a:r>
              <a:rPr lang="en-US" dirty="0" smtClean="0"/>
              <a:t> </a:t>
            </a:r>
            <a:r>
              <a:rPr lang="en-US" dirty="0" smtClean="0"/>
              <a:t>I </a:t>
            </a:r>
            <a:r>
              <a:rPr lang="en-US" dirty="0" err="1" smtClean="0"/>
              <a:t>rapporten</a:t>
            </a:r>
            <a:r>
              <a:rPr lang="en-US" dirty="0" smtClean="0"/>
              <a:t>: en del 0’er for </a:t>
            </a:r>
            <a:r>
              <a:rPr lang="en-US" dirty="0" err="1" smtClean="0"/>
              <a:t>meget</a:t>
            </a:r>
            <a:r>
              <a:rPr lang="en-US" dirty="0" smtClean="0"/>
              <a:t> + </a:t>
            </a:r>
            <a:r>
              <a:rPr lang="en-US" dirty="0" err="1" smtClean="0"/>
              <a:t>manglende</a:t>
            </a:r>
            <a:r>
              <a:rPr lang="en-US" dirty="0" smtClean="0"/>
              <a:t> </a:t>
            </a:r>
            <a:r>
              <a:rPr lang="en-US" dirty="0" err="1" smtClean="0"/>
              <a:t>diskussion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Ikke</a:t>
            </a:r>
            <a:r>
              <a:rPr lang="en-US" dirty="0" smtClean="0"/>
              <a:t> stabile </a:t>
            </a:r>
            <a:r>
              <a:rPr lang="en-US" dirty="0" err="1" smtClean="0"/>
              <a:t>nok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</a:t>
            </a:r>
            <a:r>
              <a:rPr lang="en-US" baseline="0" dirty="0" smtClean="0"/>
              <a:t> at </a:t>
            </a:r>
            <a:r>
              <a:rPr lang="en-US" baseline="0" dirty="0" err="1" smtClean="0"/>
              <a:t>tolke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, men </a:t>
            </a:r>
            <a:r>
              <a:rPr lang="en-US" baseline="0" dirty="0" err="1" smtClean="0"/>
              <a:t>hvis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skulle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prøve</a:t>
            </a:r>
            <a:r>
              <a:rPr lang="en-US" baseline="0" dirty="0" smtClean="0"/>
              <a:t> at </a:t>
            </a:r>
            <a:r>
              <a:rPr lang="en-US" baseline="0" dirty="0" err="1" smtClean="0"/>
              <a:t>sige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noget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bla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Standardafvigelse</a:t>
            </a:r>
            <a:r>
              <a:rPr lang="en-US" baseline="0" dirty="0" smtClean="0"/>
              <a:t>: </a:t>
            </a:r>
          </a:p>
          <a:p>
            <a:r>
              <a:rPr lang="en-US" baseline="0" dirty="0" smtClean="0"/>
              <a:t>B1: 17,16 HZ</a:t>
            </a:r>
          </a:p>
          <a:p>
            <a:r>
              <a:rPr lang="en-US" baseline="0" dirty="0" smtClean="0"/>
              <a:t>B2: 2,16 HZ</a:t>
            </a:r>
          </a:p>
          <a:p>
            <a:r>
              <a:rPr lang="en-US" baseline="0" dirty="0" smtClean="0"/>
              <a:t>B3: 4,05 Hz 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Variationen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omkring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middelværdien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DE909-DC27-49BD-BA7B-B722460305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01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En mere </a:t>
            </a:r>
            <a:r>
              <a:rPr lang="en-US" sz="1200" i="1" dirty="0" err="1" smtClean="0"/>
              <a:t>slavisk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gennemgang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af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litteratur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vedr</a:t>
            </a:r>
            <a:r>
              <a:rPr lang="en-US" sz="1200" i="1" dirty="0" smtClean="0"/>
              <a:t>.  Helmholtz’ </a:t>
            </a:r>
            <a:r>
              <a:rPr lang="en-US" sz="1200" i="1" dirty="0" err="1" smtClean="0"/>
              <a:t>resonans</a:t>
            </a:r>
            <a:r>
              <a:rPr lang="en-US" sz="1200" i="1" dirty="0" smtClean="0"/>
              <a:t> I </a:t>
            </a:r>
            <a:r>
              <a:rPr lang="en-US" sz="1200" i="1" dirty="0" err="1" smtClean="0"/>
              <a:t>stedet</a:t>
            </a:r>
            <a:r>
              <a:rPr lang="en-US" sz="1200" i="1" dirty="0" smtClean="0"/>
              <a:t> for a</a:t>
            </a:r>
            <a:r>
              <a:rPr lang="en-US" sz="1200" i="1" baseline="0" dirty="0" smtClean="0"/>
              <a:t>t </a:t>
            </a:r>
            <a:r>
              <a:rPr lang="en-US" sz="1200" i="1" baseline="0" dirty="0" err="1" smtClean="0"/>
              <a:t>flyve</a:t>
            </a:r>
            <a:r>
              <a:rPr lang="en-US" sz="1200" i="1" baseline="0" dirty="0" smtClean="0"/>
              <a:t> </a:t>
            </a:r>
            <a:r>
              <a:rPr lang="en-US" sz="1200" i="1" baseline="0" dirty="0" err="1" smtClean="0"/>
              <a:t>afsted</a:t>
            </a:r>
            <a:r>
              <a:rPr lang="en-US" sz="1200" i="1" baseline="0" dirty="0" smtClean="0"/>
              <a:t> (</a:t>
            </a:r>
            <a:r>
              <a:rPr lang="en-US" sz="1200" i="1" baseline="0" dirty="0" err="1" smtClean="0"/>
              <a:t>det</a:t>
            </a:r>
            <a:r>
              <a:rPr lang="en-US" sz="1200" i="1" baseline="0" dirty="0" smtClean="0"/>
              <a:t> </a:t>
            </a:r>
            <a:r>
              <a:rPr lang="en-US" sz="1200" i="1" baseline="0" dirty="0" err="1" smtClean="0"/>
              <a:t>virkede</a:t>
            </a:r>
            <a:r>
              <a:rPr lang="en-US" sz="1200" i="1" baseline="0" dirty="0" smtClean="0"/>
              <a:t> </a:t>
            </a:r>
            <a:r>
              <a:rPr lang="en-US" sz="1200" i="1" baseline="0" dirty="0" err="1" smtClean="0"/>
              <a:t>uhåndgribeligt</a:t>
            </a:r>
            <a:r>
              <a:rPr lang="en-US" sz="1200" i="1" baseline="0" dirty="0" smtClean="0"/>
              <a:t>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err="1" smtClean="0"/>
              <a:t>Tidsstyring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og</a:t>
            </a:r>
            <a:r>
              <a:rPr lang="en-US" sz="1200" i="1" dirty="0" smtClean="0"/>
              <a:t> deadline </a:t>
            </a:r>
            <a:r>
              <a:rPr lang="mr-IN" sz="1200" i="1" dirty="0" smtClean="0"/>
              <a:t>–</a:t>
            </a:r>
            <a:r>
              <a:rPr lang="da-DK" sz="1200" i="1" dirty="0" smtClean="0"/>
              <a:t> bevidst valg: 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havde</a:t>
            </a:r>
            <a:r>
              <a:rPr lang="en-US" sz="1200" i="1" dirty="0" smtClean="0"/>
              <a:t> vi </a:t>
            </a:r>
            <a:r>
              <a:rPr lang="en-US" sz="1200" i="1" dirty="0" err="1" smtClean="0"/>
              <a:t>gjort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det</a:t>
            </a:r>
            <a:r>
              <a:rPr lang="en-US" sz="1200" i="1" dirty="0" smtClean="0"/>
              <a:t>, </a:t>
            </a:r>
            <a:r>
              <a:rPr lang="en-US" sz="1200" i="1" dirty="0" err="1" smtClean="0"/>
              <a:t>havde</a:t>
            </a:r>
            <a:r>
              <a:rPr lang="en-US" sz="1200" i="1" baseline="0" dirty="0" smtClean="0"/>
              <a:t> vi </a:t>
            </a:r>
            <a:r>
              <a:rPr lang="en-US" sz="1200" i="1" baseline="0" dirty="0" err="1" smtClean="0"/>
              <a:t>ikke</a:t>
            </a:r>
            <a:r>
              <a:rPr lang="en-US" sz="1200" i="1" baseline="0" dirty="0" smtClean="0"/>
              <a:t> haft data </a:t>
            </a:r>
            <a:r>
              <a:rPr lang="en-US" sz="1200" i="1" dirty="0" smtClean="0"/>
              <a:t>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1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DE909-DC27-49BD-BA7B-B7224603052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10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DE909-DC27-49BD-BA7B-B7224603052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50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JT </a:t>
            </a:r>
          </a:p>
          <a:p>
            <a:r>
              <a:rPr lang="en-US" dirty="0" smtClean="0"/>
              <a:t>Vi </a:t>
            </a:r>
            <a:r>
              <a:rPr lang="en-US" dirty="0" err="1" smtClean="0"/>
              <a:t>gennemgår</a:t>
            </a:r>
            <a:r>
              <a:rPr lang="en-US" dirty="0" smtClean="0"/>
              <a:t> </a:t>
            </a:r>
            <a:r>
              <a:rPr lang="en-US" dirty="0" err="1" smtClean="0"/>
              <a:t>ikke</a:t>
            </a:r>
            <a:r>
              <a:rPr lang="en-US" dirty="0" smtClean="0"/>
              <a:t> </a:t>
            </a:r>
            <a:r>
              <a:rPr lang="en-US" dirty="0" err="1" smtClean="0"/>
              <a:t>projektrapporten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slavisk</a:t>
            </a:r>
            <a:r>
              <a:rPr lang="en-US" baseline="0" dirty="0" smtClean="0"/>
              <a:t>, da v</a:t>
            </a:r>
            <a:r>
              <a:rPr lang="en-US" dirty="0" smtClean="0"/>
              <a:t>i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valgt</a:t>
            </a:r>
            <a:r>
              <a:rPr lang="en-US" dirty="0" smtClean="0"/>
              <a:t>,</a:t>
            </a:r>
            <a:r>
              <a:rPr lang="en-US" baseline="0" dirty="0" smtClean="0"/>
              <a:t> at </a:t>
            </a:r>
            <a:r>
              <a:rPr lang="en-US" baseline="0" dirty="0" err="1" smtClean="0"/>
              <a:t>tage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udgangspunkt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erfaringer</a:t>
            </a:r>
            <a:r>
              <a:rPr lang="en-US" baseline="0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opsummere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baggrunden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projektet</a:t>
            </a:r>
            <a:r>
              <a:rPr lang="en-US" baseline="0" dirty="0" smtClean="0"/>
              <a:t> </a:t>
            </a:r>
            <a:endParaRPr lang="en-US" dirty="0"/>
          </a:p>
          <a:p>
            <a:r>
              <a:rPr lang="en-US" dirty="0" smtClean="0"/>
              <a:t>-</a:t>
            </a:r>
            <a:r>
              <a:rPr lang="en-US" dirty="0" err="1" smtClean="0"/>
              <a:t>Erfaringer</a:t>
            </a:r>
            <a:r>
              <a:rPr lang="en-US" dirty="0" smtClean="0"/>
              <a:t> </a:t>
            </a:r>
            <a:r>
              <a:rPr lang="en-US" dirty="0"/>
              <a:t>med </a:t>
            </a:r>
            <a:r>
              <a:rPr lang="en-US" dirty="0" err="1"/>
              <a:t>vores</a:t>
            </a:r>
            <a:r>
              <a:rPr lang="en-US" dirty="0"/>
              <a:t> </a:t>
            </a:r>
            <a:r>
              <a:rPr lang="en-US" dirty="0" err="1" smtClean="0"/>
              <a:t>udviklingsfaser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DE909-DC27-49BD-BA7B-B7224603052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2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JR</a:t>
            </a:r>
          </a:p>
          <a:p>
            <a:r>
              <a:rPr lang="en-US" dirty="0" smtClean="0"/>
              <a:t>- 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mangler</a:t>
            </a:r>
            <a:r>
              <a:rPr lang="en-US" baseline="0" dirty="0" smtClean="0"/>
              <a:t> en </a:t>
            </a:r>
            <a:r>
              <a:rPr lang="en-US" dirty="0" smtClean="0"/>
              <a:t>stand</a:t>
            </a:r>
            <a:r>
              <a:rPr lang="en-US" dirty="0" smtClean="0"/>
              <a:t>. </a:t>
            </a:r>
            <a:r>
              <a:rPr lang="en-US" dirty="0" err="1" smtClean="0"/>
              <a:t>objektiv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målemetode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brystvolumenmåling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skal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være</a:t>
            </a:r>
            <a:r>
              <a:rPr lang="en-US" baseline="0" dirty="0" smtClean="0"/>
              <a:t> for at </a:t>
            </a:r>
            <a:r>
              <a:rPr lang="en-US" baseline="0" dirty="0" err="1" smtClean="0"/>
              <a:t>opnå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lige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patientbehandling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hvor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præcist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nøjagtigt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mål</a:t>
            </a:r>
            <a:r>
              <a:rPr lang="en-US" baseline="0" dirty="0" smtClean="0"/>
              <a:t> for BV spiller </a:t>
            </a:r>
            <a:r>
              <a:rPr lang="en-US" baseline="0" dirty="0" err="1" smtClean="0"/>
              <a:t>ind</a:t>
            </a:r>
            <a:endParaRPr lang="en-US" baseline="0" dirty="0" smtClean="0"/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Brystreduktion</a:t>
            </a:r>
            <a:r>
              <a:rPr lang="en-US" baseline="0" dirty="0" smtClean="0"/>
              <a:t>/</a:t>
            </a:r>
            <a:r>
              <a:rPr lang="en-US" baseline="0" dirty="0" err="1" smtClean="0"/>
              <a:t>forstørrelse</a:t>
            </a:r>
            <a:r>
              <a:rPr lang="en-US" baseline="0" dirty="0" smtClean="0"/>
              <a:t> </a:t>
            </a:r>
            <a:r>
              <a:rPr lang="en-US" baseline="0" dirty="0" smtClean="0"/>
              <a:t>(</a:t>
            </a:r>
            <a:r>
              <a:rPr lang="en-US" baseline="0" dirty="0" err="1" smtClean="0"/>
              <a:t>sundhedsmyn</a:t>
            </a:r>
            <a:r>
              <a:rPr lang="en-US" baseline="0" dirty="0" smtClean="0"/>
              <a:t>., </a:t>
            </a:r>
            <a:r>
              <a:rPr lang="en-US" baseline="0" dirty="0" err="1" smtClean="0"/>
              <a:t>forsikring</a:t>
            </a:r>
            <a:r>
              <a:rPr lang="en-US" baseline="0" dirty="0" smtClean="0"/>
              <a:t>) 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Kvittering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bevis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ønsket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betalt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bryststørrelse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err="1" smtClean="0"/>
              <a:t>Problemformulering</a:t>
            </a:r>
            <a:r>
              <a:rPr lang="en-US" baseline="0" dirty="0" smtClean="0"/>
              <a:t>: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</a:t>
            </a:r>
            <a:r>
              <a:rPr lang="en-US" baseline="0" dirty="0" err="1" smtClean="0"/>
              <a:t>Problemformulering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udarbejdet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samarbejde</a:t>
            </a:r>
            <a:r>
              <a:rPr lang="en-US" baseline="0" dirty="0" smtClean="0"/>
              <a:t> med Pavia </a:t>
            </a:r>
            <a:r>
              <a:rPr lang="en-US" baseline="0" dirty="0" err="1" smtClean="0"/>
              <a:t>Lumholt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speciallæge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plastikkirurgi</a:t>
            </a:r>
            <a:r>
              <a:rPr lang="en-US" baseline="0" dirty="0" smtClean="0"/>
              <a:t>, OPA. 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- </a:t>
            </a:r>
            <a:r>
              <a:rPr lang="en-US" baseline="0" dirty="0" err="1" smtClean="0"/>
              <a:t>Udviklingsprojekt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hvor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udvikles</a:t>
            </a:r>
            <a:r>
              <a:rPr lang="en-US" baseline="0" dirty="0" smtClean="0"/>
              <a:t> mod en </a:t>
            </a:r>
            <a:r>
              <a:rPr lang="en-US" baseline="0" dirty="0" err="1" smtClean="0"/>
              <a:t>mulig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løsning</a:t>
            </a:r>
            <a:r>
              <a:rPr lang="en-US" baseline="0" dirty="0" smtClean="0"/>
              <a:t>  </a:t>
            </a: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i="0" dirty="0" err="1" smtClean="0"/>
              <a:t>På</a:t>
            </a:r>
            <a:r>
              <a:rPr lang="en-US" sz="1200" i="0" dirty="0" smtClean="0"/>
              <a:t> </a:t>
            </a:r>
            <a:r>
              <a:rPr lang="en-US" sz="1200" i="0" dirty="0" err="1" smtClean="0"/>
              <a:t>baggrund</a:t>
            </a:r>
            <a:r>
              <a:rPr lang="en-US" sz="1200" i="0" dirty="0" smtClean="0"/>
              <a:t> </a:t>
            </a:r>
            <a:r>
              <a:rPr lang="en-US" sz="1200" i="0" dirty="0" err="1" smtClean="0"/>
              <a:t>af</a:t>
            </a:r>
            <a:r>
              <a:rPr lang="en-US" sz="1200" i="0" dirty="0" smtClean="0"/>
              <a:t> </a:t>
            </a:r>
            <a:r>
              <a:rPr lang="en-US" sz="1200" i="0" dirty="0" err="1" smtClean="0"/>
              <a:t>testerfaringer</a:t>
            </a:r>
            <a:endParaRPr lang="en-US" sz="1200" i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1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----- Meeting Notes (08/01/17 14:59) -----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Så man har et standardiseret mål for hvornår opfylder kritereier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DE909-DC27-49BD-BA7B-B7224603052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74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JR</a:t>
            </a:r>
          </a:p>
          <a:p>
            <a:r>
              <a:rPr lang="en-US" dirty="0" err="1" smtClean="0"/>
              <a:t>MoSCoW</a:t>
            </a:r>
            <a:r>
              <a:rPr lang="en-US" dirty="0" smtClean="0"/>
              <a:t> </a:t>
            </a:r>
            <a:r>
              <a:rPr lang="en-US" dirty="0" smtClean="0"/>
              <a:t>s. 7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Projektrapporten</a:t>
            </a:r>
            <a:r>
              <a:rPr lang="en-US" dirty="0" smtClean="0"/>
              <a:t> (</a:t>
            </a:r>
            <a:r>
              <a:rPr lang="en-US" dirty="0" err="1" smtClean="0"/>
              <a:t>afgrænsning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Klarlægge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projektets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opgaver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Prioritering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funktioner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krav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God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</a:t>
            </a:r>
            <a:r>
              <a:rPr lang="en-US" baseline="0" dirty="0" smtClean="0"/>
              <a:t> dialog med </a:t>
            </a:r>
            <a:r>
              <a:rPr lang="en-US" baseline="0" dirty="0" err="1" smtClean="0"/>
              <a:t>vejleder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omkring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opgavens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indhold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Godt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overblik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Godt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udgangspunkt</a:t>
            </a:r>
            <a:r>
              <a:rPr lang="en-US" baseline="0" dirty="0" smtClean="0"/>
              <a:t> for “</a:t>
            </a:r>
            <a:r>
              <a:rPr lang="en-US" baseline="0" dirty="0" err="1" smtClean="0"/>
              <a:t>hvor</a:t>
            </a:r>
            <a:r>
              <a:rPr lang="en-US" baseline="0" dirty="0" smtClean="0"/>
              <a:t> starter vi?”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Erfaringer</a:t>
            </a:r>
            <a:r>
              <a:rPr lang="en-US" baseline="0" dirty="0" smtClean="0"/>
              <a:t>: vi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taget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rigeligt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opgaver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, men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daværende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erfaringer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viden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DE909-DC27-49BD-BA7B-B722460305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07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JH</a:t>
            </a:r>
          </a:p>
          <a:p>
            <a:endParaRPr lang="en-US" dirty="0" smtClean="0"/>
          </a:p>
          <a:p>
            <a:r>
              <a:rPr lang="en-US" dirty="0" smtClean="0"/>
              <a:t>Vi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erfaringer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gjort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hver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fase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DE909-DC27-49BD-BA7B-B7224603052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86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JT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Projektadministrative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opgaver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hvor</a:t>
            </a:r>
            <a:r>
              <a:rPr lang="en-US" baseline="0" dirty="0" smtClean="0"/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system,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gjort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klart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såsom</a:t>
            </a:r>
            <a:r>
              <a:rPr lang="en-US" baseline="0" dirty="0" smtClean="0"/>
              <a:t> mail, </a:t>
            </a:r>
            <a:r>
              <a:rPr lang="en-US" baseline="0" dirty="0" err="1" smtClean="0"/>
              <a:t>møder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logbog</a:t>
            </a:r>
            <a:r>
              <a:rPr lang="en-US" baseline="0" dirty="0" smtClean="0"/>
              <a:t>,  </a:t>
            </a:r>
            <a:r>
              <a:rPr lang="en-US" baseline="0" dirty="0" err="1" smtClean="0"/>
              <a:t>tidsplaner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opstart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af</a:t>
            </a:r>
            <a:r>
              <a:rPr lang="en-US" baseline="0" dirty="0" smtClean="0"/>
              <a:t> Pivotal</a:t>
            </a:r>
            <a:r>
              <a:rPr lang="en-US" baseline="0" dirty="0" smtClean="0"/>
              <a:t>)  - vi </a:t>
            </a:r>
            <a:r>
              <a:rPr lang="en-US" baseline="0" dirty="0" err="1" smtClean="0"/>
              <a:t>fik</a:t>
            </a:r>
            <a:r>
              <a:rPr lang="en-US" baseline="0" dirty="0" smtClean="0"/>
              <a:t> en god </a:t>
            </a:r>
            <a:r>
              <a:rPr lang="en-US" baseline="0" dirty="0" err="1" smtClean="0"/>
              <a:t>opstart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klarlægning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arbejdeprocesser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Moscow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afgrænsningsmetode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Litt.planlægning</a:t>
            </a:r>
            <a:r>
              <a:rPr lang="en-US" baseline="0" dirty="0" smtClean="0"/>
              <a:t>: </a:t>
            </a:r>
            <a:r>
              <a:rPr lang="en-US" baseline="0" dirty="0" smtClean="0"/>
              <a:t>en </a:t>
            </a:r>
            <a:r>
              <a:rPr lang="en-US" baseline="0" dirty="0" err="1" smtClean="0"/>
              <a:t>meget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opgave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blev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nedbrudt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mindre</a:t>
            </a:r>
            <a:r>
              <a:rPr lang="en-US" baseline="0" dirty="0" smtClean="0"/>
              <a:t> dele,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blev</a:t>
            </a:r>
            <a:r>
              <a:rPr lang="en-US" baseline="0" dirty="0" smtClean="0"/>
              <a:t> sat rammer,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afgrænsede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opgaven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gjorde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overskuelig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DE909-DC27-49BD-BA7B-B722460305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55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JR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Vi </a:t>
            </a:r>
            <a:r>
              <a:rPr lang="en-US" dirty="0" err="1" smtClean="0"/>
              <a:t>havde</a:t>
            </a:r>
            <a:r>
              <a:rPr lang="en-US" baseline="0" dirty="0" smtClean="0"/>
              <a:t> en model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ikke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fungerede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hensigtsmæssigt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/>
              </a:rPr>
              <a:t> </a:t>
            </a:r>
            <a:r>
              <a:rPr lang="en-US" baseline="0" dirty="0" smtClean="0">
                <a:sym typeface="Wingdings"/>
              </a:rPr>
              <a:t>vi </a:t>
            </a:r>
            <a:r>
              <a:rPr lang="en-US" baseline="0" dirty="0" err="1" smtClean="0">
                <a:sym typeface="Wingdings"/>
              </a:rPr>
              <a:t>fandt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hurtigt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ud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af</a:t>
            </a:r>
            <a:r>
              <a:rPr lang="en-US" baseline="0" dirty="0" smtClean="0">
                <a:sym typeface="Wingdings"/>
              </a:rPr>
              <a:t> at vi </a:t>
            </a:r>
            <a:r>
              <a:rPr lang="en-US" baseline="0" dirty="0" err="1" smtClean="0">
                <a:sym typeface="Wingdings"/>
              </a:rPr>
              <a:t>ikke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havde</a:t>
            </a:r>
            <a:r>
              <a:rPr lang="en-US" baseline="0" dirty="0" smtClean="0">
                <a:sym typeface="Wingdings"/>
              </a:rPr>
              <a:t> et </a:t>
            </a:r>
            <a:r>
              <a:rPr lang="en-US" baseline="0" dirty="0" err="1" smtClean="0">
                <a:sym typeface="Wingdings"/>
              </a:rPr>
              <a:t>lineært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projekt</a:t>
            </a:r>
            <a:r>
              <a:rPr lang="en-US" baseline="0" dirty="0" smtClean="0">
                <a:sym typeface="Wingdings"/>
              </a:rPr>
              <a:t> 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Udviklet</a:t>
            </a:r>
            <a:r>
              <a:rPr lang="en-US" dirty="0" smtClean="0"/>
              <a:t> </a:t>
            </a:r>
            <a:r>
              <a:rPr lang="en-US" dirty="0" err="1" smtClean="0"/>
              <a:t>ud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</a:t>
            </a:r>
            <a:r>
              <a:rPr lang="en-US" dirty="0" err="1" smtClean="0"/>
              <a:t>behov</a:t>
            </a:r>
            <a:r>
              <a:rPr lang="en-US" dirty="0" smtClean="0"/>
              <a:t> med inspiration </a:t>
            </a:r>
            <a:r>
              <a:rPr lang="en-US" dirty="0" err="1" smtClean="0"/>
              <a:t>fra</a:t>
            </a:r>
            <a:r>
              <a:rPr lang="en-US" dirty="0" smtClean="0"/>
              <a:t> </a:t>
            </a:r>
            <a:r>
              <a:rPr lang="en-US" dirty="0" err="1" smtClean="0"/>
              <a:t>figur</a:t>
            </a:r>
            <a:r>
              <a:rPr lang="en-US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endelig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resultat</a:t>
            </a:r>
            <a:r>
              <a:rPr lang="en-US" baseline="0" dirty="0" smtClean="0"/>
              <a:t> s. 16 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DE909-DC27-49BD-BA7B-B7224603052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47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 smtClean="0"/>
              <a:t>JH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Godt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projektstyringsværktøj</a:t>
            </a:r>
            <a:r>
              <a:rPr lang="en-US" baseline="0" dirty="0" smtClean="0"/>
              <a:t> da der </a:t>
            </a:r>
            <a:r>
              <a:rPr lang="en-US" baseline="0" dirty="0" err="1" smtClean="0"/>
              <a:t>skabes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overblik</a:t>
            </a:r>
            <a:r>
              <a:rPr lang="en-US" baseline="0" dirty="0" smtClean="0"/>
              <a:t> over </a:t>
            </a:r>
            <a:r>
              <a:rPr lang="en-US" baseline="0" dirty="0" err="1" smtClean="0"/>
              <a:t>opgaverne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intet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forglemmes</a:t>
            </a:r>
            <a:r>
              <a:rPr lang="en-US" baseline="0" dirty="0" smtClean="0"/>
              <a:t>, der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aldrig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noget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hvad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jeg</a:t>
            </a:r>
            <a:r>
              <a:rPr lang="en-US" baseline="0" dirty="0" smtClean="0"/>
              <a:t> lave nu</a:t>
            </a:r>
            <a:r>
              <a:rPr lang="en-US" baseline="0" dirty="0" smtClean="0"/>
              <a:t>”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Planning poker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været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hyggeligt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produktivt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afbræk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/>
              </a:rPr>
              <a:t> </a:t>
            </a:r>
            <a:r>
              <a:rPr lang="en-US" baseline="0" dirty="0" err="1" smtClean="0">
                <a:sym typeface="Wingdings"/>
              </a:rPr>
              <a:t>sjovt</a:t>
            </a:r>
            <a:r>
              <a:rPr lang="en-US" baseline="0" dirty="0" smtClean="0">
                <a:sym typeface="Wingdings"/>
              </a:rPr>
              <a:t> at </a:t>
            </a:r>
            <a:r>
              <a:rPr lang="en-US" baseline="0" dirty="0" err="1" smtClean="0">
                <a:sym typeface="Wingdings"/>
              </a:rPr>
              <a:t>planlægge</a:t>
            </a:r>
            <a:r>
              <a:rPr lang="en-US" baseline="0" dirty="0" smtClean="0">
                <a:sym typeface="Wingdings"/>
              </a:rPr>
              <a:t> sprint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>
                <a:sym typeface="Wingdings"/>
              </a:rPr>
              <a:t>Opgaver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snakkes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igennem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og</a:t>
            </a:r>
            <a:r>
              <a:rPr lang="en-US" baseline="0" dirty="0" smtClean="0">
                <a:sym typeface="Wingdings"/>
              </a:rPr>
              <a:t> en </a:t>
            </a:r>
            <a:r>
              <a:rPr lang="en-US" baseline="0" dirty="0" err="1" smtClean="0">
                <a:sym typeface="Wingdings"/>
              </a:rPr>
              <a:t>fælles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forståelse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opnåes</a:t>
            </a:r>
            <a:r>
              <a:rPr lang="en-US" baseline="0" dirty="0" smtClean="0">
                <a:sym typeface="Wingdings"/>
              </a:rPr>
              <a:t> </a:t>
            </a: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 smtClean="0"/>
              <a:t>Nyt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værktøj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næste</a:t>
            </a:r>
            <a:r>
              <a:rPr lang="en-US" baseline="0" dirty="0" smtClean="0"/>
              <a:t> gang </a:t>
            </a:r>
            <a:r>
              <a:rPr lang="en-US" baseline="0" dirty="0" err="1" smtClean="0"/>
              <a:t>ville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gøre</a:t>
            </a:r>
            <a:r>
              <a:rPr lang="en-US" baseline="0" dirty="0" smtClean="0"/>
              <a:t> mere </a:t>
            </a:r>
            <a:r>
              <a:rPr lang="en-US" baseline="0" dirty="0" err="1" smtClean="0"/>
              <a:t>ud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anvendelse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af</a:t>
            </a:r>
            <a:r>
              <a:rPr lang="en-US" baseline="0" dirty="0" smtClean="0"/>
              <a:t> velocity for at </a:t>
            </a:r>
            <a:r>
              <a:rPr lang="en-US" baseline="0" dirty="0" err="1" smtClean="0"/>
              <a:t>skabe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ensartet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arbejdsmængdeflow</a:t>
            </a:r>
            <a:r>
              <a:rPr lang="en-US" baseline="0" dirty="0" smtClean="0"/>
              <a:t> 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DE909-DC27-49BD-BA7B-B7224603052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63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JR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err="1" smtClean="0"/>
              <a:t>Uddel</a:t>
            </a:r>
            <a:r>
              <a:rPr lang="en-US" dirty="0" smtClean="0"/>
              <a:t> </a:t>
            </a:r>
            <a:r>
              <a:rPr lang="en-US" dirty="0" err="1" smtClean="0"/>
              <a:t>søgeprotokoller</a:t>
            </a:r>
            <a:r>
              <a:rPr lang="en-US" baseline="0" dirty="0" smtClean="0"/>
              <a:t> (UDPRINTES!!!) 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Skabelon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udviklet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af</a:t>
            </a:r>
            <a:r>
              <a:rPr lang="en-US" baseline="0" dirty="0" smtClean="0"/>
              <a:t> AU Library 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Nedbryder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søgeprocessen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så</a:t>
            </a:r>
            <a:r>
              <a:rPr lang="en-US" baseline="0" dirty="0" smtClean="0"/>
              <a:t> man </a:t>
            </a:r>
            <a:r>
              <a:rPr lang="en-US" baseline="0" dirty="0" err="1" smtClean="0"/>
              <a:t>kommer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omkring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emneord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historikken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noteres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Forholdt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kritiske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Yderligere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litt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søgt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undervejs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opstået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behov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Citationssøgning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når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relevante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artikler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fundet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Første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udkast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Kravspec</a:t>
            </a:r>
            <a:r>
              <a:rPr lang="en-US" baseline="0" dirty="0" smtClean="0"/>
              <a:t>.’en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udarbejdet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baggrund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indledende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kendskab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Første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udkast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accepttest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/>
              </a:rPr>
              <a:t> </a:t>
            </a:r>
            <a:r>
              <a:rPr lang="en-US" baseline="0" dirty="0" err="1" smtClean="0">
                <a:sym typeface="Wingdings"/>
              </a:rPr>
              <a:t>protokol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og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skabelon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formet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ud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fra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daværende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viden</a:t>
            </a:r>
            <a:r>
              <a:rPr lang="en-US" baseline="0" dirty="0" smtClean="0">
                <a:sym typeface="Wingdings"/>
              </a:rPr>
              <a:t> </a:t>
            </a:r>
          </a:p>
          <a:p>
            <a:pPr marL="171450" indent="-171450">
              <a:buFontTx/>
              <a:buChar char="-"/>
            </a:pPr>
            <a:endParaRPr lang="en-US" baseline="0" dirty="0" smtClean="0">
              <a:sym typeface="Wingdings"/>
            </a:endParaRPr>
          </a:p>
          <a:p>
            <a:pPr marL="171450" indent="-171450">
              <a:buFontTx/>
              <a:buChar char="-"/>
            </a:pPr>
            <a:r>
              <a:rPr lang="en-US" baseline="0" dirty="0" err="1" smtClean="0">
                <a:sym typeface="Wingdings"/>
              </a:rPr>
              <a:t>Testprocessen</a:t>
            </a:r>
            <a:r>
              <a:rPr lang="en-US" baseline="0" dirty="0" smtClean="0">
                <a:sym typeface="Wingdings"/>
              </a:rPr>
              <a:t>: </a:t>
            </a:r>
            <a:r>
              <a:rPr lang="en-US" baseline="0" dirty="0" err="1" smtClean="0">
                <a:sym typeface="Wingdings"/>
              </a:rPr>
              <a:t>gennemarbejdet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planlægningen</a:t>
            </a:r>
            <a:r>
              <a:rPr lang="en-US" baseline="0" dirty="0" smtClean="0">
                <a:sym typeface="Wingdings"/>
              </a:rPr>
              <a:t>, </a:t>
            </a:r>
            <a:r>
              <a:rPr lang="en-US" baseline="0" dirty="0" err="1" smtClean="0">
                <a:sym typeface="Wingdings"/>
              </a:rPr>
              <a:t>og</a:t>
            </a:r>
            <a:r>
              <a:rPr lang="en-US" baseline="0" dirty="0" smtClean="0">
                <a:sym typeface="Wingdings"/>
              </a:rPr>
              <a:t>  </a:t>
            </a:r>
            <a:r>
              <a:rPr lang="en-US" baseline="0" dirty="0" smtClean="0">
                <a:sym typeface="Wingdings"/>
              </a:rPr>
              <a:t>da vi </a:t>
            </a:r>
            <a:r>
              <a:rPr lang="en-US" baseline="0" dirty="0" err="1" smtClean="0">
                <a:sym typeface="Wingdings"/>
              </a:rPr>
              <a:t>gik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i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smtClean="0">
                <a:sym typeface="Wingdings"/>
              </a:rPr>
              <a:t>gang med at </a:t>
            </a:r>
            <a:r>
              <a:rPr lang="en-US" baseline="0" dirty="0" err="1" smtClean="0">
                <a:sym typeface="Wingdings"/>
              </a:rPr>
              <a:t>teste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var</a:t>
            </a:r>
            <a:r>
              <a:rPr lang="en-US" baseline="0" dirty="0" smtClean="0">
                <a:sym typeface="Wingdings"/>
              </a:rPr>
              <a:t> vi </a:t>
            </a:r>
            <a:r>
              <a:rPr lang="en-US" baseline="0" dirty="0" err="1" smtClean="0">
                <a:sym typeface="Wingdings"/>
              </a:rPr>
              <a:t>ikke</a:t>
            </a:r>
            <a:r>
              <a:rPr lang="en-US" baseline="0" dirty="0" smtClean="0">
                <a:sym typeface="Wingdings"/>
              </a:rPr>
              <a:t> I </a:t>
            </a:r>
            <a:r>
              <a:rPr lang="en-US" baseline="0" dirty="0" err="1" smtClean="0">
                <a:sym typeface="Wingdings"/>
              </a:rPr>
              <a:t>tvivl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om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hvordan</a:t>
            </a:r>
            <a:r>
              <a:rPr lang="en-US" baseline="0" dirty="0" smtClean="0">
                <a:sym typeface="Wingdings"/>
              </a:rPr>
              <a:t> vi </a:t>
            </a:r>
            <a:r>
              <a:rPr lang="en-US" baseline="0" dirty="0" err="1" smtClean="0">
                <a:sym typeface="Wingdings"/>
              </a:rPr>
              <a:t>skulle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gøre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det</a:t>
            </a:r>
            <a:r>
              <a:rPr lang="en-US" baseline="0" dirty="0" smtClean="0">
                <a:sym typeface="Wingdings"/>
              </a:rPr>
              <a:t>, 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>
                <a:sym typeface="Wingdings"/>
              </a:rPr>
              <a:t>Enormt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omfattende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når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det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skal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være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systematiseret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og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struktureret</a:t>
            </a:r>
            <a:r>
              <a:rPr lang="en-US" baseline="0" dirty="0" smtClean="0">
                <a:sym typeface="Wingdings"/>
              </a:rPr>
              <a:t> da </a:t>
            </a:r>
            <a:r>
              <a:rPr lang="en-US" baseline="0" dirty="0" err="1" smtClean="0">
                <a:sym typeface="Wingdings"/>
              </a:rPr>
              <a:t>retningslinjer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skal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udarbejdes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smtClean="0">
                <a:sym typeface="Wingdings"/>
              </a:rPr>
              <a:t> </a:t>
            </a:r>
            <a:r>
              <a:rPr lang="en-US" baseline="0" dirty="0" err="1" smtClean="0">
                <a:sym typeface="Wingdings"/>
              </a:rPr>
              <a:t>nemt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når</a:t>
            </a:r>
            <a:r>
              <a:rPr lang="en-US" baseline="0" dirty="0" smtClean="0">
                <a:sym typeface="Wingdings"/>
              </a:rPr>
              <a:t> man </a:t>
            </a:r>
            <a:r>
              <a:rPr lang="en-US" baseline="0" dirty="0" err="1" smtClean="0">
                <a:sym typeface="Wingdings"/>
              </a:rPr>
              <a:t>kom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i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smtClean="0">
                <a:sym typeface="Wingdings"/>
              </a:rPr>
              <a:t>gang med at </a:t>
            </a:r>
            <a:r>
              <a:rPr lang="en-US" baseline="0" dirty="0" err="1" smtClean="0">
                <a:sym typeface="Wingdings"/>
              </a:rPr>
              <a:t>teste</a:t>
            </a:r>
            <a:endParaRPr lang="en-US" baseline="0" dirty="0" smtClean="0">
              <a:sym typeface="Wingdings"/>
            </a:endParaRPr>
          </a:p>
          <a:p>
            <a:pPr marL="171450" indent="-171450">
              <a:buFontTx/>
              <a:buChar char="-"/>
            </a:pPr>
            <a:endParaRPr lang="en-US" baseline="0" dirty="0" smtClean="0">
              <a:sym typeface="Wingdings"/>
            </a:endParaRP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ym typeface="Wingdings"/>
              </a:rPr>
              <a:t>Vi </a:t>
            </a:r>
            <a:r>
              <a:rPr lang="en-US" baseline="0" dirty="0" err="1" smtClean="0">
                <a:sym typeface="Wingdings"/>
              </a:rPr>
              <a:t>ville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gerne</a:t>
            </a:r>
            <a:r>
              <a:rPr lang="en-US" baseline="0" dirty="0" smtClean="0">
                <a:sym typeface="Wingdings"/>
              </a:rPr>
              <a:t> have et </a:t>
            </a:r>
            <a:r>
              <a:rPr lang="en-US" baseline="0" dirty="0" err="1" smtClean="0">
                <a:sym typeface="Wingdings"/>
              </a:rPr>
              <a:t>virkelighedstro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testforløb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hvor</a:t>
            </a:r>
            <a:r>
              <a:rPr lang="en-US" baseline="0" dirty="0" smtClean="0">
                <a:sym typeface="Wingdings"/>
              </a:rPr>
              <a:t> der </a:t>
            </a:r>
            <a:r>
              <a:rPr lang="en-US" baseline="0" dirty="0" err="1" smtClean="0">
                <a:sym typeface="Wingdings"/>
              </a:rPr>
              <a:t>blandt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andet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bruges</a:t>
            </a:r>
            <a:r>
              <a:rPr lang="en-US" baseline="0" dirty="0" smtClean="0">
                <a:sym typeface="Wingdings"/>
              </a:rPr>
              <a:t> god </a:t>
            </a:r>
            <a:r>
              <a:rPr lang="en-US" baseline="0" dirty="0" err="1" smtClean="0">
                <a:sym typeface="Wingdings"/>
              </a:rPr>
              <a:t>testpraksis</a:t>
            </a:r>
            <a:r>
              <a:rPr lang="en-US" baseline="0" dirty="0" smtClean="0">
                <a:sym typeface="Wingdings"/>
              </a:rPr>
              <a:t>  </a:t>
            </a:r>
            <a:r>
              <a:rPr lang="en-US" baseline="0" dirty="0" err="1" smtClean="0">
                <a:sym typeface="Wingdings"/>
              </a:rPr>
              <a:t>formuleringer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kan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forekomme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nedladende</a:t>
            </a:r>
            <a:r>
              <a:rPr lang="en-US" baseline="0" dirty="0" smtClean="0">
                <a:sym typeface="Wingdings"/>
              </a:rPr>
              <a:t> (</a:t>
            </a:r>
            <a:r>
              <a:rPr lang="en-US" baseline="0" dirty="0" err="1" smtClean="0">
                <a:sym typeface="Wingdings"/>
              </a:rPr>
              <a:t>kilde</a:t>
            </a:r>
            <a:r>
              <a:rPr lang="en-US" baseline="0" dirty="0" smtClean="0">
                <a:sym typeface="Wingdings"/>
              </a:rPr>
              <a:t>!!) 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----- Meeting Notes (08/01/17 15:50) -----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Hårfin balancere, ikke at lyde nedladende og sikkert også en smagssag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DE909-DC27-49BD-BA7B-B7224603052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55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9D5C-7180-4EB4-ABAC-B8291AE4A24B}" type="datetimeFigureOut">
              <a:rPr lang="en-US" smtClean="0"/>
              <a:pPr/>
              <a:t>08/01/17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E1B7-EA4B-4627-8377-47E877C4B3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1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9D5C-7180-4EB4-ABAC-B8291AE4A24B}" type="datetimeFigureOut">
              <a:rPr lang="en-US" smtClean="0"/>
              <a:pPr/>
              <a:t>08/01/17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E1B7-EA4B-4627-8377-47E877C4B3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2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9D5C-7180-4EB4-ABAC-B8291AE4A24B}" type="datetimeFigureOut">
              <a:rPr lang="en-US" smtClean="0"/>
              <a:pPr/>
              <a:t>08/01/17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E1B7-EA4B-4627-8377-47E877C4B3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4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9D5C-7180-4EB4-ABAC-B8291AE4A24B}" type="datetimeFigureOut">
              <a:rPr lang="en-US" smtClean="0"/>
              <a:pPr/>
              <a:t>08/01/17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E1B7-EA4B-4627-8377-47E877C4B3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3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9D5C-7180-4EB4-ABAC-B8291AE4A24B}" type="datetimeFigureOut">
              <a:rPr lang="en-US" smtClean="0"/>
              <a:pPr/>
              <a:t>08/01/17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E1B7-EA4B-4627-8377-47E877C4B3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8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9D5C-7180-4EB4-ABAC-B8291AE4A24B}" type="datetimeFigureOut">
              <a:rPr lang="en-US" smtClean="0"/>
              <a:pPr/>
              <a:t>08/01/17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E1B7-EA4B-4627-8377-47E877C4B3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0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9D5C-7180-4EB4-ABAC-B8291AE4A24B}" type="datetimeFigureOut">
              <a:rPr lang="en-US" smtClean="0"/>
              <a:pPr/>
              <a:t>08/01/17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E1B7-EA4B-4627-8377-47E877C4B3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9D5C-7180-4EB4-ABAC-B8291AE4A24B}" type="datetimeFigureOut">
              <a:rPr lang="en-US" smtClean="0"/>
              <a:pPr/>
              <a:t>08/01/17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E1B7-EA4B-4627-8377-47E877C4B3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3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9D5C-7180-4EB4-ABAC-B8291AE4A24B}" type="datetimeFigureOut">
              <a:rPr lang="en-US" smtClean="0"/>
              <a:pPr/>
              <a:t>08/01/17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E1B7-EA4B-4627-8377-47E877C4B3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6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9D5C-7180-4EB4-ABAC-B8291AE4A24B}" type="datetimeFigureOut">
              <a:rPr lang="en-US" smtClean="0"/>
              <a:pPr/>
              <a:t>08/01/17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E1B7-EA4B-4627-8377-47E877C4B3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3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9D5C-7180-4EB4-ABAC-B8291AE4A24B}" type="datetimeFigureOut">
              <a:rPr lang="en-US" smtClean="0"/>
              <a:pPr/>
              <a:t>08/01/17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E1B7-EA4B-4627-8377-47E877C4B3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59D5C-7180-4EB4-ABAC-B8291AE4A24B}" type="datetimeFigureOut">
              <a:rPr lang="en-US" smtClean="0"/>
              <a:pPr/>
              <a:t>08/01/17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4E1B7-EA4B-4627-8377-47E877C4B3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3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Franklin Gothic Medium Cond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59876" cy="687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676400"/>
            <a:ext cx="7772400" cy="243839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Franklin Gothic Medium Cond" pitchFamily="34" charset="0"/>
                <a:ea typeface="+mj-ea"/>
                <a:cs typeface="+mj-cs"/>
              </a:defRPr>
            </a:lvl1pPr>
          </a:lstStyle>
          <a:p>
            <a:r>
              <a:rPr lang="en-US" sz="4800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>
                    <a:alpha val="95000"/>
                  </a:prst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Design </a:t>
            </a:r>
            <a:r>
              <a:rPr lang="en-US" sz="4800" spc="50" dirty="0" err="1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>
                    <a:alpha val="95000"/>
                  </a:prst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af</a:t>
            </a:r>
            <a:r>
              <a:rPr lang="en-US" sz="4800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>
                    <a:alpha val="95000"/>
                  </a:prst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</a:p>
          <a:p>
            <a:r>
              <a:rPr lang="en-US" sz="4800" spc="50" dirty="0" err="1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>
                    <a:alpha val="95000"/>
                  </a:prst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akustisk</a:t>
            </a:r>
            <a:r>
              <a:rPr lang="en-US" sz="4800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>
                    <a:alpha val="95000"/>
                  </a:prst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800" spc="50" dirty="0" err="1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>
                    <a:alpha val="95000"/>
                  </a:prst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volmenmåling</a:t>
            </a:r>
            <a:r>
              <a:rPr lang="en-US" sz="4800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>
                    <a:alpha val="95000"/>
                  </a:prst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</a:p>
          <a:p>
            <a:r>
              <a:rPr lang="en-US" sz="4800" spc="50" dirty="0" err="1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>
                    <a:alpha val="95000"/>
                  </a:prst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af</a:t>
            </a:r>
            <a:r>
              <a:rPr lang="en-US" sz="4800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>
                    <a:alpha val="95000"/>
                  </a:prst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800" spc="50" dirty="0" err="1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>
                    <a:alpha val="95000"/>
                  </a:prst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bryst</a:t>
            </a:r>
            <a:r>
              <a:rPr lang="en-US" sz="4800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>
                    <a:alpha val="95000"/>
                  </a:prst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endParaRPr lang="en-US" sz="4800" spc="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black">
                  <a:alpha val="95000"/>
                </a:prst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3962400"/>
            <a:ext cx="4724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>
                <a:solidFill>
                  <a:prstClr val="black"/>
                </a:solidFill>
              </a:rPr>
              <a:t>bachelorprojekt</a:t>
            </a:r>
            <a:r>
              <a:rPr lang="en-US" sz="2400" dirty="0">
                <a:solidFill>
                  <a:prstClr val="black"/>
                </a:solidFill>
              </a:rPr>
              <a:t> nr. 16119</a:t>
            </a:r>
          </a:p>
          <a:p>
            <a:pPr algn="r"/>
            <a:endParaRPr lang="en-US" sz="2400" dirty="0">
              <a:solidFill>
                <a:prstClr val="black"/>
              </a:solidFill>
            </a:endParaRPr>
          </a:p>
          <a:p>
            <a:pPr algn="r"/>
            <a:r>
              <a:rPr lang="en-US" sz="2000" dirty="0" err="1">
                <a:solidFill>
                  <a:prstClr val="black"/>
                </a:solidFill>
              </a:rPr>
              <a:t>Jannie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Thorup</a:t>
            </a:r>
            <a:r>
              <a:rPr lang="en-US" sz="2000" dirty="0">
                <a:solidFill>
                  <a:prstClr val="black"/>
                </a:solidFill>
              </a:rPr>
              <a:t> Hansen 11089</a:t>
            </a:r>
          </a:p>
          <a:p>
            <a:pPr algn="r"/>
            <a:r>
              <a:rPr lang="en-US" sz="2000" dirty="0" smtClean="0">
                <a:solidFill>
                  <a:prstClr val="black"/>
                </a:solidFill>
              </a:rPr>
              <a:t>June </a:t>
            </a:r>
            <a:r>
              <a:rPr lang="en-US" sz="2000" dirty="0">
                <a:solidFill>
                  <a:prstClr val="black"/>
                </a:solidFill>
              </a:rPr>
              <a:t>Richter 10871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8718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90800" y="914400"/>
            <a:ext cx="609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C0B11"/>
                </a:solidFill>
              </a:rPr>
              <a:t>3</a:t>
            </a:r>
            <a:r>
              <a:rPr lang="en-US" sz="3200" dirty="0" smtClean="0">
                <a:solidFill>
                  <a:srgbClr val="4C0B11"/>
                </a:solidFill>
              </a:rPr>
              <a:t>. Design, </a:t>
            </a:r>
            <a:r>
              <a:rPr lang="en-US" sz="3200" dirty="0" err="1" smtClean="0">
                <a:solidFill>
                  <a:srgbClr val="4C0B11"/>
                </a:solidFill>
              </a:rPr>
              <a:t>udvikling</a:t>
            </a:r>
            <a:r>
              <a:rPr lang="en-US" sz="3200" dirty="0" smtClean="0">
                <a:solidFill>
                  <a:srgbClr val="4C0B11"/>
                </a:solidFill>
              </a:rPr>
              <a:t> </a:t>
            </a:r>
            <a:r>
              <a:rPr lang="en-US" sz="3200" dirty="0" err="1" smtClean="0">
                <a:solidFill>
                  <a:srgbClr val="4C0B11"/>
                </a:solidFill>
              </a:rPr>
              <a:t>og</a:t>
            </a:r>
            <a:r>
              <a:rPr lang="en-US" sz="3200" dirty="0" smtClean="0">
                <a:solidFill>
                  <a:srgbClr val="4C0B11"/>
                </a:solidFill>
              </a:rPr>
              <a:t> test</a:t>
            </a:r>
            <a:endParaRPr lang="en-US" sz="3200" dirty="0">
              <a:solidFill>
                <a:srgbClr val="4C0B1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0" y="1752600"/>
            <a:ext cx="563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sz="2000" i="1" dirty="0" smtClean="0"/>
              <a:t>High-level design</a:t>
            </a:r>
          </a:p>
          <a:p>
            <a:pPr marL="285750" indent="-285750">
              <a:buFont typeface="Wingdings" charset="2"/>
              <a:buChar char="v"/>
            </a:pPr>
            <a:r>
              <a:rPr lang="en-US" sz="2000" i="1" dirty="0" err="1" smtClean="0"/>
              <a:t>Testbaseret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udvikling</a:t>
            </a:r>
            <a:r>
              <a:rPr lang="en-US" sz="2000" i="1" dirty="0" smtClean="0"/>
              <a:t> </a:t>
            </a:r>
          </a:p>
          <a:p>
            <a:pPr marL="285750" indent="-285750">
              <a:buFont typeface="Wingdings" charset="2"/>
              <a:buChar char="v"/>
            </a:pPr>
            <a:r>
              <a:rPr lang="en-US" sz="2000" i="1" dirty="0" err="1" smtClean="0"/>
              <a:t>Iterativt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testforløb</a:t>
            </a:r>
            <a:r>
              <a:rPr lang="en-US" sz="2000" i="1" dirty="0" smtClean="0"/>
              <a:t> </a:t>
            </a:r>
          </a:p>
          <a:p>
            <a:pPr marL="285750" indent="-285750">
              <a:buFont typeface="Wingdings" charset="2"/>
              <a:buChar char="v"/>
            </a:pPr>
            <a:endParaRPr lang="en-US" sz="2000" i="1" dirty="0" smtClean="0"/>
          </a:p>
        </p:txBody>
      </p:sp>
      <p:pic>
        <p:nvPicPr>
          <p:cNvPr id="6" name="Picture 5" descr="AgileTesting-kopi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447800"/>
            <a:ext cx="3810000" cy="44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36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 descr="roadblock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810000"/>
            <a:ext cx="2425303" cy="1678048"/>
          </a:xfrm>
          <a:prstGeom prst="rect">
            <a:avLst/>
          </a:prstGeom>
        </p:spPr>
      </p:pic>
      <p:pic>
        <p:nvPicPr>
          <p:cNvPr id="8" name="Picture 7" descr="challenges-231x299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981200"/>
            <a:ext cx="1738993" cy="225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68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90800" y="914400"/>
            <a:ext cx="609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rgbClr val="4C0B1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0" y="990600"/>
            <a:ext cx="563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sz="2000" i="1" dirty="0" smtClean="0"/>
              <a:t>SW </a:t>
            </a:r>
            <a:r>
              <a:rPr lang="en-US" sz="2000" i="1" dirty="0" err="1" smtClean="0"/>
              <a:t>udvikling</a:t>
            </a:r>
            <a:endParaRPr lang="en-US" i="1" dirty="0" smtClean="0"/>
          </a:p>
          <a:p>
            <a:pPr marL="285750" indent="-285750">
              <a:buFont typeface="Wingdings" charset="2"/>
              <a:buChar char="v"/>
            </a:pPr>
            <a:endParaRPr lang="en-US" sz="2000" i="1" dirty="0" smtClean="0"/>
          </a:p>
        </p:txBody>
      </p:sp>
      <p:pic>
        <p:nvPicPr>
          <p:cNvPr id="6" name="Picture 5" descr="VI07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14" y="1295400"/>
            <a:ext cx="7239000" cy="406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03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90800" y="914400"/>
            <a:ext cx="609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C0B11"/>
                </a:solidFill>
              </a:rPr>
              <a:t>4</a:t>
            </a:r>
            <a:r>
              <a:rPr lang="en-US" sz="3200" dirty="0" smtClean="0">
                <a:solidFill>
                  <a:srgbClr val="4C0B11"/>
                </a:solidFill>
              </a:rPr>
              <a:t>. </a:t>
            </a:r>
            <a:r>
              <a:rPr lang="en-US" sz="3200" dirty="0" err="1" smtClean="0">
                <a:solidFill>
                  <a:srgbClr val="4C0B11"/>
                </a:solidFill>
              </a:rPr>
              <a:t>Implementering</a:t>
            </a:r>
            <a:endParaRPr lang="en-US" sz="3200" dirty="0">
              <a:solidFill>
                <a:srgbClr val="4C0B1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0" y="2057400"/>
            <a:ext cx="563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sz="2000" i="1" dirty="0" err="1" smtClean="0"/>
              <a:t>Revidering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af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krav</a:t>
            </a:r>
            <a:endParaRPr lang="en-US" sz="2000" i="1" dirty="0" smtClean="0"/>
          </a:p>
          <a:p>
            <a:pPr marL="285750" indent="-285750">
              <a:buFont typeface="Wingdings" charset="2"/>
              <a:buChar char="v"/>
            </a:pPr>
            <a:r>
              <a:rPr lang="en-US" sz="2000" i="1" dirty="0" err="1" smtClean="0"/>
              <a:t>Udarbejdelse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af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accepttest</a:t>
            </a:r>
            <a:r>
              <a:rPr lang="en-US" sz="2000" i="1" dirty="0" smtClean="0"/>
              <a:t> </a:t>
            </a:r>
          </a:p>
          <a:p>
            <a:pPr marL="285750" indent="-285750">
              <a:buFont typeface="Wingdings" charset="2"/>
              <a:buChar char="v"/>
            </a:pPr>
            <a:r>
              <a:rPr lang="en-US" sz="2000" i="1" dirty="0" err="1" smtClean="0"/>
              <a:t>Redegørelse</a:t>
            </a:r>
            <a:r>
              <a:rPr lang="en-US" sz="2000" i="1" dirty="0" smtClean="0"/>
              <a:t> for </a:t>
            </a:r>
            <a:r>
              <a:rPr lang="en-US" sz="2000" i="1" dirty="0" err="1" smtClean="0"/>
              <a:t>vejen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til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medicinsk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godkendelse</a:t>
            </a:r>
            <a:endParaRPr lang="en-US" sz="2000" i="1" dirty="0" smtClean="0"/>
          </a:p>
        </p:txBody>
      </p:sp>
      <p:pic>
        <p:nvPicPr>
          <p:cNvPr id="3" name="Picture 2" descr="sand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581400"/>
            <a:ext cx="4953000" cy="298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45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TextBox 1"/>
          <p:cNvSpPr txBox="1"/>
          <p:nvPr/>
        </p:nvSpPr>
        <p:spPr>
          <a:xfrm>
            <a:off x="2590800" y="914400"/>
            <a:ext cx="5715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4C0B11"/>
                </a:solidFill>
              </a:rPr>
              <a:t>Accepttest</a:t>
            </a:r>
            <a:r>
              <a:rPr lang="en-US" sz="3200" dirty="0" smtClean="0">
                <a:solidFill>
                  <a:srgbClr val="4C0B11"/>
                </a:solidFill>
              </a:rPr>
              <a:t> </a:t>
            </a:r>
            <a:endParaRPr lang="en-US" sz="3200" dirty="0">
              <a:solidFill>
                <a:srgbClr val="4C0B11"/>
              </a:solidFill>
            </a:endParaRPr>
          </a:p>
        </p:txBody>
      </p:sp>
      <p:pic>
        <p:nvPicPr>
          <p:cNvPr id="3" name="Picture 2" descr="Skærmbillede 2017-01-06 kl. 10.56.09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886" y="1828800"/>
            <a:ext cx="7355114" cy="3175541"/>
          </a:xfrm>
          <a:prstGeom prst="rect">
            <a:avLst/>
          </a:prstGeom>
        </p:spPr>
      </p:pic>
      <p:sp>
        <p:nvSpPr>
          <p:cNvPr id="5" name="&quot;No&quot; Symbol 4"/>
          <p:cNvSpPr/>
          <p:nvPr/>
        </p:nvSpPr>
        <p:spPr>
          <a:xfrm>
            <a:off x="4191000" y="1752600"/>
            <a:ext cx="3352800" cy="3505200"/>
          </a:xfrm>
          <a:prstGeom prst="noSmoking">
            <a:avLst/>
          </a:prstGeom>
          <a:solidFill>
            <a:srgbClr val="FF0000"/>
          </a:solidFill>
          <a:ln w="6350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5619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90800" y="914400"/>
            <a:ext cx="6553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4C0B11"/>
                </a:solidFill>
              </a:rPr>
              <a:t>Udførelse</a:t>
            </a:r>
            <a:r>
              <a:rPr lang="en-US" sz="3200" dirty="0" smtClean="0">
                <a:solidFill>
                  <a:srgbClr val="4C0B11"/>
                </a:solidFill>
              </a:rPr>
              <a:t> </a:t>
            </a:r>
            <a:r>
              <a:rPr lang="en-US" sz="3200" dirty="0" err="1" smtClean="0">
                <a:solidFill>
                  <a:srgbClr val="4C0B11"/>
                </a:solidFill>
              </a:rPr>
              <a:t>af</a:t>
            </a:r>
            <a:r>
              <a:rPr lang="en-US" sz="3200" dirty="0" smtClean="0">
                <a:solidFill>
                  <a:srgbClr val="4C0B11"/>
                </a:solidFill>
              </a:rPr>
              <a:t> test </a:t>
            </a:r>
            <a:endParaRPr lang="en-US" sz="3200" dirty="0">
              <a:solidFill>
                <a:srgbClr val="4C0B1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67000" y="2057400"/>
            <a:ext cx="563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sz="2000" i="1" dirty="0" err="1" smtClean="0"/>
              <a:t>Beskrivelse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af</a:t>
            </a:r>
            <a:r>
              <a:rPr lang="en-US" sz="2000" i="1" dirty="0" smtClean="0"/>
              <a:t> system </a:t>
            </a:r>
          </a:p>
          <a:p>
            <a:pPr marL="285750" indent="-285750">
              <a:buFont typeface="Wingdings" charset="2"/>
              <a:buChar char="v"/>
            </a:pPr>
            <a:r>
              <a:rPr lang="en-US" sz="2000" i="1" dirty="0" smtClean="0"/>
              <a:t>[</a:t>
            </a:r>
            <a:r>
              <a:rPr lang="en-US" sz="2000" i="1" dirty="0" err="1" smtClean="0"/>
              <a:t>Testfakta</a:t>
            </a:r>
            <a:r>
              <a:rPr lang="en-US" sz="2000" i="1" dirty="0" smtClean="0"/>
              <a:t>] </a:t>
            </a:r>
            <a:endParaRPr lang="en-US" i="1" dirty="0" smtClean="0"/>
          </a:p>
          <a:p>
            <a:pPr marL="285750" indent="-285750">
              <a:buFont typeface="Wingdings" charset="2"/>
              <a:buChar char="v"/>
            </a:pPr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612227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90800" y="914400"/>
            <a:ext cx="6553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4C0B11"/>
                </a:solidFill>
              </a:rPr>
              <a:t>Diskussion</a:t>
            </a:r>
            <a:r>
              <a:rPr lang="en-US" sz="3200" dirty="0" smtClean="0">
                <a:solidFill>
                  <a:srgbClr val="4C0B11"/>
                </a:solidFill>
              </a:rPr>
              <a:t> </a:t>
            </a:r>
            <a:r>
              <a:rPr lang="en-US" sz="3200" dirty="0" err="1" smtClean="0">
                <a:solidFill>
                  <a:srgbClr val="4C0B11"/>
                </a:solidFill>
              </a:rPr>
              <a:t>af</a:t>
            </a:r>
            <a:r>
              <a:rPr lang="en-US" sz="3200" dirty="0" smtClean="0">
                <a:solidFill>
                  <a:srgbClr val="4C0B11"/>
                </a:solidFill>
              </a:rPr>
              <a:t> </a:t>
            </a:r>
            <a:r>
              <a:rPr lang="en-US" sz="3200" dirty="0" err="1" smtClean="0">
                <a:solidFill>
                  <a:srgbClr val="4C0B11"/>
                </a:solidFill>
              </a:rPr>
              <a:t>resultater</a:t>
            </a:r>
            <a:endParaRPr lang="en-US" sz="3200" dirty="0">
              <a:solidFill>
                <a:srgbClr val="4C0B1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67000" y="1986915"/>
            <a:ext cx="5638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sz="2000" i="1" dirty="0" err="1" smtClean="0"/>
              <a:t>Det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udviklede</a:t>
            </a:r>
            <a:r>
              <a:rPr lang="en-US" sz="2000" i="1" dirty="0" smtClean="0"/>
              <a:t> system </a:t>
            </a:r>
          </a:p>
          <a:p>
            <a:pPr marL="285750" indent="-285750">
              <a:buFont typeface="Wingdings" charset="2"/>
              <a:buChar char="v"/>
            </a:pPr>
            <a:endParaRPr lang="en-US" sz="2000" i="1" dirty="0" smtClean="0"/>
          </a:p>
          <a:p>
            <a:pPr marL="285750" indent="-285750">
              <a:buFont typeface="Wingdings" charset="2"/>
              <a:buChar char="v"/>
            </a:pPr>
            <a:endParaRPr lang="en-US" i="1" dirty="0" smtClean="0"/>
          </a:p>
          <a:p>
            <a:pPr marL="285750" indent="-285750">
              <a:buFont typeface="Wingdings" charset="2"/>
              <a:buChar char="v"/>
            </a:pPr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909767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90800" y="914400"/>
            <a:ext cx="6553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4C0B11"/>
                </a:solidFill>
              </a:rPr>
              <a:t>Diskussion</a:t>
            </a:r>
            <a:r>
              <a:rPr lang="en-US" sz="3200" dirty="0" smtClean="0">
                <a:solidFill>
                  <a:srgbClr val="4C0B11"/>
                </a:solidFill>
              </a:rPr>
              <a:t> </a:t>
            </a:r>
            <a:r>
              <a:rPr lang="en-US" sz="3200" dirty="0" err="1" smtClean="0">
                <a:solidFill>
                  <a:srgbClr val="4C0B11"/>
                </a:solidFill>
              </a:rPr>
              <a:t>af</a:t>
            </a:r>
            <a:r>
              <a:rPr lang="en-US" sz="3200" dirty="0" smtClean="0">
                <a:solidFill>
                  <a:srgbClr val="4C0B11"/>
                </a:solidFill>
              </a:rPr>
              <a:t> </a:t>
            </a:r>
            <a:r>
              <a:rPr lang="en-US" sz="3200" dirty="0" err="1" smtClean="0">
                <a:solidFill>
                  <a:srgbClr val="4C0B11"/>
                </a:solidFill>
              </a:rPr>
              <a:t>resultater</a:t>
            </a:r>
            <a:endParaRPr lang="en-US" sz="3200" dirty="0">
              <a:solidFill>
                <a:srgbClr val="4C0B11"/>
              </a:solidFill>
            </a:endParaRPr>
          </a:p>
        </p:txBody>
      </p:sp>
      <p:pic>
        <p:nvPicPr>
          <p:cNvPr id="3" name="Picture 2" descr="diagram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493" y="1524000"/>
            <a:ext cx="7381021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319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90800" y="914400"/>
            <a:ext cx="6553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4C0B11"/>
                </a:solidFill>
              </a:rPr>
              <a:t>Hvad</a:t>
            </a:r>
            <a:r>
              <a:rPr lang="en-US" sz="3200" dirty="0" smtClean="0">
                <a:solidFill>
                  <a:srgbClr val="4C0B11"/>
                </a:solidFill>
              </a:rPr>
              <a:t> </a:t>
            </a:r>
            <a:r>
              <a:rPr lang="en-US" sz="3200" dirty="0" err="1" smtClean="0">
                <a:solidFill>
                  <a:srgbClr val="4C0B11"/>
                </a:solidFill>
              </a:rPr>
              <a:t>kunne</a:t>
            </a:r>
            <a:r>
              <a:rPr lang="en-US" sz="3200" dirty="0" smtClean="0">
                <a:solidFill>
                  <a:srgbClr val="4C0B11"/>
                </a:solidFill>
              </a:rPr>
              <a:t> vi have </a:t>
            </a:r>
            <a:r>
              <a:rPr lang="en-US" sz="3200" dirty="0" err="1" smtClean="0">
                <a:solidFill>
                  <a:srgbClr val="4C0B11"/>
                </a:solidFill>
              </a:rPr>
              <a:t>gjort</a:t>
            </a:r>
            <a:r>
              <a:rPr lang="en-US" sz="3200" dirty="0" smtClean="0">
                <a:solidFill>
                  <a:srgbClr val="4C0B11"/>
                </a:solidFill>
              </a:rPr>
              <a:t> </a:t>
            </a:r>
            <a:r>
              <a:rPr lang="en-US" sz="3200" dirty="0" err="1" smtClean="0">
                <a:solidFill>
                  <a:srgbClr val="4C0B11"/>
                </a:solidFill>
              </a:rPr>
              <a:t>anderledes</a:t>
            </a:r>
            <a:r>
              <a:rPr lang="en-US" sz="3200" dirty="0" smtClean="0">
                <a:solidFill>
                  <a:srgbClr val="4C0B11"/>
                </a:solidFill>
              </a:rPr>
              <a:t>? </a:t>
            </a:r>
            <a:endParaRPr lang="en-US" sz="3200" dirty="0">
              <a:solidFill>
                <a:srgbClr val="4C0B1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0" y="1986915"/>
            <a:ext cx="6096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sz="2000" i="1" dirty="0" smtClean="0"/>
              <a:t>En mere </a:t>
            </a:r>
            <a:r>
              <a:rPr lang="en-US" sz="2000" i="1" dirty="0" err="1" smtClean="0"/>
              <a:t>slavisk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gennemgang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af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litteratur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vedr</a:t>
            </a:r>
            <a:r>
              <a:rPr lang="en-US" sz="2000" i="1" dirty="0" smtClean="0"/>
              <a:t>.  Helmholtz’ </a:t>
            </a:r>
            <a:r>
              <a:rPr lang="en-US" sz="2000" i="1" dirty="0" err="1" smtClean="0"/>
              <a:t>resonans</a:t>
            </a:r>
            <a:endParaRPr lang="en-US" sz="2000" i="1" dirty="0" smtClean="0"/>
          </a:p>
          <a:p>
            <a:pPr marL="285750" indent="-285750">
              <a:buFont typeface="Wingdings" charset="2"/>
              <a:buChar char="v"/>
            </a:pPr>
            <a:r>
              <a:rPr lang="en-US" sz="2000" i="1" dirty="0" err="1" smtClean="0"/>
              <a:t>Strammere</a:t>
            </a:r>
            <a:r>
              <a:rPr lang="en-US" sz="2000" i="1" dirty="0" smtClean="0"/>
              <a:t> </a:t>
            </a:r>
            <a:r>
              <a:rPr lang="en-US" sz="2000" i="1" dirty="0" err="1"/>
              <a:t>t</a:t>
            </a:r>
            <a:r>
              <a:rPr lang="en-US" sz="2000" i="1" dirty="0" err="1" smtClean="0"/>
              <a:t>idsstyring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og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overholdelse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af</a:t>
            </a:r>
            <a:r>
              <a:rPr lang="en-US" sz="2000" i="1" dirty="0" smtClean="0"/>
              <a:t> deadlines   </a:t>
            </a:r>
          </a:p>
          <a:p>
            <a:pPr marL="285750" indent="-285750">
              <a:buFont typeface="Wingdings" charset="2"/>
              <a:buChar char="v"/>
            </a:pPr>
            <a:endParaRPr lang="en-US" i="1" dirty="0" smtClean="0"/>
          </a:p>
          <a:p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2706227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90800" y="914400"/>
            <a:ext cx="6553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4C0B11"/>
                </a:solidFill>
              </a:rPr>
              <a:t>Opnåede</a:t>
            </a:r>
            <a:r>
              <a:rPr lang="en-US" sz="3200" dirty="0" smtClean="0">
                <a:solidFill>
                  <a:srgbClr val="4C0B11"/>
                </a:solidFill>
              </a:rPr>
              <a:t> </a:t>
            </a:r>
            <a:r>
              <a:rPr lang="en-US" sz="3200" dirty="0" err="1" smtClean="0">
                <a:solidFill>
                  <a:srgbClr val="4C0B11"/>
                </a:solidFill>
              </a:rPr>
              <a:t>erfaringer</a:t>
            </a:r>
            <a:endParaRPr lang="en-US" sz="3200" dirty="0">
              <a:solidFill>
                <a:srgbClr val="4C0B11"/>
              </a:solidFill>
            </a:endParaRPr>
          </a:p>
        </p:txBody>
      </p:sp>
      <p:pic>
        <p:nvPicPr>
          <p:cNvPr id="3" name="Picture 2" descr="janni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429000"/>
            <a:ext cx="5119914" cy="3080039"/>
          </a:xfrm>
          <a:prstGeom prst="rect">
            <a:avLst/>
          </a:prstGeom>
        </p:spPr>
      </p:pic>
      <p:pic>
        <p:nvPicPr>
          <p:cNvPr id="5" name="Picture 4" descr="jun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524000"/>
            <a:ext cx="4150675" cy="282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80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90800" y="914400"/>
            <a:ext cx="5715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4C0B11"/>
                </a:solidFill>
              </a:rPr>
              <a:t>Agenda </a:t>
            </a:r>
            <a:endParaRPr lang="en-US" sz="3200" dirty="0">
              <a:solidFill>
                <a:srgbClr val="4C0B1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0" y="2057400"/>
            <a:ext cx="5638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sz="2000" i="1" dirty="0" err="1" smtClean="0"/>
              <a:t>Baggrund</a:t>
            </a:r>
            <a:endParaRPr lang="en-US" sz="2000" i="1" dirty="0"/>
          </a:p>
          <a:p>
            <a:pPr marL="285750" indent="-285750">
              <a:buFont typeface="Wingdings" charset="2"/>
              <a:buChar char="v"/>
            </a:pPr>
            <a:r>
              <a:rPr lang="en-US" sz="2000" i="1" dirty="0" err="1" smtClean="0"/>
              <a:t>Udviklingsfaser</a:t>
            </a:r>
            <a:endParaRPr lang="en-US" sz="2000" i="1" dirty="0" smtClean="0"/>
          </a:p>
          <a:p>
            <a:pPr marL="285750" indent="-285750">
              <a:buFont typeface="Wingdings" charset="2"/>
              <a:buChar char="v"/>
            </a:pPr>
            <a:r>
              <a:rPr lang="en-US" sz="2000" i="1" dirty="0" smtClean="0"/>
              <a:t>Live testing </a:t>
            </a:r>
            <a:endParaRPr lang="en-US" sz="2000" i="1" dirty="0" smtClean="0"/>
          </a:p>
          <a:p>
            <a:pPr marL="285750" indent="-285750">
              <a:buFont typeface="Wingdings" charset="2"/>
              <a:buChar char="v"/>
            </a:pPr>
            <a:r>
              <a:rPr lang="en-US" sz="2000" i="1" dirty="0" err="1" smtClean="0"/>
              <a:t>Diskussion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af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resultater</a:t>
            </a:r>
            <a:endParaRPr lang="en-US" sz="2000" i="1" dirty="0" smtClean="0"/>
          </a:p>
          <a:p>
            <a:pPr marL="285750" indent="-285750">
              <a:buFont typeface="Wingdings" charset="2"/>
              <a:buChar char="v"/>
            </a:pPr>
            <a:r>
              <a:rPr lang="en-US" sz="2000" i="1" dirty="0" err="1" smtClean="0"/>
              <a:t>Hvad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kunne</a:t>
            </a:r>
            <a:r>
              <a:rPr lang="en-US" sz="2000" i="1" dirty="0" smtClean="0"/>
              <a:t> vi have </a:t>
            </a:r>
            <a:r>
              <a:rPr lang="en-US" sz="2000" i="1" dirty="0" err="1" smtClean="0"/>
              <a:t>gjort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anderledes</a:t>
            </a:r>
            <a:r>
              <a:rPr lang="en-US" sz="2000" i="1" dirty="0" smtClean="0"/>
              <a:t>? </a:t>
            </a:r>
          </a:p>
          <a:p>
            <a:pPr marL="285750" indent="-285750">
              <a:buFont typeface="Wingdings" charset="2"/>
              <a:buChar char="v"/>
            </a:pPr>
            <a:r>
              <a:rPr lang="en-US" sz="2000" i="1" dirty="0" err="1" smtClean="0"/>
              <a:t>Opnåede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erfaringer</a:t>
            </a:r>
            <a:r>
              <a:rPr lang="en-US" sz="2000" i="1" dirty="0" smtClean="0"/>
              <a:t> 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08166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90800" y="914400"/>
            <a:ext cx="5715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4C0B11"/>
                </a:solidFill>
              </a:rPr>
              <a:t>Baggrund</a:t>
            </a:r>
            <a:endParaRPr lang="en-US" sz="3200" dirty="0">
              <a:solidFill>
                <a:srgbClr val="4C0B1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0" y="2057400"/>
            <a:ext cx="5638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sz="2000" i="1" dirty="0" err="1" smtClean="0"/>
              <a:t>Standardiseret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objektiv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måling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af</a:t>
            </a:r>
            <a:r>
              <a:rPr lang="en-US" sz="2000" i="1" dirty="0" smtClean="0"/>
              <a:t> et </a:t>
            </a:r>
            <a:r>
              <a:rPr lang="en-US" sz="2000" i="1" dirty="0" err="1" smtClean="0"/>
              <a:t>brystvolumen</a:t>
            </a:r>
            <a:r>
              <a:rPr lang="en-US" sz="2000" i="1" dirty="0" smtClean="0"/>
              <a:t> </a:t>
            </a:r>
          </a:p>
          <a:p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667000" y="2971800"/>
            <a:ext cx="5715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4C0B11"/>
                </a:solidFill>
              </a:rPr>
              <a:t>Problemformulering</a:t>
            </a:r>
            <a:endParaRPr lang="en-US" sz="3200" dirty="0">
              <a:solidFill>
                <a:srgbClr val="4C0B1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7000" y="3886200"/>
            <a:ext cx="5638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sz="2000" i="1" dirty="0" err="1" smtClean="0"/>
              <a:t>Udviklingsprojekt</a:t>
            </a:r>
            <a:endParaRPr lang="en-US" sz="2000" i="1" dirty="0" smtClean="0"/>
          </a:p>
          <a:p>
            <a:pPr marL="285750" indent="-285750">
              <a:buFont typeface="Wingdings" charset="2"/>
              <a:buChar char="v"/>
            </a:pPr>
            <a:r>
              <a:rPr lang="en-US" sz="2000" i="1" dirty="0" smtClean="0"/>
              <a:t>Helmholtz’ </a:t>
            </a:r>
            <a:r>
              <a:rPr lang="en-US" sz="2000" i="1" dirty="0" err="1" smtClean="0"/>
              <a:t>resonansteori</a:t>
            </a:r>
            <a:endParaRPr lang="en-US" sz="2000" i="1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85407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90800" y="914400"/>
            <a:ext cx="5715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4C0B11"/>
                </a:solidFill>
              </a:rPr>
              <a:t>Afgrænsning</a:t>
            </a:r>
            <a:endParaRPr lang="en-US" sz="3200" dirty="0">
              <a:solidFill>
                <a:srgbClr val="4C0B1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0" y="2057400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sz="2000" i="1" dirty="0" err="1" smtClean="0"/>
              <a:t>MoSCoW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592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90800" y="914400"/>
            <a:ext cx="5715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4C0B11"/>
                </a:solidFill>
              </a:rPr>
              <a:t>Udviklingsfaser</a:t>
            </a:r>
            <a:endParaRPr lang="en-US" sz="3200" dirty="0">
              <a:solidFill>
                <a:srgbClr val="4C0B1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32174705"/>
              </p:ext>
            </p:extLst>
          </p:nvPr>
        </p:nvGraphicFramePr>
        <p:xfrm>
          <a:off x="2286000" y="1981200"/>
          <a:ext cx="60960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2303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90800" y="914400"/>
            <a:ext cx="5715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4C0B11"/>
                </a:solidFill>
              </a:rPr>
              <a:t>1. </a:t>
            </a:r>
            <a:r>
              <a:rPr lang="en-US" sz="3200" dirty="0" err="1" smtClean="0">
                <a:solidFill>
                  <a:srgbClr val="4C0B11"/>
                </a:solidFill>
              </a:rPr>
              <a:t>Konceptudvikling</a:t>
            </a:r>
            <a:r>
              <a:rPr lang="en-US" sz="3200" dirty="0" smtClean="0">
                <a:solidFill>
                  <a:srgbClr val="4C0B11"/>
                </a:solidFill>
              </a:rPr>
              <a:t> </a:t>
            </a:r>
            <a:endParaRPr lang="en-US" sz="3200" dirty="0">
              <a:solidFill>
                <a:srgbClr val="4C0B1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0" y="2057400"/>
            <a:ext cx="5638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sz="2000" i="1" dirty="0" err="1" smtClean="0"/>
              <a:t>Projektadministration</a:t>
            </a:r>
            <a:endParaRPr lang="en-US" sz="2000" i="1" dirty="0" smtClean="0"/>
          </a:p>
          <a:p>
            <a:pPr marL="285750" indent="-285750">
              <a:buFont typeface="Wingdings" charset="2"/>
              <a:buChar char="v"/>
            </a:pPr>
            <a:r>
              <a:rPr lang="en-US" sz="2000" i="1" dirty="0" err="1" smtClean="0"/>
              <a:t>MoSCoW</a:t>
            </a:r>
            <a:endParaRPr lang="en-US" sz="2000" i="1" dirty="0" smtClean="0"/>
          </a:p>
          <a:p>
            <a:pPr marL="285750" indent="-285750">
              <a:buFont typeface="Wingdings" charset="2"/>
              <a:buChar char="v"/>
            </a:pPr>
            <a:r>
              <a:rPr lang="en-US" sz="2000" i="1" dirty="0" err="1" smtClean="0"/>
              <a:t>Planlægning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af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litteratursøgningsproces</a:t>
            </a:r>
            <a:endParaRPr lang="en-US" sz="2000" i="1" dirty="0" smtClean="0"/>
          </a:p>
          <a:p>
            <a:pPr marL="742950" lvl="1" indent="-285750">
              <a:buFont typeface="Arial"/>
              <a:buChar char="•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592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90800" y="914400"/>
            <a:ext cx="5715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4C0B11"/>
                </a:solidFill>
              </a:rPr>
              <a:t>Projektplanlægning</a:t>
            </a:r>
            <a:endParaRPr lang="en-US" sz="3200" dirty="0">
              <a:solidFill>
                <a:srgbClr val="4C0B1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7000" y="2057400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sz="2000" i="1" dirty="0" smtClean="0"/>
              <a:t>Stage-Gate vs. Agile Stage-Gate </a:t>
            </a:r>
            <a:endParaRPr lang="en-US" i="1" dirty="0"/>
          </a:p>
        </p:txBody>
      </p:sp>
      <p:pic>
        <p:nvPicPr>
          <p:cNvPr id="3" name="Picture 2" descr="inspirerendediagr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048000"/>
            <a:ext cx="4038600" cy="234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90800" y="914400"/>
            <a:ext cx="5715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4C0B11"/>
                </a:solidFill>
              </a:rPr>
              <a:t>Projektstyring</a:t>
            </a:r>
            <a:endParaRPr lang="en-US" sz="3200" dirty="0">
              <a:solidFill>
                <a:srgbClr val="4C0B1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0" y="2057400"/>
            <a:ext cx="5638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sz="2000" i="1" dirty="0" smtClean="0"/>
              <a:t>Pivotal Tracker</a:t>
            </a:r>
          </a:p>
          <a:p>
            <a:pPr marL="285750" indent="-285750">
              <a:buFont typeface="Wingdings" charset="2"/>
              <a:buChar char="v"/>
            </a:pPr>
            <a:endParaRPr lang="en-US" sz="2000" i="1" dirty="0"/>
          </a:p>
          <a:p>
            <a:pPr marL="285750" indent="-285750">
              <a:buFont typeface="Wingdings" charset="2"/>
              <a:buChar char="v"/>
            </a:pPr>
            <a:r>
              <a:rPr lang="en-US" sz="2000" i="1" dirty="0" smtClean="0"/>
              <a:t>Planning poker </a:t>
            </a:r>
          </a:p>
          <a:p>
            <a:pPr marL="742950" lvl="1" indent="-285750">
              <a:buFont typeface="Arial"/>
              <a:buChar char="•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592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90800" y="914400"/>
            <a:ext cx="609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4C0B11"/>
                </a:solidFill>
              </a:rPr>
              <a:t>2. High-level </a:t>
            </a:r>
            <a:r>
              <a:rPr lang="en-US" sz="3200" dirty="0" err="1" smtClean="0">
                <a:solidFill>
                  <a:srgbClr val="4C0B11"/>
                </a:solidFill>
              </a:rPr>
              <a:t>produktspecifikation</a:t>
            </a:r>
            <a:r>
              <a:rPr lang="en-US" sz="3200" dirty="0" smtClean="0">
                <a:solidFill>
                  <a:srgbClr val="4C0B11"/>
                </a:solidFill>
              </a:rPr>
              <a:t> </a:t>
            </a:r>
            <a:endParaRPr lang="en-US" sz="3200" dirty="0">
              <a:solidFill>
                <a:srgbClr val="4C0B1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0" y="2057400"/>
            <a:ext cx="5638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sz="2000" i="1" dirty="0" err="1" smtClean="0"/>
              <a:t>Søgeprotokoller</a:t>
            </a:r>
            <a:endParaRPr lang="en-US" sz="2000" i="1" dirty="0" smtClean="0"/>
          </a:p>
          <a:p>
            <a:pPr marL="285750" indent="-285750">
              <a:buFont typeface="Wingdings" charset="2"/>
              <a:buChar char="v"/>
            </a:pPr>
            <a:r>
              <a:rPr lang="en-US" sz="2000" i="1" dirty="0" smtClean="0"/>
              <a:t>High-level </a:t>
            </a:r>
            <a:r>
              <a:rPr lang="en-US" sz="2000" i="1" dirty="0" err="1" smtClean="0"/>
              <a:t>kravspecifikation</a:t>
            </a:r>
            <a:endParaRPr lang="en-US" sz="2000" i="1" dirty="0" smtClean="0"/>
          </a:p>
          <a:p>
            <a:pPr marL="285750" indent="-285750">
              <a:buFont typeface="Wingdings" charset="2"/>
              <a:buChar char="v"/>
            </a:pPr>
            <a:r>
              <a:rPr lang="en-US" sz="2000" i="1" dirty="0" smtClean="0"/>
              <a:t>High-level </a:t>
            </a:r>
            <a:r>
              <a:rPr lang="en-US" sz="2000" i="1" dirty="0" err="1" smtClean="0"/>
              <a:t>accepttest</a:t>
            </a:r>
            <a:endParaRPr lang="en-US" sz="2000" i="1" dirty="0" smtClean="0"/>
          </a:p>
          <a:p>
            <a:pPr marL="285750" indent="-285750">
              <a:buFont typeface="Wingdings" charset="2"/>
              <a:buChar char="v"/>
            </a:pPr>
            <a:r>
              <a:rPr lang="en-US" sz="2000" i="1" dirty="0" err="1" smtClean="0"/>
              <a:t>Planlægning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af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testforløb</a:t>
            </a:r>
            <a:r>
              <a:rPr lang="en-US" sz="2000" i="1" dirty="0" smtClean="0"/>
              <a:t> </a:t>
            </a:r>
            <a:endParaRPr lang="en-US" i="1" dirty="0" smtClean="0"/>
          </a:p>
          <a:p>
            <a:pPr marL="285750" indent="-285750">
              <a:buFont typeface="Wingdings" charset="2"/>
              <a:buChar char="v"/>
            </a:pPr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1616120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5dd3b5eab04799935286d652a75b776e2b83c"/>
</p:tagLst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3985</TotalTime>
  <Words>1196</Words>
  <Application>Microsoft Macintosh PowerPoint</Application>
  <PresentationFormat>On-screen Show (4:3)</PresentationFormat>
  <Paragraphs>201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June Richter</cp:lastModifiedBy>
  <cp:revision>99</cp:revision>
  <dcterms:created xsi:type="dcterms:W3CDTF">2011-09-24T02:36:15Z</dcterms:created>
  <dcterms:modified xsi:type="dcterms:W3CDTF">2017-01-08T14:51:12Z</dcterms:modified>
</cp:coreProperties>
</file>