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77" r:id="rId3"/>
    <p:sldId id="278" r:id="rId4"/>
    <p:sldId id="279" r:id="rId5"/>
    <p:sldId id="284" r:id="rId6"/>
    <p:sldId id="283" r:id="rId7"/>
    <p:sldId id="280" r:id="rId8"/>
    <p:sldId id="282" r:id="rId9"/>
    <p:sldId id="287" r:id="rId10"/>
    <p:sldId id="288" r:id="rId11"/>
    <p:sldId id="289" r:id="rId12"/>
    <p:sldId id="292" r:id="rId13"/>
    <p:sldId id="290" r:id="rId14"/>
    <p:sldId id="286" r:id="rId15"/>
    <p:sldId id="296" r:id="rId16"/>
    <p:sldId id="297" r:id="rId17"/>
    <p:sldId id="285" r:id="rId18"/>
    <p:sldId id="295" r:id="rId19"/>
    <p:sldId id="293" r:id="rId20"/>
    <p:sldId id="294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E11"/>
    <a:srgbClr val="4C0B11"/>
    <a:srgbClr val="A47D00"/>
    <a:srgbClr val="79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27" autoAdjust="0"/>
  </p:normalViewPr>
  <p:slideViewPr>
    <p:cSldViewPr>
      <p:cViewPr>
        <p:scale>
          <a:sx n="75" d="100"/>
          <a:sy n="75" d="100"/>
        </p:scale>
        <p:origin x="-2072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4D96A-11F9-B14D-9B80-F0BFB1FF3B3C}" type="doc">
      <dgm:prSet loTypeId="urn:microsoft.com/office/officeart/2005/8/layout/hChevron3" loCatId="" qsTypeId="urn:microsoft.com/office/officeart/2005/8/quickstyle/simple5" qsCatId="simple" csTypeId="urn:microsoft.com/office/officeart/2005/8/colors/accent2_5" csCatId="accent2" phldr="1"/>
      <dgm:spPr/>
    </dgm:pt>
    <dgm:pt modelId="{61D6EC9F-CAE2-E54A-B3DA-C9620F714B2D}">
      <dgm:prSet phldrT="[Text]" custT="1"/>
      <dgm:spPr/>
      <dgm:t>
        <a:bodyPr/>
        <a:lstStyle/>
        <a:p>
          <a:r>
            <a:rPr lang="en-US" sz="1600" dirty="0" err="1" smtClean="0"/>
            <a:t>Konceptudvikling</a:t>
          </a:r>
          <a:endParaRPr lang="en-US" sz="1600" dirty="0"/>
        </a:p>
      </dgm:t>
    </dgm:pt>
    <dgm:pt modelId="{DEE81024-C1E6-754C-8D6D-AD2172833026}" type="parTrans" cxnId="{D8CB2F4D-654D-B44E-9CAD-B42FC45E8210}">
      <dgm:prSet/>
      <dgm:spPr/>
      <dgm:t>
        <a:bodyPr/>
        <a:lstStyle/>
        <a:p>
          <a:endParaRPr lang="en-US"/>
        </a:p>
      </dgm:t>
    </dgm:pt>
    <dgm:pt modelId="{ECDCA6FA-00C6-D14B-8238-AE5E7C6437BD}" type="sibTrans" cxnId="{D8CB2F4D-654D-B44E-9CAD-B42FC45E8210}">
      <dgm:prSet/>
      <dgm:spPr/>
      <dgm:t>
        <a:bodyPr/>
        <a:lstStyle/>
        <a:p>
          <a:endParaRPr lang="en-US"/>
        </a:p>
      </dgm:t>
    </dgm:pt>
    <dgm:pt modelId="{EA72D748-0A74-1D44-B321-3159459649A3}">
      <dgm:prSet phldrT="[Text]" custT="1"/>
      <dgm:spPr/>
      <dgm:t>
        <a:bodyPr/>
        <a:lstStyle/>
        <a:p>
          <a:r>
            <a:rPr lang="en-US" sz="1600" dirty="0" smtClean="0"/>
            <a:t>High-level </a:t>
          </a:r>
          <a:r>
            <a:rPr lang="en-US" sz="1600" dirty="0" err="1" smtClean="0"/>
            <a:t>produkt</a:t>
          </a:r>
          <a:r>
            <a:rPr lang="en-US" sz="1600" dirty="0" smtClean="0"/>
            <a:t>-spec.</a:t>
          </a:r>
          <a:endParaRPr lang="en-US" sz="1600" dirty="0"/>
        </a:p>
      </dgm:t>
    </dgm:pt>
    <dgm:pt modelId="{A0BEC2FA-B3B2-8448-BF8A-8DE8474AAC57}" type="parTrans" cxnId="{CF01E44B-0615-7C44-8715-25EB717994AE}">
      <dgm:prSet/>
      <dgm:spPr/>
      <dgm:t>
        <a:bodyPr/>
        <a:lstStyle/>
        <a:p>
          <a:endParaRPr lang="en-US"/>
        </a:p>
      </dgm:t>
    </dgm:pt>
    <dgm:pt modelId="{7D4D430B-F794-ED41-8322-2049FB1A5AF2}" type="sibTrans" cxnId="{CF01E44B-0615-7C44-8715-25EB717994AE}">
      <dgm:prSet/>
      <dgm:spPr/>
      <dgm:t>
        <a:bodyPr/>
        <a:lstStyle/>
        <a:p>
          <a:endParaRPr lang="en-US"/>
        </a:p>
      </dgm:t>
    </dgm:pt>
    <dgm:pt modelId="{7E6A50C4-AF7D-E44C-972C-E8B60DC0276D}">
      <dgm:prSet phldrT="[Text]" custT="1"/>
      <dgm:spPr/>
      <dgm:t>
        <a:bodyPr/>
        <a:lstStyle/>
        <a:p>
          <a:r>
            <a:rPr lang="en-US" sz="1600" dirty="0" smtClean="0"/>
            <a:t>Design, </a:t>
          </a:r>
          <a:r>
            <a:rPr lang="en-US" sz="1600" dirty="0" err="1" smtClean="0"/>
            <a:t>udvikling</a:t>
          </a:r>
          <a:r>
            <a:rPr lang="en-US" sz="1600" dirty="0" smtClean="0"/>
            <a:t> </a:t>
          </a:r>
          <a:r>
            <a:rPr lang="en-US" sz="1600" dirty="0" err="1" smtClean="0"/>
            <a:t>og</a:t>
          </a:r>
          <a:r>
            <a:rPr lang="en-US" sz="1600" dirty="0" smtClean="0"/>
            <a:t> test</a:t>
          </a:r>
          <a:endParaRPr lang="en-US" sz="1600" dirty="0"/>
        </a:p>
      </dgm:t>
    </dgm:pt>
    <dgm:pt modelId="{EFFAC2E8-2CB2-434F-A30B-289F648FEBB5}" type="parTrans" cxnId="{7B79B0A6-782A-F345-B518-CE9CC65D4962}">
      <dgm:prSet/>
      <dgm:spPr/>
      <dgm:t>
        <a:bodyPr/>
        <a:lstStyle/>
        <a:p>
          <a:endParaRPr lang="en-US"/>
        </a:p>
      </dgm:t>
    </dgm:pt>
    <dgm:pt modelId="{04FA48EC-506A-534F-879B-EFE7EDEE4A77}" type="sibTrans" cxnId="{7B79B0A6-782A-F345-B518-CE9CC65D4962}">
      <dgm:prSet/>
      <dgm:spPr/>
      <dgm:t>
        <a:bodyPr/>
        <a:lstStyle/>
        <a:p>
          <a:endParaRPr lang="en-US"/>
        </a:p>
      </dgm:t>
    </dgm:pt>
    <dgm:pt modelId="{33738A82-5881-B042-8AE3-D55FE68DC4CB}">
      <dgm:prSet phldrT="[Text]" custT="1"/>
      <dgm:spPr/>
      <dgm:t>
        <a:bodyPr/>
        <a:lstStyle/>
        <a:p>
          <a:r>
            <a:rPr lang="en-US" sz="1600" dirty="0" err="1" smtClean="0"/>
            <a:t>Implemen-tering</a:t>
          </a:r>
          <a:endParaRPr lang="en-US" sz="1600" dirty="0"/>
        </a:p>
      </dgm:t>
    </dgm:pt>
    <dgm:pt modelId="{E7150CA5-9023-B74E-8443-319251840E2B}" type="parTrans" cxnId="{D6481990-D3EF-3B45-865D-41F324CB7092}">
      <dgm:prSet/>
      <dgm:spPr/>
      <dgm:t>
        <a:bodyPr/>
        <a:lstStyle/>
        <a:p>
          <a:endParaRPr lang="en-US"/>
        </a:p>
      </dgm:t>
    </dgm:pt>
    <dgm:pt modelId="{5B94FD6A-5B59-1841-8A53-760F3BBCB009}" type="sibTrans" cxnId="{D6481990-D3EF-3B45-865D-41F324CB7092}">
      <dgm:prSet/>
      <dgm:spPr/>
      <dgm:t>
        <a:bodyPr/>
        <a:lstStyle/>
        <a:p>
          <a:endParaRPr lang="en-US"/>
        </a:p>
      </dgm:t>
    </dgm:pt>
    <dgm:pt modelId="{C6534449-F76F-E542-8E08-070364518660}" type="pres">
      <dgm:prSet presAssocID="{1124D96A-11F9-B14D-9B80-F0BFB1FF3B3C}" presName="Name0" presStyleCnt="0">
        <dgm:presLayoutVars>
          <dgm:dir/>
          <dgm:resizeHandles val="exact"/>
        </dgm:presLayoutVars>
      </dgm:prSet>
      <dgm:spPr/>
    </dgm:pt>
    <dgm:pt modelId="{63377B34-4FCC-5742-9547-C4DCECCCF334}" type="pres">
      <dgm:prSet presAssocID="{61D6EC9F-CAE2-E54A-B3DA-C9620F714B2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C9EB-DBD6-234A-B50F-CF87300365C1}" type="pres">
      <dgm:prSet presAssocID="{ECDCA6FA-00C6-D14B-8238-AE5E7C6437BD}" presName="parSpace" presStyleCnt="0"/>
      <dgm:spPr/>
    </dgm:pt>
    <dgm:pt modelId="{DD3515F7-649D-B044-B756-C04545FCF8FD}" type="pres">
      <dgm:prSet presAssocID="{EA72D748-0A74-1D44-B321-3159459649A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2D7D6-B29E-B544-833D-6804CCBD2D68}" type="pres">
      <dgm:prSet presAssocID="{7D4D430B-F794-ED41-8322-2049FB1A5AF2}" presName="parSpace" presStyleCnt="0"/>
      <dgm:spPr/>
    </dgm:pt>
    <dgm:pt modelId="{7FFADBCD-00FC-E94E-8BEB-7F613B52F913}" type="pres">
      <dgm:prSet presAssocID="{7E6A50C4-AF7D-E44C-972C-E8B60DC0276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EFAA7-75A0-2A4D-A126-7C983E4EAE3B}" type="pres">
      <dgm:prSet presAssocID="{04FA48EC-506A-534F-879B-EFE7EDEE4A77}" presName="parSpace" presStyleCnt="0"/>
      <dgm:spPr/>
    </dgm:pt>
    <dgm:pt modelId="{2B105027-6695-A343-9C4B-ECD7067D75DB}" type="pres">
      <dgm:prSet presAssocID="{33738A82-5881-B042-8AE3-D55FE68DC4C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FBB9E-7A0F-0D40-A5A4-CB4188AE7283}" type="presOf" srcId="{1124D96A-11F9-B14D-9B80-F0BFB1FF3B3C}" destId="{C6534449-F76F-E542-8E08-070364518660}" srcOrd="0" destOrd="0" presId="urn:microsoft.com/office/officeart/2005/8/layout/hChevron3"/>
    <dgm:cxn modelId="{D6481990-D3EF-3B45-865D-41F324CB7092}" srcId="{1124D96A-11F9-B14D-9B80-F0BFB1FF3B3C}" destId="{33738A82-5881-B042-8AE3-D55FE68DC4CB}" srcOrd="3" destOrd="0" parTransId="{E7150CA5-9023-B74E-8443-319251840E2B}" sibTransId="{5B94FD6A-5B59-1841-8A53-760F3BBCB009}"/>
    <dgm:cxn modelId="{19BD42C2-0539-484B-AA6D-CA50CC34D58D}" type="presOf" srcId="{33738A82-5881-B042-8AE3-D55FE68DC4CB}" destId="{2B105027-6695-A343-9C4B-ECD7067D75DB}" srcOrd="0" destOrd="0" presId="urn:microsoft.com/office/officeart/2005/8/layout/hChevron3"/>
    <dgm:cxn modelId="{BD3DA021-DF3B-7347-9654-EA1D6F60106E}" type="presOf" srcId="{7E6A50C4-AF7D-E44C-972C-E8B60DC0276D}" destId="{7FFADBCD-00FC-E94E-8BEB-7F613B52F913}" srcOrd="0" destOrd="0" presId="urn:microsoft.com/office/officeart/2005/8/layout/hChevron3"/>
    <dgm:cxn modelId="{7B79B0A6-782A-F345-B518-CE9CC65D4962}" srcId="{1124D96A-11F9-B14D-9B80-F0BFB1FF3B3C}" destId="{7E6A50C4-AF7D-E44C-972C-E8B60DC0276D}" srcOrd="2" destOrd="0" parTransId="{EFFAC2E8-2CB2-434F-A30B-289F648FEBB5}" sibTransId="{04FA48EC-506A-534F-879B-EFE7EDEE4A77}"/>
    <dgm:cxn modelId="{D8CB2F4D-654D-B44E-9CAD-B42FC45E8210}" srcId="{1124D96A-11F9-B14D-9B80-F0BFB1FF3B3C}" destId="{61D6EC9F-CAE2-E54A-B3DA-C9620F714B2D}" srcOrd="0" destOrd="0" parTransId="{DEE81024-C1E6-754C-8D6D-AD2172833026}" sibTransId="{ECDCA6FA-00C6-D14B-8238-AE5E7C6437BD}"/>
    <dgm:cxn modelId="{0AA5AF4F-639C-774E-ACA9-307CFC827425}" type="presOf" srcId="{EA72D748-0A74-1D44-B321-3159459649A3}" destId="{DD3515F7-649D-B044-B756-C04545FCF8FD}" srcOrd="0" destOrd="0" presId="urn:microsoft.com/office/officeart/2005/8/layout/hChevron3"/>
    <dgm:cxn modelId="{B2320CAC-C706-2C4D-9391-F4AAE643F622}" type="presOf" srcId="{61D6EC9F-CAE2-E54A-B3DA-C9620F714B2D}" destId="{63377B34-4FCC-5742-9547-C4DCECCCF334}" srcOrd="0" destOrd="0" presId="urn:microsoft.com/office/officeart/2005/8/layout/hChevron3"/>
    <dgm:cxn modelId="{CF01E44B-0615-7C44-8715-25EB717994AE}" srcId="{1124D96A-11F9-B14D-9B80-F0BFB1FF3B3C}" destId="{EA72D748-0A74-1D44-B321-3159459649A3}" srcOrd="1" destOrd="0" parTransId="{A0BEC2FA-B3B2-8448-BF8A-8DE8474AAC57}" sibTransId="{7D4D430B-F794-ED41-8322-2049FB1A5AF2}"/>
    <dgm:cxn modelId="{6A575EF9-A84B-B94C-9FEC-1368905293BF}" type="presParOf" srcId="{C6534449-F76F-E542-8E08-070364518660}" destId="{63377B34-4FCC-5742-9547-C4DCECCCF334}" srcOrd="0" destOrd="0" presId="urn:microsoft.com/office/officeart/2005/8/layout/hChevron3"/>
    <dgm:cxn modelId="{B1B9F6F4-A1D8-2D4E-80CC-9EBF0F353792}" type="presParOf" srcId="{C6534449-F76F-E542-8E08-070364518660}" destId="{61F3C9EB-DBD6-234A-B50F-CF87300365C1}" srcOrd="1" destOrd="0" presId="urn:microsoft.com/office/officeart/2005/8/layout/hChevron3"/>
    <dgm:cxn modelId="{E9478B86-59BF-0343-B29E-948585E0D4D2}" type="presParOf" srcId="{C6534449-F76F-E542-8E08-070364518660}" destId="{DD3515F7-649D-B044-B756-C04545FCF8FD}" srcOrd="2" destOrd="0" presId="urn:microsoft.com/office/officeart/2005/8/layout/hChevron3"/>
    <dgm:cxn modelId="{B43B6EEB-6398-774F-B6A1-787952393129}" type="presParOf" srcId="{C6534449-F76F-E542-8E08-070364518660}" destId="{16E2D7D6-B29E-B544-833D-6804CCBD2D68}" srcOrd="3" destOrd="0" presId="urn:microsoft.com/office/officeart/2005/8/layout/hChevron3"/>
    <dgm:cxn modelId="{8D7FA05C-A7EC-4E44-B98F-B5F10BA06F06}" type="presParOf" srcId="{C6534449-F76F-E542-8E08-070364518660}" destId="{7FFADBCD-00FC-E94E-8BEB-7F613B52F913}" srcOrd="4" destOrd="0" presId="urn:microsoft.com/office/officeart/2005/8/layout/hChevron3"/>
    <dgm:cxn modelId="{1AC8FE5A-C7B0-AC4E-86A1-3B55D6464227}" type="presParOf" srcId="{C6534449-F76F-E542-8E08-070364518660}" destId="{4BEEFAA7-75A0-2A4D-A126-7C983E4EAE3B}" srcOrd="5" destOrd="0" presId="urn:microsoft.com/office/officeart/2005/8/layout/hChevron3"/>
    <dgm:cxn modelId="{98F34EBE-8106-604F-868D-1E4DAE24FD29}" type="presParOf" srcId="{C6534449-F76F-E542-8E08-070364518660}" destId="{2B105027-6695-A343-9C4B-ECD7067D75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4D96A-11F9-B14D-9B80-F0BFB1FF3B3C}" type="doc">
      <dgm:prSet loTypeId="urn:microsoft.com/office/officeart/2005/8/layout/hChevron3" loCatId="" qsTypeId="urn:microsoft.com/office/officeart/2005/8/quickstyle/simple5" qsCatId="simple" csTypeId="urn:microsoft.com/office/officeart/2005/8/colors/accent2_5" csCatId="accent2" phldr="1"/>
      <dgm:spPr/>
    </dgm:pt>
    <dgm:pt modelId="{61D6EC9F-CAE2-E54A-B3DA-C9620F714B2D}">
      <dgm:prSet phldrT="[Text]" custT="1"/>
      <dgm:spPr/>
      <dgm:t>
        <a:bodyPr/>
        <a:lstStyle/>
        <a:p>
          <a:r>
            <a:rPr lang="en-US" sz="1600" dirty="0" err="1" smtClean="0"/>
            <a:t>Søgestrategi</a:t>
          </a:r>
          <a:endParaRPr lang="en-US" sz="1600" dirty="0"/>
        </a:p>
      </dgm:t>
    </dgm:pt>
    <dgm:pt modelId="{DEE81024-C1E6-754C-8D6D-AD2172833026}" type="parTrans" cxnId="{D8CB2F4D-654D-B44E-9CAD-B42FC45E8210}">
      <dgm:prSet/>
      <dgm:spPr/>
      <dgm:t>
        <a:bodyPr/>
        <a:lstStyle/>
        <a:p>
          <a:endParaRPr lang="en-US"/>
        </a:p>
      </dgm:t>
    </dgm:pt>
    <dgm:pt modelId="{ECDCA6FA-00C6-D14B-8238-AE5E7C6437BD}" type="sibTrans" cxnId="{D8CB2F4D-654D-B44E-9CAD-B42FC45E8210}">
      <dgm:prSet/>
      <dgm:spPr/>
      <dgm:t>
        <a:bodyPr/>
        <a:lstStyle/>
        <a:p>
          <a:endParaRPr lang="en-US"/>
        </a:p>
      </dgm:t>
    </dgm:pt>
    <dgm:pt modelId="{EA72D748-0A74-1D44-B321-3159459649A3}">
      <dgm:prSet phldrT="[Text]" custT="1"/>
      <dgm:spPr/>
      <dgm:t>
        <a:bodyPr/>
        <a:lstStyle/>
        <a:p>
          <a:r>
            <a:rPr lang="en-US" sz="1600" dirty="0" err="1" smtClean="0"/>
            <a:t>Litteratur-indsamling</a:t>
          </a:r>
          <a:endParaRPr lang="en-US" sz="1600" dirty="0"/>
        </a:p>
      </dgm:t>
    </dgm:pt>
    <dgm:pt modelId="{A0BEC2FA-B3B2-8448-BF8A-8DE8474AAC57}" type="parTrans" cxnId="{CF01E44B-0615-7C44-8715-25EB717994AE}">
      <dgm:prSet/>
      <dgm:spPr/>
      <dgm:t>
        <a:bodyPr/>
        <a:lstStyle/>
        <a:p>
          <a:endParaRPr lang="en-US"/>
        </a:p>
      </dgm:t>
    </dgm:pt>
    <dgm:pt modelId="{7D4D430B-F794-ED41-8322-2049FB1A5AF2}" type="sibTrans" cxnId="{CF01E44B-0615-7C44-8715-25EB717994AE}">
      <dgm:prSet/>
      <dgm:spPr/>
      <dgm:t>
        <a:bodyPr/>
        <a:lstStyle/>
        <a:p>
          <a:endParaRPr lang="en-US"/>
        </a:p>
      </dgm:t>
    </dgm:pt>
    <dgm:pt modelId="{7E6A50C4-AF7D-E44C-972C-E8B60DC0276D}">
      <dgm:prSet phldrT="[Text]" custT="1"/>
      <dgm:spPr/>
      <dgm:t>
        <a:bodyPr/>
        <a:lstStyle/>
        <a:p>
          <a:r>
            <a:rPr lang="en-US" sz="1600" dirty="0" err="1" smtClean="0"/>
            <a:t>Litteratur-udvælgelse</a:t>
          </a:r>
          <a:endParaRPr lang="en-US" sz="1600" dirty="0"/>
        </a:p>
      </dgm:t>
    </dgm:pt>
    <dgm:pt modelId="{EFFAC2E8-2CB2-434F-A30B-289F648FEBB5}" type="parTrans" cxnId="{7B79B0A6-782A-F345-B518-CE9CC65D4962}">
      <dgm:prSet/>
      <dgm:spPr/>
      <dgm:t>
        <a:bodyPr/>
        <a:lstStyle/>
        <a:p>
          <a:endParaRPr lang="en-US"/>
        </a:p>
      </dgm:t>
    </dgm:pt>
    <dgm:pt modelId="{04FA48EC-506A-534F-879B-EFE7EDEE4A77}" type="sibTrans" cxnId="{7B79B0A6-782A-F345-B518-CE9CC65D4962}">
      <dgm:prSet/>
      <dgm:spPr/>
      <dgm:t>
        <a:bodyPr/>
        <a:lstStyle/>
        <a:p>
          <a:endParaRPr lang="en-US"/>
        </a:p>
      </dgm:t>
    </dgm:pt>
    <dgm:pt modelId="{C6534449-F76F-E542-8E08-070364518660}" type="pres">
      <dgm:prSet presAssocID="{1124D96A-11F9-B14D-9B80-F0BFB1FF3B3C}" presName="Name0" presStyleCnt="0">
        <dgm:presLayoutVars>
          <dgm:dir/>
          <dgm:resizeHandles val="exact"/>
        </dgm:presLayoutVars>
      </dgm:prSet>
      <dgm:spPr/>
    </dgm:pt>
    <dgm:pt modelId="{63377B34-4FCC-5742-9547-C4DCECCCF334}" type="pres">
      <dgm:prSet presAssocID="{61D6EC9F-CAE2-E54A-B3DA-C9620F714B2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C9EB-DBD6-234A-B50F-CF87300365C1}" type="pres">
      <dgm:prSet presAssocID="{ECDCA6FA-00C6-D14B-8238-AE5E7C6437BD}" presName="parSpace" presStyleCnt="0"/>
      <dgm:spPr/>
    </dgm:pt>
    <dgm:pt modelId="{DD3515F7-649D-B044-B756-C04545FCF8FD}" type="pres">
      <dgm:prSet presAssocID="{EA72D748-0A74-1D44-B321-3159459649A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2D7D6-B29E-B544-833D-6804CCBD2D68}" type="pres">
      <dgm:prSet presAssocID="{7D4D430B-F794-ED41-8322-2049FB1A5AF2}" presName="parSpace" presStyleCnt="0"/>
      <dgm:spPr/>
    </dgm:pt>
    <dgm:pt modelId="{7FFADBCD-00FC-E94E-8BEB-7F613B52F913}" type="pres">
      <dgm:prSet presAssocID="{7E6A50C4-AF7D-E44C-972C-E8B60DC0276D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1E44B-0615-7C44-8715-25EB717994AE}" srcId="{1124D96A-11F9-B14D-9B80-F0BFB1FF3B3C}" destId="{EA72D748-0A74-1D44-B321-3159459649A3}" srcOrd="1" destOrd="0" parTransId="{A0BEC2FA-B3B2-8448-BF8A-8DE8474AAC57}" sibTransId="{7D4D430B-F794-ED41-8322-2049FB1A5AF2}"/>
    <dgm:cxn modelId="{0F873BC8-21C5-B346-9A90-8A2A50A8CA1A}" type="presOf" srcId="{7E6A50C4-AF7D-E44C-972C-E8B60DC0276D}" destId="{7FFADBCD-00FC-E94E-8BEB-7F613B52F913}" srcOrd="0" destOrd="0" presId="urn:microsoft.com/office/officeart/2005/8/layout/hChevron3"/>
    <dgm:cxn modelId="{E3120CAA-A3EC-FE4D-9376-38D019151536}" type="presOf" srcId="{61D6EC9F-CAE2-E54A-B3DA-C9620F714B2D}" destId="{63377B34-4FCC-5742-9547-C4DCECCCF334}" srcOrd="0" destOrd="0" presId="urn:microsoft.com/office/officeart/2005/8/layout/hChevron3"/>
    <dgm:cxn modelId="{D871F581-3560-C444-B15E-27143B934C8D}" type="presOf" srcId="{EA72D748-0A74-1D44-B321-3159459649A3}" destId="{DD3515F7-649D-B044-B756-C04545FCF8FD}" srcOrd="0" destOrd="0" presId="urn:microsoft.com/office/officeart/2005/8/layout/hChevron3"/>
    <dgm:cxn modelId="{7B79B0A6-782A-F345-B518-CE9CC65D4962}" srcId="{1124D96A-11F9-B14D-9B80-F0BFB1FF3B3C}" destId="{7E6A50C4-AF7D-E44C-972C-E8B60DC0276D}" srcOrd="2" destOrd="0" parTransId="{EFFAC2E8-2CB2-434F-A30B-289F648FEBB5}" sibTransId="{04FA48EC-506A-534F-879B-EFE7EDEE4A77}"/>
    <dgm:cxn modelId="{F9ADF4D5-4411-C948-A0B6-2D23C050C02A}" type="presOf" srcId="{1124D96A-11F9-B14D-9B80-F0BFB1FF3B3C}" destId="{C6534449-F76F-E542-8E08-070364518660}" srcOrd="0" destOrd="0" presId="urn:microsoft.com/office/officeart/2005/8/layout/hChevron3"/>
    <dgm:cxn modelId="{D8CB2F4D-654D-B44E-9CAD-B42FC45E8210}" srcId="{1124D96A-11F9-B14D-9B80-F0BFB1FF3B3C}" destId="{61D6EC9F-CAE2-E54A-B3DA-C9620F714B2D}" srcOrd="0" destOrd="0" parTransId="{DEE81024-C1E6-754C-8D6D-AD2172833026}" sibTransId="{ECDCA6FA-00C6-D14B-8238-AE5E7C6437BD}"/>
    <dgm:cxn modelId="{4372FB8E-B1A1-A848-87A4-5ACC299DCA31}" type="presParOf" srcId="{C6534449-F76F-E542-8E08-070364518660}" destId="{63377B34-4FCC-5742-9547-C4DCECCCF334}" srcOrd="0" destOrd="0" presId="urn:microsoft.com/office/officeart/2005/8/layout/hChevron3"/>
    <dgm:cxn modelId="{B73F32DD-1699-104A-950F-94473AD62446}" type="presParOf" srcId="{C6534449-F76F-E542-8E08-070364518660}" destId="{61F3C9EB-DBD6-234A-B50F-CF87300365C1}" srcOrd="1" destOrd="0" presId="urn:microsoft.com/office/officeart/2005/8/layout/hChevron3"/>
    <dgm:cxn modelId="{B7DE0780-8CB7-AE44-AD9B-C6FC8EB4F821}" type="presParOf" srcId="{C6534449-F76F-E542-8E08-070364518660}" destId="{DD3515F7-649D-B044-B756-C04545FCF8FD}" srcOrd="2" destOrd="0" presId="urn:microsoft.com/office/officeart/2005/8/layout/hChevron3"/>
    <dgm:cxn modelId="{579524EF-8E79-CA4E-AA81-EEA9393C7950}" type="presParOf" srcId="{C6534449-F76F-E542-8E08-070364518660}" destId="{16E2D7D6-B29E-B544-833D-6804CCBD2D68}" srcOrd="3" destOrd="0" presId="urn:microsoft.com/office/officeart/2005/8/layout/hChevron3"/>
    <dgm:cxn modelId="{C14F42C0-B6EC-F840-8B25-6F6972C12CBB}" type="presParOf" srcId="{C6534449-F76F-E542-8E08-070364518660}" destId="{7FFADBCD-00FC-E94E-8BEB-7F613B52F91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7B34-4FCC-5742-9547-C4DCECCCF334}">
      <dsp:nvSpPr>
        <dsp:cNvPr id="0" name=""/>
        <dsp:cNvSpPr/>
      </dsp:nvSpPr>
      <dsp:spPr>
        <a:xfrm>
          <a:off x="1964" y="1167884"/>
          <a:ext cx="1971079" cy="788431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Konceptudvikling</a:t>
          </a:r>
          <a:endParaRPr lang="en-US" sz="1600" kern="1200" dirty="0"/>
        </a:p>
      </dsp:txBody>
      <dsp:txXfrm>
        <a:off x="1964" y="1167884"/>
        <a:ext cx="1773971" cy="788431"/>
      </dsp:txXfrm>
    </dsp:sp>
    <dsp:sp modelId="{DD3515F7-649D-B044-B756-C04545FCF8FD}">
      <dsp:nvSpPr>
        <dsp:cNvPr id="0" name=""/>
        <dsp:cNvSpPr/>
      </dsp:nvSpPr>
      <dsp:spPr>
        <a:xfrm>
          <a:off x="1578828" y="1167884"/>
          <a:ext cx="1971079" cy="788431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High-level </a:t>
          </a:r>
          <a:r>
            <a:rPr lang="en-US" sz="1600" kern="1200" dirty="0" err="1" smtClean="0"/>
            <a:t>produkt</a:t>
          </a:r>
          <a:r>
            <a:rPr lang="en-US" sz="1600" kern="1200" dirty="0" smtClean="0"/>
            <a:t>-spec.</a:t>
          </a:r>
          <a:endParaRPr lang="en-US" sz="1600" kern="1200" dirty="0"/>
        </a:p>
      </dsp:txBody>
      <dsp:txXfrm>
        <a:off x="1973044" y="1167884"/>
        <a:ext cx="1182648" cy="788431"/>
      </dsp:txXfrm>
    </dsp:sp>
    <dsp:sp modelId="{7FFADBCD-00FC-E94E-8BEB-7F613B52F913}">
      <dsp:nvSpPr>
        <dsp:cNvPr id="0" name=""/>
        <dsp:cNvSpPr/>
      </dsp:nvSpPr>
      <dsp:spPr>
        <a:xfrm>
          <a:off x="3155692" y="1167884"/>
          <a:ext cx="1971079" cy="788431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Design, </a:t>
          </a:r>
          <a:r>
            <a:rPr lang="en-US" sz="1600" kern="1200" dirty="0" err="1" smtClean="0"/>
            <a:t>udvikling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og</a:t>
          </a:r>
          <a:r>
            <a:rPr lang="en-US" sz="1600" kern="1200" dirty="0" smtClean="0"/>
            <a:t> test</a:t>
          </a:r>
          <a:endParaRPr lang="en-US" sz="1600" kern="1200" dirty="0"/>
        </a:p>
      </dsp:txBody>
      <dsp:txXfrm>
        <a:off x="3549908" y="1167884"/>
        <a:ext cx="1182648" cy="788431"/>
      </dsp:txXfrm>
    </dsp:sp>
    <dsp:sp modelId="{2B105027-6695-A343-9C4B-ECD7067D75DB}">
      <dsp:nvSpPr>
        <dsp:cNvPr id="0" name=""/>
        <dsp:cNvSpPr/>
      </dsp:nvSpPr>
      <dsp:spPr>
        <a:xfrm>
          <a:off x="4732555" y="1167884"/>
          <a:ext cx="1971079" cy="788431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Implemen-tering</a:t>
          </a:r>
          <a:endParaRPr lang="en-US" sz="1600" kern="1200" dirty="0"/>
        </a:p>
      </dsp:txBody>
      <dsp:txXfrm>
        <a:off x="5126771" y="1167884"/>
        <a:ext cx="1182648" cy="788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7B34-4FCC-5742-9547-C4DCECCCF334}">
      <dsp:nvSpPr>
        <dsp:cNvPr id="0" name=""/>
        <dsp:cNvSpPr/>
      </dsp:nvSpPr>
      <dsp:spPr>
        <a:xfrm>
          <a:off x="2824" y="767644"/>
          <a:ext cx="2469443" cy="987777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Søgestrategi</a:t>
          </a:r>
          <a:endParaRPr lang="en-US" sz="1600" kern="1200" dirty="0"/>
        </a:p>
      </dsp:txBody>
      <dsp:txXfrm>
        <a:off x="2824" y="767644"/>
        <a:ext cx="2222499" cy="987777"/>
      </dsp:txXfrm>
    </dsp:sp>
    <dsp:sp modelId="{DD3515F7-649D-B044-B756-C04545FCF8FD}">
      <dsp:nvSpPr>
        <dsp:cNvPr id="0" name=""/>
        <dsp:cNvSpPr/>
      </dsp:nvSpPr>
      <dsp:spPr>
        <a:xfrm>
          <a:off x="1978378" y="767644"/>
          <a:ext cx="2469443" cy="987777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Litteratur-indsamling</a:t>
          </a:r>
          <a:endParaRPr lang="en-US" sz="1600" kern="1200" dirty="0"/>
        </a:p>
      </dsp:txBody>
      <dsp:txXfrm>
        <a:off x="2472267" y="767644"/>
        <a:ext cx="1481666" cy="987777"/>
      </dsp:txXfrm>
    </dsp:sp>
    <dsp:sp modelId="{7FFADBCD-00FC-E94E-8BEB-7F613B52F913}">
      <dsp:nvSpPr>
        <dsp:cNvPr id="0" name=""/>
        <dsp:cNvSpPr/>
      </dsp:nvSpPr>
      <dsp:spPr>
        <a:xfrm>
          <a:off x="3953932" y="767644"/>
          <a:ext cx="2469443" cy="987777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Litteratur-udvælgelse</a:t>
          </a:r>
          <a:endParaRPr lang="en-US" sz="1600" kern="1200" dirty="0"/>
        </a:p>
      </dsp:txBody>
      <dsp:txXfrm>
        <a:off x="4447821" y="767644"/>
        <a:ext cx="1481666" cy="987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37113-DFCD-4C53-9E38-BD6102C8B757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E909-DC27-49BD-BA7B-B722460305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</a:p>
          <a:p>
            <a:r>
              <a:rPr lang="en-US" dirty="0" err="1" smtClean="0"/>
              <a:t>Meget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velkomne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stille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spørgsmål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undervejs</a:t>
            </a:r>
            <a:r>
              <a:rPr lang="en-US" baseline="0" dirty="0" smtClean="0"/>
              <a:t> </a:t>
            </a:r>
            <a:r>
              <a:rPr lang="da-DK" baseline="0" dirty="0" smtClean="0"/>
              <a:t>da vi rigtig gerne vil have en dialog omkring det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7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</a:t>
            </a:r>
            <a:r>
              <a:rPr lang="en-US" baseline="0" dirty="0" smtClean="0"/>
              <a:t>-level design </a:t>
            </a:r>
            <a:r>
              <a:rPr lang="en-US" baseline="0" dirty="0" smtClean="0">
                <a:sym typeface="Wingdings"/>
              </a:rPr>
              <a:t> BBD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IBD --&gt; </a:t>
            </a:r>
            <a:r>
              <a:rPr lang="en-US" baseline="0" dirty="0" err="1" smtClean="0">
                <a:sym typeface="Wingdings"/>
              </a:rPr>
              <a:t>anvendt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design </a:t>
            </a:r>
            <a:r>
              <a:rPr lang="en-US" baseline="0" dirty="0" err="1" smtClean="0">
                <a:sym typeface="Wingdings"/>
              </a:rPr>
              <a:t>af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udgangspunkt</a:t>
            </a:r>
            <a:endParaRPr lang="en-US" baseline="0" dirty="0" smtClean="0">
              <a:sym typeface="Wingding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BDD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IBD : mere </a:t>
            </a:r>
            <a:r>
              <a:rPr lang="en-US" baseline="0" dirty="0" err="1" smtClean="0"/>
              <a:t>håndgribeligt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gå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gang med design / </a:t>
            </a:r>
            <a:r>
              <a:rPr lang="en-US" baseline="0" dirty="0" err="1" smtClean="0"/>
              <a:t>udvikling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Testbaseret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udvikling</a:t>
            </a:r>
            <a:r>
              <a:rPr lang="en-US" baseline="0" dirty="0" smtClean="0"/>
              <a:t>: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testforløbet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iterativ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uddybet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denne</a:t>
            </a:r>
            <a:r>
              <a:rPr lang="en-US" baseline="0" dirty="0" smtClean="0"/>
              <a:t> model </a:t>
            </a:r>
            <a:r>
              <a:rPr lang="mr-IN" baseline="0" dirty="0" smtClean="0"/>
              <a:t>…</a:t>
            </a:r>
            <a:r>
              <a:rPr lang="da-DK" baseline="0" dirty="0" smtClean="0"/>
              <a:t>..</a:t>
            </a: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Selvom</a:t>
            </a:r>
            <a:r>
              <a:rPr lang="en-US" baseline="0" dirty="0" smtClean="0"/>
              <a:t> vi er stødt på roadblocks har vi aldrig siddet fast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Erfaringer</a:t>
            </a:r>
            <a:r>
              <a:rPr lang="en-US" baseline="0" dirty="0" smtClean="0"/>
              <a:t>  - et </a:t>
            </a:r>
            <a:r>
              <a:rPr lang="en-US" baseline="0" dirty="0" err="1" smtClean="0"/>
              <a:t>testforløb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linæert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uundgåelige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forhindringer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brugt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ressourcer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haft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rådighed</a:t>
            </a:r>
            <a:r>
              <a:rPr lang="en-US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Stædig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</a:t>
            </a:r>
            <a:r>
              <a:rPr lang="en-US" baseline="0" dirty="0" smtClean="0"/>
              <a:t> -  </a:t>
            </a:r>
            <a:r>
              <a:rPr lang="en-US" baseline="0" dirty="0" err="1" smtClean="0"/>
              <a:t>priotere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videre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Fejl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rapport: </a:t>
            </a:r>
            <a:r>
              <a:rPr lang="en-US" baseline="0" dirty="0" smtClean="0"/>
              <a:t>VI07O (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VI06O)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VI07—&gt;for 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undgå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fejl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I06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hinanden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hvorpå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gennemsnittet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udregnet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forventet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arbejdet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konceptuelt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- </a:t>
            </a:r>
            <a:r>
              <a:rPr lang="en-US" baseline="0" dirty="0" err="1" smtClean="0">
                <a:sym typeface="Wingdings"/>
              </a:rPr>
              <a:t>checkliste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at man </a:t>
            </a:r>
            <a:r>
              <a:rPr lang="en-US" baseline="0" dirty="0" err="1" smtClean="0">
                <a:sym typeface="Wingdings"/>
              </a:rPr>
              <a:t>kommer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hele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vejen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</a:t>
            </a:r>
            <a:r>
              <a:rPr lang="en-US" baseline="0" dirty="0" smtClean="0">
                <a:sym typeface="Wingdings"/>
              </a:rPr>
              <a:t> sit </a:t>
            </a:r>
            <a:r>
              <a:rPr lang="en-US" baseline="0" dirty="0" err="1" smtClean="0">
                <a:sym typeface="Wingdings"/>
              </a:rPr>
              <a:t>produkt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hvilket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fungeret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rigtig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fint</a:t>
            </a:r>
            <a:r>
              <a:rPr lang="en-US" baseline="0" dirty="0" smtClean="0">
                <a:sym typeface="Wingdings"/>
              </a:rPr>
              <a:t> nu </a:t>
            </a:r>
            <a:r>
              <a:rPr lang="en-US" baseline="0" dirty="0" err="1" smtClean="0">
                <a:sym typeface="Wingdings"/>
              </a:rPr>
              <a:t>hvor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</a:t>
            </a:r>
            <a:r>
              <a:rPr lang="en-US" baseline="0" dirty="0" smtClean="0">
                <a:sym typeface="Wingdings"/>
              </a:rPr>
              <a:t> et </a:t>
            </a:r>
            <a:r>
              <a:rPr lang="en-US" baseline="0" dirty="0" err="1" smtClean="0">
                <a:sym typeface="Wingdings"/>
              </a:rPr>
              <a:t>konceptuelt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produkt</a:t>
            </a:r>
            <a:r>
              <a:rPr lang="en-US" baseline="0" dirty="0" smtClean="0">
                <a:sym typeface="Wingdings"/>
              </a:rPr>
              <a:t> </a:t>
            </a:r>
            <a:r>
              <a:rPr lang="mr-IN" baseline="0" dirty="0" smtClean="0">
                <a:sym typeface="Wingdings"/>
              </a:rPr>
              <a:t>–</a:t>
            </a:r>
            <a:r>
              <a:rPr lang="en-US" baseline="0" dirty="0" smtClean="0">
                <a:sym typeface="Wingding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 </a:t>
            </a:r>
            <a:r>
              <a:rPr lang="en-US" baseline="0" dirty="0" err="1" smtClean="0"/>
              <a:t>Kravene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skarpere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</a:t>
            </a:r>
            <a:r>
              <a:rPr lang="en-US" baseline="0" dirty="0" smtClean="0"/>
              <a:t>. for at </a:t>
            </a:r>
            <a:r>
              <a:rPr lang="en-US" baseline="0" dirty="0" err="1" smtClean="0"/>
              <a:t>bevise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færdigheder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valgt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prioritere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fremfor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beskrive</a:t>
            </a:r>
            <a:r>
              <a:rPr lang="en-US" baseline="0" dirty="0" smtClean="0"/>
              <a:t> et system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realiseret</a:t>
            </a:r>
            <a:r>
              <a:rPr lang="en-US" baseline="0" dirty="0" smtClean="0"/>
              <a:t>  </a:t>
            </a: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- </a:t>
            </a:r>
            <a:r>
              <a:rPr lang="da-DK" baseline="0" dirty="0" smtClean="0">
                <a:sym typeface="Wingdings"/>
              </a:rPr>
              <a:t>konsulterende </a:t>
            </a:r>
            <a:r>
              <a:rPr lang="da-DK" baseline="0" dirty="0" smtClean="0">
                <a:sym typeface="Wingdings"/>
              </a:rPr>
              <a:t>gennemgang, så kunden har en idé om, hvad der kræves lovmæssigt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Rettelse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accepttest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forvolde</a:t>
            </a:r>
            <a:r>
              <a:rPr lang="en-US" dirty="0" smtClean="0"/>
              <a:t> </a:t>
            </a:r>
            <a:r>
              <a:rPr lang="en-US" dirty="0" err="1" smtClean="0"/>
              <a:t>skade</a:t>
            </a:r>
            <a:r>
              <a:rPr lang="en-US" dirty="0" smtClean="0"/>
              <a:t>!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Kravene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skarpere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</a:t>
            </a:r>
            <a:r>
              <a:rPr lang="en-US" baseline="0" dirty="0" smtClean="0"/>
              <a:t>. for at </a:t>
            </a:r>
            <a:r>
              <a:rPr lang="en-US" baseline="0" dirty="0" err="1" smtClean="0"/>
              <a:t>bevise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færdigheder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valgt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prioritere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fremfor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beskrive</a:t>
            </a:r>
            <a:r>
              <a:rPr lang="en-US" baseline="0" dirty="0" smtClean="0"/>
              <a:t> et system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realiseret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9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Fejl</a:t>
            </a:r>
            <a:r>
              <a:rPr lang="en-US" dirty="0" smtClean="0"/>
              <a:t> I </a:t>
            </a:r>
            <a:r>
              <a:rPr lang="en-US" dirty="0" err="1" smtClean="0"/>
              <a:t>rapporten</a:t>
            </a:r>
            <a:r>
              <a:rPr lang="en-US" dirty="0" smtClean="0"/>
              <a:t>: en del 0’er for </a:t>
            </a:r>
            <a:r>
              <a:rPr lang="en-US" dirty="0" err="1" smtClean="0"/>
              <a:t>meget</a:t>
            </a:r>
            <a:r>
              <a:rPr lang="en-US" dirty="0" smtClean="0"/>
              <a:t> + </a:t>
            </a:r>
            <a:r>
              <a:rPr lang="en-US" dirty="0" err="1" smtClean="0"/>
              <a:t>manglende</a:t>
            </a:r>
            <a:r>
              <a:rPr lang="en-US" dirty="0" smtClean="0"/>
              <a:t> </a:t>
            </a:r>
            <a:r>
              <a:rPr lang="en-US" dirty="0" err="1" smtClean="0"/>
              <a:t>diskussion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Ikke</a:t>
            </a:r>
            <a:r>
              <a:rPr lang="en-US" dirty="0" smtClean="0"/>
              <a:t> stabile </a:t>
            </a:r>
            <a:r>
              <a:rPr lang="en-US" dirty="0" err="1" smtClean="0"/>
              <a:t>nok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tolke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skulle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prøve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sige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Straks</a:t>
            </a:r>
            <a:r>
              <a:rPr lang="en-US" baseline="0" dirty="0" smtClean="0"/>
              <a:t> </a:t>
            </a:r>
            <a:r>
              <a:rPr lang="en-US" baseline="0" dirty="0" smtClean="0"/>
              <a:t>bedre da vi tog højtalerholderen af --&gt; mere præcise målinger --&gt; relativ afvigelse er ikke værst --&gt; men ikke i nærheden af acceptabel nøjagtighed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1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En mere </a:t>
            </a:r>
            <a:r>
              <a:rPr lang="en-US" sz="1200" i="1" dirty="0" err="1" smtClean="0"/>
              <a:t>slavisk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gennemgang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af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litteratur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vedr</a:t>
            </a:r>
            <a:r>
              <a:rPr lang="en-US" sz="1200" i="1" dirty="0" smtClean="0"/>
              <a:t>.  Helmholtz’ </a:t>
            </a:r>
            <a:r>
              <a:rPr lang="en-US" sz="1200" i="1" dirty="0" err="1" smtClean="0"/>
              <a:t>resonans</a:t>
            </a:r>
            <a:r>
              <a:rPr lang="en-US" sz="1200" i="1" dirty="0" smtClean="0"/>
              <a:t> I </a:t>
            </a:r>
            <a:r>
              <a:rPr lang="en-US" sz="1200" i="1" dirty="0" err="1" smtClean="0"/>
              <a:t>stedet</a:t>
            </a:r>
            <a:r>
              <a:rPr lang="en-US" sz="1200" i="1" dirty="0" smtClean="0"/>
              <a:t> for a</a:t>
            </a:r>
            <a:r>
              <a:rPr lang="en-US" sz="1200" i="1" baseline="0" dirty="0" smtClean="0"/>
              <a:t>t </a:t>
            </a:r>
            <a:r>
              <a:rPr lang="en-US" sz="1200" i="1" baseline="0" dirty="0" err="1" smtClean="0"/>
              <a:t>flyve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afsted</a:t>
            </a:r>
            <a:r>
              <a:rPr lang="en-US" sz="1200" i="1" baseline="0" dirty="0" smtClean="0"/>
              <a:t> (</a:t>
            </a:r>
            <a:r>
              <a:rPr lang="en-US" sz="1200" i="1" baseline="0" dirty="0" err="1" smtClean="0"/>
              <a:t>det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virkede</a:t>
            </a:r>
            <a:r>
              <a:rPr lang="en-US" sz="1200" i="1" baseline="0" dirty="0" smtClean="0"/>
              <a:t> </a:t>
            </a:r>
            <a:r>
              <a:rPr lang="en-US" sz="1200" i="1" baseline="0" dirty="0" err="1" smtClean="0"/>
              <a:t>uhåndgribeligt</a:t>
            </a:r>
            <a:r>
              <a:rPr lang="en-US" sz="1200" i="1" baseline="0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 smtClean="0"/>
              <a:t>Tidsstyring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og</a:t>
            </a:r>
            <a:r>
              <a:rPr lang="en-US" sz="1200" i="1" dirty="0" smtClean="0"/>
              <a:t> deadline </a:t>
            </a:r>
            <a:r>
              <a:rPr lang="mr-IN" sz="1200" i="1" dirty="0" smtClean="0"/>
              <a:t>–</a:t>
            </a:r>
            <a:r>
              <a:rPr lang="da-DK" sz="1200" i="1" dirty="0" smtClean="0"/>
              <a:t> bevidst valg: 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havde</a:t>
            </a:r>
            <a:r>
              <a:rPr lang="en-US" sz="1200" i="1" dirty="0" smtClean="0"/>
              <a:t> vi </a:t>
            </a:r>
            <a:r>
              <a:rPr lang="en-US" sz="1200" i="1" dirty="0" err="1" smtClean="0"/>
              <a:t>gjort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det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havde</a:t>
            </a:r>
            <a:r>
              <a:rPr lang="en-US" sz="1200" i="1" baseline="0" dirty="0" smtClean="0"/>
              <a:t> vi </a:t>
            </a:r>
            <a:r>
              <a:rPr lang="en-US" sz="1200" i="1" baseline="0" dirty="0" err="1" smtClean="0"/>
              <a:t>ikke</a:t>
            </a:r>
            <a:r>
              <a:rPr lang="en-US" sz="1200" i="1" baseline="0" dirty="0" smtClean="0"/>
              <a:t> haft data </a:t>
            </a:r>
            <a:r>
              <a:rPr lang="en-US" sz="1200" i="1" dirty="0" smtClean="0"/>
              <a:t>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JT 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gennemgår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projektrapporten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slavisk</a:t>
            </a:r>
            <a:r>
              <a:rPr lang="en-US" baseline="0" dirty="0" smtClean="0"/>
              <a:t>, da v</a:t>
            </a:r>
            <a:r>
              <a:rPr lang="en-US" dirty="0" smtClean="0"/>
              <a:t>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valgt</a:t>
            </a:r>
            <a:r>
              <a:rPr lang="en-US" dirty="0" smtClean="0"/>
              <a:t>,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tage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udgangspunkt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opsummere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baggrunden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projektet</a:t>
            </a:r>
            <a:r>
              <a:rPr lang="en-US" baseline="0" dirty="0" smtClean="0"/>
              <a:t>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Erfaringer</a:t>
            </a:r>
            <a:r>
              <a:rPr lang="en-US" dirty="0" smtClean="0"/>
              <a:t> </a:t>
            </a:r>
            <a:r>
              <a:rPr lang="en-US" dirty="0"/>
              <a:t>med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 smtClean="0"/>
              <a:t>udviklingsfaser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smtClean="0"/>
              <a:t>-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mangler</a:t>
            </a:r>
            <a:r>
              <a:rPr lang="en-US" baseline="0" dirty="0" smtClean="0"/>
              <a:t> en </a:t>
            </a:r>
            <a:r>
              <a:rPr lang="en-US" dirty="0" smtClean="0"/>
              <a:t>stand. </a:t>
            </a:r>
            <a:r>
              <a:rPr lang="en-US" dirty="0" err="1" smtClean="0"/>
              <a:t>objektiv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målemetode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brystvolumenmåling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være</a:t>
            </a:r>
            <a:r>
              <a:rPr lang="en-US" baseline="0" dirty="0" smtClean="0"/>
              <a:t> for at </a:t>
            </a:r>
            <a:r>
              <a:rPr lang="en-US" baseline="0" dirty="0" err="1" smtClean="0"/>
              <a:t>opnå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patientbehandling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præcist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nøjagtigt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mål</a:t>
            </a:r>
            <a:r>
              <a:rPr lang="en-US" baseline="0" dirty="0" smtClean="0"/>
              <a:t> for BV spiller </a:t>
            </a:r>
            <a:r>
              <a:rPr lang="en-US" baseline="0" dirty="0" err="1" smtClean="0"/>
              <a:t>ind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Brystreduktion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forstørrelse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sundhedsmyn</a:t>
            </a:r>
            <a:r>
              <a:rPr lang="en-US" baseline="0" dirty="0" smtClean="0"/>
              <a:t>., </a:t>
            </a:r>
            <a:r>
              <a:rPr lang="en-US" baseline="0" dirty="0" err="1" smtClean="0"/>
              <a:t>forsikring</a:t>
            </a:r>
            <a:r>
              <a:rPr lang="en-US" baseline="0" dirty="0" smtClean="0"/>
              <a:t>)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Kvittering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bevis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ønsket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betalt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bryststørrelse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Problemformulering</a:t>
            </a:r>
            <a:r>
              <a:rPr lang="en-US" baseline="0" dirty="0" smtClean="0"/>
              <a:t>: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Problemformulering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udarbejdet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samarbejde</a:t>
            </a:r>
            <a:r>
              <a:rPr lang="en-US" baseline="0" dirty="0" smtClean="0"/>
              <a:t> med Pavia </a:t>
            </a:r>
            <a:r>
              <a:rPr lang="en-US" baseline="0" dirty="0" err="1" smtClean="0"/>
              <a:t>Lumholt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speciallæge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plastikkirurgi</a:t>
            </a:r>
            <a:r>
              <a:rPr lang="en-US" baseline="0" dirty="0" smtClean="0"/>
              <a:t>, OPA.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Udviklingsprojekt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</a:t>
            </a:r>
            <a:r>
              <a:rPr lang="en-US" baseline="0" dirty="0" smtClean="0"/>
              <a:t>der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udvikles</a:t>
            </a:r>
            <a:r>
              <a:rPr lang="en-US" baseline="0" dirty="0" smtClean="0"/>
              <a:t> mod en </a:t>
            </a:r>
            <a:r>
              <a:rPr lang="en-US" baseline="0" dirty="0" err="1" smtClean="0"/>
              <a:t>mulig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løsning</a:t>
            </a:r>
            <a:r>
              <a:rPr lang="en-US" baseline="0" dirty="0" smtClean="0"/>
              <a:t>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i="1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----- Meeting Notes (08/01/17 14:59) -----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Så man har et standardiseret mål for hvornår opfylder kritereier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</a:t>
            </a:r>
          </a:p>
          <a:p>
            <a:r>
              <a:rPr lang="en-US" dirty="0" err="1" smtClean="0"/>
              <a:t>MoSCoW</a:t>
            </a:r>
            <a:r>
              <a:rPr lang="en-US" dirty="0" smtClean="0"/>
              <a:t> s. 7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Projektrapporten</a:t>
            </a:r>
            <a:r>
              <a:rPr lang="en-US" dirty="0" smtClean="0"/>
              <a:t> (</a:t>
            </a:r>
            <a:r>
              <a:rPr lang="en-US" dirty="0" err="1" smtClean="0"/>
              <a:t>afgrænsning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Klarlægge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Prioritering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dialog med </a:t>
            </a:r>
            <a:r>
              <a:rPr lang="en-US" baseline="0" dirty="0" err="1" smtClean="0"/>
              <a:t>vejleder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indhold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overblik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omfanget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udgangspunkt</a:t>
            </a:r>
            <a:r>
              <a:rPr lang="en-US" baseline="0" dirty="0" smtClean="0"/>
              <a:t> for “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starter vi?”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Erfaringer</a:t>
            </a:r>
            <a:r>
              <a:rPr lang="en-US" baseline="0" dirty="0" smtClean="0"/>
              <a:t>: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rigeligt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opgaver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daværende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viden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JH</a:t>
            </a:r>
          </a:p>
          <a:p>
            <a:endParaRPr lang="en-US" dirty="0" smtClean="0"/>
          </a:p>
          <a:p>
            <a:r>
              <a:rPr lang="en-US" dirty="0" smtClean="0"/>
              <a:t>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erfaringer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hver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JH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Projektadministrative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gjort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såsom</a:t>
            </a:r>
            <a:r>
              <a:rPr lang="en-US" baseline="0" dirty="0" smtClean="0"/>
              <a:t> mail, </a:t>
            </a:r>
            <a:r>
              <a:rPr lang="en-US" baseline="0" dirty="0" err="1" smtClean="0"/>
              <a:t>møder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logbog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tidsplaner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Pivotal)  - vi </a:t>
            </a:r>
            <a:r>
              <a:rPr lang="en-US" baseline="0" dirty="0" err="1" smtClean="0"/>
              <a:t>fik</a:t>
            </a:r>
            <a:r>
              <a:rPr lang="en-US" baseline="0" dirty="0" smtClean="0"/>
              <a:t> en god </a:t>
            </a:r>
            <a:r>
              <a:rPr lang="en-US" baseline="0" dirty="0" err="1" smtClean="0"/>
              <a:t>opstart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klarlægning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arbejdeprocesser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Moscow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afgrænsningsmetode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Litt.planlægning</a:t>
            </a:r>
            <a:r>
              <a:rPr lang="en-US" baseline="0" dirty="0" smtClean="0"/>
              <a:t>: en </a:t>
            </a:r>
            <a:r>
              <a:rPr lang="en-US" baseline="0" dirty="0" err="1" smtClean="0"/>
              <a:t>meget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nedbrudt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mindre</a:t>
            </a:r>
            <a:r>
              <a:rPr lang="en-US" baseline="0" dirty="0" smtClean="0"/>
              <a:t> dele,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blev</a:t>
            </a:r>
            <a:r>
              <a:rPr lang="en-US" baseline="0" dirty="0" smtClean="0"/>
              <a:t> sat rammer,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afgrænsede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gjorde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overskuelig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Vi </a:t>
            </a:r>
            <a:r>
              <a:rPr lang="en-US" dirty="0" err="1" smtClean="0"/>
              <a:t>havde</a:t>
            </a:r>
            <a:r>
              <a:rPr lang="en-US" baseline="0" dirty="0" smtClean="0"/>
              <a:t> en model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fungerede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hensigtsmæssigt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vi </a:t>
            </a:r>
            <a:r>
              <a:rPr lang="en-US" baseline="0" dirty="0" err="1" smtClean="0">
                <a:sym typeface="Wingdings"/>
              </a:rPr>
              <a:t>fandt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hurtigt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af</a:t>
            </a:r>
            <a:r>
              <a:rPr lang="en-US" baseline="0" dirty="0" smtClean="0">
                <a:sym typeface="Wingdings"/>
              </a:rPr>
              <a:t> at vi </a:t>
            </a:r>
            <a:r>
              <a:rPr lang="en-US" baseline="0" dirty="0" err="1" smtClean="0">
                <a:sym typeface="Wingdings"/>
              </a:rPr>
              <a:t>ikke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havde</a:t>
            </a:r>
            <a:r>
              <a:rPr lang="en-US" baseline="0" dirty="0" smtClean="0">
                <a:sym typeface="Wingdings"/>
              </a:rPr>
              <a:t> et </a:t>
            </a:r>
            <a:r>
              <a:rPr lang="en-US" baseline="0" dirty="0" err="1" smtClean="0">
                <a:sym typeface="Wingdings"/>
              </a:rPr>
              <a:t>lineært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projekt</a:t>
            </a:r>
            <a:r>
              <a:rPr lang="en-US" baseline="0" dirty="0" smtClean="0">
                <a:sym typeface="Wingdings"/>
              </a:rPr>
              <a:t> 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Vi </a:t>
            </a:r>
            <a:r>
              <a:rPr lang="en-US" baseline="0" dirty="0" err="1" smtClean="0">
                <a:sym typeface="Wingdings"/>
              </a:rPr>
              <a:t>har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ikke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arbejdet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så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dybt</a:t>
            </a:r>
            <a:r>
              <a:rPr lang="en-US" baseline="0" dirty="0" smtClean="0">
                <a:sym typeface="Wingdings"/>
              </a:rPr>
              <a:t> med den, men vi </a:t>
            </a:r>
            <a:r>
              <a:rPr lang="en-US" baseline="0" dirty="0" err="1" smtClean="0">
                <a:sym typeface="Wingdings"/>
              </a:rPr>
              <a:t>vurderer</a:t>
            </a:r>
            <a:r>
              <a:rPr lang="en-US" baseline="0" dirty="0" smtClean="0">
                <a:sym typeface="Wingdings"/>
              </a:rPr>
              <a:t> at den </a:t>
            </a:r>
            <a:r>
              <a:rPr lang="en-US" baseline="0" dirty="0" err="1" smtClean="0">
                <a:sym typeface="Wingdings"/>
              </a:rPr>
              <a:t>kommer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til</a:t>
            </a:r>
            <a:r>
              <a:rPr lang="en-US" baseline="0" dirty="0" smtClean="0">
                <a:sym typeface="Wingdings"/>
              </a:rPr>
              <a:t> at </a:t>
            </a:r>
            <a:r>
              <a:rPr lang="en-US" baseline="0" dirty="0" err="1" smtClean="0">
                <a:sym typeface="Wingdings"/>
              </a:rPr>
              <a:t>dominere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tidsplanlægning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fremtiden</a:t>
            </a:r>
            <a:r>
              <a:rPr lang="en-US" baseline="0" dirty="0" smtClean="0">
                <a:sym typeface="Wingdings"/>
              </a:rPr>
              <a:t>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Udviklet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med inspiration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resultat</a:t>
            </a:r>
            <a:r>
              <a:rPr lang="en-US" baseline="0" dirty="0" smtClean="0"/>
              <a:t> s. 16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JH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projektstyringsværktøj</a:t>
            </a:r>
            <a:r>
              <a:rPr lang="en-US" baseline="0" dirty="0" smtClean="0"/>
              <a:t> da der </a:t>
            </a:r>
            <a:r>
              <a:rPr lang="en-US" baseline="0" dirty="0" err="1" smtClean="0"/>
              <a:t>skabes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overblik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opgaverne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forglemmes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aldrig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hvad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lave nu”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Planning poker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været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hyggeligt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produktivt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afbræk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sjovt</a:t>
            </a:r>
            <a:r>
              <a:rPr lang="en-US" baseline="0" dirty="0" smtClean="0">
                <a:sym typeface="Wingdings"/>
              </a:rPr>
              <a:t> at </a:t>
            </a:r>
            <a:r>
              <a:rPr lang="en-US" baseline="0" dirty="0" err="1" smtClean="0">
                <a:sym typeface="Wingdings"/>
              </a:rPr>
              <a:t>planlægge</a:t>
            </a:r>
            <a:r>
              <a:rPr lang="en-US" baseline="0" dirty="0" smtClean="0">
                <a:sym typeface="Wingdings"/>
              </a:rPr>
              <a:t> sprint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Opgaver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snakkes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igennem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fælles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forståelse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opnåes</a:t>
            </a:r>
            <a:r>
              <a:rPr lang="en-US" baseline="0" dirty="0" smtClean="0">
                <a:sym typeface="Wingdings"/>
              </a:rPr>
              <a:t>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værktøj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næste</a:t>
            </a:r>
            <a:r>
              <a:rPr lang="en-US" baseline="0" dirty="0" smtClean="0"/>
              <a:t> gang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gøre</a:t>
            </a:r>
            <a:r>
              <a:rPr lang="en-US" baseline="0" dirty="0" smtClean="0"/>
              <a:t> mere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anvendelse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velocity for at </a:t>
            </a:r>
            <a:r>
              <a:rPr lang="en-US" baseline="0" dirty="0" err="1" smtClean="0"/>
              <a:t>skabe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ensartet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arbejdsmængdeflow</a:t>
            </a: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JR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Uddel</a:t>
            </a:r>
            <a:r>
              <a:rPr lang="en-US" dirty="0" smtClean="0"/>
              <a:t> </a:t>
            </a:r>
            <a:r>
              <a:rPr lang="en-US" dirty="0" err="1" smtClean="0"/>
              <a:t>søgeprotokoller</a:t>
            </a:r>
            <a:r>
              <a:rPr lang="en-US" baseline="0" dirty="0" smtClean="0"/>
              <a:t> (UDPRINTES!!!)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Skabelon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udviklet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AU Library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Nedbryder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søgeprocessen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kommer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emneord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historikken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noteres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Forholdt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kritiske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Yderligere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søgt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undervejs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opstået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behov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Citationssøgning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artikler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fundet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udkast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Kravspec</a:t>
            </a:r>
            <a:r>
              <a:rPr lang="en-US" baseline="0" dirty="0" smtClean="0"/>
              <a:t>.’en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udarbejdet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indledende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kendskab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udkast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accepttest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protokol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skabelon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formet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daværende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viden</a:t>
            </a:r>
            <a:r>
              <a:rPr lang="en-US" baseline="0" dirty="0" smtClean="0">
                <a:sym typeface="Wingdings"/>
              </a:rPr>
              <a:t> 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Testprocessen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baseline="0" dirty="0" err="1" smtClean="0">
                <a:sym typeface="Wingdings"/>
              </a:rPr>
              <a:t>gennemarbejdet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planlægningen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 da vi </a:t>
            </a:r>
            <a:r>
              <a:rPr lang="en-US" baseline="0" dirty="0" err="1" smtClean="0">
                <a:sym typeface="Wingdings"/>
              </a:rPr>
              <a:t>gik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gang med at </a:t>
            </a:r>
            <a:r>
              <a:rPr lang="en-US" baseline="0" dirty="0" err="1" smtClean="0">
                <a:sym typeface="Wingdings"/>
              </a:rPr>
              <a:t>teste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var</a:t>
            </a:r>
            <a:r>
              <a:rPr lang="en-US" baseline="0" dirty="0" smtClean="0">
                <a:sym typeface="Wingdings"/>
              </a:rPr>
              <a:t> vi </a:t>
            </a:r>
            <a:r>
              <a:rPr lang="en-US" baseline="0" dirty="0" err="1" smtClean="0">
                <a:sym typeface="Wingdings"/>
              </a:rPr>
              <a:t>ikke</a:t>
            </a:r>
            <a:r>
              <a:rPr lang="en-US" baseline="0" dirty="0" smtClean="0">
                <a:sym typeface="Wingdings"/>
              </a:rPr>
              <a:t> I </a:t>
            </a:r>
            <a:r>
              <a:rPr lang="en-US" baseline="0" dirty="0" err="1" smtClean="0">
                <a:sym typeface="Wingdings"/>
              </a:rPr>
              <a:t>tvivl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hvordan</a:t>
            </a:r>
            <a:r>
              <a:rPr lang="en-US" baseline="0" dirty="0" smtClean="0">
                <a:sym typeface="Wingdings"/>
              </a:rPr>
              <a:t> vi </a:t>
            </a:r>
            <a:r>
              <a:rPr lang="en-US" baseline="0" dirty="0" err="1" smtClean="0">
                <a:sym typeface="Wingdings"/>
              </a:rPr>
              <a:t>skulle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gøre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/>
              </a:rPr>
              <a:t>Enormt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omfattende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når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være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systematiseret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og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struktureret</a:t>
            </a:r>
            <a:r>
              <a:rPr lang="en-US" baseline="0" dirty="0" smtClean="0">
                <a:sym typeface="Wingdings"/>
              </a:rPr>
              <a:t> da </a:t>
            </a:r>
            <a:r>
              <a:rPr lang="en-US" baseline="0" dirty="0" err="1" smtClean="0">
                <a:sym typeface="Wingdings"/>
              </a:rPr>
              <a:t>retningslinjer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skal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udarbejdes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nemt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når</a:t>
            </a:r>
            <a:r>
              <a:rPr lang="en-US" baseline="0" dirty="0" smtClean="0">
                <a:sym typeface="Wingdings"/>
              </a:rPr>
              <a:t> man </a:t>
            </a:r>
            <a:r>
              <a:rPr lang="en-US" baseline="0" dirty="0" err="1" smtClean="0">
                <a:sym typeface="Wingdings"/>
              </a:rPr>
              <a:t>kom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</a:t>
            </a:r>
            <a:r>
              <a:rPr lang="en-US" baseline="0" dirty="0" smtClean="0">
                <a:sym typeface="Wingdings"/>
              </a:rPr>
              <a:t> gang med at </a:t>
            </a:r>
            <a:r>
              <a:rPr lang="en-US" baseline="0" dirty="0" err="1" smtClean="0">
                <a:sym typeface="Wingdings"/>
              </a:rPr>
              <a:t>teste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Vi </a:t>
            </a:r>
            <a:r>
              <a:rPr lang="en-US" baseline="0" dirty="0" err="1" smtClean="0">
                <a:sym typeface="Wingdings"/>
              </a:rPr>
              <a:t>ville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gerne</a:t>
            </a:r>
            <a:r>
              <a:rPr lang="en-US" baseline="0" dirty="0" smtClean="0">
                <a:sym typeface="Wingdings"/>
              </a:rPr>
              <a:t> have et </a:t>
            </a:r>
            <a:r>
              <a:rPr lang="en-US" baseline="0" dirty="0" err="1" smtClean="0">
                <a:sym typeface="Wingdings"/>
              </a:rPr>
              <a:t>virkelighedstro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testforløb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hvor</a:t>
            </a:r>
            <a:r>
              <a:rPr lang="en-US" baseline="0" dirty="0" smtClean="0">
                <a:sym typeface="Wingdings"/>
              </a:rPr>
              <a:t> der </a:t>
            </a:r>
            <a:r>
              <a:rPr lang="en-US" baseline="0" dirty="0" err="1" smtClean="0">
                <a:sym typeface="Wingdings"/>
              </a:rPr>
              <a:t>blandt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andet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bruges</a:t>
            </a:r>
            <a:r>
              <a:rPr lang="en-US" baseline="0" dirty="0" smtClean="0">
                <a:sym typeface="Wingdings"/>
              </a:rPr>
              <a:t> god </a:t>
            </a:r>
            <a:r>
              <a:rPr lang="en-US" baseline="0" dirty="0" err="1" smtClean="0">
                <a:sym typeface="Wingdings"/>
              </a:rPr>
              <a:t>testpraksis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formuleringer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forekomme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nedladende</a:t>
            </a:r>
            <a:r>
              <a:rPr lang="en-US" baseline="0" dirty="0" smtClean="0">
                <a:sym typeface="Wingdings"/>
              </a:rPr>
              <a:t> (</a:t>
            </a:r>
            <a:r>
              <a:rPr lang="en-US" baseline="0" dirty="0" err="1" smtClean="0">
                <a:sym typeface="Wingdings"/>
              </a:rPr>
              <a:t>kilde</a:t>
            </a:r>
            <a:r>
              <a:rPr lang="en-US" baseline="0" dirty="0" smtClean="0">
                <a:sym typeface="Wingdings"/>
              </a:rPr>
              <a:t>!!)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Hårfin</a:t>
            </a:r>
            <a:r>
              <a:rPr lang="en-US" baseline="0" dirty="0" smtClean="0"/>
              <a:t> </a:t>
            </a:r>
            <a:r>
              <a:rPr lang="en-US" baseline="0" dirty="0" smtClean="0"/>
              <a:t>balancere, ikke at lyde nedladende og sikkert også en smagssag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E909-DC27-49BD-BA7B-B722460305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9D5C-7180-4EB4-ABAC-B8291AE4A24B}" type="datetimeFigureOut">
              <a:rPr lang="en-US" smtClean="0"/>
              <a:pPr/>
              <a:t>09/01/17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E1B7-EA4B-4627-8377-47E877C4B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ranklin Gothic Medium Con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676400"/>
            <a:ext cx="7772400" cy="243839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Franklin Gothic Medium Cond" pitchFamily="34" charset="0"/>
                <a:ea typeface="+mj-ea"/>
                <a:cs typeface="+mj-cs"/>
              </a:defRPr>
            </a:lvl1pPr>
          </a:lstStyle>
          <a:p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Design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akustisk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volmenmåling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spc="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bryst</a:t>
            </a:r>
            <a:r>
              <a:rPr lang="en-US" sz="48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8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alpha val="95000"/>
                </a:prst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114800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prstClr val="black"/>
                </a:solidFill>
              </a:rPr>
              <a:t>bachelorprojekt</a:t>
            </a:r>
            <a:r>
              <a:rPr lang="en-US" sz="2400" dirty="0">
                <a:solidFill>
                  <a:prstClr val="black"/>
                </a:solidFill>
              </a:rPr>
              <a:t> nr. 16119</a:t>
            </a:r>
          </a:p>
          <a:p>
            <a:pPr algn="r"/>
            <a:endParaRPr lang="en-US" sz="2400" dirty="0">
              <a:solidFill>
                <a:prstClr val="black"/>
              </a:solidFill>
            </a:endParaRPr>
          </a:p>
          <a:p>
            <a:pPr algn="r"/>
            <a:r>
              <a:rPr lang="en-US" sz="2000" dirty="0" err="1">
                <a:solidFill>
                  <a:prstClr val="black"/>
                </a:solidFill>
              </a:rPr>
              <a:t>Jannie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Thorup</a:t>
            </a:r>
            <a:r>
              <a:rPr lang="en-US" sz="2000" dirty="0">
                <a:solidFill>
                  <a:prstClr val="black"/>
                </a:solidFill>
              </a:rPr>
              <a:t> Hansen 11089</a:t>
            </a:r>
          </a:p>
          <a:p>
            <a:pPr algn="r"/>
            <a:r>
              <a:rPr lang="en-US" sz="2000" dirty="0" smtClean="0">
                <a:solidFill>
                  <a:prstClr val="black"/>
                </a:solidFill>
              </a:rPr>
              <a:t>June </a:t>
            </a:r>
            <a:r>
              <a:rPr lang="en-US" sz="2000" dirty="0">
                <a:solidFill>
                  <a:prstClr val="black"/>
                </a:solidFill>
              </a:rPr>
              <a:t>Richter 10871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7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C0B11"/>
                </a:solidFill>
              </a:rPr>
              <a:t>3</a:t>
            </a:r>
            <a:r>
              <a:rPr lang="en-US" sz="3200" dirty="0" smtClean="0">
                <a:solidFill>
                  <a:srgbClr val="4C0B11"/>
                </a:solidFill>
              </a:rPr>
              <a:t>. Design, </a:t>
            </a:r>
            <a:r>
              <a:rPr lang="en-US" sz="3200" dirty="0" err="1" smtClean="0">
                <a:solidFill>
                  <a:srgbClr val="4C0B11"/>
                </a:solidFill>
              </a:rPr>
              <a:t>udvikling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og</a:t>
            </a:r>
            <a:r>
              <a:rPr lang="en-US" sz="3200" dirty="0" smtClean="0">
                <a:solidFill>
                  <a:srgbClr val="4C0B11"/>
                </a:solidFill>
              </a:rPr>
              <a:t> test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7526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design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Testbaseret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udvikling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Iterativt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testforløb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pic>
        <p:nvPicPr>
          <p:cNvPr id="6" name="Picture 5" descr="AgileTesting-kop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810000" cy="44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roadbl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4876800" cy="3374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hallenges-231x29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19400"/>
            <a:ext cx="2427951" cy="3142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67000" y="17526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Uundgåeligt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Løsningsorienteret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Anvendt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tilgængelige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ressourcer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Priotering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tid</a:t>
            </a:r>
            <a:r>
              <a:rPr lang="en-US" sz="2000" i="1" dirty="0" smtClean="0"/>
              <a:t> </a:t>
            </a:r>
            <a:endParaRPr lang="en-US" sz="20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ROADBLOCKS</a:t>
            </a:r>
            <a:endParaRPr lang="en-US" sz="3200" dirty="0">
              <a:solidFill>
                <a:srgbClr val="4C0B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990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 SW </a:t>
            </a:r>
            <a:r>
              <a:rPr lang="en-US" sz="2000" i="1" dirty="0" err="1" smtClean="0"/>
              <a:t>udvikling</a:t>
            </a:r>
            <a:r>
              <a:rPr lang="en-US" sz="2000" i="1" dirty="0" smtClean="0"/>
              <a:t> MED </a:t>
            </a:r>
            <a:r>
              <a:rPr lang="en-US" sz="2000" i="1" dirty="0" smtClean="0"/>
              <a:t>W</a:t>
            </a:r>
            <a:r>
              <a:rPr lang="en-US" sz="2000" i="1" dirty="0" smtClean="0"/>
              <a:t>rite To Spreadsheet </a:t>
            </a:r>
            <a:r>
              <a:rPr lang="en-US" sz="2000" i="1" dirty="0" err="1" smtClean="0"/>
              <a:t>File.vi</a:t>
            </a: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pic>
        <p:nvPicPr>
          <p:cNvPr id="6" name="Picture 5" descr="VI0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295400"/>
            <a:ext cx="7239000" cy="40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C0B11"/>
                </a:solidFill>
              </a:rPr>
              <a:t>4</a:t>
            </a:r>
            <a:r>
              <a:rPr lang="en-US" sz="3200" dirty="0" smtClean="0">
                <a:solidFill>
                  <a:srgbClr val="4C0B11"/>
                </a:solidFill>
              </a:rPr>
              <a:t>. </a:t>
            </a:r>
            <a:r>
              <a:rPr lang="en-US" sz="3200" dirty="0" err="1" smtClean="0">
                <a:solidFill>
                  <a:srgbClr val="4C0B11"/>
                </a:solidFill>
              </a:rPr>
              <a:t>Implementering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676400"/>
            <a:ext cx="5791200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smtClean="0"/>
              <a:t>FURPS+ god </a:t>
            </a:r>
            <a:r>
              <a:rPr lang="en-US" sz="2000" i="1" dirty="0" err="1" smtClean="0"/>
              <a:t>til</a:t>
            </a:r>
            <a:r>
              <a:rPr lang="en-US" sz="2000" i="1" dirty="0" smtClean="0"/>
              <a:t> </a:t>
            </a:r>
            <a:r>
              <a:rPr lang="en-US" sz="2000" i="1" dirty="0" err="1"/>
              <a:t>r</a:t>
            </a:r>
            <a:r>
              <a:rPr lang="en-US" sz="2000" i="1" dirty="0" err="1" smtClean="0"/>
              <a:t>evidering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krav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Refleksion</a:t>
            </a:r>
            <a:r>
              <a:rPr lang="en-US" sz="2000" i="1" dirty="0" smtClean="0"/>
              <a:t> over </a:t>
            </a:r>
            <a:r>
              <a:rPr lang="en-US" sz="2000" i="1" dirty="0" err="1" smtClean="0"/>
              <a:t>hvornår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produktet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klar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accepttest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Nedprioritering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redegørelse</a:t>
            </a:r>
            <a:r>
              <a:rPr lang="en-US" sz="2000" i="1" dirty="0" smtClean="0"/>
              <a:t> </a:t>
            </a:r>
            <a:r>
              <a:rPr lang="en-US" sz="2000" i="1" dirty="0" smtClean="0"/>
              <a:t>for </a:t>
            </a:r>
            <a:r>
              <a:rPr lang="en-US" sz="2000" i="1" dirty="0" err="1" smtClean="0"/>
              <a:t>vejen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medicinsk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godkendelse</a:t>
            </a:r>
            <a:endParaRPr lang="en-US" sz="2000" i="1" dirty="0" smtClean="0"/>
          </a:p>
        </p:txBody>
      </p:sp>
      <p:pic>
        <p:nvPicPr>
          <p:cNvPr id="3" name="Picture 2" descr="san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87210"/>
            <a:ext cx="4114800" cy="24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4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Accepttest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pic>
        <p:nvPicPr>
          <p:cNvPr id="3" name="Picture 2" descr="Skærmbillede 2017-01-06 kl. 10.56.09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86" y="1828800"/>
            <a:ext cx="7355114" cy="3175541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4191000" y="1752600"/>
            <a:ext cx="3352800" cy="3505200"/>
          </a:xfrm>
          <a:prstGeom prst="noSmoking">
            <a:avLst/>
          </a:prstGeom>
          <a:solidFill>
            <a:srgbClr val="FF0000"/>
          </a:solidFill>
          <a:ln w="63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61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Diskussion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af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resultater</a:t>
            </a:r>
            <a:endParaRPr lang="en-US" sz="3200" dirty="0">
              <a:solidFill>
                <a:srgbClr val="4C0B1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7283"/>
              </p:ext>
            </p:extLst>
          </p:nvPr>
        </p:nvGraphicFramePr>
        <p:xfrm>
          <a:off x="2133600" y="1828800"/>
          <a:ext cx="6705600" cy="230637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80086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Testobjekt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[ID]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Resonans-frevkens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[Hz]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Volumen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[l]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Relativ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afvigelse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[%]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Standard-</a:t>
                      </a:r>
                      <a:r>
                        <a:rPr lang="en-US" dirty="0" err="1" smtClean="0"/>
                        <a:t>afvigelse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[Hz]</a:t>
                      </a:r>
                      <a:endParaRPr lang="en-US" dirty="0"/>
                    </a:p>
                  </a:txBody>
                  <a:tcPr/>
                </a:tc>
              </a:tr>
              <a:tr h="4639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182,12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17,16 </a:t>
                      </a:r>
                      <a:endParaRPr lang="en-US" dirty="0"/>
                    </a:p>
                  </a:txBody>
                  <a:tcPr/>
                </a:tc>
              </a:tr>
              <a:tr h="4639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2,16</a:t>
                      </a:r>
                      <a:endParaRPr lang="en-US" dirty="0"/>
                    </a:p>
                  </a:txBody>
                  <a:tcPr/>
                </a:tc>
              </a:tr>
              <a:tr h="4639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201,62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G_5622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t="30617" r="11667" b="24444"/>
          <a:stretch/>
        </p:blipFill>
        <p:spPr>
          <a:xfrm>
            <a:off x="228600" y="4527009"/>
            <a:ext cx="4343400" cy="2102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3863" y="5726668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9263" y="5486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3263" y="56388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5" y="1143000"/>
            <a:ext cx="802284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Udførelse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af</a:t>
            </a:r>
            <a:r>
              <a:rPr lang="en-US" sz="3200" dirty="0" smtClean="0">
                <a:solidFill>
                  <a:srgbClr val="4C0B11"/>
                </a:solidFill>
              </a:rPr>
              <a:t> test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16764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Testobjekt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svinefars</a:t>
            </a:r>
            <a:r>
              <a:rPr lang="en-US" sz="2000" i="1" dirty="0" smtClean="0"/>
              <a:t> med </a:t>
            </a:r>
            <a:r>
              <a:rPr lang="en-US" sz="2000" i="1" dirty="0" err="1" smtClean="0"/>
              <a:t>volumen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på</a:t>
            </a:r>
            <a:r>
              <a:rPr lang="en-US" sz="2000" i="1" dirty="0" smtClean="0"/>
              <a:t> 500 ml. </a:t>
            </a:r>
            <a:endParaRPr lang="en-US" i="1" dirty="0" smtClean="0"/>
          </a:p>
          <a:p>
            <a:endParaRPr lang="en-US" sz="2000" i="1" dirty="0" smtClean="0"/>
          </a:p>
        </p:txBody>
      </p:sp>
      <p:pic>
        <p:nvPicPr>
          <p:cNvPr id="3" name="Picture 2" descr="præstes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>
          <a:xfrm>
            <a:off x="3124200" y="2362200"/>
            <a:ext cx="3429000" cy="3793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2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Perspektivering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1986915"/>
            <a:ext cx="5638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Det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udviklede</a:t>
            </a:r>
            <a:r>
              <a:rPr lang="en-US" sz="2000" i="1" dirty="0" smtClean="0"/>
              <a:t> </a:t>
            </a:r>
            <a:r>
              <a:rPr lang="en-US" sz="2000" i="1" dirty="0" smtClean="0"/>
              <a:t>systems </a:t>
            </a:r>
            <a:r>
              <a:rPr lang="en-US" sz="2000" i="1" dirty="0" err="1" smtClean="0"/>
              <a:t>udfordringer</a:t>
            </a:r>
            <a:r>
              <a:rPr lang="en-US" sz="2000" i="1" dirty="0" smtClean="0"/>
              <a:t>  </a:t>
            </a:r>
            <a:endParaRPr lang="en-US" sz="2000" i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Ikke</a:t>
            </a:r>
            <a:r>
              <a:rPr lang="en-US" sz="2000" i="1" dirty="0" err="1" smtClean="0"/>
              <a:t>-idelle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forhold</a:t>
            </a:r>
            <a:r>
              <a:rPr lang="en-US" sz="2000" i="1" dirty="0" smtClean="0"/>
              <a:t> </a:t>
            </a:r>
            <a:r>
              <a:rPr lang="en-US" sz="2000" i="1" dirty="0" err="1"/>
              <a:t>i</a:t>
            </a:r>
            <a:r>
              <a:rPr lang="en-US" sz="2000" i="1" dirty="0" smtClean="0"/>
              <a:t> resonator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Ikke-idelle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forhold</a:t>
            </a:r>
            <a:r>
              <a:rPr lang="en-US" sz="2000" i="1" dirty="0" smtClean="0"/>
              <a:t> </a:t>
            </a:r>
            <a:r>
              <a:rPr lang="en-US" sz="2000" i="1" dirty="0" err="1"/>
              <a:t>i</a:t>
            </a:r>
            <a:r>
              <a:rPr lang="en-US" sz="2000" i="1" dirty="0" smtClean="0"/>
              <a:t> port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Medsvingning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transmittering</a:t>
            </a:r>
            <a:endParaRPr lang="en-US" sz="2000" i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Materialer</a:t>
            </a:r>
            <a:endParaRPr lang="en-US" sz="2000" i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smtClean="0"/>
              <a:t>Hardware  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90976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Hvad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kunne</a:t>
            </a:r>
            <a:r>
              <a:rPr lang="en-US" sz="3200" dirty="0" smtClean="0">
                <a:solidFill>
                  <a:srgbClr val="4C0B11"/>
                </a:solidFill>
              </a:rPr>
              <a:t> vi have </a:t>
            </a:r>
            <a:r>
              <a:rPr lang="en-US" sz="3200" dirty="0" err="1" smtClean="0">
                <a:solidFill>
                  <a:srgbClr val="4C0B11"/>
                </a:solidFill>
              </a:rPr>
              <a:t>gjort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anderledes</a:t>
            </a:r>
            <a:r>
              <a:rPr lang="en-US" sz="3200" dirty="0" smtClean="0">
                <a:solidFill>
                  <a:srgbClr val="4C0B11"/>
                </a:solidFill>
              </a:rPr>
              <a:t>?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986915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smtClean="0"/>
              <a:t>En mere </a:t>
            </a:r>
            <a:r>
              <a:rPr lang="en-US" sz="2000" i="1" dirty="0" err="1" smtClean="0"/>
              <a:t>slavisk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gennemgang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litteratur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vedr</a:t>
            </a:r>
            <a:r>
              <a:rPr lang="en-US" sz="2000" i="1" dirty="0" smtClean="0"/>
              <a:t>.  Helmholtz’ </a:t>
            </a:r>
            <a:r>
              <a:rPr lang="en-US" sz="2000" i="1" dirty="0" err="1" smtClean="0"/>
              <a:t>resonans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Strammere</a:t>
            </a:r>
            <a:r>
              <a:rPr lang="en-US" sz="2000" i="1" dirty="0" smtClean="0"/>
              <a:t> </a:t>
            </a:r>
            <a:r>
              <a:rPr lang="en-US" sz="2000" i="1" dirty="0" err="1"/>
              <a:t>t</a:t>
            </a:r>
            <a:r>
              <a:rPr lang="en-US" sz="2000" i="1" dirty="0" err="1" smtClean="0"/>
              <a:t>idsstyring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overholdelse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deadlines   </a:t>
            </a:r>
          </a:p>
          <a:p>
            <a:pPr marL="285750" indent="-285750">
              <a:buFont typeface="Wingdings" charset="2"/>
              <a:buChar char="v"/>
            </a:pPr>
            <a:endParaRPr lang="en-US" i="1" dirty="0" smtClean="0"/>
          </a:p>
          <a:p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70622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Agenda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Kort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opsummering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formål</a:t>
            </a:r>
            <a:endParaRPr lang="en-US" sz="2000" i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Erfaringer</a:t>
            </a:r>
            <a:r>
              <a:rPr lang="en-US" sz="2000" i="1" dirty="0" smtClean="0"/>
              <a:t> </a:t>
            </a:r>
            <a:r>
              <a:rPr lang="en-US" sz="2000" i="1" dirty="0" smtClean="0"/>
              <a:t>med </a:t>
            </a:r>
            <a:r>
              <a:rPr lang="en-US" sz="2000" i="1" dirty="0" err="1" smtClean="0"/>
              <a:t>vores</a:t>
            </a:r>
            <a:r>
              <a:rPr lang="en-US" sz="2000" i="1" dirty="0" smtClean="0"/>
              <a:t> </a:t>
            </a:r>
            <a:r>
              <a:rPr lang="en-US" sz="2000" i="1" dirty="0" err="1"/>
              <a:t>u</a:t>
            </a:r>
            <a:r>
              <a:rPr lang="en-US" sz="2000" i="1" dirty="0" err="1" smtClean="0"/>
              <a:t>dviklingsfaser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Diskussion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resultater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/>
              <a:t>Live testing 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Perspektivering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Hvad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kunne</a:t>
            </a:r>
            <a:r>
              <a:rPr lang="en-US" sz="2000" i="1" dirty="0" smtClean="0"/>
              <a:t> vi have </a:t>
            </a:r>
            <a:r>
              <a:rPr lang="en-US" sz="2000" i="1" dirty="0" err="1" smtClean="0"/>
              <a:t>gjort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anderledes</a:t>
            </a:r>
            <a:r>
              <a:rPr lang="en-US" sz="2000" i="1" dirty="0" smtClean="0"/>
              <a:t>?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Opnåede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erfaringer</a:t>
            </a:r>
            <a:r>
              <a:rPr lang="en-US" sz="2000" i="1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816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Opnåede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r>
              <a:rPr lang="en-US" sz="3200" dirty="0" err="1" smtClean="0">
                <a:solidFill>
                  <a:srgbClr val="4C0B11"/>
                </a:solidFill>
              </a:rPr>
              <a:t>erfaringer</a:t>
            </a:r>
            <a:endParaRPr lang="en-US" sz="3200" dirty="0">
              <a:solidFill>
                <a:srgbClr val="4C0B11"/>
              </a:solidFill>
            </a:endParaRPr>
          </a:p>
        </p:txBody>
      </p:sp>
      <p:pic>
        <p:nvPicPr>
          <p:cNvPr id="3" name="Picture 2" descr="janni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9071" r="2268"/>
          <a:stretch/>
        </p:blipFill>
        <p:spPr>
          <a:xfrm>
            <a:off x="-152400" y="3810000"/>
            <a:ext cx="4775200" cy="2800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jun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7800" r="4536"/>
          <a:stretch/>
        </p:blipFill>
        <p:spPr>
          <a:xfrm>
            <a:off x="4580466" y="1981200"/>
            <a:ext cx="4572001" cy="3164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7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Formål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524000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smtClean="0"/>
              <a:t>Der </a:t>
            </a:r>
            <a:r>
              <a:rPr lang="en-US" sz="2000" i="1" dirty="0" err="1" smtClean="0"/>
              <a:t>efterspørges</a:t>
            </a:r>
            <a:r>
              <a:rPr lang="en-US" sz="2000" i="1" dirty="0" smtClean="0"/>
              <a:t> en </a:t>
            </a:r>
            <a:r>
              <a:rPr lang="en-US" sz="2000" i="1" dirty="0" err="1"/>
              <a:t>s</a:t>
            </a:r>
            <a:r>
              <a:rPr lang="en-US" sz="2000" i="1" dirty="0" err="1" smtClean="0"/>
              <a:t>tandardiseret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objektiv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målemetode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et </a:t>
            </a:r>
            <a:r>
              <a:rPr lang="en-US" sz="2000" i="1" dirty="0" err="1" smtClean="0"/>
              <a:t>brystvolumen</a:t>
            </a:r>
            <a:r>
              <a:rPr lang="en-US" sz="2000" i="1" dirty="0" smtClean="0"/>
              <a:t> </a:t>
            </a:r>
          </a:p>
          <a:p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072824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Problemformulering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657600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Udviklingsprojekt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smtClean="0"/>
              <a:t>Helmholtz’ </a:t>
            </a:r>
            <a:r>
              <a:rPr lang="en-US" sz="2000" i="1" dirty="0" err="1" smtClean="0"/>
              <a:t>resonansteori</a:t>
            </a:r>
            <a:endParaRPr lang="en-US" sz="2000" i="1" dirty="0" smtClean="0"/>
          </a:p>
          <a:p>
            <a:endParaRPr lang="en-US" i="1" dirty="0"/>
          </a:p>
        </p:txBody>
      </p:sp>
      <p:pic>
        <p:nvPicPr>
          <p:cNvPr id="3" name="Picture 2" descr="gold-stand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81200"/>
            <a:ext cx="1222683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elmholtz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5" y="3429000"/>
            <a:ext cx="2187815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40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Afgrænsning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057400"/>
            <a:ext cx="4038600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Klarlægning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opgaver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Prioritering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funktioner</a:t>
            </a:r>
            <a:r>
              <a:rPr lang="en-US" i="1" dirty="0"/>
              <a:t> </a:t>
            </a:r>
            <a:r>
              <a:rPr lang="en-US" i="1" dirty="0" err="1" smtClean="0"/>
              <a:t>og</a:t>
            </a:r>
            <a:r>
              <a:rPr lang="en-US" i="1" dirty="0" smtClean="0"/>
              <a:t> </a:t>
            </a:r>
            <a:r>
              <a:rPr lang="en-US" i="1" dirty="0" err="1" smtClean="0"/>
              <a:t>krav</a:t>
            </a: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Definering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opgavens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indhold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Overblik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pic>
        <p:nvPicPr>
          <p:cNvPr id="11" name="Picture 10" descr="moscow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73" y="685800"/>
            <a:ext cx="3119427" cy="5852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Udviklingsfaser</a:t>
            </a:r>
            <a:endParaRPr lang="en-US" sz="3200" dirty="0">
              <a:solidFill>
                <a:srgbClr val="4C0B1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51615937"/>
              </p:ext>
            </p:extLst>
          </p:nvPr>
        </p:nvGraphicFramePr>
        <p:xfrm>
          <a:off x="2057400" y="1600200"/>
          <a:ext cx="6705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30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1. </a:t>
            </a:r>
            <a:r>
              <a:rPr lang="en-US" sz="3200" dirty="0" err="1" smtClean="0">
                <a:solidFill>
                  <a:srgbClr val="4C0B11"/>
                </a:solidFill>
              </a:rPr>
              <a:t>Konceptudvikling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524000"/>
            <a:ext cx="56388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Klarlægning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</a:t>
            </a:r>
            <a:r>
              <a:rPr lang="en-US" sz="2000" i="1" dirty="0" err="1" smtClean="0"/>
              <a:t>rojektadministration</a:t>
            </a:r>
            <a:r>
              <a:rPr lang="en-US" sz="2000" i="1" dirty="0" smtClean="0"/>
              <a:t> </a:t>
            </a:r>
            <a:endParaRPr lang="en-US" sz="2000" i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i="1" dirty="0" err="1" smtClean="0"/>
              <a:t>Planlægning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litteratursøgningsproces</a:t>
            </a:r>
            <a:endParaRPr lang="en-US" sz="2000" i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Opgavenedbrydning</a:t>
            </a:r>
            <a:r>
              <a:rPr lang="en-US" sz="2000" i="1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i="1" dirty="0" err="1" smtClean="0"/>
              <a:t>Afgrænsning</a:t>
            </a:r>
            <a:endParaRPr lang="en-US" sz="2000" i="1" dirty="0" smtClean="0"/>
          </a:p>
          <a:p>
            <a:pPr marL="742950" lvl="1" indent="-285750">
              <a:buFont typeface="Arial"/>
              <a:buChar char="•"/>
            </a:pPr>
            <a:endParaRPr lang="en-US" i="1" dirty="0"/>
          </a:p>
        </p:txBody>
      </p:sp>
      <p:pic>
        <p:nvPicPr>
          <p:cNvPr id="3" name="Picture 2" descr="M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3048162"/>
            <a:ext cx="3134693" cy="2514438"/>
          </a:xfrm>
          <a:prstGeom prst="rect">
            <a:avLst/>
          </a:prstGeom>
        </p:spPr>
      </p:pic>
      <p:pic>
        <p:nvPicPr>
          <p:cNvPr id="7" name="Picture 6" descr="Aktionsrefer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33800"/>
            <a:ext cx="2653221" cy="2438400"/>
          </a:xfrm>
          <a:prstGeom prst="rect">
            <a:avLst/>
          </a:prstGeom>
        </p:spPr>
      </p:pic>
      <p:pic>
        <p:nvPicPr>
          <p:cNvPr id="8" name="Picture 7" descr="Skærmbillede 2017-01-08 kl. 21.03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221416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Projektplanlægning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057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Stage-Gate vs. Agile Stage-Gate </a:t>
            </a:r>
            <a:endParaRPr lang="en-US" i="1" dirty="0"/>
          </a:p>
        </p:txBody>
      </p:sp>
      <p:pic>
        <p:nvPicPr>
          <p:cNvPr id="3" name="Picture 2" descr="inspirerendedi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47999"/>
            <a:ext cx="4572000" cy="26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571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4C0B11"/>
                </a:solidFill>
              </a:rPr>
              <a:t>Projektstyring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057400"/>
            <a:ext cx="563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Pivotal </a:t>
            </a:r>
            <a:r>
              <a:rPr lang="en-US" sz="2000" i="1" dirty="0" smtClean="0"/>
              <a:t>Tracker giver </a:t>
            </a:r>
            <a:r>
              <a:rPr lang="en-US" sz="2000" i="1" dirty="0" err="1" smtClean="0"/>
              <a:t>overblik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Planning poker </a:t>
            </a:r>
            <a:r>
              <a:rPr lang="en-US" sz="2000" i="1" dirty="0" err="1" smtClean="0"/>
              <a:t>skaber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fælles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forståelse</a:t>
            </a:r>
            <a:endParaRPr lang="en-US" sz="2000" i="1" dirty="0" smtClean="0"/>
          </a:p>
          <a:p>
            <a:pPr marL="742950" lvl="1" indent="-285750">
              <a:buFont typeface="Arial"/>
              <a:buChar char="•"/>
            </a:pPr>
            <a:endParaRPr lang="en-US" i="1" dirty="0"/>
          </a:p>
        </p:txBody>
      </p:sp>
      <p:pic>
        <p:nvPicPr>
          <p:cNvPr id="3" name="Picture 2" descr="Planningpok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"/>
            <a:ext cx="2362200" cy="31496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Opgave med 13 point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6" b="7201"/>
          <a:stretch/>
        </p:blipFill>
        <p:spPr>
          <a:xfrm>
            <a:off x="152400" y="3581400"/>
            <a:ext cx="6019800" cy="3115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C0B11"/>
                </a:solidFill>
              </a:rPr>
              <a:t>2. High-level </a:t>
            </a:r>
            <a:r>
              <a:rPr lang="en-US" sz="3200" dirty="0" err="1" smtClean="0">
                <a:solidFill>
                  <a:srgbClr val="4C0B11"/>
                </a:solidFill>
              </a:rPr>
              <a:t>produktspecifikation</a:t>
            </a:r>
            <a:r>
              <a:rPr lang="en-US" sz="3200" dirty="0" smtClean="0">
                <a:solidFill>
                  <a:srgbClr val="4C0B11"/>
                </a:solidFill>
              </a:rPr>
              <a:t> </a:t>
            </a:r>
            <a:endParaRPr lang="en-US" sz="3200" dirty="0">
              <a:solidFill>
                <a:srgbClr val="4C0B1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Søgeprotokoller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nedbrydning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</a:t>
            </a:r>
            <a:r>
              <a:rPr lang="en-US" sz="2000" i="1" dirty="0" err="1" smtClean="0"/>
              <a:t>kravspecifikation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smtClean="0"/>
              <a:t>High-level </a:t>
            </a:r>
            <a:r>
              <a:rPr lang="en-US" sz="2000" i="1" dirty="0" err="1" smtClean="0"/>
              <a:t>accepttest</a:t>
            </a:r>
            <a:endParaRPr lang="en-US" sz="2000" i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000" i="1" dirty="0" err="1" smtClean="0"/>
              <a:t>Udarbejdelse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af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retningslinjer</a:t>
            </a:r>
            <a:r>
              <a:rPr lang="en-US" sz="2000" i="1" dirty="0" smtClean="0"/>
              <a:t> for </a:t>
            </a:r>
            <a:r>
              <a:rPr lang="en-US" sz="2000" i="1" dirty="0" err="1" smtClean="0"/>
              <a:t>testforløb</a:t>
            </a:r>
            <a:r>
              <a:rPr lang="en-US" sz="2000" i="1" dirty="0" smtClean="0"/>
              <a:t> </a:t>
            </a:r>
            <a:endParaRPr lang="en-US" i="1" dirty="0" smtClean="0"/>
          </a:p>
          <a:p>
            <a:pPr marL="285750" indent="-285750">
              <a:buFont typeface="Wingdings" charset="2"/>
              <a:buChar char="v"/>
            </a:pPr>
            <a:endParaRPr lang="en-US" sz="2000" i="1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85408939"/>
              </p:ext>
            </p:extLst>
          </p:nvPr>
        </p:nvGraphicFramePr>
        <p:xfrm>
          <a:off x="2413000" y="3581400"/>
          <a:ext cx="6426200" cy="252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612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5dd3b5eab04799935286d652a75b776e2b83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4303</TotalTime>
  <Words>1283</Words>
  <Application>Microsoft Macintosh PowerPoint</Application>
  <PresentationFormat>On-screen Show (4:3)</PresentationFormat>
  <Paragraphs>232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June Richter</cp:lastModifiedBy>
  <cp:revision>118</cp:revision>
  <dcterms:created xsi:type="dcterms:W3CDTF">2011-09-24T02:36:15Z</dcterms:created>
  <dcterms:modified xsi:type="dcterms:W3CDTF">2017-01-09T12:55:43Z</dcterms:modified>
</cp:coreProperties>
</file>