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60" d="100"/>
          <a:sy n="160" d="100"/>
        </p:scale>
        <p:origin x="26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B49B4B7-4515-9B7A-7014-C81F2C48F720}"/>
              </a:ext>
            </a:extLst>
          </p:cNvPr>
          <p:cNvPicPr>
            <a:picLocks noChangeAspect="1"/>
          </p:cNvPicPr>
          <p:nvPr/>
        </p:nvPicPr>
        <p:blipFill>
          <a:blip r:embed="rId2"/>
          <a:stretch>
            <a:fillRect/>
          </a:stretch>
        </p:blipFill>
        <p:spPr>
          <a:xfrm>
            <a:off x="2047735" y="1886509"/>
            <a:ext cx="7620000" cy="4276725"/>
          </a:xfrm>
          <a:prstGeom prst="rect">
            <a:avLst/>
          </a:prstGeom>
          <a:effectLst>
            <a:softEdge rad="114300"/>
          </a:effectLst>
        </p:spPr>
      </p:pic>
      <p:sp>
        <p:nvSpPr>
          <p:cNvPr id="2" name="Titel 1">
            <a:extLst>
              <a:ext uri="{FF2B5EF4-FFF2-40B4-BE49-F238E27FC236}">
                <a16:creationId xmlns:a16="http://schemas.microsoft.com/office/drawing/2014/main" id="{793A8990-518F-6FFB-ACD6-9D04947FC449}"/>
              </a:ext>
            </a:extLst>
          </p:cNvPr>
          <p:cNvSpPr>
            <a:spLocks noGrp="1"/>
          </p:cNvSpPr>
          <p:nvPr>
            <p:ph type="ctrTitle"/>
          </p:nvPr>
        </p:nvSpPr>
        <p:spPr>
          <a:xfrm>
            <a:off x="2047735" y="331941"/>
            <a:ext cx="8825658" cy="1030134"/>
          </a:xfrm>
        </p:spPr>
        <p:txBody>
          <a:bodyPr/>
          <a:lstStyle/>
          <a:p>
            <a:r>
              <a:rPr lang="de-DE" dirty="0" err="1"/>
              <a:t>Canal</a:t>
            </a:r>
            <a:r>
              <a:rPr lang="de-DE" dirty="0"/>
              <a:t> de Panamá</a:t>
            </a:r>
          </a:p>
        </p:txBody>
      </p:sp>
      <p:sp>
        <p:nvSpPr>
          <p:cNvPr id="3" name="Untertitel 2">
            <a:extLst>
              <a:ext uri="{FF2B5EF4-FFF2-40B4-BE49-F238E27FC236}">
                <a16:creationId xmlns:a16="http://schemas.microsoft.com/office/drawing/2014/main" id="{BD1DCD3D-4916-FE42-359C-AD361CAD1AD0}"/>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38191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Importancía</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p:txBody>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8 por ciento del producto interno bruto (PIB) de Panamá en 2016</a:t>
            </a:r>
          </a:p>
          <a:p>
            <a:r>
              <a:rPr lang="es-ES" sz="1800" dirty="0">
                <a:latin typeface="Calibri" panose="020F0502020204030204" pitchFamily="34" charset="0"/>
                <a:cs typeface="Times New Roman" panose="02020603050405020304" pitchFamily="18" charset="0"/>
              </a:rPr>
              <a:t>Volkswagen: solo 6 % PIB de Alemania en 2016</a:t>
            </a:r>
          </a:p>
          <a:p>
            <a:r>
              <a:rPr lang="es-ES" sz="1800" dirty="0">
                <a:latin typeface="Calibri" panose="020F0502020204030204" pitchFamily="34" charset="0"/>
                <a:cs typeface="Times New Roman" panose="02020603050405020304" pitchFamily="18" charset="0"/>
              </a:rPr>
              <a:t>Muy importante parar enviar mercancías</a:t>
            </a:r>
            <a:endParaRPr lang="de-DE" dirty="0"/>
          </a:p>
        </p:txBody>
      </p:sp>
      <p:pic>
        <p:nvPicPr>
          <p:cNvPr id="1028" name="Picture 4">
            <a:extLst>
              <a:ext uri="{FF2B5EF4-FFF2-40B4-BE49-F238E27FC236}">
                <a16:creationId xmlns:a16="http://schemas.microsoft.com/office/drawing/2014/main" id="{0C45FD2C-0C2B-22F6-F4E9-A035B793E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127" y="2294964"/>
            <a:ext cx="4274147" cy="4383741"/>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509A9764-3573-21CF-C691-F70F07EBBFA3}"/>
              </a:ext>
            </a:extLst>
          </p:cNvPr>
          <p:cNvSpPr txBox="1"/>
          <p:nvPr/>
        </p:nvSpPr>
        <p:spPr>
          <a:xfrm>
            <a:off x="2142147" y="6131316"/>
            <a:ext cx="3203388" cy="369332"/>
          </a:xfrm>
          <a:prstGeom prst="rect">
            <a:avLst/>
          </a:prstGeom>
          <a:noFill/>
        </p:spPr>
        <p:txBody>
          <a:bodyPr wrap="square" rtlCol="0">
            <a:spAutoFit/>
          </a:bodyPr>
          <a:lstStyle/>
          <a:p>
            <a:r>
              <a:rPr lang="es-ES" sz="1800" dirty="0">
                <a:latin typeface="Calibri" panose="020F0502020204030204" pitchFamily="34" charset="0"/>
                <a:cs typeface="Times New Roman" panose="02020603050405020304" pitchFamily="18" charset="0"/>
              </a:rPr>
              <a:t>mercancías : Güter/Waren</a:t>
            </a:r>
            <a:endParaRPr lang="de-DE" dirty="0"/>
          </a:p>
        </p:txBody>
      </p:sp>
    </p:spTree>
    <p:extLst>
      <p:ext uri="{BB962C8B-B14F-4D97-AF65-F5344CB8AC3E}">
        <p14:creationId xmlns:p14="http://schemas.microsoft.com/office/powerpoint/2010/main" val="276672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Ampliación</a:t>
            </a:r>
            <a:r>
              <a:rPr lang="de-DE" dirty="0"/>
              <a:t> en 2016 y </a:t>
            </a:r>
            <a:r>
              <a:rPr lang="de-DE" dirty="0" err="1"/>
              <a:t>futuro</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a:xfrm>
            <a:off x="1103312" y="2052918"/>
            <a:ext cx="9793288" cy="4195481"/>
          </a:xfrm>
        </p:spPr>
        <p:txBody>
          <a:bodyPr/>
          <a:lstStyle/>
          <a:p>
            <a:r>
              <a:rPr lang="de-DE" dirty="0" err="1"/>
              <a:t>Clase</a:t>
            </a:r>
            <a:r>
              <a:rPr lang="de-DE" dirty="0"/>
              <a:t> </a:t>
            </a:r>
            <a:r>
              <a:rPr lang="de-DE" dirty="0" err="1"/>
              <a:t>antigua</a:t>
            </a:r>
            <a:r>
              <a:rPr lang="de-DE" dirty="0"/>
              <a:t>: </a:t>
            </a:r>
            <a:r>
              <a:rPr lang="de-DE" dirty="0" err="1"/>
              <a:t>Panamax</a:t>
            </a:r>
            <a:r>
              <a:rPr lang="de-DE" dirty="0"/>
              <a:t> (~4500 TEU: 1 TEU = </a:t>
            </a:r>
            <a:r>
              <a:rPr lang="de-DE" dirty="0" err="1"/>
              <a:t>contenedor</a:t>
            </a:r>
            <a:r>
              <a:rPr lang="de-DE" dirty="0"/>
              <a:t> </a:t>
            </a:r>
            <a:r>
              <a:rPr lang="de-DE" dirty="0" err="1"/>
              <a:t>normalizado</a:t>
            </a:r>
            <a:r>
              <a:rPr lang="de-DE" dirty="0"/>
              <a:t>)</a:t>
            </a:r>
          </a:p>
          <a:p>
            <a:r>
              <a:rPr lang="de-DE" dirty="0" err="1"/>
              <a:t>Clase</a:t>
            </a:r>
            <a:r>
              <a:rPr lang="de-DE" dirty="0"/>
              <a:t> </a:t>
            </a:r>
            <a:r>
              <a:rPr lang="de-DE" dirty="0" err="1"/>
              <a:t>nueva</a:t>
            </a:r>
            <a:r>
              <a:rPr lang="de-DE" dirty="0"/>
              <a:t>: </a:t>
            </a:r>
            <a:r>
              <a:rPr lang="de-DE" dirty="0" err="1"/>
              <a:t>Neopanamax</a:t>
            </a:r>
            <a:r>
              <a:rPr lang="de-DE" dirty="0"/>
              <a:t> (~12000 TEU)</a:t>
            </a:r>
          </a:p>
        </p:txBody>
      </p:sp>
      <p:pic>
        <p:nvPicPr>
          <p:cNvPr id="5122" name="Picture 2" descr="Figure 2: Panamax Versus Post-Panamax. If you are a user with disability and cannot view this image, call 800-853-1351">
            <a:extLst>
              <a:ext uri="{FF2B5EF4-FFF2-40B4-BE49-F238E27FC236}">
                <a16:creationId xmlns:a16="http://schemas.microsoft.com/office/drawing/2014/main" id="{4E0D10F0-F16C-A354-CC1A-9B9B7217C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1" y="3041294"/>
            <a:ext cx="7875557" cy="3363988"/>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07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Conclusión</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a:xfrm>
            <a:off x="1103312" y="2052918"/>
            <a:ext cx="9793288" cy="4195481"/>
          </a:xfrm>
        </p:spPr>
        <p:txBody>
          <a:bodyPr/>
          <a:lstStyle/>
          <a:p>
            <a:r>
              <a:rPr lang="de-DE" dirty="0"/>
              <a:t>Maravilla de la </a:t>
            </a:r>
            <a:r>
              <a:rPr lang="de-DE" dirty="0" err="1"/>
              <a:t>ingeniería</a:t>
            </a:r>
            <a:endParaRPr lang="de-DE" dirty="0"/>
          </a:p>
          <a:p>
            <a:r>
              <a:rPr lang="de-DE" dirty="0" err="1"/>
              <a:t>Muy</a:t>
            </a:r>
            <a:r>
              <a:rPr lang="de-DE" dirty="0"/>
              <a:t> </a:t>
            </a:r>
            <a:r>
              <a:rPr lang="de-DE" dirty="0" err="1"/>
              <a:t>importante</a:t>
            </a:r>
            <a:r>
              <a:rPr lang="de-DE" dirty="0"/>
              <a:t> </a:t>
            </a:r>
            <a:r>
              <a:rPr lang="de-DE" dirty="0" err="1"/>
              <a:t>para</a:t>
            </a:r>
            <a:r>
              <a:rPr lang="de-DE" dirty="0"/>
              <a:t> Panamá</a:t>
            </a:r>
          </a:p>
          <a:p>
            <a:r>
              <a:rPr lang="de-DE" dirty="0" err="1"/>
              <a:t>Posible</a:t>
            </a:r>
            <a:r>
              <a:rPr lang="de-DE" dirty="0"/>
              <a:t> </a:t>
            </a:r>
            <a:r>
              <a:rPr lang="de-DE" dirty="0" err="1"/>
              <a:t>punto</a:t>
            </a:r>
            <a:r>
              <a:rPr lang="de-DE" dirty="0"/>
              <a:t> de </a:t>
            </a:r>
            <a:r>
              <a:rPr lang="de-DE" dirty="0" err="1"/>
              <a:t>conflicto</a:t>
            </a:r>
            <a:endParaRPr lang="de-DE" dirty="0"/>
          </a:p>
          <a:p>
            <a:endParaRPr lang="de-DE" dirty="0"/>
          </a:p>
        </p:txBody>
      </p:sp>
      <p:pic>
        <p:nvPicPr>
          <p:cNvPr id="5" name="Grafik 4">
            <a:extLst>
              <a:ext uri="{FF2B5EF4-FFF2-40B4-BE49-F238E27FC236}">
                <a16:creationId xmlns:a16="http://schemas.microsoft.com/office/drawing/2014/main" id="{6D5FC675-B91C-C2FE-76F4-14C335C954CE}"/>
              </a:ext>
            </a:extLst>
          </p:cNvPr>
          <p:cNvPicPr>
            <a:picLocks noChangeAspect="1"/>
          </p:cNvPicPr>
          <p:nvPr/>
        </p:nvPicPr>
        <p:blipFill>
          <a:blip r:embed="rId2"/>
          <a:stretch>
            <a:fillRect/>
          </a:stretch>
        </p:blipFill>
        <p:spPr>
          <a:xfrm>
            <a:off x="6243918" y="1853248"/>
            <a:ext cx="5537200" cy="3107754"/>
          </a:xfrm>
          <a:prstGeom prst="rect">
            <a:avLst/>
          </a:prstGeom>
          <a:effectLst>
            <a:softEdge rad="25400"/>
          </a:effectLst>
        </p:spPr>
      </p:pic>
    </p:spTree>
    <p:extLst>
      <p:ext uri="{BB962C8B-B14F-4D97-AF65-F5344CB8AC3E}">
        <p14:creationId xmlns:p14="http://schemas.microsoft.com/office/powerpoint/2010/main" val="25413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Contenido</a:t>
            </a:r>
            <a:endParaRPr lang="de-DE" dirty="0"/>
          </a:p>
        </p:txBody>
      </p:sp>
      <p:sp>
        <p:nvSpPr>
          <p:cNvPr id="3" name="Inhaltsplatzhalter 2">
            <a:extLst>
              <a:ext uri="{FF2B5EF4-FFF2-40B4-BE49-F238E27FC236}">
                <a16:creationId xmlns:a16="http://schemas.microsoft.com/office/drawing/2014/main" id="{36359444-E6DE-138C-5FEC-C5960D9A67AA}"/>
              </a:ext>
            </a:extLst>
          </p:cNvPr>
          <p:cNvSpPr>
            <a:spLocks noGrp="1"/>
          </p:cNvSpPr>
          <p:nvPr>
            <p:ph idx="1"/>
          </p:nvPr>
        </p:nvSpPr>
        <p:spPr/>
        <p:txBody>
          <a:bodyPr/>
          <a:lstStyle/>
          <a:p>
            <a:r>
              <a:rPr lang="de-DE" dirty="0" err="1"/>
              <a:t>Estructura</a:t>
            </a:r>
            <a:r>
              <a:rPr lang="de-DE" dirty="0"/>
              <a:t> del </a:t>
            </a:r>
            <a:r>
              <a:rPr lang="de-DE" dirty="0" err="1"/>
              <a:t>canal</a:t>
            </a:r>
            <a:endParaRPr lang="de-DE" dirty="0"/>
          </a:p>
          <a:p>
            <a:r>
              <a:rPr lang="de-DE" dirty="0" err="1"/>
              <a:t>Historia</a:t>
            </a:r>
            <a:r>
              <a:rPr lang="de-DE" dirty="0"/>
              <a:t> y primer </a:t>
            </a:r>
            <a:r>
              <a:rPr lang="de-DE" dirty="0" err="1"/>
              <a:t>intento</a:t>
            </a:r>
            <a:r>
              <a:rPr lang="de-DE" dirty="0"/>
              <a:t> de los </a:t>
            </a:r>
            <a:r>
              <a:rPr lang="de-DE" dirty="0" err="1"/>
              <a:t>franceses</a:t>
            </a:r>
            <a:endParaRPr lang="de-DE" dirty="0"/>
          </a:p>
          <a:p>
            <a:r>
              <a:rPr lang="de-DE" dirty="0" err="1"/>
              <a:t>Finalización</a:t>
            </a:r>
            <a:r>
              <a:rPr lang="de-DE" dirty="0"/>
              <a:t> </a:t>
            </a:r>
            <a:r>
              <a:rPr lang="de-DE" dirty="0" err="1"/>
              <a:t>por</a:t>
            </a:r>
            <a:r>
              <a:rPr lang="de-DE" dirty="0"/>
              <a:t> </a:t>
            </a:r>
            <a:r>
              <a:rPr lang="de-DE" dirty="0" err="1"/>
              <a:t>parte</a:t>
            </a:r>
            <a:r>
              <a:rPr lang="de-DE" dirty="0"/>
              <a:t> de los </a:t>
            </a:r>
            <a:r>
              <a:rPr lang="de-DE" dirty="0" err="1"/>
              <a:t>Estados</a:t>
            </a:r>
            <a:r>
              <a:rPr lang="de-DE" dirty="0"/>
              <a:t> </a:t>
            </a:r>
            <a:r>
              <a:rPr lang="de-DE" dirty="0" err="1"/>
              <a:t>Unidos</a:t>
            </a:r>
            <a:endParaRPr lang="de-DE" dirty="0"/>
          </a:p>
          <a:p>
            <a:r>
              <a:rPr lang="de-DE" dirty="0" err="1"/>
              <a:t>Importancía</a:t>
            </a:r>
            <a:endParaRPr lang="de-DE" dirty="0"/>
          </a:p>
          <a:p>
            <a:r>
              <a:rPr lang="de-DE" dirty="0" err="1"/>
              <a:t>Ampliación</a:t>
            </a:r>
            <a:r>
              <a:rPr lang="de-DE" dirty="0"/>
              <a:t> en 2016 y </a:t>
            </a:r>
            <a:r>
              <a:rPr lang="de-DE" dirty="0" err="1"/>
              <a:t>futuro</a:t>
            </a:r>
            <a:endParaRPr lang="de-DE" dirty="0"/>
          </a:p>
        </p:txBody>
      </p:sp>
    </p:spTree>
    <p:extLst>
      <p:ext uri="{BB962C8B-B14F-4D97-AF65-F5344CB8AC3E}">
        <p14:creationId xmlns:p14="http://schemas.microsoft.com/office/powerpoint/2010/main" val="3027186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Estructura</a:t>
            </a:r>
            <a:r>
              <a:rPr lang="de-DE" dirty="0"/>
              <a:t> del </a:t>
            </a:r>
            <a:r>
              <a:rPr lang="de-DE" dirty="0" err="1"/>
              <a:t>canal</a:t>
            </a:r>
            <a:endParaRPr lang="de-DE" dirty="0"/>
          </a:p>
        </p:txBody>
      </p:sp>
      <p:pic>
        <p:nvPicPr>
          <p:cNvPr id="7" name="Grafik 6">
            <a:extLst>
              <a:ext uri="{FF2B5EF4-FFF2-40B4-BE49-F238E27FC236}">
                <a16:creationId xmlns:a16="http://schemas.microsoft.com/office/drawing/2014/main" id="{12457E7D-5A72-A721-0D68-079A6F17391E}"/>
              </a:ext>
            </a:extLst>
          </p:cNvPr>
          <p:cNvPicPr>
            <a:picLocks noChangeAspect="1"/>
          </p:cNvPicPr>
          <p:nvPr/>
        </p:nvPicPr>
        <p:blipFill>
          <a:blip r:embed="rId2"/>
          <a:stretch>
            <a:fillRect/>
          </a:stretch>
        </p:blipFill>
        <p:spPr>
          <a:xfrm>
            <a:off x="6753596" y="1253447"/>
            <a:ext cx="5194225" cy="5364661"/>
          </a:xfrm>
          <a:prstGeom prst="rect">
            <a:avLst/>
          </a:prstGeom>
          <a:effectLst>
            <a:softEdge rad="25400"/>
          </a:effectLst>
        </p:spPr>
      </p:pic>
      <p:pic>
        <p:nvPicPr>
          <p:cNvPr id="11" name="Inhaltsplatzhalter 10">
            <a:extLst>
              <a:ext uri="{FF2B5EF4-FFF2-40B4-BE49-F238E27FC236}">
                <a16:creationId xmlns:a16="http://schemas.microsoft.com/office/drawing/2014/main" id="{D6B8F574-570A-9832-2358-27C670F59F80}"/>
              </a:ext>
            </a:extLst>
          </p:cNvPr>
          <p:cNvPicPr>
            <a:picLocks noGrp="1" noChangeAspect="1"/>
          </p:cNvPicPr>
          <p:nvPr>
            <p:ph idx="1"/>
          </p:nvPr>
        </p:nvPicPr>
        <p:blipFill>
          <a:blip r:embed="rId3"/>
          <a:stretch>
            <a:fillRect/>
          </a:stretch>
        </p:blipFill>
        <p:spPr>
          <a:xfrm>
            <a:off x="279618" y="1253447"/>
            <a:ext cx="6299942" cy="4195762"/>
          </a:xfrm>
          <a:effectLst>
            <a:softEdge rad="25400"/>
          </a:effectLst>
        </p:spPr>
      </p:pic>
      <p:sp>
        <p:nvSpPr>
          <p:cNvPr id="12" name="Textfeld 11">
            <a:extLst>
              <a:ext uri="{FF2B5EF4-FFF2-40B4-BE49-F238E27FC236}">
                <a16:creationId xmlns:a16="http://schemas.microsoft.com/office/drawing/2014/main" id="{90D2E38D-2FF3-D7B6-35A4-A763136A7E3F}"/>
              </a:ext>
            </a:extLst>
          </p:cNvPr>
          <p:cNvSpPr txBox="1"/>
          <p:nvPr/>
        </p:nvSpPr>
        <p:spPr>
          <a:xfrm>
            <a:off x="202060" y="5466389"/>
            <a:ext cx="6185043" cy="369332"/>
          </a:xfrm>
          <a:prstGeom prst="rect">
            <a:avLst/>
          </a:prstGeom>
          <a:noFill/>
        </p:spPr>
        <p:txBody>
          <a:bodyPr wrap="square" rtlCol="0">
            <a:spAutoFit/>
          </a:bodyPr>
          <a:lstStyle/>
          <a:p>
            <a:r>
              <a:rPr lang="de-DE" dirty="0" err="1"/>
              <a:t>Represa</a:t>
            </a:r>
            <a:r>
              <a:rPr lang="de-DE" dirty="0"/>
              <a:t> </a:t>
            </a:r>
            <a:r>
              <a:rPr lang="de-DE" dirty="0" err="1"/>
              <a:t>Gatún</a:t>
            </a:r>
            <a:endParaRPr lang="de-DE" dirty="0"/>
          </a:p>
        </p:txBody>
      </p:sp>
      <p:sp>
        <p:nvSpPr>
          <p:cNvPr id="13" name="Ellipse 12">
            <a:extLst>
              <a:ext uri="{FF2B5EF4-FFF2-40B4-BE49-F238E27FC236}">
                <a16:creationId xmlns:a16="http://schemas.microsoft.com/office/drawing/2014/main" id="{0671CBED-A5BC-2FC7-74EA-B156C95D28AF}"/>
              </a:ext>
            </a:extLst>
          </p:cNvPr>
          <p:cNvSpPr/>
          <p:nvPr/>
        </p:nvSpPr>
        <p:spPr>
          <a:xfrm>
            <a:off x="7569200" y="2247900"/>
            <a:ext cx="1841500" cy="1778000"/>
          </a:xfrm>
          <a:prstGeom prst="ellipse">
            <a:avLst/>
          </a:prstGeom>
          <a:noFill/>
          <a:ln w="508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7093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Estructura</a:t>
            </a:r>
            <a:r>
              <a:rPr lang="de-DE" dirty="0"/>
              <a:t> del </a:t>
            </a:r>
            <a:r>
              <a:rPr lang="de-DE" dirty="0" err="1"/>
              <a:t>canal</a:t>
            </a:r>
            <a:endParaRPr lang="de-DE" dirty="0"/>
          </a:p>
        </p:txBody>
      </p:sp>
      <p:pic>
        <p:nvPicPr>
          <p:cNvPr id="7" name="Grafik 6">
            <a:extLst>
              <a:ext uri="{FF2B5EF4-FFF2-40B4-BE49-F238E27FC236}">
                <a16:creationId xmlns:a16="http://schemas.microsoft.com/office/drawing/2014/main" id="{12457E7D-5A72-A721-0D68-079A6F17391E}"/>
              </a:ext>
            </a:extLst>
          </p:cNvPr>
          <p:cNvPicPr>
            <a:picLocks noChangeAspect="1"/>
          </p:cNvPicPr>
          <p:nvPr/>
        </p:nvPicPr>
        <p:blipFill>
          <a:blip r:embed="rId2"/>
          <a:stretch>
            <a:fillRect/>
          </a:stretch>
        </p:blipFill>
        <p:spPr>
          <a:xfrm>
            <a:off x="6743889" y="1253447"/>
            <a:ext cx="5194225" cy="5364661"/>
          </a:xfrm>
          <a:prstGeom prst="rect">
            <a:avLst/>
          </a:prstGeom>
          <a:effectLst>
            <a:softEdge rad="25400"/>
          </a:effectLst>
        </p:spPr>
      </p:pic>
      <p:pic>
        <p:nvPicPr>
          <p:cNvPr id="19" name="Inhaltsplatzhalter 18">
            <a:extLst>
              <a:ext uri="{FF2B5EF4-FFF2-40B4-BE49-F238E27FC236}">
                <a16:creationId xmlns:a16="http://schemas.microsoft.com/office/drawing/2014/main" id="{A6466415-1A84-DA66-8AD0-7C2C56A4E6FC}"/>
              </a:ext>
            </a:extLst>
          </p:cNvPr>
          <p:cNvPicPr>
            <a:picLocks noGrp="1" noChangeAspect="1"/>
          </p:cNvPicPr>
          <p:nvPr>
            <p:ph idx="1"/>
          </p:nvPr>
        </p:nvPicPr>
        <p:blipFill>
          <a:blip r:embed="rId3"/>
          <a:stretch>
            <a:fillRect/>
          </a:stretch>
        </p:blipFill>
        <p:spPr>
          <a:xfrm>
            <a:off x="487753" y="1253447"/>
            <a:ext cx="6026061" cy="4519546"/>
          </a:xfrm>
          <a:effectLst>
            <a:softEdge rad="25400"/>
          </a:effectLst>
        </p:spPr>
      </p:pic>
      <p:sp>
        <p:nvSpPr>
          <p:cNvPr id="20" name="Ellipse 19">
            <a:extLst>
              <a:ext uri="{FF2B5EF4-FFF2-40B4-BE49-F238E27FC236}">
                <a16:creationId xmlns:a16="http://schemas.microsoft.com/office/drawing/2014/main" id="{32BC7D57-1B4B-ADF5-B127-4BD7830AC24D}"/>
              </a:ext>
            </a:extLst>
          </p:cNvPr>
          <p:cNvSpPr/>
          <p:nvPr/>
        </p:nvSpPr>
        <p:spPr>
          <a:xfrm>
            <a:off x="7900894" y="2032001"/>
            <a:ext cx="564148" cy="555812"/>
          </a:xfrm>
          <a:prstGeom prst="ellipse">
            <a:avLst/>
          </a:prstGeom>
          <a:noFill/>
          <a:ln w="666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280B4E8B-474B-0988-191C-F4A2738EC56E}"/>
              </a:ext>
            </a:extLst>
          </p:cNvPr>
          <p:cNvSpPr/>
          <p:nvPr/>
        </p:nvSpPr>
        <p:spPr>
          <a:xfrm>
            <a:off x="10322914" y="4216466"/>
            <a:ext cx="690973" cy="685734"/>
          </a:xfrm>
          <a:prstGeom prst="ellipse">
            <a:avLst/>
          </a:prstGeom>
          <a:noFill/>
          <a:ln w="666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Textfeld 2">
            <a:extLst>
              <a:ext uri="{FF2B5EF4-FFF2-40B4-BE49-F238E27FC236}">
                <a16:creationId xmlns:a16="http://schemas.microsoft.com/office/drawing/2014/main" id="{3A08AB2C-06B5-2285-4A1F-1A33057BFEF9}"/>
              </a:ext>
            </a:extLst>
          </p:cNvPr>
          <p:cNvSpPr txBox="1"/>
          <p:nvPr/>
        </p:nvSpPr>
        <p:spPr>
          <a:xfrm>
            <a:off x="493728" y="5840655"/>
            <a:ext cx="4908533" cy="380402"/>
          </a:xfrm>
          <a:prstGeom prst="rect">
            <a:avLst/>
          </a:prstGeom>
          <a:noFill/>
        </p:spPr>
        <p:txBody>
          <a:bodyPr wrap="square" rtlCol="0">
            <a:spAutoFit/>
          </a:bodyPr>
          <a:lstStyle/>
          <a:p>
            <a:r>
              <a:rPr lang="de-DE" dirty="0" err="1"/>
              <a:t>Esclusas</a:t>
            </a:r>
            <a:r>
              <a:rPr lang="de-DE" dirty="0"/>
              <a:t> de </a:t>
            </a:r>
            <a:r>
              <a:rPr lang="de-DE" dirty="0" err="1"/>
              <a:t>miraflores</a:t>
            </a:r>
            <a:endParaRPr lang="de-DE" dirty="0"/>
          </a:p>
        </p:txBody>
      </p:sp>
    </p:spTree>
    <p:extLst>
      <p:ext uri="{BB962C8B-B14F-4D97-AF65-F5344CB8AC3E}">
        <p14:creationId xmlns:p14="http://schemas.microsoft.com/office/powerpoint/2010/main" val="153406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Historia</a:t>
            </a:r>
            <a:r>
              <a:rPr lang="de-DE" dirty="0"/>
              <a:t> y primer </a:t>
            </a:r>
            <a:r>
              <a:rPr lang="de-DE" dirty="0" err="1"/>
              <a:t>intento</a:t>
            </a:r>
            <a:r>
              <a:rPr lang="de-DE" dirty="0"/>
              <a:t> de los </a:t>
            </a:r>
            <a:r>
              <a:rPr lang="de-DE" dirty="0" err="1"/>
              <a:t>franceses</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p:txBody>
          <a:bodyPr/>
          <a:lstStyle/>
          <a:p>
            <a:r>
              <a:rPr lang="es-ES" sz="1800" dirty="0">
                <a:latin typeface="Calibri" panose="020F0502020204030204" pitchFamily="34" charset="0"/>
                <a:ea typeface="Calibri" panose="020F0502020204030204" pitchFamily="34" charset="0"/>
                <a:cs typeface="Times New Roman" panose="02020603050405020304" pitchFamily="18" charset="0"/>
              </a:rPr>
              <a:t>Istmo </a:t>
            </a:r>
            <a:r>
              <a:rPr lang="es-ES" sz="1800" dirty="0">
                <a:effectLst/>
                <a:latin typeface="Calibri" panose="020F0502020204030204" pitchFamily="34" charset="0"/>
                <a:ea typeface="Calibri" panose="020F0502020204030204" pitchFamily="34" charset="0"/>
                <a:cs typeface="Times New Roman" panose="02020603050405020304" pitchFamily="18" charset="0"/>
              </a:rPr>
              <a:t>descubierto por explorador Vasco Núñez de Balboa en 1513</a:t>
            </a:r>
          </a:p>
          <a:p>
            <a:r>
              <a:rPr lang="es-ES" sz="1800" dirty="0">
                <a:effectLst/>
                <a:latin typeface="Calibri" panose="020F0502020204030204" pitchFamily="34" charset="0"/>
                <a:ea typeface="Calibri" panose="020F0502020204030204" pitchFamily="34" charset="0"/>
                <a:cs typeface="Times New Roman" panose="02020603050405020304" pitchFamily="18" charset="0"/>
              </a:rPr>
              <a:t>Canal de Suez finalizado en 1869</a:t>
            </a:r>
          </a:p>
          <a:p>
            <a:r>
              <a:rPr lang="es-ES" sz="1800" dirty="0">
                <a:latin typeface="Calibri" panose="020F0502020204030204" pitchFamily="34" charset="0"/>
                <a:cs typeface="Times New Roman" panose="02020603050405020304" pitchFamily="18" charset="0"/>
              </a:rPr>
              <a:t>De 1881 a 1889:  Construcción de los franceses</a:t>
            </a:r>
            <a:endParaRPr lang="de-DE" dirty="0"/>
          </a:p>
        </p:txBody>
      </p:sp>
      <p:pic>
        <p:nvPicPr>
          <p:cNvPr id="1026" name="Picture 2">
            <a:extLst>
              <a:ext uri="{FF2B5EF4-FFF2-40B4-BE49-F238E27FC236}">
                <a16:creationId xmlns:a16="http://schemas.microsoft.com/office/drawing/2014/main" id="{D6C943E4-ACBE-27F6-2F26-426B050E3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196" y="2615364"/>
            <a:ext cx="2340924" cy="3442535"/>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B0F49E7-E7B6-0142-8CB5-A32DF8971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004" y="1853247"/>
            <a:ext cx="2251195" cy="3019249"/>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AF740290-16FD-5951-E4AB-093F86981660}"/>
              </a:ext>
            </a:extLst>
          </p:cNvPr>
          <p:cNvSpPr txBox="1"/>
          <p:nvPr/>
        </p:nvSpPr>
        <p:spPr>
          <a:xfrm>
            <a:off x="9591139" y="4855962"/>
            <a:ext cx="2340924" cy="369332"/>
          </a:xfrm>
          <a:prstGeom prst="rect">
            <a:avLst/>
          </a:prstGeom>
          <a:noFill/>
        </p:spPr>
        <p:txBody>
          <a:bodyPr wrap="square" rtlCol="0">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Vasco Núñez de Balboa</a:t>
            </a:r>
            <a:endParaRPr lang="de-DE" dirty="0"/>
          </a:p>
        </p:txBody>
      </p:sp>
      <p:sp>
        <p:nvSpPr>
          <p:cNvPr id="8" name="Textfeld 7">
            <a:extLst>
              <a:ext uri="{FF2B5EF4-FFF2-40B4-BE49-F238E27FC236}">
                <a16:creationId xmlns:a16="http://schemas.microsoft.com/office/drawing/2014/main" id="{001366A6-24B8-446D-1EC9-0445BACC1E48}"/>
              </a:ext>
            </a:extLst>
          </p:cNvPr>
          <p:cNvSpPr txBox="1"/>
          <p:nvPr/>
        </p:nvSpPr>
        <p:spPr>
          <a:xfrm>
            <a:off x="6628196" y="6076114"/>
            <a:ext cx="2340924" cy="369332"/>
          </a:xfrm>
          <a:prstGeom prst="rect">
            <a:avLst/>
          </a:prstGeom>
          <a:noFill/>
        </p:spPr>
        <p:txBody>
          <a:bodyPr wrap="square" rtlCol="0">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Ferdinand de Lesseps</a:t>
            </a:r>
            <a:endParaRPr lang="de-DE" dirty="0"/>
          </a:p>
        </p:txBody>
      </p:sp>
      <p:sp>
        <p:nvSpPr>
          <p:cNvPr id="3" name="Textfeld 2">
            <a:extLst>
              <a:ext uri="{FF2B5EF4-FFF2-40B4-BE49-F238E27FC236}">
                <a16:creationId xmlns:a16="http://schemas.microsoft.com/office/drawing/2014/main" id="{9E0832BD-F42C-38B9-F3EE-D2A17F836FE7}"/>
              </a:ext>
            </a:extLst>
          </p:cNvPr>
          <p:cNvSpPr txBox="1"/>
          <p:nvPr/>
        </p:nvSpPr>
        <p:spPr>
          <a:xfrm>
            <a:off x="792480" y="6076114"/>
            <a:ext cx="3484880" cy="369332"/>
          </a:xfrm>
          <a:prstGeom prst="rect">
            <a:avLst/>
          </a:prstGeom>
          <a:noFill/>
        </p:spPr>
        <p:txBody>
          <a:bodyPr wrap="square" rtlCol="0">
            <a:spAutoFit/>
          </a:bodyPr>
          <a:lstStyle/>
          <a:p>
            <a:r>
              <a:rPr lang="de-DE" dirty="0" err="1"/>
              <a:t>istmo</a:t>
            </a:r>
            <a:r>
              <a:rPr lang="de-DE" dirty="0"/>
              <a:t> : Landenge</a:t>
            </a:r>
          </a:p>
        </p:txBody>
      </p:sp>
    </p:spTree>
    <p:extLst>
      <p:ext uri="{BB962C8B-B14F-4D97-AF65-F5344CB8AC3E}">
        <p14:creationId xmlns:p14="http://schemas.microsoft.com/office/powerpoint/2010/main" val="179328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Historia</a:t>
            </a:r>
            <a:r>
              <a:rPr lang="de-DE" dirty="0"/>
              <a:t> y primer </a:t>
            </a:r>
            <a:r>
              <a:rPr lang="de-DE" dirty="0" err="1"/>
              <a:t>intento</a:t>
            </a:r>
            <a:r>
              <a:rPr lang="de-DE" dirty="0"/>
              <a:t> de los </a:t>
            </a:r>
            <a:r>
              <a:rPr lang="de-DE" dirty="0" err="1"/>
              <a:t>franceses</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p:txBody>
          <a:bodyPr/>
          <a:lstStyle/>
          <a:p>
            <a:r>
              <a:rPr lang="es-ES" sz="1800" dirty="0">
                <a:latin typeface="Calibri" panose="020F0502020204030204" pitchFamily="34" charset="0"/>
                <a:ea typeface="Calibri" panose="020F0502020204030204" pitchFamily="34" charset="0"/>
                <a:cs typeface="Times New Roman" panose="02020603050405020304" pitchFamily="18" charset="0"/>
              </a:rPr>
              <a:t>Muchos problemas:</a:t>
            </a:r>
          </a:p>
          <a:p>
            <a:pPr lvl="1"/>
            <a:r>
              <a:rPr lang="es-ES" dirty="0">
                <a:latin typeface="Calibri" panose="020F0502020204030204" pitchFamily="34" charset="0"/>
                <a:cs typeface="Times New Roman" panose="02020603050405020304" pitchFamily="18" charset="0"/>
              </a:rPr>
              <a:t>Mosquitos</a:t>
            </a:r>
          </a:p>
          <a:p>
            <a:pPr lvl="1"/>
            <a:r>
              <a:rPr lang="es-ES" dirty="0">
                <a:latin typeface="Calibri" panose="020F0502020204030204" pitchFamily="34" charset="0"/>
                <a:cs typeface="Times New Roman" panose="02020603050405020304" pitchFamily="18" charset="0"/>
              </a:rPr>
              <a:t>Canal a nivel del mar no posible</a:t>
            </a:r>
          </a:p>
          <a:p>
            <a:pPr lvl="1"/>
            <a:r>
              <a:rPr lang="es-ES" dirty="0">
                <a:latin typeface="Calibri" panose="020F0502020204030204" pitchFamily="34" charset="0"/>
                <a:cs typeface="Times New Roman" panose="02020603050405020304" pitchFamily="18" charset="0"/>
              </a:rPr>
              <a:t>Corrupción, incidentes y más</a:t>
            </a:r>
            <a:endParaRPr lang="de-DE" dirty="0"/>
          </a:p>
          <a:p>
            <a:pPr lvl="1"/>
            <a:endParaRPr lang="de-DE" dirty="0"/>
          </a:p>
        </p:txBody>
      </p:sp>
      <p:pic>
        <p:nvPicPr>
          <p:cNvPr id="5" name="Grafik 4">
            <a:extLst>
              <a:ext uri="{FF2B5EF4-FFF2-40B4-BE49-F238E27FC236}">
                <a16:creationId xmlns:a16="http://schemas.microsoft.com/office/drawing/2014/main" id="{3E49D4BE-0243-693E-EFE8-AA63AB323449}"/>
              </a:ext>
            </a:extLst>
          </p:cNvPr>
          <p:cNvPicPr>
            <a:picLocks noChangeAspect="1"/>
          </p:cNvPicPr>
          <p:nvPr/>
        </p:nvPicPr>
        <p:blipFill>
          <a:blip r:embed="rId2"/>
          <a:stretch>
            <a:fillRect/>
          </a:stretch>
        </p:blipFill>
        <p:spPr>
          <a:xfrm>
            <a:off x="646111" y="3703828"/>
            <a:ext cx="9404722" cy="2843120"/>
          </a:xfrm>
          <a:prstGeom prst="rect">
            <a:avLst/>
          </a:prstGeom>
          <a:effectLst>
            <a:softEdge rad="38100"/>
          </a:effectLst>
        </p:spPr>
      </p:pic>
      <p:sp>
        <p:nvSpPr>
          <p:cNvPr id="3" name="Textfeld 2">
            <a:extLst>
              <a:ext uri="{FF2B5EF4-FFF2-40B4-BE49-F238E27FC236}">
                <a16:creationId xmlns:a16="http://schemas.microsoft.com/office/drawing/2014/main" id="{A32D8506-B4EE-2701-1456-2D03A7537E65}"/>
              </a:ext>
            </a:extLst>
          </p:cNvPr>
          <p:cNvSpPr txBox="1"/>
          <p:nvPr/>
        </p:nvSpPr>
        <p:spPr>
          <a:xfrm>
            <a:off x="3901440" y="6028342"/>
            <a:ext cx="1859280" cy="369332"/>
          </a:xfrm>
          <a:prstGeom prst="rect">
            <a:avLst/>
          </a:prstGeom>
          <a:noFill/>
        </p:spPr>
        <p:txBody>
          <a:bodyPr wrap="square" rtlCol="0">
            <a:spAutoFit/>
          </a:bodyPr>
          <a:lstStyle/>
          <a:p>
            <a:r>
              <a:rPr lang="de-DE" dirty="0" err="1"/>
              <a:t>cavar</a:t>
            </a:r>
            <a:r>
              <a:rPr lang="de-DE" dirty="0"/>
              <a:t> : graben</a:t>
            </a:r>
          </a:p>
        </p:txBody>
      </p:sp>
    </p:spTree>
    <p:extLst>
      <p:ext uri="{BB962C8B-B14F-4D97-AF65-F5344CB8AC3E}">
        <p14:creationId xmlns:p14="http://schemas.microsoft.com/office/powerpoint/2010/main" val="261424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Finalización</a:t>
            </a:r>
            <a:r>
              <a:rPr lang="de-DE" dirty="0"/>
              <a:t> </a:t>
            </a:r>
            <a:r>
              <a:rPr lang="de-DE" dirty="0" err="1"/>
              <a:t>por</a:t>
            </a:r>
            <a:r>
              <a:rPr lang="de-DE" dirty="0"/>
              <a:t> </a:t>
            </a:r>
            <a:r>
              <a:rPr lang="de-DE" dirty="0" err="1"/>
              <a:t>parte</a:t>
            </a:r>
            <a:r>
              <a:rPr lang="de-DE" dirty="0"/>
              <a:t> de los </a:t>
            </a:r>
            <a:r>
              <a:rPr lang="de-DE" dirty="0" err="1"/>
              <a:t>Estados</a:t>
            </a:r>
            <a:r>
              <a:rPr lang="de-DE" dirty="0"/>
              <a:t> </a:t>
            </a:r>
            <a:r>
              <a:rPr lang="de-DE" dirty="0" err="1"/>
              <a:t>Unidos</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p:txBody>
          <a:bodyPr/>
          <a:lstStyle/>
          <a:p>
            <a:r>
              <a:rPr lang="es-ES" sz="1800" dirty="0">
                <a:latin typeface="Calibri" panose="020F0502020204030204" pitchFamily="34" charset="0"/>
                <a:ea typeface="Calibri" panose="020F0502020204030204" pitchFamily="34" charset="0"/>
                <a:cs typeface="Times New Roman" panose="02020603050405020304" pitchFamily="18" charset="0"/>
              </a:rPr>
              <a:t>Los Estados Unidos quieren continuar el proyecto</a:t>
            </a:r>
          </a:p>
          <a:p>
            <a:r>
              <a:rPr lang="es-ES" sz="1800" dirty="0">
                <a:latin typeface="Calibri" panose="020F0502020204030204" pitchFamily="34" charset="0"/>
                <a:cs typeface="Times New Roman" panose="02020603050405020304" pitchFamily="18" charset="0"/>
              </a:rPr>
              <a:t>Fundación de Panamá en 1903</a:t>
            </a:r>
          </a:p>
          <a:p>
            <a:endParaRPr lang="de-DE" dirty="0"/>
          </a:p>
        </p:txBody>
      </p:sp>
      <p:pic>
        <p:nvPicPr>
          <p:cNvPr id="2050" name="Picture 2">
            <a:extLst>
              <a:ext uri="{FF2B5EF4-FFF2-40B4-BE49-F238E27FC236}">
                <a16:creationId xmlns:a16="http://schemas.microsoft.com/office/drawing/2014/main" id="{C54D3C80-5661-1913-600F-5D583835E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877" y="3020358"/>
            <a:ext cx="1714500" cy="1143000"/>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B962B8EA-16C1-686C-7885-E20A70B4C376}"/>
              </a:ext>
            </a:extLst>
          </p:cNvPr>
          <p:cNvPicPr>
            <a:picLocks noChangeAspect="1"/>
          </p:cNvPicPr>
          <p:nvPr/>
        </p:nvPicPr>
        <p:blipFill>
          <a:blip r:embed="rId3"/>
          <a:stretch>
            <a:fillRect/>
          </a:stretch>
        </p:blipFill>
        <p:spPr>
          <a:xfrm>
            <a:off x="5348472" y="3020358"/>
            <a:ext cx="6478476" cy="3429781"/>
          </a:xfrm>
          <a:prstGeom prst="rect">
            <a:avLst/>
          </a:prstGeom>
          <a:effectLst>
            <a:softEdge rad="38100"/>
          </a:effectLst>
        </p:spPr>
      </p:pic>
    </p:spTree>
    <p:extLst>
      <p:ext uri="{BB962C8B-B14F-4D97-AF65-F5344CB8AC3E}">
        <p14:creationId xmlns:p14="http://schemas.microsoft.com/office/powerpoint/2010/main" val="99757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Finalización</a:t>
            </a:r>
            <a:r>
              <a:rPr lang="de-DE" dirty="0"/>
              <a:t> </a:t>
            </a:r>
            <a:r>
              <a:rPr lang="de-DE" dirty="0" err="1"/>
              <a:t>por</a:t>
            </a:r>
            <a:r>
              <a:rPr lang="de-DE" dirty="0"/>
              <a:t> </a:t>
            </a:r>
            <a:r>
              <a:rPr lang="de-DE" dirty="0" err="1"/>
              <a:t>parte</a:t>
            </a:r>
            <a:r>
              <a:rPr lang="de-DE" dirty="0"/>
              <a:t> de los </a:t>
            </a:r>
            <a:r>
              <a:rPr lang="de-DE" dirty="0" err="1"/>
              <a:t>Estados</a:t>
            </a:r>
            <a:r>
              <a:rPr lang="de-DE" dirty="0"/>
              <a:t> </a:t>
            </a:r>
            <a:r>
              <a:rPr lang="de-DE" dirty="0" err="1"/>
              <a:t>Unidos</a:t>
            </a:r>
            <a:endParaRPr lang="de-DE" dirty="0"/>
          </a:p>
        </p:txBody>
      </p:sp>
      <p:pic>
        <p:nvPicPr>
          <p:cNvPr id="3074" name="Picture 2" descr="The first of 77 Bucyrus 70-ton and 95-ton steam shovels arrived on the... |  Download Scientific Diagram">
            <a:extLst>
              <a:ext uri="{FF2B5EF4-FFF2-40B4-BE49-F238E27FC236}">
                <a16:creationId xmlns:a16="http://schemas.microsoft.com/office/drawing/2014/main" id="{FD64CEB9-135C-1DAC-CD46-3D31EE66C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187" y="1877142"/>
            <a:ext cx="5522137" cy="4001926"/>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1542CD2F-ACF2-B819-E685-A958CAF6EA11}"/>
              </a:ext>
            </a:extLst>
          </p:cNvPr>
          <p:cNvSpPr txBox="1"/>
          <p:nvPr/>
        </p:nvSpPr>
        <p:spPr>
          <a:xfrm>
            <a:off x="6476187" y="5818542"/>
            <a:ext cx="6858737" cy="400110"/>
          </a:xfrm>
          <a:prstGeom prst="rect">
            <a:avLst/>
          </a:prstGeom>
          <a:noFill/>
        </p:spPr>
        <p:txBody>
          <a:bodyPr wrap="square" rtlCol="0">
            <a:spAutoFit/>
          </a:bodyPr>
          <a:lstStyle/>
          <a:p>
            <a:r>
              <a:rPr lang="de-DE" sz="2000" dirty="0" err="1">
                <a:latin typeface="Calibri" panose="020F0502020204030204" pitchFamily="34" charset="0"/>
                <a:cs typeface="Times New Roman" panose="02020603050405020304" pitchFamily="18" charset="0"/>
              </a:rPr>
              <a:t>Bucyrus</a:t>
            </a:r>
            <a:r>
              <a:rPr lang="de-DE" sz="2000" dirty="0">
                <a:latin typeface="Calibri" panose="020F0502020204030204" pitchFamily="34" charset="0"/>
                <a:cs typeface="Times New Roman" panose="02020603050405020304" pitchFamily="18" charset="0"/>
              </a:rPr>
              <a:t> 95 </a:t>
            </a:r>
            <a:r>
              <a:rPr lang="de-DE" sz="2000" dirty="0" err="1">
                <a:latin typeface="Calibri" panose="020F0502020204030204" pitchFamily="34" charset="0"/>
                <a:cs typeface="Times New Roman" panose="02020603050405020304" pitchFamily="18" charset="0"/>
              </a:rPr>
              <a:t>tonelada</a:t>
            </a:r>
            <a:r>
              <a:rPr lang="de-DE" sz="2000" dirty="0">
                <a:latin typeface="Calibri" panose="020F0502020204030204" pitchFamily="34" charset="0"/>
                <a:cs typeface="Times New Roman" panose="02020603050405020304" pitchFamily="18" charset="0"/>
              </a:rPr>
              <a:t> </a:t>
            </a:r>
            <a:r>
              <a:rPr lang="de-DE" sz="2000" dirty="0" err="1">
                <a:latin typeface="Calibri" panose="020F0502020204030204" pitchFamily="34" charset="0"/>
                <a:cs typeface="Times New Roman" panose="02020603050405020304" pitchFamily="18" charset="0"/>
              </a:rPr>
              <a:t>excavadora</a:t>
            </a:r>
            <a:endParaRPr lang="de-DE" sz="2000" dirty="0"/>
          </a:p>
        </p:txBody>
      </p:sp>
      <p:pic>
        <p:nvPicPr>
          <p:cNvPr id="3076" name="Picture 4" descr="Steam shovels load rocks blasted away onto twin tracks that remove the earth from the Panama Canal bed circa 1908. It took the United States 10 years to build the canal at a cost of $375 million (which equals about $8.6 billion today). Photo by Buyenlarge/Getty Images">
            <a:extLst>
              <a:ext uri="{FF2B5EF4-FFF2-40B4-BE49-F238E27FC236}">
                <a16:creationId xmlns:a16="http://schemas.microsoft.com/office/drawing/2014/main" id="{5591F437-326C-234D-E014-314D57071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03" y="1877141"/>
            <a:ext cx="5947711" cy="4001926"/>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4DD2A8E5-9CF0-1FF0-7F93-959CB0C15385}"/>
              </a:ext>
            </a:extLst>
          </p:cNvPr>
          <p:cNvSpPr txBox="1"/>
          <p:nvPr/>
        </p:nvSpPr>
        <p:spPr>
          <a:xfrm>
            <a:off x="313203" y="5797925"/>
            <a:ext cx="5894669" cy="400110"/>
          </a:xfrm>
          <a:prstGeom prst="rect">
            <a:avLst/>
          </a:prstGeom>
          <a:noFill/>
        </p:spPr>
        <p:txBody>
          <a:bodyPr wrap="square" rtlCol="0">
            <a:spAutoFit/>
          </a:bodyPr>
          <a:lstStyle/>
          <a:p>
            <a:r>
              <a:rPr lang="de-DE" sz="2000" dirty="0" err="1">
                <a:latin typeface="Calibri" panose="020F0502020204030204" pitchFamily="34" charset="0"/>
                <a:cs typeface="Times New Roman" panose="02020603050405020304" pitchFamily="18" charset="0"/>
              </a:rPr>
              <a:t>Ferrocarril</a:t>
            </a:r>
            <a:endParaRPr lang="de-DE" sz="2000" dirty="0"/>
          </a:p>
        </p:txBody>
      </p:sp>
      <p:sp>
        <p:nvSpPr>
          <p:cNvPr id="4" name="Textfeld 3">
            <a:extLst>
              <a:ext uri="{FF2B5EF4-FFF2-40B4-BE49-F238E27FC236}">
                <a16:creationId xmlns:a16="http://schemas.microsoft.com/office/drawing/2014/main" id="{6790B56D-AC4E-DCF2-6D32-B2BEE3F2BC5B}"/>
              </a:ext>
            </a:extLst>
          </p:cNvPr>
          <p:cNvSpPr txBox="1"/>
          <p:nvPr/>
        </p:nvSpPr>
        <p:spPr>
          <a:xfrm>
            <a:off x="4086498" y="6369124"/>
            <a:ext cx="2523947" cy="369332"/>
          </a:xfrm>
          <a:prstGeom prst="rect">
            <a:avLst/>
          </a:prstGeom>
          <a:noFill/>
        </p:spPr>
        <p:txBody>
          <a:bodyPr wrap="square" rtlCol="0">
            <a:spAutoFit/>
          </a:bodyPr>
          <a:lstStyle/>
          <a:p>
            <a:r>
              <a:rPr lang="de-DE" dirty="0" err="1"/>
              <a:t>fracasar</a:t>
            </a:r>
            <a:r>
              <a:rPr lang="de-DE" dirty="0"/>
              <a:t> : scheitern</a:t>
            </a:r>
          </a:p>
        </p:txBody>
      </p:sp>
    </p:spTree>
    <p:extLst>
      <p:ext uri="{BB962C8B-B14F-4D97-AF65-F5344CB8AC3E}">
        <p14:creationId xmlns:p14="http://schemas.microsoft.com/office/powerpoint/2010/main" val="63941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Finalización</a:t>
            </a:r>
            <a:r>
              <a:rPr lang="de-DE" dirty="0"/>
              <a:t> </a:t>
            </a:r>
            <a:r>
              <a:rPr lang="de-DE" dirty="0" err="1"/>
              <a:t>por</a:t>
            </a:r>
            <a:r>
              <a:rPr lang="de-DE" dirty="0"/>
              <a:t> </a:t>
            </a:r>
            <a:r>
              <a:rPr lang="de-DE" dirty="0" err="1"/>
              <a:t>parte</a:t>
            </a:r>
            <a:r>
              <a:rPr lang="de-DE" dirty="0"/>
              <a:t> de los </a:t>
            </a:r>
            <a:r>
              <a:rPr lang="de-DE" dirty="0" err="1"/>
              <a:t>Estados</a:t>
            </a:r>
            <a:r>
              <a:rPr lang="de-DE" dirty="0"/>
              <a:t> </a:t>
            </a:r>
            <a:r>
              <a:rPr lang="de-DE" dirty="0" err="1"/>
              <a:t>Unidos</a:t>
            </a:r>
            <a:endParaRPr lang="de-DE" dirty="0"/>
          </a:p>
        </p:txBody>
      </p:sp>
      <p:pic>
        <p:nvPicPr>
          <p:cNvPr id="4098" name="Picture 2">
            <a:extLst>
              <a:ext uri="{FF2B5EF4-FFF2-40B4-BE49-F238E27FC236}">
                <a16:creationId xmlns:a16="http://schemas.microsoft.com/office/drawing/2014/main" id="{DE79C2D4-B960-9038-0AFB-63C28B802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32" y="1878647"/>
            <a:ext cx="5554968" cy="3703312"/>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pic>
        <p:nvPicPr>
          <p:cNvPr id="4102" name="Picture 6" descr="The first ship to transit the canal at the formal opening, SS Ancon, passes through on 15 August 1914">
            <a:extLst>
              <a:ext uri="{FF2B5EF4-FFF2-40B4-BE49-F238E27FC236}">
                <a16:creationId xmlns:a16="http://schemas.microsoft.com/office/drawing/2014/main" id="{2980D5E6-CF2C-4020-C9A6-BF0FD58A2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513" y="1853248"/>
            <a:ext cx="5164955" cy="3728711"/>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B1F7EDAD-2436-3A16-E216-8EF29F9A94FB}"/>
              </a:ext>
            </a:extLst>
          </p:cNvPr>
          <p:cNvSpPr txBox="1"/>
          <p:nvPr/>
        </p:nvSpPr>
        <p:spPr>
          <a:xfrm>
            <a:off x="6723368" y="5624620"/>
            <a:ext cx="5118100" cy="369332"/>
          </a:xfrm>
          <a:prstGeom prst="rect">
            <a:avLst/>
          </a:prstGeom>
          <a:noFill/>
        </p:spPr>
        <p:txBody>
          <a:bodyPr wrap="square" rtlCol="0">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SS Ancon</a:t>
            </a:r>
            <a:endParaRPr lang="de-DE" dirty="0"/>
          </a:p>
        </p:txBody>
      </p:sp>
      <p:sp>
        <p:nvSpPr>
          <p:cNvPr id="8" name="Textfeld 7">
            <a:extLst>
              <a:ext uri="{FF2B5EF4-FFF2-40B4-BE49-F238E27FC236}">
                <a16:creationId xmlns:a16="http://schemas.microsoft.com/office/drawing/2014/main" id="{38BC26EB-7E9B-0BA8-B6BD-3BA7D783CE85}"/>
              </a:ext>
            </a:extLst>
          </p:cNvPr>
          <p:cNvSpPr txBox="1"/>
          <p:nvPr/>
        </p:nvSpPr>
        <p:spPr>
          <a:xfrm>
            <a:off x="350532" y="5624620"/>
            <a:ext cx="5118100" cy="369332"/>
          </a:xfrm>
          <a:prstGeom prst="rect">
            <a:avLst/>
          </a:prstGeom>
          <a:noFill/>
        </p:spPr>
        <p:txBody>
          <a:bodyPr wrap="square" rtlCol="0">
            <a:spAutoFit/>
          </a:bodyPr>
          <a:lstStyle/>
          <a:p>
            <a:r>
              <a:rPr lang="es-ES" dirty="0">
                <a:latin typeface="Calibri" panose="020F0502020204030204" pitchFamily="34" charset="0"/>
                <a:ea typeface="Calibri" panose="020F0502020204030204" pitchFamily="34" charset="0"/>
                <a:cs typeface="Times New Roman" panose="02020603050405020304" pitchFamily="18" charset="0"/>
              </a:rPr>
              <a:t> Grúa de ferrocarril y cimientos de las esclusas</a:t>
            </a:r>
            <a:endParaRPr lang="de-DE" dirty="0"/>
          </a:p>
        </p:txBody>
      </p:sp>
      <p:sp>
        <p:nvSpPr>
          <p:cNvPr id="3" name="Textfeld 2">
            <a:extLst>
              <a:ext uri="{FF2B5EF4-FFF2-40B4-BE49-F238E27FC236}">
                <a16:creationId xmlns:a16="http://schemas.microsoft.com/office/drawing/2014/main" id="{564F37A0-DA2A-02B2-7D9A-528110A787AB}"/>
              </a:ext>
            </a:extLst>
          </p:cNvPr>
          <p:cNvSpPr txBox="1"/>
          <p:nvPr/>
        </p:nvSpPr>
        <p:spPr>
          <a:xfrm>
            <a:off x="4709459" y="6220616"/>
            <a:ext cx="3155576" cy="369332"/>
          </a:xfrm>
          <a:prstGeom prst="rect">
            <a:avLst/>
          </a:prstGeom>
          <a:noFill/>
        </p:spPr>
        <p:txBody>
          <a:bodyPr wrap="square" rtlCol="0">
            <a:spAutoFit/>
          </a:bodyPr>
          <a:lstStyle/>
          <a:p>
            <a:r>
              <a:rPr lang="de-DE" dirty="0" err="1"/>
              <a:t>inaugurado</a:t>
            </a:r>
            <a:r>
              <a:rPr lang="de-DE" dirty="0"/>
              <a:t> : eröffnet</a:t>
            </a:r>
          </a:p>
        </p:txBody>
      </p:sp>
    </p:spTree>
    <p:extLst>
      <p:ext uri="{BB962C8B-B14F-4D97-AF65-F5344CB8AC3E}">
        <p14:creationId xmlns:p14="http://schemas.microsoft.com/office/powerpoint/2010/main" val="3715138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0</TotalTime>
  <Words>236</Words>
  <Application>Microsoft Office PowerPoint</Application>
  <PresentationFormat>Breitbild</PresentationFormat>
  <Paragraphs>47</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Calibri</vt:lpstr>
      <vt:lpstr>Century Gothic</vt:lpstr>
      <vt:lpstr>Wingdings 3</vt:lpstr>
      <vt:lpstr>Ion</vt:lpstr>
      <vt:lpstr>Canal de Panamá</vt:lpstr>
      <vt:lpstr>Contenido</vt:lpstr>
      <vt:lpstr>Estructura del canal</vt:lpstr>
      <vt:lpstr>Estructura del canal</vt:lpstr>
      <vt:lpstr>Historia y primer intento de los franceses</vt:lpstr>
      <vt:lpstr>Historia y primer intento de los franceses</vt:lpstr>
      <vt:lpstr>Finalización por parte de los Estados Unidos</vt:lpstr>
      <vt:lpstr>Finalización por parte de los Estados Unidos</vt:lpstr>
      <vt:lpstr>Finalización por parte de los Estados Unidos</vt:lpstr>
      <vt:lpstr>Importancía</vt:lpstr>
      <vt:lpstr>Ampliación en 2016 y futuro</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Canal de Panmá</dc:title>
  <dc:creator>Jannis Liebscher</dc:creator>
  <cp:lastModifiedBy>Jannis Liebscher</cp:lastModifiedBy>
  <cp:revision>10</cp:revision>
  <dcterms:created xsi:type="dcterms:W3CDTF">2024-01-08T17:05:27Z</dcterms:created>
  <dcterms:modified xsi:type="dcterms:W3CDTF">2024-01-15T16:29:27Z</dcterms:modified>
</cp:coreProperties>
</file>