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3" r:id="rId7"/>
    <p:sldId id="261" r:id="rId8"/>
    <p:sldId id="262"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p:scale>
          <a:sx n="75" d="100"/>
          <a:sy n="75" d="100"/>
        </p:scale>
        <p:origin x="144" y="19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de-DE"/>
              <a:t>Mastertitelformat bearbeiten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4509A250-FF31-4206-8172-F9D3106AACB1}" type="datetimeFigureOut">
              <a:rPr lang="en-US" dirty="0"/>
              <a:t>1/12/2024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de-DE"/>
              <a:t>Mastertitelformat bearbeiten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4" name="Date Placeholder 3"/>
          <p:cNvSpPr>
            <a:spLocks noGrp="1"/>
          </p:cNvSpPr>
          <p:nvPr>
            <p:ph type="dt" sz="half" idx="10"/>
          </p:nvPr>
        </p:nvSpPr>
        <p:spPr/>
        <p:txBody>
          <a:bodyPr/>
          <a:lstStyle/>
          <a:p>
            <a:fld id="{4509A250-FF31-4206-8172-F9D3106AACB1}" type="datetimeFigureOut">
              <a:rPr lang="en-US" dirty="0"/>
              <a:t>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de-DE"/>
              <a:t>Mastertitelformat bearbeiten</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4" name="Date Placeholder 3"/>
          <p:cNvSpPr>
            <a:spLocks noGrp="1"/>
          </p:cNvSpPr>
          <p:nvPr>
            <p:ph type="dt" sz="half" idx="10"/>
          </p:nvPr>
        </p:nvSpPr>
        <p:spPr/>
        <p:txBody>
          <a:bodyPr/>
          <a:lstStyle/>
          <a:p>
            <a:fld id="{4509A250-FF31-4206-8172-F9D3106AACB1}" type="datetimeFigureOut">
              <a:rPr lang="en-US" dirty="0"/>
              <a:t>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de-DE"/>
              <a:t>Mastertitelformat bearbeiten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4509A250-FF31-4206-8172-F9D3106AACB1}" type="datetimeFigureOut">
              <a:rPr lang="en-US" dirty="0"/>
              <a:t>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p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de-DE"/>
              <a:t>Mastertitelformat bearbeiten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1/12/2024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Bildsp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de-DE"/>
              <a:t>Mastertitelformat bearbeiten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1/12/2024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nchorCtr="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de-DE"/>
              <a:t>Mastertitelformat bearbeiten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de-DE"/>
              <a:t>Mastertitelformat bearbeiten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4509A250-FF31-4206-8172-F9D3106AACB1}" type="datetimeFigureOut">
              <a:rPr lang="en-US" dirty="0"/>
              <a:t>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1/12/2024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1/12/2024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1/12/2024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1/12/2024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de-DE"/>
              <a:t>Mastertitelformat bearbeiten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7" name="Date Placeholder 4"/>
          <p:cNvSpPr>
            <a:spLocks noGrp="1"/>
          </p:cNvSpPr>
          <p:nvPr>
            <p:ph type="dt" sz="half" idx="10"/>
          </p:nvPr>
        </p:nvSpPr>
        <p:spPr/>
        <p:txBody>
          <a:bodyPr/>
          <a:lstStyle/>
          <a:p>
            <a:fld id="{4509A250-FF31-4206-8172-F9D3106AACB1}" type="datetimeFigureOut">
              <a:rPr lang="en-US" dirty="0"/>
              <a:t>1/12/2024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de-DE"/>
              <a:t>Mastertitelformat bearbeiten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4509A250-FF31-4206-8172-F9D3106AACB1}" type="datetimeFigureOut">
              <a:rPr lang="en-US" dirty="0"/>
              <a:t>1/12/2024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de-DE"/>
              <a:t>Mastertitelformat bearbeiten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1/12/2024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‹Nr.›</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DB49B4B7-4515-9B7A-7014-C81F2C48F720}"/>
              </a:ext>
            </a:extLst>
          </p:cNvPr>
          <p:cNvPicPr>
            <a:picLocks noChangeAspect="1"/>
          </p:cNvPicPr>
          <p:nvPr/>
        </p:nvPicPr>
        <p:blipFill>
          <a:blip r:embed="rId2"/>
          <a:stretch>
            <a:fillRect/>
          </a:stretch>
        </p:blipFill>
        <p:spPr>
          <a:xfrm>
            <a:off x="2047735" y="1886509"/>
            <a:ext cx="7620000" cy="4276725"/>
          </a:xfrm>
          <a:prstGeom prst="rect">
            <a:avLst/>
          </a:prstGeom>
          <a:effectLst>
            <a:softEdge rad="114300"/>
          </a:effectLst>
        </p:spPr>
      </p:pic>
      <p:sp>
        <p:nvSpPr>
          <p:cNvPr id="2" name="Titel 1">
            <a:extLst>
              <a:ext uri="{FF2B5EF4-FFF2-40B4-BE49-F238E27FC236}">
                <a16:creationId xmlns:a16="http://schemas.microsoft.com/office/drawing/2014/main" id="{793A8990-518F-6FFB-ACD6-9D04947FC449}"/>
              </a:ext>
            </a:extLst>
          </p:cNvPr>
          <p:cNvSpPr>
            <a:spLocks noGrp="1"/>
          </p:cNvSpPr>
          <p:nvPr>
            <p:ph type="ctrTitle"/>
          </p:nvPr>
        </p:nvSpPr>
        <p:spPr>
          <a:xfrm>
            <a:off x="2047735" y="331941"/>
            <a:ext cx="8825658" cy="1030134"/>
          </a:xfrm>
        </p:spPr>
        <p:txBody>
          <a:bodyPr/>
          <a:lstStyle/>
          <a:p>
            <a:r>
              <a:rPr lang="de-DE" dirty="0" err="1"/>
              <a:t>Canal</a:t>
            </a:r>
            <a:r>
              <a:rPr lang="de-DE" dirty="0"/>
              <a:t> de </a:t>
            </a:r>
            <a:r>
              <a:rPr lang="de-DE" dirty="0" err="1"/>
              <a:t>Panmá</a:t>
            </a:r>
            <a:endParaRPr lang="de-DE" dirty="0"/>
          </a:p>
        </p:txBody>
      </p:sp>
      <p:sp>
        <p:nvSpPr>
          <p:cNvPr id="3" name="Untertitel 2">
            <a:extLst>
              <a:ext uri="{FF2B5EF4-FFF2-40B4-BE49-F238E27FC236}">
                <a16:creationId xmlns:a16="http://schemas.microsoft.com/office/drawing/2014/main" id="{BD1DCD3D-4916-FE42-359C-AD361CAD1AD0}"/>
              </a:ext>
            </a:extLst>
          </p:cNvPr>
          <p:cNvSpPr>
            <a:spLocks noGrp="1"/>
          </p:cNvSpPr>
          <p:nvPr>
            <p:ph type="subTitle" idx="1"/>
          </p:nvPr>
        </p:nvSpPr>
        <p:spPr/>
        <p:txBody>
          <a:bodyPr/>
          <a:lstStyle/>
          <a:p>
            <a:endParaRPr lang="de-DE"/>
          </a:p>
        </p:txBody>
      </p:sp>
    </p:spTree>
    <p:extLst>
      <p:ext uri="{BB962C8B-B14F-4D97-AF65-F5344CB8AC3E}">
        <p14:creationId xmlns:p14="http://schemas.microsoft.com/office/powerpoint/2010/main" val="33819158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3C861A-6B6F-7781-C22A-E3DFD9E86884}"/>
              </a:ext>
            </a:extLst>
          </p:cNvPr>
          <p:cNvSpPr>
            <a:spLocks noGrp="1"/>
          </p:cNvSpPr>
          <p:nvPr>
            <p:ph type="title"/>
          </p:nvPr>
        </p:nvSpPr>
        <p:spPr/>
        <p:txBody>
          <a:bodyPr/>
          <a:lstStyle/>
          <a:p>
            <a:r>
              <a:rPr lang="de-DE" dirty="0" err="1"/>
              <a:t>Importancía</a:t>
            </a:r>
            <a:endParaRPr lang="de-DE" dirty="0"/>
          </a:p>
        </p:txBody>
      </p:sp>
      <p:sp>
        <p:nvSpPr>
          <p:cNvPr id="4" name="Inhaltsplatzhalter 3">
            <a:extLst>
              <a:ext uri="{FF2B5EF4-FFF2-40B4-BE49-F238E27FC236}">
                <a16:creationId xmlns:a16="http://schemas.microsoft.com/office/drawing/2014/main" id="{5978CB3B-8A90-6D1F-6944-8E982A2FB40A}"/>
              </a:ext>
            </a:extLst>
          </p:cNvPr>
          <p:cNvSpPr>
            <a:spLocks noGrp="1"/>
          </p:cNvSpPr>
          <p:nvPr>
            <p:ph idx="1"/>
          </p:nvPr>
        </p:nvSpPr>
        <p:spPr/>
        <p:txBody>
          <a:bodyPr/>
          <a:lstStyle/>
          <a:p>
            <a:r>
              <a:rPr lang="es-ES" sz="1800" dirty="0">
                <a:effectLst/>
                <a:latin typeface="Calibri" panose="020F0502020204030204" pitchFamily="34" charset="0"/>
                <a:ea typeface="Calibri" panose="020F0502020204030204" pitchFamily="34" charset="0"/>
                <a:cs typeface="Times New Roman" panose="02020603050405020304" pitchFamily="18" charset="0"/>
              </a:rPr>
              <a:t>8 por ciento del producto interno bruto (PIB) de Panamá en 2016</a:t>
            </a:r>
          </a:p>
          <a:p>
            <a:r>
              <a:rPr lang="es-ES" sz="1800" dirty="0">
                <a:latin typeface="Calibri" panose="020F0502020204030204" pitchFamily="34" charset="0"/>
                <a:cs typeface="Times New Roman" panose="02020603050405020304" pitchFamily="18" charset="0"/>
              </a:rPr>
              <a:t>Volkswagen: solo 5,7 % PIB de Alemania en 2016</a:t>
            </a:r>
          </a:p>
          <a:p>
            <a:r>
              <a:rPr lang="es-ES" sz="1800" dirty="0">
                <a:latin typeface="Calibri" panose="020F0502020204030204" pitchFamily="34" charset="0"/>
                <a:cs typeface="Times New Roman" panose="02020603050405020304" pitchFamily="18" charset="0"/>
              </a:rPr>
              <a:t>Muy importante parar enviar bienes</a:t>
            </a:r>
            <a:endParaRPr lang="de-DE" dirty="0"/>
          </a:p>
        </p:txBody>
      </p:sp>
    </p:spTree>
    <p:extLst>
      <p:ext uri="{BB962C8B-B14F-4D97-AF65-F5344CB8AC3E}">
        <p14:creationId xmlns:p14="http://schemas.microsoft.com/office/powerpoint/2010/main" val="2766728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3C861A-6B6F-7781-C22A-E3DFD9E86884}"/>
              </a:ext>
            </a:extLst>
          </p:cNvPr>
          <p:cNvSpPr>
            <a:spLocks noGrp="1"/>
          </p:cNvSpPr>
          <p:nvPr>
            <p:ph type="title"/>
          </p:nvPr>
        </p:nvSpPr>
        <p:spPr/>
        <p:txBody>
          <a:bodyPr/>
          <a:lstStyle/>
          <a:p>
            <a:r>
              <a:rPr lang="de-DE" dirty="0" err="1"/>
              <a:t>Ampliación</a:t>
            </a:r>
            <a:r>
              <a:rPr lang="de-DE" dirty="0"/>
              <a:t> en 2016 y </a:t>
            </a:r>
            <a:r>
              <a:rPr lang="de-DE" dirty="0" err="1"/>
              <a:t>futuro</a:t>
            </a:r>
            <a:endParaRPr lang="de-DE" dirty="0"/>
          </a:p>
        </p:txBody>
      </p:sp>
      <p:sp>
        <p:nvSpPr>
          <p:cNvPr id="4" name="Inhaltsplatzhalter 3">
            <a:extLst>
              <a:ext uri="{FF2B5EF4-FFF2-40B4-BE49-F238E27FC236}">
                <a16:creationId xmlns:a16="http://schemas.microsoft.com/office/drawing/2014/main" id="{5978CB3B-8A90-6D1F-6944-8E982A2FB40A}"/>
              </a:ext>
            </a:extLst>
          </p:cNvPr>
          <p:cNvSpPr>
            <a:spLocks noGrp="1"/>
          </p:cNvSpPr>
          <p:nvPr>
            <p:ph idx="1"/>
          </p:nvPr>
        </p:nvSpPr>
        <p:spPr>
          <a:xfrm>
            <a:off x="1103312" y="2052918"/>
            <a:ext cx="9793288" cy="4195481"/>
          </a:xfrm>
        </p:spPr>
        <p:txBody>
          <a:bodyPr/>
          <a:lstStyle/>
          <a:p>
            <a:r>
              <a:rPr lang="de-DE" dirty="0" err="1"/>
              <a:t>Clase</a:t>
            </a:r>
            <a:r>
              <a:rPr lang="de-DE" dirty="0"/>
              <a:t> </a:t>
            </a:r>
            <a:r>
              <a:rPr lang="de-DE" dirty="0" err="1"/>
              <a:t>antigua</a:t>
            </a:r>
            <a:r>
              <a:rPr lang="de-DE" dirty="0"/>
              <a:t>: </a:t>
            </a:r>
            <a:r>
              <a:rPr lang="de-DE" dirty="0" err="1"/>
              <a:t>Panamax</a:t>
            </a:r>
            <a:r>
              <a:rPr lang="de-DE" dirty="0"/>
              <a:t> (~4500 TEU: 1 TEU = </a:t>
            </a:r>
            <a:r>
              <a:rPr lang="de-DE" dirty="0" err="1"/>
              <a:t>contenedor</a:t>
            </a:r>
            <a:r>
              <a:rPr lang="de-DE" dirty="0"/>
              <a:t> </a:t>
            </a:r>
            <a:r>
              <a:rPr lang="de-DE" dirty="0" err="1"/>
              <a:t>normalizado</a:t>
            </a:r>
            <a:r>
              <a:rPr lang="de-DE" dirty="0"/>
              <a:t>)</a:t>
            </a:r>
          </a:p>
          <a:p>
            <a:r>
              <a:rPr lang="de-DE" dirty="0" err="1"/>
              <a:t>Clase</a:t>
            </a:r>
            <a:r>
              <a:rPr lang="de-DE" dirty="0"/>
              <a:t> </a:t>
            </a:r>
            <a:r>
              <a:rPr lang="de-DE" dirty="0" err="1"/>
              <a:t>nuevo</a:t>
            </a:r>
            <a:r>
              <a:rPr lang="de-DE" dirty="0"/>
              <a:t>: </a:t>
            </a:r>
            <a:r>
              <a:rPr lang="de-DE" dirty="0" err="1"/>
              <a:t>Neopanamax</a:t>
            </a:r>
            <a:r>
              <a:rPr lang="de-DE" dirty="0"/>
              <a:t> (~12000 TEU)</a:t>
            </a:r>
          </a:p>
        </p:txBody>
      </p:sp>
      <p:pic>
        <p:nvPicPr>
          <p:cNvPr id="5122" name="Picture 2" descr="Figure 2: Panamax Versus Post-Panamax. If you are a user with disability and cannot view this image, call 800-853-1351">
            <a:extLst>
              <a:ext uri="{FF2B5EF4-FFF2-40B4-BE49-F238E27FC236}">
                <a16:creationId xmlns:a16="http://schemas.microsoft.com/office/drawing/2014/main" id="{4E0D10F0-F16C-A354-CC1A-9B9B7217C3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3311" y="3041294"/>
            <a:ext cx="7875557" cy="3363988"/>
          </a:xfrm>
          <a:prstGeom prst="rect">
            <a:avLst/>
          </a:prstGeom>
          <a:noFill/>
          <a:effectLst>
            <a:softEdge rad="254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3075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3C861A-6B6F-7781-C22A-E3DFD9E86884}"/>
              </a:ext>
            </a:extLst>
          </p:cNvPr>
          <p:cNvSpPr>
            <a:spLocks noGrp="1"/>
          </p:cNvSpPr>
          <p:nvPr>
            <p:ph type="title"/>
          </p:nvPr>
        </p:nvSpPr>
        <p:spPr/>
        <p:txBody>
          <a:bodyPr/>
          <a:lstStyle/>
          <a:p>
            <a:r>
              <a:rPr lang="de-DE" dirty="0" err="1"/>
              <a:t>Ampliación</a:t>
            </a:r>
            <a:r>
              <a:rPr lang="de-DE" dirty="0"/>
              <a:t> en 2016 y </a:t>
            </a:r>
            <a:r>
              <a:rPr lang="de-DE" dirty="0" err="1"/>
              <a:t>futuro</a:t>
            </a:r>
            <a:endParaRPr lang="de-DE" dirty="0"/>
          </a:p>
        </p:txBody>
      </p:sp>
      <p:sp>
        <p:nvSpPr>
          <p:cNvPr id="4" name="Inhaltsplatzhalter 3">
            <a:extLst>
              <a:ext uri="{FF2B5EF4-FFF2-40B4-BE49-F238E27FC236}">
                <a16:creationId xmlns:a16="http://schemas.microsoft.com/office/drawing/2014/main" id="{5978CB3B-8A90-6D1F-6944-8E982A2FB40A}"/>
              </a:ext>
            </a:extLst>
          </p:cNvPr>
          <p:cNvSpPr>
            <a:spLocks noGrp="1"/>
          </p:cNvSpPr>
          <p:nvPr>
            <p:ph idx="1"/>
          </p:nvPr>
        </p:nvSpPr>
        <p:spPr>
          <a:xfrm>
            <a:off x="1103312" y="2052918"/>
            <a:ext cx="9793288" cy="4195481"/>
          </a:xfrm>
        </p:spPr>
        <p:txBody>
          <a:bodyPr/>
          <a:lstStyle/>
          <a:p>
            <a:r>
              <a:rPr lang="de-DE" dirty="0" err="1"/>
              <a:t>Clase</a:t>
            </a:r>
            <a:r>
              <a:rPr lang="de-DE" dirty="0"/>
              <a:t> </a:t>
            </a:r>
            <a:r>
              <a:rPr lang="de-DE" dirty="0" err="1"/>
              <a:t>antigua</a:t>
            </a:r>
            <a:r>
              <a:rPr lang="de-DE" dirty="0"/>
              <a:t>: </a:t>
            </a:r>
            <a:r>
              <a:rPr lang="de-DE" dirty="0" err="1"/>
              <a:t>Panamax</a:t>
            </a:r>
            <a:r>
              <a:rPr lang="de-DE" dirty="0"/>
              <a:t> (~4500 TEU: 1 TEU = </a:t>
            </a:r>
            <a:r>
              <a:rPr lang="de-DE" dirty="0" err="1"/>
              <a:t>contenedor</a:t>
            </a:r>
            <a:r>
              <a:rPr lang="de-DE" dirty="0"/>
              <a:t> </a:t>
            </a:r>
            <a:r>
              <a:rPr lang="de-DE" dirty="0" err="1"/>
              <a:t>normalizado</a:t>
            </a:r>
            <a:r>
              <a:rPr lang="de-DE" dirty="0"/>
              <a:t>)</a:t>
            </a:r>
          </a:p>
          <a:p>
            <a:r>
              <a:rPr lang="de-DE" dirty="0" err="1"/>
              <a:t>Clase</a:t>
            </a:r>
            <a:r>
              <a:rPr lang="de-DE" dirty="0"/>
              <a:t> </a:t>
            </a:r>
            <a:r>
              <a:rPr lang="de-DE" dirty="0" err="1"/>
              <a:t>nuevo</a:t>
            </a:r>
            <a:r>
              <a:rPr lang="de-DE" dirty="0"/>
              <a:t>: </a:t>
            </a:r>
            <a:r>
              <a:rPr lang="de-DE" dirty="0" err="1"/>
              <a:t>Neopanamax</a:t>
            </a:r>
            <a:r>
              <a:rPr lang="de-DE" dirty="0"/>
              <a:t> (~12000 TEU)</a:t>
            </a:r>
          </a:p>
        </p:txBody>
      </p:sp>
      <p:pic>
        <p:nvPicPr>
          <p:cNvPr id="5" name="Grafik 4">
            <a:extLst>
              <a:ext uri="{FF2B5EF4-FFF2-40B4-BE49-F238E27FC236}">
                <a16:creationId xmlns:a16="http://schemas.microsoft.com/office/drawing/2014/main" id="{6D5FC675-B91C-C2FE-76F4-14C335C954CE}"/>
              </a:ext>
            </a:extLst>
          </p:cNvPr>
          <p:cNvPicPr>
            <a:picLocks noChangeAspect="1"/>
          </p:cNvPicPr>
          <p:nvPr/>
        </p:nvPicPr>
        <p:blipFill>
          <a:blip r:embed="rId2"/>
          <a:stretch>
            <a:fillRect/>
          </a:stretch>
        </p:blipFill>
        <p:spPr>
          <a:xfrm>
            <a:off x="1193800" y="3140645"/>
            <a:ext cx="5537200" cy="3107754"/>
          </a:xfrm>
          <a:prstGeom prst="rect">
            <a:avLst/>
          </a:prstGeom>
          <a:effectLst>
            <a:softEdge rad="25400"/>
          </a:effectLst>
        </p:spPr>
      </p:pic>
    </p:spTree>
    <p:extLst>
      <p:ext uri="{BB962C8B-B14F-4D97-AF65-F5344CB8AC3E}">
        <p14:creationId xmlns:p14="http://schemas.microsoft.com/office/powerpoint/2010/main" val="254135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3C861A-6B6F-7781-C22A-E3DFD9E86884}"/>
              </a:ext>
            </a:extLst>
          </p:cNvPr>
          <p:cNvSpPr>
            <a:spLocks noGrp="1"/>
          </p:cNvSpPr>
          <p:nvPr>
            <p:ph type="title"/>
          </p:nvPr>
        </p:nvSpPr>
        <p:spPr/>
        <p:txBody>
          <a:bodyPr/>
          <a:lstStyle/>
          <a:p>
            <a:r>
              <a:rPr lang="de-DE" dirty="0" err="1"/>
              <a:t>Contenido</a:t>
            </a:r>
            <a:endParaRPr lang="de-DE" dirty="0"/>
          </a:p>
        </p:txBody>
      </p:sp>
      <p:sp>
        <p:nvSpPr>
          <p:cNvPr id="3" name="Inhaltsplatzhalter 2">
            <a:extLst>
              <a:ext uri="{FF2B5EF4-FFF2-40B4-BE49-F238E27FC236}">
                <a16:creationId xmlns:a16="http://schemas.microsoft.com/office/drawing/2014/main" id="{36359444-E6DE-138C-5FEC-C5960D9A67AA}"/>
              </a:ext>
            </a:extLst>
          </p:cNvPr>
          <p:cNvSpPr>
            <a:spLocks noGrp="1"/>
          </p:cNvSpPr>
          <p:nvPr>
            <p:ph idx="1"/>
          </p:nvPr>
        </p:nvSpPr>
        <p:spPr/>
        <p:txBody>
          <a:bodyPr/>
          <a:lstStyle/>
          <a:p>
            <a:r>
              <a:rPr lang="de-DE" dirty="0" err="1"/>
              <a:t>Estructura</a:t>
            </a:r>
            <a:r>
              <a:rPr lang="de-DE" dirty="0"/>
              <a:t> del </a:t>
            </a:r>
            <a:r>
              <a:rPr lang="de-DE" dirty="0" err="1"/>
              <a:t>canal</a:t>
            </a:r>
            <a:endParaRPr lang="de-DE" dirty="0"/>
          </a:p>
          <a:p>
            <a:r>
              <a:rPr lang="de-DE" dirty="0" err="1"/>
              <a:t>Historia</a:t>
            </a:r>
            <a:r>
              <a:rPr lang="de-DE" dirty="0"/>
              <a:t> y primer </a:t>
            </a:r>
            <a:r>
              <a:rPr lang="de-DE" dirty="0" err="1"/>
              <a:t>intento</a:t>
            </a:r>
            <a:r>
              <a:rPr lang="de-DE" dirty="0"/>
              <a:t> </a:t>
            </a:r>
            <a:r>
              <a:rPr lang="de-DE" dirty="0" err="1"/>
              <a:t>por</a:t>
            </a:r>
            <a:r>
              <a:rPr lang="de-DE" dirty="0"/>
              <a:t> los </a:t>
            </a:r>
            <a:r>
              <a:rPr lang="de-DE" dirty="0" err="1"/>
              <a:t>franceses</a:t>
            </a:r>
            <a:endParaRPr lang="de-DE" dirty="0"/>
          </a:p>
          <a:p>
            <a:r>
              <a:rPr lang="de-DE" dirty="0" err="1"/>
              <a:t>Construcción</a:t>
            </a:r>
            <a:r>
              <a:rPr lang="de-DE" dirty="0"/>
              <a:t> </a:t>
            </a:r>
            <a:r>
              <a:rPr lang="de-DE" dirty="0" err="1"/>
              <a:t>por</a:t>
            </a:r>
            <a:r>
              <a:rPr lang="de-DE" dirty="0"/>
              <a:t> los </a:t>
            </a:r>
            <a:r>
              <a:rPr lang="de-DE" dirty="0" err="1"/>
              <a:t>Estados</a:t>
            </a:r>
            <a:r>
              <a:rPr lang="de-DE" dirty="0"/>
              <a:t> </a:t>
            </a:r>
            <a:r>
              <a:rPr lang="de-DE" dirty="0" err="1"/>
              <a:t>Unidos</a:t>
            </a:r>
            <a:endParaRPr lang="de-DE" dirty="0"/>
          </a:p>
          <a:p>
            <a:r>
              <a:rPr lang="de-DE" dirty="0" err="1"/>
              <a:t>Importancía</a:t>
            </a:r>
            <a:endParaRPr lang="de-DE" dirty="0"/>
          </a:p>
          <a:p>
            <a:r>
              <a:rPr lang="de-DE" dirty="0" err="1"/>
              <a:t>Ampliación</a:t>
            </a:r>
            <a:r>
              <a:rPr lang="de-DE" dirty="0"/>
              <a:t> en 2016 y </a:t>
            </a:r>
            <a:r>
              <a:rPr lang="de-DE" dirty="0" err="1"/>
              <a:t>futuro</a:t>
            </a:r>
            <a:endParaRPr lang="de-DE" dirty="0"/>
          </a:p>
        </p:txBody>
      </p:sp>
    </p:spTree>
    <p:extLst>
      <p:ext uri="{BB962C8B-B14F-4D97-AF65-F5344CB8AC3E}">
        <p14:creationId xmlns:p14="http://schemas.microsoft.com/office/powerpoint/2010/main" val="3027186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3C861A-6B6F-7781-C22A-E3DFD9E86884}"/>
              </a:ext>
            </a:extLst>
          </p:cNvPr>
          <p:cNvSpPr>
            <a:spLocks noGrp="1"/>
          </p:cNvSpPr>
          <p:nvPr>
            <p:ph type="title"/>
          </p:nvPr>
        </p:nvSpPr>
        <p:spPr/>
        <p:txBody>
          <a:bodyPr/>
          <a:lstStyle/>
          <a:p>
            <a:r>
              <a:rPr lang="de-DE" dirty="0" err="1"/>
              <a:t>Estructura</a:t>
            </a:r>
            <a:r>
              <a:rPr lang="de-DE" dirty="0"/>
              <a:t> del </a:t>
            </a:r>
            <a:r>
              <a:rPr lang="de-DE" dirty="0" err="1"/>
              <a:t>canal</a:t>
            </a:r>
            <a:endParaRPr lang="de-DE" dirty="0"/>
          </a:p>
        </p:txBody>
      </p:sp>
      <p:pic>
        <p:nvPicPr>
          <p:cNvPr id="7" name="Grafik 6">
            <a:extLst>
              <a:ext uri="{FF2B5EF4-FFF2-40B4-BE49-F238E27FC236}">
                <a16:creationId xmlns:a16="http://schemas.microsoft.com/office/drawing/2014/main" id="{12457E7D-5A72-A721-0D68-079A6F17391E}"/>
              </a:ext>
            </a:extLst>
          </p:cNvPr>
          <p:cNvPicPr>
            <a:picLocks noChangeAspect="1"/>
          </p:cNvPicPr>
          <p:nvPr/>
        </p:nvPicPr>
        <p:blipFill>
          <a:blip r:embed="rId2"/>
          <a:stretch>
            <a:fillRect/>
          </a:stretch>
        </p:blipFill>
        <p:spPr>
          <a:xfrm>
            <a:off x="6724326" y="1253447"/>
            <a:ext cx="5194225" cy="5364661"/>
          </a:xfrm>
          <a:prstGeom prst="rect">
            <a:avLst/>
          </a:prstGeom>
          <a:effectLst>
            <a:softEdge rad="25400"/>
          </a:effectLst>
        </p:spPr>
      </p:pic>
      <p:pic>
        <p:nvPicPr>
          <p:cNvPr id="11" name="Inhaltsplatzhalter 10">
            <a:extLst>
              <a:ext uri="{FF2B5EF4-FFF2-40B4-BE49-F238E27FC236}">
                <a16:creationId xmlns:a16="http://schemas.microsoft.com/office/drawing/2014/main" id="{D6B8F574-570A-9832-2358-27C670F59F80}"/>
              </a:ext>
            </a:extLst>
          </p:cNvPr>
          <p:cNvPicPr>
            <a:picLocks noGrp="1" noChangeAspect="1"/>
          </p:cNvPicPr>
          <p:nvPr>
            <p:ph idx="1"/>
          </p:nvPr>
        </p:nvPicPr>
        <p:blipFill>
          <a:blip r:embed="rId3"/>
          <a:stretch>
            <a:fillRect/>
          </a:stretch>
        </p:blipFill>
        <p:spPr>
          <a:xfrm>
            <a:off x="279618" y="1253447"/>
            <a:ext cx="6299942" cy="4195762"/>
          </a:xfrm>
          <a:effectLst>
            <a:softEdge rad="25400"/>
          </a:effectLst>
        </p:spPr>
      </p:pic>
      <p:sp>
        <p:nvSpPr>
          <p:cNvPr id="12" name="Textfeld 11">
            <a:extLst>
              <a:ext uri="{FF2B5EF4-FFF2-40B4-BE49-F238E27FC236}">
                <a16:creationId xmlns:a16="http://schemas.microsoft.com/office/drawing/2014/main" id="{90D2E38D-2FF3-D7B6-35A4-A763136A7E3F}"/>
              </a:ext>
            </a:extLst>
          </p:cNvPr>
          <p:cNvSpPr txBox="1"/>
          <p:nvPr/>
        </p:nvSpPr>
        <p:spPr>
          <a:xfrm>
            <a:off x="202060" y="5466389"/>
            <a:ext cx="6185043" cy="369332"/>
          </a:xfrm>
          <a:prstGeom prst="rect">
            <a:avLst/>
          </a:prstGeom>
          <a:noFill/>
        </p:spPr>
        <p:txBody>
          <a:bodyPr wrap="square" rtlCol="0">
            <a:spAutoFit/>
          </a:bodyPr>
          <a:lstStyle/>
          <a:p>
            <a:r>
              <a:rPr lang="de-DE" dirty="0" err="1"/>
              <a:t>Represa</a:t>
            </a:r>
            <a:r>
              <a:rPr lang="de-DE" dirty="0"/>
              <a:t> </a:t>
            </a:r>
            <a:r>
              <a:rPr lang="de-DE" dirty="0" err="1"/>
              <a:t>Gatún</a:t>
            </a:r>
            <a:endParaRPr lang="de-DE" dirty="0"/>
          </a:p>
        </p:txBody>
      </p:sp>
      <p:sp>
        <p:nvSpPr>
          <p:cNvPr id="13" name="Ellipse 12">
            <a:extLst>
              <a:ext uri="{FF2B5EF4-FFF2-40B4-BE49-F238E27FC236}">
                <a16:creationId xmlns:a16="http://schemas.microsoft.com/office/drawing/2014/main" id="{0671CBED-A5BC-2FC7-74EA-B156C95D28AF}"/>
              </a:ext>
            </a:extLst>
          </p:cNvPr>
          <p:cNvSpPr/>
          <p:nvPr/>
        </p:nvSpPr>
        <p:spPr>
          <a:xfrm>
            <a:off x="7569200" y="2247900"/>
            <a:ext cx="1841500" cy="1778000"/>
          </a:xfrm>
          <a:prstGeom prst="ellipse">
            <a:avLst/>
          </a:prstGeom>
          <a:noFill/>
          <a:ln w="508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570936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3C861A-6B6F-7781-C22A-E3DFD9E86884}"/>
              </a:ext>
            </a:extLst>
          </p:cNvPr>
          <p:cNvSpPr>
            <a:spLocks noGrp="1"/>
          </p:cNvSpPr>
          <p:nvPr>
            <p:ph type="title"/>
          </p:nvPr>
        </p:nvSpPr>
        <p:spPr/>
        <p:txBody>
          <a:bodyPr/>
          <a:lstStyle/>
          <a:p>
            <a:r>
              <a:rPr lang="de-DE" dirty="0" err="1"/>
              <a:t>Estructura</a:t>
            </a:r>
            <a:r>
              <a:rPr lang="de-DE" dirty="0"/>
              <a:t> del </a:t>
            </a:r>
            <a:r>
              <a:rPr lang="de-DE" dirty="0" err="1"/>
              <a:t>canal</a:t>
            </a:r>
            <a:endParaRPr lang="de-DE" dirty="0"/>
          </a:p>
        </p:txBody>
      </p:sp>
      <p:pic>
        <p:nvPicPr>
          <p:cNvPr id="7" name="Grafik 6">
            <a:extLst>
              <a:ext uri="{FF2B5EF4-FFF2-40B4-BE49-F238E27FC236}">
                <a16:creationId xmlns:a16="http://schemas.microsoft.com/office/drawing/2014/main" id="{12457E7D-5A72-A721-0D68-079A6F17391E}"/>
              </a:ext>
            </a:extLst>
          </p:cNvPr>
          <p:cNvPicPr>
            <a:picLocks noChangeAspect="1"/>
          </p:cNvPicPr>
          <p:nvPr/>
        </p:nvPicPr>
        <p:blipFill>
          <a:blip r:embed="rId2"/>
          <a:stretch>
            <a:fillRect/>
          </a:stretch>
        </p:blipFill>
        <p:spPr>
          <a:xfrm>
            <a:off x="6795715" y="1253447"/>
            <a:ext cx="5194225" cy="5364661"/>
          </a:xfrm>
          <a:prstGeom prst="rect">
            <a:avLst/>
          </a:prstGeom>
          <a:effectLst>
            <a:softEdge rad="25400"/>
          </a:effectLst>
        </p:spPr>
      </p:pic>
      <p:pic>
        <p:nvPicPr>
          <p:cNvPr id="19" name="Inhaltsplatzhalter 18">
            <a:extLst>
              <a:ext uri="{FF2B5EF4-FFF2-40B4-BE49-F238E27FC236}">
                <a16:creationId xmlns:a16="http://schemas.microsoft.com/office/drawing/2014/main" id="{A6466415-1A84-DA66-8AD0-7C2C56A4E6FC}"/>
              </a:ext>
            </a:extLst>
          </p:cNvPr>
          <p:cNvPicPr>
            <a:picLocks noGrp="1" noChangeAspect="1"/>
          </p:cNvPicPr>
          <p:nvPr>
            <p:ph idx="1"/>
          </p:nvPr>
        </p:nvPicPr>
        <p:blipFill>
          <a:blip r:embed="rId3"/>
          <a:stretch>
            <a:fillRect/>
          </a:stretch>
        </p:blipFill>
        <p:spPr>
          <a:xfrm>
            <a:off x="487753" y="1253447"/>
            <a:ext cx="6026061" cy="4519546"/>
          </a:xfrm>
          <a:effectLst>
            <a:softEdge rad="25400"/>
          </a:effectLst>
        </p:spPr>
      </p:pic>
      <p:sp>
        <p:nvSpPr>
          <p:cNvPr id="20" name="Ellipse 19">
            <a:extLst>
              <a:ext uri="{FF2B5EF4-FFF2-40B4-BE49-F238E27FC236}">
                <a16:creationId xmlns:a16="http://schemas.microsoft.com/office/drawing/2014/main" id="{32BC7D57-1B4B-ADF5-B127-4BD7830AC24D}"/>
              </a:ext>
            </a:extLst>
          </p:cNvPr>
          <p:cNvSpPr/>
          <p:nvPr/>
        </p:nvSpPr>
        <p:spPr>
          <a:xfrm>
            <a:off x="7924800" y="2032000"/>
            <a:ext cx="609600" cy="621977"/>
          </a:xfrm>
          <a:prstGeom prst="ellipse">
            <a:avLst/>
          </a:prstGeom>
          <a:noFill/>
          <a:ln w="666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Ellipse 21">
            <a:extLst>
              <a:ext uri="{FF2B5EF4-FFF2-40B4-BE49-F238E27FC236}">
                <a16:creationId xmlns:a16="http://schemas.microsoft.com/office/drawing/2014/main" id="{280B4E8B-474B-0988-191C-F4A2738EC56E}"/>
              </a:ext>
            </a:extLst>
          </p:cNvPr>
          <p:cNvSpPr/>
          <p:nvPr/>
        </p:nvSpPr>
        <p:spPr>
          <a:xfrm>
            <a:off x="10370726" y="4216466"/>
            <a:ext cx="690973" cy="685734"/>
          </a:xfrm>
          <a:prstGeom prst="ellipse">
            <a:avLst/>
          </a:prstGeom>
          <a:noFill/>
          <a:ln w="666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1534069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3C861A-6B6F-7781-C22A-E3DFD9E86884}"/>
              </a:ext>
            </a:extLst>
          </p:cNvPr>
          <p:cNvSpPr>
            <a:spLocks noGrp="1"/>
          </p:cNvSpPr>
          <p:nvPr>
            <p:ph type="title"/>
          </p:nvPr>
        </p:nvSpPr>
        <p:spPr/>
        <p:txBody>
          <a:bodyPr/>
          <a:lstStyle/>
          <a:p>
            <a:r>
              <a:rPr lang="de-DE" dirty="0" err="1"/>
              <a:t>Historia</a:t>
            </a:r>
            <a:r>
              <a:rPr lang="de-DE" dirty="0"/>
              <a:t> y primer </a:t>
            </a:r>
            <a:r>
              <a:rPr lang="de-DE" dirty="0" err="1"/>
              <a:t>intento</a:t>
            </a:r>
            <a:r>
              <a:rPr lang="de-DE" dirty="0"/>
              <a:t> </a:t>
            </a:r>
            <a:r>
              <a:rPr lang="de-DE" dirty="0" err="1"/>
              <a:t>por</a:t>
            </a:r>
            <a:r>
              <a:rPr lang="de-DE" dirty="0"/>
              <a:t> los </a:t>
            </a:r>
            <a:r>
              <a:rPr lang="de-DE" dirty="0" err="1"/>
              <a:t>franceses</a:t>
            </a:r>
            <a:endParaRPr lang="de-DE" dirty="0"/>
          </a:p>
        </p:txBody>
      </p:sp>
      <p:sp>
        <p:nvSpPr>
          <p:cNvPr id="4" name="Inhaltsplatzhalter 3">
            <a:extLst>
              <a:ext uri="{FF2B5EF4-FFF2-40B4-BE49-F238E27FC236}">
                <a16:creationId xmlns:a16="http://schemas.microsoft.com/office/drawing/2014/main" id="{5978CB3B-8A90-6D1F-6944-8E982A2FB40A}"/>
              </a:ext>
            </a:extLst>
          </p:cNvPr>
          <p:cNvSpPr>
            <a:spLocks noGrp="1"/>
          </p:cNvSpPr>
          <p:nvPr>
            <p:ph idx="1"/>
          </p:nvPr>
        </p:nvSpPr>
        <p:spPr/>
        <p:txBody>
          <a:bodyPr/>
          <a:lstStyle/>
          <a:p>
            <a:r>
              <a:rPr lang="es-ES" sz="1800" dirty="0">
                <a:latin typeface="Calibri" panose="020F0502020204030204" pitchFamily="34" charset="0"/>
                <a:ea typeface="Calibri" panose="020F0502020204030204" pitchFamily="34" charset="0"/>
                <a:cs typeface="Times New Roman" panose="02020603050405020304" pitchFamily="18" charset="0"/>
              </a:rPr>
              <a:t>Istmo </a:t>
            </a:r>
            <a:r>
              <a:rPr lang="es-ES" sz="1800" dirty="0">
                <a:effectLst/>
                <a:latin typeface="Calibri" panose="020F0502020204030204" pitchFamily="34" charset="0"/>
                <a:ea typeface="Calibri" panose="020F0502020204030204" pitchFamily="34" charset="0"/>
                <a:cs typeface="Times New Roman" panose="02020603050405020304" pitchFamily="18" charset="0"/>
              </a:rPr>
              <a:t>descubierto por explorador Vasco Núñez de Balboa en 1513</a:t>
            </a:r>
          </a:p>
          <a:p>
            <a:r>
              <a:rPr lang="es-ES" sz="1800" dirty="0">
                <a:effectLst/>
                <a:latin typeface="Calibri" panose="020F0502020204030204" pitchFamily="34" charset="0"/>
                <a:ea typeface="Calibri" panose="020F0502020204030204" pitchFamily="34" charset="0"/>
                <a:cs typeface="Times New Roman" panose="02020603050405020304" pitchFamily="18" charset="0"/>
              </a:rPr>
              <a:t>Canal de Suez finalizado en 1869</a:t>
            </a:r>
          </a:p>
          <a:p>
            <a:r>
              <a:rPr lang="es-ES" sz="1800" dirty="0">
                <a:latin typeface="Calibri" panose="020F0502020204030204" pitchFamily="34" charset="0"/>
                <a:cs typeface="Times New Roman" panose="02020603050405020304" pitchFamily="18" charset="0"/>
              </a:rPr>
              <a:t>De 1881 a 1889:  Construcción por los franceses</a:t>
            </a:r>
            <a:endParaRPr lang="de-DE" dirty="0"/>
          </a:p>
        </p:txBody>
      </p:sp>
      <p:pic>
        <p:nvPicPr>
          <p:cNvPr id="1026" name="Picture 2">
            <a:extLst>
              <a:ext uri="{FF2B5EF4-FFF2-40B4-BE49-F238E27FC236}">
                <a16:creationId xmlns:a16="http://schemas.microsoft.com/office/drawing/2014/main" id="{D6C943E4-ACBE-27F6-2F26-426B050E3E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8196" y="2615364"/>
            <a:ext cx="2340924" cy="3442535"/>
          </a:xfrm>
          <a:prstGeom prst="rect">
            <a:avLst/>
          </a:prstGeom>
          <a:noFill/>
          <a:effectLst>
            <a:softEdge rad="38100"/>
          </a:effectLst>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8B0F49E7-E7B6-0142-8CB5-A32DF8971E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36004" y="1853247"/>
            <a:ext cx="2251195" cy="3019249"/>
          </a:xfrm>
          <a:prstGeom prst="rect">
            <a:avLst/>
          </a:prstGeom>
          <a:noFill/>
          <a:effectLst>
            <a:softEdge rad="38100"/>
          </a:effectLst>
          <a:extLst>
            <a:ext uri="{909E8E84-426E-40DD-AFC4-6F175D3DCCD1}">
              <a14:hiddenFill xmlns:a14="http://schemas.microsoft.com/office/drawing/2010/main">
                <a:solidFill>
                  <a:srgbClr val="FFFFFF"/>
                </a:solidFill>
              </a14:hiddenFill>
            </a:ext>
          </a:extLst>
        </p:spPr>
      </p:pic>
      <p:sp>
        <p:nvSpPr>
          <p:cNvPr id="6" name="Textfeld 5">
            <a:extLst>
              <a:ext uri="{FF2B5EF4-FFF2-40B4-BE49-F238E27FC236}">
                <a16:creationId xmlns:a16="http://schemas.microsoft.com/office/drawing/2014/main" id="{AF740290-16FD-5951-E4AB-093F86981660}"/>
              </a:ext>
            </a:extLst>
          </p:cNvPr>
          <p:cNvSpPr txBox="1"/>
          <p:nvPr/>
        </p:nvSpPr>
        <p:spPr>
          <a:xfrm>
            <a:off x="9591139" y="4855962"/>
            <a:ext cx="2340924" cy="369332"/>
          </a:xfrm>
          <a:prstGeom prst="rect">
            <a:avLst/>
          </a:prstGeom>
          <a:noFill/>
        </p:spPr>
        <p:txBody>
          <a:bodyPr wrap="square" rtlCol="0">
            <a:spAutoFit/>
          </a:bodyPr>
          <a:lstStyle/>
          <a:p>
            <a:r>
              <a:rPr lang="es-ES" sz="1800" dirty="0">
                <a:effectLst/>
                <a:latin typeface="Calibri" panose="020F0502020204030204" pitchFamily="34" charset="0"/>
                <a:ea typeface="Calibri" panose="020F0502020204030204" pitchFamily="34" charset="0"/>
                <a:cs typeface="Times New Roman" panose="02020603050405020304" pitchFamily="18" charset="0"/>
              </a:rPr>
              <a:t>Vasco Núñez de Balboa</a:t>
            </a:r>
            <a:endParaRPr lang="de-DE" dirty="0"/>
          </a:p>
        </p:txBody>
      </p:sp>
      <p:sp>
        <p:nvSpPr>
          <p:cNvPr id="8" name="Textfeld 7">
            <a:extLst>
              <a:ext uri="{FF2B5EF4-FFF2-40B4-BE49-F238E27FC236}">
                <a16:creationId xmlns:a16="http://schemas.microsoft.com/office/drawing/2014/main" id="{001366A6-24B8-446D-1EC9-0445BACC1E48}"/>
              </a:ext>
            </a:extLst>
          </p:cNvPr>
          <p:cNvSpPr txBox="1"/>
          <p:nvPr/>
        </p:nvSpPr>
        <p:spPr>
          <a:xfrm>
            <a:off x="6628196" y="6076114"/>
            <a:ext cx="2340924" cy="369332"/>
          </a:xfrm>
          <a:prstGeom prst="rect">
            <a:avLst/>
          </a:prstGeom>
          <a:noFill/>
        </p:spPr>
        <p:txBody>
          <a:bodyPr wrap="square" rtlCol="0">
            <a:spAutoFit/>
          </a:bodyPr>
          <a:lstStyle/>
          <a:p>
            <a:r>
              <a:rPr lang="es-ES" sz="1800" dirty="0">
                <a:effectLst/>
                <a:latin typeface="Calibri" panose="020F0502020204030204" pitchFamily="34" charset="0"/>
                <a:ea typeface="Calibri" panose="020F0502020204030204" pitchFamily="34" charset="0"/>
                <a:cs typeface="Times New Roman" panose="02020603050405020304" pitchFamily="18" charset="0"/>
              </a:rPr>
              <a:t>Ferdinand de Lesseps</a:t>
            </a:r>
            <a:endParaRPr lang="de-DE" dirty="0"/>
          </a:p>
        </p:txBody>
      </p:sp>
    </p:spTree>
    <p:extLst>
      <p:ext uri="{BB962C8B-B14F-4D97-AF65-F5344CB8AC3E}">
        <p14:creationId xmlns:p14="http://schemas.microsoft.com/office/powerpoint/2010/main" val="1793281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3C861A-6B6F-7781-C22A-E3DFD9E86884}"/>
              </a:ext>
            </a:extLst>
          </p:cNvPr>
          <p:cNvSpPr>
            <a:spLocks noGrp="1"/>
          </p:cNvSpPr>
          <p:nvPr>
            <p:ph type="title"/>
          </p:nvPr>
        </p:nvSpPr>
        <p:spPr/>
        <p:txBody>
          <a:bodyPr/>
          <a:lstStyle/>
          <a:p>
            <a:r>
              <a:rPr lang="de-DE" dirty="0" err="1"/>
              <a:t>Historia</a:t>
            </a:r>
            <a:r>
              <a:rPr lang="de-DE" dirty="0"/>
              <a:t> y primer </a:t>
            </a:r>
            <a:r>
              <a:rPr lang="de-DE" dirty="0" err="1"/>
              <a:t>intento</a:t>
            </a:r>
            <a:r>
              <a:rPr lang="de-DE" dirty="0"/>
              <a:t> </a:t>
            </a:r>
            <a:r>
              <a:rPr lang="de-DE" dirty="0" err="1"/>
              <a:t>por</a:t>
            </a:r>
            <a:r>
              <a:rPr lang="de-DE" dirty="0"/>
              <a:t> los </a:t>
            </a:r>
            <a:r>
              <a:rPr lang="de-DE" dirty="0" err="1"/>
              <a:t>franceses</a:t>
            </a:r>
            <a:endParaRPr lang="de-DE" dirty="0"/>
          </a:p>
        </p:txBody>
      </p:sp>
      <p:sp>
        <p:nvSpPr>
          <p:cNvPr id="4" name="Inhaltsplatzhalter 3">
            <a:extLst>
              <a:ext uri="{FF2B5EF4-FFF2-40B4-BE49-F238E27FC236}">
                <a16:creationId xmlns:a16="http://schemas.microsoft.com/office/drawing/2014/main" id="{5978CB3B-8A90-6D1F-6944-8E982A2FB40A}"/>
              </a:ext>
            </a:extLst>
          </p:cNvPr>
          <p:cNvSpPr>
            <a:spLocks noGrp="1"/>
          </p:cNvSpPr>
          <p:nvPr>
            <p:ph idx="1"/>
          </p:nvPr>
        </p:nvSpPr>
        <p:spPr/>
        <p:txBody>
          <a:bodyPr/>
          <a:lstStyle/>
          <a:p>
            <a:r>
              <a:rPr lang="es-ES" sz="1800" dirty="0">
                <a:latin typeface="Calibri" panose="020F0502020204030204" pitchFamily="34" charset="0"/>
                <a:ea typeface="Calibri" panose="020F0502020204030204" pitchFamily="34" charset="0"/>
                <a:cs typeface="Times New Roman" panose="02020603050405020304" pitchFamily="18" charset="0"/>
              </a:rPr>
              <a:t>Muchos problemas:</a:t>
            </a:r>
          </a:p>
          <a:p>
            <a:pPr lvl="1"/>
            <a:r>
              <a:rPr lang="es-ES" dirty="0">
                <a:latin typeface="Calibri" panose="020F0502020204030204" pitchFamily="34" charset="0"/>
                <a:cs typeface="Times New Roman" panose="02020603050405020304" pitchFamily="18" charset="0"/>
              </a:rPr>
              <a:t>Mosquitos</a:t>
            </a:r>
          </a:p>
          <a:p>
            <a:pPr lvl="1"/>
            <a:r>
              <a:rPr lang="es-ES" dirty="0">
                <a:latin typeface="Calibri" panose="020F0502020204030204" pitchFamily="34" charset="0"/>
                <a:cs typeface="Times New Roman" panose="02020603050405020304" pitchFamily="18" charset="0"/>
              </a:rPr>
              <a:t>Canal a nivel de mar no posible</a:t>
            </a:r>
          </a:p>
          <a:p>
            <a:pPr lvl="1"/>
            <a:r>
              <a:rPr lang="es-ES" dirty="0">
                <a:latin typeface="Calibri" panose="020F0502020204030204" pitchFamily="34" charset="0"/>
                <a:cs typeface="Times New Roman" panose="02020603050405020304" pitchFamily="18" charset="0"/>
              </a:rPr>
              <a:t>Corrupción, incidentes y más</a:t>
            </a:r>
            <a:endParaRPr lang="de-DE" dirty="0"/>
          </a:p>
          <a:p>
            <a:pPr lvl="1"/>
            <a:endParaRPr lang="de-DE" dirty="0"/>
          </a:p>
        </p:txBody>
      </p:sp>
      <p:pic>
        <p:nvPicPr>
          <p:cNvPr id="5" name="Grafik 4">
            <a:extLst>
              <a:ext uri="{FF2B5EF4-FFF2-40B4-BE49-F238E27FC236}">
                <a16:creationId xmlns:a16="http://schemas.microsoft.com/office/drawing/2014/main" id="{3E49D4BE-0243-693E-EFE8-AA63AB323449}"/>
              </a:ext>
            </a:extLst>
          </p:cNvPr>
          <p:cNvPicPr>
            <a:picLocks noChangeAspect="1"/>
          </p:cNvPicPr>
          <p:nvPr/>
        </p:nvPicPr>
        <p:blipFill>
          <a:blip r:embed="rId2"/>
          <a:stretch>
            <a:fillRect/>
          </a:stretch>
        </p:blipFill>
        <p:spPr>
          <a:xfrm>
            <a:off x="1103312" y="3744468"/>
            <a:ext cx="9404722" cy="2843120"/>
          </a:xfrm>
          <a:prstGeom prst="rect">
            <a:avLst/>
          </a:prstGeom>
          <a:effectLst>
            <a:softEdge rad="38100"/>
          </a:effectLst>
        </p:spPr>
      </p:pic>
    </p:spTree>
    <p:extLst>
      <p:ext uri="{BB962C8B-B14F-4D97-AF65-F5344CB8AC3E}">
        <p14:creationId xmlns:p14="http://schemas.microsoft.com/office/powerpoint/2010/main" val="2614245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3C861A-6B6F-7781-C22A-E3DFD9E86884}"/>
              </a:ext>
            </a:extLst>
          </p:cNvPr>
          <p:cNvSpPr>
            <a:spLocks noGrp="1"/>
          </p:cNvSpPr>
          <p:nvPr>
            <p:ph type="title"/>
          </p:nvPr>
        </p:nvSpPr>
        <p:spPr/>
        <p:txBody>
          <a:bodyPr/>
          <a:lstStyle/>
          <a:p>
            <a:r>
              <a:rPr lang="de-DE" dirty="0" err="1"/>
              <a:t>Construcción</a:t>
            </a:r>
            <a:r>
              <a:rPr lang="de-DE" dirty="0"/>
              <a:t> </a:t>
            </a:r>
            <a:r>
              <a:rPr lang="de-DE" dirty="0" err="1"/>
              <a:t>por</a:t>
            </a:r>
            <a:r>
              <a:rPr lang="de-DE" dirty="0"/>
              <a:t> los </a:t>
            </a:r>
            <a:r>
              <a:rPr lang="de-DE" dirty="0" err="1"/>
              <a:t>Estados</a:t>
            </a:r>
            <a:r>
              <a:rPr lang="de-DE" dirty="0"/>
              <a:t> </a:t>
            </a:r>
            <a:r>
              <a:rPr lang="de-DE" dirty="0" err="1"/>
              <a:t>Unidos</a:t>
            </a:r>
            <a:endParaRPr lang="de-DE" dirty="0"/>
          </a:p>
        </p:txBody>
      </p:sp>
      <p:sp>
        <p:nvSpPr>
          <p:cNvPr id="4" name="Inhaltsplatzhalter 3">
            <a:extLst>
              <a:ext uri="{FF2B5EF4-FFF2-40B4-BE49-F238E27FC236}">
                <a16:creationId xmlns:a16="http://schemas.microsoft.com/office/drawing/2014/main" id="{5978CB3B-8A90-6D1F-6944-8E982A2FB40A}"/>
              </a:ext>
            </a:extLst>
          </p:cNvPr>
          <p:cNvSpPr>
            <a:spLocks noGrp="1"/>
          </p:cNvSpPr>
          <p:nvPr>
            <p:ph idx="1"/>
          </p:nvPr>
        </p:nvSpPr>
        <p:spPr/>
        <p:txBody>
          <a:bodyPr/>
          <a:lstStyle/>
          <a:p>
            <a:r>
              <a:rPr lang="es-ES" sz="1800" dirty="0">
                <a:latin typeface="Calibri" panose="020F0502020204030204" pitchFamily="34" charset="0"/>
                <a:ea typeface="Calibri" panose="020F0502020204030204" pitchFamily="34" charset="0"/>
                <a:cs typeface="Times New Roman" panose="02020603050405020304" pitchFamily="18" charset="0"/>
              </a:rPr>
              <a:t>Los Estados Unidos quieren continuar el proyecto</a:t>
            </a:r>
          </a:p>
          <a:p>
            <a:r>
              <a:rPr lang="es-ES" sz="1800" dirty="0">
                <a:latin typeface="Calibri" panose="020F0502020204030204" pitchFamily="34" charset="0"/>
                <a:cs typeface="Times New Roman" panose="02020603050405020304" pitchFamily="18" charset="0"/>
              </a:rPr>
              <a:t>Fundación de Panamá en 1903</a:t>
            </a:r>
          </a:p>
          <a:p>
            <a:endParaRPr lang="de-DE" dirty="0"/>
          </a:p>
        </p:txBody>
      </p:sp>
      <p:pic>
        <p:nvPicPr>
          <p:cNvPr id="2050" name="Picture 2">
            <a:extLst>
              <a:ext uri="{FF2B5EF4-FFF2-40B4-BE49-F238E27FC236}">
                <a16:creationId xmlns:a16="http://schemas.microsoft.com/office/drawing/2014/main" id="{C54D3C80-5661-1913-600F-5D583835E3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6877" y="3020358"/>
            <a:ext cx="1714500" cy="1143000"/>
          </a:xfrm>
          <a:prstGeom prst="rect">
            <a:avLst/>
          </a:prstGeom>
          <a:noFill/>
          <a:effectLst>
            <a:softEdge rad="12700"/>
          </a:effectLst>
          <a:extLst>
            <a:ext uri="{909E8E84-426E-40DD-AFC4-6F175D3DCCD1}">
              <a14:hiddenFill xmlns:a14="http://schemas.microsoft.com/office/drawing/2010/main">
                <a:solidFill>
                  <a:srgbClr val="FFFFFF"/>
                </a:solidFill>
              </a14:hiddenFill>
            </a:ext>
          </a:extLst>
        </p:spPr>
      </p:pic>
      <p:pic>
        <p:nvPicPr>
          <p:cNvPr id="5" name="Grafik 4">
            <a:extLst>
              <a:ext uri="{FF2B5EF4-FFF2-40B4-BE49-F238E27FC236}">
                <a16:creationId xmlns:a16="http://schemas.microsoft.com/office/drawing/2014/main" id="{B962B8EA-16C1-686C-7885-E20A70B4C376}"/>
              </a:ext>
            </a:extLst>
          </p:cNvPr>
          <p:cNvPicPr>
            <a:picLocks noChangeAspect="1"/>
          </p:cNvPicPr>
          <p:nvPr/>
        </p:nvPicPr>
        <p:blipFill>
          <a:blip r:embed="rId3"/>
          <a:stretch>
            <a:fillRect/>
          </a:stretch>
        </p:blipFill>
        <p:spPr>
          <a:xfrm>
            <a:off x="5348472" y="3020358"/>
            <a:ext cx="6478476" cy="3429781"/>
          </a:xfrm>
          <a:prstGeom prst="rect">
            <a:avLst/>
          </a:prstGeom>
          <a:effectLst>
            <a:softEdge rad="38100"/>
          </a:effectLst>
        </p:spPr>
      </p:pic>
    </p:spTree>
    <p:extLst>
      <p:ext uri="{BB962C8B-B14F-4D97-AF65-F5344CB8AC3E}">
        <p14:creationId xmlns:p14="http://schemas.microsoft.com/office/powerpoint/2010/main" val="997570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3C861A-6B6F-7781-C22A-E3DFD9E86884}"/>
              </a:ext>
            </a:extLst>
          </p:cNvPr>
          <p:cNvSpPr>
            <a:spLocks noGrp="1"/>
          </p:cNvSpPr>
          <p:nvPr>
            <p:ph type="title"/>
          </p:nvPr>
        </p:nvSpPr>
        <p:spPr/>
        <p:txBody>
          <a:bodyPr/>
          <a:lstStyle/>
          <a:p>
            <a:r>
              <a:rPr lang="de-DE" dirty="0" err="1"/>
              <a:t>Construcción</a:t>
            </a:r>
            <a:r>
              <a:rPr lang="de-DE" dirty="0"/>
              <a:t> </a:t>
            </a:r>
            <a:r>
              <a:rPr lang="de-DE" dirty="0" err="1"/>
              <a:t>por</a:t>
            </a:r>
            <a:r>
              <a:rPr lang="de-DE" dirty="0"/>
              <a:t> los </a:t>
            </a:r>
            <a:r>
              <a:rPr lang="de-DE" dirty="0" err="1"/>
              <a:t>Estados</a:t>
            </a:r>
            <a:r>
              <a:rPr lang="de-DE" dirty="0"/>
              <a:t> </a:t>
            </a:r>
            <a:r>
              <a:rPr lang="de-DE" dirty="0" err="1"/>
              <a:t>Unidos</a:t>
            </a:r>
            <a:endParaRPr lang="de-DE" dirty="0"/>
          </a:p>
        </p:txBody>
      </p:sp>
      <p:pic>
        <p:nvPicPr>
          <p:cNvPr id="3074" name="Picture 2" descr="The first of 77 Bucyrus 70-ton and 95-ton steam shovels arrived on the... |  Download Scientific Diagram">
            <a:extLst>
              <a:ext uri="{FF2B5EF4-FFF2-40B4-BE49-F238E27FC236}">
                <a16:creationId xmlns:a16="http://schemas.microsoft.com/office/drawing/2014/main" id="{FD64CEB9-135C-1DAC-CD46-3D31EE66C2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6187" y="1877142"/>
            <a:ext cx="5522137" cy="4001926"/>
          </a:xfrm>
          <a:prstGeom prst="rect">
            <a:avLst/>
          </a:prstGeom>
          <a:noFill/>
          <a:effectLst>
            <a:softEdge rad="25400"/>
          </a:effectLst>
          <a:extLst>
            <a:ext uri="{909E8E84-426E-40DD-AFC4-6F175D3DCCD1}">
              <a14:hiddenFill xmlns:a14="http://schemas.microsoft.com/office/drawing/2010/main">
                <a:solidFill>
                  <a:srgbClr val="FFFFFF"/>
                </a:solidFill>
              </a14:hiddenFill>
            </a:ext>
          </a:extLst>
        </p:spPr>
      </p:pic>
      <p:sp>
        <p:nvSpPr>
          <p:cNvPr id="3" name="Textfeld 2">
            <a:extLst>
              <a:ext uri="{FF2B5EF4-FFF2-40B4-BE49-F238E27FC236}">
                <a16:creationId xmlns:a16="http://schemas.microsoft.com/office/drawing/2014/main" id="{1542CD2F-ACF2-B819-E685-A958CAF6EA11}"/>
              </a:ext>
            </a:extLst>
          </p:cNvPr>
          <p:cNvSpPr txBox="1"/>
          <p:nvPr/>
        </p:nvSpPr>
        <p:spPr>
          <a:xfrm>
            <a:off x="6387363" y="5951162"/>
            <a:ext cx="6858737" cy="400110"/>
          </a:xfrm>
          <a:prstGeom prst="rect">
            <a:avLst/>
          </a:prstGeom>
          <a:noFill/>
        </p:spPr>
        <p:txBody>
          <a:bodyPr wrap="square" rtlCol="0">
            <a:spAutoFit/>
          </a:bodyPr>
          <a:lstStyle/>
          <a:p>
            <a:r>
              <a:rPr lang="de-DE" sz="2000" dirty="0" err="1">
                <a:latin typeface="Calibri" panose="020F0502020204030204" pitchFamily="34" charset="0"/>
                <a:cs typeface="Times New Roman" panose="02020603050405020304" pitchFamily="18" charset="0"/>
              </a:rPr>
              <a:t>Bucyrus</a:t>
            </a:r>
            <a:r>
              <a:rPr lang="de-DE" sz="2000" dirty="0">
                <a:latin typeface="Calibri" panose="020F0502020204030204" pitchFamily="34" charset="0"/>
                <a:cs typeface="Times New Roman" panose="02020603050405020304" pitchFamily="18" charset="0"/>
              </a:rPr>
              <a:t> 95 </a:t>
            </a:r>
            <a:r>
              <a:rPr lang="de-DE" sz="2000" dirty="0" err="1">
                <a:latin typeface="Calibri" panose="020F0502020204030204" pitchFamily="34" charset="0"/>
                <a:cs typeface="Times New Roman" panose="02020603050405020304" pitchFamily="18" charset="0"/>
              </a:rPr>
              <a:t>tonelada</a:t>
            </a:r>
            <a:r>
              <a:rPr lang="de-DE" sz="2000" dirty="0">
                <a:latin typeface="Calibri" panose="020F0502020204030204" pitchFamily="34" charset="0"/>
                <a:cs typeface="Times New Roman" panose="02020603050405020304" pitchFamily="18" charset="0"/>
              </a:rPr>
              <a:t> </a:t>
            </a:r>
            <a:r>
              <a:rPr lang="de-DE" sz="2000" dirty="0" err="1">
                <a:latin typeface="Calibri" panose="020F0502020204030204" pitchFamily="34" charset="0"/>
                <a:cs typeface="Times New Roman" panose="02020603050405020304" pitchFamily="18" charset="0"/>
              </a:rPr>
              <a:t>excavadora</a:t>
            </a:r>
            <a:endParaRPr lang="de-DE" sz="2000" dirty="0"/>
          </a:p>
        </p:txBody>
      </p:sp>
      <p:pic>
        <p:nvPicPr>
          <p:cNvPr id="3076" name="Picture 4" descr="Steam shovels load rocks blasted away onto twin tracks that remove the earth from the Panama Canal bed circa 1908. It took the United States 10 years to build the canal at a cost of $375 million (which equals about $8.6 billion today). Photo by Buyenlarge/Getty Images">
            <a:extLst>
              <a:ext uri="{FF2B5EF4-FFF2-40B4-BE49-F238E27FC236}">
                <a16:creationId xmlns:a16="http://schemas.microsoft.com/office/drawing/2014/main" id="{5591F437-326C-234D-E014-314D570716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203" y="1877141"/>
            <a:ext cx="5947711" cy="4001926"/>
          </a:xfrm>
          <a:prstGeom prst="rect">
            <a:avLst/>
          </a:prstGeom>
          <a:noFill/>
          <a:effectLst>
            <a:softEdge rad="25400"/>
          </a:effectLst>
          <a:extLst>
            <a:ext uri="{909E8E84-426E-40DD-AFC4-6F175D3DCCD1}">
              <a14:hiddenFill xmlns:a14="http://schemas.microsoft.com/office/drawing/2010/main">
                <a:solidFill>
                  <a:srgbClr val="FFFFFF"/>
                </a:solidFill>
              </a14:hiddenFill>
            </a:ext>
          </a:extLst>
        </p:spPr>
      </p:pic>
      <p:sp>
        <p:nvSpPr>
          <p:cNvPr id="6" name="Textfeld 5">
            <a:extLst>
              <a:ext uri="{FF2B5EF4-FFF2-40B4-BE49-F238E27FC236}">
                <a16:creationId xmlns:a16="http://schemas.microsoft.com/office/drawing/2014/main" id="{4DD2A8E5-9CF0-1FF0-7F93-959CB0C15385}"/>
              </a:ext>
            </a:extLst>
          </p:cNvPr>
          <p:cNvSpPr txBox="1"/>
          <p:nvPr/>
        </p:nvSpPr>
        <p:spPr>
          <a:xfrm>
            <a:off x="313203" y="5951162"/>
            <a:ext cx="5894669" cy="400110"/>
          </a:xfrm>
          <a:prstGeom prst="rect">
            <a:avLst/>
          </a:prstGeom>
          <a:noFill/>
        </p:spPr>
        <p:txBody>
          <a:bodyPr wrap="square" rtlCol="0">
            <a:spAutoFit/>
          </a:bodyPr>
          <a:lstStyle/>
          <a:p>
            <a:r>
              <a:rPr lang="de-DE" sz="2000" dirty="0" err="1">
                <a:latin typeface="Calibri" panose="020F0502020204030204" pitchFamily="34" charset="0"/>
                <a:cs typeface="Times New Roman" panose="02020603050405020304" pitchFamily="18" charset="0"/>
              </a:rPr>
              <a:t>Ferrocarril</a:t>
            </a:r>
            <a:r>
              <a:rPr lang="de-DE" sz="2000" dirty="0">
                <a:latin typeface="Calibri" panose="020F0502020204030204" pitchFamily="34" charset="0"/>
                <a:cs typeface="Times New Roman" panose="02020603050405020304" pitchFamily="18" charset="0"/>
              </a:rPr>
              <a:t> </a:t>
            </a:r>
            <a:r>
              <a:rPr lang="de-DE" sz="2000" dirty="0" err="1">
                <a:latin typeface="Calibri" panose="020F0502020204030204" pitchFamily="34" charset="0"/>
                <a:cs typeface="Times New Roman" panose="02020603050405020304" pitchFamily="18" charset="0"/>
              </a:rPr>
              <a:t>para</a:t>
            </a:r>
            <a:r>
              <a:rPr lang="de-DE" sz="2000" dirty="0">
                <a:latin typeface="Calibri" panose="020F0502020204030204" pitchFamily="34" charset="0"/>
                <a:cs typeface="Times New Roman" panose="02020603050405020304" pitchFamily="18" charset="0"/>
              </a:rPr>
              <a:t> </a:t>
            </a:r>
            <a:r>
              <a:rPr lang="de-DE" sz="2000" dirty="0" err="1">
                <a:latin typeface="Calibri" panose="020F0502020204030204" pitchFamily="34" charset="0"/>
                <a:cs typeface="Times New Roman" panose="02020603050405020304" pitchFamily="18" charset="0"/>
              </a:rPr>
              <a:t>remover</a:t>
            </a:r>
            <a:r>
              <a:rPr lang="de-DE" sz="2000" dirty="0">
                <a:latin typeface="Calibri" panose="020F0502020204030204" pitchFamily="34" charset="0"/>
                <a:cs typeface="Times New Roman" panose="02020603050405020304" pitchFamily="18" charset="0"/>
              </a:rPr>
              <a:t> la </a:t>
            </a:r>
            <a:r>
              <a:rPr lang="de-DE" sz="2000" dirty="0" err="1">
                <a:latin typeface="Calibri" panose="020F0502020204030204" pitchFamily="34" charset="0"/>
                <a:cs typeface="Times New Roman" panose="02020603050405020304" pitchFamily="18" charset="0"/>
              </a:rPr>
              <a:t>tierra</a:t>
            </a:r>
            <a:endParaRPr lang="de-DE" sz="2000" dirty="0"/>
          </a:p>
        </p:txBody>
      </p:sp>
    </p:spTree>
    <p:extLst>
      <p:ext uri="{BB962C8B-B14F-4D97-AF65-F5344CB8AC3E}">
        <p14:creationId xmlns:p14="http://schemas.microsoft.com/office/powerpoint/2010/main" val="639412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3C861A-6B6F-7781-C22A-E3DFD9E86884}"/>
              </a:ext>
            </a:extLst>
          </p:cNvPr>
          <p:cNvSpPr>
            <a:spLocks noGrp="1"/>
          </p:cNvSpPr>
          <p:nvPr>
            <p:ph type="title"/>
          </p:nvPr>
        </p:nvSpPr>
        <p:spPr/>
        <p:txBody>
          <a:bodyPr/>
          <a:lstStyle/>
          <a:p>
            <a:r>
              <a:rPr lang="de-DE" dirty="0" err="1"/>
              <a:t>Construcción</a:t>
            </a:r>
            <a:r>
              <a:rPr lang="de-DE" dirty="0"/>
              <a:t> </a:t>
            </a:r>
            <a:r>
              <a:rPr lang="de-DE" dirty="0" err="1"/>
              <a:t>por</a:t>
            </a:r>
            <a:r>
              <a:rPr lang="de-DE" dirty="0"/>
              <a:t> los </a:t>
            </a:r>
            <a:r>
              <a:rPr lang="de-DE" dirty="0" err="1"/>
              <a:t>Estados</a:t>
            </a:r>
            <a:r>
              <a:rPr lang="de-DE" dirty="0"/>
              <a:t> </a:t>
            </a:r>
            <a:r>
              <a:rPr lang="de-DE" dirty="0" err="1"/>
              <a:t>Unidos</a:t>
            </a:r>
            <a:endParaRPr lang="de-DE" dirty="0"/>
          </a:p>
        </p:txBody>
      </p:sp>
      <p:pic>
        <p:nvPicPr>
          <p:cNvPr id="4098" name="Picture 2">
            <a:extLst>
              <a:ext uri="{FF2B5EF4-FFF2-40B4-BE49-F238E27FC236}">
                <a16:creationId xmlns:a16="http://schemas.microsoft.com/office/drawing/2014/main" id="{DE79C2D4-B960-9038-0AFB-63C28B8028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32" y="1878647"/>
            <a:ext cx="5554968" cy="3703312"/>
          </a:xfrm>
          <a:prstGeom prst="rect">
            <a:avLst/>
          </a:prstGeom>
          <a:noFill/>
          <a:effectLst>
            <a:softEdge rad="25400"/>
          </a:effectLst>
          <a:extLst>
            <a:ext uri="{909E8E84-426E-40DD-AFC4-6F175D3DCCD1}">
              <a14:hiddenFill xmlns:a14="http://schemas.microsoft.com/office/drawing/2010/main">
                <a:solidFill>
                  <a:srgbClr val="FFFFFF"/>
                </a:solidFill>
              </a14:hiddenFill>
            </a:ext>
          </a:extLst>
        </p:spPr>
      </p:pic>
      <p:pic>
        <p:nvPicPr>
          <p:cNvPr id="4102" name="Picture 6" descr="The first ship to transit the canal at the formal opening, SS Ancon, passes through on 15 August 1914">
            <a:extLst>
              <a:ext uri="{FF2B5EF4-FFF2-40B4-BE49-F238E27FC236}">
                <a16:creationId xmlns:a16="http://schemas.microsoft.com/office/drawing/2014/main" id="{2980D5E6-CF2C-4020-C9A6-BF0FD58A2D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6513" y="1853248"/>
            <a:ext cx="5164955" cy="3728711"/>
          </a:xfrm>
          <a:prstGeom prst="rect">
            <a:avLst/>
          </a:prstGeom>
          <a:noFill/>
          <a:effectLst>
            <a:softEdge rad="25400"/>
          </a:effectLst>
          <a:extLst>
            <a:ext uri="{909E8E84-426E-40DD-AFC4-6F175D3DCCD1}">
              <a14:hiddenFill xmlns:a14="http://schemas.microsoft.com/office/drawing/2010/main">
                <a:solidFill>
                  <a:srgbClr val="FFFFFF"/>
                </a:solidFill>
              </a14:hiddenFill>
            </a:ext>
          </a:extLst>
        </p:spPr>
      </p:pic>
      <p:sp>
        <p:nvSpPr>
          <p:cNvPr id="7" name="Textfeld 6">
            <a:extLst>
              <a:ext uri="{FF2B5EF4-FFF2-40B4-BE49-F238E27FC236}">
                <a16:creationId xmlns:a16="http://schemas.microsoft.com/office/drawing/2014/main" id="{B1F7EDAD-2436-3A16-E216-8EF29F9A94FB}"/>
              </a:ext>
            </a:extLst>
          </p:cNvPr>
          <p:cNvSpPr txBox="1"/>
          <p:nvPr/>
        </p:nvSpPr>
        <p:spPr>
          <a:xfrm>
            <a:off x="6723368" y="5624620"/>
            <a:ext cx="5118100" cy="369332"/>
          </a:xfrm>
          <a:prstGeom prst="rect">
            <a:avLst/>
          </a:prstGeom>
          <a:noFill/>
        </p:spPr>
        <p:txBody>
          <a:bodyPr wrap="square" rtlCol="0">
            <a:spAutoFit/>
          </a:bodyPr>
          <a:lstStyle/>
          <a:p>
            <a:r>
              <a:rPr lang="es-ES" dirty="0">
                <a:latin typeface="Calibri" panose="020F0502020204030204" pitchFamily="34" charset="0"/>
                <a:ea typeface="Calibri" panose="020F0502020204030204" pitchFamily="34" charset="0"/>
                <a:cs typeface="Times New Roman" panose="02020603050405020304" pitchFamily="18" charset="0"/>
              </a:rPr>
              <a:t>I</a:t>
            </a:r>
            <a:r>
              <a:rPr lang="es-ES" sz="1800" dirty="0">
                <a:effectLst/>
                <a:latin typeface="Calibri" panose="020F0502020204030204" pitchFamily="34" charset="0"/>
                <a:ea typeface="Calibri" panose="020F0502020204030204" pitchFamily="34" charset="0"/>
                <a:cs typeface="Times New Roman" panose="02020603050405020304" pitchFamily="18" charset="0"/>
              </a:rPr>
              <a:t>nauguración por el paso del barco SS Ancon en 1904</a:t>
            </a:r>
            <a:endParaRPr lang="de-DE" dirty="0"/>
          </a:p>
        </p:txBody>
      </p:sp>
      <p:sp>
        <p:nvSpPr>
          <p:cNvPr id="8" name="Textfeld 7">
            <a:extLst>
              <a:ext uri="{FF2B5EF4-FFF2-40B4-BE49-F238E27FC236}">
                <a16:creationId xmlns:a16="http://schemas.microsoft.com/office/drawing/2014/main" id="{38BC26EB-7E9B-0BA8-B6BD-3BA7D783CE85}"/>
              </a:ext>
            </a:extLst>
          </p:cNvPr>
          <p:cNvSpPr txBox="1"/>
          <p:nvPr/>
        </p:nvSpPr>
        <p:spPr>
          <a:xfrm>
            <a:off x="350532" y="5624620"/>
            <a:ext cx="5118100" cy="369332"/>
          </a:xfrm>
          <a:prstGeom prst="rect">
            <a:avLst/>
          </a:prstGeom>
          <a:noFill/>
        </p:spPr>
        <p:txBody>
          <a:bodyPr wrap="square" rtlCol="0">
            <a:spAutoFit/>
          </a:bodyPr>
          <a:lstStyle/>
          <a:p>
            <a:r>
              <a:rPr lang="es-ES" dirty="0">
                <a:latin typeface="Calibri" panose="020F0502020204030204" pitchFamily="34" charset="0"/>
                <a:ea typeface="Calibri" panose="020F0502020204030204" pitchFamily="34" charset="0"/>
                <a:cs typeface="Times New Roman" panose="02020603050405020304" pitchFamily="18" charset="0"/>
              </a:rPr>
              <a:t> Grúa de ferrocarril</a:t>
            </a:r>
            <a:endParaRPr lang="de-DE" dirty="0"/>
          </a:p>
        </p:txBody>
      </p:sp>
    </p:spTree>
    <p:extLst>
      <p:ext uri="{BB962C8B-B14F-4D97-AF65-F5344CB8AC3E}">
        <p14:creationId xmlns:p14="http://schemas.microsoft.com/office/powerpoint/2010/main" val="37151381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0</TotalTime>
  <Words>229</Words>
  <Application>Microsoft Office PowerPoint</Application>
  <PresentationFormat>Breitbild</PresentationFormat>
  <Paragraphs>40</Paragraphs>
  <Slides>12</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12</vt:i4>
      </vt:variant>
    </vt:vector>
  </HeadingPairs>
  <TitlesOfParts>
    <vt:vector size="17" baseType="lpstr">
      <vt:lpstr>Arial</vt:lpstr>
      <vt:lpstr>Calibri</vt:lpstr>
      <vt:lpstr>Century Gothic</vt:lpstr>
      <vt:lpstr>Wingdings 3</vt:lpstr>
      <vt:lpstr>Ion</vt:lpstr>
      <vt:lpstr>Canal de Panmá</vt:lpstr>
      <vt:lpstr>Contenido</vt:lpstr>
      <vt:lpstr>Estructura del canal</vt:lpstr>
      <vt:lpstr>Estructura del canal</vt:lpstr>
      <vt:lpstr>Historia y primer intento por los franceses</vt:lpstr>
      <vt:lpstr>Historia y primer intento por los franceses</vt:lpstr>
      <vt:lpstr>Construcción por los Estados Unidos</vt:lpstr>
      <vt:lpstr>Construcción por los Estados Unidos</vt:lpstr>
      <vt:lpstr>Construcción por los Estados Unidos</vt:lpstr>
      <vt:lpstr>Importancía</vt:lpstr>
      <vt:lpstr>Ampliación en 2016 y futuro</vt:lpstr>
      <vt:lpstr>Ampliación en 2016 y futuro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Canal de Panmá</dc:title>
  <dc:creator>Jannis Liebscher</dc:creator>
  <cp:lastModifiedBy>Jannis Liebscher</cp:lastModifiedBy>
  <cp:revision>4</cp:revision>
  <dcterms:created xsi:type="dcterms:W3CDTF">2024-01-08T17:05:27Z</dcterms:created>
  <dcterms:modified xsi:type="dcterms:W3CDTF">2024-01-12T16:45:06Z</dcterms:modified>
</cp:coreProperties>
</file>