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sldIdLst>
    <p:sldId id="257" r:id="rId5"/>
    <p:sldId id="258" r:id="rId6"/>
    <p:sldId id="259"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563CA9E-C9E5-4E9D-B567-6A2CEF94A461}">
          <p14:sldIdLst>
            <p14:sldId id="257"/>
            <p14:sldId id="258"/>
            <p14:sldId id="25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19" autoAdjust="0"/>
  </p:normalViewPr>
  <p:slideViewPr>
    <p:cSldViewPr snapToGrid="0">
      <p:cViewPr varScale="1">
        <p:scale>
          <a:sx n="91" d="100"/>
          <a:sy n="91" d="100"/>
        </p:scale>
        <p:origin x="32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7/14/2021</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7/14/2021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4023329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7/14/2021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510073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7/14/2021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7/14/2021</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7/14/2021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7/14/2021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7/14/2021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7/14/2021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7/14/2021</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7/14/2021</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7/14/2021</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 id="2147483664" r:id="rId10"/>
    <p:sldLayoutId id="2147483666" r:id="rId11"/>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0" name="Rectangle 69">
            <a:extLst>
              <a:ext uri="{FF2B5EF4-FFF2-40B4-BE49-F238E27FC236}">
                <a16:creationId xmlns:a16="http://schemas.microsoft.com/office/drawing/2014/main" id="{6F40FBDA-CEB1-40F0-9AB9-BD9C402D7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bstract image">
            <a:extLst>
              <a:ext uri="{FF2B5EF4-FFF2-40B4-BE49-F238E27FC236}">
                <a16:creationId xmlns:a16="http://schemas.microsoft.com/office/drawing/2014/main" id="{6D3BA21E-E6C8-4E14-8E53-C5DF567E9DFF}"/>
              </a:ext>
            </a:extLst>
          </p:cNvPr>
          <p:cNvPicPr>
            <a:picLocks noChangeAspect="1"/>
          </p:cNvPicPr>
          <p:nvPr/>
        </p:nvPicPr>
        <p:blipFill rotWithShape="1">
          <a:blip r:embed="rId2">
            <a:alphaModFix amt="45000"/>
            <a:extLst>
              <a:ext uri="{28A0092B-C50C-407E-A947-70E740481C1C}">
                <a14:useLocalDpi xmlns:a14="http://schemas.microsoft.com/office/drawing/2010/main" val="0"/>
              </a:ext>
            </a:extLst>
          </a:blip>
          <a:srcRect/>
          <a:stretch/>
        </p:blipFill>
        <p:spPr>
          <a:xfrm>
            <a:off x="20" y="10"/>
            <a:ext cx="12191979" cy="6857990"/>
          </a:xfrm>
          <a:prstGeom prst="rect">
            <a:avLst/>
          </a:prstGeom>
        </p:spPr>
      </p:pic>
      <p:sp>
        <p:nvSpPr>
          <p:cNvPr id="72" name="Rectangle 71">
            <a:extLst>
              <a:ext uri="{FF2B5EF4-FFF2-40B4-BE49-F238E27FC236}">
                <a16:creationId xmlns:a16="http://schemas.microsoft.com/office/drawing/2014/main" id="{0344D4FE-ABEF-4230-9E4E-AD5782FC7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noFill/>
          <a:ln w="9525" cap="sq" cmpd="sng" algn="ctr">
            <a:solidFill>
              <a:schemeClr val="tx1">
                <a:lumMod val="75000"/>
                <a:lumOff val="25000"/>
              </a:schemeClr>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1769532" y="2091263"/>
            <a:ext cx="8652938" cy="2461504"/>
          </a:xfrm>
        </p:spPr>
        <p:txBody>
          <a:bodyPr>
            <a:normAutofit/>
          </a:bodyPr>
          <a:lstStyle/>
          <a:p>
            <a:r>
              <a:rPr lang="en-US" sz="5800">
                <a:latin typeface="Segoe Print" panose="02000600000000000000" pitchFamily="2" charset="0"/>
              </a:rPr>
              <a:t>How to </a:t>
            </a:r>
            <a:br>
              <a:rPr lang="en-US" sz="5800">
                <a:latin typeface="Segoe Print" panose="02000600000000000000" pitchFamily="2" charset="0"/>
              </a:rPr>
            </a:br>
            <a:r>
              <a:rPr lang="en-US" sz="5800">
                <a:latin typeface="Segoe Print" panose="02000600000000000000" pitchFamily="2" charset="0"/>
              </a:rPr>
              <a:t>create a personal </a:t>
            </a:r>
            <a:r>
              <a:rPr lang="en-US" sz="5800" err="1">
                <a:latin typeface="Segoe Print" panose="02000600000000000000" pitchFamily="2" charset="0"/>
              </a:rPr>
              <a:t>Github</a:t>
            </a:r>
            <a:r>
              <a:rPr lang="en-US" sz="5800">
                <a:latin typeface="Segoe Print" panose="02000600000000000000" pitchFamily="2" charset="0"/>
              </a:rPr>
              <a:t> page</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1769532" y="4623127"/>
            <a:ext cx="8655200" cy="457201"/>
          </a:xfrm>
        </p:spPr>
        <p:txBody>
          <a:bodyPr>
            <a:normAutofit/>
          </a:bodyPr>
          <a:lstStyle/>
          <a:p>
            <a:pPr>
              <a:spcAft>
                <a:spcPts val="600"/>
              </a:spcAft>
            </a:pPr>
            <a:r>
              <a:rPr lang="en-US" dirty="0">
                <a:solidFill>
                  <a:schemeClr val="tx1"/>
                </a:solidFill>
                <a:latin typeface="Segoe Print" panose="02000600000000000000" pitchFamily="2" charset="0"/>
              </a:rPr>
              <a:t>By Jannea Sandker</a:t>
            </a:r>
            <a:endParaRPr lang="en-US">
              <a:solidFill>
                <a:schemeClr val="tx1"/>
              </a:solidFill>
              <a:latin typeface="Segoe Print" panose="02000600000000000000" pitchFamily="2" charset="0"/>
            </a:endParaRPr>
          </a:p>
        </p:txBody>
      </p:sp>
      <p:sp>
        <p:nvSpPr>
          <p:cNvPr id="74" name="Rectangle 73">
            <a:extLst>
              <a:ext uri="{FF2B5EF4-FFF2-40B4-BE49-F238E27FC236}">
                <a16:creationId xmlns:a16="http://schemas.microsoft.com/office/drawing/2014/main" id="{9325F979-D3F9-4926-81B7-7ACCB31A50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9525" cap="sq" cmpd="sng" algn="ctr">
            <a:solidFill>
              <a:schemeClr val="tx1">
                <a:lumMod val="75000"/>
                <a:lumOff val="25000"/>
                <a:alpha val="80000"/>
              </a:schemeClr>
            </a:solidFill>
            <a:prstDash val="solid"/>
            <a:miter lim="800000"/>
          </a:ln>
          <a:effectLst/>
        </p:spPr>
      </p:sp>
    </p:spTree>
    <p:extLst>
      <p:ext uri="{BB962C8B-B14F-4D97-AF65-F5344CB8AC3E}">
        <p14:creationId xmlns:p14="http://schemas.microsoft.com/office/powerpoint/2010/main" val="173669318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bstract image">
            <a:extLst>
              <a:ext uri="{FF2B5EF4-FFF2-40B4-BE49-F238E27FC236}">
                <a16:creationId xmlns:a16="http://schemas.microsoft.com/office/drawing/2014/main" id="{5C002EE5-E4FF-463C-8DAA-9AC0B6D407FF}"/>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1" y="10"/>
            <a:ext cx="12191979" cy="6857990"/>
          </a:xfrm>
          <a:prstGeom prst="rect">
            <a:avLst/>
          </a:prstGeom>
        </p:spPr>
      </p:pic>
      <p:sp>
        <p:nvSpPr>
          <p:cNvPr id="29" name="Rectangle 22">
            <a:extLst>
              <a:ext uri="{FF2B5EF4-FFF2-40B4-BE49-F238E27FC236}">
                <a16:creationId xmlns:a16="http://schemas.microsoft.com/office/drawing/2014/main" id="{F5380E9A-163E-4576-BCDD-0A450B7E90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79943" y="237744"/>
            <a:ext cx="7652977" cy="6382512"/>
          </a:xfrm>
          <a:prstGeom prst="rect">
            <a:avLst/>
          </a:prstGeom>
          <a:ln/>
        </p:spPr>
        <p:style>
          <a:lnRef idx="2">
            <a:schemeClr val="accent1"/>
          </a:lnRef>
          <a:fillRef idx="1">
            <a:schemeClr val="lt1"/>
          </a:fillRef>
          <a:effectRef idx="0">
            <a:schemeClr val="accent1"/>
          </a:effectRef>
          <a:fontRef idx="minor">
            <a:schemeClr val="dk1"/>
          </a:fontRef>
        </p:style>
      </p:sp>
      <p:sp>
        <p:nvSpPr>
          <p:cNvPr id="30" name="Rectangle 24">
            <a:extLst>
              <a:ext uri="{FF2B5EF4-FFF2-40B4-BE49-F238E27FC236}">
                <a16:creationId xmlns:a16="http://schemas.microsoft.com/office/drawing/2014/main" id="{88DDEF77-9746-4D83-91F9-442A2487E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17103" y="374904"/>
            <a:ext cx="7340156" cy="6108192"/>
          </a:xfrm>
          <a:prstGeom prst="rect">
            <a:avLst/>
          </a:prstGeom>
          <a:noFill/>
          <a:ln w="6350" cap="sq">
            <a:solidFill>
              <a:schemeClr val="tx1">
                <a:lumMod val="65000"/>
                <a:lumOff val="3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3" name="Callout: Right Arrow 2">
            <a:extLst>
              <a:ext uri="{FF2B5EF4-FFF2-40B4-BE49-F238E27FC236}">
                <a16:creationId xmlns:a16="http://schemas.microsoft.com/office/drawing/2014/main" id="{5276B8F9-3F62-420C-8AEC-C112A23BC850}"/>
              </a:ext>
            </a:extLst>
          </p:cNvPr>
          <p:cNvSpPr/>
          <p:nvPr/>
        </p:nvSpPr>
        <p:spPr>
          <a:xfrm>
            <a:off x="4836758" y="1663956"/>
            <a:ext cx="2877424" cy="1961430"/>
          </a:xfrm>
          <a:prstGeom prst="rightArrowCallout">
            <a:avLst>
              <a:gd name="adj1" fmla="val 25000"/>
              <a:gd name="adj2" fmla="val 25000"/>
              <a:gd name="adj3" fmla="val 25000"/>
              <a:gd name="adj4" fmla="val 6667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Callout: Down Arrow 4">
            <a:extLst>
              <a:ext uri="{FF2B5EF4-FFF2-40B4-BE49-F238E27FC236}">
                <a16:creationId xmlns:a16="http://schemas.microsoft.com/office/drawing/2014/main" id="{A2308037-275E-4E49-B5F3-10BE0755DC1B}"/>
              </a:ext>
            </a:extLst>
          </p:cNvPr>
          <p:cNvSpPr/>
          <p:nvPr/>
        </p:nvSpPr>
        <p:spPr>
          <a:xfrm>
            <a:off x="7714182" y="1663956"/>
            <a:ext cx="2466363" cy="2798903"/>
          </a:xfrm>
          <a:prstGeom prst="downArrowCallout">
            <a:avLst>
              <a:gd name="adj1" fmla="val 25659"/>
              <a:gd name="adj2" fmla="val 23980"/>
              <a:gd name="adj3" fmla="val 24320"/>
              <a:gd name="adj4" fmla="val 6163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Right 5">
            <a:extLst>
              <a:ext uri="{FF2B5EF4-FFF2-40B4-BE49-F238E27FC236}">
                <a16:creationId xmlns:a16="http://schemas.microsoft.com/office/drawing/2014/main" id="{65C71052-BA8E-4CC1-8DE3-C9537B9CDED6}"/>
              </a:ext>
            </a:extLst>
          </p:cNvPr>
          <p:cNvSpPr/>
          <p:nvPr/>
        </p:nvSpPr>
        <p:spPr>
          <a:xfrm>
            <a:off x="6329821" y="4103893"/>
            <a:ext cx="4966282" cy="2180302"/>
          </a:xfrm>
          <a:prstGeom prst="rightArrow">
            <a:avLst>
              <a:gd name="adj1" fmla="val 62313"/>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C9295F-E638-4F61-AFE2-CF3E40556031}"/>
              </a:ext>
            </a:extLst>
          </p:cNvPr>
          <p:cNvSpPr>
            <a:spLocks noGrp="1"/>
          </p:cNvSpPr>
          <p:nvPr>
            <p:ph type="title"/>
          </p:nvPr>
        </p:nvSpPr>
        <p:spPr>
          <a:xfrm>
            <a:off x="4941116" y="558704"/>
            <a:ext cx="6341899" cy="1068760"/>
          </a:xfrm>
        </p:spPr>
        <p:txBody>
          <a:bodyPr>
            <a:normAutofit/>
          </a:bodyPr>
          <a:lstStyle/>
          <a:p>
            <a:pPr algn="ctr"/>
            <a:r>
              <a:rPr lang="en-US" sz="4800" dirty="0">
                <a:solidFill>
                  <a:schemeClr val="tx1">
                    <a:lumMod val="75000"/>
                    <a:lumOff val="25000"/>
                  </a:schemeClr>
                </a:solidFill>
                <a:latin typeface="Segoe Print" panose="02000600000000000000" pitchFamily="2" charset="0"/>
              </a:rPr>
              <a:t>Set Up</a:t>
            </a:r>
          </a:p>
        </p:txBody>
      </p:sp>
      <p:sp>
        <p:nvSpPr>
          <p:cNvPr id="7" name="TextBox 6">
            <a:extLst>
              <a:ext uri="{FF2B5EF4-FFF2-40B4-BE49-F238E27FC236}">
                <a16:creationId xmlns:a16="http://schemas.microsoft.com/office/drawing/2014/main" id="{2FC184F4-BA27-4452-8406-0253BDACE110}"/>
              </a:ext>
            </a:extLst>
          </p:cNvPr>
          <p:cNvSpPr txBox="1"/>
          <p:nvPr/>
        </p:nvSpPr>
        <p:spPr>
          <a:xfrm>
            <a:off x="4836758" y="1678135"/>
            <a:ext cx="1924769" cy="1942093"/>
          </a:xfrm>
          <a:prstGeom prst="rect">
            <a:avLst/>
          </a:prstGeom>
          <a:noFill/>
        </p:spPr>
        <p:txBody>
          <a:bodyPr wrap="square" rtlCol="0">
            <a:spAutoFit/>
          </a:bodyPr>
          <a:lstStyle/>
          <a:p>
            <a:endParaRPr lang="en-US" dirty="0"/>
          </a:p>
        </p:txBody>
      </p:sp>
      <p:sp>
        <p:nvSpPr>
          <p:cNvPr id="8" name="TextBox 7">
            <a:extLst>
              <a:ext uri="{FF2B5EF4-FFF2-40B4-BE49-F238E27FC236}">
                <a16:creationId xmlns:a16="http://schemas.microsoft.com/office/drawing/2014/main" id="{A02879C1-2E39-47BA-B61E-D1127D08B522}"/>
              </a:ext>
            </a:extLst>
          </p:cNvPr>
          <p:cNvSpPr txBox="1"/>
          <p:nvPr/>
        </p:nvSpPr>
        <p:spPr>
          <a:xfrm>
            <a:off x="4836758" y="1650986"/>
            <a:ext cx="1975592" cy="1938992"/>
          </a:xfrm>
          <a:prstGeom prst="rect">
            <a:avLst/>
          </a:prstGeom>
          <a:noFill/>
        </p:spPr>
        <p:txBody>
          <a:bodyPr wrap="square" rtlCol="0">
            <a:spAutoFit/>
          </a:bodyPr>
          <a:lstStyle/>
          <a:p>
            <a:r>
              <a:rPr lang="en-US" sz="1200" dirty="0">
                <a:latin typeface="Segoe Print" panose="02000600000000000000" pitchFamily="2" charset="0"/>
              </a:rPr>
              <a:t>Create a GitHub profile. Click on Repositories, then click on green NEW button. Enter what you want your GitHub page to be called like this: Yourname.github.io </a:t>
            </a:r>
          </a:p>
          <a:p>
            <a:r>
              <a:rPr lang="en-US" sz="1200" dirty="0">
                <a:latin typeface="Segoe Print" panose="02000600000000000000" pitchFamily="2" charset="0"/>
              </a:rPr>
              <a:t>Then click on Create Repository.</a:t>
            </a:r>
          </a:p>
        </p:txBody>
      </p:sp>
      <p:sp>
        <p:nvSpPr>
          <p:cNvPr id="9" name="TextBox 8">
            <a:extLst>
              <a:ext uri="{FF2B5EF4-FFF2-40B4-BE49-F238E27FC236}">
                <a16:creationId xmlns:a16="http://schemas.microsoft.com/office/drawing/2014/main" id="{CFE65E90-9E43-4A7D-A37F-859FF0F50C51}"/>
              </a:ext>
            </a:extLst>
          </p:cNvPr>
          <p:cNvSpPr txBox="1"/>
          <p:nvPr/>
        </p:nvSpPr>
        <p:spPr>
          <a:xfrm>
            <a:off x="7752437" y="1663956"/>
            <a:ext cx="2428108" cy="1754326"/>
          </a:xfrm>
          <a:prstGeom prst="rect">
            <a:avLst/>
          </a:prstGeom>
          <a:noFill/>
        </p:spPr>
        <p:txBody>
          <a:bodyPr wrap="square" rtlCol="0">
            <a:spAutoFit/>
          </a:bodyPr>
          <a:lstStyle/>
          <a:p>
            <a:r>
              <a:rPr lang="en-US" sz="1200" dirty="0">
                <a:latin typeface="Segoe Print" panose="02000600000000000000" pitchFamily="2" charset="0"/>
              </a:rPr>
              <a:t>Now click on ‘uploading an existing file.’ At this point, open the text editor on your computer, for example: VS Code. Create a new file and it will prompt you to type in the language: &lt;html&gt; on line 1. Now, open your picture files…</a:t>
            </a:r>
          </a:p>
        </p:txBody>
      </p:sp>
      <p:sp>
        <p:nvSpPr>
          <p:cNvPr id="10" name="TextBox 9">
            <a:extLst>
              <a:ext uri="{FF2B5EF4-FFF2-40B4-BE49-F238E27FC236}">
                <a16:creationId xmlns:a16="http://schemas.microsoft.com/office/drawing/2014/main" id="{22A024D8-FA78-4BC7-A483-08C7E08EF810}"/>
              </a:ext>
            </a:extLst>
          </p:cNvPr>
          <p:cNvSpPr txBox="1"/>
          <p:nvPr/>
        </p:nvSpPr>
        <p:spPr>
          <a:xfrm>
            <a:off x="6321104" y="4486381"/>
            <a:ext cx="3955409" cy="1384995"/>
          </a:xfrm>
          <a:prstGeom prst="rect">
            <a:avLst/>
          </a:prstGeom>
          <a:noFill/>
        </p:spPr>
        <p:txBody>
          <a:bodyPr wrap="square" rtlCol="0">
            <a:spAutoFit/>
          </a:bodyPr>
          <a:lstStyle/>
          <a:p>
            <a:r>
              <a:rPr lang="en-US" sz="1200" dirty="0">
                <a:latin typeface="Segoe Print" panose="02000600000000000000" pitchFamily="2" charset="0"/>
              </a:rPr>
              <a:t>…Choose which image you want and remember the name of it, for example: profilepic.jpg. Go back to the text editor and type in line 2 what you want the top of your page to say. For ex: &lt;h1&gt;Your Name’s Portfolio&lt;/h1&gt; On line 3 type the source of your image like this:</a:t>
            </a:r>
          </a:p>
          <a:p>
            <a:r>
              <a:rPr lang="en-US" sz="1200" dirty="0">
                <a:latin typeface="Segoe Print" panose="02000600000000000000" pitchFamily="2" charset="0"/>
              </a:rPr>
              <a:t> &lt;</a:t>
            </a:r>
            <a:r>
              <a:rPr lang="en-US" sz="1200" dirty="0" err="1">
                <a:latin typeface="Segoe Print" panose="02000600000000000000" pitchFamily="2" charset="0"/>
              </a:rPr>
              <a:t>img</a:t>
            </a:r>
            <a:r>
              <a:rPr lang="en-US" sz="1200" dirty="0">
                <a:latin typeface="Segoe Print" panose="02000600000000000000" pitchFamily="2" charset="0"/>
              </a:rPr>
              <a:t> </a:t>
            </a:r>
            <a:r>
              <a:rPr lang="en-US" sz="1200" dirty="0" err="1">
                <a:latin typeface="Segoe Print" panose="02000600000000000000" pitchFamily="2" charset="0"/>
              </a:rPr>
              <a:t>src</a:t>
            </a:r>
            <a:r>
              <a:rPr lang="en-US" sz="1200" dirty="0">
                <a:latin typeface="Segoe Print" panose="02000600000000000000" pitchFamily="2" charset="0"/>
              </a:rPr>
              <a:t>="./profilepic.jpg" /&gt; Line 4: &lt;/html&gt;</a:t>
            </a:r>
          </a:p>
        </p:txBody>
      </p:sp>
    </p:spTree>
    <p:extLst>
      <p:ext uri="{BB962C8B-B14F-4D97-AF65-F5344CB8AC3E}">
        <p14:creationId xmlns:p14="http://schemas.microsoft.com/office/powerpoint/2010/main" val="121601030"/>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4">
            <a:extLst>
              <a:ext uri="{FF2B5EF4-FFF2-40B4-BE49-F238E27FC236}">
                <a16:creationId xmlns:a16="http://schemas.microsoft.com/office/drawing/2014/main" id="{ABFA8CD2-9DD1-463F-94B6-F2A390BC9F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513A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3AB2F31A-7A16-47F3-BFA8-FDFF1975CDD8}"/>
              </a:ext>
            </a:extLst>
          </p:cNvPr>
          <p:cNvPicPr>
            <a:picLocks noChangeAspect="1"/>
          </p:cNvPicPr>
          <p:nvPr/>
        </p:nvPicPr>
        <p:blipFill rotWithShape="1">
          <a:blip r:embed="rId2"/>
          <a:srcRect r="1" b="9180"/>
          <a:stretch/>
        </p:blipFill>
        <p:spPr>
          <a:xfrm>
            <a:off x="643467" y="584744"/>
            <a:ext cx="10905066" cy="5571066"/>
          </a:xfrm>
          <a:prstGeom prst="rect">
            <a:avLst/>
          </a:prstGeom>
        </p:spPr>
      </p:pic>
      <p:sp>
        <p:nvSpPr>
          <p:cNvPr id="7" name="Flowchart: Alternate Process 6">
            <a:extLst>
              <a:ext uri="{FF2B5EF4-FFF2-40B4-BE49-F238E27FC236}">
                <a16:creationId xmlns:a16="http://schemas.microsoft.com/office/drawing/2014/main" id="{CEEE8049-9193-469D-AC6E-576F18728D11}"/>
              </a:ext>
            </a:extLst>
          </p:cNvPr>
          <p:cNvSpPr/>
          <p:nvPr/>
        </p:nvSpPr>
        <p:spPr>
          <a:xfrm>
            <a:off x="1293779" y="1809345"/>
            <a:ext cx="9786025" cy="3988340"/>
          </a:xfrm>
          <a:prstGeom prst="flowChartAlternateProcess">
            <a:avLst/>
          </a:prstGeom>
          <a:solidFill>
            <a:schemeClr val="accent1"/>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7" name="Rectangle 16">
            <a:extLst>
              <a:ext uri="{FF2B5EF4-FFF2-40B4-BE49-F238E27FC236}">
                <a16:creationId xmlns:a16="http://schemas.microsoft.com/office/drawing/2014/main" id="{92B53684-2A8B-4C6B-8F55-3B5CE39943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CB1D60F9-8D34-4964-A898-34E29EEF9420}"/>
              </a:ext>
            </a:extLst>
          </p:cNvPr>
          <p:cNvSpPr txBox="1"/>
          <p:nvPr/>
        </p:nvSpPr>
        <p:spPr>
          <a:xfrm>
            <a:off x="1166069" y="817926"/>
            <a:ext cx="3439487" cy="584775"/>
          </a:xfrm>
          <a:prstGeom prst="rect">
            <a:avLst/>
          </a:prstGeom>
          <a:solidFill>
            <a:schemeClr val="tx1"/>
          </a:solidFill>
          <a:ln>
            <a:solidFill>
              <a:schemeClr val="accent1"/>
            </a:solidFill>
          </a:ln>
        </p:spPr>
        <p:txBody>
          <a:bodyPr wrap="square" rtlCol="0">
            <a:spAutoFit/>
          </a:bodyPr>
          <a:lstStyle/>
          <a:p>
            <a:r>
              <a:rPr lang="en-US" sz="3200" dirty="0">
                <a:solidFill>
                  <a:schemeClr val="bg1"/>
                </a:solidFill>
                <a:latin typeface="Segoe Print" panose="02000600000000000000" pitchFamily="2" charset="0"/>
              </a:rPr>
              <a:t>Put it Together</a:t>
            </a:r>
          </a:p>
        </p:txBody>
      </p:sp>
      <p:sp>
        <p:nvSpPr>
          <p:cNvPr id="11" name="TextBox 10">
            <a:extLst>
              <a:ext uri="{FF2B5EF4-FFF2-40B4-BE49-F238E27FC236}">
                <a16:creationId xmlns:a16="http://schemas.microsoft.com/office/drawing/2014/main" id="{C74BBF06-8D25-4C30-9822-1447252D8AAD}"/>
              </a:ext>
            </a:extLst>
          </p:cNvPr>
          <p:cNvSpPr txBox="1"/>
          <p:nvPr/>
        </p:nvSpPr>
        <p:spPr>
          <a:xfrm>
            <a:off x="1661020" y="2118398"/>
            <a:ext cx="2256638" cy="1938992"/>
          </a:xfrm>
          <a:prstGeom prst="rect">
            <a:avLst/>
          </a:prstGeom>
          <a:solidFill>
            <a:schemeClr val="tx1"/>
          </a:solidFill>
        </p:spPr>
        <p:txBody>
          <a:bodyPr wrap="square" rtlCol="0">
            <a:spAutoFit/>
          </a:bodyPr>
          <a:lstStyle/>
          <a:p>
            <a:r>
              <a:rPr lang="en-US" sz="1200" dirty="0">
                <a:solidFill>
                  <a:schemeClr val="bg1"/>
                </a:solidFill>
                <a:latin typeface="Segoe Print" panose="02000600000000000000" pitchFamily="2" charset="0"/>
              </a:rPr>
              <a:t>Go to your text editor and save your file as: index.html and choose where you want it saved on your computer. For ex:</a:t>
            </a:r>
          </a:p>
          <a:p>
            <a:r>
              <a:rPr lang="en-US" sz="1200" dirty="0">
                <a:solidFill>
                  <a:schemeClr val="bg1"/>
                </a:solidFill>
                <a:latin typeface="Segoe Print" panose="02000600000000000000" pitchFamily="2" charset="0"/>
              </a:rPr>
              <a:t>A folder called webpage in documents. Somewhere easy to find. Move your image into that folder. </a:t>
            </a:r>
          </a:p>
          <a:p>
            <a:endParaRPr lang="en-US" sz="1200" dirty="0">
              <a:solidFill>
                <a:schemeClr val="bg1"/>
              </a:solidFill>
              <a:latin typeface="Segoe Print" panose="02000600000000000000" pitchFamily="2" charset="0"/>
            </a:endParaRPr>
          </a:p>
        </p:txBody>
      </p:sp>
      <p:sp>
        <p:nvSpPr>
          <p:cNvPr id="12" name="Arrow: Curved Up 11">
            <a:extLst>
              <a:ext uri="{FF2B5EF4-FFF2-40B4-BE49-F238E27FC236}">
                <a16:creationId xmlns:a16="http://schemas.microsoft.com/office/drawing/2014/main" id="{CB54043A-512C-4633-BC05-A21CCB91A308}"/>
              </a:ext>
            </a:extLst>
          </p:cNvPr>
          <p:cNvSpPr/>
          <p:nvPr/>
        </p:nvSpPr>
        <p:spPr>
          <a:xfrm>
            <a:off x="2869033" y="4087070"/>
            <a:ext cx="2097249" cy="1563234"/>
          </a:xfrm>
          <a:prstGeom prst="curvedUp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ln>
                <a:solidFill>
                  <a:schemeClr val="tx1"/>
                </a:solidFill>
              </a:ln>
              <a:solidFill>
                <a:schemeClr val="tx1"/>
              </a:solidFill>
            </a:endParaRPr>
          </a:p>
        </p:txBody>
      </p:sp>
      <p:sp>
        <p:nvSpPr>
          <p:cNvPr id="13" name="TextBox 12">
            <a:extLst>
              <a:ext uri="{FF2B5EF4-FFF2-40B4-BE49-F238E27FC236}">
                <a16:creationId xmlns:a16="http://schemas.microsoft.com/office/drawing/2014/main" id="{A5247CC1-F5ED-4A13-8482-564F65EBF434}"/>
              </a:ext>
            </a:extLst>
          </p:cNvPr>
          <p:cNvSpPr txBox="1"/>
          <p:nvPr/>
        </p:nvSpPr>
        <p:spPr>
          <a:xfrm>
            <a:off x="5637402" y="2973897"/>
            <a:ext cx="914400" cy="914400"/>
          </a:xfrm>
          <a:prstGeom prst="rect">
            <a:avLst/>
          </a:prstGeom>
          <a:noFill/>
        </p:spPr>
        <p:txBody>
          <a:bodyPr wrap="square" rtlCol="0">
            <a:spAutoFit/>
          </a:bodyPr>
          <a:lstStyle/>
          <a:p>
            <a:endParaRPr lang="en-US" dirty="0"/>
          </a:p>
        </p:txBody>
      </p:sp>
      <p:sp>
        <p:nvSpPr>
          <p:cNvPr id="14" name="Callout: Right Arrow 13">
            <a:extLst>
              <a:ext uri="{FF2B5EF4-FFF2-40B4-BE49-F238E27FC236}">
                <a16:creationId xmlns:a16="http://schemas.microsoft.com/office/drawing/2014/main" id="{CAFAD4DD-9445-4F71-8F7A-4966B7814D07}"/>
              </a:ext>
            </a:extLst>
          </p:cNvPr>
          <p:cNvSpPr/>
          <p:nvPr/>
        </p:nvSpPr>
        <p:spPr>
          <a:xfrm>
            <a:off x="4253218" y="2118398"/>
            <a:ext cx="3322041" cy="1938992"/>
          </a:xfrm>
          <a:prstGeom prst="rightArrowCallou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6" name="TextBox 15">
            <a:extLst>
              <a:ext uri="{FF2B5EF4-FFF2-40B4-BE49-F238E27FC236}">
                <a16:creationId xmlns:a16="http://schemas.microsoft.com/office/drawing/2014/main" id="{EF23B7A4-DC09-435D-8195-08885F301B03}"/>
              </a:ext>
            </a:extLst>
          </p:cNvPr>
          <p:cNvSpPr txBox="1"/>
          <p:nvPr/>
        </p:nvSpPr>
        <p:spPr>
          <a:xfrm>
            <a:off x="4265140" y="2118397"/>
            <a:ext cx="2135660" cy="1938992"/>
          </a:xfrm>
          <a:prstGeom prst="rect">
            <a:avLst/>
          </a:prstGeom>
          <a:noFill/>
        </p:spPr>
        <p:txBody>
          <a:bodyPr wrap="square" rtlCol="0">
            <a:spAutoFit/>
          </a:bodyPr>
          <a:lstStyle/>
          <a:p>
            <a:r>
              <a:rPr lang="en-US" sz="1200" dirty="0">
                <a:solidFill>
                  <a:schemeClr val="bg1"/>
                </a:solidFill>
                <a:latin typeface="Segoe Print" panose="02000600000000000000" pitchFamily="2" charset="0"/>
              </a:rPr>
              <a:t>Now go back to GitHub.</a:t>
            </a:r>
          </a:p>
          <a:p>
            <a:r>
              <a:rPr lang="en-US" sz="1200" dirty="0">
                <a:solidFill>
                  <a:schemeClr val="bg1"/>
                </a:solidFill>
                <a:latin typeface="Segoe Print" panose="02000600000000000000" pitchFamily="2" charset="0"/>
              </a:rPr>
              <a:t>Drag or choose your files that you just created. Index.html AND the profilepic.jpg both. Hit the green COMMIT button. Now go the URL and type in the name you chose earlier:</a:t>
            </a:r>
          </a:p>
          <a:p>
            <a:r>
              <a:rPr lang="en-US" sz="1200" dirty="0">
                <a:solidFill>
                  <a:schemeClr val="bg1"/>
                </a:solidFill>
                <a:latin typeface="Segoe Print" panose="02000600000000000000" pitchFamily="2" charset="0"/>
              </a:rPr>
              <a:t>Yourname.github.io</a:t>
            </a:r>
          </a:p>
        </p:txBody>
      </p:sp>
      <p:sp>
        <p:nvSpPr>
          <p:cNvPr id="22" name="Scroll: Vertical 21">
            <a:extLst>
              <a:ext uri="{FF2B5EF4-FFF2-40B4-BE49-F238E27FC236}">
                <a16:creationId xmlns:a16="http://schemas.microsoft.com/office/drawing/2014/main" id="{563E6E7B-3472-4078-998F-412EE7AF4EF0}"/>
              </a:ext>
            </a:extLst>
          </p:cNvPr>
          <p:cNvSpPr/>
          <p:nvPr/>
        </p:nvSpPr>
        <p:spPr>
          <a:xfrm>
            <a:off x="7530519" y="2074090"/>
            <a:ext cx="2994870" cy="3263317"/>
          </a:xfrm>
          <a:prstGeom prst="verticalScroll">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3" name="TextBox 22">
            <a:extLst>
              <a:ext uri="{FF2B5EF4-FFF2-40B4-BE49-F238E27FC236}">
                <a16:creationId xmlns:a16="http://schemas.microsoft.com/office/drawing/2014/main" id="{7985FE32-C4E3-4A67-8C55-05D090AB3527}"/>
              </a:ext>
            </a:extLst>
          </p:cNvPr>
          <p:cNvSpPr txBox="1"/>
          <p:nvPr/>
        </p:nvSpPr>
        <p:spPr>
          <a:xfrm>
            <a:off x="8052271" y="2565678"/>
            <a:ext cx="1937857" cy="2031325"/>
          </a:xfrm>
          <a:prstGeom prst="rect">
            <a:avLst/>
          </a:prstGeom>
          <a:noFill/>
        </p:spPr>
        <p:txBody>
          <a:bodyPr wrap="square" rtlCol="0">
            <a:spAutoFit/>
          </a:bodyPr>
          <a:lstStyle/>
          <a:p>
            <a:r>
              <a:rPr lang="en-US" sz="1400" dirty="0">
                <a:solidFill>
                  <a:schemeClr val="bg1"/>
                </a:solidFill>
                <a:latin typeface="Segoe Print" panose="02000600000000000000" pitchFamily="2" charset="0"/>
              </a:rPr>
              <a:t>Congratulations!</a:t>
            </a:r>
          </a:p>
          <a:p>
            <a:r>
              <a:rPr lang="en-US" sz="1400" dirty="0">
                <a:solidFill>
                  <a:schemeClr val="bg1"/>
                </a:solidFill>
                <a:latin typeface="Segoe Print" panose="02000600000000000000" pitchFamily="2" charset="0"/>
              </a:rPr>
              <a:t>You have made your first GitHub Web Page. You can now go into your same repository and build on what you have just created. Have fun!</a:t>
            </a:r>
          </a:p>
        </p:txBody>
      </p:sp>
    </p:spTree>
    <p:extLst>
      <p:ext uri="{BB962C8B-B14F-4D97-AF65-F5344CB8AC3E}">
        <p14:creationId xmlns:p14="http://schemas.microsoft.com/office/powerpoint/2010/main" val="3163027796"/>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Custom 38">
      <a:dk1>
        <a:sysClr val="windowText" lastClr="000000"/>
      </a:dk1>
      <a:lt1>
        <a:sysClr val="window" lastClr="FFFFFF"/>
      </a:lt1>
      <a:dk2>
        <a:srgbClr val="505046"/>
      </a:dk2>
      <a:lt2>
        <a:srgbClr val="EEECE1"/>
      </a:lt2>
      <a:accent1>
        <a:srgbClr val="EE462D"/>
      </a:accent1>
      <a:accent2>
        <a:srgbClr val="595A85"/>
      </a:accent2>
      <a:accent3>
        <a:srgbClr val="8D6F5B"/>
      </a:accent3>
      <a:accent4>
        <a:srgbClr val="FABD2F"/>
      </a:accent4>
      <a:accent5>
        <a:srgbClr val="AF8073"/>
      </a:accent5>
      <a:accent6>
        <a:srgbClr val="787880"/>
      </a:accent6>
      <a:hlink>
        <a:srgbClr val="CC8D00"/>
      </a:hlink>
      <a:folHlink>
        <a:srgbClr val="82829E"/>
      </a:folHlink>
    </a:clrScheme>
    <a:fontScheme name="Savon">
      <a:majorFont>
        <a:latin typeface="Avenir Next LT Pro 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E92E9E5-79AF-4029-8FCA-9C327D54FD8F}">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659927E4-E194-47BE-91C2-B87D50CF51DB}">
  <ds:schemaRefs>
    <ds:schemaRef ds:uri="http://schemas.microsoft.com/sharepoint/v3/contenttype/forms"/>
  </ds:schemaRefs>
</ds:datastoreItem>
</file>

<file path=customXml/itemProps3.xml><?xml version="1.0" encoding="utf-8"?>
<ds:datastoreItem xmlns:ds="http://schemas.openxmlformats.org/officeDocument/2006/customXml" ds:itemID="{E34A532A-EA0D-41F9-B458-AF9358EF2F0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{B00EF1B8-3676-4EE4-84CE-709CA37C1292}tf56410444_win32</Template>
  <TotalTime>113</TotalTime>
  <Words>322</Words>
  <Application>Microsoft Office PowerPoint</Application>
  <PresentationFormat>Widescreen</PresentationFormat>
  <Paragraphs>16</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Avenir Next LT Pro</vt:lpstr>
      <vt:lpstr>Avenir Next LT Pro Light</vt:lpstr>
      <vt:lpstr>Garamond</vt:lpstr>
      <vt:lpstr>Segoe Print</vt:lpstr>
      <vt:lpstr>SavonVTI</vt:lpstr>
      <vt:lpstr>How to  create a personal Github page</vt:lpstr>
      <vt:lpstr>Set Up</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create a personal Github page</dc:title>
  <dc:creator>jannea sandker</dc:creator>
  <cp:lastModifiedBy>jannea sandker</cp:lastModifiedBy>
  <cp:revision>14</cp:revision>
  <dcterms:created xsi:type="dcterms:W3CDTF">2021-07-14T05:22:20Z</dcterms:created>
  <dcterms:modified xsi:type="dcterms:W3CDTF">2021-07-14T07:15:53Z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