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1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2083D-D952-497B-AFC7-D6D0ACB5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7911B-7DCB-4BB6-BF5C-72CE6AC8C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2855F-D1A3-4121-97D0-E38A6831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C517F-298B-4C44-B8F1-D1504451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A0524-E180-4779-8294-560303F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3FBB9-CD71-42D6-BDE6-1F88D82B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212C7-D75E-413C-9F97-96007A6A5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C975B-CA15-4012-89F5-4B708D5C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AA3C2-24D0-4D9F-9374-BCA0754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CB90F-0A4D-4A1F-BAC0-087CF271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8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1E8B6-C08A-4042-A10A-CE67CFFDE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BEE3C-CEC6-496E-8973-D973F87D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F2F5B-70D3-4256-9952-DB275894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DBC2F-FDD1-4ED6-AF33-5E3795DC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8E55-27EA-4906-968D-48EDFF1F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BC32-F953-4276-89A1-F27D14E9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A1BA-EC8C-4A1D-9A58-7777E85D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4CC9A-F216-4665-9861-1B258B9C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69E77-9EA0-4BC2-9FCD-FC2ACF55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43B84-3F1D-4FE1-AC40-D48B12D8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D9B3-C1E7-4EA1-9BC3-6EBAA71E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93AD9-6398-454D-AF1D-3AED7DF2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43EB2-FCC2-4439-BABE-0313FC93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78304-D8D0-4D90-BA8E-C0FFEFE5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694BA-E966-49EF-BA0A-3572FE3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4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EB81B-4A31-4177-841A-9B090C61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8242E-F400-4C2D-AFB5-ABA18D44A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0C18E-FCD9-479F-AE66-8581FC11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AC358-6D90-4B79-8A58-307037F2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B48E2-AB68-4663-874F-95233FE5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49D02-E338-4131-B676-B337693B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6778-ADCA-4332-8DB6-A92CFC50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C34DE-EFCA-4B28-86F4-705F2065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8126E-09B5-4DD9-8F79-B7E20CF9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9986EF-C275-4D04-AB67-F73E86CA5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2F593-F82C-49E3-910E-EDE023745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CCDADE-3949-4C22-9FAA-5EA6B48B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89CF4B-BD99-4A2E-951D-EA3A7915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3CD1C2-E547-4D61-BE6F-2A6F0D03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4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5F91-D732-4B81-B8E6-8BD76389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FA7B7-78DB-4ACE-811E-DCA568BB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FD435F-01CD-42B3-9A90-528EB827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B2EC2-CFC0-475F-8913-F2CB6723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1A290-5EEA-486E-972A-9832AE6B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F1C26-D615-4D93-AE93-22439CA1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85AA4-0982-4B57-AF24-E92E9328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FA3AA-577D-4703-AC6B-93120B34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A3C2E-EA9F-4E3F-838D-94A9C150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0698C-E00F-4E93-8BD1-538A983B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740C4-0205-46F7-B5EC-7285E4E4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BFEED-876D-4EAF-9081-D971E5CF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E9833-76AD-4889-BE44-7AC5074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25F7-6EC1-4D76-BE04-7D8F0399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9FF52E-76B4-4E4D-9359-9C40799F2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C8B1D-CDD3-4A1A-A6B3-C8274974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14507-B725-4AE4-8E89-AC879A16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072B4-497A-4C62-B172-3E372FD3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B5B29-1DB0-414A-9779-1B17F9D4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66D74E-CFE0-484B-9C11-FE8006AD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254A9-D7C2-4985-8601-594B59C19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E3B54-7B78-4599-A70C-B4885944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567FE-C718-48BC-8B3C-CDFE0CE12A80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FBD31-116A-4206-B3E8-BB417A43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5EAEA-A85A-43E0-9C6C-D710C14D8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509F-B5D1-4B37-B063-27194F4F4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nwn/StockAgent/blob/main/sample_dpsk_r1.md" TargetMode="External"/><Relationship Id="rId2" Type="http://schemas.openxmlformats.org/officeDocument/2006/relationships/hyperlink" Target="https://github.com/Jannwn/StockAgent/blob/main/sample_kimi.m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828E2-BF06-483B-9F83-ED9F66ABF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Stock Agent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C1792-5F1B-4B75-9590-52878F3A1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Short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1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9424-7E9E-4815-B7BC-CB2717FC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Agents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F026F-500D-48F4-BD71-10CCA0F3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market_data_agent 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technical_analyst_agent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fundamentals_agent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valuation_agent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researcher_bull_agent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researcher_bear_agent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decision_agent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34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CB50F-EEE2-471E-B79D-D78F374D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87CA2-DA08-47AE-B654-F2048D089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41426"/>
          </a:xfrm>
        </p:spPr>
        <p:txBody>
          <a:bodyPr/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technical_analyst_agent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fundamentals_agent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valuation_agent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B577E-6F21-42CD-8963-4BEB7594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474" y="1825625"/>
            <a:ext cx="6274526" cy="2341426"/>
          </a:xfrm>
        </p:spPr>
        <p:txBody>
          <a:bodyPr/>
          <a:lstStyle/>
          <a:p>
            <a:r>
              <a:rPr lang="en-US" altLang="zh-CN" dirty="0"/>
              <a:t>MACD RSI Bollinger OBV</a:t>
            </a:r>
          </a:p>
          <a:p>
            <a:r>
              <a:rPr lang="en-US" altLang="zh-CN" dirty="0"/>
              <a:t>Profit ROE NetMargin  Current Ratio</a:t>
            </a:r>
          </a:p>
          <a:p>
            <a:r>
              <a:rPr lang="en-US" altLang="zh-CN" dirty="0"/>
              <a:t>News </a:t>
            </a:r>
            <a:r>
              <a:rPr lang="zh-CN" altLang="en-US" dirty="0"/>
              <a:t>东方财富</a:t>
            </a:r>
            <a:endParaRPr lang="en-US" altLang="zh-CN" dirty="0"/>
          </a:p>
          <a:p>
            <a:r>
              <a:rPr lang="en-US" altLang="zh-CN" dirty="0"/>
              <a:t>Dcf/owner earnings/ xxgap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05BF247-A50B-4A93-A514-43704F7DF839}"/>
              </a:ext>
            </a:extLst>
          </p:cNvPr>
          <p:cNvSpPr txBox="1">
            <a:spLocks/>
          </p:cNvSpPr>
          <p:nvPr/>
        </p:nvSpPr>
        <p:spPr>
          <a:xfrm>
            <a:off x="1526176" y="4509045"/>
            <a:ext cx="8558349" cy="15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Gpt analyse -&gt; return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Result: 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结果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股票列表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分数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]',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例如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结果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股票代码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1:0.8,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股票代码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2:-0.5]’+'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原因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分析过程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4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BC58-714B-4405-8A71-AC5F92E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B49F4-0FD8-4C76-B0C6-F8A0797D0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92786"/>
          </a:xfrm>
        </p:spPr>
        <p:txBody>
          <a:bodyPr/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researcher_bull_agent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researcher_bear_agent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decision_agent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F39B7-C4AF-4F07-A8E5-17F930624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80169"/>
          </a:xfrm>
        </p:spPr>
        <p:txBody>
          <a:bodyPr/>
          <a:lstStyle/>
          <a:p>
            <a:r>
              <a:rPr lang="zh-CN" altLang="en-US" dirty="0"/>
              <a:t>整体看多投资者</a:t>
            </a:r>
            <a:endParaRPr lang="en-US" altLang="zh-CN" dirty="0"/>
          </a:p>
          <a:p>
            <a:r>
              <a:rPr lang="zh-CN" altLang="en-US" dirty="0"/>
              <a:t>整体看跌投资者</a:t>
            </a:r>
            <a:endParaRPr lang="en-US" altLang="zh-CN" dirty="0"/>
          </a:p>
          <a:p>
            <a:r>
              <a:rPr lang="zh-CN" altLang="en-US" dirty="0"/>
              <a:t>综合上述投资者选出逻辑最好的一个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B8B615-08E6-43BE-97ED-9112F2C8DC43}"/>
              </a:ext>
            </a:extLst>
          </p:cNvPr>
          <p:cNvSpPr txBox="1">
            <a:spLocks/>
          </p:cNvSpPr>
          <p:nvPr/>
        </p:nvSpPr>
        <p:spPr>
          <a:xfrm>
            <a:off x="1526176" y="4156347"/>
            <a:ext cx="8558349" cy="15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Gpt analyse -&gt; return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Result: 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结果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股票列表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分数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]',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例如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结果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股票代码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1:0.8,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股票代码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2:-0.5]’+'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原因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分析过程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BC58-714B-4405-8A71-AC5F92E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B49F4-0FD8-4C76-B0C6-F8A0797D0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92786"/>
          </a:xfrm>
        </p:spPr>
        <p:txBody>
          <a:bodyPr/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Writer_agent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F39B7-C4AF-4F07-A8E5-17F930624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669381"/>
          </a:xfrm>
        </p:spPr>
        <p:txBody>
          <a:bodyPr/>
          <a:lstStyle/>
          <a:p>
            <a:r>
              <a:rPr lang="zh-CN" altLang="en-US" dirty="0"/>
              <a:t>结合研报格式生成研究报告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B8B615-08E6-43BE-97ED-9112F2C8DC43}"/>
              </a:ext>
            </a:extLst>
          </p:cNvPr>
          <p:cNvSpPr txBox="1">
            <a:spLocks/>
          </p:cNvSpPr>
          <p:nvPr/>
        </p:nvSpPr>
        <p:spPr>
          <a:xfrm>
            <a:off x="1117962" y="2952206"/>
            <a:ext cx="9956076" cy="390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Gpt analyse -&gt; return</a:t>
            </a:r>
          </a:p>
          <a:p>
            <a:pPr marL="0" indent="0">
              <a:buNone/>
            </a:pP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hlinkClick r:id="rId2"/>
              </a:rPr>
              <a:t>https://github.com/Jannwn/StockAgent/blob/main/sample_kimi.md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https://github.com/Jannwn/StockAgent/blob/main/sample_dpsk_r1.md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Dpsk&gt;kimi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0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BC58-714B-4405-8A71-AC5F92E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C97F93D-9BB2-4CEA-9144-A43DC04E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7" y="1690688"/>
            <a:ext cx="8425763" cy="27704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9C4BB05-607C-42DD-B943-9DE52D6BE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0" y="4843285"/>
            <a:ext cx="10368914" cy="18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43B6-429E-4C8B-B7E8-F2AA5AF4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9B86-1BCF-482E-B958-A0D7134A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你是一个经验丰富的基金管理人，具有多年</a:t>
            </a:r>
            <a:r>
              <a:rPr lang="en-US" altLang="zh-CN" dirty="0"/>
              <a:t>k</a:t>
            </a:r>
            <a:r>
              <a:rPr lang="zh-CN" altLang="en-US" dirty="0"/>
              <a:t>线形态分析、短线情绪分析、长线价值分析、公司财务报告分析经验和知识。</a:t>
            </a:r>
            <a:endParaRPr lang="en-US" altLang="zh-CN" dirty="0"/>
          </a:p>
          <a:p>
            <a:r>
              <a:rPr lang="zh-CN" altLang="en-US" dirty="0"/>
              <a:t>结合股票实时价格信息，分析“银座股份”在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日往后的走势。我需要你返回：买入</a:t>
            </a:r>
            <a:r>
              <a:rPr lang="en-US" altLang="zh-CN" dirty="0"/>
              <a:t>/</a:t>
            </a:r>
            <a:r>
              <a:rPr lang="zh-CN" altLang="en-US" dirty="0"/>
              <a:t>卖出节点，止盈节点，启动形态。</a:t>
            </a:r>
            <a:endParaRPr lang="en-US" altLang="zh-CN" dirty="0"/>
          </a:p>
          <a:p>
            <a:r>
              <a:rPr lang="zh-CN" altLang="en-US" dirty="0"/>
              <a:t>分析报告要点：从宏观市场、概念周期、情绪投资、题材炒作、财务报告、技术指标分析。在分析财务报告时，重点关注毛利率和资本库存的变动，判断公司业务是否转型升级、公司相较其他同行业公司是否有比较优势等长线投资相关分析。</a:t>
            </a:r>
            <a:endParaRPr lang="en-US" altLang="zh-CN" dirty="0"/>
          </a:p>
          <a:p>
            <a:r>
              <a:rPr lang="zh-CN" altLang="en-US" dirty="0"/>
              <a:t>报告逻辑清晰明确，严禁出现虚假信息，反复检查信息的可信度并给出数据来源。</a:t>
            </a:r>
          </a:p>
        </p:txBody>
      </p:sp>
    </p:spTree>
    <p:extLst>
      <p:ext uri="{BB962C8B-B14F-4D97-AF65-F5344CB8AC3E}">
        <p14:creationId xmlns:p14="http://schemas.microsoft.com/office/powerpoint/2010/main" val="1596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379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Stock Agent</vt:lpstr>
      <vt:lpstr>Agents：</vt:lpstr>
      <vt:lpstr>Analyse</vt:lpstr>
      <vt:lpstr>Decision</vt:lpstr>
      <vt:lpstr>Writer</vt:lpstr>
      <vt:lpstr>Result</vt:lpstr>
      <vt:lpstr>Prompt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Agent</dc:title>
  <dc:creator>Janus Jin</dc:creator>
  <cp:lastModifiedBy>Janus Jin</cp:lastModifiedBy>
  <cp:revision>14</cp:revision>
  <dcterms:created xsi:type="dcterms:W3CDTF">2025-03-12T08:47:48Z</dcterms:created>
  <dcterms:modified xsi:type="dcterms:W3CDTF">2025-03-13T08:28:29Z</dcterms:modified>
</cp:coreProperties>
</file>