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5D0E2EC-E739-B23D-1325-5BE6CB9A9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E318539-AAE3-679A-A989-B2CE68EB239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DE83A-E7CB-4D31-B7A9-75334010FE16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3476539-122A-35C5-1711-3BDDEBCE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DEF8-37B9-4368-9CF3-59B54CD6F4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45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 b="0" i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29203AB-85BB-D058-0B0F-0A281C054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AAC804AA-5A4A-B0D3-F28E-247FFE111BC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55663-6CDA-499E-9AB1-4B84971E9982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A737A75-BDDF-F710-42F4-327D88B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D63C7-3F5A-4F2F-A70B-F117ADD04C8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20CB6A12-67E7-778A-906C-38A2094023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E6BB0A4-1D3D-53E8-FD65-93DA76E077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FADBE-E95A-4EAC-8BA6-DD98E50A71A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0F474851-456E-84D0-5107-697748DE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0A9C-F61F-401E-8B45-ED23E69784B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9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100" b="0" i="0">
                <a:solidFill>
                  <a:srgbClr val="17406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1639A760-9083-C2BE-4EEE-8D4B54095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9EA6DD68-983E-26FB-1B6D-114E6F87068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3A5A1-6B8F-4A66-A60B-397E38A19570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207F86D-D319-CB96-36CC-AECD57A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C5DF-B569-410D-BAD2-5389E4945B0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5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A038EF57-79AC-A06D-1057-595A48A47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3741C4A-B443-99EC-24BF-1D04AA0F68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CC432-5AAD-41F3-823E-BA22016E5525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F84DC73-918B-DD41-E1A5-F67F351B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0D2BA-9424-41E5-8EDD-449A27ABDA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0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1CD2D684-3777-97BB-8D6A-213572C2CB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1275" cy="6858000"/>
          </a:xfrm>
          <a:custGeom>
            <a:avLst/>
            <a:gdLst>
              <a:gd name="T0" fmla="*/ 0 w 8931275"/>
              <a:gd name="T1" fmla="*/ 6858000 h 6858000"/>
              <a:gd name="T2" fmla="*/ 8931275 w 8931275"/>
              <a:gd name="T3" fmla="*/ 6858000 h 6858000"/>
              <a:gd name="T4" fmla="*/ 8931275 w 8931275"/>
              <a:gd name="T5" fmla="*/ 0 h 6858000"/>
              <a:gd name="T6" fmla="*/ 0 w 8931275"/>
              <a:gd name="T7" fmla="*/ 0 h 6858000"/>
              <a:gd name="T8" fmla="*/ 0 w 893127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1275" h="6858000">
                <a:moveTo>
                  <a:pt x="0" y="6858000"/>
                </a:moveTo>
                <a:lnTo>
                  <a:pt x="8931275" y="6858000"/>
                </a:lnTo>
                <a:lnTo>
                  <a:pt x="89312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93550E78-C3CF-39A6-58AA-7777894B18D0}"/>
              </a:ext>
            </a:extLst>
          </p:cNvPr>
          <p:cNvSpPr>
            <a:spLocks/>
          </p:cNvSpPr>
          <p:nvPr/>
        </p:nvSpPr>
        <p:spPr bwMode="auto">
          <a:xfrm>
            <a:off x="8931275" y="0"/>
            <a:ext cx="212725" cy="6858000"/>
          </a:xfrm>
          <a:custGeom>
            <a:avLst/>
            <a:gdLst>
              <a:gd name="T0" fmla="*/ 212725 w 212725"/>
              <a:gd name="T1" fmla="*/ 0 h 6858000"/>
              <a:gd name="T2" fmla="*/ 0 w 212725"/>
              <a:gd name="T3" fmla="*/ 0 h 6858000"/>
              <a:gd name="T4" fmla="*/ 0 w 212725"/>
              <a:gd name="T5" fmla="*/ 6858000 h 6858000"/>
              <a:gd name="T6" fmla="*/ 212725 w 212725"/>
              <a:gd name="T7" fmla="*/ 6858000 h 6858000"/>
              <a:gd name="T8" fmla="*/ 212725 w 2127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725" h="6858000">
                <a:moveTo>
                  <a:pt x="212725" y="0"/>
                </a:moveTo>
                <a:lnTo>
                  <a:pt x="0" y="0"/>
                </a:lnTo>
                <a:lnTo>
                  <a:pt x="0" y="6858000"/>
                </a:lnTo>
                <a:lnTo>
                  <a:pt x="212725" y="6858000"/>
                </a:lnTo>
                <a:lnTo>
                  <a:pt x="21272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5339402B-9A1F-6389-C157-9A36ECE6B86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0 w 679450"/>
              <a:gd name="T1" fmla="*/ 6857999 h 6858000"/>
              <a:gd name="T2" fmla="*/ 506023 w 679450"/>
              <a:gd name="T3" fmla="*/ 6750097 h 6858000"/>
              <a:gd name="T4" fmla="*/ 536744 w 679450"/>
              <a:gd name="T5" fmla="*/ 6626980 h 6858000"/>
              <a:gd name="T6" fmla="*/ 612905 w 679450"/>
              <a:gd name="T7" fmla="*/ 6469245 h 6858000"/>
              <a:gd name="T8" fmla="*/ 664584 w 679450"/>
              <a:gd name="T9" fmla="*/ 6325468 h 6858000"/>
              <a:gd name="T10" fmla="*/ 679450 w 679450"/>
              <a:gd name="T11" fmla="*/ 6172200 h 6858000"/>
              <a:gd name="T12" fmla="*/ 664584 w 679450"/>
              <a:gd name="T13" fmla="*/ 6018931 h 6858000"/>
              <a:gd name="T14" fmla="*/ 612905 w 679450"/>
              <a:gd name="T15" fmla="*/ 5875154 h 6858000"/>
              <a:gd name="T16" fmla="*/ 536744 w 679450"/>
              <a:gd name="T17" fmla="*/ 5717419 h 6858000"/>
              <a:gd name="T18" fmla="*/ 506023 w 679450"/>
              <a:gd name="T19" fmla="*/ 5594302 h 6858000"/>
              <a:gd name="T20" fmla="*/ 500921 w 679450"/>
              <a:gd name="T21" fmla="*/ 5429308 h 6858000"/>
              <a:gd name="T22" fmla="*/ 524375 w 679450"/>
              <a:gd name="T23" fmla="*/ 5292371 h 6858000"/>
              <a:gd name="T24" fmla="*/ 597232 w 679450"/>
              <a:gd name="T25" fmla="*/ 5128354 h 6858000"/>
              <a:gd name="T26" fmla="*/ 654197 w 679450"/>
              <a:gd name="T27" fmla="*/ 4994628 h 6858000"/>
              <a:gd name="T28" fmla="*/ 677651 w 679450"/>
              <a:gd name="T29" fmla="*/ 4857691 h 6858000"/>
              <a:gd name="T30" fmla="*/ 672549 w 679450"/>
              <a:gd name="T31" fmla="*/ 4692697 h 6858000"/>
              <a:gd name="T32" fmla="*/ 641828 w 679450"/>
              <a:gd name="T33" fmla="*/ 4569580 h 6858000"/>
              <a:gd name="T34" fmla="*/ 565667 w 679450"/>
              <a:gd name="T35" fmla="*/ 4411845 h 6858000"/>
              <a:gd name="T36" fmla="*/ 513987 w 679450"/>
              <a:gd name="T37" fmla="*/ 4268068 h 6858000"/>
              <a:gd name="T38" fmla="*/ 499122 w 679450"/>
              <a:gd name="T39" fmla="*/ 4114800 h 6858000"/>
              <a:gd name="T40" fmla="*/ 513987 w 679450"/>
              <a:gd name="T41" fmla="*/ 3961531 h 6858000"/>
              <a:gd name="T42" fmla="*/ 565667 w 679450"/>
              <a:gd name="T43" fmla="*/ 3817754 h 6858000"/>
              <a:gd name="T44" fmla="*/ 641828 w 679450"/>
              <a:gd name="T45" fmla="*/ 3660019 h 6858000"/>
              <a:gd name="T46" fmla="*/ 672549 w 679450"/>
              <a:gd name="T47" fmla="*/ 3536902 h 6858000"/>
              <a:gd name="T48" fmla="*/ 677651 w 679450"/>
              <a:gd name="T49" fmla="*/ 3371908 h 6858000"/>
              <a:gd name="T50" fmla="*/ 654197 w 679450"/>
              <a:gd name="T51" fmla="*/ 3234971 h 6858000"/>
              <a:gd name="T52" fmla="*/ 581339 w 679450"/>
              <a:gd name="T53" fmla="*/ 3070954 h 6858000"/>
              <a:gd name="T54" fmla="*/ 524375 w 679450"/>
              <a:gd name="T55" fmla="*/ 2937228 h 6858000"/>
              <a:gd name="T56" fmla="*/ 500921 w 679450"/>
              <a:gd name="T57" fmla="*/ 2800291 h 6858000"/>
              <a:gd name="T58" fmla="*/ 506023 w 679450"/>
              <a:gd name="T59" fmla="*/ 2635297 h 6858000"/>
              <a:gd name="T60" fmla="*/ 536744 w 679450"/>
              <a:gd name="T61" fmla="*/ 2512180 h 6858000"/>
              <a:gd name="T62" fmla="*/ 612905 w 679450"/>
              <a:gd name="T63" fmla="*/ 2354445 h 6858000"/>
              <a:gd name="T64" fmla="*/ 664584 w 679450"/>
              <a:gd name="T65" fmla="*/ 2210668 h 6858000"/>
              <a:gd name="T66" fmla="*/ 679450 w 679450"/>
              <a:gd name="T67" fmla="*/ 2057400 h 6858000"/>
              <a:gd name="T68" fmla="*/ 664584 w 679450"/>
              <a:gd name="T69" fmla="*/ 1904131 h 6858000"/>
              <a:gd name="T70" fmla="*/ 612905 w 679450"/>
              <a:gd name="T71" fmla="*/ 1760354 h 6858000"/>
              <a:gd name="T72" fmla="*/ 536744 w 679450"/>
              <a:gd name="T73" fmla="*/ 1602619 h 6858000"/>
              <a:gd name="T74" fmla="*/ 506023 w 679450"/>
              <a:gd name="T75" fmla="*/ 1479502 h 6858000"/>
              <a:gd name="T76" fmla="*/ 500921 w 679450"/>
              <a:gd name="T77" fmla="*/ 1314508 h 6858000"/>
              <a:gd name="T78" fmla="*/ 524375 w 679450"/>
              <a:gd name="T79" fmla="*/ 1177571 h 6858000"/>
              <a:gd name="T80" fmla="*/ 597232 w 679450"/>
              <a:gd name="T81" fmla="*/ 1013554 h 6858000"/>
              <a:gd name="T82" fmla="*/ 654197 w 679450"/>
              <a:gd name="T83" fmla="*/ 879828 h 6858000"/>
              <a:gd name="T84" fmla="*/ 677651 w 679450"/>
              <a:gd name="T85" fmla="*/ 742891 h 6858000"/>
              <a:gd name="T86" fmla="*/ 672549 w 679450"/>
              <a:gd name="T87" fmla="*/ 577897 h 6858000"/>
              <a:gd name="T88" fmla="*/ 641828 w 679450"/>
              <a:gd name="T89" fmla="*/ 454780 h 6858000"/>
              <a:gd name="T90" fmla="*/ 565667 w 679450"/>
              <a:gd name="T91" fmla="*/ 297045 h 6858000"/>
              <a:gd name="T92" fmla="*/ 513987 w 679450"/>
              <a:gd name="T93" fmla="*/ 153268 h 6858000"/>
              <a:gd name="T94" fmla="*/ 499122 w 679450"/>
              <a:gd name="T95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450" h="6858000">
                <a:moveTo>
                  <a:pt x="499122" y="0"/>
                </a:moveTo>
                <a:lnTo>
                  <a:pt x="0" y="0"/>
                </a:lnTo>
                <a:lnTo>
                  <a:pt x="0" y="6857999"/>
                </a:lnTo>
                <a:lnTo>
                  <a:pt x="499122" y="6857999"/>
                </a:lnTo>
                <a:lnTo>
                  <a:pt x="500921" y="6800908"/>
                </a:lnTo>
                <a:lnTo>
                  <a:pt x="506023" y="6750097"/>
                </a:lnTo>
                <a:lnTo>
                  <a:pt x="513987" y="6704731"/>
                </a:lnTo>
                <a:lnTo>
                  <a:pt x="524375" y="6663971"/>
                </a:lnTo>
                <a:lnTo>
                  <a:pt x="536744" y="6626980"/>
                </a:lnTo>
                <a:lnTo>
                  <a:pt x="565667" y="6560954"/>
                </a:lnTo>
                <a:lnTo>
                  <a:pt x="597232" y="6499954"/>
                </a:lnTo>
                <a:lnTo>
                  <a:pt x="612905" y="6469245"/>
                </a:lnTo>
                <a:lnTo>
                  <a:pt x="641828" y="6403219"/>
                </a:lnTo>
                <a:lnTo>
                  <a:pt x="654197" y="6366228"/>
                </a:lnTo>
                <a:lnTo>
                  <a:pt x="664584" y="6325468"/>
                </a:lnTo>
                <a:lnTo>
                  <a:pt x="672549" y="6280102"/>
                </a:lnTo>
                <a:lnTo>
                  <a:pt x="677651" y="6229291"/>
                </a:lnTo>
                <a:lnTo>
                  <a:pt x="679450" y="6172200"/>
                </a:lnTo>
                <a:lnTo>
                  <a:pt x="677651" y="6115108"/>
                </a:lnTo>
                <a:lnTo>
                  <a:pt x="672549" y="6064297"/>
                </a:lnTo>
                <a:lnTo>
                  <a:pt x="664584" y="6018931"/>
                </a:lnTo>
                <a:lnTo>
                  <a:pt x="654197" y="5978171"/>
                </a:lnTo>
                <a:lnTo>
                  <a:pt x="641828" y="5941180"/>
                </a:lnTo>
                <a:lnTo>
                  <a:pt x="612905" y="5875154"/>
                </a:lnTo>
                <a:lnTo>
                  <a:pt x="581339" y="5814154"/>
                </a:lnTo>
                <a:lnTo>
                  <a:pt x="565667" y="5783445"/>
                </a:lnTo>
                <a:lnTo>
                  <a:pt x="536744" y="5717419"/>
                </a:lnTo>
                <a:lnTo>
                  <a:pt x="524375" y="5680428"/>
                </a:lnTo>
                <a:lnTo>
                  <a:pt x="513987" y="5639668"/>
                </a:lnTo>
                <a:lnTo>
                  <a:pt x="506023" y="5594302"/>
                </a:lnTo>
                <a:lnTo>
                  <a:pt x="500921" y="5543491"/>
                </a:lnTo>
                <a:lnTo>
                  <a:pt x="499122" y="5486400"/>
                </a:lnTo>
                <a:lnTo>
                  <a:pt x="500921" y="5429308"/>
                </a:lnTo>
                <a:lnTo>
                  <a:pt x="506023" y="5378497"/>
                </a:lnTo>
                <a:lnTo>
                  <a:pt x="513987" y="5333131"/>
                </a:lnTo>
                <a:lnTo>
                  <a:pt x="524375" y="5292371"/>
                </a:lnTo>
                <a:lnTo>
                  <a:pt x="536744" y="5255380"/>
                </a:lnTo>
                <a:lnTo>
                  <a:pt x="565667" y="5189354"/>
                </a:lnTo>
                <a:lnTo>
                  <a:pt x="597232" y="5128354"/>
                </a:lnTo>
                <a:lnTo>
                  <a:pt x="612905" y="5097645"/>
                </a:lnTo>
                <a:lnTo>
                  <a:pt x="641828" y="5031619"/>
                </a:lnTo>
                <a:lnTo>
                  <a:pt x="654197" y="4994628"/>
                </a:lnTo>
                <a:lnTo>
                  <a:pt x="664584" y="4953868"/>
                </a:lnTo>
                <a:lnTo>
                  <a:pt x="672549" y="4908502"/>
                </a:lnTo>
                <a:lnTo>
                  <a:pt x="677651" y="4857691"/>
                </a:lnTo>
                <a:lnTo>
                  <a:pt x="679450" y="4800600"/>
                </a:lnTo>
                <a:lnTo>
                  <a:pt x="677651" y="4743508"/>
                </a:lnTo>
                <a:lnTo>
                  <a:pt x="672549" y="4692697"/>
                </a:lnTo>
                <a:lnTo>
                  <a:pt x="664584" y="4647331"/>
                </a:lnTo>
                <a:lnTo>
                  <a:pt x="654197" y="4606571"/>
                </a:lnTo>
                <a:lnTo>
                  <a:pt x="641828" y="4569580"/>
                </a:lnTo>
                <a:lnTo>
                  <a:pt x="612905" y="4503554"/>
                </a:lnTo>
                <a:lnTo>
                  <a:pt x="581339" y="4442554"/>
                </a:lnTo>
                <a:lnTo>
                  <a:pt x="565667" y="4411845"/>
                </a:lnTo>
                <a:lnTo>
                  <a:pt x="536744" y="4345819"/>
                </a:lnTo>
                <a:lnTo>
                  <a:pt x="524375" y="4308828"/>
                </a:lnTo>
                <a:lnTo>
                  <a:pt x="513987" y="4268068"/>
                </a:lnTo>
                <a:lnTo>
                  <a:pt x="506023" y="4222702"/>
                </a:lnTo>
                <a:lnTo>
                  <a:pt x="500921" y="4171891"/>
                </a:lnTo>
                <a:lnTo>
                  <a:pt x="499122" y="4114800"/>
                </a:lnTo>
                <a:lnTo>
                  <a:pt x="500921" y="4057708"/>
                </a:lnTo>
                <a:lnTo>
                  <a:pt x="506023" y="4006897"/>
                </a:lnTo>
                <a:lnTo>
                  <a:pt x="513987" y="3961531"/>
                </a:lnTo>
                <a:lnTo>
                  <a:pt x="524375" y="3920771"/>
                </a:lnTo>
                <a:lnTo>
                  <a:pt x="536744" y="3883780"/>
                </a:lnTo>
                <a:lnTo>
                  <a:pt x="565667" y="3817754"/>
                </a:lnTo>
                <a:lnTo>
                  <a:pt x="597232" y="3756754"/>
                </a:lnTo>
                <a:lnTo>
                  <a:pt x="612905" y="3726045"/>
                </a:lnTo>
                <a:lnTo>
                  <a:pt x="641828" y="3660019"/>
                </a:lnTo>
                <a:lnTo>
                  <a:pt x="654197" y="3623028"/>
                </a:lnTo>
                <a:lnTo>
                  <a:pt x="664584" y="3582268"/>
                </a:lnTo>
                <a:lnTo>
                  <a:pt x="672549" y="3536902"/>
                </a:lnTo>
                <a:lnTo>
                  <a:pt x="677651" y="3486091"/>
                </a:lnTo>
                <a:lnTo>
                  <a:pt x="679450" y="3429000"/>
                </a:lnTo>
                <a:lnTo>
                  <a:pt x="677651" y="3371908"/>
                </a:lnTo>
                <a:lnTo>
                  <a:pt x="672549" y="3321097"/>
                </a:lnTo>
                <a:lnTo>
                  <a:pt x="664584" y="3275731"/>
                </a:lnTo>
                <a:lnTo>
                  <a:pt x="654197" y="3234971"/>
                </a:lnTo>
                <a:lnTo>
                  <a:pt x="641828" y="3197980"/>
                </a:lnTo>
                <a:lnTo>
                  <a:pt x="612905" y="3131954"/>
                </a:lnTo>
                <a:lnTo>
                  <a:pt x="581339" y="3070954"/>
                </a:lnTo>
                <a:lnTo>
                  <a:pt x="565667" y="3040245"/>
                </a:lnTo>
                <a:lnTo>
                  <a:pt x="536744" y="2974219"/>
                </a:lnTo>
                <a:lnTo>
                  <a:pt x="524375" y="2937228"/>
                </a:lnTo>
                <a:lnTo>
                  <a:pt x="513987" y="2896468"/>
                </a:lnTo>
                <a:lnTo>
                  <a:pt x="506023" y="2851102"/>
                </a:lnTo>
                <a:lnTo>
                  <a:pt x="500921" y="2800291"/>
                </a:lnTo>
                <a:lnTo>
                  <a:pt x="499122" y="2743200"/>
                </a:lnTo>
                <a:lnTo>
                  <a:pt x="500921" y="2686108"/>
                </a:lnTo>
                <a:lnTo>
                  <a:pt x="506023" y="2635297"/>
                </a:lnTo>
                <a:lnTo>
                  <a:pt x="513987" y="2589931"/>
                </a:lnTo>
                <a:lnTo>
                  <a:pt x="524375" y="2549171"/>
                </a:lnTo>
                <a:lnTo>
                  <a:pt x="536744" y="2512180"/>
                </a:lnTo>
                <a:lnTo>
                  <a:pt x="565667" y="2446154"/>
                </a:lnTo>
                <a:lnTo>
                  <a:pt x="597232" y="2385154"/>
                </a:lnTo>
                <a:lnTo>
                  <a:pt x="612905" y="2354445"/>
                </a:lnTo>
                <a:lnTo>
                  <a:pt x="641828" y="2288419"/>
                </a:lnTo>
                <a:lnTo>
                  <a:pt x="654197" y="2251428"/>
                </a:lnTo>
                <a:lnTo>
                  <a:pt x="664584" y="2210668"/>
                </a:lnTo>
                <a:lnTo>
                  <a:pt x="672549" y="2165302"/>
                </a:lnTo>
                <a:lnTo>
                  <a:pt x="677651" y="2114491"/>
                </a:lnTo>
                <a:lnTo>
                  <a:pt x="679450" y="2057400"/>
                </a:lnTo>
                <a:lnTo>
                  <a:pt x="677651" y="2000308"/>
                </a:lnTo>
                <a:lnTo>
                  <a:pt x="672549" y="1949497"/>
                </a:lnTo>
                <a:lnTo>
                  <a:pt x="664584" y="1904131"/>
                </a:lnTo>
                <a:lnTo>
                  <a:pt x="654197" y="1863371"/>
                </a:lnTo>
                <a:lnTo>
                  <a:pt x="641828" y="1826380"/>
                </a:lnTo>
                <a:lnTo>
                  <a:pt x="612905" y="1760354"/>
                </a:lnTo>
                <a:lnTo>
                  <a:pt x="581339" y="1699354"/>
                </a:lnTo>
                <a:lnTo>
                  <a:pt x="565667" y="1668645"/>
                </a:lnTo>
                <a:lnTo>
                  <a:pt x="536744" y="1602619"/>
                </a:lnTo>
                <a:lnTo>
                  <a:pt x="524375" y="1565628"/>
                </a:lnTo>
                <a:lnTo>
                  <a:pt x="513987" y="1524868"/>
                </a:lnTo>
                <a:lnTo>
                  <a:pt x="506023" y="1479502"/>
                </a:lnTo>
                <a:lnTo>
                  <a:pt x="500921" y="1428691"/>
                </a:lnTo>
                <a:lnTo>
                  <a:pt x="499122" y="1371600"/>
                </a:lnTo>
                <a:lnTo>
                  <a:pt x="500921" y="1314508"/>
                </a:lnTo>
                <a:lnTo>
                  <a:pt x="506023" y="1263697"/>
                </a:lnTo>
                <a:lnTo>
                  <a:pt x="513987" y="1218331"/>
                </a:lnTo>
                <a:lnTo>
                  <a:pt x="524375" y="1177571"/>
                </a:lnTo>
                <a:lnTo>
                  <a:pt x="536744" y="1140580"/>
                </a:lnTo>
                <a:lnTo>
                  <a:pt x="565667" y="1074554"/>
                </a:lnTo>
                <a:lnTo>
                  <a:pt x="597232" y="1013554"/>
                </a:lnTo>
                <a:lnTo>
                  <a:pt x="612905" y="982845"/>
                </a:lnTo>
                <a:lnTo>
                  <a:pt x="641828" y="916819"/>
                </a:lnTo>
                <a:lnTo>
                  <a:pt x="654197" y="879828"/>
                </a:lnTo>
                <a:lnTo>
                  <a:pt x="664584" y="839068"/>
                </a:lnTo>
                <a:lnTo>
                  <a:pt x="672549" y="793702"/>
                </a:lnTo>
                <a:lnTo>
                  <a:pt x="677651" y="742891"/>
                </a:lnTo>
                <a:lnTo>
                  <a:pt x="679450" y="685800"/>
                </a:lnTo>
                <a:lnTo>
                  <a:pt x="677651" y="628708"/>
                </a:lnTo>
                <a:lnTo>
                  <a:pt x="672549" y="577897"/>
                </a:lnTo>
                <a:lnTo>
                  <a:pt x="664584" y="532531"/>
                </a:lnTo>
                <a:lnTo>
                  <a:pt x="654197" y="491771"/>
                </a:lnTo>
                <a:lnTo>
                  <a:pt x="641828" y="454780"/>
                </a:lnTo>
                <a:lnTo>
                  <a:pt x="612905" y="388754"/>
                </a:lnTo>
                <a:lnTo>
                  <a:pt x="581339" y="327754"/>
                </a:lnTo>
                <a:lnTo>
                  <a:pt x="565667" y="297045"/>
                </a:lnTo>
                <a:lnTo>
                  <a:pt x="536744" y="231019"/>
                </a:lnTo>
                <a:lnTo>
                  <a:pt x="524375" y="194028"/>
                </a:lnTo>
                <a:lnTo>
                  <a:pt x="513987" y="153268"/>
                </a:lnTo>
                <a:lnTo>
                  <a:pt x="506023" y="107902"/>
                </a:lnTo>
                <a:lnTo>
                  <a:pt x="500921" y="57091"/>
                </a:lnTo>
                <a:lnTo>
                  <a:pt x="499122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1029" name="Holder 2">
            <a:extLst>
              <a:ext uri="{FF2B5EF4-FFF2-40B4-BE49-F238E27FC236}">
                <a16:creationId xmlns:a16="http://schemas.microsoft.com/office/drawing/2014/main" id="{903A5FC5-E942-36C8-5785-D34EA967F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7588" y="333375"/>
            <a:ext cx="5661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0" name="Holder 3">
            <a:extLst>
              <a:ext uri="{FF2B5EF4-FFF2-40B4-BE49-F238E27FC236}">
                <a16:creationId xmlns:a16="http://schemas.microsoft.com/office/drawing/2014/main" id="{D34CDA9E-8AFB-77E4-EA95-8AF69496A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628775"/>
            <a:ext cx="71501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2F03F27E-172B-09F7-574F-EEF8FD3138D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41750" y="6465888"/>
            <a:ext cx="1458913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1032" name="Holder 5">
            <a:extLst>
              <a:ext uri="{FF2B5EF4-FFF2-40B4-BE49-F238E27FC236}">
                <a16:creationId xmlns:a16="http://schemas.microsoft.com/office/drawing/2014/main" id="{15A16D06-8624-C799-0952-487900B29E3F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1606525E-D638-402D-BC60-7FC06814D07A}" type="datetimeFigureOut">
              <a:rPr lang="en-US" altLang="en-US"/>
              <a:pPr/>
              <a:t>5/25/2024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805C74F5-010F-FBF4-AFD7-357176627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315325" y="6465888"/>
            <a:ext cx="217488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01600" eaLnBrk="1" fontAlgn="auto" hangingPunct="1">
              <a:spcBef>
                <a:spcPts val="25"/>
              </a:spcBef>
              <a:spcAft>
                <a:spcPts val="0"/>
              </a:spcAft>
              <a:defRPr sz="1000" b="0" i="0" kern="0" spc="-5" dirty="0">
                <a:solidFill>
                  <a:srgbClr val="585858"/>
                </a:solidFill>
                <a:latin typeface="Gill Sans MT"/>
                <a:cs typeface="Gill Sans MT"/>
              </a:defRPr>
            </a:lvl1pPr>
          </a:lstStyle>
          <a:p>
            <a:pPr>
              <a:defRPr/>
            </a:pPr>
            <a:fld id="{6DF8ACC1-CD3F-47F6-9E9F-58498C0B13F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>
            <a:extLst>
              <a:ext uri="{FF2B5EF4-FFF2-40B4-BE49-F238E27FC236}">
                <a16:creationId xmlns:a16="http://schemas.microsoft.com/office/drawing/2014/main" id="{15473917-E5D3-1212-06C4-0BFCC20CC7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053" name="object 3">
              <a:extLst>
                <a:ext uri="{FF2B5EF4-FFF2-40B4-BE49-F238E27FC236}">
                  <a16:creationId xmlns:a16="http://schemas.microsoft.com/office/drawing/2014/main" id="{281D166B-6D48-9312-D402-C4499B561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4" name="object 4">
              <a:extLst>
                <a:ext uri="{FF2B5EF4-FFF2-40B4-BE49-F238E27FC236}">
                  <a16:creationId xmlns:a16="http://schemas.microsoft.com/office/drawing/2014/main" id="{2C9CF9CC-515D-570D-1572-61D5C4BF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0" y="630300"/>
              <a:ext cx="5229225" cy="5229225"/>
            </a:xfrm>
            <a:custGeom>
              <a:avLst/>
              <a:gdLst>
                <a:gd name="T0" fmla="*/ 2371979 w 5229225"/>
                <a:gd name="T1" fmla="*/ 87249 h 5229225"/>
                <a:gd name="T2" fmla="*/ 2031111 w 5229225"/>
                <a:gd name="T3" fmla="*/ 204724 h 5229225"/>
                <a:gd name="T4" fmla="*/ 1710816 w 5229225"/>
                <a:gd name="T5" fmla="*/ 177800 h 5229225"/>
                <a:gd name="T6" fmla="*/ 1469771 w 5229225"/>
                <a:gd name="T7" fmla="*/ 314325 h 5229225"/>
                <a:gd name="T8" fmla="*/ 1246251 w 5229225"/>
                <a:gd name="T9" fmla="*/ 566674 h 5229225"/>
                <a:gd name="T10" fmla="*/ 973582 w 5229225"/>
                <a:gd name="T11" fmla="*/ 663575 h 5229225"/>
                <a:gd name="T12" fmla="*/ 737235 w 5229225"/>
                <a:gd name="T13" fmla="*/ 800100 h 5229225"/>
                <a:gd name="T14" fmla="*/ 638937 w 5229225"/>
                <a:gd name="T15" fmla="*/ 1069975 h 5229225"/>
                <a:gd name="T16" fmla="*/ 507364 w 5229225"/>
                <a:gd name="T17" fmla="*/ 1317625 h 5229225"/>
                <a:gd name="T18" fmla="*/ 218820 w 5229225"/>
                <a:gd name="T19" fmla="*/ 1574800 h 5229225"/>
                <a:gd name="T20" fmla="*/ 187070 w 5229225"/>
                <a:gd name="T21" fmla="*/ 1870075 h 5229225"/>
                <a:gd name="T22" fmla="*/ 185547 w 5229225"/>
                <a:gd name="T23" fmla="*/ 2182749 h 5229225"/>
                <a:gd name="T24" fmla="*/ 36449 w 5229225"/>
                <a:gd name="T25" fmla="*/ 2466848 h 5229225"/>
                <a:gd name="T26" fmla="*/ 36449 w 5229225"/>
                <a:gd name="T27" fmla="*/ 2762250 h 5229225"/>
                <a:gd name="T28" fmla="*/ 185547 w 5229225"/>
                <a:gd name="T29" fmla="*/ 3046349 h 5229225"/>
                <a:gd name="T30" fmla="*/ 187070 w 5229225"/>
                <a:gd name="T31" fmla="*/ 3359023 h 5229225"/>
                <a:gd name="T32" fmla="*/ 218820 w 5229225"/>
                <a:gd name="T33" fmla="*/ 3654298 h 5229225"/>
                <a:gd name="T34" fmla="*/ 507364 w 5229225"/>
                <a:gd name="T35" fmla="*/ 3911473 h 5229225"/>
                <a:gd name="T36" fmla="*/ 638937 w 5229225"/>
                <a:gd name="T37" fmla="*/ 4159123 h 5229225"/>
                <a:gd name="T38" fmla="*/ 737235 w 5229225"/>
                <a:gd name="T39" fmla="*/ 4428998 h 5229225"/>
                <a:gd name="T40" fmla="*/ 973582 w 5229225"/>
                <a:gd name="T41" fmla="*/ 4565523 h 5229225"/>
                <a:gd name="T42" fmla="*/ 1246251 w 5229225"/>
                <a:gd name="T43" fmla="*/ 4662424 h 5229225"/>
                <a:gd name="T44" fmla="*/ 1469771 w 5229225"/>
                <a:gd name="T45" fmla="*/ 4914900 h 5229225"/>
                <a:gd name="T46" fmla="*/ 1710816 w 5229225"/>
                <a:gd name="T47" fmla="*/ 5051361 h 5229225"/>
                <a:gd name="T48" fmla="*/ 2031111 w 5229225"/>
                <a:gd name="T49" fmla="*/ 5024374 h 5229225"/>
                <a:gd name="T50" fmla="*/ 2371979 w 5229225"/>
                <a:gd name="T51" fmla="*/ 5141849 h 5229225"/>
                <a:gd name="T52" fmla="*/ 2665349 w 5229225"/>
                <a:gd name="T53" fmla="*/ 5224399 h 5229225"/>
                <a:gd name="T54" fmla="*/ 2999866 w 5229225"/>
                <a:gd name="T55" fmla="*/ 5062474 h 5229225"/>
                <a:gd name="T56" fmla="*/ 3305937 w 5229225"/>
                <a:gd name="T57" fmla="*/ 5033899 h 5229225"/>
                <a:gd name="T58" fmla="*/ 3615054 w 5229225"/>
                <a:gd name="T59" fmla="*/ 5030724 h 5229225"/>
                <a:gd name="T60" fmla="*/ 3849751 w 5229225"/>
                <a:gd name="T61" fmla="*/ 4797425 h 5229225"/>
                <a:gd name="T62" fmla="*/ 4065397 w 5229225"/>
                <a:gd name="T63" fmla="*/ 4621149 h 5229225"/>
                <a:gd name="T64" fmla="*/ 4347591 w 5229225"/>
                <a:gd name="T65" fmla="*/ 4535424 h 5229225"/>
                <a:gd name="T66" fmla="*/ 4534789 w 5229225"/>
                <a:gd name="T67" fmla="*/ 4348099 h 5229225"/>
                <a:gd name="T68" fmla="*/ 4620386 w 5229225"/>
                <a:gd name="T69" fmla="*/ 4065524 h 5229225"/>
                <a:gd name="T70" fmla="*/ 4796408 w 5229225"/>
                <a:gd name="T71" fmla="*/ 3849624 h 5229225"/>
                <a:gd name="T72" fmla="*/ 5010404 w 5229225"/>
                <a:gd name="T73" fmla="*/ 3654298 h 5229225"/>
                <a:gd name="T74" fmla="*/ 5042154 w 5229225"/>
                <a:gd name="T75" fmla="*/ 3359023 h 5229225"/>
                <a:gd name="T76" fmla="*/ 5043678 w 5229225"/>
                <a:gd name="T77" fmla="*/ 3046349 h 5229225"/>
                <a:gd name="T78" fmla="*/ 5211826 w 5229225"/>
                <a:gd name="T79" fmla="*/ 2714625 h 5229225"/>
                <a:gd name="T80" fmla="*/ 5169027 w 5229225"/>
                <a:gd name="T81" fmla="*/ 2417699 h 5229225"/>
                <a:gd name="T82" fmla="*/ 5024628 w 5229225"/>
                <a:gd name="T83" fmla="*/ 2084324 h 5229225"/>
                <a:gd name="T84" fmla="*/ 5053203 w 5229225"/>
                <a:gd name="T85" fmla="*/ 1762125 h 5229225"/>
                <a:gd name="T86" fmla="*/ 4951730 w 5229225"/>
                <a:gd name="T87" fmla="*/ 1503299 h 5229225"/>
                <a:gd name="T88" fmla="*/ 4721859 w 5229225"/>
                <a:gd name="T89" fmla="*/ 1317625 h 5229225"/>
                <a:gd name="T90" fmla="*/ 4590288 w 5229225"/>
                <a:gd name="T91" fmla="*/ 1069975 h 5229225"/>
                <a:gd name="T92" fmla="*/ 4491990 w 5229225"/>
                <a:gd name="T93" fmla="*/ 800100 h 5229225"/>
                <a:gd name="T94" fmla="*/ 4255643 w 5229225"/>
                <a:gd name="T95" fmla="*/ 663575 h 5229225"/>
                <a:gd name="T96" fmla="*/ 3982974 w 5229225"/>
                <a:gd name="T97" fmla="*/ 566674 h 5229225"/>
                <a:gd name="T98" fmla="*/ 3759454 w 5229225"/>
                <a:gd name="T99" fmla="*/ 314325 h 5229225"/>
                <a:gd name="T100" fmla="*/ 3518408 w 5229225"/>
                <a:gd name="T101" fmla="*/ 177800 h 5229225"/>
                <a:gd name="T102" fmla="*/ 3198114 w 5229225"/>
                <a:gd name="T103" fmla="*/ 204724 h 5229225"/>
                <a:gd name="T104" fmla="*/ 2857246 w 5229225"/>
                <a:gd name="T105" fmla="*/ 87249 h 5229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29225" h="5229225">
                  <a:moveTo>
                    <a:pt x="2614549" y="0"/>
                  </a:moveTo>
                  <a:lnTo>
                    <a:pt x="2563876" y="4699"/>
                  </a:lnTo>
                  <a:lnTo>
                    <a:pt x="2514727" y="17399"/>
                  </a:lnTo>
                  <a:lnTo>
                    <a:pt x="2467102" y="36449"/>
                  </a:lnTo>
                  <a:lnTo>
                    <a:pt x="2417953" y="60325"/>
                  </a:lnTo>
                  <a:lnTo>
                    <a:pt x="2371979" y="87249"/>
                  </a:lnTo>
                  <a:lnTo>
                    <a:pt x="2324480" y="115824"/>
                  </a:lnTo>
                  <a:lnTo>
                    <a:pt x="2229358" y="166624"/>
                  </a:lnTo>
                  <a:lnTo>
                    <a:pt x="2181733" y="185674"/>
                  </a:lnTo>
                  <a:lnTo>
                    <a:pt x="2132584" y="198374"/>
                  </a:lnTo>
                  <a:lnTo>
                    <a:pt x="2083435" y="204724"/>
                  </a:lnTo>
                  <a:lnTo>
                    <a:pt x="2031111" y="204724"/>
                  </a:lnTo>
                  <a:lnTo>
                    <a:pt x="1977263" y="201549"/>
                  </a:lnTo>
                  <a:lnTo>
                    <a:pt x="1923288" y="195199"/>
                  </a:lnTo>
                  <a:lnTo>
                    <a:pt x="1869439" y="187325"/>
                  </a:lnTo>
                  <a:lnTo>
                    <a:pt x="1815464" y="180975"/>
                  </a:lnTo>
                  <a:lnTo>
                    <a:pt x="1761616" y="176149"/>
                  </a:lnTo>
                  <a:lnTo>
                    <a:pt x="1710816" y="177800"/>
                  </a:lnTo>
                  <a:lnTo>
                    <a:pt x="1661667" y="184150"/>
                  </a:lnTo>
                  <a:lnTo>
                    <a:pt x="1614170" y="198374"/>
                  </a:lnTo>
                  <a:lnTo>
                    <a:pt x="1574419" y="219075"/>
                  </a:lnTo>
                  <a:lnTo>
                    <a:pt x="1536446" y="245999"/>
                  </a:lnTo>
                  <a:lnTo>
                    <a:pt x="1503172" y="277749"/>
                  </a:lnTo>
                  <a:lnTo>
                    <a:pt x="1469771" y="314325"/>
                  </a:lnTo>
                  <a:lnTo>
                    <a:pt x="1439672" y="352425"/>
                  </a:lnTo>
                  <a:lnTo>
                    <a:pt x="1379474" y="431800"/>
                  </a:lnTo>
                  <a:lnTo>
                    <a:pt x="1349375" y="469900"/>
                  </a:lnTo>
                  <a:lnTo>
                    <a:pt x="1317625" y="506349"/>
                  </a:lnTo>
                  <a:lnTo>
                    <a:pt x="1281176" y="538099"/>
                  </a:lnTo>
                  <a:lnTo>
                    <a:pt x="1246251" y="566674"/>
                  </a:lnTo>
                  <a:lnTo>
                    <a:pt x="1206627" y="588899"/>
                  </a:lnTo>
                  <a:lnTo>
                    <a:pt x="1163827" y="607949"/>
                  </a:lnTo>
                  <a:lnTo>
                    <a:pt x="1117854" y="623824"/>
                  </a:lnTo>
                  <a:lnTo>
                    <a:pt x="1070229" y="638175"/>
                  </a:lnTo>
                  <a:lnTo>
                    <a:pt x="1022731" y="650875"/>
                  </a:lnTo>
                  <a:lnTo>
                    <a:pt x="973582" y="663575"/>
                  </a:lnTo>
                  <a:lnTo>
                    <a:pt x="927607" y="677799"/>
                  </a:lnTo>
                  <a:lnTo>
                    <a:pt x="881633" y="693674"/>
                  </a:lnTo>
                  <a:lnTo>
                    <a:pt x="838707" y="712724"/>
                  </a:lnTo>
                  <a:lnTo>
                    <a:pt x="800735" y="736600"/>
                  </a:lnTo>
                  <a:lnTo>
                    <a:pt x="765810" y="765175"/>
                  </a:lnTo>
                  <a:lnTo>
                    <a:pt x="737235" y="800100"/>
                  </a:lnTo>
                  <a:lnTo>
                    <a:pt x="713486" y="838200"/>
                  </a:lnTo>
                  <a:lnTo>
                    <a:pt x="694436" y="880999"/>
                  </a:lnTo>
                  <a:lnTo>
                    <a:pt x="678688" y="927100"/>
                  </a:lnTo>
                  <a:lnTo>
                    <a:pt x="664337" y="973074"/>
                  </a:lnTo>
                  <a:lnTo>
                    <a:pt x="651637" y="1022350"/>
                  </a:lnTo>
                  <a:lnTo>
                    <a:pt x="638937" y="1069975"/>
                  </a:lnTo>
                  <a:lnTo>
                    <a:pt x="624713" y="1117600"/>
                  </a:lnTo>
                  <a:lnTo>
                    <a:pt x="608838" y="1163574"/>
                  </a:lnTo>
                  <a:lnTo>
                    <a:pt x="589788" y="1206500"/>
                  </a:lnTo>
                  <a:lnTo>
                    <a:pt x="567689" y="1246124"/>
                  </a:lnTo>
                  <a:lnTo>
                    <a:pt x="539114" y="1281049"/>
                  </a:lnTo>
                  <a:lnTo>
                    <a:pt x="507364" y="1317625"/>
                  </a:lnTo>
                  <a:lnTo>
                    <a:pt x="470916" y="1349375"/>
                  </a:lnTo>
                  <a:lnTo>
                    <a:pt x="352044" y="1439799"/>
                  </a:lnTo>
                  <a:lnTo>
                    <a:pt x="313944" y="1470025"/>
                  </a:lnTo>
                  <a:lnTo>
                    <a:pt x="277494" y="1503299"/>
                  </a:lnTo>
                  <a:lnTo>
                    <a:pt x="245744" y="1536700"/>
                  </a:lnTo>
                  <a:lnTo>
                    <a:pt x="218820" y="1574800"/>
                  </a:lnTo>
                  <a:lnTo>
                    <a:pt x="198247" y="1614424"/>
                  </a:lnTo>
                  <a:lnTo>
                    <a:pt x="183895" y="1662049"/>
                  </a:lnTo>
                  <a:lnTo>
                    <a:pt x="177545" y="1711325"/>
                  </a:lnTo>
                  <a:lnTo>
                    <a:pt x="176022" y="1762125"/>
                  </a:lnTo>
                  <a:lnTo>
                    <a:pt x="180720" y="1816100"/>
                  </a:lnTo>
                  <a:lnTo>
                    <a:pt x="187070" y="1870075"/>
                  </a:lnTo>
                  <a:lnTo>
                    <a:pt x="195072" y="1923923"/>
                  </a:lnTo>
                  <a:lnTo>
                    <a:pt x="201422" y="1977898"/>
                  </a:lnTo>
                  <a:lnTo>
                    <a:pt x="204597" y="2031873"/>
                  </a:lnTo>
                  <a:lnTo>
                    <a:pt x="204597" y="2084324"/>
                  </a:lnTo>
                  <a:lnTo>
                    <a:pt x="198247" y="2133473"/>
                  </a:lnTo>
                  <a:lnTo>
                    <a:pt x="185547" y="2182749"/>
                  </a:lnTo>
                  <a:lnTo>
                    <a:pt x="166497" y="2228723"/>
                  </a:lnTo>
                  <a:lnTo>
                    <a:pt x="142748" y="2276348"/>
                  </a:lnTo>
                  <a:lnTo>
                    <a:pt x="115697" y="2323973"/>
                  </a:lnTo>
                  <a:lnTo>
                    <a:pt x="87249" y="2371598"/>
                  </a:lnTo>
                  <a:lnTo>
                    <a:pt x="60198" y="2417699"/>
                  </a:lnTo>
                  <a:lnTo>
                    <a:pt x="36449" y="2466848"/>
                  </a:lnTo>
                  <a:lnTo>
                    <a:pt x="17399" y="2514473"/>
                  </a:lnTo>
                  <a:lnTo>
                    <a:pt x="4699" y="2563749"/>
                  </a:lnTo>
                  <a:lnTo>
                    <a:pt x="0" y="2614549"/>
                  </a:lnTo>
                  <a:lnTo>
                    <a:pt x="4699" y="2665349"/>
                  </a:lnTo>
                  <a:lnTo>
                    <a:pt x="17399" y="2714625"/>
                  </a:lnTo>
                  <a:lnTo>
                    <a:pt x="36449" y="2762250"/>
                  </a:lnTo>
                  <a:lnTo>
                    <a:pt x="60198" y="2811399"/>
                  </a:lnTo>
                  <a:lnTo>
                    <a:pt x="87249" y="2857500"/>
                  </a:lnTo>
                  <a:lnTo>
                    <a:pt x="115697" y="2905125"/>
                  </a:lnTo>
                  <a:lnTo>
                    <a:pt x="142748" y="2952750"/>
                  </a:lnTo>
                  <a:lnTo>
                    <a:pt x="166497" y="3000375"/>
                  </a:lnTo>
                  <a:lnTo>
                    <a:pt x="185547" y="3046349"/>
                  </a:lnTo>
                  <a:lnTo>
                    <a:pt x="198247" y="3095625"/>
                  </a:lnTo>
                  <a:lnTo>
                    <a:pt x="204597" y="3144774"/>
                  </a:lnTo>
                  <a:lnTo>
                    <a:pt x="204597" y="3197098"/>
                  </a:lnTo>
                  <a:lnTo>
                    <a:pt x="201422" y="3251073"/>
                  </a:lnTo>
                  <a:lnTo>
                    <a:pt x="195072" y="3305048"/>
                  </a:lnTo>
                  <a:lnTo>
                    <a:pt x="187070" y="3359023"/>
                  </a:lnTo>
                  <a:lnTo>
                    <a:pt x="180720" y="3412998"/>
                  </a:lnTo>
                  <a:lnTo>
                    <a:pt x="176022" y="3466973"/>
                  </a:lnTo>
                  <a:lnTo>
                    <a:pt x="177545" y="3517773"/>
                  </a:lnTo>
                  <a:lnTo>
                    <a:pt x="183895" y="3567049"/>
                  </a:lnTo>
                  <a:lnTo>
                    <a:pt x="198247" y="3614674"/>
                  </a:lnTo>
                  <a:lnTo>
                    <a:pt x="218820" y="3654298"/>
                  </a:lnTo>
                  <a:lnTo>
                    <a:pt x="245744" y="3692398"/>
                  </a:lnTo>
                  <a:lnTo>
                    <a:pt x="277494" y="3725799"/>
                  </a:lnTo>
                  <a:lnTo>
                    <a:pt x="313944" y="3759073"/>
                  </a:lnTo>
                  <a:lnTo>
                    <a:pt x="352044" y="3789299"/>
                  </a:lnTo>
                  <a:lnTo>
                    <a:pt x="470916" y="3879723"/>
                  </a:lnTo>
                  <a:lnTo>
                    <a:pt x="507364" y="3911473"/>
                  </a:lnTo>
                  <a:lnTo>
                    <a:pt x="539114" y="3948049"/>
                  </a:lnTo>
                  <a:lnTo>
                    <a:pt x="567689" y="3982974"/>
                  </a:lnTo>
                  <a:lnTo>
                    <a:pt x="589788" y="4022598"/>
                  </a:lnTo>
                  <a:lnTo>
                    <a:pt x="608838" y="4065524"/>
                  </a:lnTo>
                  <a:lnTo>
                    <a:pt x="624713" y="4111498"/>
                  </a:lnTo>
                  <a:lnTo>
                    <a:pt x="638937" y="4159123"/>
                  </a:lnTo>
                  <a:lnTo>
                    <a:pt x="651637" y="4206748"/>
                  </a:lnTo>
                  <a:lnTo>
                    <a:pt x="664337" y="4256024"/>
                  </a:lnTo>
                  <a:lnTo>
                    <a:pt x="678688" y="4301998"/>
                  </a:lnTo>
                  <a:lnTo>
                    <a:pt x="694436" y="4348099"/>
                  </a:lnTo>
                  <a:lnTo>
                    <a:pt x="713486" y="4390898"/>
                  </a:lnTo>
                  <a:lnTo>
                    <a:pt x="737235" y="4428998"/>
                  </a:lnTo>
                  <a:lnTo>
                    <a:pt x="765810" y="4463923"/>
                  </a:lnTo>
                  <a:lnTo>
                    <a:pt x="800735" y="4492498"/>
                  </a:lnTo>
                  <a:lnTo>
                    <a:pt x="838707" y="4516374"/>
                  </a:lnTo>
                  <a:lnTo>
                    <a:pt x="881633" y="4535424"/>
                  </a:lnTo>
                  <a:lnTo>
                    <a:pt x="927607" y="4551299"/>
                  </a:lnTo>
                  <a:lnTo>
                    <a:pt x="973582" y="4565523"/>
                  </a:lnTo>
                  <a:lnTo>
                    <a:pt x="1022731" y="4578223"/>
                  </a:lnTo>
                  <a:lnTo>
                    <a:pt x="1070229" y="4590923"/>
                  </a:lnTo>
                  <a:lnTo>
                    <a:pt x="1117854" y="4605274"/>
                  </a:lnTo>
                  <a:lnTo>
                    <a:pt x="1163827" y="4621149"/>
                  </a:lnTo>
                  <a:lnTo>
                    <a:pt x="1206627" y="4640199"/>
                  </a:lnTo>
                  <a:lnTo>
                    <a:pt x="1246251" y="4662424"/>
                  </a:lnTo>
                  <a:lnTo>
                    <a:pt x="1281176" y="4690999"/>
                  </a:lnTo>
                  <a:lnTo>
                    <a:pt x="1317625" y="4722749"/>
                  </a:lnTo>
                  <a:lnTo>
                    <a:pt x="1349375" y="4759325"/>
                  </a:lnTo>
                  <a:lnTo>
                    <a:pt x="1379474" y="4797425"/>
                  </a:lnTo>
                  <a:lnTo>
                    <a:pt x="1439672" y="4876800"/>
                  </a:lnTo>
                  <a:lnTo>
                    <a:pt x="1469771" y="4914900"/>
                  </a:lnTo>
                  <a:lnTo>
                    <a:pt x="1503172" y="4951349"/>
                  </a:lnTo>
                  <a:lnTo>
                    <a:pt x="1536446" y="4983099"/>
                  </a:lnTo>
                  <a:lnTo>
                    <a:pt x="1574419" y="5010086"/>
                  </a:lnTo>
                  <a:lnTo>
                    <a:pt x="1614170" y="5030724"/>
                  </a:lnTo>
                  <a:lnTo>
                    <a:pt x="1661667" y="5045011"/>
                  </a:lnTo>
                  <a:lnTo>
                    <a:pt x="1710816" y="5051361"/>
                  </a:lnTo>
                  <a:lnTo>
                    <a:pt x="1761616" y="5052949"/>
                  </a:lnTo>
                  <a:lnTo>
                    <a:pt x="1815464" y="5048186"/>
                  </a:lnTo>
                  <a:lnTo>
                    <a:pt x="1869439" y="5041836"/>
                  </a:lnTo>
                  <a:lnTo>
                    <a:pt x="1923288" y="5033899"/>
                  </a:lnTo>
                  <a:lnTo>
                    <a:pt x="1977263" y="5027549"/>
                  </a:lnTo>
                  <a:lnTo>
                    <a:pt x="2031111" y="5024374"/>
                  </a:lnTo>
                  <a:lnTo>
                    <a:pt x="2083435" y="5024374"/>
                  </a:lnTo>
                  <a:lnTo>
                    <a:pt x="2132584" y="5030724"/>
                  </a:lnTo>
                  <a:lnTo>
                    <a:pt x="2181733" y="5043424"/>
                  </a:lnTo>
                  <a:lnTo>
                    <a:pt x="2229358" y="5062474"/>
                  </a:lnTo>
                  <a:lnTo>
                    <a:pt x="2324480" y="5113274"/>
                  </a:lnTo>
                  <a:lnTo>
                    <a:pt x="2371979" y="5141849"/>
                  </a:lnTo>
                  <a:lnTo>
                    <a:pt x="2417953" y="5168836"/>
                  </a:lnTo>
                  <a:lnTo>
                    <a:pt x="2467102" y="5192649"/>
                  </a:lnTo>
                  <a:lnTo>
                    <a:pt x="2514727" y="5211699"/>
                  </a:lnTo>
                  <a:lnTo>
                    <a:pt x="2563876" y="5224399"/>
                  </a:lnTo>
                  <a:lnTo>
                    <a:pt x="2614549" y="5229161"/>
                  </a:lnTo>
                  <a:lnTo>
                    <a:pt x="2665349" y="5224399"/>
                  </a:lnTo>
                  <a:lnTo>
                    <a:pt x="2714498" y="5211699"/>
                  </a:lnTo>
                  <a:lnTo>
                    <a:pt x="2762123" y="5192649"/>
                  </a:lnTo>
                  <a:lnTo>
                    <a:pt x="2811272" y="5168836"/>
                  </a:lnTo>
                  <a:lnTo>
                    <a:pt x="2857246" y="5141849"/>
                  </a:lnTo>
                  <a:lnTo>
                    <a:pt x="2904744" y="5113274"/>
                  </a:lnTo>
                  <a:lnTo>
                    <a:pt x="2999866" y="5062474"/>
                  </a:lnTo>
                  <a:lnTo>
                    <a:pt x="3045841" y="5043424"/>
                  </a:lnTo>
                  <a:lnTo>
                    <a:pt x="3096641" y="5030724"/>
                  </a:lnTo>
                  <a:lnTo>
                    <a:pt x="3145790" y="5024374"/>
                  </a:lnTo>
                  <a:lnTo>
                    <a:pt x="3198114" y="5024374"/>
                  </a:lnTo>
                  <a:lnTo>
                    <a:pt x="3251962" y="5027549"/>
                  </a:lnTo>
                  <a:lnTo>
                    <a:pt x="3305937" y="5033899"/>
                  </a:lnTo>
                  <a:lnTo>
                    <a:pt x="3359785" y="5041836"/>
                  </a:lnTo>
                  <a:lnTo>
                    <a:pt x="3413760" y="5048186"/>
                  </a:lnTo>
                  <a:lnTo>
                    <a:pt x="3467608" y="5052949"/>
                  </a:lnTo>
                  <a:lnTo>
                    <a:pt x="3518408" y="5051361"/>
                  </a:lnTo>
                  <a:lnTo>
                    <a:pt x="3567557" y="5045011"/>
                  </a:lnTo>
                  <a:lnTo>
                    <a:pt x="3615054" y="5030724"/>
                  </a:lnTo>
                  <a:lnTo>
                    <a:pt x="3654805" y="5010086"/>
                  </a:lnTo>
                  <a:lnTo>
                    <a:pt x="3692779" y="4983099"/>
                  </a:lnTo>
                  <a:lnTo>
                    <a:pt x="3726053" y="4951349"/>
                  </a:lnTo>
                  <a:lnTo>
                    <a:pt x="3759454" y="4914900"/>
                  </a:lnTo>
                  <a:lnTo>
                    <a:pt x="3789553" y="4876800"/>
                  </a:lnTo>
                  <a:lnTo>
                    <a:pt x="3849751" y="4797425"/>
                  </a:lnTo>
                  <a:lnTo>
                    <a:pt x="3879850" y="4759325"/>
                  </a:lnTo>
                  <a:lnTo>
                    <a:pt x="3911600" y="4722749"/>
                  </a:lnTo>
                  <a:lnTo>
                    <a:pt x="3948049" y="4690999"/>
                  </a:lnTo>
                  <a:lnTo>
                    <a:pt x="3982974" y="4662424"/>
                  </a:lnTo>
                  <a:lnTo>
                    <a:pt x="4022598" y="4640199"/>
                  </a:lnTo>
                  <a:lnTo>
                    <a:pt x="4065397" y="4621149"/>
                  </a:lnTo>
                  <a:lnTo>
                    <a:pt x="4111371" y="4605274"/>
                  </a:lnTo>
                  <a:lnTo>
                    <a:pt x="4158996" y="4590923"/>
                  </a:lnTo>
                  <a:lnTo>
                    <a:pt x="4206494" y="4578223"/>
                  </a:lnTo>
                  <a:lnTo>
                    <a:pt x="4255643" y="4565523"/>
                  </a:lnTo>
                  <a:lnTo>
                    <a:pt x="4301617" y="4551299"/>
                  </a:lnTo>
                  <a:lnTo>
                    <a:pt x="4347591" y="4535424"/>
                  </a:lnTo>
                  <a:lnTo>
                    <a:pt x="4390517" y="4516374"/>
                  </a:lnTo>
                  <a:lnTo>
                    <a:pt x="4428490" y="4492498"/>
                  </a:lnTo>
                  <a:lnTo>
                    <a:pt x="4463415" y="4463923"/>
                  </a:lnTo>
                  <a:lnTo>
                    <a:pt x="4491990" y="4428998"/>
                  </a:lnTo>
                  <a:lnTo>
                    <a:pt x="4515739" y="4390898"/>
                  </a:lnTo>
                  <a:lnTo>
                    <a:pt x="4534789" y="4348099"/>
                  </a:lnTo>
                  <a:lnTo>
                    <a:pt x="4550536" y="4301998"/>
                  </a:lnTo>
                  <a:lnTo>
                    <a:pt x="4564888" y="4256024"/>
                  </a:lnTo>
                  <a:lnTo>
                    <a:pt x="4577588" y="4206748"/>
                  </a:lnTo>
                  <a:lnTo>
                    <a:pt x="4590288" y="4159123"/>
                  </a:lnTo>
                  <a:lnTo>
                    <a:pt x="4604511" y="4111498"/>
                  </a:lnTo>
                  <a:lnTo>
                    <a:pt x="4620386" y="4065524"/>
                  </a:lnTo>
                  <a:lnTo>
                    <a:pt x="4639436" y="4022598"/>
                  </a:lnTo>
                  <a:lnTo>
                    <a:pt x="4661534" y="3982974"/>
                  </a:lnTo>
                  <a:lnTo>
                    <a:pt x="4690109" y="3948049"/>
                  </a:lnTo>
                  <a:lnTo>
                    <a:pt x="4721859" y="3911473"/>
                  </a:lnTo>
                  <a:lnTo>
                    <a:pt x="4758308" y="3879723"/>
                  </a:lnTo>
                  <a:lnTo>
                    <a:pt x="4796408" y="3849624"/>
                  </a:lnTo>
                  <a:lnTo>
                    <a:pt x="4837557" y="3819398"/>
                  </a:lnTo>
                  <a:lnTo>
                    <a:pt x="4877181" y="3789299"/>
                  </a:lnTo>
                  <a:lnTo>
                    <a:pt x="4915281" y="3759073"/>
                  </a:lnTo>
                  <a:lnTo>
                    <a:pt x="4951730" y="3725799"/>
                  </a:lnTo>
                  <a:lnTo>
                    <a:pt x="4983480" y="3692398"/>
                  </a:lnTo>
                  <a:lnTo>
                    <a:pt x="5010404" y="3654298"/>
                  </a:lnTo>
                  <a:lnTo>
                    <a:pt x="5030978" y="3614674"/>
                  </a:lnTo>
                  <a:lnTo>
                    <a:pt x="5045329" y="3567049"/>
                  </a:lnTo>
                  <a:lnTo>
                    <a:pt x="5051679" y="3517773"/>
                  </a:lnTo>
                  <a:lnTo>
                    <a:pt x="5053203" y="3466973"/>
                  </a:lnTo>
                  <a:lnTo>
                    <a:pt x="5048504" y="3412998"/>
                  </a:lnTo>
                  <a:lnTo>
                    <a:pt x="5042154" y="3359023"/>
                  </a:lnTo>
                  <a:lnTo>
                    <a:pt x="5034153" y="3305048"/>
                  </a:lnTo>
                  <a:lnTo>
                    <a:pt x="5027803" y="3251073"/>
                  </a:lnTo>
                  <a:lnTo>
                    <a:pt x="5024628" y="3197098"/>
                  </a:lnTo>
                  <a:lnTo>
                    <a:pt x="5024628" y="3144774"/>
                  </a:lnTo>
                  <a:lnTo>
                    <a:pt x="5030978" y="3095625"/>
                  </a:lnTo>
                  <a:lnTo>
                    <a:pt x="5043678" y="3046349"/>
                  </a:lnTo>
                  <a:lnTo>
                    <a:pt x="5062728" y="3000375"/>
                  </a:lnTo>
                  <a:lnTo>
                    <a:pt x="5113528" y="2905125"/>
                  </a:lnTo>
                  <a:lnTo>
                    <a:pt x="5141976" y="2857500"/>
                  </a:lnTo>
                  <a:lnTo>
                    <a:pt x="5169027" y="2811399"/>
                  </a:lnTo>
                  <a:lnTo>
                    <a:pt x="5192776" y="2762250"/>
                  </a:lnTo>
                  <a:lnTo>
                    <a:pt x="5211826" y="2714625"/>
                  </a:lnTo>
                  <a:lnTo>
                    <a:pt x="5224526" y="2665349"/>
                  </a:lnTo>
                  <a:lnTo>
                    <a:pt x="5229225" y="2614549"/>
                  </a:lnTo>
                  <a:lnTo>
                    <a:pt x="5224526" y="2563749"/>
                  </a:lnTo>
                  <a:lnTo>
                    <a:pt x="5211826" y="2514473"/>
                  </a:lnTo>
                  <a:lnTo>
                    <a:pt x="5192776" y="2466848"/>
                  </a:lnTo>
                  <a:lnTo>
                    <a:pt x="5169027" y="2417699"/>
                  </a:lnTo>
                  <a:lnTo>
                    <a:pt x="5141976" y="2371598"/>
                  </a:lnTo>
                  <a:lnTo>
                    <a:pt x="5113528" y="2323973"/>
                  </a:lnTo>
                  <a:lnTo>
                    <a:pt x="5062728" y="2228723"/>
                  </a:lnTo>
                  <a:lnTo>
                    <a:pt x="5043678" y="2182749"/>
                  </a:lnTo>
                  <a:lnTo>
                    <a:pt x="5030978" y="2133473"/>
                  </a:lnTo>
                  <a:lnTo>
                    <a:pt x="5024628" y="2084324"/>
                  </a:lnTo>
                  <a:lnTo>
                    <a:pt x="5024628" y="2031873"/>
                  </a:lnTo>
                  <a:lnTo>
                    <a:pt x="5027803" y="1977898"/>
                  </a:lnTo>
                  <a:lnTo>
                    <a:pt x="5034153" y="1923923"/>
                  </a:lnTo>
                  <a:lnTo>
                    <a:pt x="5042154" y="1870075"/>
                  </a:lnTo>
                  <a:lnTo>
                    <a:pt x="5048504" y="1816100"/>
                  </a:lnTo>
                  <a:lnTo>
                    <a:pt x="5053203" y="1762125"/>
                  </a:lnTo>
                  <a:lnTo>
                    <a:pt x="5051679" y="1711325"/>
                  </a:lnTo>
                  <a:lnTo>
                    <a:pt x="5045329" y="1662049"/>
                  </a:lnTo>
                  <a:lnTo>
                    <a:pt x="5030978" y="1614424"/>
                  </a:lnTo>
                  <a:lnTo>
                    <a:pt x="5010404" y="1574800"/>
                  </a:lnTo>
                  <a:lnTo>
                    <a:pt x="4983480" y="1536700"/>
                  </a:lnTo>
                  <a:lnTo>
                    <a:pt x="4951730" y="1503299"/>
                  </a:lnTo>
                  <a:lnTo>
                    <a:pt x="4915281" y="1470025"/>
                  </a:lnTo>
                  <a:lnTo>
                    <a:pt x="4877181" y="1439799"/>
                  </a:lnTo>
                  <a:lnTo>
                    <a:pt x="4837557" y="1409700"/>
                  </a:lnTo>
                  <a:lnTo>
                    <a:pt x="4796408" y="1379474"/>
                  </a:lnTo>
                  <a:lnTo>
                    <a:pt x="4758308" y="1349375"/>
                  </a:lnTo>
                  <a:lnTo>
                    <a:pt x="4721859" y="1317625"/>
                  </a:lnTo>
                  <a:lnTo>
                    <a:pt x="4690109" y="1281049"/>
                  </a:lnTo>
                  <a:lnTo>
                    <a:pt x="4661534" y="1246124"/>
                  </a:lnTo>
                  <a:lnTo>
                    <a:pt x="4639436" y="1206500"/>
                  </a:lnTo>
                  <a:lnTo>
                    <a:pt x="4620386" y="1163574"/>
                  </a:lnTo>
                  <a:lnTo>
                    <a:pt x="4604511" y="1117600"/>
                  </a:lnTo>
                  <a:lnTo>
                    <a:pt x="4590288" y="1069975"/>
                  </a:lnTo>
                  <a:lnTo>
                    <a:pt x="4577588" y="1022350"/>
                  </a:lnTo>
                  <a:lnTo>
                    <a:pt x="4564888" y="973074"/>
                  </a:lnTo>
                  <a:lnTo>
                    <a:pt x="4550536" y="927100"/>
                  </a:lnTo>
                  <a:lnTo>
                    <a:pt x="4534789" y="880999"/>
                  </a:lnTo>
                  <a:lnTo>
                    <a:pt x="4515739" y="838200"/>
                  </a:lnTo>
                  <a:lnTo>
                    <a:pt x="4491990" y="800100"/>
                  </a:lnTo>
                  <a:lnTo>
                    <a:pt x="4463415" y="765175"/>
                  </a:lnTo>
                  <a:lnTo>
                    <a:pt x="4428490" y="736600"/>
                  </a:lnTo>
                  <a:lnTo>
                    <a:pt x="4390517" y="712724"/>
                  </a:lnTo>
                  <a:lnTo>
                    <a:pt x="4347591" y="693674"/>
                  </a:lnTo>
                  <a:lnTo>
                    <a:pt x="4301617" y="677799"/>
                  </a:lnTo>
                  <a:lnTo>
                    <a:pt x="4255643" y="663575"/>
                  </a:lnTo>
                  <a:lnTo>
                    <a:pt x="4206494" y="650875"/>
                  </a:lnTo>
                  <a:lnTo>
                    <a:pt x="4158996" y="638175"/>
                  </a:lnTo>
                  <a:lnTo>
                    <a:pt x="4111371" y="623824"/>
                  </a:lnTo>
                  <a:lnTo>
                    <a:pt x="4065397" y="607949"/>
                  </a:lnTo>
                  <a:lnTo>
                    <a:pt x="4022598" y="588899"/>
                  </a:lnTo>
                  <a:lnTo>
                    <a:pt x="3982974" y="566674"/>
                  </a:lnTo>
                  <a:lnTo>
                    <a:pt x="3948049" y="538099"/>
                  </a:lnTo>
                  <a:lnTo>
                    <a:pt x="3911600" y="506349"/>
                  </a:lnTo>
                  <a:lnTo>
                    <a:pt x="3879850" y="469900"/>
                  </a:lnTo>
                  <a:lnTo>
                    <a:pt x="3849751" y="431800"/>
                  </a:lnTo>
                  <a:lnTo>
                    <a:pt x="3789553" y="352425"/>
                  </a:lnTo>
                  <a:lnTo>
                    <a:pt x="3759454" y="314325"/>
                  </a:lnTo>
                  <a:lnTo>
                    <a:pt x="3726053" y="277749"/>
                  </a:lnTo>
                  <a:lnTo>
                    <a:pt x="3692779" y="245999"/>
                  </a:lnTo>
                  <a:lnTo>
                    <a:pt x="3654805" y="219075"/>
                  </a:lnTo>
                  <a:lnTo>
                    <a:pt x="3615054" y="198374"/>
                  </a:lnTo>
                  <a:lnTo>
                    <a:pt x="3567557" y="184150"/>
                  </a:lnTo>
                  <a:lnTo>
                    <a:pt x="3518408" y="177800"/>
                  </a:lnTo>
                  <a:lnTo>
                    <a:pt x="3467608" y="176149"/>
                  </a:lnTo>
                  <a:lnTo>
                    <a:pt x="3413760" y="180975"/>
                  </a:lnTo>
                  <a:lnTo>
                    <a:pt x="3359785" y="187325"/>
                  </a:lnTo>
                  <a:lnTo>
                    <a:pt x="3305937" y="195199"/>
                  </a:lnTo>
                  <a:lnTo>
                    <a:pt x="3251962" y="201549"/>
                  </a:lnTo>
                  <a:lnTo>
                    <a:pt x="3198114" y="204724"/>
                  </a:lnTo>
                  <a:lnTo>
                    <a:pt x="3145790" y="204724"/>
                  </a:lnTo>
                  <a:lnTo>
                    <a:pt x="3096641" y="198374"/>
                  </a:lnTo>
                  <a:lnTo>
                    <a:pt x="3045841" y="185674"/>
                  </a:lnTo>
                  <a:lnTo>
                    <a:pt x="2999866" y="166624"/>
                  </a:lnTo>
                  <a:lnTo>
                    <a:pt x="2904744" y="115824"/>
                  </a:lnTo>
                  <a:lnTo>
                    <a:pt x="2857246" y="87249"/>
                  </a:lnTo>
                  <a:lnTo>
                    <a:pt x="2811272" y="60325"/>
                  </a:lnTo>
                  <a:lnTo>
                    <a:pt x="2762123" y="36449"/>
                  </a:lnTo>
                  <a:lnTo>
                    <a:pt x="2714498" y="17399"/>
                  </a:lnTo>
                  <a:lnTo>
                    <a:pt x="2665349" y="4699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DB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  <p:sp>
          <p:nvSpPr>
            <p:cNvPr id="2055" name="object 5">
              <a:extLst>
                <a:ext uri="{FF2B5EF4-FFF2-40B4-BE49-F238E27FC236}">
                  <a16:creationId xmlns:a16="http://schemas.microsoft.com/office/drawing/2014/main" id="{E46A0620-4E41-4A05-5E67-475BEEA1A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12725" cy="6858000"/>
            </a:xfrm>
            <a:custGeom>
              <a:avLst/>
              <a:gdLst>
                <a:gd name="T0" fmla="*/ 212725 w 212725"/>
                <a:gd name="T1" fmla="*/ 0 h 6858000"/>
                <a:gd name="T2" fmla="*/ 0 w 212725"/>
                <a:gd name="T3" fmla="*/ 0 h 6858000"/>
                <a:gd name="T4" fmla="*/ 0 w 212725"/>
                <a:gd name="T5" fmla="*/ 6858000 h 6858000"/>
                <a:gd name="T6" fmla="*/ 212725 w 212725"/>
                <a:gd name="T7" fmla="*/ 6858000 h 6858000"/>
                <a:gd name="T8" fmla="*/ 212725 w 212725"/>
                <a:gd name="T9" fmla="*/ 0 h 685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725" h="6858000">
                  <a:moveTo>
                    <a:pt x="2127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12725" y="6858000"/>
                  </a:lnTo>
                  <a:lnTo>
                    <a:pt x="212725" y="0"/>
                  </a:lnTo>
                  <a:close/>
                </a:path>
              </a:pathLst>
            </a:custGeom>
            <a:solidFill>
              <a:srgbClr val="174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ZA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8D031E7-BDB1-6B62-78DF-33DDD3122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643864"/>
          <a:lstStyle/>
          <a:p>
            <a:pPr marL="1628775" indent="-177800" eaLnBrk="1" hangingPunct="1">
              <a:lnSpc>
                <a:spcPts val="8100"/>
              </a:lnSpc>
              <a:spcBef>
                <a:spcPts val="1100"/>
              </a:spcBef>
            </a:pPr>
            <a:r>
              <a:rPr lang="en-US" altLang="en-US" sz="7500">
                <a:solidFill>
                  <a:srgbClr val="17406C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RESEARCH METHODS</a:t>
            </a:r>
            <a:endParaRPr lang="en-US" altLang="en-US" sz="750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D3087E8-BD2A-16D6-48FA-9079DEADAAB3}"/>
              </a:ext>
            </a:extLst>
          </p:cNvPr>
          <p:cNvSpPr txBox="1"/>
          <p:nvPr/>
        </p:nvSpPr>
        <p:spPr>
          <a:xfrm>
            <a:off x="2211388" y="6005513"/>
            <a:ext cx="4897437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 eaLnBrk="1" fontAlgn="auto" hangingPunct="1">
              <a:spcBef>
                <a:spcPts val="100"/>
              </a:spcBef>
              <a:spcAft>
                <a:spcPts val="0"/>
              </a:spcAft>
              <a:tabLst>
                <a:tab pos="2839720" algn="l"/>
                <a:tab pos="3454400" algn="l"/>
              </a:tabLs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A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70" dirty="0">
                <a:solidFill>
                  <a:srgbClr val="17406C"/>
                </a:solidFill>
                <a:latin typeface="Gill Sans MT"/>
                <a:cs typeface="Gill Sans MT"/>
              </a:rPr>
              <a:t> 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H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D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F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	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O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M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P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U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T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R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S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I</a:t>
            </a:r>
            <a:r>
              <a:rPr sz="1500" b="1" kern="0" spc="-114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N</a:t>
            </a:r>
            <a:r>
              <a:rPr sz="1500" b="1" kern="0" spc="-11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dirty="0">
                <a:solidFill>
                  <a:srgbClr val="17406C"/>
                </a:solidFill>
                <a:latin typeface="Gill Sans MT"/>
                <a:cs typeface="Gill Sans MT"/>
              </a:rPr>
              <a:t>C</a:t>
            </a:r>
            <a:r>
              <a:rPr sz="1500" b="1" kern="0" spc="-120" dirty="0">
                <a:solidFill>
                  <a:srgbClr val="17406C"/>
                </a:solidFill>
                <a:latin typeface="Gill Sans MT"/>
                <a:cs typeface="Gill Sans MT"/>
              </a:rPr>
              <a:t> </a:t>
            </a:r>
            <a:r>
              <a:rPr sz="1500" b="1" kern="0" spc="-50" dirty="0">
                <a:solidFill>
                  <a:srgbClr val="17406C"/>
                </a:solidFill>
                <a:latin typeface="Gill Sans MT"/>
                <a:cs typeface="Gill Sans MT"/>
              </a:rPr>
              <a:t>E</a:t>
            </a:r>
            <a:endParaRPr sz="1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B2E8B5-BA60-4D24-66DB-D2B65CBEAD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MODELS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DD43FD-268E-E608-8CE6-C521258F9A20}"/>
              </a:ext>
            </a:extLst>
          </p:cNvPr>
          <p:cNvSpPr txBox="1"/>
          <p:nvPr/>
        </p:nvSpPr>
        <p:spPr>
          <a:xfrm>
            <a:off x="1017588" y="1336675"/>
            <a:ext cx="7456487" cy="3817938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Useful because they are usually easier to understand than the real thing being modelled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Important aspects are abstracted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Detail that is not central to the problem is left out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Often used to propose a new idea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Alternative to implementing the whole system / process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a new reference architecture for some domain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be proposed formally or informally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Formal: Mathematical models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Informal: Diagram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main contribution is the proposal of a model, then it IS necessary to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demonstrate the merits of the new model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F2C978-4533-EE11-4DA2-838B6C7E9FD5}"/>
              </a:ext>
            </a:extLst>
          </p:cNvPr>
          <p:cNvSpPr txBox="1"/>
          <p:nvPr/>
        </p:nvSpPr>
        <p:spPr>
          <a:xfrm>
            <a:off x="1214438" y="5445125"/>
            <a:ext cx="6715125" cy="646113"/>
          </a:xfrm>
          <a:prstGeom prst="rect">
            <a:avLst/>
          </a:prstGeom>
          <a:solidFill>
            <a:srgbClr val="89DFFF"/>
          </a:solidFill>
        </p:spPr>
        <p:txBody>
          <a:bodyPr lIns="0" tIns="3746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en-US" i="1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“Remember that all models are wrong; the practical question is how wrong do they have to be to not be useful</a:t>
            </a:r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.” – George E.P Box</a:t>
            </a:r>
          </a:p>
        </p:txBody>
      </p:sp>
      <p:pic>
        <p:nvPicPr>
          <p:cNvPr id="11269" name="object 5">
            <a:extLst>
              <a:ext uri="{FF2B5EF4-FFF2-40B4-BE49-F238E27FC236}">
                <a16:creationId xmlns:a16="http://schemas.microsoft.com/office/drawing/2014/main" id="{56A8F40F-CEAF-2C05-7686-AEA259BC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4627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1EACCF3-7C8C-7458-B7BF-2B230AAF2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A0DAD6-928E-3DF8-CA0D-73985673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CDE6F06-5170-41F9-8D56-B530CF42FFCE}" type="slidenum">
              <a:rPr spc="-25"/>
              <a:pPr marL="38100">
                <a:defRPr/>
              </a:pPr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CF5A65-A759-EF6F-F39F-08CB9A17FE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LANGUAGES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BF68EB-92E5-CA2B-E057-70B1B66D90DB}"/>
              </a:ext>
            </a:extLst>
          </p:cNvPr>
          <p:cNvSpPr txBox="1"/>
          <p:nvPr/>
        </p:nvSpPr>
        <p:spPr>
          <a:xfrm>
            <a:off x="784225" y="1335088"/>
            <a:ext cx="7908925" cy="3109912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new language can be proposed to clarify some aspect of the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 new type of database may require a new language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syntax and semantics must be defined (maybe not completely)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Should indicate from literature why other languages are insufficient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2292" name="object 4">
            <a:extLst>
              <a:ext uri="{FF2B5EF4-FFF2-40B4-BE49-F238E27FC236}">
                <a16:creationId xmlns:a16="http://schemas.microsoft.com/office/drawing/2014/main" id="{09018801-C6AA-2AFA-7F88-5CA8B931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359275"/>
            <a:ext cx="3581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8D51497B-C523-03FD-D69A-9CFE12B08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AF3CE3-10F0-0D0A-B687-D1D67013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631FFC3-10B3-4252-9055-D6C296E99ED0}" type="slidenum">
              <a:rPr spc="-25"/>
              <a:pPr marL="38100">
                <a:defRPr/>
              </a:pPr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0644A-CDE2-C00B-F6B1-0EEE4B839D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PROTOTYPES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615D58-37A7-F59F-19BB-CC859B558909}"/>
              </a:ext>
            </a:extLst>
          </p:cNvPr>
          <p:cNvSpPr txBox="1"/>
          <p:nvPr/>
        </p:nvSpPr>
        <p:spPr>
          <a:xfrm>
            <a:off x="1017588" y="1700213"/>
            <a:ext cx="7415212" cy="4622800"/>
          </a:xfrm>
          <a:prstGeom prst="rect">
            <a:avLst/>
          </a:prstGeom>
        </p:spPr>
        <p:txBody>
          <a:bodyPr lIns="0" tIns="43180" rIns="0" bIns="0">
            <a:spAutoFit/>
          </a:bodyPr>
          <a:lstStyle/>
          <a:p>
            <a:pPr marL="241300" indent="-228600" eaLnBrk="1" fontAlgn="auto" hangingPunct="1">
              <a:spcBef>
                <a:spcPts val="3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programming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its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own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research,</a:t>
            </a:r>
            <a:r>
              <a:rPr sz="20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form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Types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“Proof-of-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concept”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demonstrates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implemented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Note:</a:t>
            </a:r>
            <a:r>
              <a:rPr sz="1600" kern="0" spc="-1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really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r>
              <a:rPr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2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make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observations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run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(either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0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software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itself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users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using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software)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learn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lessons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from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creating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eaLnBrk="1" fontAlgn="auto" hangingPunct="1">
              <a:spcBef>
                <a:spcPts val="195"/>
              </a:spcBef>
              <a:spcAft>
                <a:spcPts val="0"/>
              </a:spcAf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prototype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environment,</a:t>
            </a:r>
            <a:r>
              <a:rPr sz="1600" kern="0" spc="-1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example)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065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discover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knowledge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3316" name="object 4">
            <a:extLst>
              <a:ext uri="{FF2B5EF4-FFF2-40B4-BE49-F238E27FC236}">
                <a16:creationId xmlns:a16="http://schemas.microsoft.com/office/drawing/2014/main" id="{CA88B8B4-F781-E657-6D10-C4BC49A9B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73025"/>
            <a:ext cx="20415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CFBC54B-8AE6-CF12-43D1-F85DE2BFC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EEBA696-ADC3-4DAF-E72A-352BC92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1106252-AAFB-44A8-94A2-52FB55A1946D}" type="slidenum">
              <a:rPr spc="-25"/>
              <a:pPr marL="38100">
                <a:defRPr/>
              </a:pPr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A23250-47D8-E415-5FA9-798D48E260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ALGORITHMS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415B13-1BBD-14A0-9312-6A251EAD6328}"/>
              </a:ext>
            </a:extLst>
          </p:cNvPr>
          <p:cNvSpPr txBox="1"/>
          <p:nvPr/>
        </p:nvSpPr>
        <p:spPr>
          <a:xfrm>
            <a:off x="906463" y="2082800"/>
            <a:ext cx="7356475" cy="3914775"/>
          </a:xfrm>
          <a:prstGeom prst="rect">
            <a:avLst/>
          </a:prstGeom>
        </p:spPr>
        <p:txBody>
          <a:bodyPr lIns="0" tIns="4508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2050"/>
              </a:lnSpc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the purpose of a study is to propose a new algorithm for a specific problem: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38"/>
              </a:lnSpc>
              <a:spcBef>
                <a:spcPts val="7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for a problem for which there does not exist an algorithm yet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938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algorithm may be a better algorithm than the existing algorithms. In this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938"/>
              </a:lnSpc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it needs to be shown that it is better.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Requires simulations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5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Or proof in the case of a computational complexity angle.</a:t>
            </a:r>
            <a:endParaRPr lang="en-US" altLang="en-US" sz="15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Sometimes an algorithm is not the major thrust, but is part of the research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9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to report on an algorithms is not always obvious:</a:t>
            </a:r>
            <a:endParaRPr lang="en-US" altLang="en-US" sz="19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1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notation to use?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level of detail to give?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7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Look at examples of papers in that field to see what is normally done</a:t>
            </a:r>
            <a:endParaRPr lang="en-US" altLang="en-US" sz="17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4340" name="object 4">
            <a:extLst>
              <a:ext uri="{FF2B5EF4-FFF2-40B4-BE49-F238E27FC236}">
                <a16:creationId xmlns:a16="http://schemas.microsoft.com/office/drawing/2014/main" id="{70B2A39A-6CFC-6651-78F6-85B01AC2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71438"/>
            <a:ext cx="24034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565DB1-C07C-33FB-4E05-2C56D2C79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611DBE4-DAB3-5C69-2628-46CB2C1A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3B71BCF2-B064-4F8C-9AD2-FCBBA1CCD975}" type="slidenum">
              <a:rPr spc="-25"/>
              <a:pPr marL="38100">
                <a:defRPr/>
              </a:pPr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AD6D7A-64B8-5F46-B44F-CF8F67C51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36449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EXPERIMENTS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0FC2D5-6EA1-9E81-679D-40224EF8DBEA}"/>
              </a:ext>
            </a:extLst>
          </p:cNvPr>
          <p:cNvSpPr txBox="1"/>
          <p:nvPr/>
        </p:nvSpPr>
        <p:spPr>
          <a:xfrm>
            <a:off x="968375" y="1022350"/>
            <a:ext cx="7832725" cy="5214938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idea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 to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try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and note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Exploratory</a:t>
            </a:r>
            <a:r>
              <a:rPr kern="0" spc="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Play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around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with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see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what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happens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Observe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indent="-229235" eaLnBrk="1" fontAlgn="auto" hangingPunct="1">
              <a:spcBef>
                <a:spcPts val="89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empirically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validate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theory/hypothesis</a:t>
            </a:r>
            <a:r>
              <a:rPr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(typically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simulations):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Design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Formulate</a:t>
            </a:r>
            <a:r>
              <a:rPr sz="16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Conduct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Collect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Process</a:t>
            </a:r>
            <a:r>
              <a:rPr sz="16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data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Test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5364" name="object 4">
            <a:extLst>
              <a:ext uri="{FF2B5EF4-FFF2-40B4-BE49-F238E27FC236}">
                <a16:creationId xmlns:a16="http://schemas.microsoft.com/office/drawing/2014/main" id="{1612B432-B8D9-F808-47CC-B9BB3D54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63500"/>
            <a:ext cx="2298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6636C77-7E53-FE9E-746A-1AFA323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188FBD-A6AB-7C44-0CA0-E4DF9EA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C6F45B2-92A3-4767-A034-12C129F2F957}" type="slidenum">
              <a:rPr spc="-25"/>
              <a:pPr marL="38100">
                <a:defRPr/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36B45D-FD67-B5DB-8161-FE1F2C7E2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20663"/>
            <a:ext cx="574040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5" dirty="0"/>
              <a:t>EXPERIMENTS</a:t>
            </a:r>
            <a:r>
              <a:rPr spc="260" dirty="0"/>
              <a:t> </a:t>
            </a:r>
            <a:r>
              <a:rPr spc="55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8C3597-ECC7-1C66-E452-E554FC601763}"/>
              </a:ext>
            </a:extLst>
          </p:cNvPr>
          <p:cNvSpPr txBox="1"/>
          <p:nvPr/>
        </p:nvSpPr>
        <p:spPr>
          <a:xfrm>
            <a:off x="742950" y="1220788"/>
            <a:ext cx="5365750" cy="1916112"/>
          </a:xfrm>
          <a:prstGeom prst="rect">
            <a:avLst/>
          </a:prstGeom>
        </p:spPr>
        <p:txBody>
          <a:bodyPr lIns="0" tIns="163830" rIns="0" bIns="0">
            <a:spAutoFit/>
          </a:bodyPr>
          <a:lstStyle/>
          <a:p>
            <a:pPr marL="241300" indent="-228600" eaLnBrk="1" fontAlgn="auto" hangingPunct="1">
              <a:spcBef>
                <a:spcPts val="12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important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part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experimentation: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Descriptive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(measures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graphs)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Formulating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hypotheses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Testing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8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6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statistically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significant?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6388" name="object 4">
            <a:extLst>
              <a:ext uri="{FF2B5EF4-FFF2-40B4-BE49-F238E27FC236}">
                <a16:creationId xmlns:a16="http://schemas.microsoft.com/office/drawing/2014/main" id="{1D2BDC16-8940-A332-48A6-025FF0EF3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3429000"/>
            <a:ext cx="442595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846C190-1D9E-9499-2399-5D3389238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33F100-65E2-C488-33D5-BF282109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7A92A45-A63F-4241-9BF5-AC531A8E3B75}" type="slidenum">
              <a:rPr spc="-25"/>
              <a:pPr marL="38100">
                <a:defRPr/>
              </a:pPr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5502AB-C23F-166C-67ED-7BEAE85C0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0663"/>
            <a:ext cx="6310312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85" dirty="0"/>
              <a:t>MATHEMATICAL</a:t>
            </a:r>
            <a:r>
              <a:rPr spc="275" dirty="0"/>
              <a:t> </a:t>
            </a:r>
            <a:r>
              <a:rPr spc="110" dirty="0"/>
              <a:t>PROOFS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A81ACF-302F-8AFF-2603-F10701D9C18F}"/>
              </a:ext>
            </a:extLst>
          </p:cNvPr>
          <p:cNvSpPr txBox="1"/>
          <p:nvPr/>
        </p:nvSpPr>
        <p:spPr>
          <a:xfrm>
            <a:off x="823913" y="1035050"/>
            <a:ext cx="5943600" cy="2309813"/>
          </a:xfrm>
          <a:prstGeom prst="rect">
            <a:avLst/>
          </a:prstGeom>
        </p:spPr>
        <p:txBody>
          <a:bodyPr lIns="0" tIns="131445" rIns="0" bIns="0">
            <a:spAutoFit/>
          </a:bodyPr>
          <a:lstStyle/>
          <a:p>
            <a:pPr marL="241300" indent="-228600" eaLnBrk="1" fontAlgn="auto" hangingPunct="1">
              <a:spcBef>
                <a:spcPts val="10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If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proof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correct,</a:t>
            </a:r>
            <a:r>
              <a:rPr sz="2000" kern="0" spc="-229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disputed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Examples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things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can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be</a:t>
            </a:r>
            <a:r>
              <a:rPr sz="2000" kern="0" spc="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proved: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Computability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algorithmic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complexity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Correctness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Combinatorics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&amp;</a:t>
            </a:r>
            <a:r>
              <a:rPr sz="16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graph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theory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7865" algn="l"/>
                <a:tab pos="698500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Behaviour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algorithm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(such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as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stochastic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algorithm)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7412" name="object 4">
            <a:extLst>
              <a:ext uri="{FF2B5EF4-FFF2-40B4-BE49-F238E27FC236}">
                <a16:creationId xmlns:a16="http://schemas.microsoft.com/office/drawing/2014/main" id="{56839313-3A8D-6C84-4308-FEE42F70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592513"/>
            <a:ext cx="2576513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B457394-B37C-5FF2-CE41-E179CF053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FEA629-D04C-9C6C-C245-445D7611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F8F1329F-90E8-4B20-B3FD-2730D9DE5829}" type="slidenum">
              <a:rPr spc="-25"/>
              <a:pPr marL="38100">
                <a:defRPr/>
              </a:pPr>
              <a:t>16</a:t>
            </a:fld>
            <a:endParaRPr spc="-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C10D06-C1C1-5844-FAAC-34C3421F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4442A09-7955-E6F4-3995-B72FF369865D}"/>
              </a:ext>
            </a:extLst>
          </p:cNvPr>
          <p:cNvSpPr txBox="1"/>
          <p:nvPr/>
        </p:nvSpPr>
        <p:spPr>
          <a:xfrm>
            <a:off x="823913" y="1350963"/>
            <a:ext cx="7659687" cy="398462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Before any statement can be proved, it must be phrased in mathematical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notation, such as: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Sets, functions and relations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Propositional or predicate logic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Finite-state automata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Petri nets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Formal grammars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Specification languages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deduction: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46000"/>
              </a:lnSpc>
              <a:spcBef>
                <a:spcPts val="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From a starting point (assumptions) use mathematical deduction to reach conclusions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18436" name="object 4">
            <a:extLst>
              <a:ext uri="{FF2B5EF4-FFF2-40B4-BE49-F238E27FC236}">
                <a16:creationId xmlns:a16="http://schemas.microsoft.com/office/drawing/2014/main" id="{E7402D63-5FB4-B3AE-C592-6D9874D8E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060575"/>
            <a:ext cx="3240088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2A8E283-D59E-3466-86A5-D7E5AC620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EA5ABF-006B-7D60-5E07-CB4FC9A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1D03CCE-2F11-46D0-A756-F8A2450746F4}" type="slidenum">
              <a:rPr spc="-25"/>
              <a:pPr marL="38100">
                <a:defRPr/>
              </a:pPr>
              <a:t>17</a:t>
            </a:fld>
            <a:endParaRPr spc="-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66E32F-5F0B-D57F-C94C-5511F3AEF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388" y="228600"/>
            <a:ext cx="7624762" cy="72548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4600" spc="60" dirty="0"/>
              <a:t>MATHEMATICAL</a:t>
            </a:r>
            <a:r>
              <a:rPr sz="4600" spc="385" dirty="0"/>
              <a:t> </a:t>
            </a:r>
            <a:r>
              <a:rPr sz="4600" spc="85" dirty="0"/>
              <a:t>PROOFS</a:t>
            </a:r>
            <a:r>
              <a:rPr sz="4600" spc="375" dirty="0"/>
              <a:t> </a:t>
            </a:r>
            <a:r>
              <a:rPr sz="4600" spc="35" dirty="0"/>
              <a:t>(CONT.)</a:t>
            </a:r>
            <a:endParaRPr sz="46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6E74E8-0340-C994-74B8-5B8152601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DF8B58-9CC9-02D0-9994-C1B3509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A15E8F5-DA7E-4067-A3AD-F414EBB79115}" type="slidenum">
              <a:rPr spc="-25"/>
              <a:pPr marL="38100">
                <a:defRPr/>
              </a:pPr>
              <a:t>18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9E68B6-D8BD-F2F4-33A3-2FA8ECA13E0E}"/>
              </a:ext>
            </a:extLst>
          </p:cNvPr>
          <p:cNvSpPr txBox="1"/>
          <p:nvPr/>
        </p:nvSpPr>
        <p:spPr>
          <a:xfrm>
            <a:off x="823913" y="1338263"/>
            <a:ext cx="7758112" cy="38528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129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are many techniques to valid mathematical proof.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best approach depends on the statement to be proved.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There is often many ways of proving the same statement.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this case people often use the most “elegant” way or he way that provides the most insight into to the mathematical statement.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3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This is however subjective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486590-1D83-0FDA-1DE5-5FDCD2BE6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AC9ED11-F325-C2C8-BAE8-C360EC68BCBE}"/>
              </a:ext>
            </a:extLst>
          </p:cNvPr>
          <p:cNvSpPr txBox="1"/>
          <p:nvPr/>
        </p:nvSpPr>
        <p:spPr>
          <a:xfrm>
            <a:off x="669925" y="1077913"/>
            <a:ext cx="6546850" cy="2305050"/>
          </a:xfrm>
          <a:prstGeom prst="rect">
            <a:avLst/>
          </a:prstGeom>
        </p:spPr>
        <p:txBody>
          <a:bodyPr lIns="0" tIns="161925" rIns="0" bIns="0">
            <a:spAutoFit/>
          </a:bodyPr>
          <a:lstStyle/>
          <a:p>
            <a:pPr marL="241300" indent="-228600" eaLnBrk="1" fontAlgn="auto" hangingPunct="1">
              <a:spcBef>
                <a:spcPts val="127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24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24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4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argumentation: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9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proposed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model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better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5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support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7865" lvl="1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85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Argue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experimental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setup</a:t>
            </a:r>
            <a:r>
              <a:rPr sz="20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valid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93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1300" algn="l"/>
              </a:tabLst>
              <a:defRPr/>
            </a:pP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24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b="1" kern="0" dirty="0">
                <a:solidFill>
                  <a:srgbClr val="585858"/>
                </a:solidFill>
                <a:latin typeface="Gill Sans MT"/>
                <a:cs typeface="Gill Sans MT"/>
              </a:rPr>
              <a:t>reasoning</a:t>
            </a:r>
            <a:r>
              <a:rPr sz="2400" b="1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24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back</a:t>
            </a:r>
            <a:r>
              <a:rPr sz="24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up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24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4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claims</a:t>
            </a:r>
            <a:endParaRPr sz="24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20484" name="object 4">
            <a:extLst>
              <a:ext uri="{FF2B5EF4-FFF2-40B4-BE49-F238E27FC236}">
                <a16:creationId xmlns:a16="http://schemas.microsoft.com/office/drawing/2014/main" id="{88BB40E6-481B-4A6A-DBCF-2ADCD9E4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3463"/>
            <a:ext cx="322421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EB6E7BB-28B3-4AF8-0EF9-204362FA6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2D529C3-1A38-36BA-4482-E401463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EBD95D4A-45D9-456D-87BA-F6AC7563932C}" type="slidenum">
              <a:rPr spc="-25"/>
              <a:pPr marL="38100">
                <a:defRPr/>
              </a:pPr>
              <a:t>19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F32260-E134-377B-6334-17B981D0D6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30" dirty="0"/>
              <a:t>RESEARCH</a:t>
            </a:r>
            <a:r>
              <a:rPr spc="270" dirty="0"/>
              <a:t> </a:t>
            </a:r>
            <a:r>
              <a:rPr spc="100" dirty="0"/>
              <a:t>METHOD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9E5E12-7A52-C030-23F3-80EC476D5776}"/>
              </a:ext>
            </a:extLst>
          </p:cNvPr>
          <p:cNvSpPr txBox="1"/>
          <p:nvPr/>
        </p:nvSpPr>
        <p:spPr>
          <a:xfrm>
            <a:off x="742950" y="1468438"/>
            <a:ext cx="7758113" cy="4244975"/>
          </a:xfrm>
          <a:prstGeom prst="rect">
            <a:avLst/>
          </a:prstGeom>
        </p:spPr>
        <p:txBody>
          <a:bodyPr lIns="0" tIns="8255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research method / methodology: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description of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obtained results, i.e. </a:t>
            </a:r>
            <a:r>
              <a:rPr lang="en-US" altLang="en-US" sz="2200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</a:t>
            </a: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did to reach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Convinces the reader of the validity of your conclusions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Proposal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375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Explain what method you will use and how it will be applied in your study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Will you be collecting any data? What will you do with it?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Final report stage: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2513"/>
              </a:lnSpc>
              <a:spcBef>
                <a:spcPts val="463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Report on what you actually did (i.e. tweak the description in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2513"/>
              </a:lnSpc>
            </a:pPr>
            <a:r>
              <a:rPr lang="en-US" altLang="en-US" sz="22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proposal so that it accurately reflects what you did)</a:t>
            </a:r>
            <a:endParaRPr lang="en-US" altLang="en-US" sz="22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3076" name="object 4">
            <a:extLst>
              <a:ext uri="{FF2B5EF4-FFF2-40B4-BE49-F238E27FC236}">
                <a16:creationId xmlns:a16="http://schemas.microsoft.com/office/drawing/2014/main" id="{FB6EBFF8-BB04-589F-C287-C491C4F58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88900"/>
            <a:ext cx="213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7BED96D-1F0F-1375-38DA-DD371C7DD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2606AE-903C-E402-D364-F9236D57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04E36B25-C87E-4CF6-AC88-976AC3D50782}" type="slidenum">
              <a:rPr/>
              <a:pPr>
                <a:defRPr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04927-B631-602D-2AD1-0582ADE89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282950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0" dirty="0"/>
              <a:t>ARGUMENTS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313A79-C8E6-82C9-9A2A-2A771016F710}"/>
              </a:ext>
            </a:extLst>
          </p:cNvPr>
          <p:cNvSpPr txBox="1"/>
          <p:nvPr/>
        </p:nvSpPr>
        <p:spPr>
          <a:xfrm>
            <a:off x="669925" y="1077913"/>
            <a:ext cx="7788275" cy="3073400"/>
          </a:xfrm>
          <a:prstGeom prst="rect">
            <a:avLst/>
          </a:prstGeom>
        </p:spPr>
        <p:txBody>
          <a:bodyPr lIns="0" tIns="16192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6913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Common arguments: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proposed model is simpler than existing models. Simplicity is a desirable characteristic of models.Therefore, the proposed model is better.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experimental variable was different for the experimental control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groups. All other variables were the same for the two groups. Therefore, the observed differences between the two groups can be attributed to the experimental variable.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1508" name="object 4">
            <a:extLst>
              <a:ext uri="{FF2B5EF4-FFF2-40B4-BE49-F238E27FC236}">
                <a16:creationId xmlns:a16="http://schemas.microsoft.com/office/drawing/2014/main" id="{30439C78-8C17-759A-E990-63BE1BAC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57675"/>
            <a:ext cx="2725738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object 5">
            <a:extLst>
              <a:ext uri="{FF2B5EF4-FFF2-40B4-BE49-F238E27FC236}">
                <a16:creationId xmlns:a16="http://schemas.microsoft.com/office/drawing/2014/main" id="{C6E3D2D0-BBA1-2956-5AAE-96AEA4D3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6478588"/>
            <a:ext cx="650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125"/>
              </a:lnSpc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2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BA7D45A-9C31-8B14-DA94-BE78120F00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21511" name="object 7">
            <a:extLst>
              <a:ext uri="{FF2B5EF4-FFF2-40B4-BE49-F238E27FC236}">
                <a16:creationId xmlns:a16="http://schemas.microsoft.com/office/drawing/2014/main" id="{492C55D6-12DE-3ADB-085E-8D36EFFD8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465888"/>
            <a:ext cx="90488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17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5"/>
              </a:spcBef>
            </a:pPr>
            <a:r>
              <a:rPr lang="en-US" altLang="en-US" sz="1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0</a:t>
            </a:r>
            <a:endParaRPr lang="en-US" altLang="en-US" sz="1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6E1351-968D-290A-1981-CF7342A64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44B5B2-444B-5E4A-092E-16563D5A47C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2700"/>
          <a:lstStyle/>
          <a:p>
            <a:pPr marL="260350" indent="-228600"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Surveys are used to obtain information from the people in the field (for computer science, this would normally be the users)</a:t>
            </a:r>
          </a:p>
          <a:p>
            <a:pPr marL="260350" indent="-228600"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range from highly structured questionnaires to unstructured interviews</a:t>
            </a:r>
          </a:p>
          <a:p>
            <a:pPr marL="260350" indent="-228600" eaLnBrk="1" hangingPunct="1">
              <a:spcBef>
                <a:spcPts val="950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Can also involve counting (e.g. incidents on the Internet)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surveys involve people, will require </a:t>
            </a:r>
            <a:r>
              <a:rPr lang="en-US" altLang="en-US" b="1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ethical clearance</a:t>
            </a: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!</a:t>
            </a:r>
          </a:p>
          <a:p>
            <a:pPr marL="260350" indent="-228600" eaLnBrk="1" hangingPunct="1">
              <a:spcBef>
                <a:spcPts val="938"/>
              </a:spcBef>
              <a:buClr>
                <a:srgbClr val="17406C"/>
              </a:buClr>
              <a:buFontTx/>
              <a:buChar char="•"/>
              <a:tabLst>
                <a:tab pos="260350" algn="l"/>
                <a:tab pos="261938" algn="l"/>
              </a:tabLst>
            </a:pPr>
            <a:r>
              <a:rPr lang="en-US" altLang="en-US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Not often used in Computer Science</a:t>
            </a:r>
          </a:p>
        </p:txBody>
      </p:sp>
      <p:pic>
        <p:nvPicPr>
          <p:cNvPr id="22532" name="object 4">
            <a:extLst>
              <a:ext uri="{FF2B5EF4-FFF2-40B4-BE49-F238E27FC236}">
                <a16:creationId xmlns:a16="http://schemas.microsoft.com/office/drawing/2014/main" id="{09524717-543D-54C1-22FF-40518F6D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221163"/>
            <a:ext cx="1795462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D053659-11C0-364C-4961-3EB744AC3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5BE3046-16A8-410E-BAD1-9EB91ED5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D16F5C8-BA46-4C02-B539-3FDEC698EBC0}" type="slidenum">
              <a:rPr spc="-25"/>
              <a:pPr marL="38100">
                <a:defRPr/>
              </a:pPr>
              <a:t>21</a:t>
            </a:fld>
            <a:endParaRPr spc="-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FEABE0-8E98-10A9-47BF-FBA352497ED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10" dirty="0"/>
              <a:t>CASE</a:t>
            </a:r>
            <a:r>
              <a:rPr spc="265" dirty="0"/>
              <a:t> </a:t>
            </a:r>
            <a:r>
              <a:rPr spc="114" dirty="0"/>
              <a:t>STUDIES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110F361-9B71-144B-C64D-D1B9F39A9544}"/>
              </a:ext>
            </a:extLst>
          </p:cNvPr>
          <p:cNvSpPr txBox="1"/>
          <p:nvPr/>
        </p:nvSpPr>
        <p:spPr>
          <a:xfrm>
            <a:off x="1017588" y="1335088"/>
            <a:ext cx="7405687" cy="35560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case study is an approach where you investigate a particular case in a structured way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particular case may be worth investigating, but usually the aim is to extrapolate the findings to similar cases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Similar to survey: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8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Survey: Measures a few aspects of a large number of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study: Observes a large number of aspects of a few cases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Results can be qualitative or quantitative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3556" name="object 4">
            <a:extLst>
              <a:ext uri="{FF2B5EF4-FFF2-40B4-BE49-F238E27FC236}">
                <a16:creationId xmlns:a16="http://schemas.microsoft.com/office/drawing/2014/main" id="{F72390CB-0C0A-DC5F-6894-F9346AC8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056188"/>
            <a:ext cx="25574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AB8BBC3-25B8-0E06-0820-B695FF720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5C737E-C384-A289-1BB8-D86BADF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7E93BEB0-56A0-4CD5-A142-6B5DB2329D89}" type="slidenum">
              <a:rPr spc="-25"/>
              <a:pPr marL="38100">
                <a:defRPr/>
              </a:pPr>
              <a:t>22</a:t>
            </a:fld>
            <a:endParaRPr spc="-2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FF6A65-C8CA-573A-9E18-9DF1969A0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2767013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6CD4B0-D97C-B37C-AE0C-90081E85E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29FB4-641B-C303-7E28-C403E7AB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CD03B01A-2C8C-419A-A29B-6CE3EC2CD75F}" type="slidenum">
              <a:rPr spc="-25"/>
              <a:pPr marL="38100">
                <a:defRPr/>
              </a:pPr>
              <a:t>23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4A20C-A7CA-1105-9092-002BF6A5C409}"/>
              </a:ext>
            </a:extLst>
          </p:cNvPr>
          <p:cNvSpPr txBox="1"/>
          <p:nvPr/>
        </p:nvSpPr>
        <p:spPr>
          <a:xfrm>
            <a:off x="536575" y="1038225"/>
            <a:ext cx="8054975" cy="4475163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08025" indent="-239713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50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Case study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on the application environment and on the protocols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Find a study on applying the protocol in the environment, study the case and report on it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r" eaLnBrk="1" hangingPunct="1">
              <a:spcBef>
                <a:spcPts val="888"/>
              </a:spcBef>
              <a:buSzPct val="89000"/>
              <a:buFont typeface="Gill Sans MT" panose="020B0502020104020203" pitchFamily="34" charset="0"/>
              <a:buAutoNum type="arabicPeriod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Field experiment &amp; prototype construction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algn="r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&amp; deploy it in a number of real-life situations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8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Observe the results and report on the findings (what was learnt from the exercise)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2A988-B389-14F1-4044-8AC9F6397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275" y="66675"/>
            <a:ext cx="4865688" cy="80327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54" dirty="0"/>
              <a:t> </a:t>
            </a:r>
            <a:r>
              <a:rPr dirty="0"/>
              <a:t>1</a:t>
            </a:r>
            <a:r>
              <a:rPr spc="28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7286B-0064-7594-5017-75763D282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CFE676-3246-BB13-467F-1394E193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68A91B2A-F277-4822-B269-9EA37D5B6F10}" type="slidenum">
              <a:rPr spc="-25"/>
              <a:pPr marL="38100">
                <a:defRPr/>
              </a:pPr>
              <a:t>24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09B92-0B9E-2F21-8002-2DFDB3ACF5F4}"/>
              </a:ext>
            </a:extLst>
          </p:cNvPr>
          <p:cNvSpPr txBox="1"/>
          <p:nvPr/>
        </p:nvSpPr>
        <p:spPr>
          <a:xfrm>
            <a:off x="536575" y="1038225"/>
            <a:ext cx="7980363" cy="412908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New protocols that have been described in literature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Are the protocols suitable for application in the given environment?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algn="r"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3. 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Argument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as the main approach: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Carry out a literature survey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Argue, based on the known characteristics and restrictions of the protocol and on the requirements of the application, the suitability of the protocol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Whether the above approaches would constitute research or not will depend on the contribution: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1600">
                <a:solidFill>
                  <a:srgbClr val="17406C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–	</a:t>
            </a: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If the application is obvious, then none of the approaches would be regarded as research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BD21ED-BC53-CE89-8D97-7B2665A70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2846387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7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681D34D-369A-5C88-FB08-5471F5C05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0A48B9-3C96-460D-B216-457699DB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9D372E8E-5B67-4D8E-811C-9D2017B09D8D}" type="slidenum">
              <a:rPr spc="-25"/>
              <a:pPr marL="38100">
                <a:defRPr/>
              </a:pPr>
              <a:t>25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DFAAA1-A8F2-4997-3527-CB9B29A25577}"/>
              </a:ext>
            </a:extLst>
          </p:cNvPr>
          <p:cNvSpPr txBox="1"/>
          <p:nvPr/>
        </p:nvSpPr>
        <p:spPr>
          <a:xfrm>
            <a:off x="885825" y="1122363"/>
            <a:ext cx="7718425" cy="4778375"/>
          </a:xfrm>
          <a:prstGeom prst="rect">
            <a:avLst/>
          </a:prstGeom>
        </p:spPr>
        <p:txBody>
          <a:bodyPr lIns="0" tIns="4381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938"/>
              </a:lnSpc>
              <a:spcBef>
                <a:spcPts val="350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argument: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825"/>
              </a:lnSpc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Study the literature on EOD models in depth and find that there are no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models for EOD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Design a model of transactions in EODs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Argue that the model supports transactions &amp; fits into the new paradigm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00"/>
              </a:spcBef>
              <a:buFontTx/>
              <a:buAutoNum type="arabicPeriod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&amp; 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literature survey &amp; design a model as above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51399C-74A4-2900-DE8D-6F7AA8F88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038" y="-4763"/>
            <a:ext cx="4946650" cy="803276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45" dirty="0"/>
              <a:t>EXAMPLE</a:t>
            </a:r>
            <a:r>
              <a:rPr spc="260" dirty="0"/>
              <a:t> </a:t>
            </a:r>
            <a:r>
              <a:rPr dirty="0"/>
              <a:t>2</a:t>
            </a:r>
            <a:r>
              <a:rPr spc="305" dirty="0"/>
              <a:t> </a:t>
            </a:r>
            <a:r>
              <a:rPr spc="55" dirty="0"/>
              <a:t>(CONT.)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2935305-9C7C-7374-724A-BE1BAB5F3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9FC7E7-EC28-37B5-38A0-24091AF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074A6CEA-A533-43FD-86C3-8FB935F9B807}" type="slidenum">
              <a:rPr spc="-25"/>
              <a:pPr marL="38100">
                <a:defRPr/>
              </a:pPr>
              <a:t>26</a:t>
            </a:fld>
            <a:endParaRPr spc="-2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F5E1B4-3D26-7A20-CB8E-7D318FC09E0F}"/>
              </a:ext>
            </a:extLst>
          </p:cNvPr>
          <p:cNvSpPr txBox="1"/>
          <p:nvPr/>
        </p:nvSpPr>
        <p:spPr>
          <a:xfrm>
            <a:off x="814388" y="1049338"/>
            <a:ext cx="7989887" cy="4921250"/>
          </a:xfrm>
          <a:prstGeom prst="rect">
            <a:avLst/>
          </a:prstGeom>
        </p:spPr>
        <p:txBody>
          <a:bodyPr lIns="0" tIns="4000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557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313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Scenario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Some new paradigm (</a:t>
            </a: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evolutionary-oriented programming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 is used to develop software and has become very popular. Someone has argued that evolutionary- oriented databases (EOD) are not only possible, but also beneficial. Some models have been proposed for such databases.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88"/>
              </a:spcBef>
            </a:pPr>
            <a:r>
              <a:rPr lang="en-US" altLang="en-US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Research question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What is the best way to do transactions in EOD databases?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713"/>
              </a:spcBef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Possible approaches to research: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52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Conduct a literature survey and find a proposed model of transactions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Construct a prototype of the proposed model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ts val="1725"/>
              </a:lnSpc>
              <a:spcBef>
                <a:spcPts val="7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State that it is possible to implement the model &amp; share lessons learnt from the implementation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475"/>
              </a:spcBef>
              <a:buFontTx/>
              <a:buAutoNum type="arabicPeriod" startAt="3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Mathematical proof: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Model the properties of the new database and transactions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52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Prove some properties of transactions in the new database mathematically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approach would you regard as the weakest? Why?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24311-9660-8B70-AACD-390AA25B7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3375"/>
            <a:ext cx="3090862" cy="1501775"/>
          </a:xfrm>
        </p:spPr>
        <p:txBody>
          <a:bodyPr tIns="100330"/>
          <a:lstStyle/>
          <a:p>
            <a:pPr marL="12700" eaLnBrk="1" hangingPunct="1">
              <a:lnSpc>
                <a:spcPts val="5513"/>
              </a:lnSpc>
              <a:spcBef>
                <a:spcPts val="788"/>
              </a:spcBef>
            </a:pPr>
            <a:r>
              <a:rPr lang="en-US" altLang="en-US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INDIVIDUAL EXERCISE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6F3102-7041-EAB5-C2FD-A6CC2DD9FFB4}"/>
              </a:ext>
            </a:extLst>
          </p:cNvPr>
          <p:cNvSpPr txBox="1"/>
          <p:nvPr/>
        </p:nvSpPr>
        <p:spPr>
          <a:xfrm>
            <a:off x="1017588" y="2376488"/>
            <a:ext cx="6662737" cy="2552700"/>
          </a:xfrm>
          <a:prstGeom prst="rect">
            <a:avLst/>
          </a:prstGeom>
        </p:spPr>
        <p:txBody>
          <a:bodyPr lIns="0" tIns="1651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en-US" altLang="en-US" sz="28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For your topic:</a:t>
            </a:r>
            <a:endParaRPr lang="en-US" altLang="en-US" sz="28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38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Which research methods will you use?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10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Why?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Your answer should come across clearly in your research proposal.</a:t>
            </a:r>
            <a:endParaRPr lang="en-US" altLang="en-US" sz="2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8676" name="object 4">
            <a:extLst>
              <a:ext uri="{FF2B5EF4-FFF2-40B4-BE49-F238E27FC236}">
                <a16:creationId xmlns:a16="http://schemas.microsoft.com/office/drawing/2014/main" id="{DFDA0294-C453-CD19-B0AB-6EFB5EE72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188913"/>
            <a:ext cx="3030537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4FA36D3-9A22-894C-9952-646C2E9CB9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5ECCCE-5024-F3CB-D0DF-54C595C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>
            <a:extLst>
              <a:ext uri="{FF2B5EF4-FFF2-40B4-BE49-F238E27FC236}">
                <a16:creationId xmlns:a16="http://schemas.microsoft.com/office/drawing/2014/main" id="{E649C48E-1BED-28DD-E5E7-E805A3CD0D4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932863" cy="6858000"/>
          </a:xfrm>
          <a:custGeom>
            <a:avLst/>
            <a:gdLst>
              <a:gd name="T0" fmla="*/ 0 w 8932545"/>
              <a:gd name="T1" fmla="*/ 6858000 h 6858000"/>
              <a:gd name="T2" fmla="*/ 8932164 w 8932545"/>
              <a:gd name="T3" fmla="*/ 6858000 h 6858000"/>
              <a:gd name="T4" fmla="*/ 8932164 w 8932545"/>
              <a:gd name="T5" fmla="*/ 0 h 6858000"/>
              <a:gd name="T6" fmla="*/ 0 w 8932545"/>
              <a:gd name="T7" fmla="*/ 0 h 6858000"/>
              <a:gd name="T8" fmla="*/ 0 w 8932545"/>
              <a:gd name="T9" fmla="*/ 685800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2545" h="6858000">
                <a:moveTo>
                  <a:pt x="0" y="6858000"/>
                </a:moveTo>
                <a:lnTo>
                  <a:pt x="8932164" y="6858000"/>
                </a:lnTo>
                <a:lnTo>
                  <a:pt x="89321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BEE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37F7B5C3-CD4E-174C-B290-7F3FD2CF112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685800" cy="6858000"/>
          </a:xfrm>
          <a:custGeom>
            <a:avLst/>
            <a:gdLst>
              <a:gd name="T0" fmla="*/ 0 w 685800"/>
              <a:gd name="T1" fmla="*/ 6857999 h 6858000"/>
              <a:gd name="T2" fmla="*/ 556755 w 685800"/>
              <a:gd name="T3" fmla="*/ 6729412 h 6858000"/>
              <a:gd name="T4" fmla="*/ 588708 w 685800"/>
              <a:gd name="T5" fmla="*/ 6589712 h 6858000"/>
              <a:gd name="T6" fmla="*/ 645236 w 685800"/>
              <a:gd name="T7" fmla="*/ 6440487 h 6858000"/>
              <a:gd name="T8" fmla="*/ 678421 w 685800"/>
              <a:gd name="T9" fmla="*/ 6300787 h 6858000"/>
              <a:gd name="T10" fmla="*/ 683336 w 685800"/>
              <a:gd name="T11" fmla="*/ 6103937 h 6858000"/>
              <a:gd name="T12" fmla="*/ 657529 w 685800"/>
              <a:gd name="T13" fmla="*/ 5945187 h 6858000"/>
              <a:gd name="T14" fmla="*/ 603453 w 685800"/>
              <a:gd name="T15" fmla="*/ 5791200 h 6858000"/>
              <a:gd name="T16" fmla="*/ 565353 w 685800"/>
              <a:gd name="T17" fmla="*/ 5667375 h 6858000"/>
              <a:gd name="T18" fmla="*/ 549376 w 685800"/>
              <a:gd name="T19" fmla="*/ 5486400 h 6858000"/>
              <a:gd name="T20" fmla="*/ 565353 w 685800"/>
              <a:gd name="T21" fmla="*/ 5305425 h 6858000"/>
              <a:gd name="T22" fmla="*/ 603453 w 685800"/>
              <a:gd name="T23" fmla="*/ 5181600 h 6858000"/>
              <a:gd name="T24" fmla="*/ 657529 w 685800"/>
              <a:gd name="T25" fmla="*/ 5027549 h 6858000"/>
              <a:gd name="T26" fmla="*/ 683336 w 685800"/>
              <a:gd name="T27" fmla="*/ 4868799 h 6858000"/>
              <a:gd name="T28" fmla="*/ 678421 w 685800"/>
              <a:gd name="T29" fmla="*/ 4671949 h 6858000"/>
              <a:gd name="T30" fmla="*/ 645236 w 685800"/>
              <a:gd name="T31" fmla="*/ 4532249 h 6858000"/>
              <a:gd name="T32" fmla="*/ 588708 w 685800"/>
              <a:gd name="T33" fmla="*/ 4383024 h 6858000"/>
              <a:gd name="T34" fmla="*/ 556755 w 685800"/>
              <a:gd name="T35" fmla="*/ 4243324 h 6858000"/>
              <a:gd name="T36" fmla="*/ 550608 w 685800"/>
              <a:gd name="T37" fmla="*/ 4046474 h 6858000"/>
              <a:gd name="T38" fmla="*/ 576414 w 685800"/>
              <a:gd name="T39" fmla="*/ 3887724 h 6858000"/>
              <a:gd name="T40" fmla="*/ 632955 w 685800"/>
              <a:gd name="T41" fmla="*/ 3733800 h 6858000"/>
              <a:gd name="T42" fmla="*/ 669823 w 685800"/>
              <a:gd name="T43" fmla="*/ 3609975 h 6858000"/>
              <a:gd name="T44" fmla="*/ 685800 w 685800"/>
              <a:gd name="T45" fmla="*/ 3427349 h 6858000"/>
              <a:gd name="T46" fmla="*/ 669823 w 685800"/>
              <a:gd name="T47" fmla="*/ 3248025 h 6858000"/>
              <a:gd name="T48" fmla="*/ 632955 w 685800"/>
              <a:gd name="T49" fmla="*/ 3124200 h 6858000"/>
              <a:gd name="T50" fmla="*/ 576414 w 685800"/>
              <a:gd name="T51" fmla="*/ 2970149 h 6858000"/>
              <a:gd name="T52" fmla="*/ 550608 w 685800"/>
              <a:gd name="T53" fmla="*/ 2811399 h 6858000"/>
              <a:gd name="T54" fmla="*/ 556755 w 685800"/>
              <a:gd name="T55" fmla="*/ 2614549 h 6858000"/>
              <a:gd name="T56" fmla="*/ 588708 w 685800"/>
              <a:gd name="T57" fmla="*/ 2474849 h 6858000"/>
              <a:gd name="T58" fmla="*/ 645236 w 685800"/>
              <a:gd name="T59" fmla="*/ 2325624 h 6858000"/>
              <a:gd name="T60" fmla="*/ 678421 w 685800"/>
              <a:gd name="T61" fmla="*/ 2185924 h 6858000"/>
              <a:gd name="T62" fmla="*/ 683336 w 685800"/>
              <a:gd name="T63" fmla="*/ 1989074 h 6858000"/>
              <a:gd name="T64" fmla="*/ 657529 w 685800"/>
              <a:gd name="T65" fmla="*/ 1830324 h 6858000"/>
              <a:gd name="T66" fmla="*/ 603453 w 685800"/>
              <a:gd name="T67" fmla="*/ 1676400 h 6858000"/>
              <a:gd name="T68" fmla="*/ 565353 w 685800"/>
              <a:gd name="T69" fmla="*/ 1552575 h 6858000"/>
              <a:gd name="T70" fmla="*/ 549376 w 685800"/>
              <a:gd name="T71" fmla="*/ 1371600 h 6858000"/>
              <a:gd name="T72" fmla="*/ 565353 w 685800"/>
              <a:gd name="T73" fmla="*/ 1190625 h 6858000"/>
              <a:gd name="T74" fmla="*/ 603453 w 685800"/>
              <a:gd name="T75" fmla="*/ 1066800 h 6858000"/>
              <a:gd name="T76" fmla="*/ 657529 w 685800"/>
              <a:gd name="T77" fmla="*/ 912749 h 6858000"/>
              <a:gd name="T78" fmla="*/ 683336 w 685800"/>
              <a:gd name="T79" fmla="*/ 753999 h 6858000"/>
              <a:gd name="T80" fmla="*/ 678421 w 685800"/>
              <a:gd name="T81" fmla="*/ 557149 h 6858000"/>
              <a:gd name="T82" fmla="*/ 645236 w 685800"/>
              <a:gd name="T83" fmla="*/ 417449 h 6858000"/>
              <a:gd name="T84" fmla="*/ 588708 w 685800"/>
              <a:gd name="T85" fmla="*/ 268224 h 6858000"/>
              <a:gd name="T86" fmla="*/ 556755 w 685800"/>
              <a:gd name="T87" fmla="*/ 128524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5800" h="6858000">
                <a:moveTo>
                  <a:pt x="549376" y="0"/>
                </a:moveTo>
                <a:lnTo>
                  <a:pt x="0" y="0"/>
                </a:lnTo>
                <a:lnTo>
                  <a:pt x="0" y="6857999"/>
                </a:lnTo>
                <a:lnTo>
                  <a:pt x="549376" y="6857999"/>
                </a:lnTo>
                <a:lnTo>
                  <a:pt x="550608" y="6789736"/>
                </a:lnTo>
                <a:lnTo>
                  <a:pt x="556755" y="6729412"/>
                </a:lnTo>
                <a:lnTo>
                  <a:pt x="565353" y="6677025"/>
                </a:lnTo>
                <a:lnTo>
                  <a:pt x="576414" y="6630987"/>
                </a:lnTo>
                <a:lnTo>
                  <a:pt x="588708" y="6589712"/>
                </a:lnTo>
                <a:lnTo>
                  <a:pt x="603453" y="6553200"/>
                </a:lnTo>
                <a:lnTo>
                  <a:pt x="632955" y="6477000"/>
                </a:lnTo>
                <a:lnTo>
                  <a:pt x="645236" y="6440487"/>
                </a:lnTo>
                <a:lnTo>
                  <a:pt x="657529" y="6399212"/>
                </a:lnTo>
                <a:lnTo>
                  <a:pt x="669823" y="6353175"/>
                </a:lnTo>
                <a:lnTo>
                  <a:pt x="678421" y="6300787"/>
                </a:lnTo>
                <a:lnTo>
                  <a:pt x="683336" y="6240462"/>
                </a:lnTo>
                <a:lnTo>
                  <a:pt x="685800" y="6172200"/>
                </a:lnTo>
                <a:lnTo>
                  <a:pt x="683336" y="6103937"/>
                </a:lnTo>
                <a:lnTo>
                  <a:pt x="678421" y="6043612"/>
                </a:lnTo>
                <a:lnTo>
                  <a:pt x="669823" y="5991225"/>
                </a:lnTo>
                <a:lnTo>
                  <a:pt x="657529" y="5945187"/>
                </a:lnTo>
                <a:lnTo>
                  <a:pt x="645236" y="5903912"/>
                </a:lnTo>
                <a:lnTo>
                  <a:pt x="632955" y="5867400"/>
                </a:lnTo>
                <a:lnTo>
                  <a:pt x="603453" y="5791200"/>
                </a:lnTo>
                <a:lnTo>
                  <a:pt x="588708" y="5754687"/>
                </a:lnTo>
                <a:lnTo>
                  <a:pt x="576414" y="5713412"/>
                </a:lnTo>
                <a:lnTo>
                  <a:pt x="565353" y="5667375"/>
                </a:lnTo>
                <a:lnTo>
                  <a:pt x="556755" y="5614987"/>
                </a:lnTo>
                <a:lnTo>
                  <a:pt x="550608" y="5554599"/>
                </a:lnTo>
                <a:lnTo>
                  <a:pt x="549376" y="5486400"/>
                </a:lnTo>
                <a:lnTo>
                  <a:pt x="550608" y="5418074"/>
                </a:lnTo>
                <a:lnTo>
                  <a:pt x="556755" y="5357749"/>
                </a:lnTo>
                <a:lnTo>
                  <a:pt x="565353" y="5305425"/>
                </a:lnTo>
                <a:lnTo>
                  <a:pt x="576414" y="5259324"/>
                </a:lnTo>
                <a:lnTo>
                  <a:pt x="588708" y="5218049"/>
                </a:lnTo>
                <a:lnTo>
                  <a:pt x="603453" y="5181600"/>
                </a:lnTo>
                <a:lnTo>
                  <a:pt x="632955" y="5105400"/>
                </a:lnTo>
                <a:lnTo>
                  <a:pt x="645236" y="5068824"/>
                </a:lnTo>
                <a:lnTo>
                  <a:pt x="657529" y="5027549"/>
                </a:lnTo>
                <a:lnTo>
                  <a:pt x="669823" y="4981575"/>
                </a:lnTo>
                <a:lnTo>
                  <a:pt x="678421" y="4929124"/>
                </a:lnTo>
                <a:lnTo>
                  <a:pt x="683336" y="4868799"/>
                </a:lnTo>
                <a:lnTo>
                  <a:pt x="685800" y="4800600"/>
                </a:lnTo>
                <a:lnTo>
                  <a:pt x="683336" y="4732274"/>
                </a:lnTo>
                <a:lnTo>
                  <a:pt x="678421" y="4671949"/>
                </a:lnTo>
                <a:lnTo>
                  <a:pt x="669823" y="4619625"/>
                </a:lnTo>
                <a:lnTo>
                  <a:pt x="657529" y="4573524"/>
                </a:lnTo>
                <a:lnTo>
                  <a:pt x="645236" y="4532249"/>
                </a:lnTo>
                <a:lnTo>
                  <a:pt x="632955" y="4495800"/>
                </a:lnTo>
                <a:lnTo>
                  <a:pt x="603453" y="4419600"/>
                </a:lnTo>
                <a:lnTo>
                  <a:pt x="588708" y="4383024"/>
                </a:lnTo>
                <a:lnTo>
                  <a:pt x="576414" y="4341749"/>
                </a:lnTo>
                <a:lnTo>
                  <a:pt x="565353" y="4295775"/>
                </a:lnTo>
                <a:lnTo>
                  <a:pt x="556755" y="4243324"/>
                </a:lnTo>
                <a:lnTo>
                  <a:pt x="550608" y="4182999"/>
                </a:lnTo>
                <a:lnTo>
                  <a:pt x="549376" y="4114800"/>
                </a:lnTo>
                <a:lnTo>
                  <a:pt x="550608" y="4046474"/>
                </a:lnTo>
                <a:lnTo>
                  <a:pt x="556755" y="3986149"/>
                </a:lnTo>
                <a:lnTo>
                  <a:pt x="565353" y="3933825"/>
                </a:lnTo>
                <a:lnTo>
                  <a:pt x="576414" y="3887724"/>
                </a:lnTo>
                <a:lnTo>
                  <a:pt x="588708" y="3846449"/>
                </a:lnTo>
                <a:lnTo>
                  <a:pt x="603453" y="3810000"/>
                </a:lnTo>
                <a:lnTo>
                  <a:pt x="632955" y="3733800"/>
                </a:lnTo>
                <a:lnTo>
                  <a:pt x="645236" y="3697224"/>
                </a:lnTo>
                <a:lnTo>
                  <a:pt x="657529" y="3655949"/>
                </a:lnTo>
                <a:lnTo>
                  <a:pt x="669823" y="3609975"/>
                </a:lnTo>
                <a:lnTo>
                  <a:pt x="678421" y="3557524"/>
                </a:lnTo>
                <a:lnTo>
                  <a:pt x="683336" y="3497199"/>
                </a:lnTo>
                <a:lnTo>
                  <a:pt x="685800" y="3427349"/>
                </a:lnTo>
                <a:lnTo>
                  <a:pt x="683336" y="3360674"/>
                </a:lnTo>
                <a:lnTo>
                  <a:pt x="678421" y="3300349"/>
                </a:lnTo>
                <a:lnTo>
                  <a:pt x="669823" y="3248025"/>
                </a:lnTo>
                <a:lnTo>
                  <a:pt x="657529" y="3201924"/>
                </a:lnTo>
                <a:lnTo>
                  <a:pt x="645236" y="3160649"/>
                </a:lnTo>
                <a:lnTo>
                  <a:pt x="632955" y="3124200"/>
                </a:lnTo>
                <a:lnTo>
                  <a:pt x="603453" y="3048000"/>
                </a:lnTo>
                <a:lnTo>
                  <a:pt x="588708" y="3011424"/>
                </a:lnTo>
                <a:lnTo>
                  <a:pt x="576414" y="2970149"/>
                </a:lnTo>
                <a:lnTo>
                  <a:pt x="565353" y="2924175"/>
                </a:lnTo>
                <a:lnTo>
                  <a:pt x="556755" y="2871724"/>
                </a:lnTo>
                <a:lnTo>
                  <a:pt x="550608" y="2811399"/>
                </a:lnTo>
                <a:lnTo>
                  <a:pt x="549376" y="2743200"/>
                </a:lnTo>
                <a:lnTo>
                  <a:pt x="550608" y="2674874"/>
                </a:lnTo>
                <a:lnTo>
                  <a:pt x="556755" y="2614549"/>
                </a:lnTo>
                <a:lnTo>
                  <a:pt x="565353" y="2562225"/>
                </a:lnTo>
                <a:lnTo>
                  <a:pt x="576414" y="2516124"/>
                </a:lnTo>
                <a:lnTo>
                  <a:pt x="588708" y="2474849"/>
                </a:lnTo>
                <a:lnTo>
                  <a:pt x="603453" y="2438400"/>
                </a:lnTo>
                <a:lnTo>
                  <a:pt x="632955" y="2362200"/>
                </a:lnTo>
                <a:lnTo>
                  <a:pt x="645236" y="2325624"/>
                </a:lnTo>
                <a:lnTo>
                  <a:pt x="657529" y="2284349"/>
                </a:lnTo>
                <a:lnTo>
                  <a:pt x="669823" y="2238375"/>
                </a:lnTo>
                <a:lnTo>
                  <a:pt x="678421" y="2185924"/>
                </a:lnTo>
                <a:lnTo>
                  <a:pt x="683336" y="2125599"/>
                </a:lnTo>
                <a:lnTo>
                  <a:pt x="685800" y="2057400"/>
                </a:lnTo>
                <a:lnTo>
                  <a:pt x="683336" y="1989074"/>
                </a:lnTo>
                <a:lnTo>
                  <a:pt x="678421" y="1928749"/>
                </a:lnTo>
                <a:lnTo>
                  <a:pt x="669823" y="1876425"/>
                </a:lnTo>
                <a:lnTo>
                  <a:pt x="657529" y="1830324"/>
                </a:lnTo>
                <a:lnTo>
                  <a:pt x="645236" y="1789049"/>
                </a:lnTo>
                <a:lnTo>
                  <a:pt x="632955" y="1752600"/>
                </a:lnTo>
                <a:lnTo>
                  <a:pt x="603453" y="1676400"/>
                </a:lnTo>
                <a:lnTo>
                  <a:pt x="588708" y="1639824"/>
                </a:lnTo>
                <a:lnTo>
                  <a:pt x="576414" y="1598549"/>
                </a:lnTo>
                <a:lnTo>
                  <a:pt x="565353" y="1552575"/>
                </a:lnTo>
                <a:lnTo>
                  <a:pt x="556755" y="1500124"/>
                </a:lnTo>
                <a:lnTo>
                  <a:pt x="550608" y="1439799"/>
                </a:lnTo>
                <a:lnTo>
                  <a:pt x="549376" y="1371600"/>
                </a:lnTo>
                <a:lnTo>
                  <a:pt x="550608" y="1303274"/>
                </a:lnTo>
                <a:lnTo>
                  <a:pt x="556755" y="1242949"/>
                </a:lnTo>
                <a:lnTo>
                  <a:pt x="565353" y="1190625"/>
                </a:lnTo>
                <a:lnTo>
                  <a:pt x="576414" y="1144524"/>
                </a:lnTo>
                <a:lnTo>
                  <a:pt x="588708" y="1103249"/>
                </a:lnTo>
                <a:lnTo>
                  <a:pt x="603453" y="1066800"/>
                </a:lnTo>
                <a:lnTo>
                  <a:pt x="632955" y="990600"/>
                </a:lnTo>
                <a:lnTo>
                  <a:pt x="645236" y="954024"/>
                </a:lnTo>
                <a:lnTo>
                  <a:pt x="657529" y="912749"/>
                </a:lnTo>
                <a:lnTo>
                  <a:pt x="669823" y="866775"/>
                </a:lnTo>
                <a:lnTo>
                  <a:pt x="678421" y="814324"/>
                </a:lnTo>
                <a:lnTo>
                  <a:pt x="683336" y="753999"/>
                </a:lnTo>
                <a:lnTo>
                  <a:pt x="685800" y="685800"/>
                </a:lnTo>
                <a:lnTo>
                  <a:pt x="683336" y="617474"/>
                </a:lnTo>
                <a:lnTo>
                  <a:pt x="678421" y="557149"/>
                </a:lnTo>
                <a:lnTo>
                  <a:pt x="669823" y="504825"/>
                </a:lnTo>
                <a:lnTo>
                  <a:pt x="657529" y="458724"/>
                </a:lnTo>
                <a:lnTo>
                  <a:pt x="645236" y="417449"/>
                </a:lnTo>
                <a:lnTo>
                  <a:pt x="632955" y="381000"/>
                </a:lnTo>
                <a:lnTo>
                  <a:pt x="603453" y="304800"/>
                </a:lnTo>
                <a:lnTo>
                  <a:pt x="588708" y="268224"/>
                </a:lnTo>
                <a:lnTo>
                  <a:pt x="576414" y="226949"/>
                </a:lnTo>
                <a:lnTo>
                  <a:pt x="565353" y="180975"/>
                </a:lnTo>
                <a:lnTo>
                  <a:pt x="556755" y="128524"/>
                </a:lnTo>
                <a:lnTo>
                  <a:pt x="550608" y="68199"/>
                </a:lnTo>
                <a:lnTo>
                  <a:pt x="549376" y="0"/>
                </a:lnTo>
                <a:close/>
              </a:path>
            </a:pathLst>
          </a:custGeom>
          <a:solidFill>
            <a:srgbClr val="1740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89CF7F60-C654-AA67-5FF4-BC90B995055E}"/>
              </a:ext>
            </a:extLst>
          </p:cNvPr>
          <p:cNvSpPr>
            <a:spLocks/>
          </p:cNvSpPr>
          <p:nvPr/>
        </p:nvSpPr>
        <p:spPr bwMode="auto">
          <a:xfrm>
            <a:off x="8932863" y="0"/>
            <a:ext cx="211137" cy="6858000"/>
          </a:xfrm>
          <a:custGeom>
            <a:avLst/>
            <a:gdLst>
              <a:gd name="T0" fmla="*/ 211835 w 212090"/>
              <a:gd name="T1" fmla="*/ 0 h 6858000"/>
              <a:gd name="T2" fmla="*/ 0 w 212090"/>
              <a:gd name="T3" fmla="*/ 0 h 6858000"/>
              <a:gd name="T4" fmla="*/ 0 w 212090"/>
              <a:gd name="T5" fmla="*/ 6858000 h 6858000"/>
              <a:gd name="T6" fmla="*/ 211835 w 212090"/>
              <a:gd name="T7" fmla="*/ 6858000 h 6858000"/>
              <a:gd name="T8" fmla="*/ 211835 w 21209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90" h="6858000">
                <a:moveTo>
                  <a:pt x="211835" y="0"/>
                </a:moveTo>
                <a:lnTo>
                  <a:pt x="0" y="0"/>
                </a:lnTo>
                <a:lnTo>
                  <a:pt x="0" y="6858000"/>
                </a:lnTo>
                <a:lnTo>
                  <a:pt x="211835" y="6858000"/>
                </a:lnTo>
                <a:lnTo>
                  <a:pt x="211835" y="0"/>
                </a:lnTo>
                <a:close/>
              </a:path>
            </a:pathLst>
          </a:custGeom>
          <a:solidFill>
            <a:srgbClr val="0E6E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ZA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2CF791-CE79-00A3-3F0D-52D3CABFE81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25" dirty="0"/>
              <a:t>REFERENCES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F90905-3B75-1DC6-1C74-00C7C6DF5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0997BDF-92DA-00E7-79D8-20E4381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r>
              <a:rPr spc="-25"/>
              <a:t>29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F90F8B-3465-0FED-8A5F-30FF156A34F2}"/>
              </a:ext>
            </a:extLst>
          </p:cNvPr>
          <p:cNvSpPr txBox="1"/>
          <p:nvPr/>
        </p:nvSpPr>
        <p:spPr>
          <a:xfrm>
            <a:off x="992188" y="1868488"/>
            <a:ext cx="7481887" cy="16986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09550" indent="-1714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“Information Technology Research: A practical guide for Computer Science and Informatics”, Martin S. Olivier, 3</a:t>
            </a:r>
            <a:r>
              <a:rPr lang="en-US" altLang="en-US" sz="2400" baseline="24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rd 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edition, 2009,Van Schaik.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8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Slides from Prof Katherine Malan (adapted for this lecture)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C41E34-4621-FBCB-96B0-8121AABD9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463" y="69850"/>
            <a:ext cx="6553200" cy="1443038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E06A10-7482-F468-F44C-D0DB99D58564}"/>
              </a:ext>
            </a:extLst>
          </p:cNvPr>
          <p:cNvSpPr txBox="1"/>
          <p:nvPr/>
        </p:nvSpPr>
        <p:spPr>
          <a:xfrm>
            <a:off x="835025" y="1511300"/>
            <a:ext cx="8018463" cy="3487738"/>
          </a:xfrm>
          <a:prstGeom prst="rect">
            <a:avLst/>
          </a:prstGeom>
        </p:spPr>
        <p:txBody>
          <a:bodyPr lIns="0" tIns="13144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57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Example: </a:t>
            </a: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38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In 1903 Alfred Wegener proposed the theory that continents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He noticed that the coastline of the Americas matched the coastlines of Africa &amp; Europe, so he wondered whether they were once joined together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25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With a theory, he started looking for evidence: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1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geology matched up on the edges (e.g. coal seams)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2"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Matching up of fossils &amp; animals</a:t>
            </a:r>
            <a:endParaRPr lang="en-US" altLang="en-US" sz="16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888"/>
              </a:spcBef>
              <a:buClr>
                <a:srgbClr val="17406C"/>
              </a:buClr>
              <a:buFontTx/>
              <a:buChar char="–"/>
            </a:pP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His theory was ridiculed by experts of the time (no theory on how it happens)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1953:Theory of plate tectonics finally led to acceptance of continental drift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100" name="object 4">
            <a:extLst>
              <a:ext uri="{FF2B5EF4-FFF2-40B4-BE49-F238E27FC236}">
                <a16:creationId xmlns:a16="http://schemas.microsoft.com/office/drawing/2014/main" id="{A905D004-17B8-C314-E681-F5913D0C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218113"/>
            <a:ext cx="29622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43D3BD4-7DF5-72D9-14C2-B4C3014233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424215-3FDC-6E04-B519-BB48F96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BD761367-628E-415B-A763-A56B646C9A02}" type="slidenum">
              <a:rPr/>
              <a:pPr>
                <a:defRPr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559F46-A2A7-B45A-C99C-51C955A4B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144463"/>
            <a:ext cx="6437312" cy="1416050"/>
          </a:xfrm>
        </p:spPr>
        <p:txBody>
          <a:bodyPr tIns="94615"/>
          <a:lstStyle/>
          <a:p>
            <a:pPr marL="12700" eaLnBrk="1" hangingPunct="1">
              <a:lnSpc>
                <a:spcPts val="5188"/>
              </a:lnSpc>
              <a:spcBef>
                <a:spcPts val="750"/>
              </a:spcBef>
            </a:pPr>
            <a:r>
              <a:rPr lang="en-US" altLang="en-US" sz="48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995A6F-8880-A374-923A-A25BD5385BFA}"/>
              </a:ext>
            </a:extLst>
          </p:cNvPr>
          <p:cNvSpPr txBox="1"/>
          <p:nvPr/>
        </p:nvSpPr>
        <p:spPr>
          <a:xfrm>
            <a:off x="814388" y="1719263"/>
            <a:ext cx="6315075" cy="3006725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12700" eaLnBrk="1" fontAlgn="auto" hangingPunct="1">
              <a:spcBef>
                <a:spcPts val="1155"/>
              </a:spcBef>
              <a:spcAft>
                <a:spcPts val="0"/>
              </a:spcAf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4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3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9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buClr>
                <a:srgbClr val="17406C"/>
              </a:buClr>
              <a:buFont typeface="Gill Sans MT"/>
              <a:buChar char="–"/>
              <a:defRPr/>
            </a:pPr>
            <a:endParaRPr sz="25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419734" indent="-229235" eaLnBrk="1" fontAlgn="auto" hangingPunct="1">
              <a:spcBef>
                <a:spcPts val="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420370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logical</a:t>
            </a:r>
            <a:r>
              <a:rPr i="1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argument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deters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criminals,</a:t>
            </a:r>
            <a:r>
              <a:rPr sz="1600" kern="0" spc="-1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876935" lvl="1" indent="-229235" eaLnBrk="1" fontAlgn="auto" hangingPunct="1">
              <a:spcBef>
                <a:spcPts val="90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876935" algn="l"/>
                <a:tab pos="877569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results</a:t>
            </a:r>
            <a:r>
              <a:rPr sz="16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deadly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aggression,</a:t>
            </a:r>
            <a:r>
              <a:rPr sz="1600" kern="0" spc="-1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so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5124" name="object 4">
            <a:extLst>
              <a:ext uri="{FF2B5EF4-FFF2-40B4-BE49-F238E27FC236}">
                <a16:creationId xmlns:a16="http://schemas.microsoft.com/office/drawing/2014/main" id="{C0526044-0C7B-CABA-EC04-7BBE0F6B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50530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162C2A1-96B9-5D00-C630-6C828EBAE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EE812DF-C418-B887-D06D-AAEF13FC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470F6FEC-93DD-4FCE-B0B2-714FE51D9376}" type="slidenum">
              <a:rPr/>
              <a:pPr>
                <a:defRPr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2687BC-A52A-C000-BD1B-F04AE27CD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238" y="84138"/>
            <a:ext cx="5426075" cy="1184275"/>
          </a:xfrm>
        </p:spPr>
        <p:txBody>
          <a:bodyPr tIns="81280"/>
          <a:lstStyle/>
          <a:p>
            <a:pPr marL="704850" indent="-692150" eaLnBrk="1" hangingPunct="1">
              <a:lnSpc>
                <a:spcPts val="4325"/>
              </a:lnSpc>
              <a:spcBef>
                <a:spcPts val="638"/>
              </a:spcBef>
            </a:pPr>
            <a:r>
              <a:rPr lang="en-US" altLang="en-US" sz="40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68BA1E-4EED-3F5A-01EB-E5AA5401267F}"/>
              </a:ext>
            </a:extLst>
          </p:cNvPr>
          <p:cNvSpPr txBox="1"/>
          <p:nvPr/>
        </p:nvSpPr>
        <p:spPr>
          <a:xfrm>
            <a:off x="536575" y="1238250"/>
            <a:ext cx="7567613" cy="2747963"/>
          </a:xfrm>
          <a:prstGeom prst="rect">
            <a:avLst/>
          </a:prstGeom>
        </p:spPr>
        <p:txBody>
          <a:bodyPr lIns="0" tIns="146685" rIns="0" bIns="0">
            <a:spAutoFit/>
          </a:bodyPr>
          <a:lstStyle/>
          <a:p>
            <a:pPr marL="241300" indent="-228600" eaLnBrk="1" fontAlgn="auto" hangingPunct="1">
              <a:spcBef>
                <a:spcPts val="115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Example:</a:t>
            </a:r>
            <a:r>
              <a:rPr sz="2000" kern="0" spc="-2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Guns</a:t>
            </a:r>
            <a:r>
              <a:rPr sz="2000" u="sng" kern="0" spc="-2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&amp;</a:t>
            </a:r>
            <a:r>
              <a:rPr sz="2000" u="sng" kern="0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 </a:t>
            </a:r>
            <a:r>
              <a:rPr sz="2000" u="sng" kern="0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Crime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44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1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less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B</a:t>
            </a:r>
            <a:r>
              <a:rPr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has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shown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guns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means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Which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do</a:t>
            </a:r>
            <a:r>
              <a:rPr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believe?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91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kern="0" spc="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empirical</a:t>
            </a:r>
            <a:r>
              <a:rPr i="1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i="1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i="1" kern="0" spc="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convince</a:t>
            </a:r>
            <a:r>
              <a:rPr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you?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919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A:</a:t>
            </a:r>
            <a:r>
              <a:rPr sz="1600" kern="0" spc="19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positive</a:t>
            </a:r>
            <a:r>
              <a:rPr sz="16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between</a:t>
            </a:r>
            <a:r>
              <a:rPr sz="16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1155700" lvl="2" indent="-229235" eaLnBrk="1" fontAlgn="auto" hangingPunct="1">
              <a:spcBef>
                <a:spcPts val="89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1155700" algn="l"/>
                <a:tab pos="1156335" algn="l"/>
              </a:tabLst>
              <a:defRPr/>
            </a:pP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B:</a:t>
            </a:r>
            <a:r>
              <a:rPr sz="1600" kern="0" spc="204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Study</a:t>
            </a:r>
            <a:r>
              <a:rPr sz="16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shows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negative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correlation between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gun</a:t>
            </a:r>
            <a:r>
              <a:rPr sz="16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ownership</a:t>
            </a:r>
            <a:r>
              <a:rPr sz="16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6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6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crime</a:t>
            </a:r>
            <a:endParaRPr sz="16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6148" name="object 4">
            <a:extLst>
              <a:ext uri="{FF2B5EF4-FFF2-40B4-BE49-F238E27FC236}">
                <a16:creationId xmlns:a16="http://schemas.microsoft.com/office/drawing/2014/main" id="{A877C6C4-3CD7-9456-9574-1E8A044B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175125"/>
            <a:ext cx="39512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object 5">
            <a:extLst>
              <a:ext uri="{FF2B5EF4-FFF2-40B4-BE49-F238E27FC236}">
                <a16:creationId xmlns:a16="http://schemas.microsoft.com/office/drawing/2014/main" id="{5871ADF2-015D-4AC4-648D-7936D116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140200"/>
            <a:ext cx="40528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5C4275B-7F36-A169-A185-C235DFE476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E472D44-538D-808A-34A0-C90B39A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AF3BEC1F-7109-4465-A6F4-7759B183F6CC}" type="slidenum">
              <a:rPr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>
            <a:extLst>
              <a:ext uri="{FF2B5EF4-FFF2-40B4-BE49-F238E27FC236}">
                <a16:creationId xmlns:a16="http://schemas.microsoft.com/office/drawing/2014/main" id="{81F8F04A-6F8B-92DB-7C9D-06C66ED1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35588"/>
            <a:ext cx="2268538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374BA72-6B3D-E6BB-050D-C8CB92328E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36550"/>
            <a:ext cx="6556375" cy="1444625"/>
          </a:xfrm>
        </p:spPr>
        <p:txBody>
          <a:bodyPr tIns="97155"/>
          <a:lstStyle/>
          <a:p>
            <a:pPr marL="12700" eaLnBrk="1" hangingPunct="1">
              <a:lnSpc>
                <a:spcPts val="5288"/>
              </a:lnSpc>
              <a:spcBef>
                <a:spcPts val="763"/>
              </a:spcBef>
            </a:pPr>
            <a:r>
              <a:rPr lang="en-US" altLang="en-US" sz="49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ASSESSING VALIDITY OF A RESEARCH FINDING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41CE4DA-98B1-6151-B3CB-53D6683EB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108EB1-F829-65C3-66CE-A440A02C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>
              <a:defRPr/>
            </a:pPr>
            <a:fld id="{E33CB23F-9041-4C6E-8697-075AFA439D08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828443-9FAE-445F-5D55-D0779CBFE8B0}"/>
              </a:ext>
            </a:extLst>
          </p:cNvPr>
          <p:cNvSpPr txBox="1"/>
          <p:nvPr/>
        </p:nvSpPr>
        <p:spPr>
          <a:xfrm>
            <a:off x="1017588" y="1978025"/>
            <a:ext cx="6783387" cy="3386138"/>
          </a:xfrm>
          <a:prstGeom prst="rect">
            <a:avLst/>
          </a:prstGeom>
        </p:spPr>
        <p:txBody>
          <a:bodyPr lIns="0" tIns="121920" rIns="0" bIns="0">
            <a:spAutoFit/>
          </a:bodyPr>
          <a:lstStyle>
            <a:lvl1pPr marL="2413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963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What affects whether research is accepted or not?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25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context (current knowledge, opinions)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700"/>
              </a:spcBef>
              <a:buClr>
                <a:srgbClr val="17406C"/>
              </a:buClr>
              <a:buFontTx/>
              <a:buChar char="–"/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 research is done (the methods used)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675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You can’t do anything about the context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But you can do something about </a:t>
            </a:r>
            <a:r>
              <a:rPr lang="en-US" altLang="en-US" sz="24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how</a:t>
            </a: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 you do your research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70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The methods that you use must be acceptable to the research community that you work in</a:t>
            </a:r>
            <a:endParaRPr lang="en-US" altLang="en-US" sz="24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D56DBB-363D-9994-02BD-C2BC04447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0214041-62BD-0083-DE43-B06705A4CE3A}"/>
              </a:ext>
            </a:extLst>
          </p:cNvPr>
          <p:cNvSpPr txBox="1"/>
          <p:nvPr/>
        </p:nvSpPr>
        <p:spPr>
          <a:xfrm>
            <a:off x="814388" y="1789113"/>
            <a:ext cx="6915150" cy="4478337"/>
          </a:xfrm>
          <a:prstGeom prst="rect">
            <a:avLst/>
          </a:prstGeom>
        </p:spPr>
        <p:txBody>
          <a:bodyPr lIns="0" tIns="102235" rIns="0" bIns="0">
            <a:spAutoFit/>
          </a:bodyPr>
          <a:lstStyle/>
          <a:p>
            <a:pPr marL="241300" indent="-228600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Many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different</a:t>
            </a:r>
            <a:r>
              <a:rPr sz="20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20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used</a:t>
            </a:r>
            <a:r>
              <a:rPr sz="20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Computer</a:t>
            </a:r>
            <a:r>
              <a:rPr sz="20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Science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Some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more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common</a:t>
            </a:r>
            <a:r>
              <a:rPr sz="20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ones</a:t>
            </a:r>
            <a:r>
              <a:rPr sz="20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are: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Models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Languages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Prototypes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Algorithms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Mathematical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proofs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Experiments</a:t>
            </a:r>
            <a:r>
              <a:rPr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/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 Evaluations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dirty="0">
                <a:solidFill>
                  <a:srgbClr val="585858"/>
                </a:solidFill>
                <a:latin typeface="Gill Sans MT"/>
                <a:cs typeface="Gill Sans MT"/>
              </a:rPr>
              <a:t>Case</a:t>
            </a:r>
            <a:r>
              <a:rPr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71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kern="0" spc="-10" dirty="0">
                <a:solidFill>
                  <a:srgbClr val="585858"/>
                </a:solidFill>
                <a:latin typeface="Gill Sans MT"/>
                <a:cs typeface="Gill Sans MT"/>
              </a:rPr>
              <a:t>Arguments</a:t>
            </a:r>
            <a:endParaRPr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68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project</a:t>
            </a:r>
            <a:r>
              <a:rPr sz="20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may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b="1" kern="0" dirty="0">
                <a:solidFill>
                  <a:srgbClr val="585858"/>
                </a:solidFill>
                <a:latin typeface="Gill Sans MT"/>
                <a:cs typeface="Gill Sans MT"/>
              </a:rPr>
              <a:t>combine</a:t>
            </a:r>
            <a:r>
              <a:rPr sz="2000" b="1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number</a:t>
            </a:r>
            <a:r>
              <a:rPr sz="20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dirty="0">
                <a:solidFill>
                  <a:srgbClr val="585858"/>
                </a:solidFill>
                <a:latin typeface="Gill Sans MT"/>
                <a:cs typeface="Gill Sans MT"/>
              </a:rPr>
              <a:t>these</a:t>
            </a:r>
            <a:r>
              <a:rPr sz="20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20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approaches</a:t>
            </a:r>
            <a:endParaRPr sz="20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8196" name="object 4">
            <a:extLst>
              <a:ext uri="{FF2B5EF4-FFF2-40B4-BE49-F238E27FC236}">
                <a16:creationId xmlns:a16="http://schemas.microsoft.com/office/drawing/2014/main" id="{E6EC5708-A0EA-E615-59B3-DB512507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A46241-D2A4-1428-5AF1-8040D149B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7588" y="341313"/>
            <a:ext cx="7169150" cy="1357312"/>
          </a:xfrm>
        </p:spPr>
        <p:txBody>
          <a:bodyPr tIns="91440"/>
          <a:lstStyle/>
          <a:p>
            <a:pPr marL="12700" eaLnBrk="1" hangingPunct="1">
              <a:lnSpc>
                <a:spcPts val="4975"/>
              </a:lnSpc>
              <a:spcBef>
                <a:spcPts val="725"/>
              </a:spcBef>
            </a:pPr>
            <a:r>
              <a:rPr lang="en-US" altLang="en-US" sz="4600"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COMMON COMPUTER SCIENCE RESEARCH APPROACHES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A9983B-1B89-03DB-A783-BDD5E83A9B3C}"/>
              </a:ext>
            </a:extLst>
          </p:cNvPr>
          <p:cNvSpPr txBox="1"/>
          <p:nvPr/>
        </p:nvSpPr>
        <p:spPr>
          <a:xfrm>
            <a:off x="536575" y="2046288"/>
            <a:ext cx="8051800" cy="3435350"/>
          </a:xfrm>
          <a:prstGeom prst="rect">
            <a:avLst/>
          </a:prstGeom>
        </p:spPr>
        <p:txBody>
          <a:bodyPr lIns="0" tIns="132715" rIns="0" bIns="0">
            <a:spAutoFit/>
          </a:bodyPr>
          <a:lstStyle>
            <a:lvl1pPr marL="2413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85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713" algn="l"/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50"/>
              </a:spcBef>
              <a:buClr>
                <a:srgbClr val="17406C"/>
              </a:buClr>
              <a:buFont typeface="Arial" panose="020B0604020202020204" pitchFamily="34" charset="0"/>
              <a:buChar char="•"/>
            </a:pPr>
            <a:r>
              <a:rPr lang="en-US" altLang="en-US" sz="2000" u="sng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Example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eaLnBrk="1" hangingPunct="1">
              <a:spcBef>
                <a:spcPts val="950"/>
              </a:spcBef>
            </a:pPr>
            <a:r>
              <a:rPr lang="en-US" altLang="en-US" sz="2000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 research project that </a:t>
            </a:r>
            <a:r>
              <a:rPr lang="en-US" altLang="en-US" sz="2000" b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proposes a new language for specifying GUIs</a:t>
            </a:r>
            <a:endParaRPr lang="en-US" altLang="en-US" sz="2000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25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Literature survey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on related languages that points out the need for the new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Language definition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specification of the syntax and semantics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Prototype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construct a prototype compiler / environment for the language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7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Experiment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: may conduct an experiment that compares the construction time of a user interface using the new system and another existing system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 eaLnBrk="1" hangingPunct="1">
              <a:spcBef>
                <a:spcPts val="913"/>
              </a:spcBef>
              <a:buClr>
                <a:srgbClr val="17406C"/>
              </a:buClr>
              <a:buFont typeface="Gill Sans MT" panose="020B0502020104020203" pitchFamily="34" charset="0"/>
              <a:buChar char="–"/>
            </a:pPr>
            <a:r>
              <a:rPr lang="en-US" altLang="en-US" i="1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Evaluation: </a:t>
            </a:r>
            <a:r>
              <a:rPr lang="en-US" altLang="en-US">
                <a:solidFill>
                  <a:srgbClr val="585858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may conduct an evaluation of system by typical users (developers)</a:t>
            </a:r>
            <a:endParaRPr lang="en-US" altLang="en-US">
              <a:solidFill>
                <a:srgbClr val="000000"/>
              </a:solidFill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0FF430-17C9-9903-A7F2-E27F970C45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100" dirty="0"/>
              <a:t>LITERATURE</a:t>
            </a:r>
            <a:r>
              <a:rPr spc="305" dirty="0"/>
              <a:t> </a:t>
            </a:r>
            <a:r>
              <a:rPr spc="114" dirty="0"/>
              <a:t>SURVEYS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3B183C-C2E0-0B49-C1D2-F8A8A3A595B6}"/>
              </a:ext>
            </a:extLst>
          </p:cNvPr>
          <p:cNvSpPr txBox="1"/>
          <p:nvPr/>
        </p:nvSpPr>
        <p:spPr>
          <a:xfrm>
            <a:off x="1017588" y="1631950"/>
            <a:ext cx="7235825" cy="4346575"/>
          </a:xfrm>
          <a:prstGeom prst="rect">
            <a:avLst/>
          </a:prstGeom>
        </p:spPr>
        <p:txBody>
          <a:bodyPr lIns="0" tIns="73660" rIns="0" bIns="0">
            <a:spAutoFit/>
          </a:bodyPr>
          <a:lstStyle/>
          <a:p>
            <a:pPr marL="241300" indent="-228600" eaLnBrk="1" fontAlgn="auto" hangingPunct="1">
              <a:spcBef>
                <a:spcPts val="5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overview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particular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aspect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studies</a:t>
            </a:r>
            <a:r>
              <a:rPr sz="1900" kern="0" spc="-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will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have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limited</a:t>
            </a:r>
            <a:r>
              <a:rPr sz="1900" kern="0" spc="-9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8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when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main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focus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Requires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u="sng" kern="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ill Sans MT"/>
                <a:cs typeface="Gill Sans MT"/>
              </a:rPr>
              <a:t>lot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reading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lnSpc>
                <a:spcPts val="2165"/>
              </a:lnSpc>
              <a:spcBef>
                <a:spcPts val="48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Although</a:t>
            </a:r>
            <a:r>
              <a:rPr sz="19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no</a:t>
            </a:r>
            <a:r>
              <a:rPr sz="1900" kern="0" spc="-18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“new”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contribution</a:t>
            </a:r>
            <a:r>
              <a:rPr sz="1900" kern="0" spc="-3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terms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results,</a:t>
            </a:r>
            <a:r>
              <a:rPr sz="1900" kern="0" spc="-2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extended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literature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eaLnBrk="1" fontAlgn="auto" hangingPunct="1">
              <a:lnSpc>
                <a:spcPts val="21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6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should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provide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perspectives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on</a:t>
            </a:r>
            <a:r>
              <a:rPr sz="19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900" kern="0" spc="-4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structure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(classification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taxonomy)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495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A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new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way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understanding</a:t>
            </a:r>
            <a:r>
              <a:rPr sz="17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Identification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of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gaps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the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field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65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It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is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all</a:t>
            </a:r>
            <a:r>
              <a:rPr sz="1900" kern="0" spc="-5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about</a:t>
            </a:r>
            <a:r>
              <a:rPr sz="19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classification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and</a:t>
            </a:r>
            <a:r>
              <a:rPr sz="1900" kern="0" spc="-5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linking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spc="-75" dirty="0">
                <a:solidFill>
                  <a:srgbClr val="585858"/>
                </a:solidFill>
                <a:latin typeface="Gill Sans MT"/>
                <a:cs typeface="Gill Sans MT"/>
              </a:rPr>
              <a:t>You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cannot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classify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something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that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 do</a:t>
            </a:r>
            <a:r>
              <a:rPr sz="1700" kern="0" spc="-2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not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understand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well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241300" indent="-228600" eaLnBrk="1" fontAlgn="auto" hangingPunct="1">
              <a:spcBef>
                <a:spcPts val="470"/>
              </a:spcBef>
              <a:spcAft>
                <a:spcPts val="0"/>
              </a:spcAft>
              <a:buClr>
                <a:srgbClr val="17406C"/>
              </a:buClr>
              <a:buFont typeface="Arial"/>
              <a:buChar char="•"/>
              <a:tabLst>
                <a:tab pos="240665" algn="l"/>
                <a:tab pos="241300" algn="l"/>
              </a:tabLst>
              <a:defRPr/>
            </a:pP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are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extremely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useful</a:t>
            </a:r>
            <a:r>
              <a:rPr sz="1900" kern="0" spc="-7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dirty="0">
                <a:solidFill>
                  <a:srgbClr val="585858"/>
                </a:solidFill>
                <a:latin typeface="Gill Sans MT"/>
                <a:cs typeface="Gill Sans MT"/>
              </a:rPr>
              <a:t>other</a:t>
            </a:r>
            <a:r>
              <a:rPr sz="1900" kern="0" spc="-6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9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researchers</a:t>
            </a:r>
            <a:endParaRPr sz="19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  <a:p>
            <a:pPr marL="698500" lvl="1" indent="-229235" eaLnBrk="1" fontAlgn="auto" hangingPunct="1">
              <a:spcBef>
                <a:spcPts val="500"/>
              </a:spcBef>
              <a:spcAft>
                <a:spcPts val="0"/>
              </a:spcAft>
              <a:buClr>
                <a:srgbClr val="17406C"/>
              </a:buClr>
              <a:buFontTx/>
              <a:buChar char="–"/>
              <a:tabLst>
                <a:tab pos="699135" algn="l"/>
              </a:tabLst>
              <a:defRPr/>
            </a:pP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Look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for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published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surveys</a:t>
            </a:r>
            <a:r>
              <a:rPr sz="1700" kern="0" spc="-3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(STARs)</a:t>
            </a:r>
            <a:r>
              <a:rPr sz="1700" kern="0" spc="-4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in</a:t>
            </a:r>
            <a:r>
              <a:rPr sz="1700" kern="0" spc="-20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dirty="0">
                <a:solidFill>
                  <a:srgbClr val="585858"/>
                </a:solidFill>
                <a:latin typeface="Gill Sans MT"/>
                <a:cs typeface="Gill Sans MT"/>
              </a:rPr>
              <a:t>your</a:t>
            </a:r>
            <a:r>
              <a:rPr sz="1700" kern="0" spc="-15" dirty="0">
                <a:solidFill>
                  <a:srgbClr val="585858"/>
                </a:solidFill>
                <a:latin typeface="Gill Sans MT"/>
                <a:cs typeface="Gill Sans MT"/>
              </a:rPr>
              <a:t> </a:t>
            </a:r>
            <a:r>
              <a:rPr sz="1700" kern="0" spc="-10" dirty="0">
                <a:solidFill>
                  <a:srgbClr val="585858"/>
                </a:solidFill>
                <a:latin typeface="Gill Sans MT"/>
                <a:cs typeface="Gill Sans MT"/>
              </a:rPr>
              <a:t>topic</a:t>
            </a:r>
            <a:endParaRPr sz="1700" kern="0">
              <a:solidFill>
                <a:sysClr val="windowText" lastClr="000000"/>
              </a:solidFill>
              <a:latin typeface="Gill Sans MT"/>
              <a:cs typeface="Gill Sans MT"/>
            </a:endParaRPr>
          </a:p>
        </p:txBody>
      </p:sp>
      <p:pic>
        <p:nvPicPr>
          <p:cNvPr id="10244" name="object 4">
            <a:extLst>
              <a:ext uri="{FF2B5EF4-FFF2-40B4-BE49-F238E27FC236}">
                <a16:creationId xmlns:a16="http://schemas.microsoft.com/office/drawing/2014/main" id="{564A01EF-1E5F-EECC-E582-B8F38175F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4450"/>
            <a:ext cx="19081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C87E617-4892-3F79-6B22-D2DF42F55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vert="horz" tIns="3175" rtlCol="0"/>
          <a:lstStyle/>
          <a:p>
            <a:pPr>
              <a:defRPr/>
            </a:pPr>
            <a:r>
              <a:t>COS700</a:t>
            </a:r>
            <a:r>
              <a:rPr spc="-30"/>
              <a:t> </a:t>
            </a:r>
            <a:r>
              <a:t>Research</a:t>
            </a:r>
            <a:r>
              <a:rPr spc="-35"/>
              <a:t> </a:t>
            </a:r>
            <a:r>
              <a:rPr spc="-10"/>
              <a:t>Methods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10726D6-D4EA-3395-687A-EC8A2BF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3175" rtlCol="0"/>
          <a:lstStyle/>
          <a:p>
            <a:pPr marL="38100">
              <a:defRPr/>
            </a:pPr>
            <a:fld id="{B96F2E43-E09F-4113-8986-BFCC6B98D720}" type="slidenum">
              <a:rPr spc="-25"/>
              <a:pPr marL="38100">
                <a:defRPr/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2270</Words>
  <Application>Microsoft Office PowerPoint</Application>
  <PresentationFormat>On-screen Show 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Impact</vt:lpstr>
      <vt:lpstr>Office Theme</vt:lpstr>
      <vt:lpstr>PowerPoint Presentation</vt:lpstr>
      <vt:lpstr>RESEARCH METHOD</vt:lpstr>
      <vt:lpstr>ASSESSING VALIDITY OF A RESEARCH FINDING</vt:lpstr>
      <vt:lpstr>ASSESSING VALIDITY OF A RESEARCH FINDING</vt:lpstr>
      <vt:lpstr>ASSESSING VALIDITY OF A RESEARCH FINDING</vt:lpstr>
      <vt:lpstr>ASSESSING VALIDITY OF A RESEARCH FINDING</vt:lpstr>
      <vt:lpstr>COMMON COMPUTER SCIENCE RESEARCH APPROACHES</vt:lpstr>
      <vt:lpstr>COMMON COMPUTER SCIENCE RESEARCH APPROACHES</vt:lpstr>
      <vt:lpstr>LITERATURE SURVEYS</vt:lpstr>
      <vt:lpstr>MODELS</vt:lpstr>
      <vt:lpstr>LANGUAGES</vt:lpstr>
      <vt:lpstr>PROTOTYPES</vt:lpstr>
      <vt:lpstr>ALGORITHMS</vt:lpstr>
      <vt:lpstr>EXPERIMENTS</vt:lpstr>
      <vt:lpstr>EXPERIMENTS (CONT.)</vt:lpstr>
      <vt:lpstr>MATHEMATICAL PROOFS</vt:lpstr>
      <vt:lpstr>MATHEMATICAL PROOFS (CONT.)</vt:lpstr>
      <vt:lpstr>MATHEMATICAL PROOFS (CONT.)</vt:lpstr>
      <vt:lpstr>ARGUMENTS</vt:lpstr>
      <vt:lpstr>ARGUMENTS</vt:lpstr>
      <vt:lpstr>SURVEYS</vt:lpstr>
      <vt:lpstr>CASE STUDIES</vt:lpstr>
      <vt:lpstr>EXAMPLE 1</vt:lpstr>
      <vt:lpstr>EXAMPLE 1 (CONT.)</vt:lpstr>
      <vt:lpstr>EXAMPLE 2</vt:lpstr>
      <vt:lpstr>EXAMPLE 2 (CONT.)</vt:lpstr>
      <vt:lpstr>INDIVIDUAL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Jano Esterhuizen</dc:creator>
  <cp:lastModifiedBy>Jano Esterhuizen</cp:lastModifiedBy>
  <cp:revision>1</cp:revision>
  <dcterms:created xsi:type="dcterms:W3CDTF">2024-05-26T01:46:16Z</dcterms:created>
  <dcterms:modified xsi:type="dcterms:W3CDTF">2024-05-25T19:36:33Z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pdftk 2.02 - www.pdftk.com</vt:lpwstr>
  </property>
  <property fmtid="{D5CDD505-2E9C-101B-9397-08002B2CF9AE}" pid="4" name="LastSaved">
    <vt:filetime>2024-05-26T00:00:00Z</vt:filetime>
  </property>
  <property fmtid="{D5CDD505-2E9C-101B-9397-08002B2CF9AE}" pid="5" name="Producer">
    <vt:lpwstr>itext-paulo-155 (itextpdf.sf.net-lowagie.com)</vt:lpwstr>
  </property>
</Properties>
</file>