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Lst>
  <p:sldSz cx="9144000" cy="6858000" type="screen4x3"/>
  <p:notesSz cx="9144000" cy="6858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94"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presProps" Target="presProps.xml"/><Relationship Id="rId31" Type="http://schemas.openxmlformats.org/officeDocument/2006/relationships/viewProps" Target="viewProps.xml"/><Relationship Id="rId32" Type="http://schemas.openxmlformats.org/officeDocument/2006/relationships/theme" Target="theme/theme1.xml"/><Relationship Id="rId3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a:lstStyle>
            <a:lvl1pPr>
              <a:defRPr/>
            </a:lvl1pPr>
          </a:lstStyle>
          <a:p>
            <a:endParaRPr/>
          </a:p>
        </p:txBody>
      </p:sp>
      <p:sp>
        <p:nvSpPr>
          <p:cNvPr id="4" name="Holder 4">
            <a:extLst>
              <a:ext uri="{FF2B5EF4-FFF2-40B4-BE49-F238E27FC236}">
                <a16:creationId xmlns:a16="http://schemas.microsoft.com/office/drawing/2014/main" id="{85D0E2EC-E739-B23D-1325-5BE6CB9A90D6}"/>
              </a:ext>
            </a:extLst>
          </p:cNvPr>
          <p:cNvSpPr>
            <a:spLocks noGrp="1"/>
          </p:cNvSpPr>
          <p:nvPr>
            <p:ph type="ftr" sz="quarter" idx="10"/>
          </p:nvPr>
        </p:nvSpPr>
        <p:spPr/>
        <p:txBody>
          <a:bodyPr/>
          <a:lstStyle>
            <a:lvl1pPr>
              <a:defRPr/>
            </a:lvl1pPr>
          </a:lstStyle>
          <a:p>
            <a:pPr>
              <a:defRPr/>
            </a:pPr>
            <a:r>
              <a:t>COS700</a:t>
            </a:r>
            <a:r>
              <a:rPr spc="-30"/>
              <a:t> </a:t>
            </a:r>
            <a:r>
              <a:t>Research</a:t>
            </a:r>
            <a:r>
              <a:rPr spc="-35"/>
              <a:t> </a:t>
            </a:r>
            <a:r>
              <a:rPr spc="-10"/>
              <a:t>Methods</a:t>
            </a:r>
          </a:p>
        </p:txBody>
      </p:sp>
      <p:sp>
        <p:nvSpPr>
          <p:cNvPr id="5" name="Holder 5">
            <a:extLst>
              <a:ext uri="{FF2B5EF4-FFF2-40B4-BE49-F238E27FC236}">
                <a16:creationId xmlns:a16="http://schemas.microsoft.com/office/drawing/2014/main" id="{3E318539-AAE3-679A-A989-B2CE68EB2394}"/>
              </a:ext>
            </a:extLst>
          </p:cNvPr>
          <p:cNvSpPr>
            <a:spLocks noGrp="1" noChangeArrowheads="1"/>
          </p:cNvSpPr>
          <p:nvPr>
            <p:ph type="dt" sz="half" idx="11"/>
          </p:nvPr>
        </p:nvSpPr>
        <p:spPr>
          <a:ln/>
        </p:spPr>
        <p:txBody>
          <a:bodyPr/>
          <a:lstStyle>
            <a:lvl1pPr>
              <a:defRPr/>
            </a:lvl1pPr>
          </a:lstStyle>
          <a:p>
            <a:fld id="{A98DE83A-E7CB-4D31-B7A9-75334010FE16}" type="datetimeFigureOut">
              <a:rPr lang="en-US" altLang="en-US"/>
              <a:pPr/>
              <a:t>5/25/2024</a:t>
            </a:fld>
            <a:endParaRPr lang="en-US" altLang="en-US"/>
          </a:p>
        </p:txBody>
      </p:sp>
      <p:sp>
        <p:nvSpPr>
          <p:cNvPr id="6" name="Holder 6">
            <a:extLst>
              <a:ext uri="{FF2B5EF4-FFF2-40B4-BE49-F238E27FC236}">
                <a16:creationId xmlns:a16="http://schemas.microsoft.com/office/drawing/2014/main" id="{83476539-122A-35C5-1711-3BDDEBCE5183}"/>
              </a:ext>
            </a:extLst>
          </p:cNvPr>
          <p:cNvSpPr>
            <a:spLocks noGrp="1"/>
          </p:cNvSpPr>
          <p:nvPr>
            <p:ph type="sldNum" sz="quarter" idx="12"/>
          </p:nvPr>
        </p:nvSpPr>
        <p:spPr/>
        <p:txBody>
          <a:bodyPr/>
          <a:lstStyle>
            <a:lvl1pPr>
              <a:defRPr/>
            </a:lvl1pPr>
          </a:lstStyle>
          <a:p>
            <a:pPr>
              <a:defRPr/>
            </a:pPr>
            <a:fld id="{B2C0DEF8-37B9-4368-9CF3-59B54CD6F427}" type="slidenum">
              <a:rPr/>
              <a:pPr>
                <a:defRPr/>
              </a:pPr>
              <a:t>‹#›</a:t>
            </a:fld>
            <a:endParaRPr/>
          </a:p>
        </p:txBody>
      </p:sp>
    </p:spTree>
    <p:extLst>
      <p:ext uri="{BB962C8B-B14F-4D97-AF65-F5344CB8AC3E}">
        <p14:creationId xmlns:p14="http://schemas.microsoft.com/office/powerpoint/2010/main" val="40444516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a:lstStyle>
            <a:lvl1pPr>
              <a:defRPr sz="5100" b="0" i="0">
                <a:solidFill>
                  <a:srgbClr val="17406C"/>
                </a:solidFill>
                <a:latin typeface="Impact"/>
                <a:cs typeface="Impact"/>
              </a:defRPr>
            </a:lvl1pPr>
          </a:lstStyle>
          <a:p>
            <a:endParaRPr/>
          </a:p>
        </p:txBody>
      </p:sp>
      <p:sp>
        <p:nvSpPr>
          <p:cNvPr id="3" name="Holder 3"/>
          <p:cNvSpPr>
            <a:spLocks noGrp="1"/>
          </p:cNvSpPr>
          <p:nvPr>
            <p:ph type="body" idx="1"/>
          </p:nvPr>
        </p:nvSpPr>
        <p:spPr/>
        <p:txBody>
          <a:bodyPr/>
          <a:lstStyle>
            <a:lvl1pPr>
              <a:defRPr sz="2000" b="0" i="0">
                <a:solidFill>
                  <a:srgbClr val="585858"/>
                </a:solidFill>
                <a:latin typeface="Gill Sans MT"/>
                <a:cs typeface="Gill Sans MT"/>
              </a:defRPr>
            </a:lvl1pPr>
          </a:lstStyle>
          <a:p>
            <a:endParaRPr/>
          </a:p>
        </p:txBody>
      </p:sp>
      <p:sp>
        <p:nvSpPr>
          <p:cNvPr id="4" name="Holder 4">
            <a:extLst>
              <a:ext uri="{FF2B5EF4-FFF2-40B4-BE49-F238E27FC236}">
                <a16:creationId xmlns:a16="http://schemas.microsoft.com/office/drawing/2014/main" id="{729203AB-85BB-D058-0B0F-0A281C054FEA}"/>
              </a:ext>
            </a:extLst>
          </p:cNvPr>
          <p:cNvSpPr>
            <a:spLocks noGrp="1"/>
          </p:cNvSpPr>
          <p:nvPr>
            <p:ph type="ftr" sz="quarter" idx="10"/>
          </p:nvPr>
        </p:nvSpPr>
        <p:spPr/>
        <p:txBody>
          <a:bodyPr/>
          <a:lstStyle>
            <a:lvl1pPr>
              <a:defRPr/>
            </a:lvl1pPr>
          </a:lstStyle>
          <a:p>
            <a:pPr>
              <a:defRPr/>
            </a:pPr>
            <a:r>
              <a:t>COS700</a:t>
            </a:r>
            <a:r>
              <a:rPr spc="-30"/>
              <a:t> </a:t>
            </a:r>
            <a:r>
              <a:t>Research</a:t>
            </a:r>
            <a:r>
              <a:rPr spc="-35"/>
              <a:t> </a:t>
            </a:r>
            <a:r>
              <a:rPr spc="-10"/>
              <a:t>Methods</a:t>
            </a:r>
          </a:p>
        </p:txBody>
      </p:sp>
      <p:sp>
        <p:nvSpPr>
          <p:cNvPr id="5" name="Holder 5">
            <a:extLst>
              <a:ext uri="{FF2B5EF4-FFF2-40B4-BE49-F238E27FC236}">
                <a16:creationId xmlns:a16="http://schemas.microsoft.com/office/drawing/2014/main" id="{AAC804AA-5A4A-B0D3-F28E-247FFE111BCF}"/>
              </a:ext>
            </a:extLst>
          </p:cNvPr>
          <p:cNvSpPr>
            <a:spLocks noGrp="1" noChangeArrowheads="1"/>
          </p:cNvSpPr>
          <p:nvPr>
            <p:ph type="dt" sz="half" idx="11"/>
          </p:nvPr>
        </p:nvSpPr>
        <p:spPr>
          <a:ln/>
        </p:spPr>
        <p:txBody>
          <a:bodyPr/>
          <a:lstStyle>
            <a:lvl1pPr>
              <a:defRPr/>
            </a:lvl1pPr>
          </a:lstStyle>
          <a:p>
            <a:fld id="{66B55663-6CDA-499E-9AB1-4B84971E9982}" type="datetimeFigureOut">
              <a:rPr lang="en-US" altLang="en-US"/>
              <a:pPr/>
              <a:t>5/25/2024</a:t>
            </a:fld>
            <a:endParaRPr lang="en-US" altLang="en-US"/>
          </a:p>
        </p:txBody>
      </p:sp>
      <p:sp>
        <p:nvSpPr>
          <p:cNvPr id="6" name="Holder 6">
            <a:extLst>
              <a:ext uri="{FF2B5EF4-FFF2-40B4-BE49-F238E27FC236}">
                <a16:creationId xmlns:a16="http://schemas.microsoft.com/office/drawing/2014/main" id="{2A737A75-BDDF-F710-42F4-327D88B4BEC1}"/>
              </a:ext>
            </a:extLst>
          </p:cNvPr>
          <p:cNvSpPr>
            <a:spLocks noGrp="1"/>
          </p:cNvSpPr>
          <p:nvPr>
            <p:ph type="sldNum" sz="quarter" idx="12"/>
          </p:nvPr>
        </p:nvSpPr>
        <p:spPr/>
        <p:txBody>
          <a:bodyPr/>
          <a:lstStyle>
            <a:lvl1pPr>
              <a:defRPr/>
            </a:lvl1pPr>
          </a:lstStyle>
          <a:p>
            <a:pPr>
              <a:defRPr/>
            </a:pPr>
            <a:fld id="{D53D63C7-3F5A-4F2F-A70B-F117ADD04C8C}" type="slidenum">
              <a:rPr/>
              <a:pPr>
                <a:defRPr/>
              </a:pPr>
              <a:t>‹#›</a:t>
            </a:fld>
            <a:endParaRPr/>
          </a:p>
        </p:txBody>
      </p:sp>
    </p:spTree>
    <p:extLst>
      <p:ext uri="{BB962C8B-B14F-4D97-AF65-F5344CB8AC3E}">
        <p14:creationId xmlns:p14="http://schemas.microsoft.com/office/powerpoint/2010/main" val="16317054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a:lstStyle>
            <a:lvl1pPr>
              <a:defRPr sz="5100" b="0" i="0">
                <a:solidFill>
                  <a:srgbClr val="17406C"/>
                </a:solidFill>
                <a:latin typeface="Impact"/>
                <a:cs typeface="Impact"/>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a:lstStyle>
            <a:lvl1pPr>
              <a:defRPr/>
            </a:lvl1pPr>
          </a:lstStyle>
          <a:p>
            <a:endParaRPr/>
          </a:p>
        </p:txBody>
      </p:sp>
      <p:sp>
        <p:nvSpPr>
          <p:cNvPr id="5" name="Holder 4">
            <a:extLst>
              <a:ext uri="{FF2B5EF4-FFF2-40B4-BE49-F238E27FC236}">
                <a16:creationId xmlns:a16="http://schemas.microsoft.com/office/drawing/2014/main" id="{20CB6A12-67E7-778A-906C-38A209402339}"/>
              </a:ext>
            </a:extLst>
          </p:cNvPr>
          <p:cNvSpPr>
            <a:spLocks noGrp="1"/>
          </p:cNvSpPr>
          <p:nvPr>
            <p:ph type="ftr" sz="quarter" idx="10"/>
          </p:nvPr>
        </p:nvSpPr>
        <p:spPr/>
        <p:txBody>
          <a:bodyPr/>
          <a:lstStyle>
            <a:lvl1pPr>
              <a:defRPr/>
            </a:lvl1pPr>
          </a:lstStyle>
          <a:p>
            <a:pPr>
              <a:defRPr/>
            </a:pPr>
            <a:r>
              <a:t>COS700</a:t>
            </a:r>
            <a:r>
              <a:rPr spc="-30"/>
              <a:t> </a:t>
            </a:r>
            <a:r>
              <a:t>Research</a:t>
            </a:r>
            <a:r>
              <a:rPr spc="-35"/>
              <a:t> </a:t>
            </a:r>
            <a:r>
              <a:rPr spc="-10"/>
              <a:t>Methods</a:t>
            </a:r>
          </a:p>
        </p:txBody>
      </p:sp>
      <p:sp>
        <p:nvSpPr>
          <p:cNvPr id="6" name="Holder 5">
            <a:extLst>
              <a:ext uri="{FF2B5EF4-FFF2-40B4-BE49-F238E27FC236}">
                <a16:creationId xmlns:a16="http://schemas.microsoft.com/office/drawing/2014/main" id="{2E6BB0A4-1D3D-53E8-FD65-93DA76E077B5}"/>
              </a:ext>
            </a:extLst>
          </p:cNvPr>
          <p:cNvSpPr>
            <a:spLocks noGrp="1" noChangeArrowheads="1"/>
          </p:cNvSpPr>
          <p:nvPr>
            <p:ph type="dt" sz="half" idx="11"/>
          </p:nvPr>
        </p:nvSpPr>
        <p:spPr>
          <a:ln/>
        </p:spPr>
        <p:txBody>
          <a:bodyPr/>
          <a:lstStyle>
            <a:lvl1pPr>
              <a:defRPr/>
            </a:lvl1pPr>
          </a:lstStyle>
          <a:p>
            <a:fld id="{CCAFADBE-E95A-4EAC-8BA6-DD98E50A71A0}" type="datetimeFigureOut">
              <a:rPr lang="en-US" altLang="en-US"/>
              <a:pPr/>
              <a:t>5/25/2024</a:t>
            </a:fld>
            <a:endParaRPr lang="en-US" altLang="en-US"/>
          </a:p>
        </p:txBody>
      </p:sp>
      <p:sp>
        <p:nvSpPr>
          <p:cNvPr id="7" name="Holder 6">
            <a:extLst>
              <a:ext uri="{FF2B5EF4-FFF2-40B4-BE49-F238E27FC236}">
                <a16:creationId xmlns:a16="http://schemas.microsoft.com/office/drawing/2014/main" id="{0F474851-456E-84D0-5107-697748DE7AE8}"/>
              </a:ext>
            </a:extLst>
          </p:cNvPr>
          <p:cNvSpPr>
            <a:spLocks noGrp="1"/>
          </p:cNvSpPr>
          <p:nvPr>
            <p:ph type="sldNum" sz="quarter" idx="12"/>
          </p:nvPr>
        </p:nvSpPr>
        <p:spPr/>
        <p:txBody>
          <a:bodyPr/>
          <a:lstStyle>
            <a:lvl1pPr>
              <a:defRPr/>
            </a:lvl1pPr>
          </a:lstStyle>
          <a:p>
            <a:pPr>
              <a:defRPr/>
            </a:pPr>
            <a:fld id="{C1260A9C-F61F-401E-8B45-ED23E69784BE}" type="slidenum">
              <a:rPr/>
              <a:pPr>
                <a:defRPr/>
              </a:pPr>
              <a:t>‹#›</a:t>
            </a:fld>
            <a:endParaRPr/>
          </a:p>
        </p:txBody>
      </p:sp>
    </p:spTree>
    <p:extLst>
      <p:ext uri="{BB962C8B-B14F-4D97-AF65-F5344CB8AC3E}">
        <p14:creationId xmlns:p14="http://schemas.microsoft.com/office/powerpoint/2010/main" val="29529741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a:lstStyle>
            <a:lvl1pPr>
              <a:defRPr sz="5100" b="0" i="0">
                <a:solidFill>
                  <a:srgbClr val="17406C"/>
                </a:solidFill>
                <a:latin typeface="Impact"/>
                <a:cs typeface="Impact"/>
              </a:defRPr>
            </a:lvl1pPr>
          </a:lstStyle>
          <a:p>
            <a:endParaRPr/>
          </a:p>
        </p:txBody>
      </p:sp>
      <p:sp>
        <p:nvSpPr>
          <p:cNvPr id="3" name="Holder 4">
            <a:extLst>
              <a:ext uri="{FF2B5EF4-FFF2-40B4-BE49-F238E27FC236}">
                <a16:creationId xmlns:a16="http://schemas.microsoft.com/office/drawing/2014/main" id="{1639A760-9083-C2BE-4EEE-8D4B540956E8}"/>
              </a:ext>
            </a:extLst>
          </p:cNvPr>
          <p:cNvSpPr>
            <a:spLocks noGrp="1"/>
          </p:cNvSpPr>
          <p:nvPr>
            <p:ph type="ftr" sz="quarter" idx="10"/>
          </p:nvPr>
        </p:nvSpPr>
        <p:spPr/>
        <p:txBody>
          <a:bodyPr/>
          <a:lstStyle>
            <a:lvl1pPr>
              <a:defRPr/>
            </a:lvl1pPr>
          </a:lstStyle>
          <a:p>
            <a:pPr>
              <a:defRPr/>
            </a:pPr>
            <a:r>
              <a:t>COS700</a:t>
            </a:r>
            <a:r>
              <a:rPr spc="-30"/>
              <a:t> </a:t>
            </a:r>
            <a:r>
              <a:t>Research</a:t>
            </a:r>
            <a:r>
              <a:rPr spc="-35"/>
              <a:t> </a:t>
            </a:r>
            <a:r>
              <a:rPr spc="-10"/>
              <a:t>Methods</a:t>
            </a:r>
          </a:p>
        </p:txBody>
      </p:sp>
      <p:sp>
        <p:nvSpPr>
          <p:cNvPr id="4" name="Holder 5">
            <a:extLst>
              <a:ext uri="{FF2B5EF4-FFF2-40B4-BE49-F238E27FC236}">
                <a16:creationId xmlns:a16="http://schemas.microsoft.com/office/drawing/2014/main" id="{9EA6DD68-983E-26FB-1B6D-114E6F870686}"/>
              </a:ext>
            </a:extLst>
          </p:cNvPr>
          <p:cNvSpPr>
            <a:spLocks noGrp="1" noChangeArrowheads="1"/>
          </p:cNvSpPr>
          <p:nvPr>
            <p:ph type="dt" sz="half" idx="11"/>
          </p:nvPr>
        </p:nvSpPr>
        <p:spPr>
          <a:ln/>
        </p:spPr>
        <p:txBody>
          <a:bodyPr/>
          <a:lstStyle>
            <a:lvl1pPr>
              <a:defRPr/>
            </a:lvl1pPr>
          </a:lstStyle>
          <a:p>
            <a:fld id="{BBB3A5A1-6B8F-4A66-A60B-397E38A19570}" type="datetimeFigureOut">
              <a:rPr lang="en-US" altLang="en-US"/>
              <a:pPr/>
              <a:t>5/25/2024</a:t>
            </a:fld>
            <a:endParaRPr lang="en-US" altLang="en-US"/>
          </a:p>
        </p:txBody>
      </p:sp>
      <p:sp>
        <p:nvSpPr>
          <p:cNvPr id="5" name="Holder 6">
            <a:extLst>
              <a:ext uri="{FF2B5EF4-FFF2-40B4-BE49-F238E27FC236}">
                <a16:creationId xmlns:a16="http://schemas.microsoft.com/office/drawing/2014/main" id="{B207F86D-D319-CB96-36CC-AECD57AF347C}"/>
              </a:ext>
            </a:extLst>
          </p:cNvPr>
          <p:cNvSpPr>
            <a:spLocks noGrp="1"/>
          </p:cNvSpPr>
          <p:nvPr>
            <p:ph type="sldNum" sz="quarter" idx="12"/>
          </p:nvPr>
        </p:nvSpPr>
        <p:spPr/>
        <p:txBody>
          <a:bodyPr/>
          <a:lstStyle>
            <a:lvl1pPr>
              <a:defRPr/>
            </a:lvl1pPr>
          </a:lstStyle>
          <a:p>
            <a:pPr>
              <a:defRPr/>
            </a:pPr>
            <a:fld id="{67B6C5DF-B569-410D-BAD2-5389E4945B0D}" type="slidenum">
              <a:rPr/>
              <a:pPr>
                <a:defRPr/>
              </a:pPr>
              <a:t>‹#›</a:t>
            </a:fld>
            <a:endParaRPr/>
          </a:p>
        </p:txBody>
      </p:sp>
    </p:spTree>
    <p:extLst>
      <p:ext uri="{BB962C8B-B14F-4D97-AF65-F5344CB8AC3E}">
        <p14:creationId xmlns:p14="http://schemas.microsoft.com/office/powerpoint/2010/main" val="6786519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4">
            <a:extLst>
              <a:ext uri="{FF2B5EF4-FFF2-40B4-BE49-F238E27FC236}">
                <a16:creationId xmlns:a16="http://schemas.microsoft.com/office/drawing/2014/main" id="{A038EF57-79AC-A06D-1057-595A48A47906}"/>
              </a:ext>
            </a:extLst>
          </p:cNvPr>
          <p:cNvSpPr>
            <a:spLocks noGrp="1"/>
          </p:cNvSpPr>
          <p:nvPr>
            <p:ph type="ftr" sz="quarter" idx="10"/>
          </p:nvPr>
        </p:nvSpPr>
        <p:spPr/>
        <p:txBody>
          <a:bodyPr/>
          <a:lstStyle>
            <a:lvl1pPr>
              <a:defRPr/>
            </a:lvl1pPr>
          </a:lstStyle>
          <a:p>
            <a:pPr>
              <a:defRPr/>
            </a:pPr>
            <a:r>
              <a:t>COS700</a:t>
            </a:r>
            <a:r>
              <a:rPr spc="-30"/>
              <a:t> </a:t>
            </a:r>
            <a:r>
              <a:t>Research</a:t>
            </a:r>
            <a:r>
              <a:rPr spc="-35"/>
              <a:t> </a:t>
            </a:r>
            <a:r>
              <a:rPr spc="-10"/>
              <a:t>Methods</a:t>
            </a:r>
          </a:p>
        </p:txBody>
      </p:sp>
      <p:sp>
        <p:nvSpPr>
          <p:cNvPr id="3" name="Holder 5">
            <a:extLst>
              <a:ext uri="{FF2B5EF4-FFF2-40B4-BE49-F238E27FC236}">
                <a16:creationId xmlns:a16="http://schemas.microsoft.com/office/drawing/2014/main" id="{53741C4A-B443-99EC-24BF-1D04AA0F68C7}"/>
              </a:ext>
            </a:extLst>
          </p:cNvPr>
          <p:cNvSpPr>
            <a:spLocks noGrp="1" noChangeArrowheads="1"/>
          </p:cNvSpPr>
          <p:nvPr>
            <p:ph type="dt" sz="half" idx="11"/>
          </p:nvPr>
        </p:nvSpPr>
        <p:spPr>
          <a:ln/>
        </p:spPr>
        <p:txBody>
          <a:bodyPr/>
          <a:lstStyle>
            <a:lvl1pPr>
              <a:defRPr/>
            </a:lvl1pPr>
          </a:lstStyle>
          <a:p>
            <a:fld id="{EA5CC432-5AAD-41F3-823E-BA22016E5525}" type="datetimeFigureOut">
              <a:rPr lang="en-US" altLang="en-US"/>
              <a:pPr/>
              <a:t>5/25/2024</a:t>
            </a:fld>
            <a:endParaRPr lang="en-US" altLang="en-US"/>
          </a:p>
        </p:txBody>
      </p:sp>
      <p:sp>
        <p:nvSpPr>
          <p:cNvPr id="4" name="Holder 6">
            <a:extLst>
              <a:ext uri="{FF2B5EF4-FFF2-40B4-BE49-F238E27FC236}">
                <a16:creationId xmlns:a16="http://schemas.microsoft.com/office/drawing/2014/main" id="{FF84DC73-918B-DD41-E1A5-F67F351B236F}"/>
              </a:ext>
            </a:extLst>
          </p:cNvPr>
          <p:cNvSpPr>
            <a:spLocks noGrp="1"/>
          </p:cNvSpPr>
          <p:nvPr>
            <p:ph type="sldNum" sz="quarter" idx="12"/>
          </p:nvPr>
        </p:nvSpPr>
        <p:spPr/>
        <p:txBody>
          <a:bodyPr/>
          <a:lstStyle>
            <a:lvl1pPr>
              <a:defRPr/>
            </a:lvl1pPr>
          </a:lstStyle>
          <a:p>
            <a:pPr>
              <a:defRPr/>
            </a:pPr>
            <a:fld id="{64E0D2BA-9424-41E5-8EDD-449A27ABDA81}" type="slidenum">
              <a:rPr/>
              <a:pPr>
                <a:defRPr/>
              </a:pPr>
              <a:t>‹#›</a:t>
            </a:fld>
            <a:endParaRPr/>
          </a:p>
        </p:txBody>
      </p:sp>
    </p:spTree>
    <p:extLst>
      <p:ext uri="{BB962C8B-B14F-4D97-AF65-F5344CB8AC3E}">
        <p14:creationId xmlns:p14="http://schemas.microsoft.com/office/powerpoint/2010/main" val="145008660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bg object 16">
            <a:extLst>
              <a:ext uri="{FF2B5EF4-FFF2-40B4-BE49-F238E27FC236}">
                <a16:creationId xmlns:a16="http://schemas.microsoft.com/office/drawing/2014/main" id="{1CD2D684-3777-97BB-8D6A-213572C2CB79}"/>
              </a:ext>
            </a:extLst>
          </p:cNvPr>
          <p:cNvSpPr>
            <a:spLocks/>
          </p:cNvSpPr>
          <p:nvPr/>
        </p:nvSpPr>
        <p:spPr bwMode="auto">
          <a:xfrm>
            <a:off x="0" y="0"/>
            <a:ext cx="8931275" cy="6858000"/>
          </a:xfrm>
          <a:custGeom>
            <a:avLst/>
            <a:gdLst>
              <a:gd name="T0" fmla="*/ 0 w 8931275"/>
              <a:gd name="T1" fmla="*/ 6858000 h 6858000"/>
              <a:gd name="T2" fmla="*/ 8931275 w 8931275"/>
              <a:gd name="T3" fmla="*/ 6858000 h 6858000"/>
              <a:gd name="T4" fmla="*/ 8931275 w 8931275"/>
              <a:gd name="T5" fmla="*/ 0 h 6858000"/>
              <a:gd name="T6" fmla="*/ 0 w 8931275"/>
              <a:gd name="T7" fmla="*/ 0 h 6858000"/>
              <a:gd name="T8" fmla="*/ 0 w 8931275"/>
              <a:gd name="T9" fmla="*/ 6858000 h 6858000"/>
            </a:gdLst>
            <a:ahLst/>
            <a:cxnLst>
              <a:cxn ang="0">
                <a:pos x="T0" y="T1"/>
              </a:cxn>
              <a:cxn ang="0">
                <a:pos x="T2" y="T3"/>
              </a:cxn>
              <a:cxn ang="0">
                <a:pos x="T4" y="T5"/>
              </a:cxn>
              <a:cxn ang="0">
                <a:pos x="T6" y="T7"/>
              </a:cxn>
              <a:cxn ang="0">
                <a:pos x="T8" y="T9"/>
              </a:cxn>
            </a:cxnLst>
            <a:rect l="0" t="0" r="r" b="b"/>
            <a:pathLst>
              <a:path w="8931275" h="6858000">
                <a:moveTo>
                  <a:pt x="0" y="6858000"/>
                </a:moveTo>
                <a:lnTo>
                  <a:pt x="8931275" y="6858000"/>
                </a:lnTo>
                <a:lnTo>
                  <a:pt x="8931275" y="0"/>
                </a:lnTo>
                <a:lnTo>
                  <a:pt x="0" y="0"/>
                </a:lnTo>
                <a:lnTo>
                  <a:pt x="0" y="6858000"/>
                </a:lnTo>
                <a:close/>
              </a:path>
            </a:pathLst>
          </a:custGeom>
          <a:solidFill>
            <a:srgbClr val="DBEEF8"/>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ZA"/>
          </a:p>
        </p:txBody>
      </p:sp>
      <p:sp>
        <p:nvSpPr>
          <p:cNvPr id="1027" name="bg object 17">
            <a:extLst>
              <a:ext uri="{FF2B5EF4-FFF2-40B4-BE49-F238E27FC236}">
                <a16:creationId xmlns:a16="http://schemas.microsoft.com/office/drawing/2014/main" id="{93550E78-C3CF-39A6-58AA-7777894B18D0}"/>
              </a:ext>
            </a:extLst>
          </p:cNvPr>
          <p:cNvSpPr>
            <a:spLocks/>
          </p:cNvSpPr>
          <p:nvPr/>
        </p:nvSpPr>
        <p:spPr bwMode="auto">
          <a:xfrm>
            <a:off x="8931275" y="0"/>
            <a:ext cx="212725" cy="6858000"/>
          </a:xfrm>
          <a:custGeom>
            <a:avLst/>
            <a:gdLst>
              <a:gd name="T0" fmla="*/ 212725 w 212725"/>
              <a:gd name="T1" fmla="*/ 0 h 6858000"/>
              <a:gd name="T2" fmla="*/ 0 w 212725"/>
              <a:gd name="T3" fmla="*/ 0 h 6858000"/>
              <a:gd name="T4" fmla="*/ 0 w 212725"/>
              <a:gd name="T5" fmla="*/ 6858000 h 6858000"/>
              <a:gd name="T6" fmla="*/ 212725 w 212725"/>
              <a:gd name="T7" fmla="*/ 6858000 h 6858000"/>
              <a:gd name="T8" fmla="*/ 212725 w 212725"/>
              <a:gd name="T9" fmla="*/ 0 h 6858000"/>
            </a:gdLst>
            <a:ahLst/>
            <a:cxnLst>
              <a:cxn ang="0">
                <a:pos x="T0" y="T1"/>
              </a:cxn>
              <a:cxn ang="0">
                <a:pos x="T2" y="T3"/>
              </a:cxn>
              <a:cxn ang="0">
                <a:pos x="T4" y="T5"/>
              </a:cxn>
              <a:cxn ang="0">
                <a:pos x="T6" y="T7"/>
              </a:cxn>
              <a:cxn ang="0">
                <a:pos x="T8" y="T9"/>
              </a:cxn>
            </a:cxnLst>
            <a:rect l="0" t="0" r="r" b="b"/>
            <a:pathLst>
              <a:path w="212725" h="6858000">
                <a:moveTo>
                  <a:pt x="212725" y="0"/>
                </a:moveTo>
                <a:lnTo>
                  <a:pt x="0" y="0"/>
                </a:lnTo>
                <a:lnTo>
                  <a:pt x="0" y="6858000"/>
                </a:lnTo>
                <a:lnTo>
                  <a:pt x="212725" y="6858000"/>
                </a:lnTo>
                <a:lnTo>
                  <a:pt x="212725" y="0"/>
                </a:lnTo>
                <a:close/>
              </a:path>
            </a:pathLst>
          </a:custGeom>
          <a:solidFill>
            <a:srgbClr val="0E6EC5"/>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ZA"/>
          </a:p>
        </p:txBody>
      </p:sp>
      <p:sp>
        <p:nvSpPr>
          <p:cNvPr id="1028" name="bg object 18">
            <a:extLst>
              <a:ext uri="{FF2B5EF4-FFF2-40B4-BE49-F238E27FC236}">
                <a16:creationId xmlns:a16="http://schemas.microsoft.com/office/drawing/2014/main" id="{5339402B-9A1F-6389-C157-9A36ECE6B864}"/>
              </a:ext>
            </a:extLst>
          </p:cNvPr>
          <p:cNvSpPr>
            <a:spLocks/>
          </p:cNvSpPr>
          <p:nvPr/>
        </p:nvSpPr>
        <p:spPr bwMode="auto">
          <a:xfrm>
            <a:off x="0" y="0"/>
            <a:ext cx="679450" cy="6858000"/>
          </a:xfrm>
          <a:custGeom>
            <a:avLst/>
            <a:gdLst>
              <a:gd name="T0" fmla="*/ 0 w 679450"/>
              <a:gd name="T1" fmla="*/ 6857999 h 6858000"/>
              <a:gd name="T2" fmla="*/ 506023 w 679450"/>
              <a:gd name="T3" fmla="*/ 6750097 h 6858000"/>
              <a:gd name="T4" fmla="*/ 536744 w 679450"/>
              <a:gd name="T5" fmla="*/ 6626980 h 6858000"/>
              <a:gd name="T6" fmla="*/ 612905 w 679450"/>
              <a:gd name="T7" fmla="*/ 6469245 h 6858000"/>
              <a:gd name="T8" fmla="*/ 664584 w 679450"/>
              <a:gd name="T9" fmla="*/ 6325468 h 6858000"/>
              <a:gd name="T10" fmla="*/ 679450 w 679450"/>
              <a:gd name="T11" fmla="*/ 6172200 h 6858000"/>
              <a:gd name="T12" fmla="*/ 664584 w 679450"/>
              <a:gd name="T13" fmla="*/ 6018931 h 6858000"/>
              <a:gd name="T14" fmla="*/ 612905 w 679450"/>
              <a:gd name="T15" fmla="*/ 5875154 h 6858000"/>
              <a:gd name="T16" fmla="*/ 536744 w 679450"/>
              <a:gd name="T17" fmla="*/ 5717419 h 6858000"/>
              <a:gd name="T18" fmla="*/ 506023 w 679450"/>
              <a:gd name="T19" fmla="*/ 5594302 h 6858000"/>
              <a:gd name="T20" fmla="*/ 500921 w 679450"/>
              <a:gd name="T21" fmla="*/ 5429308 h 6858000"/>
              <a:gd name="T22" fmla="*/ 524375 w 679450"/>
              <a:gd name="T23" fmla="*/ 5292371 h 6858000"/>
              <a:gd name="T24" fmla="*/ 597232 w 679450"/>
              <a:gd name="T25" fmla="*/ 5128354 h 6858000"/>
              <a:gd name="T26" fmla="*/ 654197 w 679450"/>
              <a:gd name="T27" fmla="*/ 4994628 h 6858000"/>
              <a:gd name="T28" fmla="*/ 677651 w 679450"/>
              <a:gd name="T29" fmla="*/ 4857691 h 6858000"/>
              <a:gd name="T30" fmla="*/ 672549 w 679450"/>
              <a:gd name="T31" fmla="*/ 4692697 h 6858000"/>
              <a:gd name="T32" fmla="*/ 641828 w 679450"/>
              <a:gd name="T33" fmla="*/ 4569580 h 6858000"/>
              <a:gd name="T34" fmla="*/ 565667 w 679450"/>
              <a:gd name="T35" fmla="*/ 4411845 h 6858000"/>
              <a:gd name="T36" fmla="*/ 513987 w 679450"/>
              <a:gd name="T37" fmla="*/ 4268068 h 6858000"/>
              <a:gd name="T38" fmla="*/ 499122 w 679450"/>
              <a:gd name="T39" fmla="*/ 4114800 h 6858000"/>
              <a:gd name="T40" fmla="*/ 513987 w 679450"/>
              <a:gd name="T41" fmla="*/ 3961531 h 6858000"/>
              <a:gd name="T42" fmla="*/ 565667 w 679450"/>
              <a:gd name="T43" fmla="*/ 3817754 h 6858000"/>
              <a:gd name="T44" fmla="*/ 641828 w 679450"/>
              <a:gd name="T45" fmla="*/ 3660019 h 6858000"/>
              <a:gd name="T46" fmla="*/ 672549 w 679450"/>
              <a:gd name="T47" fmla="*/ 3536902 h 6858000"/>
              <a:gd name="T48" fmla="*/ 677651 w 679450"/>
              <a:gd name="T49" fmla="*/ 3371908 h 6858000"/>
              <a:gd name="T50" fmla="*/ 654197 w 679450"/>
              <a:gd name="T51" fmla="*/ 3234971 h 6858000"/>
              <a:gd name="T52" fmla="*/ 581339 w 679450"/>
              <a:gd name="T53" fmla="*/ 3070954 h 6858000"/>
              <a:gd name="T54" fmla="*/ 524375 w 679450"/>
              <a:gd name="T55" fmla="*/ 2937228 h 6858000"/>
              <a:gd name="T56" fmla="*/ 500921 w 679450"/>
              <a:gd name="T57" fmla="*/ 2800291 h 6858000"/>
              <a:gd name="T58" fmla="*/ 506023 w 679450"/>
              <a:gd name="T59" fmla="*/ 2635297 h 6858000"/>
              <a:gd name="T60" fmla="*/ 536744 w 679450"/>
              <a:gd name="T61" fmla="*/ 2512180 h 6858000"/>
              <a:gd name="T62" fmla="*/ 612905 w 679450"/>
              <a:gd name="T63" fmla="*/ 2354445 h 6858000"/>
              <a:gd name="T64" fmla="*/ 664584 w 679450"/>
              <a:gd name="T65" fmla="*/ 2210668 h 6858000"/>
              <a:gd name="T66" fmla="*/ 679450 w 679450"/>
              <a:gd name="T67" fmla="*/ 2057400 h 6858000"/>
              <a:gd name="T68" fmla="*/ 664584 w 679450"/>
              <a:gd name="T69" fmla="*/ 1904131 h 6858000"/>
              <a:gd name="T70" fmla="*/ 612905 w 679450"/>
              <a:gd name="T71" fmla="*/ 1760354 h 6858000"/>
              <a:gd name="T72" fmla="*/ 536744 w 679450"/>
              <a:gd name="T73" fmla="*/ 1602619 h 6858000"/>
              <a:gd name="T74" fmla="*/ 506023 w 679450"/>
              <a:gd name="T75" fmla="*/ 1479502 h 6858000"/>
              <a:gd name="T76" fmla="*/ 500921 w 679450"/>
              <a:gd name="T77" fmla="*/ 1314508 h 6858000"/>
              <a:gd name="T78" fmla="*/ 524375 w 679450"/>
              <a:gd name="T79" fmla="*/ 1177571 h 6858000"/>
              <a:gd name="T80" fmla="*/ 597232 w 679450"/>
              <a:gd name="T81" fmla="*/ 1013554 h 6858000"/>
              <a:gd name="T82" fmla="*/ 654197 w 679450"/>
              <a:gd name="T83" fmla="*/ 879828 h 6858000"/>
              <a:gd name="T84" fmla="*/ 677651 w 679450"/>
              <a:gd name="T85" fmla="*/ 742891 h 6858000"/>
              <a:gd name="T86" fmla="*/ 672549 w 679450"/>
              <a:gd name="T87" fmla="*/ 577897 h 6858000"/>
              <a:gd name="T88" fmla="*/ 641828 w 679450"/>
              <a:gd name="T89" fmla="*/ 454780 h 6858000"/>
              <a:gd name="T90" fmla="*/ 565667 w 679450"/>
              <a:gd name="T91" fmla="*/ 297045 h 6858000"/>
              <a:gd name="T92" fmla="*/ 513987 w 679450"/>
              <a:gd name="T93" fmla="*/ 153268 h 6858000"/>
              <a:gd name="T94" fmla="*/ 499122 w 679450"/>
              <a:gd name="T95" fmla="*/ 0 h 6858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79450" h="6858000">
                <a:moveTo>
                  <a:pt x="499122" y="0"/>
                </a:moveTo>
                <a:lnTo>
                  <a:pt x="0" y="0"/>
                </a:lnTo>
                <a:lnTo>
                  <a:pt x="0" y="6857999"/>
                </a:lnTo>
                <a:lnTo>
                  <a:pt x="499122" y="6857999"/>
                </a:lnTo>
                <a:lnTo>
                  <a:pt x="500921" y="6800908"/>
                </a:lnTo>
                <a:lnTo>
                  <a:pt x="506023" y="6750097"/>
                </a:lnTo>
                <a:lnTo>
                  <a:pt x="513987" y="6704731"/>
                </a:lnTo>
                <a:lnTo>
                  <a:pt x="524375" y="6663971"/>
                </a:lnTo>
                <a:lnTo>
                  <a:pt x="536744" y="6626980"/>
                </a:lnTo>
                <a:lnTo>
                  <a:pt x="565667" y="6560954"/>
                </a:lnTo>
                <a:lnTo>
                  <a:pt x="597232" y="6499954"/>
                </a:lnTo>
                <a:lnTo>
                  <a:pt x="612905" y="6469245"/>
                </a:lnTo>
                <a:lnTo>
                  <a:pt x="641828" y="6403219"/>
                </a:lnTo>
                <a:lnTo>
                  <a:pt x="654197" y="6366228"/>
                </a:lnTo>
                <a:lnTo>
                  <a:pt x="664584" y="6325468"/>
                </a:lnTo>
                <a:lnTo>
                  <a:pt x="672549" y="6280102"/>
                </a:lnTo>
                <a:lnTo>
                  <a:pt x="677651" y="6229291"/>
                </a:lnTo>
                <a:lnTo>
                  <a:pt x="679450" y="6172200"/>
                </a:lnTo>
                <a:lnTo>
                  <a:pt x="677651" y="6115108"/>
                </a:lnTo>
                <a:lnTo>
                  <a:pt x="672549" y="6064297"/>
                </a:lnTo>
                <a:lnTo>
                  <a:pt x="664584" y="6018931"/>
                </a:lnTo>
                <a:lnTo>
                  <a:pt x="654197" y="5978171"/>
                </a:lnTo>
                <a:lnTo>
                  <a:pt x="641828" y="5941180"/>
                </a:lnTo>
                <a:lnTo>
                  <a:pt x="612905" y="5875154"/>
                </a:lnTo>
                <a:lnTo>
                  <a:pt x="581339" y="5814154"/>
                </a:lnTo>
                <a:lnTo>
                  <a:pt x="565667" y="5783445"/>
                </a:lnTo>
                <a:lnTo>
                  <a:pt x="536744" y="5717419"/>
                </a:lnTo>
                <a:lnTo>
                  <a:pt x="524375" y="5680428"/>
                </a:lnTo>
                <a:lnTo>
                  <a:pt x="513987" y="5639668"/>
                </a:lnTo>
                <a:lnTo>
                  <a:pt x="506023" y="5594302"/>
                </a:lnTo>
                <a:lnTo>
                  <a:pt x="500921" y="5543491"/>
                </a:lnTo>
                <a:lnTo>
                  <a:pt x="499122" y="5486400"/>
                </a:lnTo>
                <a:lnTo>
                  <a:pt x="500921" y="5429308"/>
                </a:lnTo>
                <a:lnTo>
                  <a:pt x="506023" y="5378497"/>
                </a:lnTo>
                <a:lnTo>
                  <a:pt x="513987" y="5333131"/>
                </a:lnTo>
                <a:lnTo>
                  <a:pt x="524375" y="5292371"/>
                </a:lnTo>
                <a:lnTo>
                  <a:pt x="536744" y="5255380"/>
                </a:lnTo>
                <a:lnTo>
                  <a:pt x="565667" y="5189354"/>
                </a:lnTo>
                <a:lnTo>
                  <a:pt x="597232" y="5128354"/>
                </a:lnTo>
                <a:lnTo>
                  <a:pt x="612905" y="5097645"/>
                </a:lnTo>
                <a:lnTo>
                  <a:pt x="641828" y="5031619"/>
                </a:lnTo>
                <a:lnTo>
                  <a:pt x="654197" y="4994628"/>
                </a:lnTo>
                <a:lnTo>
                  <a:pt x="664584" y="4953868"/>
                </a:lnTo>
                <a:lnTo>
                  <a:pt x="672549" y="4908502"/>
                </a:lnTo>
                <a:lnTo>
                  <a:pt x="677651" y="4857691"/>
                </a:lnTo>
                <a:lnTo>
                  <a:pt x="679450" y="4800600"/>
                </a:lnTo>
                <a:lnTo>
                  <a:pt x="677651" y="4743508"/>
                </a:lnTo>
                <a:lnTo>
                  <a:pt x="672549" y="4692697"/>
                </a:lnTo>
                <a:lnTo>
                  <a:pt x="664584" y="4647331"/>
                </a:lnTo>
                <a:lnTo>
                  <a:pt x="654197" y="4606571"/>
                </a:lnTo>
                <a:lnTo>
                  <a:pt x="641828" y="4569580"/>
                </a:lnTo>
                <a:lnTo>
                  <a:pt x="612905" y="4503554"/>
                </a:lnTo>
                <a:lnTo>
                  <a:pt x="581339" y="4442554"/>
                </a:lnTo>
                <a:lnTo>
                  <a:pt x="565667" y="4411845"/>
                </a:lnTo>
                <a:lnTo>
                  <a:pt x="536744" y="4345819"/>
                </a:lnTo>
                <a:lnTo>
                  <a:pt x="524375" y="4308828"/>
                </a:lnTo>
                <a:lnTo>
                  <a:pt x="513987" y="4268068"/>
                </a:lnTo>
                <a:lnTo>
                  <a:pt x="506023" y="4222702"/>
                </a:lnTo>
                <a:lnTo>
                  <a:pt x="500921" y="4171891"/>
                </a:lnTo>
                <a:lnTo>
                  <a:pt x="499122" y="4114800"/>
                </a:lnTo>
                <a:lnTo>
                  <a:pt x="500921" y="4057708"/>
                </a:lnTo>
                <a:lnTo>
                  <a:pt x="506023" y="4006897"/>
                </a:lnTo>
                <a:lnTo>
                  <a:pt x="513987" y="3961531"/>
                </a:lnTo>
                <a:lnTo>
                  <a:pt x="524375" y="3920771"/>
                </a:lnTo>
                <a:lnTo>
                  <a:pt x="536744" y="3883780"/>
                </a:lnTo>
                <a:lnTo>
                  <a:pt x="565667" y="3817754"/>
                </a:lnTo>
                <a:lnTo>
                  <a:pt x="597232" y="3756754"/>
                </a:lnTo>
                <a:lnTo>
                  <a:pt x="612905" y="3726045"/>
                </a:lnTo>
                <a:lnTo>
                  <a:pt x="641828" y="3660019"/>
                </a:lnTo>
                <a:lnTo>
                  <a:pt x="654197" y="3623028"/>
                </a:lnTo>
                <a:lnTo>
                  <a:pt x="664584" y="3582268"/>
                </a:lnTo>
                <a:lnTo>
                  <a:pt x="672549" y="3536902"/>
                </a:lnTo>
                <a:lnTo>
                  <a:pt x="677651" y="3486091"/>
                </a:lnTo>
                <a:lnTo>
                  <a:pt x="679450" y="3429000"/>
                </a:lnTo>
                <a:lnTo>
                  <a:pt x="677651" y="3371908"/>
                </a:lnTo>
                <a:lnTo>
                  <a:pt x="672549" y="3321097"/>
                </a:lnTo>
                <a:lnTo>
                  <a:pt x="664584" y="3275731"/>
                </a:lnTo>
                <a:lnTo>
                  <a:pt x="654197" y="3234971"/>
                </a:lnTo>
                <a:lnTo>
                  <a:pt x="641828" y="3197980"/>
                </a:lnTo>
                <a:lnTo>
                  <a:pt x="612905" y="3131954"/>
                </a:lnTo>
                <a:lnTo>
                  <a:pt x="581339" y="3070954"/>
                </a:lnTo>
                <a:lnTo>
                  <a:pt x="565667" y="3040245"/>
                </a:lnTo>
                <a:lnTo>
                  <a:pt x="536744" y="2974219"/>
                </a:lnTo>
                <a:lnTo>
                  <a:pt x="524375" y="2937228"/>
                </a:lnTo>
                <a:lnTo>
                  <a:pt x="513987" y="2896468"/>
                </a:lnTo>
                <a:lnTo>
                  <a:pt x="506023" y="2851102"/>
                </a:lnTo>
                <a:lnTo>
                  <a:pt x="500921" y="2800291"/>
                </a:lnTo>
                <a:lnTo>
                  <a:pt x="499122" y="2743200"/>
                </a:lnTo>
                <a:lnTo>
                  <a:pt x="500921" y="2686108"/>
                </a:lnTo>
                <a:lnTo>
                  <a:pt x="506023" y="2635297"/>
                </a:lnTo>
                <a:lnTo>
                  <a:pt x="513987" y="2589931"/>
                </a:lnTo>
                <a:lnTo>
                  <a:pt x="524375" y="2549171"/>
                </a:lnTo>
                <a:lnTo>
                  <a:pt x="536744" y="2512180"/>
                </a:lnTo>
                <a:lnTo>
                  <a:pt x="565667" y="2446154"/>
                </a:lnTo>
                <a:lnTo>
                  <a:pt x="597232" y="2385154"/>
                </a:lnTo>
                <a:lnTo>
                  <a:pt x="612905" y="2354445"/>
                </a:lnTo>
                <a:lnTo>
                  <a:pt x="641828" y="2288419"/>
                </a:lnTo>
                <a:lnTo>
                  <a:pt x="654197" y="2251428"/>
                </a:lnTo>
                <a:lnTo>
                  <a:pt x="664584" y="2210668"/>
                </a:lnTo>
                <a:lnTo>
                  <a:pt x="672549" y="2165302"/>
                </a:lnTo>
                <a:lnTo>
                  <a:pt x="677651" y="2114491"/>
                </a:lnTo>
                <a:lnTo>
                  <a:pt x="679450" y="2057400"/>
                </a:lnTo>
                <a:lnTo>
                  <a:pt x="677651" y="2000308"/>
                </a:lnTo>
                <a:lnTo>
                  <a:pt x="672549" y="1949497"/>
                </a:lnTo>
                <a:lnTo>
                  <a:pt x="664584" y="1904131"/>
                </a:lnTo>
                <a:lnTo>
                  <a:pt x="654197" y="1863371"/>
                </a:lnTo>
                <a:lnTo>
                  <a:pt x="641828" y="1826380"/>
                </a:lnTo>
                <a:lnTo>
                  <a:pt x="612905" y="1760354"/>
                </a:lnTo>
                <a:lnTo>
                  <a:pt x="581339" y="1699354"/>
                </a:lnTo>
                <a:lnTo>
                  <a:pt x="565667" y="1668645"/>
                </a:lnTo>
                <a:lnTo>
                  <a:pt x="536744" y="1602619"/>
                </a:lnTo>
                <a:lnTo>
                  <a:pt x="524375" y="1565628"/>
                </a:lnTo>
                <a:lnTo>
                  <a:pt x="513987" y="1524868"/>
                </a:lnTo>
                <a:lnTo>
                  <a:pt x="506023" y="1479502"/>
                </a:lnTo>
                <a:lnTo>
                  <a:pt x="500921" y="1428691"/>
                </a:lnTo>
                <a:lnTo>
                  <a:pt x="499122" y="1371600"/>
                </a:lnTo>
                <a:lnTo>
                  <a:pt x="500921" y="1314508"/>
                </a:lnTo>
                <a:lnTo>
                  <a:pt x="506023" y="1263697"/>
                </a:lnTo>
                <a:lnTo>
                  <a:pt x="513987" y="1218331"/>
                </a:lnTo>
                <a:lnTo>
                  <a:pt x="524375" y="1177571"/>
                </a:lnTo>
                <a:lnTo>
                  <a:pt x="536744" y="1140580"/>
                </a:lnTo>
                <a:lnTo>
                  <a:pt x="565667" y="1074554"/>
                </a:lnTo>
                <a:lnTo>
                  <a:pt x="597232" y="1013554"/>
                </a:lnTo>
                <a:lnTo>
                  <a:pt x="612905" y="982845"/>
                </a:lnTo>
                <a:lnTo>
                  <a:pt x="641828" y="916819"/>
                </a:lnTo>
                <a:lnTo>
                  <a:pt x="654197" y="879828"/>
                </a:lnTo>
                <a:lnTo>
                  <a:pt x="664584" y="839068"/>
                </a:lnTo>
                <a:lnTo>
                  <a:pt x="672549" y="793702"/>
                </a:lnTo>
                <a:lnTo>
                  <a:pt x="677651" y="742891"/>
                </a:lnTo>
                <a:lnTo>
                  <a:pt x="679450" y="685800"/>
                </a:lnTo>
                <a:lnTo>
                  <a:pt x="677651" y="628708"/>
                </a:lnTo>
                <a:lnTo>
                  <a:pt x="672549" y="577897"/>
                </a:lnTo>
                <a:lnTo>
                  <a:pt x="664584" y="532531"/>
                </a:lnTo>
                <a:lnTo>
                  <a:pt x="654197" y="491771"/>
                </a:lnTo>
                <a:lnTo>
                  <a:pt x="641828" y="454780"/>
                </a:lnTo>
                <a:lnTo>
                  <a:pt x="612905" y="388754"/>
                </a:lnTo>
                <a:lnTo>
                  <a:pt x="581339" y="327754"/>
                </a:lnTo>
                <a:lnTo>
                  <a:pt x="565667" y="297045"/>
                </a:lnTo>
                <a:lnTo>
                  <a:pt x="536744" y="231019"/>
                </a:lnTo>
                <a:lnTo>
                  <a:pt x="524375" y="194028"/>
                </a:lnTo>
                <a:lnTo>
                  <a:pt x="513987" y="153268"/>
                </a:lnTo>
                <a:lnTo>
                  <a:pt x="506023" y="107902"/>
                </a:lnTo>
                <a:lnTo>
                  <a:pt x="500921" y="57091"/>
                </a:lnTo>
                <a:lnTo>
                  <a:pt x="499122" y="0"/>
                </a:lnTo>
                <a:close/>
              </a:path>
            </a:pathLst>
          </a:custGeom>
          <a:solidFill>
            <a:srgbClr val="17406C"/>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ZA"/>
          </a:p>
        </p:txBody>
      </p:sp>
      <p:sp>
        <p:nvSpPr>
          <p:cNvPr id="1029" name="Holder 2">
            <a:extLst>
              <a:ext uri="{FF2B5EF4-FFF2-40B4-BE49-F238E27FC236}">
                <a16:creationId xmlns:a16="http://schemas.microsoft.com/office/drawing/2014/main" id="{903A5FC5-E942-36C8-5785-D34EA967F865}"/>
              </a:ext>
            </a:extLst>
          </p:cNvPr>
          <p:cNvSpPr>
            <a:spLocks noGrp="1" noChangeArrowheads="1"/>
          </p:cNvSpPr>
          <p:nvPr>
            <p:ph type="title"/>
          </p:nvPr>
        </p:nvSpPr>
        <p:spPr bwMode="auto">
          <a:xfrm>
            <a:off x="1017588" y="333375"/>
            <a:ext cx="5661025" cy="80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endParaRPr lang="en-US" altLang="en-US"/>
          </a:p>
        </p:txBody>
      </p:sp>
      <p:sp>
        <p:nvSpPr>
          <p:cNvPr id="1030" name="Holder 3">
            <a:extLst>
              <a:ext uri="{FF2B5EF4-FFF2-40B4-BE49-F238E27FC236}">
                <a16:creationId xmlns:a16="http://schemas.microsoft.com/office/drawing/2014/main" id="{D34CDA9E-8AFB-77E4-EA95-8AF69496A517}"/>
              </a:ext>
            </a:extLst>
          </p:cNvPr>
          <p:cNvSpPr>
            <a:spLocks noGrp="1" noChangeArrowheads="1"/>
          </p:cNvSpPr>
          <p:nvPr>
            <p:ph type="body" idx="1"/>
          </p:nvPr>
        </p:nvSpPr>
        <p:spPr bwMode="auto">
          <a:xfrm>
            <a:off x="996950" y="1628775"/>
            <a:ext cx="7150100" cy="272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endParaRPr lang="en-US" altLang="en-US"/>
          </a:p>
        </p:txBody>
      </p:sp>
      <p:sp>
        <p:nvSpPr>
          <p:cNvPr id="4" name="Holder 4">
            <a:extLst>
              <a:ext uri="{FF2B5EF4-FFF2-40B4-BE49-F238E27FC236}">
                <a16:creationId xmlns:a16="http://schemas.microsoft.com/office/drawing/2014/main" id="{2F03F27E-172B-09F7-574F-EEF8FD3138DC}"/>
              </a:ext>
            </a:extLst>
          </p:cNvPr>
          <p:cNvSpPr>
            <a:spLocks noGrp="1"/>
          </p:cNvSpPr>
          <p:nvPr>
            <p:ph type="ftr" sz="quarter" idx="5"/>
          </p:nvPr>
        </p:nvSpPr>
        <p:spPr>
          <a:xfrm>
            <a:off x="3841750" y="6465888"/>
            <a:ext cx="1458913" cy="171450"/>
          </a:xfrm>
          <a:prstGeom prst="rect">
            <a:avLst/>
          </a:prstGeom>
        </p:spPr>
        <p:txBody>
          <a:bodyPr wrap="square" lIns="0" tIns="0" rIns="0" bIns="0">
            <a:spAutoFit/>
          </a:bodyPr>
          <a:lstStyle>
            <a:lvl1pPr marL="12700" eaLnBrk="1" fontAlgn="auto" hangingPunct="1">
              <a:spcBef>
                <a:spcPts val="25"/>
              </a:spcBef>
              <a:spcAft>
                <a:spcPts val="0"/>
              </a:spcAft>
              <a:defRPr sz="1000" b="0" i="0" kern="0" dirty="0">
                <a:solidFill>
                  <a:srgbClr val="585858"/>
                </a:solidFill>
                <a:latin typeface="Gill Sans MT"/>
                <a:cs typeface="Gill Sans MT"/>
              </a:defRPr>
            </a:lvl1pPr>
          </a:lstStyle>
          <a:p>
            <a:pPr>
              <a:defRPr/>
            </a:pPr>
            <a:r>
              <a:t>COS700</a:t>
            </a:r>
            <a:r>
              <a:rPr spc="-30"/>
              <a:t> </a:t>
            </a:r>
            <a:r>
              <a:t>Research</a:t>
            </a:r>
            <a:r>
              <a:rPr spc="-35"/>
              <a:t> </a:t>
            </a:r>
            <a:r>
              <a:rPr spc="-10"/>
              <a:t>Methods</a:t>
            </a:r>
          </a:p>
        </p:txBody>
      </p:sp>
      <p:sp>
        <p:nvSpPr>
          <p:cNvPr id="1032" name="Holder 5">
            <a:extLst>
              <a:ext uri="{FF2B5EF4-FFF2-40B4-BE49-F238E27FC236}">
                <a16:creationId xmlns:a16="http://schemas.microsoft.com/office/drawing/2014/main" id="{15A16D06-8624-C799-0952-487900B29E3F}"/>
              </a:ext>
            </a:extLst>
          </p:cNvPr>
          <p:cNvSpPr>
            <a:spLocks noGrp="1" noChangeArrowheads="1"/>
          </p:cNvSpPr>
          <p:nvPr>
            <p:ph type="dt" sz="half" idx="6"/>
          </p:nvPr>
        </p:nvSpPr>
        <p:spPr bwMode="auto">
          <a:xfrm>
            <a:off x="457200" y="6378575"/>
            <a:ext cx="2103438"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1" hangingPunct="1">
              <a:defRPr>
                <a:solidFill>
                  <a:srgbClr val="898989"/>
                </a:solidFill>
              </a:defRPr>
            </a:lvl1pPr>
          </a:lstStyle>
          <a:p>
            <a:fld id="{1606525E-D638-402D-BC60-7FC06814D07A}" type="datetimeFigureOut">
              <a:rPr lang="en-US" altLang="en-US"/>
              <a:pPr/>
              <a:t>5/25/2024</a:t>
            </a:fld>
            <a:endParaRPr lang="en-US" altLang="en-US"/>
          </a:p>
        </p:txBody>
      </p:sp>
      <p:sp>
        <p:nvSpPr>
          <p:cNvPr id="6" name="Holder 6">
            <a:extLst>
              <a:ext uri="{FF2B5EF4-FFF2-40B4-BE49-F238E27FC236}">
                <a16:creationId xmlns:a16="http://schemas.microsoft.com/office/drawing/2014/main" id="{805C74F5-010F-FBF4-AFD7-357176627AE1}"/>
              </a:ext>
            </a:extLst>
          </p:cNvPr>
          <p:cNvSpPr>
            <a:spLocks noGrp="1"/>
          </p:cNvSpPr>
          <p:nvPr>
            <p:ph type="sldNum" sz="quarter" idx="7"/>
          </p:nvPr>
        </p:nvSpPr>
        <p:spPr>
          <a:xfrm>
            <a:off x="8315325" y="6465888"/>
            <a:ext cx="217488" cy="171450"/>
          </a:xfrm>
          <a:prstGeom prst="rect">
            <a:avLst/>
          </a:prstGeom>
        </p:spPr>
        <p:txBody>
          <a:bodyPr wrap="square" lIns="0" tIns="0" rIns="0" bIns="0">
            <a:spAutoFit/>
          </a:bodyPr>
          <a:lstStyle>
            <a:lvl1pPr marL="101600" eaLnBrk="1" fontAlgn="auto" hangingPunct="1">
              <a:spcBef>
                <a:spcPts val="25"/>
              </a:spcBef>
              <a:spcAft>
                <a:spcPts val="0"/>
              </a:spcAft>
              <a:defRPr sz="1000" b="0" i="0" kern="0" spc="-5" dirty="0">
                <a:solidFill>
                  <a:srgbClr val="585858"/>
                </a:solidFill>
                <a:latin typeface="Gill Sans MT"/>
                <a:cs typeface="Gill Sans MT"/>
              </a:defRPr>
            </a:lvl1pPr>
          </a:lstStyle>
          <a:p>
            <a:pPr>
              <a:defRPr/>
            </a:pPr>
            <a:fld id="{6DF8ACC1-CD3F-47F6-9E9F-58498C0B13FB}" type="slidenum">
              <a:rPr/>
              <a:pPr>
                <a:defRPr/>
              </a:pPr>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lgn="ctr" rtl="0" eaLnBrk="0" fontAlgn="base" hangingPunct="0">
        <a:spcBef>
          <a:spcPct val="0"/>
        </a:spcBef>
        <a:spcAft>
          <a:spcPct val="0"/>
        </a:spcAft>
        <a:defRPr>
          <a:solidFill>
            <a:schemeClr val="tx2"/>
          </a:solidFill>
          <a:latin typeface="+mj-lt"/>
          <a:ea typeface="+mj-ea"/>
          <a:cs typeface="+mj-cs"/>
        </a:defRPr>
      </a:lvl1pPr>
      <a:lvl2pPr algn="ctr" rtl="0" eaLnBrk="0" fontAlgn="base" hangingPunct="0">
        <a:spcBef>
          <a:spcPct val="0"/>
        </a:spcBef>
        <a:spcAft>
          <a:spcPct val="0"/>
        </a:spcAft>
        <a:defRPr>
          <a:solidFill>
            <a:schemeClr val="tx2"/>
          </a:solidFill>
          <a:latin typeface="Calibri" panose="020F0502020204030204" pitchFamily="34" charset="0"/>
        </a:defRPr>
      </a:lvl2pPr>
      <a:lvl3pPr algn="ctr" rtl="0" eaLnBrk="0" fontAlgn="base" hangingPunct="0">
        <a:spcBef>
          <a:spcPct val="0"/>
        </a:spcBef>
        <a:spcAft>
          <a:spcPct val="0"/>
        </a:spcAft>
        <a:defRPr>
          <a:solidFill>
            <a:schemeClr val="tx2"/>
          </a:solidFill>
          <a:latin typeface="Calibri" panose="020F0502020204030204" pitchFamily="34" charset="0"/>
        </a:defRPr>
      </a:lvl3pPr>
      <a:lvl4pPr algn="ctr" rtl="0" eaLnBrk="0" fontAlgn="base" hangingPunct="0">
        <a:spcBef>
          <a:spcPct val="0"/>
        </a:spcBef>
        <a:spcAft>
          <a:spcPct val="0"/>
        </a:spcAft>
        <a:defRPr>
          <a:solidFill>
            <a:schemeClr val="tx2"/>
          </a:solidFill>
          <a:latin typeface="Calibri" panose="020F0502020204030204" pitchFamily="34" charset="0"/>
        </a:defRPr>
      </a:lvl4pPr>
      <a:lvl5pPr algn="ctr" rtl="0" eaLnBrk="0" fontAlgn="base" hangingPunct="0">
        <a:spcBef>
          <a:spcPct val="0"/>
        </a:spcBef>
        <a:spcAft>
          <a:spcPct val="0"/>
        </a:spcAft>
        <a:defRPr>
          <a:solidFill>
            <a:schemeClr val="tx2"/>
          </a:solidFill>
          <a:latin typeface="Calibri" panose="020F0502020204030204" pitchFamily="34" charset="0"/>
        </a:defRPr>
      </a:lvl5pPr>
      <a:lvl6pPr marL="457200" algn="ctr" rtl="0" eaLnBrk="0" fontAlgn="base" hangingPunct="0">
        <a:spcBef>
          <a:spcPct val="0"/>
        </a:spcBef>
        <a:spcAft>
          <a:spcPct val="0"/>
        </a:spcAft>
        <a:defRPr>
          <a:solidFill>
            <a:schemeClr val="tx2"/>
          </a:solidFill>
          <a:latin typeface="Calibri" panose="020F0502020204030204" pitchFamily="34" charset="0"/>
        </a:defRPr>
      </a:lvl6pPr>
      <a:lvl7pPr marL="914400" algn="ctr" rtl="0" eaLnBrk="0" fontAlgn="base" hangingPunct="0">
        <a:spcBef>
          <a:spcPct val="0"/>
        </a:spcBef>
        <a:spcAft>
          <a:spcPct val="0"/>
        </a:spcAft>
        <a:defRPr>
          <a:solidFill>
            <a:schemeClr val="tx2"/>
          </a:solidFill>
          <a:latin typeface="Calibri" panose="020F0502020204030204" pitchFamily="34" charset="0"/>
        </a:defRPr>
      </a:lvl7pPr>
      <a:lvl8pPr marL="1371600" algn="ctr" rtl="0" eaLnBrk="0" fontAlgn="base" hangingPunct="0">
        <a:spcBef>
          <a:spcPct val="0"/>
        </a:spcBef>
        <a:spcAft>
          <a:spcPct val="0"/>
        </a:spcAft>
        <a:defRPr>
          <a:solidFill>
            <a:schemeClr val="tx2"/>
          </a:solidFill>
          <a:latin typeface="Calibri" panose="020F0502020204030204" pitchFamily="34" charset="0"/>
        </a:defRPr>
      </a:lvl8pPr>
      <a:lvl9pPr marL="1828800" algn="ctr" rtl="0" eaLnBrk="0" fontAlgn="base" hangingPunct="0">
        <a:spcBef>
          <a:spcPct val="0"/>
        </a:spcBef>
        <a:spcAft>
          <a:spcPct val="0"/>
        </a:spcAft>
        <a:defRPr>
          <a:solidFill>
            <a:schemeClr val="tx2"/>
          </a:solidFill>
          <a:latin typeface="Calibri" panose="020F0502020204030204" pitchFamily="34" charset="0"/>
        </a:defRPr>
      </a:lvl9pPr>
    </p:titleStyle>
    <p:bodyStyle>
      <a:lvl1pPr algn="l" rtl="0" eaLnBrk="0" fontAlgn="base" hangingPunct="0">
        <a:spcBef>
          <a:spcPct val="20000"/>
        </a:spcBef>
        <a:spcAft>
          <a:spcPct val="0"/>
        </a:spcAft>
        <a:defRPr>
          <a:solidFill>
            <a:schemeClr val="tx1"/>
          </a:solidFill>
          <a:latin typeface="+mn-lt"/>
          <a:ea typeface="+mn-ea"/>
          <a:cs typeface="+mn-cs"/>
        </a:defRPr>
      </a:lvl1pPr>
      <a:lvl2pPr marL="457200" algn="l" rtl="0" eaLnBrk="0" fontAlgn="base" hangingPunct="0">
        <a:spcBef>
          <a:spcPct val="20000"/>
        </a:spcBef>
        <a:spcAft>
          <a:spcPct val="0"/>
        </a:spcAft>
        <a:defRPr>
          <a:solidFill>
            <a:schemeClr val="tx1"/>
          </a:solidFill>
          <a:latin typeface="+mn-lt"/>
          <a:ea typeface="+mn-ea"/>
          <a:cs typeface="+mn-cs"/>
        </a:defRPr>
      </a:lvl2pPr>
      <a:lvl3pPr marL="914400" algn="l" rtl="0" eaLnBrk="0" fontAlgn="base" hangingPunct="0">
        <a:spcBef>
          <a:spcPct val="20000"/>
        </a:spcBef>
        <a:spcAft>
          <a:spcPct val="0"/>
        </a:spcAft>
        <a:defRPr>
          <a:solidFill>
            <a:schemeClr val="tx1"/>
          </a:solidFill>
          <a:latin typeface="+mn-lt"/>
          <a:ea typeface="+mn-ea"/>
          <a:cs typeface="+mn-cs"/>
        </a:defRPr>
      </a:lvl3pPr>
      <a:lvl4pPr marL="1371600" algn="l" rtl="0" eaLnBrk="0" fontAlgn="base" hangingPunct="0">
        <a:spcBef>
          <a:spcPct val="20000"/>
        </a:spcBef>
        <a:spcAft>
          <a:spcPct val="0"/>
        </a:spcAft>
        <a:defRPr>
          <a:solidFill>
            <a:schemeClr val="tx1"/>
          </a:solidFill>
          <a:latin typeface="+mn-lt"/>
          <a:ea typeface="+mn-ea"/>
          <a:cs typeface="+mn-cs"/>
        </a:defRPr>
      </a:lvl4pPr>
      <a:lvl5pPr marL="1828800" algn="l" rtl="0" eaLnBrk="0" fontAlgn="base" hangingPunct="0">
        <a:spcBef>
          <a:spcPct val="20000"/>
        </a:spcBef>
        <a:spcAft>
          <a:spcPct val="0"/>
        </a:spcAft>
        <a:defRPr>
          <a:solidFill>
            <a:schemeClr val="tx1"/>
          </a:solidFill>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jpe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jpe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jpe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jpe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jpeg"/><Relationship Id="rId3" Type="http://schemas.openxmlformats.org/officeDocument/2006/relationships/image" Target="../media/image6.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050" name="object 2">
            <a:extLst>
              <a:ext uri="{FF2B5EF4-FFF2-40B4-BE49-F238E27FC236}">
                <a16:creationId xmlns:a16="http://schemas.microsoft.com/office/drawing/2014/main" id="{15473917-E5D3-1212-06C4-0BFCC20CC7F8}"/>
              </a:ext>
            </a:extLst>
          </p:cNvPr>
          <p:cNvGrpSpPr>
            <a:grpSpLocks/>
          </p:cNvGrpSpPr>
          <p:nvPr/>
        </p:nvGrpSpPr>
        <p:grpSpPr bwMode="auto">
          <a:xfrm>
            <a:off x="0" y="0"/>
            <a:ext cx="9144000" cy="6858000"/>
            <a:chOff x="0" y="0"/>
            <a:chExt cx="9144000" cy="6858000"/>
          </a:xfrm>
        </p:grpSpPr>
        <p:pic>
          <p:nvPicPr>
            <p:cNvPr id="2053" name="object 3">
              <a:extLst>
                <a:ext uri="{FF2B5EF4-FFF2-40B4-BE49-F238E27FC236}">
                  <a16:creationId xmlns:a16="http://schemas.microsoft.com/office/drawing/2014/main" id="{281D166B-6D48-9312-D402-C4499B561B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4" name="object 4">
              <a:extLst>
                <a:ext uri="{FF2B5EF4-FFF2-40B4-BE49-F238E27FC236}">
                  <a16:creationId xmlns:a16="http://schemas.microsoft.com/office/drawing/2014/main" id="{2C9CF9CC-515D-570D-1572-61D5C4BF1AF5}"/>
                </a:ext>
              </a:extLst>
            </p:cNvPr>
            <p:cNvSpPr>
              <a:spLocks/>
            </p:cNvSpPr>
            <p:nvPr/>
          </p:nvSpPr>
          <p:spPr bwMode="auto">
            <a:xfrm>
              <a:off x="2063750" y="630300"/>
              <a:ext cx="5229225" cy="5229225"/>
            </a:xfrm>
            <a:custGeom>
              <a:avLst/>
              <a:gdLst>
                <a:gd name="T0" fmla="*/ 2371979 w 5229225"/>
                <a:gd name="T1" fmla="*/ 87249 h 5229225"/>
                <a:gd name="T2" fmla="*/ 2031111 w 5229225"/>
                <a:gd name="T3" fmla="*/ 204724 h 5229225"/>
                <a:gd name="T4" fmla="*/ 1710816 w 5229225"/>
                <a:gd name="T5" fmla="*/ 177800 h 5229225"/>
                <a:gd name="T6" fmla="*/ 1469771 w 5229225"/>
                <a:gd name="T7" fmla="*/ 314325 h 5229225"/>
                <a:gd name="T8" fmla="*/ 1246251 w 5229225"/>
                <a:gd name="T9" fmla="*/ 566674 h 5229225"/>
                <a:gd name="T10" fmla="*/ 973582 w 5229225"/>
                <a:gd name="T11" fmla="*/ 663575 h 5229225"/>
                <a:gd name="T12" fmla="*/ 737235 w 5229225"/>
                <a:gd name="T13" fmla="*/ 800100 h 5229225"/>
                <a:gd name="T14" fmla="*/ 638937 w 5229225"/>
                <a:gd name="T15" fmla="*/ 1069975 h 5229225"/>
                <a:gd name="T16" fmla="*/ 507364 w 5229225"/>
                <a:gd name="T17" fmla="*/ 1317625 h 5229225"/>
                <a:gd name="T18" fmla="*/ 218820 w 5229225"/>
                <a:gd name="T19" fmla="*/ 1574800 h 5229225"/>
                <a:gd name="T20" fmla="*/ 187070 w 5229225"/>
                <a:gd name="T21" fmla="*/ 1870075 h 5229225"/>
                <a:gd name="T22" fmla="*/ 185547 w 5229225"/>
                <a:gd name="T23" fmla="*/ 2182749 h 5229225"/>
                <a:gd name="T24" fmla="*/ 36449 w 5229225"/>
                <a:gd name="T25" fmla="*/ 2466848 h 5229225"/>
                <a:gd name="T26" fmla="*/ 36449 w 5229225"/>
                <a:gd name="T27" fmla="*/ 2762250 h 5229225"/>
                <a:gd name="T28" fmla="*/ 185547 w 5229225"/>
                <a:gd name="T29" fmla="*/ 3046349 h 5229225"/>
                <a:gd name="T30" fmla="*/ 187070 w 5229225"/>
                <a:gd name="T31" fmla="*/ 3359023 h 5229225"/>
                <a:gd name="T32" fmla="*/ 218820 w 5229225"/>
                <a:gd name="T33" fmla="*/ 3654298 h 5229225"/>
                <a:gd name="T34" fmla="*/ 507364 w 5229225"/>
                <a:gd name="T35" fmla="*/ 3911473 h 5229225"/>
                <a:gd name="T36" fmla="*/ 638937 w 5229225"/>
                <a:gd name="T37" fmla="*/ 4159123 h 5229225"/>
                <a:gd name="T38" fmla="*/ 737235 w 5229225"/>
                <a:gd name="T39" fmla="*/ 4428998 h 5229225"/>
                <a:gd name="T40" fmla="*/ 973582 w 5229225"/>
                <a:gd name="T41" fmla="*/ 4565523 h 5229225"/>
                <a:gd name="T42" fmla="*/ 1246251 w 5229225"/>
                <a:gd name="T43" fmla="*/ 4662424 h 5229225"/>
                <a:gd name="T44" fmla="*/ 1469771 w 5229225"/>
                <a:gd name="T45" fmla="*/ 4914900 h 5229225"/>
                <a:gd name="T46" fmla="*/ 1710816 w 5229225"/>
                <a:gd name="T47" fmla="*/ 5051361 h 5229225"/>
                <a:gd name="T48" fmla="*/ 2031111 w 5229225"/>
                <a:gd name="T49" fmla="*/ 5024374 h 5229225"/>
                <a:gd name="T50" fmla="*/ 2371979 w 5229225"/>
                <a:gd name="T51" fmla="*/ 5141849 h 5229225"/>
                <a:gd name="T52" fmla="*/ 2665349 w 5229225"/>
                <a:gd name="T53" fmla="*/ 5224399 h 5229225"/>
                <a:gd name="T54" fmla="*/ 2999866 w 5229225"/>
                <a:gd name="T55" fmla="*/ 5062474 h 5229225"/>
                <a:gd name="T56" fmla="*/ 3305937 w 5229225"/>
                <a:gd name="T57" fmla="*/ 5033899 h 5229225"/>
                <a:gd name="T58" fmla="*/ 3615054 w 5229225"/>
                <a:gd name="T59" fmla="*/ 5030724 h 5229225"/>
                <a:gd name="T60" fmla="*/ 3849751 w 5229225"/>
                <a:gd name="T61" fmla="*/ 4797425 h 5229225"/>
                <a:gd name="T62" fmla="*/ 4065397 w 5229225"/>
                <a:gd name="T63" fmla="*/ 4621149 h 5229225"/>
                <a:gd name="T64" fmla="*/ 4347591 w 5229225"/>
                <a:gd name="T65" fmla="*/ 4535424 h 5229225"/>
                <a:gd name="T66" fmla="*/ 4534789 w 5229225"/>
                <a:gd name="T67" fmla="*/ 4348099 h 5229225"/>
                <a:gd name="T68" fmla="*/ 4620386 w 5229225"/>
                <a:gd name="T69" fmla="*/ 4065524 h 5229225"/>
                <a:gd name="T70" fmla="*/ 4796408 w 5229225"/>
                <a:gd name="T71" fmla="*/ 3849624 h 5229225"/>
                <a:gd name="T72" fmla="*/ 5010404 w 5229225"/>
                <a:gd name="T73" fmla="*/ 3654298 h 5229225"/>
                <a:gd name="T74" fmla="*/ 5042154 w 5229225"/>
                <a:gd name="T75" fmla="*/ 3359023 h 5229225"/>
                <a:gd name="T76" fmla="*/ 5043678 w 5229225"/>
                <a:gd name="T77" fmla="*/ 3046349 h 5229225"/>
                <a:gd name="T78" fmla="*/ 5211826 w 5229225"/>
                <a:gd name="T79" fmla="*/ 2714625 h 5229225"/>
                <a:gd name="T80" fmla="*/ 5169027 w 5229225"/>
                <a:gd name="T81" fmla="*/ 2417699 h 5229225"/>
                <a:gd name="T82" fmla="*/ 5024628 w 5229225"/>
                <a:gd name="T83" fmla="*/ 2084324 h 5229225"/>
                <a:gd name="T84" fmla="*/ 5053203 w 5229225"/>
                <a:gd name="T85" fmla="*/ 1762125 h 5229225"/>
                <a:gd name="T86" fmla="*/ 4951730 w 5229225"/>
                <a:gd name="T87" fmla="*/ 1503299 h 5229225"/>
                <a:gd name="T88" fmla="*/ 4721859 w 5229225"/>
                <a:gd name="T89" fmla="*/ 1317625 h 5229225"/>
                <a:gd name="T90" fmla="*/ 4590288 w 5229225"/>
                <a:gd name="T91" fmla="*/ 1069975 h 5229225"/>
                <a:gd name="T92" fmla="*/ 4491990 w 5229225"/>
                <a:gd name="T93" fmla="*/ 800100 h 5229225"/>
                <a:gd name="T94" fmla="*/ 4255643 w 5229225"/>
                <a:gd name="T95" fmla="*/ 663575 h 5229225"/>
                <a:gd name="T96" fmla="*/ 3982974 w 5229225"/>
                <a:gd name="T97" fmla="*/ 566674 h 5229225"/>
                <a:gd name="T98" fmla="*/ 3759454 w 5229225"/>
                <a:gd name="T99" fmla="*/ 314325 h 5229225"/>
                <a:gd name="T100" fmla="*/ 3518408 w 5229225"/>
                <a:gd name="T101" fmla="*/ 177800 h 5229225"/>
                <a:gd name="T102" fmla="*/ 3198114 w 5229225"/>
                <a:gd name="T103" fmla="*/ 204724 h 5229225"/>
                <a:gd name="T104" fmla="*/ 2857246 w 5229225"/>
                <a:gd name="T105" fmla="*/ 87249 h 5229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229225" h="5229225">
                  <a:moveTo>
                    <a:pt x="2614549" y="0"/>
                  </a:moveTo>
                  <a:lnTo>
                    <a:pt x="2563876" y="4699"/>
                  </a:lnTo>
                  <a:lnTo>
                    <a:pt x="2514727" y="17399"/>
                  </a:lnTo>
                  <a:lnTo>
                    <a:pt x="2467102" y="36449"/>
                  </a:lnTo>
                  <a:lnTo>
                    <a:pt x="2417953" y="60325"/>
                  </a:lnTo>
                  <a:lnTo>
                    <a:pt x="2371979" y="87249"/>
                  </a:lnTo>
                  <a:lnTo>
                    <a:pt x="2324480" y="115824"/>
                  </a:lnTo>
                  <a:lnTo>
                    <a:pt x="2229358" y="166624"/>
                  </a:lnTo>
                  <a:lnTo>
                    <a:pt x="2181733" y="185674"/>
                  </a:lnTo>
                  <a:lnTo>
                    <a:pt x="2132584" y="198374"/>
                  </a:lnTo>
                  <a:lnTo>
                    <a:pt x="2083435" y="204724"/>
                  </a:lnTo>
                  <a:lnTo>
                    <a:pt x="2031111" y="204724"/>
                  </a:lnTo>
                  <a:lnTo>
                    <a:pt x="1977263" y="201549"/>
                  </a:lnTo>
                  <a:lnTo>
                    <a:pt x="1923288" y="195199"/>
                  </a:lnTo>
                  <a:lnTo>
                    <a:pt x="1869439" y="187325"/>
                  </a:lnTo>
                  <a:lnTo>
                    <a:pt x="1815464" y="180975"/>
                  </a:lnTo>
                  <a:lnTo>
                    <a:pt x="1761616" y="176149"/>
                  </a:lnTo>
                  <a:lnTo>
                    <a:pt x="1710816" y="177800"/>
                  </a:lnTo>
                  <a:lnTo>
                    <a:pt x="1661667" y="184150"/>
                  </a:lnTo>
                  <a:lnTo>
                    <a:pt x="1614170" y="198374"/>
                  </a:lnTo>
                  <a:lnTo>
                    <a:pt x="1574419" y="219075"/>
                  </a:lnTo>
                  <a:lnTo>
                    <a:pt x="1536446" y="245999"/>
                  </a:lnTo>
                  <a:lnTo>
                    <a:pt x="1503172" y="277749"/>
                  </a:lnTo>
                  <a:lnTo>
                    <a:pt x="1469771" y="314325"/>
                  </a:lnTo>
                  <a:lnTo>
                    <a:pt x="1439672" y="352425"/>
                  </a:lnTo>
                  <a:lnTo>
                    <a:pt x="1379474" y="431800"/>
                  </a:lnTo>
                  <a:lnTo>
                    <a:pt x="1349375" y="469900"/>
                  </a:lnTo>
                  <a:lnTo>
                    <a:pt x="1317625" y="506349"/>
                  </a:lnTo>
                  <a:lnTo>
                    <a:pt x="1281176" y="538099"/>
                  </a:lnTo>
                  <a:lnTo>
                    <a:pt x="1246251" y="566674"/>
                  </a:lnTo>
                  <a:lnTo>
                    <a:pt x="1206627" y="588899"/>
                  </a:lnTo>
                  <a:lnTo>
                    <a:pt x="1163827" y="607949"/>
                  </a:lnTo>
                  <a:lnTo>
                    <a:pt x="1117854" y="623824"/>
                  </a:lnTo>
                  <a:lnTo>
                    <a:pt x="1070229" y="638175"/>
                  </a:lnTo>
                  <a:lnTo>
                    <a:pt x="1022731" y="650875"/>
                  </a:lnTo>
                  <a:lnTo>
                    <a:pt x="973582" y="663575"/>
                  </a:lnTo>
                  <a:lnTo>
                    <a:pt x="927607" y="677799"/>
                  </a:lnTo>
                  <a:lnTo>
                    <a:pt x="881633" y="693674"/>
                  </a:lnTo>
                  <a:lnTo>
                    <a:pt x="838707" y="712724"/>
                  </a:lnTo>
                  <a:lnTo>
                    <a:pt x="800735" y="736600"/>
                  </a:lnTo>
                  <a:lnTo>
                    <a:pt x="765810" y="765175"/>
                  </a:lnTo>
                  <a:lnTo>
                    <a:pt x="737235" y="800100"/>
                  </a:lnTo>
                  <a:lnTo>
                    <a:pt x="713486" y="838200"/>
                  </a:lnTo>
                  <a:lnTo>
                    <a:pt x="694436" y="880999"/>
                  </a:lnTo>
                  <a:lnTo>
                    <a:pt x="678688" y="927100"/>
                  </a:lnTo>
                  <a:lnTo>
                    <a:pt x="664337" y="973074"/>
                  </a:lnTo>
                  <a:lnTo>
                    <a:pt x="651637" y="1022350"/>
                  </a:lnTo>
                  <a:lnTo>
                    <a:pt x="638937" y="1069975"/>
                  </a:lnTo>
                  <a:lnTo>
                    <a:pt x="624713" y="1117600"/>
                  </a:lnTo>
                  <a:lnTo>
                    <a:pt x="608838" y="1163574"/>
                  </a:lnTo>
                  <a:lnTo>
                    <a:pt x="589788" y="1206500"/>
                  </a:lnTo>
                  <a:lnTo>
                    <a:pt x="567689" y="1246124"/>
                  </a:lnTo>
                  <a:lnTo>
                    <a:pt x="539114" y="1281049"/>
                  </a:lnTo>
                  <a:lnTo>
                    <a:pt x="507364" y="1317625"/>
                  </a:lnTo>
                  <a:lnTo>
                    <a:pt x="470916" y="1349375"/>
                  </a:lnTo>
                  <a:lnTo>
                    <a:pt x="352044" y="1439799"/>
                  </a:lnTo>
                  <a:lnTo>
                    <a:pt x="313944" y="1470025"/>
                  </a:lnTo>
                  <a:lnTo>
                    <a:pt x="277494" y="1503299"/>
                  </a:lnTo>
                  <a:lnTo>
                    <a:pt x="245744" y="1536700"/>
                  </a:lnTo>
                  <a:lnTo>
                    <a:pt x="218820" y="1574800"/>
                  </a:lnTo>
                  <a:lnTo>
                    <a:pt x="198247" y="1614424"/>
                  </a:lnTo>
                  <a:lnTo>
                    <a:pt x="183895" y="1662049"/>
                  </a:lnTo>
                  <a:lnTo>
                    <a:pt x="177545" y="1711325"/>
                  </a:lnTo>
                  <a:lnTo>
                    <a:pt x="176022" y="1762125"/>
                  </a:lnTo>
                  <a:lnTo>
                    <a:pt x="180720" y="1816100"/>
                  </a:lnTo>
                  <a:lnTo>
                    <a:pt x="187070" y="1870075"/>
                  </a:lnTo>
                  <a:lnTo>
                    <a:pt x="195072" y="1923923"/>
                  </a:lnTo>
                  <a:lnTo>
                    <a:pt x="201422" y="1977898"/>
                  </a:lnTo>
                  <a:lnTo>
                    <a:pt x="204597" y="2031873"/>
                  </a:lnTo>
                  <a:lnTo>
                    <a:pt x="204597" y="2084324"/>
                  </a:lnTo>
                  <a:lnTo>
                    <a:pt x="198247" y="2133473"/>
                  </a:lnTo>
                  <a:lnTo>
                    <a:pt x="185547" y="2182749"/>
                  </a:lnTo>
                  <a:lnTo>
                    <a:pt x="166497" y="2228723"/>
                  </a:lnTo>
                  <a:lnTo>
                    <a:pt x="142748" y="2276348"/>
                  </a:lnTo>
                  <a:lnTo>
                    <a:pt x="115697" y="2323973"/>
                  </a:lnTo>
                  <a:lnTo>
                    <a:pt x="87249" y="2371598"/>
                  </a:lnTo>
                  <a:lnTo>
                    <a:pt x="60198" y="2417699"/>
                  </a:lnTo>
                  <a:lnTo>
                    <a:pt x="36449" y="2466848"/>
                  </a:lnTo>
                  <a:lnTo>
                    <a:pt x="17399" y="2514473"/>
                  </a:lnTo>
                  <a:lnTo>
                    <a:pt x="4699" y="2563749"/>
                  </a:lnTo>
                  <a:lnTo>
                    <a:pt x="0" y="2614549"/>
                  </a:lnTo>
                  <a:lnTo>
                    <a:pt x="4699" y="2665349"/>
                  </a:lnTo>
                  <a:lnTo>
                    <a:pt x="17399" y="2714625"/>
                  </a:lnTo>
                  <a:lnTo>
                    <a:pt x="36449" y="2762250"/>
                  </a:lnTo>
                  <a:lnTo>
                    <a:pt x="60198" y="2811399"/>
                  </a:lnTo>
                  <a:lnTo>
                    <a:pt x="87249" y="2857500"/>
                  </a:lnTo>
                  <a:lnTo>
                    <a:pt x="115697" y="2905125"/>
                  </a:lnTo>
                  <a:lnTo>
                    <a:pt x="142748" y="2952750"/>
                  </a:lnTo>
                  <a:lnTo>
                    <a:pt x="166497" y="3000375"/>
                  </a:lnTo>
                  <a:lnTo>
                    <a:pt x="185547" y="3046349"/>
                  </a:lnTo>
                  <a:lnTo>
                    <a:pt x="198247" y="3095625"/>
                  </a:lnTo>
                  <a:lnTo>
                    <a:pt x="204597" y="3144774"/>
                  </a:lnTo>
                  <a:lnTo>
                    <a:pt x="204597" y="3197098"/>
                  </a:lnTo>
                  <a:lnTo>
                    <a:pt x="201422" y="3251073"/>
                  </a:lnTo>
                  <a:lnTo>
                    <a:pt x="195072" y="3305048"/>
                  </a:lnTo>
                  <a:lnTo>
                    <a:pt x="187070" y="3359023"/>
                  </a:lnTo>
                  <a:lnTo>
                    <a:pt x="180720" y="3412998"/>
                  </a:lnTo>
                  <a:lnTo>
                    <a:pt x="176022" y="3466973"/>
                  </a:lnTo>
                  <a:lnTo>
                    <a:pt x="177545" y="3517773"/>
                  </a:lnTo>
                  <a:lnTo>
                    <a:pt x="183895" y="3567049"/>
                  </a:lnTo>
                  <a:lnTo>
                    <a:pt x="198247" y="3614674"/>
                  </a:lnTo>
                  <a:lnTo>
                    <a:pt x="218820" y="3654298"/>
                  </a:lnTo>
                  <a:lnTo>
                    <a:pt x="245744" y="3692398"/>
                  </a:lnTo>
                  <a:lnTo>
                    <a:pt x="277494" y="3725799"/>
                  </a:lnTo>
                  <a:lnTo>
                    <a:pt x="313944" y="3759073"/>
                  </a:lnTo>
                  <a:lnTo>
                    <a:pt x="352044" y="3789299"/>
                  </a:lnTo>
                  <a:lnTo>
                    <a:pt x="470916" y="3879723"/>
                  </a:lnTo>
                  <a:lnTo>
                    <a:pt x="507364" y="3911473"/>
                  </a:lnTo>
                  <a:lnTo>
                    <a:pt x="539114" y="3948049"/>
                  </a:lnTo>
                  <a:lnTo>
                    <a:pt x="567689" y="3982974"/>
                  </a:lnTo>
                  <a:lnTo>
                    <a:pt x="589788" y="4022598"/>
                  </a:lnTo>
                  <a:lnTo>
                    <a:pt x="608838" y="4065524"/>
                  </a:lnTo>
                  <a:lnTo>
                    <a:pt x="624713" y="4111498"/>
                  </a:lnTo>
                  <a:lnTo>
                    <a:pt x="638937" y="4159123"/>
                  </a:lnTo>
                  <a:lnTo>
                    <a:pt x="651637" y="4206748"/>
                  </a:lnTo>
                  <a:lnTo>
                    <a:pt x="664337" y="4256024"/>
                  </a:lnTo>
                  <a:lnTo>
                    <a:pt x="678688" y="4301998"/>
                  </a:lnTo>
                  <a:lnTo>
                    <a:pt x="694436" y="4348099"/>
                  </a:lnTo>
                  <a:lnTo>
                    <a:pt x="713486" y="4390898"/>
                  </a:lnTo>
                  <a:lnTo>
                    <a:pt x="737235" y="4428998"/>
                  </a:lnTo>
                  <a:lnTo>
                    <a:pt x="765810" y="4463923"/>
                  </a:lnTo>
                  <a:lnTo>
                    <a:pt x="800735" y="4492498"/>
                  </a:lnTo>
                  <a:lnTo>
                    <a:pt x="838707" y="4516374"/>
                  </a:lnTo>
                  <a:lnTo>
                    <a:pt x="881633" y="4535424"/>
                  </a:lnTo>
                  <a:lnTo>
                    <a:pt x="927607" y="4551299"/>
                  </a:lnTo>
                  <a:lnTo>
                    <a:pt x="973582" y="4565523"/>
                  </a:lnTo>
                  <a:lnTo>
                    <a:pt x="1022731" y="4578223"/>
                  </a:lnTo>
                  <a:lnTo>
                    <a:pt x="1070229" y="4590923"/>
                  </a:lnTo>
                  <a:lnTo>
                    <a:pt x="1117854" y="4605274"/>
                  </a:lnTo>
                  <a:lnTo>
                    <a:pt x="1163827" y="4621149"/>
                  </a:lnTo>
                  <a:lnTo>
                    <a:pt x="1206627" y="4640199"/>
                  </a:lnTo>
                  <a:lnTo>
                    <a:pt x="1246251" y="4662424"/>
                  </a:lnTo>
                  <a:lnTo>
                    <a:pt x="1281176" y="4690999"/>
                  </a:lnTo>
                  <a:lnTo>
                    <a:pt x="1317625" y="4722749"/>
                  </a:lnTo>
                  <a:lnTo>
                    <a:pt x="1349375" y="4759325"/>
                  </a:lnTo>
                  <a:lnTo>
                    <a:pt x="1379474" y="4797425"/>
                  </a:lnTo>
                  <a:lnTo>
                    <a:pt x="1439672" y="4876800"/>
                  </a:lnTo>
                  <a:lnTo>
                    <a:pt x="1469771" y="4914900"/>
                  </a:lnTo>
                  <a:lnTo>
                    <a:pt x="1503172" y="4951349"/>
                  </a:lnTo>
                  <a:lnTo>
                    <a:pt x="1536446" y="4983099"/>
                  </a:lnTo>
                  <a:lnTo>
                    <a:pt x="1574419" y="5010086"/>
                  </a:lnTo>
                  <a:lnTo>
                    <a:pt x="1614170" y="5030724"/>
                  </a:lnTo>
                  <a:lnTo>
                    <a:pt x="1661667" y="5045011"/>
                  </a:lnTo>
                  <a:lnTo>
                    <a:pt x="1710816" y="5051361"/>
                  </a:lnTo>
                  <a:lnTo>
                    <a:pt x="1761616" y="5052949"/>
                  </a:lnTo>
                  <a:lnTo>
                    <a:pt x="1815464" y="5048186"/>
                  </a:lnTo>
                  <a:lnTo>
                    <a:pt x="1869439" y="5041836"/>
                  </a:lnTo>
                  <a:lnTo>
                    <a:pt x="1923288" y="5033899"/>
                  </a:lnTo>
                  <a:lnTo>
                    <a:pt x="1977263" y="5027549"/>
                  </a:lnTo>
                  <a:lnTo>
                    <a:pt x="2031111" y="5024374"/>
                  </a:lnTo>
                  <a:lnTo>
                    <a:pt x="2083435" y="5024374"/>
                  </a:lnTo>
                  <a:lnTo>
                    <a:pt x="2132584" y="5030724"/>
                  </a:lnTo>
                  <a:lnTo>
                    <a:pt x="2181733" y="5043424"/>
                  </a:lnTo>
                  <a:lnTo>
                    <a:pt x="2229358" y="5062474"/>
                  </a:lnTo>
                  <a:lnTo>
                    <a:pt x="2324480" y="5113274"/>
                  </a:lnTo>
                  <a:lnTo>
                    <a:pt x="2371979" y="5141849"/>
                  </a:lnTo>
                  <a:lnTo>
                    <a:pt x="2417953" y="5168836"/>
                  </a:lnTo>
                  <a:lnTo>
                    <a:pt x="2467102" y="5192649"/>
                  </a:lnTo>
                  <a:lnTo>
                    <a:pt x="2514727" y="5211699"/>
                  </a:lnTo>
                  <a:lnTo>
                    <a:pt x="2563876" y="5224399"/>
                  </a:lnTo>
                  <a:lnTo>
                    <a:pt x="2614549" y="5229161"/>
                  </a:lnTo>
                  <a:lnTo>
                    <a:pt x="2665349" y="5224399"/>
                  </a:lnTo>
                  <a:lnTo>
                    <a:pt x="2714498" y="5211699"/>
                  </a:lnTo>
                  <a:lnTo>
                    <a:pt x="2762123" y="5192649"/>
                  </a:lnTo>
                  <a:lnTo>
                    <a:pt x="2811272" y="5168836"/>
                  </a:lnTo>
                  <a:lnTo>
                    <a:pt x="2857246" y="5141849"/>
                  </a:lnTo>
                  <a:lnTo>
                    <a:pt x="2904744" y="5113274"/>
                  </a:lnTo>
                  <a:lnTo>
                    <a:pt x="2999866" y="5062474"/>
                  </a:lnTo>
                  <a:lnTo>
                    <a:pt x="3045841" y="5043424"/>
                  </a:lnTo>
                  <a:lnTo>
                    <a:pt x="3096641" y="5030724"/>
                  </a:lnTo>
                  <a:lnTo>
                    <a:pt x="3145790" y="5024374"/>
                  </a:lnTo>
                  <a:lnTo>
                    <a:pt x="3198114" y="5024374"/>
                  </a:lnTo>
                  <a:lnTo>
                    <a:pt x="3251962" y="5027549"/>
                  </a:lnTo>
                  <a:lnTo>
                    <a:pt x="3305937" y="5033899"/>
                  </a:lnTo>
                  <a:lnTo>
                    <a:pt x="3359785" y="5041836"/>
                  </a:lnTo>
                  <a:lnTo>
                    <a:pt x="3413760" y="5048186"/>
                  </a:lnTo>
                  <a:lnTo>
                    <a:pt x="3467608" y="5052949"/>
                  </a:lnTo>
                  <a:lnTo>
                    <a:pt x="3518408" y="5051361"/>
                  </a:lnTo>
                  <a:lnTo>
                    <a:pt x="3567557" y="5045011"/>
                  </a:lnTo>
                  <a:lnTo>
                    <a:pt x="3615054" y="5030724"/>
                  </a:lnTo>
                  <a:lnTo>
                    <a:pt x="3654805" y="5010086"/>
                  </a:lnTo>
                  <a:lnTo>
                    <a:pt x="3692779" y="4983099"/>
                  </a:lnTo>
                  <a:lnTo>
                    <a:pt x="3726053" y="4951349"/>
                  </a:lnTo>
                  <a:lnTo>
                    <a:pt x="3759454" y="4914900"/>
                  </a:lnTo>
                  <a:lnTo>
                    <a:pt x="3789553" y="4876800"/>
                  </a:lnTo>
                  <a:lnTo>
                    <a:pt x="3849751" y="4797425"/>
                  </a:lnTo>
                  <a:lnTo>
                    <a:pt x="3879850" y="4759325"/>
                  </a:lnTo>
                  <a:lnTo>
                    <a:pt x="3911600" y="4722749"/>
                  </a:lnTo>
                  <a:lnTo>
                    <a:pt x="3948049" y="4690999"/>
                  </a:lnTo>
                  <a:lnTo>
                    <a:pt x="3982974" y="4662424"/>
                  </a:lnTo>
                  <a:lnTo>
                    <a:pt x="4022598" y="4640199"/>
                  </a:lnTo>
                  <a:lnTo>
                    <a:pt x="4065397" y="4621149"/>
                  </a:lnTo>
                  <a:lnTo>
                    <a:pt x="4111371" y="4605274"/>
                  </a:lnTo>
                  <a:lnTo>
                    <a:pt x="4158996" y="4590923"/>
                  </a:lnTo>
                  <a:lnTo>
                    <a:pt x="4206494" y="4578223"/>
                  </a:lnTo>
                  <a:lnTo>
                    <a:pt x="4255643" y="4565523"/>
                  </a:lnTo>
                  <a:lnTo>
                    <a:pt x="4301617" y="4551299"/>
                  </a:lnTo>
                  <a:lnTo>
                    <a:pt x="4347591" y="4535424"/>
                  </a:lnTo>
                  <a:lnTo>
                    <a:pt x="4390517" y="4516374"/>
                  </a:lnTo>
                  <a:lnTo>
                    <a:pt x="4428490" y="4492498"/>
                  </a:lnTo>
                  <a:lnTo>
                    <a:pt x="4463415" y="4463923"/>
                  </a:lnTo>
                  <a:lnTo>
                    <a:pt x="4491990" y="4428998"/>
                  </a:lnTo>
                  <a:lnTo>
                    <a:pt x="4515739" y="4390898"/>
                  </a:lnTo>
                  <a:lnTo>
                    <a:pt x="4534789" y="4348099"/>
                  </a:lnTo>
                  <a:lnTo>
                    <a:pt x="4550536" y="4301998"/>
                  </a:lnTo>
                  <a:lnTo>
                    <a:pt x="4564888" y="4256024"/>
                  </a:lnTo>
                  <a:lnTo>
                    <a:pt x="4577588" y="4206748"/>
                  </a:lnTo>
                  <a:lnTo>
                    <a:pt x="4590288" y="4159123"/>
                  </a:lnTo>
                  <a:lnTo>
                    <a:pt x="4604511" y="4111498"/>
                  </a:lnTo>
                  <a:lnTo>
                    <a:pt x="4620386" y="4065524"/>
                  </a:lnTo>
                  <a:lnTo>
                    <a:pt x="4639436" y="4022598"/>
                  </a:lnTo>
                  <a:lnTo>
                    <a:pt x="4661534" y="3982974"/>
                  </a:lnTo>
                  <a:lnTo>
                    <a:pt x="4690109" y="3948049"/>
                  </a:lnTo>
                  <a:lnTo>
                    <a:pt x="4721859" y="3911473"/>
                  </a:lnTo>
                  <a:lnTo>
                    <a:pt x="4758308" y="3879723"/>
                  </a:lnTo>
                  <a:lnTo>
                    <a:pt x="4796408" y="3849624"/>
                  </a:lnTo>
                  <a:lnTo>
                    <a:pt x="4837557" y="3819398"/>
                  </a:lnTo>
                  <a:lnTo>
                    <a:pt x="4877181" y="3789299"/>
                  </a:lnTo>
                  <a:lnTo>
                    <a:pt x="4915281" y="3759073"/>
                  </a:lnTo>
                  <a:lnTo>
                    <a:pt x="4951730" y="3725799"/>
                  </a:lnTo>
                  <a:lnTo>
                    <a:pt x="4983480" y="3692398"/>
                  </a:lnTo>
                  <a:lnTo>
                    <a:pt x="5010404" y="3654298"/>
                  </a:lnTo>
                  <a:lnTo>
                    <a:pt x="5030978" y="3614674"/>
                  </a:lnTo>
                  <a:lnTo>
                    <a:pt x="5045329" y="3567049"/>
                  </a:lnTo>
                  <a:lnTo>
                    <a:pt x="5051679" y="3517773"/>
                  </a:lnTo>
                  <a:lnTo>
                    <a:pt x="5053203" y="3466973"/>
                  </a:lnTo>
                  <a:lnTo>
                    <a:pt x="5048504" y="3412998"/>
                  </a:lnTo>
                  <a:lnTo>
                    <a:pt x="5042154" y="3359023"/>
                  </a:lnTo>
                  <a:lnTo>
                    <a:pt x="5034153" y="3305048"/>
                  </a:lnTo>
                  <a:lnTo>
                    <a:pt x="5027803" y="3251073"/>
                  </a:lnTo>
                  <a:lnTo>
                    <a:pt x="5024628" y="3197098"/>
                  </a:lnTo>
                  <a:lnTo>
                    <a:pt x="5024628" y="3144774"/>
                  </a:lnTo>
                  <a:lnTo>
                    <a:pt x="5030978" y="3095625"/>
                  </a:lnTo>
                  <a:lnTo>
                    <a:pt x="5043678" y="3046349"/>
                  </a:lnTo>
                  <a:lnTo>
                    <a:pt x="5062728" y="3000375"/>
                  </a:lnTo>
                  <a:lnTo>
                    <a:pt x="5113528" y="2905125"/>
                  </a:lnTo>
                  <a:lnTo>
                    <a:pt x="5141976" y="2857500"/>
                  </a:lnTo>
                  <a:lnTo>
                    <a:pt x="5169027" y="2811399"/>
                  </a:lnTo>
                  <a:lnTo>
                    <a:pt x="5192776" y="2762250"/>
                  </a:lnTo>
                  <a:lnTo>
                    <a:pt x="5211826" y="2714625"/>
                  </a:lnTo>
                  <a:lnTo>
                    <a:pt x="5224526" y="2665349"/>
                  </a:lnTo>
                  <a:lnTo>
                    <a:pt x="5229225" y="2614549"/>
                  </a:lnTo>
                  <a:lnTo>
                    <a:pt x="5224526" y="2563749"/>
                  </a:lnTo>
                  <a:lnTo>
                    <a:pt x="5211826" y="2514473"/>
                  </a:lnTo>
                  <a:lnTo>
                    <a:pt x="5192776" y="2466848"/>
                  </a:lnTo>
                  <a:lnTo>
                    <a:pt x="5169027" y="2417699"/>
                  </a:lnTo>
                  <a:lnTo>
                    <a:pt x="5141976" y="2371598"/>
                  </a:lnTo>
                  <a:lnTo>
                    <a:pt x="5113528" y="2323973"/>
                  </a:lnTo>
                  <a:lnTo>
                    <a:pt x="5062728" y="2228723"/>
                  </a:lnTo>
                  <a:lnTo>
                    <a:pt x="5043678" y="2182749"/>
                  </a:lnTo>
                  <a:lnTo>
                    <a:pt x="5030978" y="2133473"/>
                  </a:lnTo>
                  <a:lnTo>
                    <a:pt x="5024628" y="2084324"/>
                  </a:lnTo>
                  <a:lnTo>
                    <a:pt x="5024628" y="2031873"/>
                  </a:lnTo>
                  <a:lnTo>
                    <a:pt x="5027803" y="1977898"/>
                  </a:lnTo>
                  <a:lnTo>
                    <a:pt x="5034153" y="1923923"/>
                  </a:lnTo>
                  <a:lnTo>
                    <a:pt x="5042154" y="1870075"/>
                  </a:lnTo>
                  <a:lnTo>
                    <a:pt x="5048504" y="1816100"/>
                  </a:lnTo>
                  <a:lnTo>
                    <a:pt x="5053203" y="1762125"/>
                  </a:lnTo>
                  <a:lnTo>
                    <a:pt x="5051679" y="1711325"/>
                  </a:lnTo>
                  <a:lnTo>
                    <a:pt x="5045329" y="1662049"/>
                  </a:lnTo>
                  <a:lnTo>
                    <a:pt x="5030978" y="1614424"/>
                  </a:lnTo>
                  <a:lnTo>
                    <a:pt x="5010404" y="1574800"/>
                  </a:lnTo>
                  <a:lnTo>
                    <a:pt x="4983480" y="1536700"/>
                  </a:lnTo>
                  <a:lnTo>
                    <a:pt x="4951730" y="1503299"/>
                  </a:lnTo>
                  <a:lnTo>
                    <a:pt x="4915281" y="1470025"/>
                  </a:lnTo>
                  <a:lnTo>
                    <a:pt x="4877181" y="1439799"/>
                  </a:lnTo>
                  <a:lnTo>
                    <a:pt x="4837557" y="1409700"/>
                  </a:lnTo>
                  <a:lnTo>
                    <a:pt x="4796408" y="1379474"/>
                  </a:lnTo>
                  <a:lnTo>
                    <a:pt x="4758308" y="1349375"/>
                  </a:lnTo>
                  <a:lnTo>
                    <a:pt x="4721859" y="1317625"/>
                  </a:lnTo>
                  <a:lnTo>
                    <a:pt x="4690109" y="1281049"/>
                  </a:lnTo>
                  <a:lnTo>
                    <a:pt x="4661534" y="1246124"/>
                  </a:lnTo>
                  <a:lnTo>
                    <a:pt x="4639436" y="1206500"/>
                  </a:lnTo>
                  <a:lnTo>
                    <a:pt x="4620386" y="1163574"/>
                  </a:lnTo>
                  <a:lnTo>
                    <a:pt x="4604511" y="1117600"/>
                  </a:lnTo>
                  <a:lnTo>
                    <a:pt x="4590288" y="1069975"/>
                  </a:lnTo>
                  <a:lnTo>
                    <a:pt x="4577588" y="1022350"/>
                  </a:lnTo>
                  <a:lnTo>
                    <a:pt x="4564888" y="973074"/>
                  </a:lnTo>
                  <a:lnTo>
                    <a:pt x="4550536" y="927100"/>
                  </a:lnTo>
                  <a:lnTo>
                    <a:pt x="4534789" y="880999"/>
                  </a:lnTo>
                  <a:lnTo>
                    <a:pt x="4515739" y="838200"/>
                  </a:lnTo>
                  <a:lnTo>
                    <a:pt x="4491990" y="800100"/>
                  </a:lnTo>
                  <a:lnTo>
                    <a:pt x="4463415" y="765175"/>
                  </a:lnTo>
                  <a:lnTo>
                    <a:pt x="4428490" y="736600"/>
                  </a:lnTo>
                  <a:lnTo>
                    <a:pt x="4390517" y="712724"/>
                  </a:lnTo>
                  <a:lnTo>
                    <a:pt x="4347591" y="693674"/>
                  </a:lnTo>
                  <a:lnTo>
                    <a:pt x="4301617" y="677799"/>
                  </a:lnTo>
                  <a:lnTo>
                    <a:pt x="4255643" y="663575"/>
                  </a:lnTo>
                  <a:lnTo>
                    <a:pt x="4206494" y="650875"/>
                  </a:lnTo>
                  <a:lnTo>
                    <a:pt x="4158996" y="638175"/>
                  </a:lnTo>
                  <a:lnTo>
                    <a:pt x="4111371" y="623824"/>
                  </a:lnTo>
                  <a:lnTo>
                    <a:pt x="4065397" y="607949"/>
                  </a:lnTo>
                  <a:lnTo>
                    <a:pt x="4022598" y="588899"/>
                  </a:lnTo>
                  <a:lnTo>
                    <a:pt x="3982974" y="566674"/>
                  </a:lnTo>
                  <a:lnTo>
                    <a:pt x="3948049" y="538099"/>
                  </a:lnTo>
                  <a:lnTo>
                    <a:pt x="3911600" y="506349"/>
                  </a:lnTo>
                  <a:lnTo>
                    <a:pt x="3879850" y="469900"/>
                  </a:lnTo>
                  <a:lnTo>
                    <a:pt x="3849751" y="431800"/>
                  </a:lnTo>
                  <a:lnTo>
                    <a:pt x="3789553" y="352425"/>
                  </a:lnTo>
                  <a:lnTo>
                    <a:pt x="3759454" y="314325"/>
                  </a:lnTo>
                  <a:lnTo>
                    <a:pt x="3726053" y="277749"/>
                  </a:lnTo>
                  <a:lnTo>
                    <a:pt x="3692779" y="245999"/>
                  </a:lnTo>
                  <a:lnTo>
                    <a:pt x="3654805" y="219075"/>
                  </a:lnTo>
                  <a:lnTo>
                    <a:pt x="3615054" y="198374"/>
                  </a:lnTo>
                  <a:lnTo>
                    <a:pt x="3567557" y="184150"/>
                  </a:lnTo>
                  <a:lnTo>
                    <a:pt x="3518408" y="177800"/>
                  </a:lnTo>
                  <a:lnTo>
                    <a:pt x="3467608" y="176149"/>
                  </a:lnTo>
                  <a:lnTo>
                    <a:pt x="3413760" y="180975"/>
                  </a:lnTo>
                  <a:lnTo>
                    <a:pt x="3359785" y="187325"/>
                  </a:lnTo>
                  <a:lnTo>
                    <a:pt x="3305937" y="195199"/>
                  </a:lnTo>
                  <a:lnTo>
                    <a:pt x="3251962" y="201549"/>
                  </a:lnTo>
                  <a:lnTo>
                    <a:pt x="3198114" y="204724"/>
                  </a:lnTo>
                  <a:lnTo>
                    <a:pt x="3145790" y="204724"/>
                  </a:lnTo>
                  <a:lnTo>
                    <a:pt x="3096641" y="198374"/>
                  </a:lnTo>
                  <a:lnTo>
                    <a:pt x="3045841" y="185674"/>
                  </a:lnTo>
                  <a:lnTo>
                    <a:pt x="2999866" y="166624"/>
                  </a:lnTo>
                  <a:lnTo>
                    <a:pt x="2904744" y="115824"/>
                  </a:lnTo>
                  <a:lnTo>
                    <a:pt x="2857246" y="87249"/>
                  </a:lnTo>
                  <a:lnTo>
                    <a:pt x="2811272" y="60325"/>
                  </a:lnTo>
                  <a:lnTo>
                    <a:pt x="2762123" y="36449"/>
                  </a:lnTo>
                  <a:lnTo>
                    <a:pt x="2714498" y="17399"/>
                  </a:lnTo>
                  <a:lnTo>
                    <a:pt x="2665349" y="4699"/>
                  </a:lnTo>
                  <a:lnTo>
                    <a:pt x="2614549" y="0"/>
                  </a:lnTo>
                  <a:close/>
                </a:path>
              </a:pathLst>
            </a:custGeom>
            <a:solidFill>
              <a:srgbClr val="DBEEF8"/>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ZA"/>
            </a:p>
          </p:txBody>
        </p:sp>
        <p:sp>
          <p:nvSpPr>
            <p:cNvPr id="2055" name="object 5">
              <a:extLst>
                <a:ext uri="{FF2B5EF4-FFF2-40B4-BE49-F238E27FC236}">
                  <a16:creationId xmlns:a16="http://schemas.microsoft.com/office/drawing/2014/main" id="{E46A0620-4E41-4A05-5E67-475BEEA1A16A}"/>
                </a:ext>
              </a:extLst>
            </p:cNvPr>
            <p:cNvSpPr>
              <a:spLocks/>
            </p:cNvSpPr>
            <p:nvPr/>
          </p:nvSpPr>
          <p:spPr bwMode="auto">
            <a:xfrm>
              <a:off x="0" y="0"/>
              <a:ext cx="212725" cy="6858000"/>
            </a:xfrm>
            <a:custGeom>
              <a:avLst/>
              <a:gdLst>
                <a:gd name="T0" fmla="*/ 212725 w 212725"/>
                <a:gd name="T1" fmla="*/ 0 h 6858000"/>
                <a:gd name="T2" fmla="*/ 0 w 212725"/>
                <a:gd name="T3" fmla="*/ 0 h 6858000"/>
                <a:gd name="T4" fmla="*/ 0 w 212725"/>
                <a:gd name="T5" fmla="*/ 6858000 h 6858000"/>
                <a:gd name="T6" fmla="*/ 212725 w 212725"/>
                <a:gd name="T7" fmla="*/ 6858000 h 6858000"/>
                <a:gd name="T8" fmla="*/ 212725 w 212725"/>
                <a:gd name="T9" fmla="*/ 0 h 6858000"/>
              </a:gdLst>
              <a:ahLst/>
              <a:cxnLst>
                <a:cxn ang="0">
                  <a:pos x="T0" y="T1"/>
                </a:cxn>
                <a:cxn ang="0">
                  <a:pos x="T2" y="T3"/>
                </a:cxn>
                <a:cxn ang="0">
                  <a:pos x="T4" y="T5"/>
                </a:cxn>
                <a:cxn ang="0">
                  <a:pos x="T6" y="T7"/>
                </a:cxn>
                <a:cxn ang="0">
                  <a:pos x="T8" y="T9"/>
                </a:cxn>
              </a:cxnLst>
              <a:rect l="0" t="0" r="r" b="b"/>
              <a:pathLst>
                <a:path w="212725" h="6858000">
                  <a:moveTo>
                    <a:pt x="212725" y="0"/>
                  </a:moveTo>
                  <a:lnTo>
                    <a:pt x="0" y="0"/>
                  </a:lnTo>
                  <a:lnTo>
                    <a:pt x="0" y="6858000"/>
                  </a:lnTo>
                  <a:lnTo>
                    <a:pt x="212725" y="6858000"/>
                  </a:lnTo>
                  <a:lnTo>
                    <a:pt x="212725" y="0"/>
                  </a:lnTo>
                  <a:close/>
                </a:path>
              </a:pathLst>
            </a:custGeom>
            <a:solidFill>
              <a:srgbClr val="17406C"/>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ZA"/>
            </a:p>
          </p:txBody>
        </p:sp>
      </p:grpSp>
      <p:sp>
        <p:nvSpPr>
          <p:cNvPr id="6" name="object 6">
            <a:extLst>
              <a:ext uri="{FF2B5EF4-FFF2-40B4-BE49-F238E27FC236}">
                <a16:creationId xmlns:a16="http://schemas.microsoft.com/office/drawing/2014/main" id="{B8D031E7-BDB1-6B62-78DF-33DDD3122218}"/>
              </a:ext>
            </a:extLst>
          </p:cNvPr>
          <p:cNvSpPr txBox="1">
            <a:spLocks noGrp="1"/>
          </p:cNvSpPr>
          <p:nvPr>
            <p:ph type="body" idx="1"/>
          </p:nvPr>
        </p:nvSpPr>
        <p:spPr/>
        <p:txBody>
          <a:bodyPr tIns="643864"/>
          <a:lstStyle/>
          <a:p>
            <a:pPr marL="1628775" indent="-177800" eaLnBrk="1" hangingPunct="1">
              <a:lnSpc>
                <a:spcPts val="8100"/>
              </a:lnSpc>
              <a:spcBef>
                <a:spcPts val="1100"/>
              </a:spcBef>
            </a:pPr>
            <a:r>
              <a:rPr lang="en-US" altLang="en-US" sz="7500">
                <a:solidFill>
                  <a:srgbClr val="17406C"/>
                </a:solidFill>
                <a:latin typeface="Impact" panose="020B0806030902050204" pitchFamily="34" charset="0"/>
                <a:ea typeface="Impact" panose="020B0806030902050204" pitchFamily="34" charset="0"/>
                <a:cs typeface="Impact" panose="020B0806030902050204" pitchFamily="34" charset="0"/>
              </a:rPr>
              <a:t>RESEARCH METHODS</a:t>
            </a:r>
            <a:endParaRPr lang="en-US" altLang="en-US" sz="7500">
              <a:latin typeface="Impact" panose="020B0806030902050204" pitchFamily="34" charset="0"/>
              <a:ea typeface="Impact" panose="020B0806030902050204" pitchFamily="34" charset="0"/>
              <a:cs typeface="Impact" panose="020B0806030902050204" pitchFamily="34" charset="0"/>
            </a:endParaRPr>
          </a:p>
        </p:txBody>
      </p:sp>
      <p:sp>
        <p:nvSpPr>
          <p:cNvPr id="7" name="object 7">
            <a:extLst>
              <a:ext uri="{FF2B5EF4-FFF2-40B4-BE49-F238E27FC236}">
                <a16:creationId xmlns:a16="http://schemas.microsoft.com/office/drawing/2014/main" id="{AD3087E8-BD2A-16D6-48FA-9079DEADAAB3}"/>
              </a:ext>
            </a:extLst>
          </p:cNvPr>
          <p:cNvSpPr txBox="1"/>
          <p:nvPr/>
        </p:nvSpPr>
        <p:spPr>
          <a:xfrm>
            <a:off x="2211388" y="6005513"/>
            <a:ext cx="4897437" cy="482600"/>
          </a:xfrm>
          <a:prstGeom prst="rect">
            <a:avLst/>
          </a:prstGeom>
        </p:spPr>
        <p:txBody>
          <a:bodyPr lIns="0" tIns="12700" rIns="0" bIns="0">
            <a:spAutoFit/>
          </a:bodyPr>
          <a:lstStyle/>
          <a:p>
            <a:pPr algn="ctr" eaLnBrk="1" fontAlgn="auto" hangingPunct="1">
              <a:spcBef>
                <a:spcPts val="100"/>
              </a:spcBef>
              <a:spcAft>
                <a:spcPts val="0"/>
              </a:spcAft>
              <a:tabLst>
                <a:tab pos="2839720" algn="l"/>
                <a:tab pos="3454400" algn="l"/>
              </a:tabLst>
              <a:defRPr/>
            </a:pPr>
            <a:r>
              <a:rPr sz="1500" b="1" kern="0" dirty="0">
                <a:solidFill>
                  <a:srgbClr val="17406C"/>
                </a:solidFill>
                <a:latin typeface="Gill Sans MT"/>
                <a:cs typeface="Gill Sans MT"/>
              </a:rPr>
              <a:t>R</a:t>
            </a:r>
            <a:r>
              <a:rPr sz="1500" b="1" kern="0" spc="-114" dirty="0">
                <a:solidFill>
                  <a:srgbClr val="17406C"/>
                </a:solidFill>
                <a:latin typeface="Gill Sans MT"/>
                <a:cs typeface="Gill Sans MT"/>
              </a:rPr>
              <a:t> </a:t>
            </a:r>
            <a:r>
              <a:rPr sz="1500" b="1" kern="0" dirty="0">
                <a:solidFill>
                  <a:srgbClr val="17406C"/>
                </a:solidFill>
                <a:latin typeface="Gill Sans MT"/>
                <a:cs typeface="Gill Sans MT"/>
              </a:rPr>
              <a:t>E</a:t>
            </a:r>
            <a:r>
              <a:rPr sz="1500" b="1" kern="0" spc="-120" dirty="0">
                <a:solidFill>
                  <a:srgbClr val="17406C"/>
                </a:solidFill>
                <a:latin typeface="Gill Sans MT"/>
                <a:cs typeface="Gill Sans MT"/>
              </a:rPr>
              <a:t> </a:t>
            </a:r>
            <a:r>
              <a:rPr sz="1500" b="1" kern="0" dirty="0">
                <a:solidFill>
                  <a:srgbClr val="17406C"/>
                </a:solidFill>
                <a:latin typeface="Gill Sans MT"/>
                <a:cs typeface="Gill Sans MT"/>
              </a:rPr>
              <a:t>S</a:t>
            </a:r>
            <a:r>
              <a:rPr sz="1500" b="1" kern="0" spc="-110" dirty="0">
                <a:solidFill>
                  <a:srgbClr val="17406C"/>
                </a:solidFill>
                <a:latin typeface="Gill Sans MT"/>
                <a:cs typeface="Gill Sans MT"/>
              </a:rPr>
              <a:t> </a:t>
            </a:r>
            <a:r>
              <a:rPr sz="1500" b="1" kern="0" dirty="0">
                <a:solidFill>
                  <a:srgbClr val="17406C"/>
                </a:solidFill>
                <a:latin typeface="Gill Sans MT"/>
                <a:cs typeface="Gill Sans MT"/>
              </a:rPr>
              <a:t>E</a:t>
            </a:r>
            <a:r>
              <a:rPr sz="1500" b="1" kern="0" spc="-120" dirty="0">
                <a:solidFill>
                  <a:srgbClr val="17406C"/>
                </a:solidFill>
                <a:latin typeface="Gill Sans MT"/>
                <a:cs typeface="Gill Sans MT"/>
              </a:rPr>
              <a:t> </a:t>
            </a:r>
            <a:r>
              <a:rPr sz="1500" b="1" kern="0" dirty="0">
                <a:solidFill>
                  <a:srgbClr val="17406C"/>
                </a:solidFill>
                <a:latin typeface="Gill Sans MT"/>
                <a:cs typeface="Gill Sans MT"/>
              </a:rPr>
              <a:t>A</a:t>
            </a:r>
            <a:r>
              <a:rPr sz="1500" b="1" kern="0" spc="-114" dirty="0">
                <a:solidFill>
                  <a:srgbClr val="17406C"/>
                </a:solidFill>
                <a:latin typeface="Gill Sans MT"/>
                <a:cs typeface="Gill Sans MT"/>
              </a:rPr>
              <a:t> </a:t>
            </a:r>
            <a:r>
              <a:rPr sz="1500" b="1" kern="0" dirty="0">
                <a:solidFill>
                  <a:srgbClr val="17406C"/>
                </a:solidFill>
                <a:latin typeface="Gill Sans MT"/>
                <a:cs typeface="Gill Sans MT"/>
              </a:rPr>
              <a:t>R</a:t>
            </a:r>
            <a:r>
              <a:rPr sz="1500" b="1" kern="0" spc="-114" dirty="0">
                <a:solidFill>
                  <a:srgbClr val="17406C"/>
                </a:solidFill>
                <a:latin typeface="Gill Sans MT"/>
                <a:cs typeface="Gill Sans MT"/>
              </a:rPr>
              <a:t> </a:t>
            </a:r>
            <a:r>
              <a:rPr sz="1500" b="1" kern="0" dirty="0">
                <a:solidFill>
                  <a:srgbClr val="17406C"/>
                </a:solidFill>
                <a:latin typeface="Gill Sans MT"/>
                <a:cs typeface="Gill Sans MT"/>
              </a:rPr>
              <a:t>C</a:t>
            </a:r>
            <a:r>
              <a:rPr sz="1500" b="1" kern="0" spc="-120" dirty="0">
                <a:solidFill>
                  <a:srgbClr val="17406C"/>
                </a:solidFill>
                <a:latin typeface="Gill Sans MT"/>
                <a:cs typeface="Gill Sans MT"/>
              </a:rPr>
              <a:t> </a:t>
            </a:r>
            <a:r>
              <a:rPr sz="1500" b="1" kern="0" dirty="0">
                <a:solidFill>
                  <a:srgbClr val="17406C"/>
                </a:solidFill>
                <a:latin typeface="Gill Sans MT"/>
                <a:cs typeface="Gill Sans MT"/>
              </a:rPr>
              <a:t>H</a:t>
            </a:r>
            <a:r>
              <a:rPr sz="1500" b="1" kern="0" spc="70" dirty="0">
                <a:solidFill>
                  <a:srgbClr val="17406C"/>
                </a:solidFill>
                <a:latin typeface="Gill Sans MT"/>
                <a:cs typeface="Gill Sans MT"/>
              </a:rPr>
              <a:t>  </a:t>
            </a:r>
            <a:r>
              <a:rPr sz="1500" b="1" kern="0" dirty="0">
                <a:solidFill>
                  <a:srgbClr val="17406C"/>
                </a:solidFill>
                <a:latin typeface="Gill Sans MT"/>
                <a:cs typeface="Gill Sans MT"/>
              </a:rPr>
              <a:t>M</a:t>
            </a:r>
            <a:r>
              <a:rPr sz="1500" b="1" kern="0" spc="-110" dirty="0">
                <a:solidFill>
                  <a:srgbClr val="17406C"/>
                </a:solidFill>
                <a:latin typeface="Gill Sans MT"/>
                <a:cs typeface="Gill Sans MT"/>
              </a:rPr>
              <a:t> </a:t>
            </a:r>
            <a:r>
              <a:rPr sz="1500" b="1" kern="0" dirty="0">
                <a:solidFill>
                  <a:srgbClr val="17406C"/>
                </a:solidFill>
                <a:latin typeface="Gill Sans MT"/>
                <a:cs typeface="Gill Sans MT"/>
              </a:rPr>
              <a:t>E</a:t>
            </a:r>
            <a:r>
              <a:rPr sz="1500" b="1" kern="0" spc="-120" dirty="0">
                <a:solidFill>
                  <a:srgbClr val="17406C"/>
                </a:solidFill>
                <a:latin typeface="Gill Sans MT"/>
                <a:cs typeface="Gill Sans MT"/>
              </a:rPr>
              <a:t> </a:t>
            </a:r>
            <a:r>
              <a:rPr sz="1500" b="1" kern="0" dirty="0">
                <a:solidFill>
                  <a:srgbClr val="17406C"/>
                </a:solidFill>
                <a:latin typeface="Gill Sans MT"/>
                <a:cs typeface="Gill Sans MT"/>
              </a:rPr>
              <a:t>T</a:t>
            </a:r>
            <a:r>
              <a:rPr sz="1500" b="1" kern="0" spc="-114" dirty="0">
                <a:solidFill>
                  <a:srgbClr val="17406C"/>
                </a:solidFill>
                <a:latin typeface="Gill Sans MT"/>
                <a:cs typeface="Gill Sans MT"/>
              </a:rPr>
              <a:t> </a:t>
            </a:r>
            <a:r>
              <a:rPr sz="1500" b="1" kern="0" dirty="0">
                <a:solidFill>
                  <a:srgbClr val="17406C"/>
                </a:solidFill>
                <a:latin typeface="Gill Sans MT"/>
                <a:cs typeface="Gill Sans MT"/>
              </a:rPr>
              <a:t>H</a:t>
            </a:r>
            <a:r>
              <a:rPr sz="1500" b="1" kern="0" spc="-120" dirty="0">
                <a:solidFill>
                  <a:srgbClr val="17406C"/>
                </a:solidFill>
                <a:latin typeface="Gill Sans MT"/>
                <a:cs typeface="Gill Sans MT"/>
              </a:rPr>
              <a:t> </a:t>
            </a:r>
            <a:r>
              <a:rPr sz="1500" b="1" kern="0" dirty="0">
                <a:solidFill>
                  <a:srgbClr val="17406C"/>
                </a:solidFill>
                <a:latin typeface="Gill Sans MT"/>
                <a:cs typeface="Gill Sans MT"/>
              </a:rPr>
              <a:t>O</a:t>
            </a:r>
            <a:r>
              <a:rPr sz="1500" b="1" kern="0" spc="-120" dirty="0">
                <a:solidFill>
                  <a:srgbClr val="17406C"/>
                </a:solidFill>
                <a:latin typeface="Gill Sans MT"/>
                <a:cs typeface="Gill Sans MT"/>
              </a:rPr>
              <a:t> </a:t>
            </a:r>
            <a:r>
              <a:rPr sz="1500" b="1" kern="0" dirty="0">
                <a:solidFill>
                  <a:srgbClr val="17406C"/>
                </a:solidFill>
                <a:latin typeface="Gill Sans MT"/>
                <a:cs typeface="Gill Sans MT"/>
              </a:rPr>
              <a:t>D</a:t>
            </a:r>
            <a:r>
              <a:rPr sz="1500" b="1" kern="0" spc="-120" dirty="0">
                <a:solidFill>
                  <a:srgbClr val="17406C"/>
                </a:solidFill>
                <a:latin typeface="Gill Sans MT"/>
                <a:cs typeface="Gill Sans MT"/>
              </a:rPr>
              <a:t> </a:t>
            </a:r>
            <a:r>
              <a:rPr sz="1500" b="1" kern="0" spc="-50" dirty="0">
                <a:solidFill>
                  <a:srgbClr val="17406C"/>
                </a:solidFill>
                <a:latin typeface="Gill Sans MT"/>
                <a:cs typeface="Gill Sans MT"/>
              </a:rPr>
              <a:t>S</a:t>
            </a:r>
            <a:r>
              <a:rPr sz="1500" b="1" kern="0" dirty="0">
                <a:solidFill>
                  <a:srgbClr val="17406C"/>
                </a:solidFill>
                <a:latin typeface="Gill Sans MT"/>
                <a:cs typeface="Gill Sans MT"/>
              </a:rPr>
              <a:t>	F</a:t>
            </a:r>
            <a:r>
              <a:rPr sz="1500" b="1" kern="0" spc="-110" dirty="0">
                <a:solidFill>
                  <a:srgbClr val="17406C"/>
                </a:solidFill>
                <a:latin typeface="Gill Sans MT"/>
                <a:cs typeface="Gill Sans MT"/>
              </a:rPr>
              <a:t> </a:t>
            </a:r>
            <a:r>
              <a:rPr sz="1500" b="1" kern="0" dirty="0">
                <a:solidFill>
                  <a:srgbClr val="17406C"/>
                </a:solidFill>
                <a:latin typeface="Gill Sans MT"/>
                <a:cs typeface="Gill Sans MT"/>
              </a:rPr>
              <a:t>O</a:t>
            </a:r>
            <a:r>
              <a:rPr sz="1500" b="1" kern="0" spc="-120" dirty="0">
                <a:solidFill>
                  <a:srgbClr val="17406C"/>
                </a:solidFill>
                <a:latin typeface="Gill Sans MT"/>
                <a:cs typeface="Gill Sans MT"/>
              </a:rPr>
              <a:t> </a:t>
            </a:r>
            <a:r>
              <a:rPr sz="1500" b="1" kern="0" spc="-50" dirty="0">
                <a:solidFill>
                  <a:srgbClr val="17406C"/>
                </a:solidFill>
                <a:latin typeface="Gill Sans MT"/>
                <a:cs typeface="Gill Sans MT"/>
              </a:rPr>
              <a:t>R</a:t>
            </a:r>
            <a:r>
              <a:rPr sz="1500" b="1" kern="0" dirty="0">
                <a:solidFill>
                  <a:srgbClr val="17406C"/>
                </a:solidFill>
                <a:latin typeface="Gill Sans MT"/>
                <a:cs typeface="Gill Sans MT"/>
              </a:rPr>
              <a:t>	C</a:t>
            </a:r>
            <a:r>
              <a:rPr sz="1500" b="1" kern="0" spc="-120" dirty="0">
                <a:solidFill>
                  <a:srgbClr val="17406C"/>
                </a:solidFill>
                <a:latin typeface="Gill Sans MT"/>
                <a:cs typeface="Gill Sans MT"/>
              </a:rPr>
              <a:t> </a:t>
            </a:r>
            <a:r>
              <a:rPr sz="1500" b="1" kern="0" dirty="0">
                <a:solidFill>
                  <a:srgbClr val="17406C"/>
                </a:solidFill>
                <a:latin typeface="Gill Sans MT"/>
                <a:cs typeface="Gill Sans MT"/>
              </a:rPr>
              <a:t>O</a:t>
            </a:r>
            <a:r>
              <a:rPr sz="1500" b="1" kern="0" spc="-120" dirty="0">
                <a:solidFill>
                  <a:srgbClr val="17406C"/>
                </a:solidFill>
                <a:latin typeface="Gill Sans MT"/>
                <a:cs typeface="Gill Sans MT"/>
              </a:rPr>
              <a:t> </a:t>
            </a:r>
            <a:r>
              <a:rPr sz="1500" b="1" kern="0" dirty="0">
                <a:solidFill>
                  <a:srgbClr val="17406C"/>
                </a:solidFill>
                <a:latin typeface="Gill Sans MT"/>
                <a:cs typeface="Gill Sans MT"/>
              </a:rPr>
              <a:t>M</a:t>
            </a:r>
            <a:r>
              <a:rPr sz="1500" b="1" kern="0" spc="-114" dirty="0">
                <a:solidFill>
                  <a:srgbClr val="17406C"/>
                </a:solidFill>
                <a:latin typeface="Gill Sans MT"/>
                <a:cs typeface="Gill Sans MT"/>
              </a:rPr>
              <a:t> </a:t>
            </a:r>
            <a:r>
              <a:rPr sz="1500" b="1" kern="0" dirty="0">
                <a:solidFill>
                  <a:srgbClr val="17406C"/>
                </a:solidFill>
                <a:latin typeface="Gill Sans MT"/>
                <a:cs typeface="Gill Sans MT"/>
              </a:rPr>
              <a:t>P</a:t>
            </a:r>
            <a:r>
              <a:rPr sz="1500" b="1" kern="0" spc="-114" dirty="0">
                <a:solidFill>
                  <a:srgbClr val="17406C"/>
                </a:solidFill>
                <a:latin typeface="Gill Sans MT"/>
                <a:cs typeface="Gill Sans MT"/>
              </a:rPr>
              <a:t> </a:t>
            </a:r>
            <a:r>
              <a:rPr sz="1500" b="1" kern="0" dirty="0">
                <a:solidFill>
                  <a:srgbClr val="17406C"/>
                </a:solidFill>
                <a:latin typeface="Gill Sans MT"/>
                <a:cs typeface="Gill Sans MT"/>
              </a:rPr>
              <a:t>U</a:t>
            </a:r>
            <a:r>
              <a:rPr sz="1500" b="1" kern="0" spc="-114" dirty="0">
                <a:solidFill>
                  <a:srgbClr val="17406C"/>
                </a:solidFill>
                <a:latin typeface="Gill Sans MT"/>
                <a:cs typeface="Gill Sans MT"/>
              </a:rPr>
              <a:t> </a:t>
            </a:r>
            <a:r>
              <a:rPr sz="1500" b="1" kern="0" dirty="0">
                <a:solidFill>
                  <a:srgbClr val="17406C"/>
                </a:solidFill>
                <a:latin typeface="Gill Sans MT"/>
                <a:cs typeface="Gill Sans MT"/>
              </a:rPr>
              <a:t>T</a:t>
            </a:r>
            <a:r>
              <a:rPr sz="1500" b="1" kern="0" spc="-114" dirty="0">
                <a:solidFill>
                  <a:srgbClr val="17406C"/>
                </a:solidFill>
                <a:latin typeface="Gill Sans MT"/>
                <a:cs typeface="Gill Sans MT"/>
              </a:rPr>
              <a:t> </a:t>
            </a:r>
            <a:r>
              <a:rPr sz="1500" b="1" kern="0" dirty="0">
                <a:solidFill>
                  <a:srgbClr val="17406C"/>
                </a:solidFill>
                <a:latin typeface="Gill Sans MT"/>
                <a:cs typeface="Gill Sans MT"/>
              </a:rPr>
              <a:t>E</a:t>
            </a:r>
            <a:r>
              <a:rPr sz="1500" b="1" kern="0" spc="-120" dirty="0">
                <a:solidFill>
                  <a:srgbClr val="17406C"/>
                </a:solidFill>
                <a:latin typeface="Gill Sans MT"/>
                <a:cs typeface="Gill Sans MT"/>
              </a:rPr>
              <a:t> </a:t>
            </a:r>
            <a:r>
              <a:rPr sz="1500" b="1" kern="0" spc="-50" dirty="0">
                <a:solidFill>
                  <a:srgbClr val="17406C"/>
                </a:solidFill>
                <a:latin typeface="Gill Sans MT"/>
                <a:cs typeface="Gill Sans MT"/>
              </a:rPr>
              <a:t>R</a:t>
            </a:r>
            <a:endParaRPr sz="1500" kern="0">
              <a:solidFill>
                <a:sysClr val="windowText" lastClr="000000"/>
              </a:solidFill>
              <a:latin typeface="Gill Sans MT"/>
              <a:cs typeface="Gill Sans MT"/>
            </a:endParaRPr>
          </a:p>
          <a:p>
            <a:pPr algn="ctr" eaLnBrk="1" fontAlgn="auto" hangingPunct="1">
              <a:spcBef>
                <a:spcPts val="0"/>
              </a:spcBef>
              <a:spcAft>
                <a:spcPts val="0"/>
              </a:spcAft>
              <a:defRPr/>
            </a:pPr>
            <a:r>
              <a:rPr sz="1500" b="1" kern="0" dirty="0">
                <a:solidFill>
                  <a:srgbClr val="17406C"/>
                </a:solidFill>
                <a:latin typeface="Gill Sans MT"/>
                <a:cs typeface="Gill Sans MT"/>
              </a:rPr>
              <a:t>S</a:t>
            </a:r>
            <a:r>
              <a:rPr sz="1500" b="1" kern="0" spc="-110" dirty="0">
                <a:solidFill>
                  <a:srgbClr val="17406C"/>
                </a:solidFill>
                <a:latin typeface="Gill Sans MT"/>
                <a:cs typeface="Gill Sans MT"/>
              </a:rPr>
              <a:t> </a:t>
            </a:r>
            <a:r>
              <a:rPr sz="1500" b="1" kern="0" dirty="0">
                <a:solidFill>
                  <a:srgbClr val="17406C"/>
                </a:solidFill>
                <a:latin typeface="Gill Sans MT"/>
                <a:cs typeface="Gill Sans MT"/>
              </a:rPr>
              <a:t>C</a:t>
            </a:r>
            <a:r>
              <a:rPr sz="1500" b="1" kern="0" spc="-120" dirty="0">
                <a:solidFill>
                  <a:srgbClr val="17406C"/>
                </a:solidFill>
                <a:latin typeface="Gill Sans MT"/>
                <a:cs typeface="Gill Sans MT"/>
              </a:rPr>
              <a:t> </a:t>
            </a:r>
            <a:r>
              <a:rPr sz="1500" b="1" kern="0" dirty="0">
                <a:solidFill>
                  <a:srgbClr val="17406C"/>
                </a:solidFill>
                <a:latin typeface="Gill Sans MT"/>
                <a:cs typeface="Gill Sans MT"/>
              </a:rPr>
              <a:t>I</a:t>
            </a:r>
            <a:r>
              <a:rPr sz="1500" b="1" kern="0" spc="-114" dirty="0">
                <a:solidFill>
                  <a:srgbClr val="17406C"/>
                </a:solidFill>
                <a:latin typeface="Gill Sans MT"/>
                <a:cs typeface="Gill Sans MT"/>
              </a:rPr>
              <a:t> </a:t>
            </a:r>
            <a:r>
              <a:rPr sz="1500" b="1" kern="0" dirty="0">
                <a:solidFill>
                  <a:srgbClr val="17406C"/>
                </a:solidFill>
                <a:latin typeface="Gill Sans MT"/>
                <a:cs typeface="Gill Sans MT"/>
              </a:rPr>
              <a:t>E</a:t>
            </a:r>
            <a:r>
              <a:rPr sz="1500" b="1" kern="0" spc="-120" dirty="0">
                <a:solidFill>
                  <a:srgbClr val="17406C"/>
                </a:solidFill>
                <a:latin typeface="Gill Sans MT"/>
                <a:cs typeface="Gill Sans MT"/>
              </a:rPr>
              <a:t> </a:t>
            </a:r>
            <a:r>
              <a:rPr sz="1500" b="1" kern="0" dirty="0">
                <a:solidFill>
                  <a:srgbClr val="17406C"/>
                </a:solidFill>
                <a:latin typeface="Gill Sans MT"/>
                <a:cs typeface="Gill Sans MT"/>
              </a:rPr>
              <a:t>N</a:t>
            </a:r>
            <a:r>
              <a:rPr sz="1500" b="1" kern="0" spc="-110" dirty="0">
                <a:solidFill>
                  <a:srgbClr val="17406C"/>
                </a:solidFill>
                <a:latin typeface="Gill Sans MT"/>
                <a:cs typeface="Gill Sans MT"/>
              </a:rPr>
              <a:t> </a:t>
            </a:r>
            <a:r>
              <a:rPr sz="1500" b="1" kern="0" dirty="0">
                <a:solidFill>
                  <a:srgbClr val="17406C"/>
                </a:solidFill>
                <a:latin typeface="Gill Sans MT"/>
                <a:cs typeface="Gill Sans MT"/>
              </a:rPr>
              <a:t>C</a:t>
            </a:r>
            <a:r>
              <a:rPr sz="1500" b="1" kern="0" spc="-120" dirty="0">
                <a:solidFill>
                  <a:srgbClr val="17406C"/>
                </a:solidFill>
                <a:latin typeface="Gill Sans MT"/>
                <a:cs typeface="Gill Sans MT"/>
              </a:rPr>
              <a:t> </a:t>
            </a:r>
            <a:r>
              <a:rPr sz="1500" b="1" kern="0" spc="-50" dirty="0">
                <a:solidFill>
                  <a:srgbClr val="17406C"/>
                </a:solidFill>
                <a:latin typeface="Gill Sans MT"/>
                <a:cs typeface="Gill Sans MT"/>
              </a:rPr>
              <a:t>E</a:t>
            </a:r>
            <a:endParaRPr sz="1500" kern="0">
              <a:solidFill>
                <a:sysClr val="windowText" lastClr="000000"/>
              </a:solidFill>
              <a:latin typeface="Gill Sans MT"/>
              <a:cs typeface="Gill Sans M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6FB2E8B5-BA60-4D24-66DB-D2B65CBEADE3}"/>
              </a:ext>
            </a:extLst>
          </p:cNvPr>
          <p:cNvSpPr txBox="1">
            <a:spLocks noGrp="1"/>
          </p:cNvSpPr>
          <p:nvPr>
            <p:ph type="title"/>
          </p:nvPr>
        </p:nvSpPr>
        <p:spPr/>
        <p:txBody>
          <a:bodyPr tIns="12700" rtlCol="0"/>
          <a:lstStyle/>
          <a:p>
            <a:pPr marL="12700" eaLnBrk="1" fontAlgn="auto" hangingPunct="1">
              <a:spcBef>
                <a:spcPts val="100"/>
              </a:spcBef>
              <a:spcAft>
                <a:spcPts val="0"/>
              </a:spcAft>
              <a:defRPr/>
            </a:pPr>
            <a:r>
              <a:rPr spc="110" dirty="0"/>
              <a:t>MODELS</a:t>
            </a:r>
          </a:p>
        </p:txBody>
      </p:sp>
      <p:sp>
        <p:nvSpPr>
          <p:cNvPr id="3" name="object 3">
            <a:extLst>
              <a:ext uri="{FF2B5EF4-FFF2-40B4-BE49-F238E27FC236}">
                <a16:creationId xmlns:a16="http://schemas.microsoft.com/office/drawing/2014/main" id="{BFDD43FD-268E-E608-8CE6-C521258F9A20}"/>
              </a:ext>
            </a:extLst>
          </p:cNvPr>
          <p:cNvSpPr txBox="1"/>
          <p:nvPr/>
        </p:nvSpPr>
        <p:spPr>
          <a:xfrm>
            <a:off x="1017588" y="1336675"/>
            <a:ext cx="7456487" cy="3817938"/>
          </a:xfrm>
          <a:prstGeom prst="rect">
            <a:avLst/>
          </a:prstGeom>
        </p:spPr>
        <p:txBody>
          <a:bodyPr lIns="0" tIns="45085" rIns="0" bIns="0">
            <a:spAutoFit/>
          </a:bodyPr>
          <a:lstStyle>
            <a:lvl1pPr marL="241300" indent="-228600">
              <a:tabLst>
                <a:tab pos="239713" algn="l"/>
                <a:tab pos="241300" algn="l"/>
              </a:tabLst>
              <a:defRPr>
                <a:solidFill>
                  <a:schemeClr val="tx1"/>
                </a:solidFill>
                <a:latin typeface="Arial" panose="020B0604020202020204" pitchFamily="34" charset="0"/>
              </a:defRPr>
            </a:lvl1pPr>
            <a:lvl2pPr marL="698500" indent="-228600">
              <a:tabLst>
                <a:tab pos="239713" algn="l"/>
                <a:tab pos="241300" algn="l"/>
              </a:tabLst>
              <a:defRPr>
                <a:solidFill>
                  <a:schemeClr val="tx1"/>
                </a:solidFill>
                <a:latin typeface="Arial" panose="020B0604020202020204" pitchFamily="34" charset="0"/>
              </a:defRPr>
            </a:lvl2pPr>
            <a:lvl3pPr marL="1143000" indent="-228600">
              <a:tabLst>
                <a:tab pos="239713" algn="l"/>
                <a:tab pos="241300" algn="l"/>
              </a:tabLst>
              <a:defRPr>
                <a:solidFill>
                  <a:schemeClr val="tx1"/>
                </a:solidFill>
                <a:latin typeface="Arial" panose="020B0604020202020204" pitchFamily="34" charset="0"/>
              </a:defRPr>
            </a:lvl3pPr>
            <a:lvl4pPr marL="1600200" indent="-228600">
              <a:tabLst>
                <a:tab pos="239713" algn="l"/>
                <a:tab pos="241300" algn="l"/>
              </a:tabLst>
              <a:defRPr>
                <a:solidFill>
                  <a:schemeClr val="tx1"/>
                </a:solidFill>
                <a:latin typeface="Arial" panose="020B0604020202020204" pitchFamily="34" charset="0"/>
              </a:defRPr>
            </a:lvl4pPr>
            <a:lvl5pPr marL="2057400" indent="-228600">
              <a:tabLst>
                <a:tab pos="239713" algn="l"/>
                <a:tab pos="241300"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239713" algn="l"/>
                <a:tab pos="241300"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239713" algn="l"/>
                <a:tab pos="241300"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239713" algn="l"/>
                <a:tab pos="241300"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239713" algn="l"/>
                <a:tab pos="241300" algn="l"/>
              </a:tabLst>
              <a:defRPr>
                <a:solidFill>
                  <a:schemeClr val="tx1"/>
                </a:solidFill>
                <a:latin typeface="Arial" panose="020B0604020202020204" pitchFamily="34" charset="0"/>
              </a:defRPr>
            </a:lvl9pPr>
          </a:lstStyle>
          <a:p>
            <a:pPr eaLnBrk="1" hangingPunct="1">
              <a:lnSpc>
                <a:spcPts val="2050"/>
              </a:lnSpc>
              <a:spcBef>
                <a:spcPts val="350"/>
              </a:spcBef>
              <a:buClr>
                <a:srgbClr val="17406C"/>
              </a:buClr>
              <a:buFont typeface="Arial" panose="020B0604020202020204" pitchFamily="34" charset="0"/>
              <a:buChar char="•"/>
            </a:pPr>
            <a:r>
              <a:rPr lang="en-US" altLang="en-US" sz="1900">
                <a:solidFill>
                  <a:srgbClr val="585858"/>
                </a:solidFill>
                <a:latin typeface="Gill Sans MT" panose="020B0502020104020203" pitchFamily="34" charset="0"/>
                <a:ea typeface="Gill Sans MT" panose="020B0502020104020203" pitchFamily="34" charset="0"/>
                <a:cs typeface="Gill Sans MT" panose="020B0502020104020203" pitchFamily="34" charset="0"/>
              </a:rPr>
              <a:t>Useful because they are usually easier to understand than the real thing being modelled</a:t>
            </a:r>
            <a:endParaRPr lang="en-US" altLang="en-US" sz="1900">
              <a:solidFill>
                <a:srgbClr val="000000"/>
              </a:solidFill>
              <a:latin typeface="Gill Sans MT" panose="020B0502020104020203" pitchFamily="34" charset="0"/>
              <a:ea typeface="Gill Sans MT" panose="020B0502020104020203" pitchFamily="34" charset="0"/>
              <a:cs typeface="Gill Sans MT" panose="020B0502020104020203" pitchFamily="34" charset="0"/>
            </a:endParaRPr>
          </a:p>
          <a:p>
            <a:pPr lvl="1" eaLnBrk="1" hangingPunct="1">
              <a:spcBef>
                <a:spcPts val="488"/>
              </a:spcBef>
              <a:buClr>
                <a:srgbClr val="17406C"/>
              </a:buClr>
              <a:buFontTx/>
              <a:buChar char="–"/>
            </a:pPr>
            <a:r>
              <a:rPr lang="en-US" altLang="en-US" sz="1700">
                <a:solidFill>
                  <a:srgbClr val="585858"/>
                </a:solidFill>
                <a:latin typeface="Gill Sans MT" panose="020B0502020104020203" pitchFamily="34" charset="0"/>
                <a:ea typeface="Gill Sans MT" panose="020B0502020104020203" pitchFamily="34" charset="0"/>
                <a:cs typeface="Gill Sans MT" panose="020B0502020104020203" pitchFamily="34" charset="0"/>
              </a:rPr>
              <a:t>Important aspects are abstracted</a:t>
            </a:r>
            <a:endParaRPr lang="en-US" altLang="en-US" sz="1700">
              <a:solidFill>
                <a:srgbClr val="000000"/>
              </a:solidFill>
              <a:latin typeface="Gill Sans MT" panose="020B0502020104020203" pitchFamily="34" charset="0"/>
              <a:ea typeface="Gill Sans MT" panose="020B0502020104020203" pitchFamily="34" charset="0"/>
              <a:cs typeface="Gill Sans MT" panose="020B0502020104020203" pitchFamily="34" charset="0"/>
            </a:endParaRPr>
          </a:p>
          <a:p>
            <a:pPr lvl="1" eaLnBrk="1" hangingPunct="1">
              <a:spcBef>
                <a:spcPts val="488"/>
              </a:spcBef>
              <a:buClr>
                <a:srgbClr val="17406C"/>
              </a:buClr>
              <a:buFontTx/>
              <a:buChar char="–"/>
            </a:pPr>
            <a:r>
              <a:rPr lang="en-US" altLang="en-US" sz="1700">
                <a:solidFill>
                  <a:srgbClr val="585858"/>
                </a:solidFill>
                <a:latin typeface="Gill Sans MT" panose="020B0502020104020203" pitchFamily="34" charset="0"/>
                <a:ea typeface="Gill Sans MT" panose="020B0502020104020203" pitchFamily="34" charset="0"/>
                <a:cs typeface="Gill Sans MT" panose="020B0502020104020203" pitchFamily="34" charset="0"/>
              </a:rPr>
              <a:t>Detail that is not central to the problem is left out</a:t>
            </a:r>
            <a:endParaRPr lang="en-US" altLang="en-US" sz="1700">
              <a:solidFill>
                <a:srgbClr val="000000"/>
              </a:solidFill>
              <a:latin typeface="Gill Sans MT" panose="020B0502020104020203" pitchFamily="34" charset="0"/>
              <a:ea typeface="Gill Sans MT" panose="020B0502020104020203" pitchFamily="34" charset="0"/>
              <a:cs typeface="Gill Sans MT" panose="020B0502020104020203" pitchFamily="34" charset="0"/>
            </a:endParaRPr>
          </a:p>
          <a:p>
            <a:pPr eaLnBrk="1" hangingPunct="1">
              <a:spcBef>
                <a:spcPts val="463"/>
              </a:spcBef>
              <a:buClr>
                <a:srgbClr val="17406C"/>
              </a:buClr>
              <a:buFont typeface="Arial" panose="020B0604020202020204" pitchFamily="34" charset="0"/>
              <a:buChar char="•"/>
            </a:pPr>
            <a:r>
              <a:rPr lang="en-US" altLang="en-US" sz="1900">
                <a:solidFill>
                  <a:srgbClr val="585858"/>
                </a:solidFill>
                <a:latin typeface="Gill Sans MT" panose="020B0502020104020203" pitchFamily="34" charset="0"/>
                <a:ea typeface="Gill Sans MT" panose="020B0502020104020203" pitchFamily="34" charset="0"/>
                <a:cs typeface="Gill Sans MT" panose="020B0502020104020203" pitchFamily="34" charset="0"/>
              </a:rPr>
              <a:t>Often used to propose a new idea</a:t>
            </a:r>
            <a:endParaRPr lang="en-US" altLang="en-US" sz="1900">
              <a:solidFill>
                <a:srgbClr val="000000"/>
              </a:solidFill>
              <a:latin typeface="Gill Sans MT" panose="020B0502020104020203" pitchFamily="34" charset="0"/>
              <a:ea typeface="Gill Sans MT" panose="020B0502020104020203" pitchFamily="34" charset="0"/>
              <a:cs typeface="Gill Sans MT" panose="020B0502020104020203" pitchFamily="34" charset="0"/>
            </a:endParaRPr>
          </a:p>
          <a:p>
            <a:pPr lvl="1" eaLnBrk="1" hangingPunct="1">
              <a:spcBef>
                <a:spcPts val="513"/>
              </a:spcBef>
              <a:buClr>
                <a:srgbClr val="17406C"/>
              </a:buClr>
              <a:buFontTx/>
              <a:buChar char="–"/>
            </a:pPr>
            <a:r>
              <a:rPr lang="en-US" altLang="en-US" sz="1700">
                <a:solidFill>
                  <a:srgbClr val="585858"/>
                </a:solidFill>
                <a:latin typeface="Gill Sans MT" panose="020B0502020104020203" pitchFamily="34" charset="0"/>
                <a:ea typeface="Gill Sans MT" panose="020B0502020104020203" pitchFamily="34" charset="0"/>
                <a:cs typeface="Gill Sans MT" panose="020B0502020104020203" pitchFamily="34" charset="0"/>
              </a:rPr>
              <a:t>Alternative to implementing the whole system / process</a:t>
            </a:r>
            <a:endParaRPr lang="en-US" altLang="en-US" sz="1700">
              <a:solidFill>
                <a:srgbClr val="000000"/>
              </a:solidFill>
              <a:latin typeface="Gill Sans MT" panose="020B0502020104020203" pitchFamily="34" charset="0"/>
              <a:ea typeface="Gill Sans MT" panose="020B0502020104020203" pitchFamily="34" charset="0"/>
              <a:cs typeface="Gill Sans MT" panose="020B0502020104020203" pitchFamily="34" charset="0"/>
            </a:endParaRPr>
          </a:p>
          <a:p>
            <a:pPr lvl="1" eaLnBrk="1" hangingPunct="1">
              <a:spcBef>
                <a:spcPts val="500"/>
              </a:spcBef>
              <a:buClr>
                <a:srgbClr val="17406C"/>
              </a:buClr>
              <a:buFontTx/>
              <a:buChar char="–"/>
            </a:pPr>
            <a:r>
              <a:rPr lang="en-US" altLang="en-US" sz="1700">
                <a:solidFill>
                  <a:srgbClr val="585858"/>
                </a:solidFill>
                <a:latin typeface="Gill Sans MT" panose="020B0502020104020203" pitchFamily="34" charset="0"/>
                <a:ea typeface="Gill Sans MT" panose="020B0502020104020203" pitchFamily="34" charset="0"/>
                <a:cs typeface="Gill Sans MT" panose="020B0502020104020203" pitchFamily="34" charset="0"/>
              </a:rPr>
              <a:t>Example: a new reference architecture for some domain</a:t>
            </a:r>
            <a:endParaRPr lang="en-US" altLang="en-US" sz="1700">
              <a:solidFill>
                <a:srgbClr val="000000"/>
              </a:solidFill>
              <a:latin typeface="Gill Sans MT" panose="020B0502020104020203" pitchFamily="34" charset="0"/>
              <a:ea typeface="Gill Sans MT" panose="020B0502020104020203" pitchFamily="34" charset="0"/>
              <a:cs typeface="Gill Sans MT" panose="020B0502020104020203" pitchFamily="34" charset="0"/>
            </a:endParaRPr>
          </a:p>
          <a:p>
            <a:pPr eaLnBrk="1" hangingPunct="1">
              <a:spcBef>
                <a:spcPts val="463"/>
              </a:spcBef>
              <a:buClr>
                <a:srgbClr val="17406C"/>
              </a:buClr>
              <a:buFont typeface="Arial" panose="020B0604020202020204" pitchFamily="34" charset="0"/>
              <a:buChar char="•"/>
            </a:pPr>
            <a:r>
              <a:rPr lang="en-US" altLang="en-US" sz="1900">
                <a:solidFill>
                  <a:srgbClr val="585858"/>
                </a:solidFill>
                <a:latin typeface="Gill Sans MT" panose="020B0502020104020203" pitchFamily="34" charset="0"/>
                <a:ea typeface="Gill Sans MT" panose="020B0502020104020203" pitchFamily="34" charset="0"/>
                <a:cs typeface="Gill Sans MT" panose="020B0502020104020203" pitchFamily="34" charset="0"/>
              </a:rPr>
              <a:t>Can be proposed formally or informally</a:t>
            </a:r>
            <a:endParaRPr lang="en-US" altLang="en-US" sz="1900">
              <a:solidFill>
                <a:srgbClr val="000000"/>
              </a:solidFill>
              <a:latin typeface="Gill Sans MT" panose="020B0502020104020203" pitchFamily="34" charset="0"/>
              <a:ea typeface="Gill Sans MT" panose="020B0502020104020203" pitchFamily="34" charset="0"/>
              <a:cs typeface="Gill Sans MT" panose="020B0502020104020203" pitchFamily="34" charset="0"/>
            </a:endParaRPr>
          </a:p>
          <a:p>
            <a:pPr lvl="1" eaLnBrk="1" hangingPunct="1">
              <a:spcBef>
                <a:spcPts val="513"/>
              </a:spcBef>
              <a:buClr>
                <a:srgbClr val="17406C"/>
              </a:buClr>
              <a:buFontTx/>
              <a:buChar char="–"/>
            </a:pPr>
            <a:r>
              <a:rPr lang="en-US" altLang="en-US" sz="1700">
                <a:solidFill>
                  <a:srgbClr val="585858"/>
                </a:solidFill>
                <a:latin typeface="Gill Sans MT" panose="020B0502020104020203" pitchFamily="34" charset="0"/>
                <a:ea typeface="Gill Sans MT" panose="020B0502020104020203" pitchFamily="34" charset="0"/>
                <a:cs typeface="Gill Sans MT" panose="020B0502020104020203" pitchFamily="34" charset="0"/>
              </a:rPr>
              <a:t>Formal: Mathematical models</a:t>
            </a:r>
            <a:endParaRPr lang="en-US" altLang="en-US" sz="1700">
              <a:solidFill>
                <a:srgbClr val="000000"/>
              </a:solidFill>
              <a:latin typeface="Gill Sans MT" panose="020B0502020104020203" pitchFamily="34" charset="0"/>
              <a:ea typeface="Gill Sans MT" panose="020B0502020104020203" pitchFamily="34" charset="0"/>
              <a:cs typeface="Gill Sans MT" panose="020B0502020104020203" pitchFamily="34" charset="0"/>
            </a:endParaRPr>
          </a:p>
          <a:p>
            <a:pPr lvl="1" eaLnBrk="1" hangingPunct="1">
              <a:spcBef>
                <a:spcPts val="500"/>
              </a:spcBef>
              <a:buClr>
                <a:srgbClr val="17406C"/>
              </a:buClr>
              <a:buFontTx/>
              <a:buChar char="–"/>
            </a:pPr>
            <a:r>
              <a:rPr lang="en-US" altLang="en-US" sz="1700">
                <a:solidFill>
                  <a:srgbClr val="585858"/>
                </a:solidFill>
                <a:latin typeface="Gill Sans MT" panose="020B0502020104020203" pitchFamily="34" charset="0"/>
                <a:ea typeface="Gill Sans MT" panose="020B0502020104020203" pitchFamily="34" charset="0"/>
                <a:cs typeface="Gill Sans MT" panose="020B0502020104020203" pitchFamily="34" charset="0"/>
              </a:rPr>
              <a:t>Informal: Diagram</a:t>
            </a:r>
            <a:endParaRPr lang="en-US" altLang="en-US" sz="1700">
              <a:solidFill>
                <a:srgbClr val="000000"/>
              </a:solidFill>
              <a:latin typeface="Gill Sans MT" panose="020B0502020104020203" pitchFamily="34" charset="0"/>
              <a:ea typeface="Gill Sans MT" panose="020B0502020104020203" pitchFamily="34" charset="0"/>
              <a:cs typeface="Gill Sans MT" panose="020B0502020104020203" pitchFamily="34" charset="0"/>
            </a:endParaRPr>
          </a:p>
          <a:p>
            <a:pPr eaLnBrk="1" hangingPunct="1">
              <a:lnSpc>
                <a:spcPts val="2163"/>
              </a:lnSpc>
              <a:spcBef>
                <a:spcPts val="463"/>
              </a:spcBef>
              <a:buClr>
                <a:srgbClr val="17406C"/>
              </a:buClr>
              <a:buFont typeface="Arial" panose="020B0604020202020204" pitchFamily="34" charset="0"/>
              <a:buChar char="•"/>
            </a:pPr>
            <a:r>
              <a:rPr lang="en-US" altLang="en-US" sz="1900">
                <a:solidFill>
                  <a:srgbClr val="585858"/>
                </a:solidFill>
                <a:latin typeface="Gill Sans MT" panose="020B0502020104020203" pitchFamily="34" charset="0"/>
                <a:ea typeface="Gill Sans MT" panose="020B0502020104020203" pitchFamily="34" charset="0"/>
                <a:cs typeface="Gill Sans MT" panose="020B0502020104020203" pitchFamily="34" charset="0"/>
              </a:rPr>
              <a:t>If the main contribution is the proposal of a model, then it IS necessary to</a:t>
            </a:r>
            <a:endParaRPr lang="en-US" altLang="en-US" sz="1900">
              <a:solidFill>
                <a:srgbClr val="000000"/>
              </a:solidFill>
              <a:latin typeface="Gill Sans MT" panose="020B0502020104020203" pitchFamily="34" charset="0"/>
              <a:ea typeface="Gill Sans MT" panose="020B0502020104020203" pitchFamily="34" charset="0"/>
              <a:cs typeface="Gill Sans MT" panose="020B0502020104020203" pitchFamily="34" charset="0"/>
            </a:endParaRPr>
          </a:p>
          <a:p>
            <a:pPr eaLnBrk="1" hangingPunct="1">
              <a:lnSpc>
                <a:spcPts val="2163"/>
              </a:lnSpc>
            </a:pPr>
            <a:r>
              <a:rPr lang="en-US" altLang="en-US" sz="1900">
                <a:solidFill>
                  <a:srgbClr val="585858"/>
                </a:solidFill>
                <a:latin typeface="Gill Sans MT" panose="020B0502020104020203" pitchFamily="34" charset="0"/>
                <a:ea typeface="Gill Sans MT" panose="020B0502020104020203" pitchFamily="34" charset="0"/>
                <a:cs typeface="Gill Sans MT" panose="020B0502020104020203" pitchFamily="34" charset="0"/>
              </a:rPr>
              <a:t>demonstrate the merits of the new model</a:t>
            </a:r>
            <a:endParaRPr lang="en-US" altLang="en-US" sz="1900">
              <a:solidFill>
                <a:srgbClr val="000000"/>
              </a:solidFill>
              <a:latin typeface="Gill Sans MT" panose="020B0502020104020203" pitchFamily="34" charset="0"/>
              <a:ea typeface="Gill Sans MT" panose="020B0502020104020203" pitchFamily="34" charset="0"/>
              <a:cs typeface="Gill Sans MT" panose="020B0502020104020203" pitchFamily="34" charset="0"/>
            </a:endParaRPr>
          </a:p>
        </p:txBody>
      </p:sp>
      <p:sp>
        <p:nvSpPr>
          <p:cNvPr id="4" name="object 4">
            <a:extLst>
              <a:ext uri="{FF2B5EF4-FFF2-40B4-BE49-F238E27FC236}">
                <a16:creationId xmlns:a16="http://schemas.microsoft.com/office/drawing/2014/main" id="{C9F2C978-4533-EE11-4DA2-838B6C7E9FD5}"/>
              </a:ext>
            </a:extLst>
          </p:cNvPr>
          <p:cNvSpPr txBox="1"/>
          <p:nvPr/>
        </p:nvSpPr>
        <p:spPr>
          <a:xfrm>
            <a:off x="1214438" y="5445125"/>
            <a:ext cx="6715125" cy="646113"/>
          </a:xfrm>
          <a:prstGeom prst="rect">
            <a:avLst/>
          </a:prstGeom>
          <a:solidFill>
            <a:srgbClr val="89DFFF"/>
          </a:solidFill>
        </p:spPr>
        <p:txBody>
          <a:bodyPr lIns="0" tIns="37465" rIns="0" bIns="0">
            <a:spAutoFit/>
          </a:bodyPr>
          <a:lstStyle>
            <a:lvl1pPr marL="90488">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ts val="300"/>
              </a:spcBef>
            </a:pPr>
            <a:r>
              <a:rPr lang="en-US" altLang="en-US" i="1">
                <a:solidFill>
                  <a:srgbClr val="000000"/>
                </a:solidFill>
                <a:latin typeface="Gill Sans MT" panose="020B0502020104020203" pitchFamily="34" charset="0"/>
                <a:ea typeface="Gill Sans MT" panose="020B0502020104020203" pitchFamily="34" charset="0"/>
                <a:cs typeface="Gill Sans MT" panose="020B0502020104020203" pitchFamily="34" charset="0"/>
              </a:rPr>
              <a:t>“Remember that all models are wrong; the practical question is how wrong do they have to be to not be useful</a:t>
            </a:r>
            <a:r>
              <a:rPr lang="en-US" altLang="en-US">
                <a:solidFill>
                  <a:srgbClr val="000000"/>
                </a:solidFill>
                <a:latin typeface="Gill Sans MT" panose="020B0502020104020203" pitchFamily="34" charset="0"/>
                <a:ea typeface="Gill Sans MT" panose="020B0502020104020203" pitchFamily="34" charset="0"/>
                <a:cs typeface="Gill Sans MT" panose="020B0502020104020203" pitchFamily="34" charset="0"/>
              </a:rPr>
              <a:t>.” – George E.P Box</a:t>
            </a:r>
          </a:p>
        </p:txBody>
      </p:sp>
      <p:pic>
        <p:nvPicPr>
          <p:cNvPr id="11269" name="object 5" descr="The image depicts a 3D model of a vehicle, likely an SUV, rendered in a variety of bright colors such as red, blue, green, and yellow. The model is shown from a slightly elevated angle, allowing a view of its exterior and some interior components. The vehicle is outlined with a wireframe structure, emphasizing its shape and design. The background is black, which contrasts with the vibrant colors of the vehicle, making it stand out. This type of visualization is often used in automotive design or engineering to analyze the structure and components of the vehicle.">
            <a:extLst>
              <a:ext uri="{FF2B5EF4-FFF2-40B4-BE49-F238E27FC236}">
                <a16:creationId xmlns:a16="http://schemas.microsoft.com/office/drawing/2014/main" id="{56A8F40F-CEAF-2C05-7686-AEA259BCD3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0" y="1946275"/>
            <a:ext cx="2143125"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object 6">
            <a:extLst>
              <a:ext uri="{FF2B5EF4-FFF2-40B4-BE49-F238E27FC236}">
                <a16:creationId xmlns:a16="http://schemas.microsoft.com/office/drawing/2014/main" id="{91EACCF3-7C8C-7458-B7BF-2B230AAF2B38}"/>
              </a:ext>
            </a:extLst>
          </p:cNvPr>
          <p:cNvSpPr>
            <a:spLocks noGrp="1"/>
          </p:cNvSpPr>
          <p:nvPr>
            <p:ph type="ftr" sz="quarter" idx="10"/>
          </p:nvPr>
        </p:nvSpPr>
        <p:spPr/>
        <p:txBody>
          <a:bodyPr vert="horz" tIns="3175" rtlCol="0"/>
          <a:lstStyle/>
          <a:p>
            <a:pPr>
              <a:defRPr/>
            </a:pPr>
            <a:r>
              <a:t>COS700</a:t>
            </a:r>
            <a:r>
              <a:rPr spc="-30"/>
              <a:t> </a:t>
            </a:r>
            <a:r>
              <a:t>Research</a:t>
            </a:r>
            <a:r>
              <a:rPr spc="-35"/>
              <a:t> </a:t>
            </a:r>
            <a:r>
              <a:rPr spc="-10"/>
              <a:t>Methods</a:t>
            </a:r>
          </a:p>
        </p:txBody>
      </p:sp>
      <p:sp>
        <p:nvSpPr>
          <p:cNvPr id="7" name="object 7">
            <a:extLst>
              <a:ext uri="{FF2B5EF4-FFF2-40B4-BE49-F238E27FC236}">
                <a16:creationId xmlns:a16="http://schemas.microsoft.com/office/drawing/2014/main" id="{57A0DAD6-928E-3DF8-CA0D-7398567384D4}"/>
              </a:ext>
            </a:extLst>
          </p:cNvPr>
          <p:cNvSpPr>
            <a:spLocks noGrp="1"/>
          </p:cNvSpPr>
          <p:nvPr>
            <p:ph type="sldNum" sz="quarter" idx="12"/>
          </p:nvPr>
        </p:nvSpPr>
        <p:spPr/>
        <p:txBody>
          <a:bodyPr vert="horz" tIns="3175" rtlCol="0"/>
          <a:lstStyle/>
          <a:p>
            <a:pPr marL="38100">
              <a:defRPr/>
            </a:pPr>
            <a:fld id="{0CDE6F06-5170-41F9-8D56-B530CF42FFCE}" type="slidenum">
              <a:rPr spc="-25"/>
              <a:pPr marL="38100">
                <a:defRPr/>
              </a:pPr>
              <a:t>10</a:t>
            </a:fld>
            <a:endParaRPr spc="-25"/>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87CF5A65-A759-EF6F-F39F-08CB9A17FECA}"/>
              </a:ext>
            </a:extLst>
          </p:cNvPr>
          <p:cNvSpPr txBox="1">
            <a:spLocks noGrp="1"/>
          </p:cNvSpPr>
          <p:nvPr>
            <p:ph type="title"/>
          </p:nvPr>
        </p:nvSpPr>
        <p:spPr/>
        <p:txBody>
          <a:bodyPr tIns="12700" rtlCol="0"/>
          <a:lstStyle/>
          <a:p>
            <a:pPr marL="12700" eaLnBrk="1" fontAlgn="auto" hangingPunct="1">
              <a:spcBef>
                <a:spcPts val="100"/>
              </a:spcBef>
              <a:spcAft>
                <a:spcPts val="0"/>
              </a:spcAft>
              <a:defRPr/>
            </a:pPr>
            <a:r>
              <a:rPr spc="135" dirty="0"/>
              <a:t>LANGUAGES</a:t>
            </a:r>
          </a:p>
        </p:txBody>
      </p:sp>
      <p:sp>
        <p:nvSpPr>
          <p:cNvPr id="3" name="object 3">
            <a:extLst>
              <a:ext uri="{FF2B5EF4-FFF2-40B4-BE49-F238E27FC236}">
                <a16:creationId xmlns:a16="http://schemas.microsoft.com/office/drawing/2014/main" id="{B5BF68EB-92E5-CA2B-E057-70B1B66D90DB}"/>
              </a:ext>
            </a:extLst>
          </p:cNvPr>
          <p:cNvSpPr txBox="1"/>
          <p:nvPr/>
        </p:nvSpPr>
        <p:spPr>
          <a:xfrm>
            <a:off x="784225" y="1335088"/>
            <a:ext cx="7908925" cy="3109912"/>
          </a:xfrm>
          <a:prstGeom prst="rect">
            <a:avLst/>
          </a:prstGeom>
        </p:spPr>
        <p:txBody>
          <a:bodyPr lIns="0" tIns="12065" rIns="0" bIns="0">
            <a:spAutoFit/>
          </a:bodyPr>
          <a:lstStyle>
            <a:lvl1pPr marL="241300" indent="-228600">
              <a:tabLst>
                <a:tab pos="241300" algn="l"/>
              </a:tabLst>
              <a:defRPr>
                <a:solidFill>
                  <a:schemeClr val="tx1"/>
                </a:solidFill>
                <a:latin typeface="Arial" panose="020B0604020202020204" pitchFamily="34" charset="0"/>
              </a:defRPr>
            </a:lvl1pPr>
            <a:lvl2pPr marL="742950" indent="-285750">
              <a:tabLst>
                <a:tab pos="241300" algn="l"/>
              </a:tabLst>
              <a:defRPr>
                <a:solidFill>
                  <a:schemeClr val="tx1"/>
                </a:solidFill>
                <a:latin typeface="Arial" panose="020B0604020202020204" pitchFamily="34" charset="0"/>
              </a:defRPr>
            </a:lvl2pPr>
            <a:lvl3pPr marL="1143000" indent="-228600">
              <a:tabLst>
                <a:tab pos="241300" algn="l"/>
              </a:tabLst>
              <a:defRPr>
                <a:solidFill>
                  <a:schemeClr val="tx1"/>
                </a:solidFill>
                <a:latin typeface="Arial" panose="020B0604020202020204" pitchFamily="34" charset="0"/>
              </a:defRPr>
            </a:lvl3pPr>
            <a:lvl4pPr marL="1600200" indent="-228600">
              <a:tabLst>
                <a:tab pos="241300" algn="l"/>
              </a:tabLst>
              <a:defRPr>
                <a:solidFill>
                  <a:schemeClr val="tx1"/>
                </a:solidFill>
                <a:latin typeface="Arial" panose="020B0604020202020204" pitchFamily="34" charset="0"/>
              </a:defRPr>
            </a:lvl4pPr>
            <a:lvl5pPr marL="2057400" indent="-228600">
              <a:tabLst>
                <a:tab pos="241300"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241300"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241300"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241300"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241300" algn="l"/>
              </a:tabLst>
              <a:defRPr>
                <a:solidFill>
                  <a:schemeClr val="tx1"/>
                </a:solidFill>
                <a:latin typeface="Arial" panose="020B0604020202020204" pitchFamily="34" charset="0"/>
              </a:defRPr>
            </a:lvl9pPr>
          </a:lstStyle>
          <a:p>
            <a:pPr eaLnBrk="1" hangingPunct="1">
              <a:lnSpc>
                <a:spcPct val="110000"/>
              </a:lnSpc>
              <a:spcBef>
                <a:spcPts val="100"/>
              </a:spcBef>
              <a:buClr>
                <a:srgbClr val="17406C"/>
              </a:buClr>
              <a:buFont typeface="Arial" panose="020B0604020202020204" pitchFamily="34" charset="0"/>
              <a:buChar char="•"/>
            </a:pPr>
            <a:r>
              <a:rPr lang="en-US" altLang="en-US" sz="2400">
                <a:solidFill>
                  <a:srgbClr val="585858"/>
                </a:solidFill>
                <a:latin typeface="Gill Sans MT" panose="020B0502020104020203" pitchFamily="34" charset="0"/>
                <a:ea typeface="Gill Sans MT" panose="020B0502020104020203" pitchFamily="34" charset="0"/>
                <a:cs typeface="Gill Sans MT" panose="020B0502020104020203" pitchFamily="34" charset="0"/>
              </a:rPr>
              <a:t>A new language can be proposed to clarify some aspect of the research</a:t>
            </a:r>
            <a:endParaRPr lang="en-US" altLang="en-US" sz="2400">
              <a:solidFill>
                <a:srgbClr val="000000"/>
              </a:solidFill>
              <a:latin typeface="Gill Sans MT" panose="020B0502020104020203" pitchFamily="34" charset="0"/>
              <a:ea typeface="Gill Sans MT" panose="020B0502020104020203" pitchFamily="34" charset="0"/>
              <a:cs typeface="Gill Sans MT" panose="020B0502020104020203" pitchFamily="34" charset="0"/>
            </a:endParaRPr>
          </a:p>
          <a:p>
            <a:pPr eaLnBrk="1" hangingPunct="1">
              <a:spcBef>
                <a:spcPts val="988"/>
              </a:spcBef>
              <a:buClr>
                <a:srgbClr val="17406C"/>
              </a:buClr>
              <a:buFont typeface="Arial" panose="020B0604020202020204" pitchFamily="34" charset="0"/>
              <a:buChar char="•"/>
            </a:pPr>
            <a:r>
              <a:rPr lang="en-US" altLang="en-US" sz="2400" u="sng">
                <a:solidFill>
                  <a:srgbClr val="585858"/>
                </a:solidFill>
                <a:latin typeface="Gill Sans MT" panose="020B0502020104020203" pitchFamily="34" charset="0"/>
                <a:ea typeface="Gill Sans MT" panose="020B0502020104020203" pitchFamily="34" charset="0"/>
                <a:cs typeface="Gill Sans MT" panose="020B0502020104020203" pitchFamily="34" charset="0"/>
              </a:rPr>
              <a:t>Example</a:t>
            </a:r>
            <a:r>
              <a:rPr lang="en-US" altLang="en-US" sz="2400">
                <a:solidFill>
                  <a:srgbClr val="585858"/>
                </a:solidFill>
                <a:latin typeface="Gill Sans MT" panose="020B0502020104020203" pitchFamily="34" charset="0"/>
                <a:ea typeface="Gill Sans MT" panose="020B0502020104020203" pitchFamily="34" charset="0"/>
                <a:cs typeface="Gill Sans MT" panose="020B0502020104020203" pitchFamily="34" charset="0"/>
              </a:rPr>
              <a:t>: A new type of database may require a new language</a:t>
            </a:r>
            <a:endParaRPr lang="en-US" altLang="en-US" sz="2400">
              <a:solidFill>
                <a:srgbClr val="000000"/>
              </a:solidFill>
              <a:latin typeface="Gill Sans MT" panose="020B0502020104020203" pitchFamily="34" charset="0"/>
              <a:ea typeface="Gill Sans MT" panose="020B0502020104020203" pitchFamily="34" charset="0"/>
              <a:cs typeface="Gill Sans MT" panose="020B0502020104020203" pitchFamily="34" charset="0"/>
            </a:endParaRPr>
          </a:p>
          <a:p>
            <a:pPr eaLnBrk="1" hangingPunct="1">
              <a:lnSpc>
                <a:spcPct val="110000"/>
              </a:lnSpc>
              <a:spcBef>
                <a:spcPts val="700"/>
              </a:spcBef>
              <a:buClr>
                <a:srgbClr val="17406C"/>
              </a:buClr>
              <a:buFont typeface="Arial" panose="020B0604020202020204" pitchFamily="34" charset="0"/>
              <a:buChar char="•"/>
            </a:pPr>
            <a:r>
              <a:rPr lang="en-US" altLang="en-US" sz="2400">
                <a:solidFill>
                  <a:srgbClr val="585858"/>
                </a:solidFill>
                <a:latin typeface="Gill Sans MT" panose="020B0502020104020203" pitchFamily="34" charset="0"/>
                <a:ea typeface="Gill Sans MT" panose="020B0502020104020203" pitchFamily="34" charset="0"/>
                <a:cs typeface="Gill Sans MT" panose="020B0502020104020203" pitchFamily="34" charset="0"/>
              </a:rPr>
              <a:t>The syntax and semantics must be defined (maybe not completely)</a:t>
            </a:r>
            <a:endParaRPr lang="en-US" altLang="en-US" sz="2400">
              <a:solidFill>
                <a:srgbClr val="000000"/>
              </a:solidFill>
              <a:latin typeface="Gill Sans MT" panose="020B0502020104020203" pitchFamily="34" charset="0"/>
              <a:ea typeface="Gill Sans MT" panose="020B0502020104020203" pitchFamily="34" charset="0"/>
              <a:cs typeface="Gill Sans MT" panose="020B0502020104020203" pitchFamily="34" charset="0"/>
            </a:endParaRPr>
          </a:p>
          <a:p>
            <a:pPr eaLnBrk="1" hangingPunct="1">
              <a:lnSpc>
                <a:spcPct val="110000"/>
              </a:lnSpc>
              <a:spcBef>
                <a:spcPts val="700"/>
              </a:spcBef>
              <a:buClr>
                <a:srgbClr val="17406C"/>
              </a:buClr>
              <a:buFont typeface="Arial" panose="020B0604020202020204" pitchFamily="34" charset="0"/>
              <a:buChar char="•"/>
            </a:pPr>
            <a:r>
              <a:rPr lang="en-US" altLang="en-US" sz="2400">
                <a:solidFill>
                  <a:srgbClr val="585858"/>
                </a:solidFill>
                <a:latin typeface="Gill Sans MT" panose="020B0502020104020203" pitchFamily="34" charset="0"/>
                <a:ea typeface="Gill Sans MT" panose="020B0502020104020203" pitchFamily="34" charset="0"/>
                <a:cs typeface="Gill Sans MT" panose="020B0502020104020203" pitchFamily="34" charset="0"/>
              </a:rPr>
              <a:t>Should indicate from literature why other languages are insufficient</a:t>
            </a:r>
            <a:endParaRPr lang="en-US" altLang="en-US" sz="2400">
              <a:solidFill>
                <a:srgbClr val="000000"/>
              </a:solidFill>
              <a:latin typeface="Gill Sans MT" panose="020B0502020104020203" pitchFamily="34" charset="0"/>
              <a:ea typeface="Gill Sans MT" panose="020B0502020104020203" pitchFamily="34" charset="0"/>
              <a:cs typeface="Gill Sans MT" panose="020B0502020104020203" pitchFamily="34" charset="0"/>
            </a:endParaRPr>
          </a:p>
        </p:txBody>
      </p:sp>
      <p:pic>
        <p:nvPicPr>
          <p:cNvPr id="12292" name="object 4" descr="The image features a playful and colorful illustration centered around sloths. The background is a vibrant green, and various sloths are depicted engaging in different activities. &#10;&#10;In the foreground, a large sloth stands with a thoughtful expression, resting its chin on its hand. Surrounding it are smaller sloths: one is reading a newspaper, another is using a smartphone, and a third is watching a screen with a tiger on it. There are also sloths lounging and enjoying snacks, with some musical notes and speech bubbles that say &quot;BLA BLA&quot; scattered throughout the image. &#10;&#10;The overall vibe is fun and whimsical, capturing a relaxed and humorous take on sloth life.">
            <a:extLst>
              <a:ext uri="{FF2B5EF4-FFF2-40B4-BE49-F238E27FC236}">
                <a16:creationId xmlns:a16="http://schemas.microsoft.com/office/drawing/2014/main" id="{09018801-C6AA-2AFA-7F88-5CA8B93135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8263" y="4359275"/>
            <a:ext cx="3581400" cy="201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object 5">
            <a:extLst>
              <a:ext uri="{FF2B5EF4-FFF2-40B4-BE49-F238E27FC236}">
                <a16:creationId xmlns:a16="http://schemas.microsoft.com/office/drawing/2014/main" id="{8D51497B-C523-03FD-D69A-9CFE12B082D3}"/>
              </a:ext>
            </a:extLst>
          </p:cNvPr>
          <p:cNvSpPr>
            <a:spLocks noGrp="1"/>
          </p:cNvSpPr>
          <p:nvPr>
            <p:ph type="ftr" sz="quarter" idx="10"/>
          </p:nvPr>
        </p:nvSpPr>
        <p:spPr/>
        <p:txBody>
          <a:bodyPr vert="horz" tIns="3175" rtlCol="0"/>
          <a:lstStyle/>
          <a:p>
            <a:pPr>
              <a:defRPr/>
            </a:pPr>
            <a:r>
              <a:t>COS700</a:t>
            </a:r>
            <a:r>
              <a:rPr spc="-30"/>
              <a:t> </a:t>
            </a:r>
            <a:r>
              <a:t>Research</a:t>
            </a:r>
            <a:r>
              <a:rPr spc="-35"/>
              <a:t> </a:t>
            </a:r>
            <a:r>
              <a:rPr spc="-10"/>
              <a:t>Methods</a:t>
            </a:r>
          </a:p>
        </p:txBody>
      </p:sp>
      <p:sp>
        <p:nvSpPr>
          <p:cNvPr id="6" name="object 6">
            <a:extLst>
              <a:ext uri="{FF2B5EF4-FFF2-40B4-BE49-F238E27FC236}">
                <a16:creationId xmlns:a16="http://schemas.microsoft.com/office/drawing/2014/main" id="{7EAF3CE3-10F0-0D0A-B687-D1D67013FCDC}"/>
              </a:ext>
            </a:extLst>
          </p:cNvPr>
          <p:cNvSpPr>
            <a:spLocks noGrp="1"/>
          </p:cNvSpPr>
          <p:nvPr>
            <p:ph type="sldNum" sz="quarter" idx="12"/>
          </p:nvPr>
        </p:nvSpPr>
        <p:spPr/>
        <p:txBody>
          <a:bodyPr vert="horz" tIns="3175" rtlCol="0"/>
          <a:lstStyle/>
          <a:p>
            <a:pPr marL="38100">
              <a:defRPr/>
            </a:pPr>
            <a:fld id="{C631FFC3-10B3-4252-9055-D6C296E99ED0}" type="slidenum">
              <a:rPr spc="-25"/>
              <a:pPr marL="38100">
                <a:defRPr/>
              </a:pPr>
              <a:t>11</a:t>
            </a:fld>
            <a:endParaRPr spc="-25"/>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CF90644A-CDE2-C00B-F6B1-0EEE4B839D94}"/>
              </a:ext>
            </a:extLst>
          </p:cNvPr>
          <p:cNvSpPr txBox="1">
            <a:spLocks noGrp="1"/>
          </p:cNvSpPr>
          <p:nvPr>
            <p:ph type="title"/>
          </p:nvPr>
        </p:nvSpPr>
        <p:spPr/>
        <p:txBody>
          <a:bodyPr tIns="12700" rtlCol="0"/>
          <a:lstStyle/>
          <a:p>
            <a:pPr marL="12700" eaLnBrk="1" fontAlgn="auto" hangingPunct="1">
              <a:spcBef>
                <a:spcPts val="100"/>
              </a:spcBef>
              <a:spcAft>
                <a:spcPts val="0"/>
              </a:spcAft>
              <a:defRPr/>
            </a:pPr>
            <a:r>
              <a:rPr spc="135" dirty="0"/>
              <a:t>PROTOTYPES</a:t>
            </a:r>
          </a:p>
        </p:txBody>
      </p:sp>
      <p:sp>
        <p:nvSpPr>
          <p:cNvPr id="3" name="object 3">
            <a:extLst>
              <a:ext uri="{FF2B5EF4-FFF2-40B4-BE49-F238E27FC236}">
                <a16:creationId xmlns:a16="http://schemas.microsoft.com/office/drawing/2014/main" id="{1D615D58-37A7-F59F-19BB-CC859B558909}"/>
              </a:ext>
            </a:extLst>
          </p:cNvPr>
          <p:cNvSpPr txBox="1"/>
          <p:nvPr/>
        </p:nvSpPr>
        <p:spPr>
          <a:xfrm>
            <a:off x="1017588" y="1700213"/>
            <a:ext cx="7415212" cy="4622800"/>
          </a:xfrm>
          <a:prstGeom prst="rect">
            <a:avLst/>
          </a:prstGeom>
        </p:spPr>
        <p:txBody>
          <a:bodyPr lIns="0" tIns="43180" rIns="0" bIns="0">
            <a:spAutoFit/>
          </a:bodyPr>
          <a:lstStyle/>
          <a:p>
            <a:pPr marL="241300" indent="-228600" eaLnBrk="1" fontAlgn="auto" hangingPunct="1">
              <a:spcBef>
                <a:spcPts val="340"/>
              </a:spcBef>
              <a:spcAft>
                <a:spcPts val="0"/>
              </a:spcAft>
              <a:buClr>
                <a:srgbClr val="17406C"/>
              </a:buClr>
              <a:buFont typeface="Arial"/>
              <a:buChar char="•"/>
              <a:tabLst>
                <a:tab pos="240665" algn="l"/>
                <a:tab pos="241300" algn="l"/>
              </a:tabLst>
              <a:defRPr/>
            </a:pPr>
            <a:r>
              <a:rPr sz="2000" kern="0" dirty="0">
                <a:solidFill>
                  <a:srgbClr val="585858"/>
                </a:solidFill>
                <a:latin typeface="Gill Sans MT"/>
                <a:cs typeface="Gill Sans MT"/>
              </a:rPr>
              <a:t>Although</a:t>
            </a:r>
            <a:r>
              <a:rPr sz="2000" kern="0" spc="-70" dirty="0">
                <a:solidFill>
                  <a:srgbClr val="585858"/>
                </a:solidFill>
                <a:latin typeface="Gill Sans MT"/>
                <a:cs typeface="Gill Sans MT"/>
              </a:rPr>
              <a:t> </a:t>
            </a:r>
            <a:r>
              <a:rPr sz="2000" kern="0" spc="-10" dirty="0">
                <a:solidFill>
                  <a:srgbClr val="585858"/>
                </a:solidFill>
                <a:latin typeface="Gill Sans MT"/>
                <a:cs typeface="Gill Sans MT"/>
              </a:rPr>
              <a:t>programming</a:t>
            </a:r>
            <a:r>
              <a:rPr sz="2000" kern="0" spc="-55" dirty="0">
                <a:solidFill>
                  <a:srgbClr val="585858"/>
                </a:solidFill>
                <a:latin typeface="Gill Sans MT"/>
                <a:cs typeface="Gill Sans MT"/>
              </a:rPr>
              <a:t> </a:t>
            </a:r>
            <a:r>
              <a:rPr sz="2000" kern="0" dirty="0">
                <a:solidFill>
                  <a:srgbClr val="585858"/>
                </a:solidFill>
                <a:latin typeface="Gill Sans MT"/>
                <a:cs typeface="Gill Sans MT"/>
              </a:rPr>
              <a:t>on</a:t>
            </a:r>
            <a:r>
              <a:rPr sz="2000" kern="0" spc="-15" dirty="0">
                <a:solidFill>
                  <a:srgbClr val="585858"/>
                </a:solidFill>
                <a:latin typeface="Gill Sans MT"/>
                <a:cs typeface="Gill Sans MT"/>
              </a:rPr>
              <a:t> </a:t>
            </a:r>
            <a:r>
              <a:rPr sz="2000" kern="0" dirty="0">
                <a:solidFill>
                  <a:srgbClr val="585858"/>
                </a:solidFill>
                <a:latin typeface="Gill Sans MT"/>
                <a:cs typeface="Gill Sans MT"/>
              </a:rPr>
              <a:t>its</a:t>
            </a:r>
            <a:r>
              <a:rPr sz="2000" kern="0" spc="-25" dirty="0">
                <a:solidFill>
                  <a:srgbClr val="585858"/>
                </a:solidFill>
                <a:latin typeface="Gill Sans MT"/>
                <a:cs typeface="Gill Sans MT"/>
              </a:rPr>
              <a:t> </a:t>
            </a:r>
            <a:r>
              <a:rPr sz="2000" kern="0" dirty="0">
                <a:solidFill>
                  <a:srgbClr val="585858"/>
                </a:solidFill>
                <a:latin typeface="Gill Sans MT"/>
                <a:cs typeface="Gill Sans MT"/>
              </a:rPr>
              <a:t>own</a:t>
            </a:r>
            <a:r>
              <a:rPr sz="2000" kern="0" spc="-15" dirty="0">
                <a:solidFill>
                  <a:srgbClr val="585858"/>
                </a:solidFill>
                <a:latin typeface="Gill Sans MT"/>
                <a:cs typeface="Gill Sans MT"/>
              </a:rPr>
              <a:t> </a:t>
            </a:r>
            <a:r>
              <a:rPr sz="2000" kern="0" dirty="0">
                <a:solidFill>
                  <a:srgbClr val="585858"/>
                </a:solidFill>
                <a:latin typeface="Gill Sans MT"/>
                <a:cs typeface="Gill Sans MT"/>
              </a:rPr>
              <a:t>is</a:t>
            </a:r>
            <a:r>
              <a:rPr sz="2000" kern="0" spc="-5" dirty="0">
                <a:solidFill>
                  <a:srgbClr val="585858"/>
                </a:solidFill>
                <a:latin typeface="Gill Sans MT"/>
                <a:cs typeface="Gill Sans MT"/>
              </a:rPr>
              <a:t> </a:t>
            </a:r>
            <a:r>
              <a:rPr sz="2000" kern="0" dirty="0">
                <a:solidFill>
                  <a:srgbClr val="585858"/>
                </a:solidFill>
                <a:latin typeface="Gill Sans MT"/>
                <a:cs typeface="Gill Sans MT"/>
              </a:rPr>
              <a:t>not</a:t>
            </a:r>
            <a:r>
              <a:rPr sz="2000" kern="0" spc="-30" dirty="0">
                <a:solidFill>
                  <a:srgbClr val="585858"/>
                </a:solidFill>
                <a:latin typeface="Gill Sans MT"/>
                <a:cs typeface="Gill Sans MT"/>
              </a:rPr>
              <a:t> </a:t>
            </a:r>
            <a:r>
              <a:rPr sz="2000" kern="0" spc="-20" dirty="0">
                <a:solidFill>
                  <a:srgbClr val="585858"/>
                </a:solidFill>
                <a:latin typeface="Gill Sans MT"/>
                <a:cs typeface="Gill Sans MT"/>
              </a:rPr>
              <a:t>research,</a:t>
            </a:r>
            <a:r>
              <a:rPr sz="2000" kern="0" spc="-225" dirty="0">
                <a:solidFill>
                  <a:srgbClr val="585858"/>
                </a:solidFill>
                <a:latin typeface="Gill Sans MT"/>
                <a:cs typeface="Gill Sans MT"/>
              </a:rPr>
              <a:t> </a:t>
            </a:r>
            <a:r>
              <a:rPr sz="2000" kern="0" dirty="0">
                <a:solidFill>
                  <a:srgbClr val="585858"/>
                </a:solidFill>
                <a:latin typeface="Gill Sans MT"/>
                <a:cs typeface="Gill Sans MT"/>
              </a:rPr>
              <a:t>prototypes</a:t>
            </a:r>
            <a:r>
              <a:rPr sz="2000" kern="0" spc="-35" dirty="0">
                <a:solidFill>
                  <a:srgbClr val="585858"/>
                </a:solidFill>
                <a:latin typeface="Gill Sans MT"/>
                <a:cs typeface="Gill Sans MT"/>
              </a:rPr>
              <a:t> </a:t>
            </a:r>
            <a:r>
              <a:rPr sz="2000" kern="0" spc="-25" dirty="0">
                <a:solidFill>
                  <a:srgbClr val="585858"/>
                </a:solidFill>
                <a:latin typeface="Gill Sans MT"/>
                <a:cs typeface="Gill Sans MT"/>
              </a:rPr>
              <a:t>can</a:t>
            </a:r>
            <a:endParaRPr sz="2000" kern="0">
              <a:solidFill>
                <a:sysClr val="windowText" lastClr="000000"/>
              </a:solidFill>
              <a:latin typeface="Gill Sans MT"/>
              <a:cs typeface="Gill Sans MT"/>
            </a:endParaRPr>
          </a:p>
          <a:p>
            <a:pPr marL="241300" eaLnBrk="1" fontAlgn="auto" hangingPunct="1">
              <a:spcBef>
                <a:spcPts val="240"/>
              </a:spcBef>
              <a:spcAft>
                <a:spcPts val="0"/>
              </a:spcAft>
              <a:defRPr/>
            </a:pPr>
            <a:r>
              <a:rPr sz="2000" kern="0" dirty="0">
                <a:solidFill>
                  <a:srgbClr val="585858"/>
                </a:solidFill>
                <a:latin typeface="Gill Sans MT"/>
                <a:cs typeface="Gill Sans MT"/>
              </a:rPr>
              <a:t>form</a:t>
            </a:r>
            <a:r>
              <a:rPr sz="2000" kern="0" spc="-60" dirty="0">
                <a:solidFill>
                  <a:srgbClr val="585858"/>
                </a:solidFill>
                <a:latin typeface="Gill Sans MT"/>
                <a:cs typeface="Gill Sans MT"/>
              </a:rPr>
              <a:t> </a:t>
            </a:r>
            <a:r>
              <a:rPr sz="2000" kern="0" dirty="0">
                <a:solidFill>
                  <a:srgbClr val="585858"/>
                </a:solidFill>
                <a:latin typeface="Gill Sans MT"/>
                <a:cs typeface="Gill Sans MT"/>
              </a:rPr>
              <a:t>part</a:t>
            </a:r>
            <a:r>
              <a:rPr sz="2000" kern="0" spc="-45" dirty="0">
                <a:solidFill>
                  <a:srgbClr val="585858"/>
                </a:solidFill>
                <a:latin typeface="Gill Sans MT"/>
                <a:cs typeface="Gill Sans MT"/>
              </a:rPr>
              <a:t> </a:t>
            </a:r>
            <a:r>
              <a:rPr sz="2000" kern="0" dirty="0">
                <a:solidFill>
                  <a:srgbClr val="585858"/>
                </a:solidFill>
                <a:latin typeface="Gill Sans MT"/>
                <a:cs typeface="Gill Sans MT"/>
              </a:rPr>
              <a:t>of</a:t>
            </a:r>
            <a:r>
              <a:rPr sz="2000" kern="0" spc="-20" dirty="0">
                <a:solidFill>
                  <a:srgbClr val="585858"/>
                </a:solidFill>
                <a:latin typeface="Gill Sans MT"/>
                <a:cs typeface="Gill Sans MT"/>
              </a:rPr>
              <a:t> </a:t>
            </a:r>
            <a:r>
              <a:rPr sz="2000" kern="0" dirty="0">
                <a:solidFill>
                  <a:srgbClr val="585858"/>
                </a:solidFill>
                <a:latin typeface="Gill Sans MT"/>
                <a:cs typeface="Gill Sans MT"/>
              </a:rPr>
              <a:t>the</a:t>
            </a:r>
            <a:r>
              <a:rPr sz="2000" kern="0" spc="-50" dirty="0">
                <a:solidFill>
                  <a:srgbClr val="585858"/>
                </a:solidFill>
                <a:latin typeface="Gill Sans MT"/>
                <a:cs typeface="Gill Sans MT"/>
              </a:rPr>
              <a:t> </a:t>
            </a:r>
            <a:r>
              <a:rPr sz="2000" kern="0" dirty="0">
                <a:solidFill>
                  <a:srgbClr val="585858"/>
                </a:solidFill>
                <a:latin typeface="Gill Sans MT"/>
                <a:cs typeface="Gill Sans MT"/>
              </a:rPr>
              <a:t>research</a:t>
            </a:r>
            <a:r>
              <a:rPr sz="2000" kern="0" spc="-30" dirty="0">
                <a:solidFill>
                  <a:srgbClr val="585858"/>
                </a:solidFill>
                <a:latin typeface="Gill Sans MT"/>
                <a:cs typeface="Gill Sans MT"/>
              </a:rPr>
              <a:t> </a:t>
            </a:r>
            <a:r>
              <a:rPr sz="2000" kern="0" spc="-10" dirty="0">
                <a:solidFill>
                  <a:srgbClr val="585858"/>
                </a:solidFill>
                <a:latin typeface="Gill Sans MT"/>
                <a:cs typeface="Gill Sans MT"/>
              </a:rPr>
              <a:t>process</a:t>
            </a:r>
            <a:endParaRPr sz="2000" kern="0">
              <a:solidFill>
                <a:sysClr val="windowText" lastClr="000000"/>
              </a:solidFill>
              <a:latin typeface="Gill Sans MT"/>
              <a:cs typeface="Gill Sans MT"/>
            </a:endParaRPr>
          </a:p>
          <a:p>
            <a:pPr marL="241300" indent="-228600" eaLnBrk="1" fontAlgn="auto" hangingPunct="1">
              <a:spcBef>
                <a:spcPts val="935"/>
              </a:spcBef>
              <a:spcAft>
                <a:spcPts val="0"/>
              </a:spcAft>
              <a:buClr>
                <a:srgbClr val="17406C"/>
              </a:buClr>
              <a:buFont typeface="Arial"/>
              <a:buChar char="•"/>
              <a:tabLst>
                <a:tab pos="240665" algn="l"/>
                <a:tab pos="241300" algn="l"/>
              </a:tabLst>
              <a:defRPr/>
            </a:pPr>
            <a:r>
              <a:rPr sz="2000" kern="0" spc="-30" dirty="0">
                <a:solidFill>
                  <a:srgbClr val="585858"/>
                </a:solidFill>
                <a:latin typeface="Gill Sans MT"/>
                <a:cs typeface="Gill Sans MT"/>
              </a:rPr>
              <a:t>Types</a:t>
            </a:r>
            <a:r>
              <a:rPr sz="2000" kern="0" spc="-45" dirty="0">
                <a:solidFill>
                  <a:srgbClr val="585858"/>
                </a:solidFill>
                <a:latin typeface="Gill Sans MT"/>
                <a:cs typeface="Gill Sans MT"/>
              </a:rPr>
              <a:t> </a:t>
            </a:r>
            <a:r>
              <a:rPr sz="2000" kern="0" dirty="0">
                <a:solidFill>
                  <a:srgbClr val="585858"/>
                </a:solidFill>
                <a:latin typeface="Gill Sans MT"/>
                <a:cs typeface="Gill Sans MT"/>
              </a:rPr>
              <a:t>of</a:t>
            </a:r>
            <a:r>
              <a:rPr sz="2000" kern="0" spc="-50" dirty="0">
                <a:solidFill>
                  <a:srgbClr val="585858"/>
                </a:solidFill>
                <a:latin typeface="Gill Sans MT"/>
                <a:cs typeface="Gill Sans MT"/>
              </a:rPr>
              <a:t> </a:t>
            </a:r>
            <a:r>
              <a:rPr sz="2000" kern="0" dirty="0">
                <a:solidFill>
                  <a:srgbClr val="585858"/>
                </a:solidFill>
                <a:latin typeface="Gill Sans MT"/>
                <a:cs typeface="Gill Sans MT"/>
              </a:rPr>
              <a:t>prototypes</a:t>
            </a:r>
            <a:r>
              <a:rPr sz="2000" kern="0" spc="-65" dirty="0">
                <a:solidFill>
                  <a:srgbClr val="585858"/>
                </a:solidFill>
                <a:latin typeface="Gill Sans MT"/>
                <a:cs typeface="Gill Sans MT"/>
              </a:rPr>
              <a:t> </a:t>
            </a:r>
            <a:r>
              <a:rPr sz="2000" kern="0" dirty="0">
                <a:solidFill>
                  <a:srgbClr val="585858"/>
                </a:solidFill>
                <a:latin typeface="Gill Sans MT"/>
                <a:cs typeface="Gill Sans MT"/>
              </a:rPr>
              <a:t>used</a:t>
            </a:r>
            <a:r>
              <a:rPr sz="2000" kern="0" spc="-35" dirty="0">
                <a:solidFill>
                  <a:srgbClr val="585858"/>
                </a:solidFill>
                <a:latin typeface="Gill Sans MT"/>
                <a:cs typeface="Gill Sans MT"/>
              </a:rPr>
              <a:t> </a:t>
            </a:r>
            <a:r>
              <a:rPr sz="2000" kern="0" dirty="0">
                <a:solidFill>
                  <a:srgbClr val="585858"/>
                </a:solidFill>
                <a:latin typeface="Gill Sans MT"/>
                <a:cs typeface="Gill Sans MT"/>
              </a:rPr>
              <a:t>in</a:t>
            </a:r>
            <a:r>
              <a:rPr sz="2000" kern="0" spc="-45" dirty="0">
                <a:solidFill>
                  <a:srgbClr val="585858"/>
                </a:solidFill>
                <a:latin typeface="Gill Sans MT"/>
                <a:cs typeface="Gill Sans MT"/>
              </a:rPr>
              <a:t> </a:t>
            </a:r>
            <a:r>
              <a:rPr sz="2000" kern="0" spc="-10" dirty="0">
                <a:solidFill>
                  <a:srgbClr val="585858"/>
                </a:solidFill>
                <a:latin typeface="Gill Sans MT"/>
                <a:cs typeface="Gill Sans MT"/>
              </a:rPr>
              <a:t>research:</a:t>
            </a:r>
            <a:endParaRPr sz="2000" kern="0">
              <a:solidFill>
                <a:sysClr val="windowText" lastClr="000000"/>
              </a:solidFill>
              <a:latin typeface="Gill Sans MT"/>
              <a:cs typeface="Gill Sans MT"/>
            </a:endParaRPr>
          </a:p>
          <a:p>
            <a:pPr marL="698500" lvl="1" indent="-229235" eaLnBrk="1" fontAlgn="auto" hangingPunct="1">
              <a:spcBef>
                <a:spcPts val="944"/>
              </a:spcBef>
              <a:spcAft>
                <a:spcPts val="0"/>
              </a:spcAft>
              <a:buClr>
                <a:srgbClr val="17406C"/>
              </a:buClr>
              <a:buFontTx/>
              <a:buChar char="–"/>
              <a:tabLst>
                <a:tab pos="699135" algn="l"/>
              </a:tabLst>
              <a:defRPr/>
            </a:pPr>
            <a:r>
              <a:rPr kern="0" spc="-10" dirty="0">
                <a:solidFill>
                  <a:srgbClr val="585858"/>
                </a:solidFill>
                <a:latin typeface="Gill Sans MT"/>
                <a:cs typeface="Gill Sans MT"/>
              </a:rPr>
              <a:t>“Proof-of-</a:t>
            </a:r>
            <a:r>
              <a:rPr kern="0" dirty="0">
                <a:solidFill>
                  <a:srgbClr val="585858"/>
                </a:solidFill>
                <a:latin typeface="Gill Sans MT"/>
                <a:cs typeface="Gill Sans MT"/>
              </a:rPr>
              <a:t>concept”</a:t>
            </a:r>
            <a:r>
              <a:rPr kern="0" spc="-5" dirty="0">
                <a:solidFill>
                  <a:srgbClr val="585858"/>
                </a:solidFill>
                <a:latin typeface="Gill Sans MT"/>
                <a:cs typeface="Gill Sans MT"/>
              </a:rPr>
              <a:t> </a:t>
            </a:r>
            <a:r>
              <a:rPr kern="0" spc="-10" dirty="0">
                <a:solidFill>
                  <a:srgbClr val="585858"/>
                </a:solidFill>
                <a:latin typeface="Gill Sans MT"/>
                <a:cs typeface="Gill Sans MT"/>
              </a:rPr>
              <a:t>prototype:</a:t>
            </a:r>
            <a:endParaRPr kern="0">
              <a:solidFill>
                <a:sysClr val="windowText" lastClr="000000"/>
              </a:solidFill>
              <a:latin typeface="Gill Sans MT"/>
              <a:cs typeface="Gill Sans MT"/>
            </a:endParaRPr>
          </a:p>
          <a:p>
            <a:pPr marL="1155700" lvl="2" indent="-229235" eaLnBrk="1" fontAlgn="auto" hangingPunct="1">
              <a:spcBef>
                <a:spcPts val="919"/>
              </a:spcBef>
              <a:spcAft>
                <a:spcPts val="0"/>
              </a:spcAft>
              <a:buClr>
                <a:srgbClr val="17406C"/>
              </a:buClr>
              <a:buFont typeface="Arial"/>
              <a:buChar char="•"/>
              <a:tabLst>
                <a:tab pos="1155065" algn="l"/>
                <a:tab pos="1156335" algn="l"/>
              </a:tabLst>
              <a:defRPr/>
            </a:pPr>
            <a:r>
              <a:rPr sz="1600" kern="0" dirty="0">
                <a:solidFill>
                  <a:srgbClr val="585858"/>
                </a:solidFill>
                <a:latin typeface="Gill Sans MT"/>
                <a:cs typeface="Gill Sans MT"/>
              </a:rPr>
              <a:t>Prototype</a:t>
            </a:r>
            <a:r>
              <a:rPr sz="1600" kern="0" spc="-25" dirty="0">
                <a:solidFill>
                  <a:srgbClr val="585858"/>
                </a:solidFill>
                <a:latin typeface="Gill Sans MT"/>
                <a:cs typeface="Gill Sans MT"/>
              </a:rPr>
              <a:t> </a:t>
            </a:r>
            <a:r>
              <a:rPr sz="1600" kern="0" dirty="0">
                <a:solidFill>
                  <a:srgbClr val="585858"/>
                </a:solidFill>
                <a:latin typeface="Gill Sans MT"/>
                <a:cs typeface="Gill Sans MT"/>
              </a:rPr>
              <a:t>demonstrates</a:t>
            </a:r>
            <a:r>
              <a:rPr sz="1600" kern="0" spc="-40" dirty="0">
                <a:solidFill>
                  <a:srgbClr val="585858"/>
                </a:solidFill>
                <a:latin typeface="Gill Sans MT"/>
                <a:cs typeface="Gill Sans MT"/>
              </a:rPr>
              <a:t> </a:t>
            </a:r>
            <a:r>
              <a:rPr sz="1600" kern="0" dirty="0">
                <a:solidFill>
                  <a:srgbClr val="585858"/>
                </a:solidFill>
                <a:latin typeface="Gill Sans MT"/>
                <a:cs typeface="Gill Sans MT"/>
              </a:rPr>
              <a:t>that</a:t>
            </a:r>
            <a:r>
              <a:rPr sz="1600" kern="0" spc="-45" dirty="0">
                <a:solidFill>
                  <a:srgbClr val="585858"/>
                </a:solidFill>
                <a:latin typeface="Gill Sans MT"/>
                <a:cs typeface="Gill Sans MT"/>
              </a:rPr>
              <a:t> </a:t>
            </a:r>
            <a:r>
              <a:rPr sz="1600" kern="0" dirty="0">
                <a:solidFill>
                  <a:srgbClr val="585858"/>
                </a:solidFill>
                <a:latin typeface="Gill Sans MT"/>
                <a:cs typeface="Gill Sans MT"/>
              </a:rPr>
              <a:t>a</a:t>
            </a:r>
            <a:r>
              <a:rPr sz="1600" kern="0" spc="-45" dirty="0">
                <a:solidFill>
                  <a:srgbClr val="585858"/>
                </a:solidFill>
                <a:latin typeface="Gill Sans MT"/>
                <a:cs typeface="Gill Sans MT"/>
              </a:rPr>
              <a:t> </a:t>
            </a:r>
            <a:r>
              <a:rPr sz="1600" kern="0" dirty="0">
                <a:solidFill>
                  <a:srgbClr val="585858"/>
                </a:solidFill>
                <a:latin typeface="Gill Sans MT"/>
                <a:cs typeface="Gill Sans MT"/>
              </a:rPr>
              <a:t>proposed</a:t>
            </a:r>
            <a:r>
              <a:rPr sz="1600" kern="0" spc="-45" dirty="0">
                <a:solidFill>
                  <a:srgbClr val="585858"/>
                </a:solidFill>
                <a:latin typeface="Gill Sans MT"/>
                <a:cs typeface="Gill Sans MT"/>
              </a:rPr>
              <a:t> </a:t>
            </a:r>
            <a:r>
              <a:rPr sz="1600" kern="0" dirty="0">
                <a:solidFill>
                  <a:srgbClr val="585858"/>
                </a:solidFill>
                <a:latin typeface="Gill Sans MT"/>
                <a:cs typeface="Gill Sans MT"/>
              </a:rPr>
              <a:t>model</a:t>
            </a:r>
            <a:r>
              <a:rPr sz="1600" kern="0" spc="-50" dirty="0">
                <a:solidFill>
                  <a:srgbClr val="585858"/>
                </a:solidFill>
                <a:latin typeface="Gill Sans MT"/>
                <a:cs typeface="Gill Sans MT"/>
              </a:rPr>
              <a:t> </a:t>
            </a:r>
            <a:r>
              <a:rPr sz="1600" kern="0" dirty="0">
                <a:solidFill>
                  <a:srgbClr val="585858"/>
                </a:solidFill>
                <a:latin typeface="Gill Sans MT"/>
                <a:cs typeface="Gill Sans MT"/>
              </a:rPr>
              <a:t>can</a:t>
            </a:r>
            <a:r>
              <a:rPr sz="1600" kern="0" spc="-45" dirty="0">
                <a:solidFill>
                  <a:srgbClr val="585858"/>
                </a:solidFill>
                <a:latin typeface="Gill Sans MT"/>
                <a:cs typeface="Gill Sans MT"/>
              </a:rPr>
              <a:t> </a:t>
            </a:r>
            <a:r>
              <a:rPr sz="1600" kern="0" dirty="0">
                <a:solidFill>
                  <a:srgbClr val="585858"/>
                </a:solidFill>
                <a:latin typeface="Gill Sans MT"/>
                <a:cs typeface="Gill Sans MT"/>
              </a:rPr>
              <a:t>be</a:t>
            </a:r>
            <a:r>
              <a:rPr sz="1600" kern="0" spc="-65" dirty="0">
                <a:solidFill>
                  <a:srgbClr val="585858"/>
                </a:solidFill>
                <a:latin typeface="Gill Sans MT"/>
                <a:cs typeface="Gill Sans MT"/>
              </a:rPr>
              <a:t> </a:t>
            </a:r>
            <a:r>
              <a:rPr sz="1600" kern="0" spc="-10" dirty="0">
                <a:solidFill>
                  <a:srgbClr val="585858"/>
                </a:solidFill>
                <a:latin typeface="Gill Sans MT"/>
                <a:cs typeface="Gill Sans MT"/>
              </a:rPr>
              <a:t>implemented</a:t>
            </a:r>
            <a:endParaRPr sz="1600" kern="0">
              <a:solidFill>
                <a:sysClr val="windowText" lastClr="000000"/>
              </a:solidFill>
              <a:latin typeface="Gill Sans MT"/>
              <a:cs typeface="Gill Sans MT"/>
            </a:endParaRPr>
          </a:p>
          <a:p>
            <a:pPr marL="1155700" lvl="2" indent="-229235" eaLnBrk="1" fontAlgn="auto" hangingPunct="1">
              <a:spcBef>
                <a:spcPts val="890"/>
              </a:spcBef>
              <a:spcAft>
                <a:spcPts val="0"/>
              </a:spcAft>
              <a:buClr>
                <a:srgbClr val="17406C"/>
              </a:buClr>
              <a:buFont typeface="Arial"/>
              <a:buChar char="•"/>
              <a:tabLst>
                <a:tab pos="1155065" algn="l"/>
                <a:tab pos="1156335" algn="l"/>
              </a:tabLst>
              <a:defRPr/>
            </a:pPr>
            <a:r>
              <a:rPr sz="1600" kern="0" spc="-10" dirty="0">
                <a:solidFill>
                  <a:srgbClr val="585858"/>
                </a:solidFill>
                <a:latin typeface="Gill Sans MT"/>
                <a:cs typeface="Gill Sans MT"/>
              </a:rPr>
              <a:t>Note:</a:t>
            </a:r>
            <a:r>
              <a:rPr sz="1600" kern="0" spc="-135" dirty="0">
                <a:solidFill>
                  <a:srgbClr val="585858"/>
                </a:solidFill>
                <a:latin typeface="Gill Sans MT"/>
                <a:cs typeface="Gill Sans MT"/>
              </a:rPr>
              <a:t> </a:t>
            </a:r>
            <a:r>
              <a:rPr sz="1600" kern="0" dirty="0">
                <a:solidFill>
                  <a:srgbClr val="585858"/>
                </a:solidFill>
                <a:latin typeface="Gill Sans MT"/>
                <a:cs typeface="Gill Sans MT"/>
              </a:rPr>
              <a:t>not</a:t>
            </a:r>
            <a:r>
              <a:rPr sz="1600" kern="0" spc="-45" dirty="0">
                <a:solidFill>
                  <a:srgbClr val="585858"/>
                </a:solidFill>
                <a:latin typeface="Gill Sans MT"/>
                <a:cs typeface="Gill Sans MT"/>
              </a:rPr>
              <a:t> </a:t>
            </a:r>
            <a:r>
              <a:rPr sz="1600" kern="0" dirty="0">
                <a:solidFill>
                  <a:srgbClr val="585858"/>
                </a:solidFill>
                <a:latin typeface="Gill Sans MT"/>
                <a:cs typeface="Gill Sans MT"/>
              </a:rPr>
              <a:t>really</a:t>
            </a:r>
            <a:r>
              <a:rPr sz="1600" kern="0" spc="-25" dirty="0">
                <a:solidFill>
                  <a:srgbClr val="585858"/>
                </a:solidFill>
                <a:latin typeface="Gill Sans MT"/>
                <a:cs typeface="Gill Sans MT"/>
              </a:rPr>
              <a:t> </a:t>
            </a:r>
            <a:r>
              <a:rPr sz="1600" kern="0" dirty="0">
                <a:solidFill>
                  <a:srgbClr val="585858"/>
                </a:solidFill>
                <a:latin typeface="Gill Sans MT"/>
                <a:cs typeface="Gill Sans MT"/>
              </a:rPr>
              <a:t>a</a:t>
            </a:r>
            <a:r>
              <a:rPr sz="1600" kern="0" spc="-25" dirty="0">
                <a:solidFill>
                  <a:srgbClr val="585858"/>
                </a:solidFill>
                <a:latin typeface="Gill Sans MT"/>
                <a:cs typeface="Gill Sans MT"/>
              </a:rPr>
              <a:t> </a:t>
            </a:r>
            <a:r>
              <a:rPr sz="1600" kern="0" spc="-20" dirty="0">
                <a:solidFill>
                  <a:srgbClr val="585858"/>
                </a:solidFill>
                <a:latin typeface="Gill Sans MT"/>
                <a:cs typeface="Gill Sans MT"/>
              </a:rPr>
              <a:t>proof</a:t>
            </a:r>
            <a:endParaRPr sz="1600" kern="0">
              <a:solidFill>
                <a:sysClr val="windowText" lastClr="000000"/>
              </a:solidFill>
              <a:latin typeface="Gill Sans MT"/>
              <a:cs typeface="Gill Sans MT"/>
            </a:endParaRPr>
          </a:p>
          <a:p>
            <a:pPr marL="698500" lvl="1" indent="-229235" eaLnBrk="1" fontAlgn="auto" hangingPunct="1">
              <a:spcBef>
                <a:spcPts val="890"/>
              </a:spcBef>
              <a:spcAft>
                <a:spcPts val="0"/>
              </a:spcAft>
              <a:buClr>
                <a:srgbClr val="17406C"/>
              </a:buClr>
              <a:buFontTx/>
              <a:buChar char="–"/>
              <a:tabLst>
                <a:tab pos="699135" algn="l"/>
              </a:tabLst>
              <a:defRPr/>
            </a:pPr>
            <a:r>
              <a:rPr kern="0" dirty="0">
                <a:solidFill>
                  <a:srgbClr val="585858"/>
                </a:solidFill>
                <a:latin typeface="Gill Sans MT"/>
                <a:cs typeface="Gill Sans MT"/>
              </a:rPr>
              <a:t>Prototypes</a:t>
            </a:r>
            <a:r>
              <a:rPr kern="0" spc="-60" dirty="0">
                <a:solidFill>
                  <a:srgbClr val="585858"/>
                </a:solidFill>
                <a:latin typeface="Gill Sans MT"/>
                <a:cs typeface="Gill Sans MT"/>
              </a:rPr>
              <a:t> </a:t>
            </a:r>
            <a:r>
              <a:rPr kern="0" dirty="0">
                <a:solidFill>
                  <a:srgbClr val="585858"/>
                </a:solidFill>
                <a:latin typeface="Gill Sans MT"/>
                <a:cs typeface="Gill Sans MT"/>
              </a:rPr>
              <a:t>for</a:t>
            </a:r>
            <a:r>
              <a:rPr kern="0" spc="-55" dirty="0">
                <a:solidFill>
                  <a:srgbClr val="585858"/>
                </a:solidFill>
                <a:latin typeface="Gill Sans MT"/>
                <a:cs typeface="Gill Sans MT"/>
              </a:rPr>
              <a:t> </a:t>
            </a:r>
            <a:r>
              <a:rPr kern="0" spc="-10" dirty="0">
                <a:solidFill>
                  <a:srgbClr val="585858"/>
                </a:solidFill>
                <a:latin typeface="Gill Sans MT"/>
                <a:cs typeface="Gill Sans MT"/>
              </a:rPr>
              <a:t>experimentation:</a:t>
            </a:r>
            <a:endParaRPr kern="0">
              <a:solidFill>
                <a:sysClr val="windowText" lastClr="000000"/>
              </a:solidFill>
              <a:latin typeface="Gill Sans MT"/>
              <a:cs typeface="Gill Sans MT"/>
            </a:endParaRPr>
          </a:p>
          <a:p>
            <a:pPr marL="1155700" lvl="2" indent="-229235" eaLnBrk="1" fontAlgn="auto" hangingPunct="1">
              <a:spcBef>
                <a:spcPts val="925"/>
              </a:spcBef>
              <a:spcAft>
                <a:spcPts val="0"/>
              </a:spcAft>
              <a:buClr>
                <a:srgbClr val="17406C"/>
              </a:buClr>
              <a:buFont typeface="Arial"/>
              <a:buChar char="•"/>
              <a:tabLst>
                <a:tab pos="1155065" algn="l"/>
                <a:tab pos="1156335" algn="l"/>
              </a:tabLst>
              <a:defRPr/>
            </a:pPr>
            <a:r>
              <a:rPr sz="1600" kern="0" dirty="0">
                <a:solidFill>
                  <a:srgbClr val="585858"/>
                </a:solidFill>
                <a:latin typeface="Gill Sans MT"/>
                <a:cs typeface="Gill Sans MT"/>
              </a:rPr>
              <a:t>Create</a:t>
            </a:r>
            <a:r>
              <a:rPr sz="1600" kern="0" spc="-30" dirty="0">
                <a:solidFill>
                  <a:srgbClr val="585858"/>
                </a:solidFill>
                <a:latin typeface="Gill Sans MT"/>
                <a:cs typeface="Gill Sans MT"/>
              </a:rPr>
              <a:t> </a:t>
            </a:r>
            <a:r>
              <a:rPr sz="1600" kern="0" dirty="0">
                <a:solidFill>
                  <a:srgbClr val="585858"/>
                </a:solidFill>
                <a:latin typeface="Gill Sans MT"/>
                <a:cs typeface="Gill Sans MT"/>
              </a:rPr>
              <a:t>a</a:t>
            </a:r>
            <a:r>
              <a:rPr sz="1600" kern="0" spc="-35" dirty="0">
                <a:solidFill>
                  <a:srgbClr val="585858"/>
                </a:solidFill>
                <a:latin typeface="Gill Sans MT"/>
                <a:cs typeface="Gill Sans MT"/>
              </a:rPr>
              <a:t> </a:t>
            </a:r>
            <a:r>
              <a:rPr sz="1600" kern="0" dirty="0">
                <a:solidFill>
                  <a:srgbClr val="585858"/>
                </a:solidFill>
                <a:latin typeface="Gill Sans MT"/>
                <a:cs typeface="Gill Sans MT"/>
              </a:rPr>
              <a:t>prototype</a:t>
            </a:r>
            <a:r>
              <a:rPr sz="1600" kern="0" spc="-10" dirty="0">
                <a:solidFill>
                  <a:srgbClr val="585858"/>
                </a:solidFill>
                <a:latin typeface="Gill Sans MT"/>
                <a:cs typeface="Gill Sans MT"/>
              </a:rPr>
              <a:t> </a:t>
            </a:r>
            <a:r>
              <a:rPr sz="1600" kern="0" dirty="0">
                <a:solidFill>
                  <a:srgbClr val="585858"/>
                </a:solidFill>
                <a:latin typeface="Gill Sans MT"/>
                <a:cs typeface="Gill Sans MT"/>
              </a:rPr>
              <a:t>to</a:t>
            </a:r>
            <a:r>
              <a:rPr sz="1600" kern="0" spc="-35" dirty="0">
                <a:solidFill>
                  <a:srgbClr val="585858"/>
                </a:solidFill>
                <a:latin typeface="Gill Sans MT"/>
                <a:cs typeface="Gill Sans MT"/>
              </a:rPr>
              <a:t> </a:t>
            </a:r>
            <a:r>
              <a:rPr sz="1600" kern="0" dirty="0">
                <a:solidFill>
                  <a:srgbClr val="585858"/>
                </a:solidFill>
                <a:latin typeface="Gill Sans MT"/>
                <a:cs typeface="Gill Sans MT"/>
              </a:rPr>
              <a:t>make</a:t>
            </a:r>
            <a:r>
              <a:rPr sz="1600" kern="0" spc="-50" dirty="0">
                <a:solidFill>
                  <a:srgbClr val="585858"/>
                </a:solidFill>
                <a:latin typeface="Gill Sans MT"/>
                <a:cs typeface="Gill Sans MT"/>
              </a:rPr>
              <a:t> </a:t>
            </a:r>
            <a:r>
              <a:rPr sz="1600" kern="0" dirty="0">
                <a:solidFill>
                  <a:srgbClr val="585858"/>
                </a:solidFill>
                <a:latin typeface="Gill Sans MT"/>
                <a:cs typeface="Gill Sans MT"/>
              </a:rPr>
              <a:t>observations</a:t>
            </a:r>
            <a:r>
              <a:rPr sz="1600" kern="0" spc="-20" dirty="0">
                <a:solidFill>
                  <a:srgbClr val="585858"/>
                </a:solidFill>
                <a:latin typeface="Gill Sans MT"/>
                <a:cs typeface="Gill Sans MT"/>
              </a:rPr>
              <a:t> </a:t>
            </a:r>
            <a:r>
              <a:rPr sz="1600" kern="0" dirty="0">
                <a:solidFill>
                  <a:srgbClr val="585858"/>
                </a:solidFill>
                <a:latin typeface="Gill Sans MT"/>
                <a:cs typeface="Gill Sans MT"/>
              </a:rPr>
              <a:t>&amp;</a:t>
            </a:r>
            <a:r>
              <a:rPr sz="1600" kern="0" spc="-40" dirty="0">
                <a:solidFill>
                  <a:srgbClr val="585858"/>
                </a:solidFill>
                <a:latin typeface="Gill Sans MT"/>
                <a:cs typeface="Gill Sans MT"/>
              </a:rPr>
              <a:t> </a:t>
            </a:r>
            <a:r>
              <a:rPr sz="1600" kern="0" dirty="0">
                <a:solidFill>
                  <a:srgbClr val="585858"/>
                </a:solidFill>
                <a:latin typeface="Gill Sans MT"/>
                <a:cs typeface="Gill Sans MT"/>
              </a:rPr>
              <a:t>run</a:t>
            </a:r>
            <a:r>
              <a:rPr sz="1600" kern="0" spc="-45" dirty="0">
                <a:solidFill>
                  <a:srgbClr val="585858"/>
                </a:solidFill>
                <a:latin typeface="Gill Sans MT"/>
                <a:cs typeface="Gill Sans MT"/>
              </a:rPr>
              <a:t> </a:t>
            </a:r>
            <a:r>
              <a:rPr sz="1600" kern="0" spc="-10" dirty="0">
                <a:solidFill>
                  <a:srgbClr val="585858"/>
                </a:solidFill>
                <a:latin typeface="Gill Sans MT"/>
                <a:cs typeface="Gill Sans MT"/>
              </a:rPr>
              <a:t>experiments</a:t>
            </a:r>
            <a:r>
              <a:rPr sz="1600" kern="0" spc="-65" dirty="0">
                <a:solidFill>
                  <a:srgbClr val="585858"/>
                </a:solidFill>
                <a:latin typeface="Gill Sans MT"/>
                <a:cs typeface="Gill Sans MT"/>
              </a:rPr>
              <a:t> </a:t>
            </a:r>
            <a:r>
              <a:rPr sz="1600" kern="0" dirty="0">
                <a:solidFill>
                  <a:srgbClr val="585858"/>
                </a:solidFill>
                <a:latin typeface="Gill Sans MT"/>
                <a:cs typeface="Gill Sans MT"/>
              </a:rPr>
              <a:t>(either</a:t>
            </a:r>
            <a:r>
              <a:rPr sz="1600" kern="0" spc="-45" dirty="0">
                <a:solidFill>
                  <a:srgbClr val="585858"/>
                </a:solidFill>
                <a:latin typeface="Gill Sans MT"/>
                <a:cs typeface="Gill Sans MT"/>
              </a:rPr>
              <a:t> </a:t>
            </a:r>
            <a:r>
              <a:rPr sz="1600" kern="0" dirty="0">
                <a:solidFill>
                  <a:srgbClr val="585858"/>
                </a:solidFill>
                <a:latin typeface="Gill Sans MT"/>
                <a:cs typeface="Gill Sans MT"/>
              </a:rPr>
              <a:t>on</a:t>
            </a:r>
            <a:r>
              <a:rPr sz="1600" kern="0" spc="-35" dirty="0">
                <a:solidFill>
                  <a:srgbClr val="585858"/>
                </a:solidFill>
                <a:latin typeface="Gill Sans MT"/>
                <a:cs typeface="Gill Sans MT"/>
              </a:rPr>
              <a:t> </a:t>
            </a:r>
            <a:r>
              <a:rPr sz="1600" kern="0" spc="-25" dirty="0">
                <a:solidFill>
                  <a:srgbClr val="585858"/>
                </a:solidFill>
                <a:latin typeface="Gill Sans MT"/>
                <a:cs typeface="Gill Sans MT"/>
              </a:rPr>
              <a:t>the</a:t>
            </a:r>
            <a:endParaRPr sz="1600" kern="0">
              <a:solidFill>
                <a:sysClr val="windowText" lastClr="000000"/>
              </a:solidFill>
              <a:latin typeface="Gill Sans MT"/>
              <a:cs typeface="Gill Sans MT"/>
            </a:endParaRPr>
          </a:p>
          <a:p>
            <a:pPr marL="1155700" eaLnBrk="1" fontAlgn="auto" hangingPunct="1">
              <a:spcBef>
                <a:spcPts val="190"/>
              </a:spcBef>
              <a:spcAft>
                <a:spcPts val="0"/>
              </a:spcAft>
              <a:defRPr/>
            </a:pPr>
            <a:r>
              <a:rPr sz="1600" kern="0" dirty="0">
                <a:solidFill>
                  <a:srgbClr val="585858"/>
                </a:solidFill>
                <a:latin typeface="Gill Sans MT"/>
                <a:cs typeface="Gill Sans MT"/>
              </a:rPr>
              <a:t>software</a:t>
            </a:r>
            <a:r>
              <a:rPr sz="1600" kern="0" spc="-10" dirty="0">
                <a:solidFill>
                  <a:srgbClr val="585858"/>
                </a:solidFill>
                <a:latin typeface="Gill Sans MT"/>
                <a:cs typeface="Gill Sans MT"/>
              </a:rPr>
              <a:t> </a:t>
            </a:r>
            <a:r>
              <a:rPr sz="1600" kern="0" dirty="0">
                <a:solidFill>
                  <a:srgbClr val="585858"/>
                </a:solidFill>
                <a:latin typeface="Gill Sans MT"/>
                <a:cs typeface="Gill Sans MT"/>
              </a:rPr>
              <a:t>itself</a:t>
            </a:r>
            <a:r>
              <a:rPr sz="1600" kern="0" spc="-35" dirty="0">
                <a:solidFill>
                  <a:srgbClr val="585858"/>
                </a:solidFill>
                <a:latin typeface="Gill Sans MT"/>
                <a:cs typeface="Gill Sans MT"/>
              </a:rPr>
              <a:t> </a:t>
            </a:r>
            <a:r>
              <a:rPr sz="1600" kern="0" dirty="0">
                <a:solidFill>
                  <a:srgbClr val="585858"/>
                </a:solidFill>
                <a:latin typeface="Gill Sans MT"/>
                <a:cs typeface="Gill Sans MT"/>
              </a:rPr>
              <a:t>or</a:t>
            </a:r>
            <a:r>
              <a:rPr sz="1600" kern="0" spc="-20" dirty="0">
                <a:solidFill>
                  <a:srgbClr val="585858"/>
                </a:solidFill>
                <a:latin typeface="Gill Sans MT"/>
                <a:cs typeface="Gill Sans MT"/>
              </a:rPr>
              <a:t> </a:t>
            </a:r>
            <a:r>
              <a:rPr sz="1600" kern="0" dirty="0">
                <a:solidFill>
                  <a:srgbClr val="585858"/>
                </a:solidFill>
                <a:latin typeface="Gill Sans MT"/>
                <a:cs typeface="Gill Sans MT"/>
              </a:rPr>
              <a:t>on</a:t>
            </a:r>
            <a:r>
              <a:rPr sz="1600" kern="0" spc="-25" dirty="0">
                <a:solidFill>
                  <a:srgbClr val="585858"/>
                </a:solidFill>
                <a:latin typeface="Gill Sans MT"/>
                <a:cs typeface="Gill Sans MT"/>
              </a:rPr>
              <a:t> </a:t>
            </a:r>
            <a:r>
              <a:rPr sz="1600" kern="0" dirty="0">
                <a:solidFill>
                  <a:srgbClr val="585858"/>
                </a:solidFill>
                <a:latin typeface="Gill Sans MT"/>
                <a:cs typeface="Gill Sans MT"/>
              </a:rPr>
              <a:t>users</a:t>
            </a:r>
            <a:r>
              <a:rPr sz="1600" kern="0" spc="-45" dirty="0">
                <a:solidFill>
                  <a:srgbClr val="585858"/>
                </a:solidFill>
                <a:latin typeface="Gill Sans MT"/>
                <a:cs typeface="Gill Sans MT"/>
              </a:rPr>
              <a:t> </a:t>
            </a:r>
            <a:r>
              <a:rPr sz="1600" kern="0" dirty="0">
                <a:solidFill>
                  <a:srgbClr val="585858"/>
                </a:solidFill>
                <a:latin typeface="Gill Sans MT"/>
                <a:cs typeface="Gill Sans MT"/>
              </a:rPr>
              <a:t>using</a:t>
            </a:r>
            <a:r>
              <a:rPr sz="1600" kern="0" spc="-50" dirty="0">
                <a:solidFill>
                  <a:srgbClr val="585858"/>
                </a:solidFill>
                <a:latin typeface="Gill Sans MT"/>
                <a:cs typeface="Gill Sans MT"/>
              </a:rPr>
              <a:t> </a:t>
            </a:r>
            <a:r>
              <a:rPr sz="1600" kern="0" dirty="0">
                <a:solidFill>
                  <a:srgbClr val="585858"/>
                </a:solidFill>
                <a:latin typeface="Gill Sans MT"/>
                <a:cs typeface="Gill Sans MT"/>
              </a:rPr>
              <a:t>the</a:t>
            </a:r>
            <a:r>
              <a:rPr sz="1600" kern="0" spc="-30" dirty="0">
                <a:solidFill>
                  <a:srgbClr val="585858"/>
                </a:solidFill>
                <a:latin typeface="Gill Sans MT"/>
                <a:cs typeface="Gill Sans MT"/>
              </a:rPr>
              <a:t> </a:t>
            </a:r>
            <a:r>
              <a:rPr sz="1600" kern="0" spc="-10" dirty="0">
                <a:solidFill>
                  <a:srgbClr val="585858"/>
                </a:solidFill>
                <a:latin typeface="Gill Sans MT"/>
                <a:cs typeface="Gill Sans MT"/>
              </a:rPr>
              <a:t>software)</a:t>
            </a:r>
            <a:endParaRPr sz="1600" kern="0">
              <a:solidFill>
                <a:sysClr val="windowText" lastClr="000000"/>
              </a:solidFill>
              <a:latin typeface="Gill Sans MT"/>
              <a:cs typeface="Gill Sans MT"/>
            </a:endParaRPr>
          </a:p>
          <a:p>
            <a:pPr marL="698500" lvl="1" indent="-229235" eaLnBrk="1" fontAlgn="auto" hangingPunct="1">
              <a:spcBef>
                <a:spcPts val="894"/>
              </a:spcBef>
              <a:spcAft>
                <a:spcPts val="0"/>
              </a:spcAft>
              <a:buClr>
                <a:srgbClr val="17406C"/>
              </a:buClr>
              <a:buFontTx/>
              <a:buChar char="–"/>
              <a:tabLst>
                <a:tab pos="699135" algn="l"/>
              </a:tabLst>
              <a:defRPr/>
            </a:pPr>
            <a:r>
              <a:rPr kern="0" dirty="0">
                <a:solidFill>
                  <a:srgbClr val="585858"/>
                </a:solidFill>
                <a:latin typeface="Gill Sans MT"/>
                <a:cs typeface="Gill Sans MT"/>
              </a:rPr>
              <a:t>Exploratory</a:t>
            </a:r>
            <a:r>
              <a:rPr kern="0" spc="40" dirty="0">
                <a:solidFill>
                  <a:srgbClr val="585858"/>
                </a:solidFill>
                <a:latin typeface="Gill Sans MT"/>
                <a:cs typeface="Gill Sans MT"/>
              </a:rPr>
              <a:t> </a:t>
            </a:r>
            <a:r>
              <a:rPr kern="0" spc="-10" dirty="0">
                <a:solidFill>
                  <a:srgbClr val="585858"/>
                </a:solidFill>
                <a:latin typeface="Gill Sans MT"/>
                <a:cs typeface="Gill Sans MT"/>
              </a:rPr>
              <a:t>research:</a:t>
            </a:r>
            <a:endParaRPr kern="0">
              <a:solidFill>
                <a:sysClr val="windowText" lastClr="000000"/>
              </a:solidFill>
              <a:latin typeface="Gill Sans MT"/>
              <a:cs typeface="Gill Sans MT"/>
            </a:endParaRPr>
          </a:p>
          <a:p>
            <a:pPr marL="1155700" lvl="2" indent="-229235" eaLnBrk="1" fontAlgn="auto" hangingPunct="1">
              <a:spcBef>
                <a:spcPts val="919"/>
              </a:spcBef>
              <a:spcAft>
                <a:spcPts val="0"/>
              </a:spcAft>
              <a:buClr>
                <a:srgbClr val="17406C"/>
              </a:buClr>
              <a:buFont typeface="Arial"/>
              <a:buChar char="•"/>
              <a:tabLst>
                <a:tab pos="1155065" algn="l"/>
                <a:tab pos="1156335" algn="l"/>
              </a:tabLst>
              <a:defRPr/>
            </a:pPr>
            <a:r>
              <a:rPr sz="1600" kern="0" dirty="0">
                <a:solidFill>
                  <a:srgbClr val="585858"/>
                </a:solidFill>
                <a:latin typeface="Gill Sans MT"/>
                <a:cs typeface="Gill Sans MT"/>
              </a:rPr>
              <a:t>Create</a:t>
            </a:r>
            <a:r>
              <a:rPr sz="1600" kern="0" spc="-40" dirty="0">
                <a:solidFill>
                  <a:srgbClr val="585858"/>
                </a:solidFill>
                <a:latin typeface="Gill Sans MT"/>
                <a:cs typeface="Gill Sans MT"/>
              </a:rPr>
              <a:t> </a:t>
            </a:r>
            <a:r>
              <a:rPr sz="1600" kern="0" dirty="0">
                <a:solidFill>
                  <a:srgbClr val="585858"/>
                </a:solidFill>
                <a:latin typeface="Gill Sans MT"/>
                <a:cs typeface="Gill Sans MT"/>
              </a:rPr>
              <a:t>a</a:t>
            </a:r>
            <a:r>
              <a:rPr sz="1600" kern="0" spc="-50" dirty="0">
                <a:solidFill>
                  <a:srgbClr val="585858"/>
                </a:solidFill>
                <a:latin typeface="Gill Sans MT"/>
                <a:cs typeface="Gill Sans MT"/>
              </a:rPr>
              <a:t> </a:t>
            </a:r>
            <a:r>
              <a:rPr sz="1600" kern="0" dirty="0">
                <a:solidFill>
                  <a:srgbClr val="585858"/>
                </a:solidFill>
                <a:latin typeface="Gill Sans MT"/>
                <a:cs typeface="Gill Sans MT"/>
              </a:rPr>
              <a:t>prototype</a:t>
            </a:r>
            <a:r>
              <a:rPr sz="1600" kern="0" spc="-25" dirty="0">
                <a:solidFill>
                  <a:srgbClr val="585858"/>
                </a:solidFill>
                <a:latin typeface="Gill Sans MT"/>
                <a:cs typeface="Gill Sans MT"/>
              </a:rPr>
              <a:t> </a:t>
            </a:r>
            <a:r>
              <a:rPr sz="1600" kern="0" dirty="0">
                <a:solidFill>
                  <a:srgbClr val="585858"/>
                </a:solidFill>
                <a:latin typeface="Gill Sans MT"/>
                <a:cs typeface="Gill Sans MT"/>
              </a:rPr>
              <a:t>to</a:t>
            </a:r>
            <a:r>
              <a:rPr sz="1600" kern="0" spc="-50" dirty="0">
                <a:solidFill>
                  <a:srgbClr val="585858"/>
                </a:solidFill>
                <a:latin typeface="Gill Sans MT"/>
                <a:cs typeface="Gill Sans MT"/>
              </a:rPr>
              <a:t> </a:t>
            </a:r>
            <a:r>
              <a:rPr sz="1600" kern="0" dirty="0">
                <a:solidFill>
                  <a:srgbClr val="585858"/>
                </a:solidFill>
                <a:latin typeface="Gill Sans MT"/>
                <a:cs typeface="Gill Sans MT"/>
              </a:rPr>
              <a:t>learn</a:t>
            </a:r>
            <a:r>
              <a:rPr sz="1600" kern="0" spc="-60" dirty="0">
                <a:solidFill>
                  <a:srgbClr val="585858"/>
                </a:solidFill>
                <a:latin typeface="Gill Sans MT"/>
                <a:cs typeface="Gill Sans MT"/>
              </a:rPr>
              <a:t> </a:t>
            </a:r>
            <a:r>
              <a:rPr sz="1600" kern="0" dirty="0">
                <a:solidFill>
                  <a:srgbClr val="585858"/>
                </a:solidFill>
                <a:latin typeface="Gill Sans MT"/>
                <a:cs typeface="Gill Sans MT"/>
              </a:rPr>
              <a:t>lessons</a:t>
            </a:r>
            <a:r>
              <a:rPr sz="1600" kern="0" spc="-50" dirty="0">
                <a:solidFill>
                  <a:srgbClr val="585858"/>
                </a:solidFill>
                <a:latin typeface="Gill Sans MT"/>
                <a:cs typeface="Gill Sans MT"/>
              </a:rPr>
              <a:t> </a:t>
            </a:r>
            <a:r>
              <a:rPr sz="1600" kern="0" dirty="0">
                <a:solidFill>
                  <a:srgbClr val="585858"/>
                </a:solidFill>
                <a:latin typeface="Gill Sans MT"/>
                <a:cs typeface="Gill Sans MT"/>
              </a:rPr>
              <a:t>from</a:t>
            </a:r>
            <a:r>
              <a:rPr sz="1600" kern="0" spc="-40" dirty="0">
                <a:solidFill>
                  <a:srgbClr val="585858"/>
                </a:solidFill>
                <a:latin typeface="Gill Sans MT"/>
                <a:cs typeface="Gill Sans MT"/>
              </a:rPr>
              <a:t> </a:t>
            </a:r>
            <a:r>
              <a:rPr sz="1600" kern="0" dirty="0">
                <a:solidFill>
                  <a:srgbClr val="585858"/>
                </a:solidFill>
                <a:latin typeface="Gill Sans MT"/>
                <a:cs typeface="Gill Sans MT"/>
              </a:rPr>
              <a:t>the</a:t>
            </a:r>
            <a:r>
              <a:rPr sz="1600" kern="0" spc="-55" dirty="0">
                <a:solidFill>
                  <a:srgbClr val="585858"/>
                </a:solidFill>
                <a:latin typeface="Gill Sans MT"/>
                <a:cs typeface="Gill Sans MT"/>
              </a:rPr>
              <a:t> </a:t>
            </a:r>
            <a:r>
              <a:rPr sz="1600" kern="0" dirty="0">
                <a:solidFill>
                  <a:srgbClr val="585858"/>
                </a:solidFill>
                <a:latin typeface="Gill Sans MT"/>
                <a:cs typeface="Gill Sans MT"/>
              </a:rPr>
              <a:t>process</a:t>
            </a:r>
            <a:r>
              <a:rPr sz="1600" kern="0" spc="-55" dirty="0">
                <a:solidFill>
                  <a:srgbClr val="585858"/>
                </a:solidFill>
                <a:latin typeface="Gill Sans MT"/>
                <a:cs typeface="Gill Sans MT"/>
              </a:rPr>
              <a:t> </a:t>
            </a:r>
            <a:r>
              <a:rPr sz="1600" kern="0" dirty="0">
                <a:solidFill>
                  <a:srgbClr val="585858"/>
                </a:solidFill>
                <a:latin typeface="Gill Sans MT"/>
                <a:cs typeface="Gill Sans MT"/>
              </a:rPr>
              <a:t>of</a:t>
            </a:r>
            <a:r>
              <a:rPr sz="1600" kern="0" spc="-45" dirty="0">
                <a:solidFill>
                  <a:srgbClr val="585858"/>
                </a:solidFill>
                <a:latin typeface="Gill Sans MT"/>
                <a:cs typeface="Gill Sans MT"/>
              </a:rPr>
              <a:t> </a:t>
            </a:r>
            <a:r>
              <a:rPr sz="1600" kern="0" dirty="0">
                <a:solidFill>
                  <a:srgbClr val="585858"/>
                </a:solidFill>
                <a:latin typeface="Gill Sans MT"/>
                <a:cs typeface="Gill Sans MT"/>
              </a:rPr>
              <a:t>creating</a:t>
            </a:r>
            <a:r>
              <a:rPr sz="1600" kern="0" spc="-35" dirty="0">
                <a:solidFill>
                  <a:srgbClr val="585858"/>
                </a:solidFill>
                <a:latin typeface="Gill Sans MT"/>
                <a:cs typeface="Gill Sans MT"/>
              </a:rPr>
              <a:t> </a:t>
            </a:r>
            <a:r>
              <a:rPr sz="1600" kern="0" spc="-25" dirty="0">
                <a:solidFill>
                  <a:srgbClr val="585858"/>
                </a:solidFill>
                <a:latin typeface="Gill Sans MT"/>
                <a:cs typeface="Gill Sans MT"/>
              </a:rPr>
              <a:t>the</a:t>
            </a:r>
            <a:endParaRPr sz="1600" kern="0">
              <a:solidFill>
                <a:sysClr val="windowText" lastClr="000000"/>
              </a:solidFill>
              <a:latin typeface="Gill Sans MT"/>
              <a:cs typeface="Gill Sans MT"/>
            </a:endParaRPr>
          </a:p>
          <a:p>
            <a:pPr marL="1155700" eaLnBrk="1" fontAlgn="auto" hangingPunct="1">
              <a:spcBef>
                <a:spcPts val="195"/>
              </a:spcBef>
              <a:spcAft>
                <a:spcPts val="0"/>
              </a:spcAft>
              <a:defRPr/>
            </a:pPr>
            <a:r>
              <a:rPr sz="1600" kern="0" dirty="0">
                <a:solidFill>
                  <a:srgbClr val="585858"/>
                </a:solidFill>
                <a:latin typeface="Gill Sans MT"/>
                <a:cs typeface="Gill Sans MT"/>
              </a:rPr>
              <a:t>prototype</a:t>
            </a:r>
            <a:r>
              <a:rPr sz="1600" kern="0" spc="-30" dirty="0">
                <a:solidFill>
                  <a:srgbClr val="585858"/>
                </a:solidFill>
                <a:latin typeface="Gill Sans MT"/>
                <a:cs typeface="Gill Sans MT"/>
              </a:rPr>
              <a:t> </a:t>
            </a:r>
            <a:r>
              <a:rPr sz="1600" kern="0" dirty="0">
                <a:solidFill>
                  <a:srgbClr val="585858"/>
                </a:solidFill>
                <a:latin typeface="Gill Sans MT"/>
                <a:cs typeface="Gill Sans MT"/>
              </a:rPr>
              <a:t>(for</a:t>
            </a:r>
            <a:r>
              <a:rPr sz="1600" kern="0" spc="-25" dirty="0">
                <a:solidFill>
                  <a:srgbClr val="585858"/>
                </a:solidFill>
                <a:latin typeface="Gill Sans MT"/>
                <a:cs typeface="Gill Sans MT"/>
              </a:rPr>
              <a:t> </a:t>
            </a:r>
            <a:r>
              <a:rPr sz="1600" kern="0" dirty="0">
                <a:solidFill>
                  <a:srgbClr val="585858"/>
                </a:solidFill>
                <a:latin typeface="Gill Sans MT"/>
                <a:cs typeface="Gill Sans MT"/>
              </a:rPr>
              <a:t>a</a:t>
            </a:r>
            <a:r>
              <a:rPr sz="1600" kern="0" spc="-25" dirty="0">
                <a:solidFill>
                  <a:srgbClr val="585858"/>
                </a:solidFill>
                <a:latin typeface="Gill Sans MT"/>
                <a:cs typeface="Gill Sans MT"/>
              </a:rPr>
              <a:t> </a:t>
            </a:r>
            <a:r>
              <a:rPr sz="1600" kern="0" dirty="0">
                <a:solidFill>
                  <a:srgbClr val="585858"/>
                </a:solidFill>
                <a:latin typeface="Gill Sans MT"/>
                <a:cs typeface="Gill Sans MT"/>
              </a:rPr>
              <a:t>particular</a:t>
            </a:r>
            <a:r>
              <a:rPr sz="1600" kern="0" spc="-15" dirty="0">
                <a:solidFill>
                  <a:srgbClr val="585858"/>
                </a:solidFill>
                <a:latin typeface="Gill Sans MT"/>
                <a:cs typeface="Gill Sans MT"/>
              </a:rPr>
              <a:t> </a:t>
            </a:r>
            <a:r>
              <a:rPr sz="1600" kern="0" spc="-20" dirty="0">
                <a:solidFill>
                  <a:srgbClr val="585858"/>
                </a:solidFill>
                <a:latin typeface="Gill Sans MT"/>
                <a:cs typeface="Gill Sans MT"/>
              </a:rPr>
              <a:t>environment,</a:t>
            </a:r>
            <a:r>
              <a:rPr sz="1600" kern="0" spc="-155" dirty="0">
                <a:solidFill>
                  <a:srgbClr val="585858"/>
                </a:solidFill>
                <a:latin typeface="Gill Sans MT"/>
                <a:cs typeface="Gill Sans MT"/>
              </a:rPr>
              <a:t> </a:t>
            </a:r>
            <a:r>
              <a:rPr sz="1600" kern="0" dirty="0">
                <a:solidFill>
                  <a:srgbClr val="585858"/>
                </a:solidFill>
                <a:latin typeface="Gill Sans MT"/>
                <a:cs typeface="Gill Sans MT"/>
              </a:rPr>
              <a:t>for</a:t>
            </a:r>
            <a:r>
              <a:rPr sz="1600" kern="0" spc="-25" dirty="0">
                <a:solidFill>
                  <a:srgbClr val="585858"/>
                </a:solidFill>
                <a:latin typeface="Gill Sans MT"/>
                <a:cs typeface="Gill Sans MT"/>
              </a:rPr>
              <a:t> </a:t>
            </a:r>
            <a:r>
              <a:rPr sz="1600" kern="0" spc="-10" dirty="0">
                <a:solidFill>
                  <a:srgbClr val="585858"/>
                </a:solidFill>
                <a:latin typeface="Gill Sans MT"/>
                <a:cs typeface="Gill Sans MT"/>
              </a:rPr>
              <a:t>example)</a:t>
            </a:r>
            <a:endParaRPr sz="1600" kern="0">
              <a:solidFill>
                <a:sysClr val="windowText" lastClr="000000"/>
              </a:solidFill>
              <a:latin typeface="Gill Sans MT"/>
              <a:cs typeface="Gill Sans MT"/>
            </a:endParaRPr>
          </a:p>
          <a:p>
            <a:pPr marL="1155700" lvl="2" indent="-229235" eaLnBrk="1" fontAlgn="auto" hangingPunct="1">
              <a:spcBef>
                <a:spcPts val="885"/>
              </a:spcBef>
              <a:spcAft>
                <a:spcPts val="0"/>
              </a:spcAft>
              <a:buClr>
                <a:srgbClr val="17406C"/>
              </a:buClr>
              <a:buFont typeface="Arial"/>
              <a:buChar char="•"/>
              <a:tabLst>
                <a:tab pos="1155065" algn="l"/>
                <a:tab pos="1156335" algn="l"/>
              </a:tabLst>
              <a:defRPr/>
            </a:pPr>
            <a:r>
              <a:rPr sz="1600" kern="0" dirty="0">
                <a:solidFill>
                  <a:srgbClr val="585858"/>
                </a:solidFill>
                <a:latin typeface="Gill Sans MT"/>
                <a:cs typeface="Gill Sans MT"/>
              </a:rPr>
              <a:t>Can</a:t>
            </a:r>
            <a:r>
              <a:rPr sz="1600" kern="0" spc="-30" dirty="0">
                <a:solidFill>
                  <a:srgbClr val="585858"/>
                </a:solidFill>
                <a:latin typeface="Gill Sans MT"/>
                <a:cs typeface="Gill Sans MT"/>
              </a:rPr>
              <a:t> </a:t>
            </a:r>
            <a:r>
              <a:rPr sz="1600" kern="0" dirty="0">
                <a:solidFill>
                  <a:srgbClr val="585858"/>
                </a:solidFill>
                <a:latin typeface="Gill Sans MT"/>
                <a:cs typeface="Gill Sans MT"/>
              </a:rPr>
              <a:t>be</a:t>
            </a:r>
            <a:r>
              <a:rPr sz="1600" kern="0" spc="-45" dirty="0">
                <a:solidFill>
                  <a:srgbClr val="585858"/>
                </a:solidFill>
                <a:latin typeface="Gill Sans MT"/>
                <a:cs typeface="Gill Sans MT"/>
              </a:rPr>
              <a:t> </a:t>
            </a:r>
            <a:r>
              <a:rPr sz="1600" kern="0" dirty="0">
                <a:solidFill>
                  <a:srgbClr val="585858"/>
                </a:solidFill>
                <a:latin typeface="Gill Sans MT"/>
                <a:cs typeface="Gill Sans MT"/>
              </a:rPr>
              <a:t>used</a:t>
            </a:r>
            <a:r>
              <a:rPr sz="1600" kern="0" spc="-50" dirty="0">
                <a:solidFill>
                  <a:srgbClr val="585858"/>
                </a:solidFill>
                <a:latin typeface="Gill Sans MT"/>
                <a:cs typeface="Gill Sans MT"/>
              </a:rPr>
              <a:t> </a:t>
            </a:r>
            <a:r>
              <a:rPr sz="1600" kern="0" dirty="0">
                <a:solidFill>
                  <a:srgbClr val="585858"/>
                </a:solidFill>
                <a:latin typeface="Gill Sans MT"/>
                <a:cs typeface="Gill Sans MT"/>
              </a:rPr>
              <a:t>to</a:t>
            </a:r>
            <a:r>
              <a:rPr sz="1600" kern="0" spc="-20" dirty="0">
                <a:solidFill>
                  <a:srgbClr val="585858"/>
                </a:solidFill>
                <a:latin typeface="Gill Sans MT"/>
                <a:cs typeface="Gill Sans MT"/>
              </a:rPr>
              <a:t> </a:t>
            </a:r>
            <a:r>
              <a:rPr sz="1600" kern="0" dirty="0">
                <a:solidFill>
                  <a:srgbClr val="585858"/>
                </a:solidFill>
                <a:latin typeface="Gill Sans MT"/>
                <a:cs typeface="Gill Sans MT"/>
              </a:rPr>
              <a:t>discover</a:t>
            </a:r>
            <a:r>
              <a:rPr sz="1600" kern="0" spc="-30" dirty="0">
                <a:solidFill>
                  <a:srgbClr val="585858"/>
                </a:solidFill>
                <a:latin typeface="Gill Sans MT"/>
                <a:cs typeface="Gill Sans MT"/>
              </a:rPr>
              <a:t> </a:t>
            </a:r>
            <a:r>
              <a:rPr sz="1600" kern="0" dirty="0">
                <a:solidFill>
                  <a:srgbClr val="585858"/>
                </a:solidFill>
                <a:latin typeface="Gill Sans MT"/>
                <a:cs typeface="Gill Sans MT"/>
              </a:rPr>
              <a:t>new</a:t>
            </a:r>
            <a:r>
              <a:rPr sz="1600" kern="0" spc="-40" dirty="0">
                <a:solidFill>
                  <a:srgbClr val="585858"/>
                </a:solidFill>
                <a:latin typeface="Gill Sans MT"/>
                <a:cs typeface="Gill Sans MT"/>
              </a:rPr>
              <a:t> </a:t>
            </a:r>
            <a:r>
              <a:rPr sz="1600" kern="0" spc="-10" dirty="0">
                <a:solidFill>
                  <a:srgbClr val="585858"/>
                </a:solidFill>
                <a:latin typeface="Gill Sans MT"/>
                <a:cs typeface="Gill Sans MT"/>
              </a:rPr>
              <a:t>knowledge</a:t>
            </a:r>
            <a:endParaRPr sz="1600" kern="0">
              <a:solidFill>
                <a:sysClr val="windowText" lastClr="000000"/>
              </a:solidFill>
              <a:latin typeface="Gill Sans MT"/>
              <a:cs typeface="Gill Sans MT"/>
            </a:endParaRPr>
          </a:p>
        </p:txBody>
      </p:sp>
      <p:pic>
        <p:nvPicPr>
          <p:cNvPr id="13316" name="object 4" descr="The image features a humanoid robot, often referred to as a social robot, with a rounded head and large, expressive eyes. It has a smooth, white exterior and is designed to interact with people. The robot has a tablet-like screen on its chest displaying a simple interface, possibly for communication or interaction. &#10;&#10;In the background, there is another similar robot, and a person in a blue dress is standing nearby, observing or interacting with the robots. The setting appears to be a modern indoor space, possibly a demonstration area, with a stylish living room backdrop. The overall atmosphere suggests a focus on technology and human-robot interaction.">
            <a:extLst>
              <a:ext uri="{FF2B5EF4-FFF2-40B4-BE49-F238E27FC236}">
                <a16:creationId xmlns:a16="http://schemas.microsoft.com/office/drawing/2014/main" id="{CA88B8B4-F781-E657-6D10-C4BC49A9B3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75463" y="73025"/>
            <a:ext cx="2041525" cy="153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object 5">
            <a:extLst>
              <a:ext uri="{FF2B5EF4-FFF2-40B4-BE49-F238E27FC236}">
                <a16:creationId xmlns:a16="http://schemas.microsoft.com/office/drawing/2014/main" id="{2CFBC54B-8AE6-CF12-43D1-F85DE2BFCD66}"/>
              </a:ext>
            </a:extLst>
          </p:cNvPr>
          <p:cNvSpPr>
            <a:spLocks noGrp="1"/>
          </p:cNvSpPr>
          <p:nvPr>
            <p:ph type="ftr" sz="quarter" idx="10"/>
          </p:nvPr>
        </p:nvSpPr>
        <p:spPr/>
        <p:txBody>
          <a:bodyPr vert="horz" tIns="3175" rtlCol="0"/>
          <a:lstStyle/>
          <a:p>
            <a:pPr>
              <a:defRPr/>
            </a:pPr>
            <a:r>
              <a:t>COS700</a:t>
            </a:r>
            <a:r>
              <a:rPr spc="-30"/>
              <a:t> </a:t>
            </a:r>
            <a:r>
              <a:t>Research</a:t>
            </a:r>
            <a:r>
              <a:rPr spc="-35"/>
              <a:t> </a:t>
            </a:r>
            <a:r>
              <a:rPr spc="-10"/>
              <a:t>Methods</a:t>
            </a:r>
          </a:p>
        </p:txBody>
      </p:sp>
      <p:sp>
        <p:nvSpPr>
          <p:cNvPr id="6" name="object 6">
            <a:extLst>
              <a:ext uri="{FF2B5EF4-FFF2-40B4-BE49-F238E27FC236}">
                <a16:creationId xmlns:a16="http://schemas.microsoft.com/office/drawing/2014/main" id="{9EEBA696-ADC3-4DAF-E72A-352BC9207B46}"/>
              </a:ext>
            </a:extLst>
          </p:cNvPr>
          <p:cNvSpPr>
            <a:spLocks noGrp="1"/>
          </p:cNvSpPr>
          <p:nvPr>
            <p:ph type="sldNum" sz="quarter" idx="12"/>
          </p:nvPr>
        </p:nvSpPr>
        <p:spPr/>
        <p:txBody>
          <a:bodyPr vert="horz" tIns="3175" rtlCol="0"/>
          <a:lstStyle/>
          <a:p>
            <a:pPr marL="38100">
              <a:defRPr/>
            </a:pPr>
            <a:fld id="{01106252-AAFB-44A8-94A2-52FB55A1946D}" type="slidenum">
              <a:rPr spc="-25"/>
              <a:pPr marL="38100">
                <a:defRPr/>
              </a:pPr>
              <a:t>12</a:t>
            </a:fld>
            <a:endParaRPr spc="-25"/>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D1A23250-47D8-E415-5FA9-798D48E26023}"/>
              </a:ext>
            </a:extLst>
          </p:cNvPr>
          <p:cNvSpPr txBox="1">
            <a:spLocks noGrp="1"/>
          </p:cNvSpPr>
          <p:nvPr>
            <p:ph type="title"/>
          </p:nvPr>
        </p:nvSpPr>
        <p:spPr/>
        <p:txBody>
          <a:bodyPr tIns="12700" rtlCol="0"/>
          <a:lstStyle/>
          <a:p>
            <a:pPr marL="12700" eaLnBrk="1" fontAlgn="auto" hangingPunct="1">
              <a:spcBef>
                <a:spcPts val="100"/>
              </a:spcBef>
              <a:spcAft>
                <a:spcPts val="0"/>
              </a:spcAft>
              <a:defRPr/>
            </a:pPr>
            <a:r>
              <a:rPr spc="114" dirty="0"/>
              <a:t>ALGORITHMS</a:t>
            </a:r>
          </a:p>
        </p:txBody>
      </p:sp>
      <p:sp>
        <p:nvSpPr>
          <p:cNvPr id="3" name="object 3">
            <a:extLst>
              <a:ext uri="{FF2B5EF4-FFF2-40B4-BE49-F238E27FC236}">
                <a16:creationId xmlns:a16="http://schemas.microsoft.com/office/drawing/2014/main" id="{B2415B13-1BBD-14A0-9312-6A251EAD6328}"/>
              </a:ext>
            </a:extLst>
          </p:cNvPr>
          <p:cNvSpPr txBox="1"/>
          <p:nvPr/>
        </p:nvSpPr>
        <p:spPr>
          <a:xfrm>
            <a:off x="906463" y="2082800"/>
            <a:ext cx="7356475" cy="3914775"/>
          </a:xfrm>
          <a:prstGeom prst="rect">
            <a:avLst/>
          </a:prstGeom>
        </p:spPr>
        <p:txBody>
          <a:bodyPr lIns="0" tIns="45085" rIns="0" bIns="0">
            <a:spAutoFit/>
          </a:bodyPr>
          <a:lstStyle>
            <a:lvl1pPr marL="241300" indent="-228600">
              <a:tabLst>
                <a:tab pos="239713" algn="l"/>
                <a:tab pos="241300" algn="l"/>
              </a:tabLst>
              <a:defRPr>
                <a:solidFill>
                  <a:schemeClr val="tx1"/>
                </a:solidFill>
                <a:latin typeface="Arial" panose="020B0604020202020204" pitchFamily="34" charset="0"/>
              </a:defRPr>
            </a:lvl1pPr>
            <a:lvl2pPr marL="698500" indent="-228600">
              <a:tabLst>
                <a:tab pos="239713" algn="l"/>
                <a:tab pos="241300" algn="l"/>
              </a:tabLst>
              <a:defRPr>
                <a:solidFill>
                  <a:schemeClr val="tx1"/>
                </a:solidFill>
                <a:latin typeface="Arial" panose="020B0604020202020204" pitchFamily="34" charset="0"/>
              </a:defRPr>
            </a:lvl2pPr>
            <a:lvl3pPr marL="1155700" indent="-228600">
              <a:tabLst>
                <a:tab pos="239713" algn="l"/>
                <a:tab pos="241300" algn="l"/>
              </a:tabLst>
              <a:defRPr>
                <a:solidFill>
                  <a:schemeClr val="tx1"/>
                </a:solidFill>
                <a:latin typeface="Arial" panose="020B0604020202020204" pitchFamily="34" charset="0"/>
              </a:defRPr>
            </a:lvl3pPr>
            <a:lvl4pPr marL="1600200" indent="-228600">
              <a:tabLst>
                <a:tab pos="239713" algn="l"/>
                <a:tab pos="241300" algn="l"/>
              </a:tabLst>
              <a:defRPr>
                <a:solidFill>
                  <a:schemeClr val="tx1"/>
                </a:solidFill>
                <a:latin typeface="Arial" panose="020B0604020202020204" pitchFamily="34" charset="0"/>
              </a:defRPr>
            </a:lvl4pPr>
            <a:lvl5pPr marL="2057400" indent="-228600">
              <a:tabLst>
                <a:tab pos="239713" algn="l"/>
                <a:tab pos="241300"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239713" algn="l"/>
                <a:tab pos="241300"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239713" algn="l"/>
                <a:tab pos="241300"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239713" algn="l"/>
                <a:tab pos="241300"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239713" algn="l"/>
                <a:tab pos="241300" algn="l"/>
              </a:tabLst>
              <a:defRPr>
                <a:solidFill>
                  <a:schemeClr val="tx1"/>
                </a:solidFill>
                <a:latin typeface="Arial" panose="020B0604020202020204" pitchFamily="34" charset="0"/>
              </a:defRPr>
            </a:lvl9pPr>
          </a:lstStyle>
          <a:p>
            <a:pPr eaLnBrk="1" hangingPunct="1">
              <a:lnSpc>
                <a:spcPts val="2050"/>
              </a:lnSpc>
              <a:spcBef>
                <a:spcPts val="350"/>
              </a:spcBef>
              <a:buClr>
                <a:srgbClr val="17406C"/>
              </a:buClr>
              <a:buFont typeface="Arial" panose="020B0604020202020204" pitchFamily="34" charset="0"/>
              <a:buChar char="•"/>
            </a:pPr>
            <a:r>
              <a:rPr lang="en-US" altLang="en-US" sz="1900">
                <a:solidFill>
                  <a:srgbClr val="585858"/>
                </a:solidFill>
                <a:latin typeface="Gill Sans MT" panose="020B0502020104020203" pitchFamily="34" charset="0"/>
                <a:ea typeface="Gill Sans MT" panose="020B0502020104020203" pitchFamily="34" charset="0"/>
                <a:cs typeface="Gill Sans MT" panose="020B0502020104020203" pitchFamily="34" charset="0"/>
              </a:rPr>
              <a:t>Sometimes the purpose of a study is to propose a new algorithm for a specific problem:</a:t>
            </a:r>
            <a:endParaRPr lang="en-US" altLang="en-US" sz="1900">
              <a:solidFill>
                <a:srgbClr val="000000"/>
              </a:solidFill>
              <a:latin typeface="Gill Sans MT" panose="020B0502020104020203" pitchFamily="34" charset="0"/>
              <a:ea typeface="Gill Sans MT" panose="020B0502020104020203" pitchFamily="34" charset="0"/>
              <a:cs typeface="Gill Sans MT" panose="020B0502020104020203" pitchFamily="34" charset="0"/>
            </a:endParaRPr>
          </a:p>
          <a:p>
            <a:pPr lvl="1" eaLnBrk="1" hangingPunct="1">
              <a:lnSpc>
                <a:spcPts val="1838"/>
              </a:lnSpc>
              <a:spcBef>
                <a:spcPts val="713"/>
              </a:spcBef>
              <a:buClr>
                <a:srgbClr val="17406C"/>
              </a:buClr>
              <a:buFontTx/>
              <a:buChar char="–"/>
            </a:pPr>
            <a:r>
              <a:rPr lang="en-US" altLang="en-US" sz="1700">
                <a:solidFill>
                  <a:srgbClr val="585858"/>
                </a:solidFill>
                <a:latin typeface="Gill Sans MT" panose="020B0502020104020203" pitchFamily="34" charset="0"/>
                <a:ea typeface="Gill Sans MT" panose="020B0502020104020203" pitchFamily="34" charset="0"/>
                <a:cs typeface="Gill Sans MT" panose="020B0502020104020203" pitchFamily="34" charset="0"/>
              </a:rPr>
              <a:t>The algorithm may be for a problem for which there does not exist an algorithm yet</a:t>
            </a:r>
            <a:endParaRPr lang="en-US" altLang="en-US" sz="1700">
              <a:solidFill>
                <a:srgbClr val="000000"/>
              </a:solidFill>
              <a:latin typeface="Gill Sans MT" panose="020B0502020104020203" pitchFamily="34" charset="0"/>
              <a:ea typeface="Gill Sans MT" panose="020B0502020104020203" pitchFamily="34" charset="0"/>
              <a:cs typeface="Gill Sans MT" panose="020B0502020104020203" pitchFamily="34" charset="0"/>
            </a:endParaRPr>
          </a:p>
          <a:p>
            <a:pPr lvl="1" eaLnBrk="1" hangingPunct="1">
              <a:lnSpc>
                <a:spcPts val="1938"/>
              </a:lnSpc>
              <a:spcBef>
                <a:spcPts val="463"/>
              </a:spcBef>
              <a:buClr>
                <a:srgbClr val="17406C"/>
              </a:buClr>
              <a:buFontTx/>
              <a:buChar char="–"/>
            </a:pPr>
            <a:r>
              <a:rPr lang="en-US" altLang="en-US" sz="1700">
                <a:solidFill>
                  <a:srgbClr val="585858"/>
                </a:solidFill>
                <a:latin typeface="Gill Sans MT" panose="020B0502020104020203" pitchFamily="34" charset="0"/>
                <a:ea typeface="Gill Sans MT" panose="020B0502020104020203" pitchFamily="34" charset="0"/>
                <a:cs typeface="Gill Sans MT" panose="020B0502020104020203" pitchFamily="34" charset="0"/>
              </a:rPr>
              <a:t>The algorithm may be a better algorithm than the existing algorithms. In this</a:t>
            </a:r>
            <a:endParaRPr lang="en-US" altLang="en-US" sz="1700">
              <a:solidFill>
                <a:srgbClr val="000000"/>
              </a:solidFill>
              <a:latin typeface="Gill Sans MT" panose="020B0502020104020203" pitchFamily="34" charset="0"/>
              <a:ea typeface="Gill Sans MT" panose="020B0502020104020203" pitchFamily="34" charset="0"/>
              <a:cs typeface="Gill Sans MT" panose="020B0502020104020203" pitchFamily="34" charset="0"/>
            </a:endParaRPr>
          </a:p>
          <a:p>
            <a:pPr eaLnBrk="1" hangingPunct="1">
              <a:lnSpc>
                <a:spcPts val="1938"/>
              </a:lnSpc>
            </a:pPr>
            <a:r>
              <a:rPr lang="en-US" altLang="en-US" sz="1700">
                <a:solidFill>
                  <a:srgbClr val="585858"/>
                </a:solidFill>
                <a:latin typeface="Gill Sans MT" panose="020B0502020104020203" pitchFamily="34" charset="0"/>
                <a:ea typeface="Gill Sans MT" panose="020B0502020104020203" pitchFamily="34" charset="0"/>
                <a:cs typeface="Gill Sans MT" panose="020B0502020104020203" pitchFamily="34" charset="0"/>
              </a:rPr>
              <a:t>case it needs to be shown that it is better.</a:t>
            </a:r>
            <a:endParaRPr lang="en-US" altLang="en-US" sz="1700">
              <a:solidFill>
                <a:srgbClr val="000000"/>
              </a:solidFill>
              <a:latin typeface="Gill Sans MT" panose="020B0502020104020203" pitchFamily="34" charset="0"/>
              <a:ea typeface="Gill Sans MT" panose="020B0502020104020203" pitchFamily="34" charset="0"/>
              <a:cs typeface="Gill Sans MT" panose="020B0502020104020203" pitchFamily="34" charset="0"/>
            </a:endParaRPr>
          </a:p>
          <a:p>
            <a:pPr lvl="2" eaLnBrk="1" hangingPunct="1">
              <a:spcBef>
                <a:spcPts val="525"/>
              </a:spcBef>
              <a:buClr>
                <a:srgbClr val="17406C"/>
              </a:buClr>
              <a:buFont typeface="Arial" panose="020B0604020202020204" pitchFamily="34" charset="0"/>
              <a:buChar char="•"/>
            </a:pPr>
            <a:r>
              <a:rPr lang="en-US" altLang="en-US" sz="1500">
                <a:solidFill>
                  <a:srgbClr val="585858"/>
                </a:solidFill>
                <a:latin typeface="Gill Sans MT" panose="020B0502020104020203" pitchFamily="34" charset="0"/>
                <a:ea typeface="Gill Sans MT" panose="020B0502020104020203" pitchFamily="34" charset="0"/>
                <a:cs typeface="Gill Sans MT" panose="020B0502020104020203" pitchFamily="34" charset="0"/>
              </a:rPr>
              <a:t>Requires simulations</a:t>
            </a:r>
            <a:endParaRPr lang="en-US" altLang="en-US" sz="1500">
              <a:solidFill>
                <a:srgbClr val="000000"/>
              </a:solidFill>
              <a:latin typeface="Gill Sans MT" panose="020B0502020104020203" pitchFamily="34" charset="0"/>
              <a:ea typeface="Gill Sans MT" panose="020B0502020104020203" pitchFamily="34" charset="0"/>
              <a:cs typeface="Gill Sans MT" panose="020B0502020104020203" pitchFamily="34" charset="0"/>
            </a:endParaRPr>
          </a:p>
          <a:p>
            <a:pPr lvl="2" eaLnBrk="1" hangingPunct="1">
              <a:spcBef>
                <a:spcPts val="525"/>
              </a:spcBef>
              <a:buClr>
                <a:srgbClr val="17406C"/>
              </a:buClr>
              <a:buFont typeface="Arial" panose="020B0604020202020204" pitchFamily="34" charset="0"/>
              <a:buChar char="•"/>
            </a:pPr>
            <a:r>
              <a:rPr lang="en-US" altLang="en-US" sz="1500">
                <a:solidFill>
                  <a:srgbClr val="585858"/>
                </a:solidFill>
                <a:latin typeface="Gill Sans MT" panose="020B0502020104020203" pitchFamily="34" charset="0"/>
                <a:ea typeface="Gill Sans MT" panose="020B0502020104020203" pitchFamily="34" charset="0"/>
                <a:cs typeface="Gill Sans MT" panose="020B0502020104020203" pitchFamily="34" charset="0"/>
              </a:rPr>
              <a:t>Or proof in the case of a computational complexity angle.</a:t>
            </a:r>
            <a:endParaRPr lang="en-US" altLang="en-US" sz="1500">
              <a:solidFill>
                <a:srgbClr val="000000"/>
              </a:solidFill>
              <a:latin typeface="Gill Sans MT" panose="020B0502020104020203" pitchFamily="34" charset="0"/>
              <a:ea typeface="Gill Sans MT" panose="020B0502020104020203" pitchFamily="34" charset="0"/>
              <a:cs typeface="Gill Sans MT" panose="020B0502020104020203" pitchFamily="34" charset="0"/>
            </a:endParaRPr>
          </a:p>
          <a:p>
            <a:pPr lvl="1" eaLnBrk="1" hangingPunct="1">
              <a:spcBef>
                <a:spcPts val="488"/>
              </a:spcBef>
              <a:buClr>
                <a:srgbClr val="17406C"/>
              </a:buClr>
              <a:buFontTx/>
              <a:buChar char="–"/>
            </a:pPr>
            <a:r>
              <a:rPr lang="en-US" altLang="en-US" sz="1700">
                <a:solidFill>
                  <a:srgbClr val="585858"/>
                </a:solidFill>
                <a:latin typeface="Gill Sans MT" panose="020B0502020104020203" pitchFamily="34" charset="0"/>
                <a:ea typeface="Gill Sans MT" panose="020B0502020104020203" pitchFamily="34" charset="0"/>
                <a:cs typeface="Gill Sans MT" panose="020B0502020104020203" pitchFamily="34" charset="0"/>
              </a:rPr>
              <a:t>Sometimes an algorithm is not the major thrust, but is part of the research</a:t>
            </a:r>
            <a:endParaRPr lang="en-US" altLang="en-US" sz="1700">
              <a:solidFill>
                <a:srgbClr val="000000"/>
              </a:solidFill>
              <a:latin typeface="Gill Sans MT" panose="020B0502020104020203" pitchFamily="34" charset="0"/>
              <a:ea typeface="Gill Sans MT" panose="020B0502020104020203" pitchFamily="34" charset="0"/>
              <a:cs typeface="Gill Sans MT" panose="020B0502020104020203" pitchFamily="34" charset="0"/>
            </a:endParaRPr>
          </a:p>
          <a:p>
            <a:pPr eaLnBrk="1" hangingPunct="1">
              <a:spcBef>
                <a:spcPts val="463"/>
              </a:spcBef>
              <a:buClr>
                <a:srgbClr val="17406C"/>
              </a:buClr>
              <a:buFont typeface="Arial" panose="020B0604020202020204" pitchFamily="34" charset="0"/>
              <a:buChar char="•"/>
            </a:pPr>
            <a:r>
              <a:rPr lang="en-US" altLang="en-US" sz="1900">
                <a:solidFill>
                  <a:srgbClr val="585858"/>
                </a:solidFill>
                <a:latin typeface="Gill Sans MT" panose="020B0502020104020203" pitchFamily="34" charset="0"/>
                <a:ea typeface="Gill Sans MT" panose="020B0502020104020203" pitchFamily="34" charset="0"/>
                <a:cs typeface="Gill Sans MT" panose="020B0502020104020203" pitchFamily="34" charset="0"/>
              </a:rPr>
              <a:t>How to report on an algorithms is not always obvious:</a:t>
            </a:r>
            <a:endParaRPr lang="en-US" altLang="en-US" sz="1900">
              <a:solidFill>
                <a:srgbClr val="000000"/>
              </a:solidFill>
              <a:latin typeface="Gill Sans MT" panose="020B0502020104020203" pitchFamily="34" charset="0"/>
              <a:ea typeface="Gill Sans MT" panose="020B0502020104020203" pitchFamily="34" charset="0"/>
              <a:cs typeface="Gill Sans MT" panose="020B0502020104020203" pitchFamily="34" charset="0"/>
            </a:endParaRPr>
          </a:p>
          <a:p>
            <a:pPr lvl="1" eaLnBrk="1" hangingPunct="1">
              <a:spcBef>
                <a:spcPts val="513"/>
              </a:spcBef>
              <a:buClr>
                <a:srgbClr val="17406C"/>
              </a:buClr>
              <a:buFontTx/>
              <a:buChar char="–"/>
            </a:pPr>
            <a:r>
              <a:rPr lang="en-US" altLang="en-US" sz="1700">
                <a:solidFill>
                  <a:srgbClr val="585858"/>
                </a:solidFill>
                <a:latin typeface="Gill Sans MT" panose="020B0502020104020203" pitchFamily="34" charset="0"/>
                <a:ea typeface="Gill Sans MT" panose="020B0502020104020203" pitchFamily="34" charset="0"/>
                <a:cs typeface="Gill Sans MT" panose="020B0502020104020203" pitchFamily="34" charset="0"/>
              </a:rPr>
              <a:t>What notation to use?</a:t>
            </a:r>
            <a:endParaRPr lang="en-US" altLang="en-US" sz="1700">
              <a:solidFill>
                <a:srgbClr val="000000"/>
              </a:solidFill>
              <a:latin typeface="Gill Sans MT" panose="020B0502020104020203" pitchFamily="34" charset="0"/>
              <a:ea typeface="Gill Sans MT" panose="020B0502020104020203" pitchFamily="34" charset="0"/>
              <a:cs typeface="Gill Sans MT" panose="020B0502020104020203" pitchFamily="34" charset="0"/>
            </a:endParaRPr>
          </a:p>
          <a:p>
            <a:pPr lvl="1" eaLnBrk="1" hangingPunct="1">
              <a:spcBef>
                <a:spcPts val="488"/>
              </a:spcBef>
              <a:buClr>
                <a:srgbClr val="17406C"/>
              </a:buClr>
              <a:buFontTx/>
              <a:buChar char="–"/>
            </a:pPr>
            <a:r>
              <a:rPr lang="en-US" altLang="en-US" sz="1700">
                <a:solidFill>
                  <a:srgbClr val="585858"/>
                </a:solidFill>
                <a:latin typeface="Gill Sans MT" panose="020B0502020104020203" pitchFamily="34" charset="0"/>
                <a:ea typeface="Gill Sans MT" panose="020B0502020104020203" pitchFamily="34" charset="0"/>
                <a:cs typeface="Gill Sans MT" panose="020B0502020104020203" pitchFamily="34" charset="0"/>
              </a:rPr>
              <a:t>What level of detail to give?</a:t>
            </a:r>
            <a:endParaRPr lang="en-US" altLang="en-US" sz="1700">
              <a:solidFill>
                <a:srgbClr val="000000"/>
              </a:solidFill>
              <a:latin typeface="Gill Sans MT" panose="020B0502020104020203" pitchFamily="34" charset="0"/>
              <a:ea typeface="Gill Sans MT" panose="020B0502020104020203" pitchFamily="34" charset="0"/>
              <a:cs typeface="Gill Sans MT" panose="020B0502020104020203" pitchFamily="34" charset="0"/>
            </a:endParaRPr>
          </a:p>
          <a:p>
            <a:pPr lvl="1" eaLnBrk="1" hangingPunct="1">
              <a:spcBef>
                <a:spcPts val="500"/>
              </a:spcBef>
              <a:buClr>
                <a:srgbClr val="17406C"/>
              </a:buClr>
              <a:buFontTx/>
              <a:buChar char="–"/>
            </a:pPr>
            <a:r>
              <a:rPr lang="en-US" altLang="en-US" sz="1700">
                <a:solidFill>
                  <a:srgbClr val="585858"/>
                </a:solidFill>
                <a:latin typeface="Gill Sans MT" panose="020B0502020104020203" pitchFamily="34" charset="0"/>
                <a:ea typeface="Gill Sans MT" panose="020B0502020104020203" pitchFamily="34" charset="0"/>
                <a:cs typeface="Gill Sans MT" panose="020B0502020104020203" pitchFamily="34" charset="0"/>
              </a:rPr>
              <a:t>Look at examples of papers in that field to see what is normally done</a:t>
            </a:r>
            <a:endParaRPr lang="en-US" altLang="en-US" sz="1700">
              <a:solidFill>
                <a:srgbClr val="000000"/>
              </a:solidFill>
              <a:latin typeface="Gill Sans MT" panose="020B0502020104020203" pitchFamily="34" charset="0"/>
              <a:ea typeface="Gill Sans MT" panose="020B0502020104020203" pitchFamily="34" charset="0"/>
              <a:cs typeface="Gill Sans MT" panose="020B0502020104020203" pitchFamily="34" charset="0"/>
            </a:endParaRPr>
          </a:p>
        </p:txBody>
      </p:sp>
      <p:pic>
        <p:nvPicPr>
          <p:cNvPr id="14340" name="object 4" descr="The image depicts a flowchart with a series of colored rectangular and diamond-shaped boxes connected by black arrows. &#10;&#10;- At the center, there is a red diamond shape, which typically indicates a decision point.&#10;- Surrounding it are several rectangular boxes in different colors: light blue, yellow, green, and another light blue. &#10;- The boxes are connected by arrows that show the flow of the process or decision-making steps. &#10;&#10;The overall layout is organized and visually structured, making it easy to follow the connections between the different elements.">
            <a:extLst>
              <a:ext uri="{FF2B5EF4-FFF2-40B4-BE49-F238E27FC236}">
                <a16:creationId xmlns:a16="http://schemas.microsoft.com/office/drawing/2014/main" id="{70B2A39A-6CFC-6651-78F6-85B01AC2FC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57950" y="71438"/>
            <a:ext cx="2403475" cy="180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object 5">
            <a:extLst>
              <a:ext uri="{FF2B5EF4-FFF2-40B4-BE49-F238E27FC236}">
                <a16:creationId xmlns:a16="http://schemas.microsoft.com/office/drawing/2014/main" id="{46565DB1-C07C-33FB-4E05-2C56D2C79AA3}"/>
              </a:ext>
            </a:extLst>
          </p:cNvPr>
          <p:cNvSpPr>
            <a:spLocks noGrp="1"/>
          </p:cNvSpPr>
          <p:nvPr>
            <p:ph type="ftr" sz="quarter" idx="10"/>
          </p:nvPr>
        </p:nvSpPr>
        <p:spPr/>
        <p:txBody>
          <a:bodyPr vert="horz" tIns="3175" rtlCol="0"/>
          <a:lstStyle/>
          <a:p>
            <a:pPr>
              <a:defRPr/>
            </a:pPr>
            <a:r>
              <a:t>COS700</a:t>
            </a:r>
            <a:r>
              <a:rPr spc="-30"/>
              <a:t> </a:t>
            </a:r>
            <a:r>
              <a:t>Research</a:t>
            </a:r>
            <a:r>
              <a:rPr spc="-35"/>
              <a:t> </a:t>
            </a:r>
            <a:r>
              <a:rPr spc="-10"/>
              <a:t>Methods</a:t>
            </a:r>
          </a:p>
        </p:txBody>
      </p:sp>
      <p:sp>
        <p:nvSpPr>
          <p:cNvPr id="6" name="object 6">
            <a:extLst>
              <a:ext uri="{FF2B5EF4-FFF2-40B4-BE49-F238E27FC236}">
                <a16:creationId xmlns:a16="http://schemas.microsoft.com/office/drawing/2014/main" id="{3611DBE4-DAB3-5C69-2628-46CB2C1A0D07}"/>
              </a:ext>
            </a:extLst>
          </p:cNvPr>
          <p:cNvSpPr>
            <a:spLocks noGrp="1"/>
          </p:cNvSpPr>
          <p:nvPr>
            <p:ph type="sldNum" sz="quarter" idx="12"/>
          </p:nvPr>
        </p:nvSpPr>
        <p:spPr/>
        <p:txBody>
          <a:bodyPr vert="horz" tIns="3175" rtlCol="0"/>
          <a:lstStyle/>
          <a:p>
            <a:pPr marL="38100">
              <a:defRPr/>
            </a:pPr>
            <a:fld id="{3B71BCF2-B064-4F8C-9AD2-FCBBA1CCD975}" type="slidenum">
              <a:rPr spc="-25"/>
              <a:pPr marL="38100">
                <a:defRPr/>
              </a:pPr>
              <a:t>13</a:t>
            </a:fld>
            <a:endParaRPr spc="-25"/>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F0AD6D7A-64B8-5F46-B44F-CF8F67C51CA3}"/>
              </a:ext>
            </a:extLst>
          </p:cNvPr>
          <p:cNvSpPr txBox="1">
            <a:spLocks noGrp="1"/>
          </p:cNvSpPr>
          <p:nvPr>
            <p:ph type="title"/>
          </p:nvPr>
        </p:nvSpPr>
        <p:spPr>
          <a:xfrm>
            <a:off x="979488" y="220663"/>
            <a:ext cx="3644900" cy="803275"/>
          </a:xfrm>
        </p:spPr>
        <p:txBody>
          <a:bodyPr tIns="12700" rtlCol="0"/>
          <a:lstStyle/>
          <a:p>
            <a:pPr marL="12700" eaLnBrk="1" fontAlgn="auto" hangingPunct="1">
              <a:spcBef>
                <a:spcPts val="100"/>
              </a:spcBef>
              <a:spcAft>
                <a:spcPts val="0"/>
              </a:spcAft>
              <a:defRPr/>
            </a:pPr>
            <a:r>
              <a:rPr spc="125" dirty="0"/>
              <a:t>EXPERIMENTS</a:t>
            </a:r>
          </a:p>
        </p:txBody>
      </p:sp>
      <p:sp>
        <p:nvSpPr>
          <p:cNvPr id="3" name="object 3">
            <a:extLst>
              <a:ext uri="{FF2B5EF4-FFF2-40B4-BE49-F238E27FC236}">
                <a16:creationId xmlns:a16="http://schemas.microsoft.com/office/drawing/2014/main" id="{180FC2D5-6EA1-9E81-679D-40224EF8DBEA}"/>
              </a:ext>
            </a:extLst>
          </p:cNvPr>
          <p:cNvSpPr txBox="1"/>
          <p:nvPr/>
        </p:nvSpPr>
        <p:spPr>
          <a:xfrm>
            <a:off x="968375" y="1022350"/>
            <a:ext cx="7832725" cy="5214938"/>
          </a:xfrm>
          <a:prstGeom prst="rect">
            <a:avLst/>
          </a:prstGeom>
        </p:spPr>
        <p:txBody>
          <a:bodyPr lIns="0" tIns="146685" rIns="0" bIns="0">
            <a:spAutoFit/>
          </a:bodyPr>
          <a:lstStyle/>
          <a:p>
            <a:pPr marL="12700" eaLnBrk="1" fontAlgn="auto" hangingPunct="1">
              <a:spcBef>
                <a:spcPts val="1155"/>
              </a:spcBef>
              <a:spcAft>
                <a:spcPts val="0"/>
              </a:spcAft>
              <a:defRPr/>
            </a:pPr>
            <a:r>
              <a:rPr sz="2000" kern="0" dirty="0">
                <a:solidFill>
                  <a:srgbClr val="585858"/>
                </a:solidFill>
                <a:latin typeface="Gill Sans MT"/>
                <a:cs typeface="Gill Sans MT"/>
              </a:rPr>
              <a:t>Main</a:t>
            </a:r>
            <a:r>
              <a:rPr sz="2000" kern="0" spc="-20" dirty="0">
                <a:solidFill>
                  <a:srgbClr val="585858"/>
                </a:solidFill>
                <a:latin typeface="Gill Sans MT"/>
                <a:cs typeface="Gill Sans MT"/>
              </a:rPr>
              <a:t> </a:t>
            </a:r>
            <a:r>
              <a:rPr sz="2000" kern="0" dirty="0">
                <a:solidFill>
                  <a:srgbClr val="585858"/>
                </a:solidFill>
                <a:latin typeface="Gill Sans MT"/>
                <a:cs typeface="Gill Sans MT"/>
              </a:rPr>
              <a:t>idea</a:t>
            </a:r>
            <a:r>
              <a:rPr sz="2000" kern="0" spc="-20" dirty="0">
                <a:solidFill>
                  <a:srgbClr val="585858"/>
                </a:solidFill>
                <a:latin typeface="Gill Sans MT"/>
                <a:cs typeface="Gill Sans MT"/>
              </a:rPr>
              <a:t> </a:t>
            </a:r>
            <a:r>
              <a:rPr sz="2000" kern="0" dirty="0">
                <a:solidFill>
                  <a:srgbClr val="585858"/>
                </a:solidFill>
                <a:latin typeface="Gill Sans MT"/>
                <a:cs typeface="Gill Sans MT"/>
              </a:rPr>
              <a:t>is to</a:t>
            </a:r>
            <a:r>
              <a:rPr sz="2000" kern="0" spc="-20" dirty="0">
                <a:solidFill>
                  <a:srgbClr val="585858"/>
                </a:solidFill>
                <a:latin typeface="Gill Sans MT"/>
                <a:cs typeface="Gill Sans MT"/>
              </a:rPr>
              <a:t> </a:t>
            </a:r>
            <a:r>
              <a:rPr sz="2000" kern="0" dirty="0">
                <a:solidFill>
                  <a:srgbClr val="585858"/>
                </a:solidFill>
                <a:latin typeface="Gill Sans MT"/>
                <a:cs typeface="Gill Sans MT"/>
              </a:rPr>
              <a:t>try</a:t>
            </a:r>
            <a:r>
              <a:rPr sz="2000" kern="0" spc="-20" dirty="0">
                <a:solidFill>
                  <a:srgbClr val="585858"/>
                </a:solidFill>
                <a:latin typeface="Gill Sans MT"/>
                <a:cs typeface="Gill Sans MT"/>
              </a:rPr>
              <a:t> </a:t>
            </a:r>
            <a:r>
              <a:rPr sz="2000" kern="0" dirty="0">
                <a:solidFill>
                  <a:srgbClr val="585858"/>
                </a:solidFill>
                <a:latin typeface="Gill Sans MT"/>
                <a:cs typeface="Gill Sans MT"/>
              </a:rPr>
              <a:t>something</a:t>
            </a:r>
            <a:r>
              <a:rPr sz="2000" kern="0" spc="-50" dirty="0">
                <a:solidFill>
                  <a:srgbClr val="585858"/>
                </a:solidFill>
                <a:latin typeface="Gill Sans MT"/>
                <a:cs typeface="Gill Sans MT"/>
              </a:rPr>
              <a:t> </a:t>
            </a:r>
            <a:r>
              <a:rPr sz="2000" kern="0" dirty="0">
                <a:solidFill>
                  <a:srgbClr val="585858"/>
                </a:solidFill>
                <a:latin typeface="Gill Sans MT"/>
                <a:cs typeface="Gill Sans MT"/>
              </a:rPr>
              <a:t>and note</a:t>
            </a:r>
            <a:r>
              <a:rPr sz="2000" kern="0" spc="-25" dirty="0">
                <a:solidFill>
                  <a:srgbClr val="585858"/>
                </a:solidFill>
                <a:latin typeface="Gill Sans MT"/>
                <a:cs typeface="Gill Sans MT"/>
              </a:rPr>
              <a:t> </a:t>
            </a:r>
            <a:r>
              <a:rPr sz="2000" kern="0" dirty="0">
                <a:solidFill>
                  <a:srgbClr val="585858"/>
                </a:solidFill>
                <a:latin typeface="Gill Sans MT"/>
                <a:cs typeface="Gill Sans MT"/>
              </a:rPr>
              <a:t>what</a:t>
            </a:r>
            <a:r>
              <a:rPr sz="2000" kern="0" spc="-25" dirty="0">
                <a:solidFill>
                  <a:srgbClr val="585858"/>
                </a:solidFill>
                <a:latin typeface="Gill Sans MT"/>
                <a:cs typeface="Gill Sans MT"/>
              </a:rPr>
              <a:t> </a:t>
            </a:r>
            <a:r>
              <a:rPr sz="2000" kern="0" spc="-10" dirty="0">
                <a:solidFill>
                  <a:srgbClr val="585858"/>
                </a:solidFill>
                <a:latin typeface="Gill Sans MT"/>
                <a:cs typeface="Gill Sans MT"/>
              </a:rPr>
              <a:t>happens:</a:t>
            </a:r>
            <a:endParaRPr sz="2000" kern="0">
              <a:solidFill>
                <a:sysClr val="windowText" lastClr="000000"/>
              </a:solidFill>
              <a:latin typeface="Gill Sans MT"/>
              <a:cs typeface="Gill Sans MT"/>
            </a:endParaRPr>
          </a:p>
          <a:p>
            <a:pPr marL="698500" indent="-229235" eaLnBrk="1" fontAlgn="auto" hangingPunct="1">
              <a:spcBef>
                <a:spcPts val="940"/>
              </a:spcBef>
              <a:spcAft>
                <a:spcPts val="0"/>
              </a:spcAft>
              <a:buClr>
                <a:srgbClr val="17406C"/>
              </a:buClr>
              <a:buFontTx/>
              <a:buChar char="–"/>
              <a:tabLst>
                <a:tab pos="699135" algn="l"/>
              </a:tabLst>
              <a:defRPr/>
            </a:pPr>
            <a:r>
              <a:rPr kern="0" dirty="0">
                <a:solidFill>
                  <a:srgbClr val="585858"/>
                </a:solidFill>
                <a:latin typeface="Gill Sans MT"/>
                <a:cs typeface="Gill Sans MT"/>
              </a:rPr>
              <a:t>Exploratory</a:t>
            </a:r>
            <a:r>
              <a:rPr kern="0" spc="40" dirty="0">
                <a:solidFill>
                  <a:srgbClr val="585858"/>
                </a:solidFill>
                <a:latin typeface="Gill Sans MT"/>
                <a:cs typeface="Gill Sans MT"/>
              </a:rPr>
              <a:t> </a:t>
            </a:r>
            <a:r>
              <a:rPr kern="0" spc="-10" dirty="0">
                <a:solidFill>
                  <a:srgbClr val="585858"/>
                </a:solidFill>
                <a:latin typeface="Gill Sans MT"/>
                <a:cs typeface="Gill Sans MT"/>
              </a:rPr>
              <a:t>experiment:</a:t>
            </a:r>
            <a:endParaRPr kern="0">
              <a:solidFill>
                <a:sysClr val="windowText" lastClr="000000"/>
              </a:solidFill>
              <a:latin typeface="Gill Sans MT"/>
              <a:cs typeface="Gill Sans MT"/>
            </a:endParaRPr>
          </a:p>
          <a:p>
            <a:pPr marL="1155700" lvl="1" indent="-229235" eaLnBrk="1" fontAlgn="auto" hangingPunct="1">
              <a:spcBef>
                <a:spcPts val="919"/>
              </a:spcBef>
              <a:spcAft>
                <a:spcPts val="0"/>
              </a:spcAft>
              <a:buClr>
                <a:srgbClr val="17406C"/>
              </a:buClr>
              <a:buFont typeface="Arial"/>
              <a:buChar char="•"/>
              <a:tabLst>
                <a:tab pos="1155700" algn="l"/>
                <a:tab pos="1156335" algn="l"/>
              </a:tabLst>
              <a:defRPr/>
            </a:pPr>
            <a:r>
              <a:rPr sz="1600" kern="0" dirty="0">
                <a:solidFill>
                  <a:srgbClr val="585858"/>
                </a:solidFill>
                <a:latin typeface="Gill Sans MT"/>
                <a:cs typeface="Gill Sans MT"/>
              </a:rPr>
              <a:t>Play</a:t>
            </a:r>
            <a:r>
              <a:rPr sz="1600" kern="0" spc="-50" dirty="0">
                <a:solidFill>
                  <a:srgbClr val="585858"/>
                </a:solidFill>
                <a:latin typeface="Gill Sans MT"/>
                <a:cs typeface="Gill Sans MT"/>
              </a:rPr>
              <a:t> </a:t>
            </a:r>
            <a:r>
              <a:rPr sz="1600" kern="0" dirty="0">
                <a:solidFill>
                  <a:srgbClr val="585858"/>
                </a:solidFill>
                <a:latin typeface="Gill Sans MT"/>
                <a:cs typeface="Gill Sans MT"/>
              </a:rPr>
              <a:t>around</a:t>
            </a:r>
            <a:r>
              <a:rPr sz="1600" kern="0" spc="-55" dirty="0">
                <a:solidFill>
                  <a:srgbClr val="585858"/>
                </a:solidFill>
                <a:latin typeface="Gill Sans MT"/>
                <a:cs typeface="Gill Sans MT"/>
              </a:rPr>
              <a:t> </a:t>
            </a:r>
            <a:r>
              <a:rPr sz="1600" kern="0" dirty="0">
                <a:solidFill>
                  <a:srgbClr val="585858"/>
                </a:solidFill>
                <a:latin typeface="Gill Sans MT"/>
                <a:cs typeface="Gill Sans MT"/>
              </a:rPr>
              <a:t>with</a:t>
            </a:r>
            <a:r>
              <a:rPr sz="1600" kern="0" spc="-35" dirty="0">
                <a:solidFill>
                  <a:srgbClr val="585858"/>
                </a:solidFill>
                <a:latin typeface="Gill Sans MT"/>
                <a:cs typeface="Gill Sans MT"/>
              </a:rPr>
              <a:t> </a:t>
            </a:r>
            <a:r>
              <a:rPr sz="1600" kern="0" dirty="0">
                <a:solidFill>
                  <a:srgbClr val="585858"/>
                </a:solidFill>
                <a:latin typeface="Gill Sans MT"/>
                <a:cs typeface="Gill Sans MT"/>
              </a:rPr>
              <a:t>something</a:t>
            </a:r>
            <a:r>
              <a:rPr sz="1600" kern="0" spc="-30" dirty="0">
                <a:solidFill>
                  <a:srgbClr val="585858"/>
                </a:solidFill>
                <a:latin typeface="Gill Sans MT"/>
                <a:cs typeface="Gill Sans MT"/>
              </a:rPr>
              <a:t> </a:t>
            </a:r>
            <a:r>
              <a:rPr sz="1600" kern="0" dirty="0">
                <a:solidFill>
                  <a:srgbClr val="585858"/>
                </a:solidFill>
                <a:latin typeface="Gill Sans MT"/>
                <a:cs typeface="Gill Sans MT"/>
              </a:rPr>
              <a:t>to</a:t>
            </a:r>
            <a:r>
              <a:rPr sz="1600" kern="0" spc="-45" dirty="0">
                <a:solidFill>
                  <a:srgbClr val="585858"/>
                </a:solidFill>
                <a:latin typeface="Gill Sans MT"/>
                <a:cs typeface="Gill Sans MT"/>
              </a:rPr>
              <a:t> </a:t>
            </a:r>
            <a:r>
              <a:rPr sz="1600" kern="0" dirty="0">
                <a:solidFill>
                  <a:srgbClr val="585858"/>
                </a:solidFill>
                <a:latin typeface="Gill Sans MT"/>
                <a:cs typeface="Gill Sans MT"/>
              </a:rPr>
              <a:t>see</a:t>
            </a:r>
            <a:r>
              <a:rPr sz="1600" kern="0" spc="-50" dirty="0">
                <a:solidFill>
                  <a:srgbClr val="585858"/>
                </a:solidFill>
                <a:latin typeface="Gill Sans MT"/>
                <a:cs typeface="Gill Sans MT"/>
              </a:rPr>
              <a:t> </a:t>
            </a:r>
            <a:r>
              <a:rPr sz="1600" kern="0" dirty="0">
                <a:solidFill>
                  <a:srgbClr val="585858"/>
                </a:solidFill>
                <a:latin typeface="Gill Sans MT"/>
                <a:cs typeface="Gill Sans MT"/>
              </a:rPr>
              <a:t>what</a:t>
            </a:r>
            <a:r>
              <a:rPr sz="1600" kern="0" spc="-45" dirty="0">
                <a:solidFill>
                  <a:srgbClr val="585858"/>
                </a:solidFill>
                <a:latin typeface="Gill Sans MT"/>
                <a:cs typeface="Gill Sans MT"/>
              </a:rPr>
              <a:t> </a:t>
            </a:r>
            <a:r>
              <a:rPr sz="1600" kern="0" spc="-10" dirty="0">
                <a:solidFill>
                  <a:srgbClr val="585858"/>
                </a:solidFill>
                <a:latin typeface="Gill Sans MT"/>
                <a:cs typeface="Gill Sans MT"/>
              </a:rPr>
              <a:t>happens</a:t>
            </a:r>
            <a:endParaRPr sz="1600" kern="0">
              <a:solidFill>
                <a:sysClr val="windowText" lastClr="000000"/>
              </a:solidFill>
              <a:latin typeface="Gill Sans MT"/>
              <a:cs typeface="Gill Sans MT"/>
            </a:endParaRPr>
          </a:p>
          <a:p>
            <a:pPr marL="698500" indent="-229235" eaLnBrk="1" fontAlgn="auto" hangingPunct="1">
              <a:spcBef>
                <a:spcPts val="894"/>
              </a:spcBef>
              <a:spcAft>
                <a:spcPts val="0"/>
              </a:spcAft>
              <a:buClr>
                <a:srgbClr val="17406C"/>
              </a:buClr>
              <a:buFontTx/>
              <a:buChar char="–"/>
              <a:tabLst>
                <a:tab pos="699135" algn="l"/>
              </a:tabLst>
              <a:defRPr/>
            </a:pPr>
            <a:r>
              <a:rPr kern="0" dirty="0">
                <a:solidFill>
                  <a:srgbClr val="585858"/>
                </a:solidFill>
                <a:latin typeface="Gill Sans MT"/>
                <a:cs typeface="Gill Sans MT"/>
              </a:rPr>
              <a:t>Experiment</a:t>
            </a:r>
            <a:r>
              <a:rPr kern="0" spc="-10" dirty="0">
                <a:solidFill>
                  <a:srgbClr val="585858"/>
                </a:solidFill>
                <a:latin typeface="Gill Sans MT"/>
                <a:cs typeface="Gill Sans MT"/>
              </a:rPr>
              <a:t> </a:t>
            </a:r>
            <a:r>
              <a:rPr kern="0" dirty="0">
                <a:solidFill>
                  <a:srgbClr val="585858"/>
                </a:solidFill>
                <a:latin typeface="Gill Sans MT"/>
                <a:cs typeface="Gill Sans MT"/>
              </a:rPr>
              <a:t>to</a:t>
            </a:r>
            <a:r>
              <a:rPr kern="0" spc="-20" dirty="0">
                <a:solidFill>
                  <a:srgbClr val="585858"/>
                </a:solidFill>
                <a:latin typeface="Gill Sans MT"/>
                <a:cs typeface="Gill Sans MT"/>
              </a:rPr>
              <a:t> </a:t>
            </a:r>
            <a:r>
              <a:rPr kern="0" dirty="0">
                <a:solidFill>
                  <a:srgbClr val="585858"/>
                </a:solidFill>
                <a:latin typeface="Gill Sans MT"/>
                <a:cs typeface="Gill Sans MT"/>
              </a:rPr>
              <a:t>test</a:t>
            </a:r>
            <a:r>
              <a:rPr kern="0" spc="-15" dirty="0">
                <a:solidFill>
                  <a:srgbClr val="585858"/>
                </a:solidFill>
                <a:latin typeface="Gill Sans MT"/>
                <a:cs typeface="Gill Sans MT"/>
              </a:rPr>
              <a:t> </a:t>
            </a:r>
            <a:r>
              <a:rPr kern="0" dirty="0">
                <a:solidFill>
                  <a:srgbClr val="585858"/>
                </a:solidFill>
                <a:latin typeface="Gill Sans MT"/>
                <a:cs typeface="Gill Sans MT"/>
              </a:rPr>
              <a:t>a</a:t>
            </a:r>
            <a:r>
              <a:rPr kern="0" spc="-15" dirty="0">
                <a:solidFill>
                  <a:srgbClr val="585858"/>
                </a:solidFill>
                <a:latin typeface="Gill Sans MT"/>
                <a:cs typeface="Gill Sans MT"/>
              </a:rPr>
              <a:t> </a:t>
            </a:r>
            <a:r>
              <a:rPr kern="0" spc="-10" dirty="0">
                <a:solidFill>
                  <a:srgbClr val="585858"/>
                </a:solidFill>
                <a:latin typeface="Gill Sans MT"/>
                <a:cs typeface="Gill Sans MT"/>
              </a:rPr>
              <a:t>theory:</a:t>
            </a:r>
            <a:endParaRPr kern="0">
              <a:solidFill>
                <a:sysClr val="windowText" lastClr="000000"/>
              </a:solidFill>
              <a:latin typeface="Gill Sans MT"/>
              <a:cs typeface="Gill Sans MT"/>
            </a:endParaRPr>
          </a:p>
          <a:p>
            <a:pPr marL="1155700" lvl="1" indent="-229235" eaLnBrk="1" fontAlgn="auto" hangingPunct="1">
              <a:spcBef>
                <a:spcPts val="910"/>
              </a:spcBef>
              <a:spcAft>
                <a:spcPts val="0"/>
              </a:spcAft>
              <a:buClr>
                <a:srgbClr val="17406C"/>
              </a:buClr>
              <a:buFont typeface="Arial"/>
              <a:buChar char="•"/>
              <a:tabLst>
                <a:tab pos="1155700" algn="l"/>
                <a:tab pos="1156335" algn="l"/>
              </a:tabLst>
              <a:defRPr/>
            </a:pPr>
            <a:r>
              <a:rPr sz="1600" kern="0" dirty="0">
                <a:solidFill>
                  <a:srgbClr val="585858"/>
                </a:solidFill>
                <a:latin typeface="Gill Sans MT"/>
                <a:cs typeface="Gill Sans MT"/>
              </a:rPr>
              <a:t>Design</a:t>
            </a:r>
            <a:r>
              <a:rPr sz="1600" kern="0" spc="-30" dirty="0">
                <a:solidFill>
                  <a:srgbClr val="585858"/>
                </a:solidFill>
                <a:latin typeface="Gill Sans MT"/>
                <a:cs typeface="Gill Sans MT"/>
              </a:rPr>
              <a:t> </a:t>
            </a:r>
            <a:r>
              <a:rPr sz="1600" kern="0" dirty="0">
                <a:solidFill>
                  <a:srgbClr val="585858"/>
                </a:solidFill>
                <a:latin typeface="Gill Sans MT"/>
                <a:cs typeface="Gill Sans MT"/>
              </a:rPr>
              <a:t>an</a:t>
            </a:r>
            <a:r>
              <a:rPr sz="1600" kern="0" spc="-15" dirty="0">
                <a:solidFill>
                  <a:srgbClr val="585858"/>
                </a:solidFill>
                <a:latin typeface="Gill Sans MT"/>
                <a:cs typeface="Gill Sans MT"/>
              </a:rPr>
              <a:t> </a:t>
            </a:r>
            <a:r>
              <a:rPr sz="1600" kern="0" spc="-10" dirty="0">
                <a:solidFill>
                  <a:srgbClr val="585858"/>
                </a:solidFill>
                <a:latin typeface="Gill Sans MT"/>
                <a:cs typeface="Gill Sans MT"/>
              </a:rPr>
              <a:t>experiment</a:t>
            </a:r>
            <a:endParaRPr sz="1600" kern="0">
              <a:solidFill>
                <a:sysClr val="windowText" lastClr="000000"/>
              </a:solidFill>
              <a:latin typeface="Gill Sans MT"/>
              <a:cs typeface="Gill Sans MT"/>
            </a:endParaRPr>
          </a:p>
          <a:p>
            <a:pPr marL="1155700" lvl="1" indent="-229235" eaLnBrk="1" fontAlgn="auto" hangingPunct="1">
              <a:spcBef>
                <a:spcPts val="900"/>
              </a:spcBef>
              <a:spcAft>
                <a:spcPts val="0"/>
              </a:spcAft>
              <a:buClr>
                <a:srgbClr val="17406C"/>
              </a:buClr>
              <a:buFont typeface="Arial"/>
              <a:buChar char="•"/>
              <a:tabLst>
                <a:tab pos="1155700" algn="l"/>
                <a:tab pos="1156335" algn="l"/>
              </a:tabLst>
              <a:defRPr/>
            </a:pPr>
            <a:r>
              <a:rPr sz="1600" kern="0" dirty="0">
                <a:solidFill>
                  <a:srgbClr val="585858"/>
                </a:solidFill>
                <a:latin typeface="Gill Sans MT"/>
                <a:cs typeface="Gill Sans MT"/>
              </a:rPr>
              <a:t>Conduct</a:t>
            </a:r>
            <a:r>
              <a:rPr sz="1600" kern="0" spc="-50" dirty="0">
                <a:solidFill>
                  <a:srgbClr val="585858"/>
                </a:solidFill>
                <a:latin typeface="Gill Sans MT"/>
                <a:cs typeface="Gill Sans MT"/>
              </a:rPr>
              <a:t> </a:t>
            </a:r>
            <a:r>
              <a:rPr sz="1600" kern="0" spc="-10" dirty="0">
                <a:solidFill>
                  <a:srgbClr val="585858"/>
                </a:solidFill>
                <a:latin typeface="Gill Sans MT"/>
                <a:cs typeface="Gill Sans MT"/>
              </a:rPr>
              <a:t>experiment</a:t>
            </a:r>
            <a:endParaRPr sz="1600" kern="0">
              <a:solidFill>
                <a:sysClr val="windowText" lastClr="000000"/>
              </a:solidFill>
              <a:latin typeface="Gill Sans MT"/>
              <a:cs typeface="Gill Sans MT"/>
            </a:endParaRPr>
          </a:p>
          <a:p>
            <a:pPr marL="1155700" lvl="1" indent="-229235" eaLnBrk="1" fontAlgn="auto" hangingPunct="1">
              <a:spcBef>
                <a:spcPts val="885"/>
              </a:spcBef>
              <a:spcAft>
                <a:spcPts val="0"/>
              </a:spcAft>
              <a:buClr>
                <a:srgbClr val="17406C"/>
              </a:buClr>
              <a:buFont typeface="Arial"/>
              <a:buChar char="•"/>
              <a:tabLst>
                <a:tab pos="1155700" algn="l"/>
                <a:tab pos="1156335" algn="l"/>
              </a:tabLst>
              <a:defRPr/>
            </a:pPr>
            <a:r>
              <a:rPr sz="1600" kern="0" dirty="0">
                <a:solidFill>
                  <a:srgbClr val="585858"/>
                </a:solidFill>
                <a:latin typeface="Gill Sans MT"/>
                <a:cs typeface="Gill Sans MT"/>
              </a:rPr>
              <a:t>Observe</a:t>
            </a:r>
            <a:r>
              <a:rPr sz="1600" kern="0" spc="-65" dirty="0">
                <a:solidFill>
                  <a:srgbClr val="585858"/>
                </a:solidFill>
                <a:latin typeface="Gill Sans MT"/>
                <a:cs typeface="Gill Sans MT"/>
              </a:rPr>
              <a:t> </a:t>
            </a:r>
            <a:r>
              <a:rPr sz="1600" kern="0" spc="-10" dirty="0">
                <a:solidFill>
                  <a:srgbClr val="585858"/>
                </a:solidFill>
                <a:latin typeface="Gill Sans MT"/>
                <a:cs typeface="Gill Sans MT"/>
              </a:rPr>
              <a:t>results</a:t>
            </a:r>
            <a:endParaRPr sz="1600" kern="0">
              <a:solidFill>
                <a:sysClr val="windowText" lastClr="000000"/>
              </a:solidFill>
              <a:latin typeface="Gill Sans MT"/>
              <a:cs typeface="Gill Sans MT"/>
            </a:endParaRPr>
          </a:p>
          <a:p>
            <a:pPr marL="698500" indent="-229235" eaLnBrk="1" fontAlgn="auto" hangingPunct="1">
              <a:spcBef>
                <a:spcPts val="894"/>
              </a:spcBef>
              <a:spcAft>
                <a:spcPts val="0"/>
              </a:spcAft>
              <a:buClr>
                <a:srgbClr val="17406C"/>
              </a:buClr>
              <a:buFontTx/>
              <a:buChar char="–"/>
              <a:tabLst>
                <a:tab pos="699135" algn="l"/>
              </a:tabLst>
              <a:defRPr/>
            </a:pPr>
            <a:r>
              <a:rPr kern="0" dirty="0">
                <a:solidFill>
                  <a:srgbClr val="585858"/>
                </a:solidFill>
                <a:latin typeface="Gill Sans MT"/>
                <a:cs typeface="Gill Sans MT"/>
              </a:rPr>
              <a:t>Experiment</a:t>
            </a:r>
            <a:r>
              <a:rPr kern="0" spc="-10" dirty="0">
                <a:solidFill>
                  <a:srgbClr val="585858"/>
                </a:solidFill>
                <a:latin typeface="Gill Sans MT"/>
                <a:cs typeface="Gill Sans MT"/>
              </a:rPr>
              <a:t> </a:t>
            </a:r>
            <a:r>
              <a:rPr kern="0" dirty="0">
                <a:solidFill>
                  <a:srgbClr val="585858"/>
                </a:solidFill>
                <a:latin typeface="Gill Sans MT"/>
                <a:cs typeface="Gill Sans MT"/>
              </a:rPr>
              <a:t>to</a:t>
            </a:r>
            <a:r>
              <a:rPr kern="0" spc="-20" dirty="0">
                <a:solidFill>
                  <a:srgbClr val="585858"/>
                </a:solidFill>
                <a:latin typeface="Gill Sans MT"/>
                <a:cs typeface="Gill Sans MT"/>
              </a:rPr>
              <a:t> </a:t>
            </a:r>
            <a:r>
              <a:rPr kern="0" dirty="0">
                <a:solidFill>
                  <a:srgbClr val="585858"/>
                </a:solidFill>
                <a:latin typeface="Gill Sans MT"/>
                <a:cs typeface="Gill Sans MT"/>
              </a:rPr>
              <a:t>empirically</a:t>
            </a:r>
            <a:r>
              <a:rPr kern="0" spc="-10" dirty="0">
                <a:solidFill>
                  <a:srgbClr val="585858"/>
                </a:solidFill>
                <a:latin typeface="Gill Sans MT"/>
                <a:cs typeface="Gill Sans MT"/>
              </a:rPr>
              <a:t> </a:t>
            </a:r>
            <a:r>
              <a:rPr kern="0" dirty="0">
                <a:solidFill>
                  <a:srgbClr val="585858"/>
                </a:solidFill>
                <a:latin typeface="Gill Sans MT"/>
                <a:cs typeface="Gill Sans MT"/>
              </a:rPr>
              <a:t>validate</a:t>
            </a:r>
            <a:r>
              <a:rPr kern="0" spc="-25" dirty="0">
                <a:solidFill>
                  <a:srgbClr val="585858"/>
                </a:solidFill>
                <a:latin typeface="Gill Sans MT"/>
                <a:cs typeface="Gill Sans MT"/>
              </a:rPr>
              <a:t> </a:t>
            </a:r>
            <a:r>
              <a:rPr kern="0" dirty="0">
                <a:solidFill>
                  <a:srgbClr val="585858"/>
                </a:solidFill>
                <a:latin typeface="Gill Sans MT"/>
                <a:cs typeface="Gill Sans MT"/>
              </a:rPr>
              <a:t>a</a:t>
            </a:r>
            <a:r>
              <a:rPr kern="0" spc="-20" dirty="0">
                <a:solidFill>
                  <a:srgbClr val="585858"/>
                </a:solidFill>
                <a:latin typeface="Gill Sans MT"/>
                <a:cs typeface="Gill Sans MT"/>
              </a:rPr>
              <a:t> </a:t>
            </a:r>
            <a:r>
              <a:rPr kern="0" dirty="0">
                <a:solidFill>
                  <a:srgbClr val="585858"/>
                </a:solidFill>
                <a:latin typeface="Gill Sans MT"/>
                <a:cs typeface="Gill Sans MT"/>
              </a:rPr>
              <a:t>theory/hypothesis</a:t>
            </a:r>
            <a:r>
              <a:rPr kern="0" spc="-55" dirty="0">
                <a:solidFill>
                  <a:srgbClr val="585858"/>
                </a:solidFill>
                <a:latin typeface="Gill Sans MT"/>
                <a:cs typeface="Gill Sans MT"/>
              </a:rPr>
              <a:t> </a:t>
            </a:r>
            <a:r>
              <a:rPr kern="0" dirty="0">
                <a:solidFill>
                  <a:srgbClr val="585858"/>
                </a:solidFill>
                <a:latin typeface="Gill Sans MT"/>
                <a:cs typeface="Gill Sans MT"/>
              </a:rPr>
              <a:t>(typically</a:t>
            </a:r>
            <a:r>
              <a:rPr kern="0" spc="-5" dirty="0">
                <a:solidFill>
                  <a:srgbClr val="585858"/>
                </a:solidFill>
                <a:latin typeface="Gill Sans MT"/>
                <a:cs typeface="Gill Sans MT"/>
              </a:rPr>
              <a:t> </a:t>
            </a:r>
            <a:r>
              <a:rPr kern="0" spc="-10" dirty="0">
                <a:solidFill>
                  <a:srgbClr val="585858"/>
                </a:solidFill>
                <a:latin typeface="Gill Sans MT"/>
                <a:cs typeface="Gill Sans MT"/>
              </a:rPr>
              <a:t>simulations):</a:t>
            </a:r>
            <a:endParaRPr kern="0">
              <a:solidFill>
                <a:sysClr val="windowText" lastClr="000000"/>
              </a:solidFill>
              <a:latin typeface="Gill Sans MT"/>
              <a:cs typeface="Gill Sans MT"/>
            </a:endParaRPr>
          </a:p>
          <a:p>
            <a:pPr marL="1155700" lvl="1" indent="-229235" eaLnBrk="1" fontAlgn="auto" hangingPunct="1">
              <a:spcBef>
                <a:spcPts val="919"/>
              </a:spcBef>
              <a:spcAft>
                <a:spcPts val="0"/>
              </a:spcAft>
              <a:buClr>
                <a:srgbClr val="17406C"/>
              </a:buClr>
              <a:buFont typeface="Arial"/>
              <a:buChar char="•"/>
              <a:tabLst>
                <a:tab pos="1155700" algn="l"/>
                <a:tab pos="1156335" algn="l"/>
              </a:tabLst>
              <a:defRPr/>
            </a:pPr>
            <a:r>
              <a:rPr sz="1600" kern="0" dirty="0">
                <a:solidFill>
                  <a:srgbClr val="585858"/>
                </a:solidFill>
                <a:latin typeface="Gill Sans MT"/>
                <a:cs typeface="Gill Sans MT"/>
              </a:rPr>
              <a:t>Design</a:t>
            </a:r>
            <a:r>
              <a:rPr sz="1600" kern="0" spc="-60" dirty="0">
                <a:solidFill>
                  <a:srgbClr val="585858"/>
                </a:solidFill>
                <a:latin typeface="Gill Sans MT"/>
                <a:cs typeface="Gill Sans MT"/>
              </a:rPr>
              <a:t> </a:t>
            </a:r>
            <a:r>
              <a:rPr sz="1600" kern="0" dirty="0">
                <a:solidFill>
                  <a:srgbClr val="585858"/>
                </a:solidFill>
                <a:latin typeface="Gill Sans MT"/>
                <a:cs typeface="Gill Sans MT"/>
              </a:rPr>
              <a:t>statistical</a:t>
            </a:r>
            <a:r>
              <a:rPr sz="1600" kern="0" spc="-10" dirty="0">
                <a:solidFill>
                  <a:srgbClr val="585858"/>
                </a:solidFill>
                <a:latin typeface="Gill Sans MT"/>
                <a:cs typeface="Gill Sans MT"/>
              </a:rPr>
              <a:t> experiment</a:t>
            </a:r>
            <a:endParaRPr sz="1600" kern="0">
              <a:solidFill>
                <a:sysClr val="windowText" lastClr="000000"/>
              </a:solidFill>
              <a:latin typeface="Gill Sans MT"/>
              <a:cs typeface="Gill Sans MT"/>
            </a:endParaRPr>
          </a:p>
          <a:p>
            <a:pPr marL="1155700" lvl="1" indent="-229235" eaLnBrk="1" fontAlgn="auto" hangingPunct="1">
              <a:spcBef>
                <a:spcPts val="890"/>
              </a:spcBef>
              <a:spcAft>
                <a:spcPts val="0"/>
              </a:spcAft>
              <a:buClr>
                <a:srgbClr val="17406C"/>
              </a:buClr>
              <a:buFont typeface="Arial"/>
              <a:buChar char="•"/>
              <a:tabLst>
                <a:tab pos="1155700" algn="l"/>
                <a:tab pos="1156335" algn="l"/>
              </a:tabLst>
              <a:defRPr/>
            </a:pPr>
            <a:r>
              <a:rPr sz="1600" kern="0" dirty="0">
                <a:solidFill>
                  <a:srgbClr val="585858"/>
                </a:solidFill>
                <a:latin typeface="Gill Sans MT"/>
                <a:cs typeface="Gill Sans MT"/>
              </a:rPr>
              <a:t>Formulate</a:t>
            </a:r>
            <a:r>
              <a:rPr sz="1600" kern="0" spc="-80" dirty="0">
                <a:solidFill>
                  <a:srgbClr val="585858"/>
                </a:solidFill>
                <a:latin typeface="Gill Sans MT"/>
                <a:cs typeface="Gill Sans MT"/>
              </a:rPr>
              <a:t> </a:t>
            </a:r>
            <a:r>
              <a:rPr sz="1600" kern="0" spc="-10" dirty="0">
                <a:solidFill>
                  <a:srgbClr val="585858"/>
                </a:solidFill>
                <a:latin typeface="Gill Sans MT"/>
                <a:cs typeface="Gill Sans MT"/>
              </a:rPr>
              <a:t>hypotheses</a:t>
            </a:r>
            <a:endParaRPr sz="1600" kern="0">
              <a:solidFill>
                <a:sysClr val="windowText" lastClr="000000"/>
              </a:solidFill>
              <a:latin typeface="Gill Sans MT"/>
              <a:cs typeface="Gill Sans MT"/>
            </a:endParaRPr>
          </a:p>
          <a:p>
            <a:pPr marL="1155700" lvl="1" indent="-229235" eaLnBrk="1" fontAlgn="auto" hangingPunct="1">
              <a:spcBef>
                <a:spcPts val="890"/>
              </a:spcBef>
              <a:spcAft>
                <a:spcPts val="0"/>
              </a:spcAft>
              <a:buClr>
                <a:srgbClr val="17406C"/>
              </a:buClr>
              <a:buFont typeface="Arial"/>
              <a:buChar char="•"/>
              <a:tabLst>
                <a:tab pos="1155700" algn="l"/>
                <a:tab pos="1156335" algn="l"/>
              </a:tabLst>
              <a:defRPr/>
            </a:pPr>
            <a:r>
              <a:rPr sz="1600" kern="0" dirty="0">
                <a:solidFill>
                  <a:srgbClr val="585858"/>
                </a:solidFill>
                <a:latin typeface="Gill Sans MT"/>
                <a:cs typeface="Gill Sans MT"/>
              </a:rPr>
              <a:t>Conduct</a:t>
            </a:r>
            <a:r>
              <a:rPr sz="1600" kern="0" spc="-50" dirty="0">
                <a:solidFill>
                  <a:srgbClr val="585858"/>
                </a:solidFill>
                <a:latin typeface="Gill Sans MT"/>
                <a:cs typeface="Gill Sans MT"/>
              </a:rPr>
              <a:t> </a:t>
            </a:r>
            <a:r>
              <a:rPr sz="1600" kern="0" spc="-10" dirty="0">
                <a:solidFill>
                  <a:srgbClr val="585858"/>
                </a:solidFill>
                <a:latin typeface="Gill Sans MT"/>
                <a:cs typeface="Gill Sans MT"/>
              </a:rPr>
              <a:t>experiment</a:t>
            </a:r>
            <a:endParaRPr sz="1600" kern="0">
              <a:solidFill>
                <a:sysClr val="windowText" lastClr="000000"/>
              </a:solidFill>
              <a:latin typeface="Gill Sans MT"/>
              <a:cs typeface="Gill Sans MT"/>
            </a:endParaRPr>
          </a:p>
          <a:p>
            <a:pPr marL="1155700" lvl="1" indent="-229235" eaLnBrk="1" fontAlgn="auto" hangingPunct="1">
              <a:spcBef>
                <a:spcPts val="900"/>
              </a:spcBef>
              <a:spcAft>
                <a:spcPts val="0"/>
              </a:spcAft>
              <a:buClr>
                <a:srgbClr val="17406C"/>
              </a:buClr>
              <a:buFont typeface="Arial"/>
              <a:buChar char="•"/>
              <a:tabLst>
                <a:tab pos="1155700" algn="l"/>
                <a:tab pos="1156335" algn="l"/>
              </a:tabLst>
              <a:defRPr/>
            </a:pPr>
            <a:r>
              <a:rPr sz="1600" kern="0" dirty="0">
                <a:solidFill>
                  <a:srgbClr val="585858"/>
                </a:solidFill>
                <a:latin typeface="Gill Sans MT"/>
                <a:cs typeface="Gill Sans MT"/>
              </a:rPr>
              <a:t>Collect</a:t>
            </a:r>
            <a:r>
              <a:rPr sz="1600" kern="0" spc="-55" dirty="0">
                <a:solidFill>
                  <a:srgbClr val="585858"/>
                </a:solidFill>
                <a:latin typeface="Gill Sans MT"/>
                <a:cs typeface="Gill Sans MT"/>
              </a:rPr>
              <a:t> </a:t>
            </a:r>
            <a:r>
              <a:rPr sz="1600" kern="0" spc="-20" dirty="0">
                <a:solidFill>
                  <a:srgbClr val="585858"/>
                </a:solidFill>
                <a:latin typeface="Gill Sans MT"/>
                <a:cs typeface="Gill Sans MT"/>
              </a:rPr>
              <a:t>data</a:t>
            </a:r>
            <a:endParaRPr sz="1600" kern="0">
              <a:solidFill>
                <a:sysClr val="windowText" lastClr="000000"/>
              </a:solidFill>
              <a:latin typeface="Gill Sans MT"/>
              <a:cs typeface="Gill Sans MT"/>
            </a:endParaRPr>
          </a:p>
          <a:p>
            <a:pPr marL="1155700" lvl="1" indent="-229235" eaLnBrk="1" fontAlgn="auto" hangingPunct="1">
              <a:spcBef>
                <a:spcPts val="885"/>
              </a:spcBef>
              <a:spcAft>
                <a:spcPts val="0"/>
              </a:spcAft>
              <a:buClr>
                <a:srgbClr val="17406C"/>
              </a:buClr>
              <a:buFont typeface="Arial"/>
              <a:buChar char="•"/>
              <a:tabLst>
                <a:tab pos="1155700" algn="l"/>
                <a:tab pos="1156335" algn="l"/>
              </a:tabLst>
              <a:defRPr/>
            </a:pPr>
            <a:r>
              <a:rPr sz="1600" kern="0" dirty="0">
                <a:solidFill>
                  <a:srgbClr val="585858"/>
                </a:solidFill>
                <a:latin typeface="Gill Sans MT"/>
                <a:cs typeface="Gill Sans MT"/>
              </a:rPr>
              <a:t>Process</a:t>
            </a:r>
            <a:r>
              <a:rPr sz="1600" kern="0" spc="-85" dirty="0">
                <a:solidFill>
                  <a:srgbClr val="585858"/>
                </a:solidFill>
                <a:latin typeface="Gill Sans MT"/>
                <a:cs typeface="Gill Sans MT"/>
              </a:rPr>
              <a:t> </a:t>
            </a:r>
            <a:r>
              <a:rPr sz="1600" kern="0" spc="-20" dirty="0">
                <a:solidFill>
                  <a:srgbClr val="585858"/>
                </a:solidFill>
                <a:latin typeface="Gill Sans MT"/>
                <a:cs typeface="Gill Sans MT"/>
              </a:rPr>
              <a:t>data</a:t>
            </a:r>
            <a:endParaRPr sz="1600" kern="0">
              <a:solidFill>
                <a:sysClr val="windowText" lastClr="000000"/>
              </a:solidFill>
              <a:latin typeface="Gill Sans MT"/>
              <a:cs typeface="Gill Sans MT"/>
            </a:endParaRPr>
          </a:p>
          <a:p>
            <a:pPr marL="1155700" lvl="1" indent="-229235" eaLnBrk="1" fontAlgn="auto" hangingPunct="1">
              <a:spcBef>
                <a:spcPts val="890"/>
              </a:spcBef>
              <a:spcAft>
                <a:spcPts val="0"/>
              </a:spcAft>
              <a:buClr>
                <a:srgbClr val="17406C"/>
              </a:buClr>
              <a:buFont typeface="Arial"/>
              <a:buChar char="•"/>
              <a:tabLst>
                <a:tab pos="1155700" algn="l"/>
                <a:tab pos="1156335" algn="l"/>
              </a:tabLst>
              <a:defRPr/>
            </a:pPr>
            <a:r>
              <a:rPr sz="1600" kern="0" spc="-55" dirty="0">
                <a:solidFill>
                  <a:srgbClr val="585858"/>
                </a:solidFill>
                <a:latin typeface="Gill Sans MT"/>
                <a:cs typeface="Gill Sans MT"/>
              </a:rPr>
              <a:t>Test</a:t>
            </a:r>
            <a:r>
              <a:rPr sz="1600" kern="0" spc="-50" dirty="0">
                <a:solidFill>
                  <a:srgbClr val="585858"/>
                </a:solidFill>
                <a:latin typeface="Gill Sans MT"/>
                <a:cs typeface="Gill Sans MT"/>
              </a:rPr>
              <a:t> </a:t>
            </a:r>
            <a:r>
              <a:rPr sz="1600" kern="0" spc="-10" dirty="0">
                <a:solidFill>
                  <a:srgbClr val="585858"/>
                </a:solidFill>
                <a:latin typeface="Gill Sans MT"/>
                <a:cs typeface="Gill Sans MT"/>
              </a:rPr>
              <a:t>hypotheses</a:t>
            </a:r>
            <a:endParaRPr sz="1600" kern="0">
              <a:solidFill>
                <a:sysClr val="windowText" lastClr="000000"/>
              </a:solidFill>
              <a:latin typeface="Gill Sans MT"/>
              <a:cs typeface="Gill Sans MT"/>
            </a:endParaRPr>
          </a:p>
        </p:txBody>
      </p:sp>
      <p:pic>
        <p:nvPicPr>
          <p:cNvPr id="15364" name="object 4" descr="The image features a cartoon cow sitting at a desk in front of a computer. The cow has a cheerful expression, with large eyes and a big smile. It is using a computer mouse with one hoof while the other hoof rests on the desk. The computer screen displays the word &quot;GRASS&quot; along with images of grass. The desk is simple, with a keyboard and a mouse, and the cow is seated in a red office chair. The overall style is playful and colorful, emphasizing a humorous take on a cow using technology.">
            <a:extLst>
              <a:ext uri="{FF2B5EF4-FFF2-40B4-BE49-F238E27FC236}">
                <a16:creationId xmlns:a16="http://schemas.microsoft.com/office/drawing/2014/main" id="{1612B432-B8D9-F808-47CC-B9BB3D549C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96075" y="63500"/>
            <a:ext cx="2298700"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object 5">
            <a:extLst>
              <a:ext uri="{FF2B5EF4-FFF2-40B4-BE49-F238E27FC236}">
                <a16:creationId xmlns:a16="http://schemas.microsoft.com/office/drawing/2014/main" id="{46636C77-7E53-FE9E-746A-1AFA32370F57}"/>
              </a:ext>
            </a:extLst>
          </p:cNvPr>
          <p:cNvSpPr>
            <a:spLocks noGrp="1"/>
          </p:cNvSpPr>
          <p:nvPr>
            <p:ph type="ftr" sz="quarter" idx="10"/>
          </p:nvPr>
        </p:nvSpPr>
        <p:spPr/>
        <p:txBody>
          <a:bodyPr vert="horz" tIns="3175" rtlCol="0"/>
          <a:lstStyle/>
          <a:p>
            <a:pPr>
              <a:defRPr/>
            </a:pPr>
            <a:r>
              <a:t>COS700</a:t>
            </a:r>
            <a:r>
              <a:rPr spc="-30"/>
              <a:t> </a:t>
            </a:r>
            <a:r>
              <a:t>Research</a:t>
            </a:r>
            <a:r>
              <a:rPr spc="-35"/>
              <a:t> </a:t>
            </a:r>
            <a:r>
              <a:rPr spc="-10"/>
              <a:t>Methods</a:t>
            </a:r>
          </a:p>
        </p:txBody>
      </p:sp>
      <p:sp>
        <p:nvSpPr>
          <p:cNvPr id="6" name="object 6">
            <a:extLst>
              <a:ext uri="{FF2B5EF4-FFF2-40B4-BE49-F238E27FC236}">
                <a16:creationId xmlns:a16="http://schemas.microsoft.com/office/drawing/2014/main" id="{F4188FBD-A6AB-7C44-0CA0-E4DF9EA2CBB6}"/>
              </a:ext>
            </a:extLst>
          </p:cNvPr>
          <p:cNvSpPr>
            <a:spLocks noGrp="1"/>
          </p:cNvSpPr>
          <p:nvPr>
            <p:ph type="sldNum" sz="quarter" idx="12"/>
          </p:nvPr>
        </p:nvSpPr>
        <p:spPr/>
        <p:txBody>
          <a:bodyPr vert="horz" tIns="3175" rtlCol="0"/>
          <a:lstStyle/>
          <a:p>
            <a:pPr marL="38100">
              <a:defRPr/>
            </a:pPr>
            <a:fld id="{6C6F45B2-92A3-4767-A034-12C129F2F957}" type="slidenum">
              <a:rPr spc="-25"/>
              <a:pPr marL="38100">
                <a:defRPr/>
              </a:pPr>
              <a:t>14</a:t>
            </a:fld>
            <a:endParaRPr spc="-25"/>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EB36B45D-FD67-B5DB-8161-FE1F2C7E2BB1}"/>
              </a:ext>
            </a:extLst>
          </p:cNvPr>
          <p:cNvSpPr txBox="1">
            <a:spLocks noGrp="1"/>
          </p:cNvSpPr>
          <p:nvPr>
            <p:ph type="title"/>
          </p:nvPr>
        </p:nvSpPr>
        <p:spPr>
          <a:xfrm>
            <a:off x="979488" y="220663"/>
            <a:ext cx="5740400" cy="803275"/>
          </a:xfrm>
        </p:spPr>
        <p:txBody>
          <a:bodyPr tIns="12700" rtlCol="0"/>
          <a:lstStyle/>
          <a:p>
            <a:pPr marL="12700" eaLnBrk="1" fontAlgn="auto" hangingPunct="1">
              <a:spcBef>
                <a:spcPts val="100"/>
              </a:spcBef>
              <a:spcAft>
                <a:spcPts val="0"/>
              </a:spcAft>
              <a:defRPr/>
            </a:pPr>
            <a:r>
              <a:rPr spc="135" dirty="0"/>
              <a:t>EXPERIMENTS</a:t>
            </a:r>
            <a:r>
              <a:rPr spc="260" dirty="0"/>
              <a:t> </a:t>
            </a:r>
            <a:r>
              <a:rPr spc="55" dirty="0"/>
              <a:t>(CONT.)</a:t>
            </a:r>
          </a:p>
        </p:txBody>
      </p:sp>
      <p:sp>
        <p:nvSpPr>
          <p:cNvPr id="3" name="object 3">
            <a:extLst>
              <a:ext uri="{FF2B5EF4-FFF2-40B4-BE49-F238E27FC236}">
                <a16:creationId xmlns:a16="http://schemas.microsoft.com/office/drawing/2014/main" id="{0C8C3597-ECC7-1C66-E452-E554FC601763}"/>
              </a:ext>
            </a:extLst>
          </p:cNvPr>
          <p:cNvSpPr txBox="1"/>
          <p:nvPr/>
        </p:nvSpPr>
        <p:spPr>
          <a:xfrm>
            <a:off x="742950" y="1220788"/>
            <a:ext cx="5365750" cy="1916112"/>
          </a:xfrm>
          <a:prstGeom prst="rect">
            <a:avLst/>
          </a:prstGeom>
        </p:spPr>
        <p:txBody>
          <a:bodyPr lIns="0" tIns="163830" rIns="0" bIns="0">
            <a:spAutoFit/>
          </a:bodyPr>
          <a:lstStyle/>
          <a:p>
            <a:pPr marL="241300" indent="-228600" eaLnBrk="1" fontAlgn="auto" hangingPunct="1">
              <a:spcBef>
                <a:spcPts val="1290"/>
              </a:spcBef>
              <a:spcAft>
                <a:spcPts val="0"/>
              </a:spcAft>
              <a:buClr>
                <a:srgbClr val="17406C"/>
              </a:buClr>
              <a:buFont typeface="Arial"/>
              <a:buChar char="•"/>
              <a:tabLst>
                <a:tab pos="240665" algn="l"/>
                <a:tab pos="241300" algn="l"/>
              </a:tabLst>
              <a:defRPr/>
            </a:pPr>
            <a:r>
              <a:rPr sz="2000" kern="0" dirty="0">
                <a:solidFill>
                  <a:srgbClr val="585858"/>
                </a:solidFill>
                <a:latin typeface="Gill Sans MT"/>
                <a:cs typeface="Gill Sans MT"/>
              </a:rPr>
              <a:t>Statistics</a:t>
            </a:r>
            <a:r>
              <a:rPr sz="2000" kern="0" spc="-50" dirty="0">
                <a:solidFill>
                  <a:srgbClr val="585858"/>
                </a:solidFill>
                <a:latin typeface="Gill Sans MT"/>
                <a:cs typeface="Gill Sans MT"/>
              </a:rPr>
              <a:t> </a:t>
            </a:r>
            <a:r>
              <a:rPr sz="2000" kern="0" dirty="0">
                <a:solidFill>
                  <a:srgbClr val="585858"/>
                </a:solidFill>
                <a:latin typeface="Gill Sans MT"/>
                <a:cs typeface="Gill Sans MT"/>
              </a:rPr>
              <a:t>is</a:t>
            </a:r>
            <a:r>
              <a:rPr sz="2000" kern="0" spc="5" dirty="0">
                <a:solidFill>
                  <a:srgbClr val="585858"/>
                </a:solidFill>
                <a:latin typeface="Gill Sans MT"/>
                <a:cs typeface="Gill Sans MT"/>
              </a:rPr>
              <a:t> </a:t>
            </a:r>
            <a:r>
              <a:rPr sz="2000" kern="0" dirty="0">
                <a:solidFill>
                  <a:srgbClr val="585858"/>
                </a:solidFill>
                <a:latin typeface="Gill Sans MT"/>
                <a:cs typeface="Gill Sans MT"/>
              </a:rPr>
              <a:t>an</a:t>
            </a:r>
            <a:r>
              <a:rPr sz="2000" kern="0" spc="-5" dirty="0">
                <a:solidFill>
                  <a:srgbClr val="585858"/>
                </a:solidFill>
                <a:latin typeface="Gill Sans MT"/>
                <a:cs typeface="Gill Sans MT"/>
              </a:rPr>
              <a:t> </a:t>
            </a:r>
            <a:r>
              <a:rPr sz="2000" kern="0" dirty="0">
                <a:solidFill>
                  <a:srgbClr val="585858"/>
                </a:solidFill>
                <a:latin typeface="Gill Sans MT"/>
                <a:cs typeface="Gill Sans MT"/>
              </a:rPr>
              <a:t>important</a:t>
            </a:r>
            <a:r>
              <a:rPr sz="2000" kern="0" spc="-50" dirty="0">
                <a:solidFill>
                  <a:srgbClr val="585858"/>
                </a:solidFill>
                <a:latin typeface="Gill Sans MT"/>
                <a:cs typeface="Gill Sans MT"/>
              </a:rPr>
              <a:t> </a:t>
            </a:r>
            <a:r>
              <a:rPr sz="2000" kern="0" dirty="0">
                <a:solidFill>
                  <a:srgbClr val="585858"/>
                </a:solidFill>
                <a:latin typeface="Gill Sans MT"/>
                <a:cs typeface="Gill Sans MT"/>
              </a:rPr>
              <a:t>part</a:t>
            </a:r>
            <a:r>
              <a:rPr sz="2000" kern="0" spc="-20" dirty="0">
                <a:solidFill>
                  <a:srgbClr val="585858"/>
                </a:solidFill>
                <a:latin typeface="Gill Sans MT"/>
                <a:cs typeface="Gill Sans MT"/>
              </a:rPr>
              <a:t> </a:t>
            </a:r>
            <a:r>
              <a:rPr sz="2000" kern="0" dirty="0">
                <a:solidFill>
                  <a:srgbClr val="585858"/>
                </a:solidFill>
                <a:latin typeface="Gill Sans MT"/>
                <a:cs typeface="Gill Sans MT"/>
              </a:rPr>
              <a:t>of</a:t>
            </a:r>
            <a:r>
              <a:rPr sz="2000" kern="0" spc="10" dirty="0">
                <a:solidFill>
                  <a:srgbClr val="585858"/>
                </a:solidFill>
                <a:latin typeface="Gill Sans MT"/>
                <a:cs typeface="Gill Sans MT"/>
              </a:rPr>
              <a:t> </a:t>
            </a:r>
            <a:r>
              <a:rPr sz="2000" kern="0" spc="-10" dirty="0">
                <a:solidFill>
                  <a:srgbClr val="585858"/>
                </a:solidFill>
                <a:latin typeface="Gill Sans MT"/>
                <a:cs typeface="Gill Sans MT"/>
              </a:rPr>
              <a:t>experimentation:</a:t>
            </a:r>
            <a:endParaRPr sz="2000" kern="0">
              <a:solidFill>
                <a:sysClr val="windowText" lastClr="000000"/>
              </a:solidFill>
              <a:latin typeface="Gill Sans MT"/>
              <a:cs typeface="Gill Sans MT"/>
            </a:endParaRPr>
          </a:p>
          <a:p>
            <a:pPr marL="697865" lvl="1" indent="-229235" eaLnBrk="1" fontAlgn="auto" hangingPunct="1">
              <a:spcBef>
                <a:spcPts val="940"/>
              </a:spcBef>
              <a:spcAft>
                <a:spcPts val="0"/>
              </a:spcAft>
              <a:buClr>
                <a:srgbClr val="17406C"/>
              </a:buClr>
              <a:buFontTx/>
              <a:buChar char="–"/>
              <a:tabLst>
                <a:tab pos="697865" algn="l"/>
                <a:tab pos="698500" algn="l"/>
              </a:tabLst>
              <a:defRPr/>
            </a:pPr>
            <a:r>
              <a:rPr sz="1600" kern="0" dirty="0">
                <a:solidFill>
                  <a:srgbClr val="585858"/>
                </a:solidFill>
                <a:latin typeface="Gill Sans MT"/>
                <a:cs typeface="Gill Sans MT"/>
              </a:rPr>
              <a:t>Descriptive</a:t>
            </a:r>
            <a:r>
              <a:rPr sz="1600" kern="0" spc="-35" dirty="0">
                <a:solidFill>
                  <a:srgbClr val="585858"/>
                </a:solidFill>
                <a:latin typeface="Gill Sans MT"/>
                <a:cs typeface="Gill Sans MT"/>
              </a:rPr>
              <a:t> </a:t>
            </a:r>
            <a:r>
              <a:rPr sz="1600" kern="0" dirty="0">
                <a:solidFill>
                  <a:srgbClr val="585858"/>
                </a:solidFill>
                <a:latin typeface="Gill Sans MT"/>
                <a:cs typeface="Gill Sans MT"/>
              </a:rPr>
              <a:t>statistics</a:t>
            </a:r>
            <a:r>
              <a:rPr sz="1600" kern="0" spc="-20" dirty="0">
                <a:solidFill>
                  <a:srgbClr val="585858"/>
                </a:solidFill>
                <a:latin typeface="Gill Sans MT"/>
                <a:cs typeface="Gill Sans MT"/>
              </a:rPr>
              <a:t> </a:t>
            </a:r>
            <a:r>
              <a:rPr sz="1600" kern="0" spc="-10" dirty="0">
                <a:solidFill>
                  <a:srgbClr val="585858"/>
                </a:solidFill>
                <a:latin typeface="Gill Sans MT"/>
                <a:cs typeface="Gill Sans MT"/>
              </a:rPr>
              <a:t>(measures</a:t>
            </a:r>
            <a:r>
              <a:rPr sz="1600" kern="0" spc="-65" dirty="0">
                <a:solidFill>
                  <a:srgbClr val="585858"/>
                </a:solidFill>
                <a:latin typeface="Gill Sans MT"/>
                <a:cs typeface="Gill Sans MT"/>
              </a:rPr>
              <a:t> </a:t>
            </a:r>
            <a:r>
              <a:rPr sz="1600" kern="0" dirty="0">
                <a:solidFill>
                  <a:srgbClr val="585858"/>
                </a:solidFill>
                <a:latin typeface="Gill Sans MT"/>
                <a:cs typeface="Gill Sans MT"/>
              </a:rPr>
              <a:t>&amp;</a:t>
            </a:r>
            <a:r>
              <a:rPr sz="1600" kern="0" spc="-50" dirty="0">
                <a:solidFill>
                  <a:srgbClr val="585858"/>
                </a:solidFill>
                <a:latin typeface="Gill Sans MT"/>
                <a:cs typeface="Gill Sans MT"/>
              </a:rPr>
              <a:t> </a:t>
            </a:r>
            <a:r>
              <a:rPr sz="1600" kern="0" spc="-10" dirty="0">
                <a:solidFill>
                  <a:srgbClr val="585858"/>
                </a:solidFill>
                <a:latin typeface="Gill Sans MT"/>
                <a:cs typeface="Gill Sans MT"/>
              </a:rPr>
              <a:t>graphs)</a:t>
            </a:r>
            <a:endParaRPr sz="1600" kern="0">
              <a:solidFill>
                <a:sysClr val="windowText" lastClr="000000"/>
              </a:solidFill>
              <a:latin typeface="Gill Sans MT"/>
              <a:cs typeface="Gill Sans MT"/>
            </a:endParaRPr>
          </a:p>
          <a:p>
            <a:pPr marL="697865" lvl="1" indent="-229235" eaLnBrk="1" fontAlgn="auto" hangingPunct="1">
              <a:spcBef>
                <a:spcPts val="900"/>
              </a:spcBef>
              <a:spcAft>
                <a:spcPts val="0"/>
              </a:spcAft>
              <a:buClr>
                <a:srgbClr val="17406C"/>
              </a:buClr>
              <a:buFontTx/>
              <a:buChar char="–"/>
              <a:tabLst>
                <a:tab pos="697865" algn="l"/>
                <a:tab pos="698500" algn="l"/>
              </a:tabLst>
              <a:defRPr/>
            </a:pPr>
            <a:r>
              <a:rPr sz="1600" kern="0" dirty="0">
                <a:solidFill>
                  <a:srgbClr val="585858"/>
                </a:solidFill>
                <a:latin typeface="Gill Sans MT"/>
                <a:cs typeface="Gill Sans MT"/>
              </a:rPr>
              <a:t>Formulating</a:t>
            </a:r>
            <a:r>
              <a:rPr sz="1600" kern="0" spc="-30" dirty="0">
                <a:solidFill>
                  <a:srgbClr val="585858"/>
                </a:solidFill>
                <a:latin typeface="Gill Sans MT"/>
                <a:cs typeface="Gill Sans MT"/>
              </a:rPr>
              <a:t> </a:t>
            </a:r>
            <a:r>
              <a:rPr sz="1600" kern="0" dirty="0">
                <a:solidFill>
                  <a:srgbClr val="585858"/>
                </a:solidFill>
                <a:latin typeface="Gill Sans MT"/>
                <a:cs typeface="Gill Sans MT"/>
              </a:rPr>
              <a:t>&amp;</a:t>
            </a:r>
            <a:r>
              <a:rPr sz="1600" kern="0" spc="-55" dirty="0">
                <a:solidFill>
                  <a:srgbClr val="585858"/>
                </a:solidFill>
                <a:latin typeface="Gill Sans MT"/>
                <a:cs typeface="Gill Sans MT"/>
              </a:rPr>
              <a:t> </a:t>
            </a:r>
            <a:r>
              <a:rPr sz="1600" kern="0" dirty="0">
                <a:solidFill>
                  <a:srgbClr val="585858"/>
                </a:solidFill>
                <a:latin typeface="Gill Sans MT"/>
                <a:cs typeface="Gill Sans MT"/>
              </a:rPr>
              <a:t>testing</a:t>
            </a:r>
            <a:r>
              <a:rPr sz="1600" kern="0" spc="-35" dirty="0">
                <a:solidFill>
                  <a:srgbClr val="585858"/>
                </a:solidFill>
                <a:latin typeface="Gill Sans MT"/>
                <a:cs typeface="Gill Sans MT"/>
              </a:rPr>
              <a:t> </a:t>
            </a:r>
            <a:r>
              <a:rPr sz="1600" kern="0" spc="-10" dirty="0">
                <a:solidFill>
                  <a:srgbClr val="585858"/>
                </a:solidFill>
                <a:latin typeface="Gill Sans MT"/>
                <a:cs typeface="Gill Sans MT"/>
              </a:rPr>
              <a:t>hypotheses</a:t>
            </a:r>
            <a:endParaRPr sz="1600" kern="0">
              <a:solidFill>
                <a:sysClr val="windowText" lastClr="000000"/>
              </a:solidFill>
              <a:latin typeface="Gill Sans MT"/>
              <a:cs typeface="Gill Sans MT"/>
            </a:endParaRPr>
          </a:p>
          <a:p>
            <a:pPr marL="697865" lvl="1" indent="-229235" eaLnBrk="1" fontAlgn="auto" hangingPunct="1">
              <a:spcBef>
                <a:spcPts val="890"/>
              </a:spcBef>
              <a:spcAft>
                <a:spcPts val="0"/>
              </a:spcAft>
              <a:buClr>
                <a:srgbClr val="17406C"/>
              </a:buClr>
              <a:buFontTx/>
              <a:buChar char="–"/>
              <a:tabLst>
                <a:tab pos="697865" algn="l"/>
                <a:tab pos="698500" algn="l"/>
              </a:tabLst>
              <a:defRPr/>
            </a:pPr>
            <a:r>
              <a:rPr sz="1600" kern="0" spc="-30" dirty="0">
                <a:solidFill>
                  <a:srgbClr val="585858"/>
                </a:solidFill>
                <a:latin typeface="Gill Sans MT"/>
                <a:cs typeface="Gill Sans MT"/>
              </a:rPr>
              <a:t>Testing</a:t>
            </a:r>
            <a:r>
              <a:rPr sz="1600" kern="0" spc="-70" dirty="0">
                <a:solidFill>
                  <a:srgbClr val="585858"/>
                </a:solidFill>
                <a:latin typeface="Gill Sans MT"/>
                <a:cs typeface="Gill Sans MT"/>
              </a:rPr>
              <a:t> </a:t>
            </a:r>
            <a:r>
              <a:rPr sz="1600" kern="0" spc="-10" dirty="0">
                <a:solidFill>
                  <a:srgbClr val="585858"/>
                </a:solidFill>
                <a:latin typeface="Gill Sans MT"/>
                <a:cs typeface="Gill Sans MT"/>
              </a:rPr>
              <a:t>correlation</a:t>
            </a:r>
            <a:endParaRPr sz="1600" kern="0">
              <a:solidFill>
                <a:sysClr val="windowText" lastClr="000000"/>
              </a:solidFill>
              <a:latin typeface="Gill Sans MT"/>
              <a:cs typeface="Gill Sans MT"/>
            </a:endParaRPr>
          </a:p>
          <a:p>
            <a:pPr marL="697865" lvl="1" indent="-229235" eaLnBrk="1" fontAlgn="auto" hangingPunct="1">
              <a:spcBef>
                <a:spcPts val="885"/>
              </a:spcBef>
              <a:spcAft>
                <a:spcPts val="0"/>
              </a:spcAft>
              <a:buClr>
                <a:srgbClr val="17406C"/>
              </a:buClr>
              <a:buFontTx/>
              <a:buChar char="–"/>
              <a:tabLst>
                <a:tab pos="697865" algn="l"/>
                <a:tab pos="698500" algn="l"/>
              </a:tabLst>
              <a:defRPr/>
            </a:pPr>
            <a:r>
              <a:rPr sz="1600" kern="0" dirty="0">
                <a:solidFill>
                  <a:srgbClr val="585858"/>
                </a:solidFill>
                <a:latin typeface="Gill Sans MT"/>
                <a:cs typeface="Gill Sans MT"/>
              </a:rPr>
              <a:t>Are</a:t>
            </a:r>
            <a:r>
              <a:rPr sz="1600" kern="0" spc="-75" dirty="0">
                <a:solidFill>
                  <a:srgbClr val="585858"/>
                </a:solidFill>
                <a:latin typeface="Gill Sans MT"/>
                <a:cs typeface="Gill Sans MT"/>
              </a:rPr>
              <a:t> </a:t>
            </a:r>
            <a:r>
              <a:rPr sz="1600" kern="0" dirty="0">
                <a:solidFill>
                  <a:srgbClr val="585858"/>
                </a:solidFill>
                <a:latin typeface="Gill Sans MT"/>
                <a:cs typeface="Gill Sans MT"/>
              </a:rPr>
              <a:t>the</a:t>
            </a:r>
            <a:r>
              <a:rPr sz="1600" kern="0" spc="-60" dirty="0">
                <a:solidFill>
                  <a:srgbClr val="585858"/>
                </a:solidFill>
                <a:latin typeface="Gill Sans MT"/>
                <a:cs typeface="Gill Sans MT"/>
              </a:rPr>
              <a:t> </a:t>
            </a:r>
            <a:r>
              <a:rPr sz="1600" kern="0" dirty="0">
                <a:solidFill>
                  <a:srgbClr val="585858"/>
                </a:solidFill>
                <a:latin typeface="Gill Sans MT"/>
                <a:cs typeface="Gill Sans MT"/>
              </a:rPr>
              <a:t>results</a:t>
            </a:r>
            <a:r>
              <a:rPr sz="1600" kern="0" spc="-60" dirty="0">
                <a:solidFill>
                  <a:srgbClr val="585858"/>
                </a:solidFill>
                <a:latin typeface="Gill Sans MT"/>
                <a:cs typeface="Gill Sans MT"/>
              </a:rPr>
              <a:t> </a:t>
            </a:r>
            <a:r>
              <a:rPr sz="1600" kern="0" dirty="0">
                <a:solidFill>
                  <a:srgbClr val="585858"/>
                </a:solidFill>
                <a:latin typeface="Gill Sans MT"/>
                <a:cs typeface="Gill Sans MT"/>
              </a:rPr>
              <a:t>statistically</a:t>
            </a:r>
            <a:r>
              <a:rPr sz="1600" kern="0" spc="-35" dirty="0">
                <a:solidFill>
                  <a:srgbClr val="585858"/>
                </a:solidFill>
                <a:latin typeface="Gill Sans MT"/>
                <a:cs typeface="Gill Sans MT"/>
              </a:rPr>
              <a:t> </a:t>
            </a:r>
            <a:r>
              <a:rPr sz="1600" kern="0" spc="-10" dirty="0">
                <a:solidFill>
                  <a:srgbClr val="585858"/>
                </a:solidFill>
                <a:latin typeface="Gill Sans MT"/>
                <a:cs typeface="Gill Sans MT"/>
              </a:rPr>
              <a:t>significant?</a:t>
            </a:r>
            <a:endParaRPr sz="1600" kern="0">
              <a:solidFill>
                <a:sysClr val="windowText" lastClr="000000"/>
              </a:solidFill>
              <a:latin typeface="Gill Sans MT"/>
              <a:cs typeface="Gill Sans MT"/>
            </a:endParaRPr>
          </a:p>
        </p:txBody>
      </p:sp>
      <p:pic>
        <p:nvPicPr>
          <p:cNvPr id="16388" name="object 4" descr="The image features four humanoid figures arranged in a row, each representing different generations of a model. Each figure has a simplistic, skeletal design with a blue and transparent structure, showcasing joints and limbs. &#10;&#10;- **Generation 1**: The figure on the far left appears the most basic, with minimal detail and a simple pose.&#10;- **Generation 6**: The second figure shows some improvements in design and articulation compared to Generation 1.&#10;- **Generation 17**: The third figure exhibits further enhancements, with more defined features and a more dynamic pose.&#10;- **Generation 921**: The final figure on the far right is the most advanced, displaying a complex structure and a more natural stance.&#10;&#10;Above each figure, the respective generation number is labeled clearly. The background consists of a checkered floor, emphasizing the figures' development over time.">
            <a:extLst>
              <a:ext uri="{FF2B5EF4-FFF2-40B4-BE49-F238E27FC236}">
                <a16:creationId xmlns:a16="http://schemas.microsoft.com/office/drawing/2014/main" id="{1D2BDC16-8940-A332-48A6-025FF0EF3C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44963" y="3429000"/>
            <a:ext cx="4425950" cy="248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object 5">
            <a:extLst>
              <a:ext uri="{FF2B5EF4-FFF2-40B4-BE49-F238E27FC236}">
                <a16:creationId xmlns:a16="http://schemas.microsoft.com/office/drawing/2014/main" id="{E846C190-1D9E-9499-2399-5D3389238CA4}"/>
              </a:ext>
            </a:extLst>
          </p:cNvPr>
          <p:cNvSpPr>
            <a:spLocks noGrp="1"/>
          </p:cNvSpPr>
          <p:nvPr>
            <p:ph type="ftr" sz="quarter" idx="10"/>
          </p:nvPr>
        </p:nvSpPr>
        <p:spPr/>
        <p:txBody>
          <a:bodyPr vert="horz" tIns="3175" rtlCol="0"/>
          <a:lstStyle/>
          <a:p>
            <a:pPr>
              <a:defRPr/>
            </a:pPr>
            <a:r>
              <a:t>COS700</a:t>
            </a:r>
            <a:r>
              <a:rPr spc="-30"/>
              <a:t> </a:t>
            </a:r>
            <a:r>
              <a:t>Research</a:t>
            </a:r>
            <a:r>
              <a:rPr spc="-35"/>
              <a:t> </a:t>
            </a:r>
            <a:r>
              <a:rPr spc="-10"/>
              <a:t>Methods</a:t>
            </a:r>
          </a:p>
        </p:txBody>
      </p:sp>
      <p:sp>
        <p:nvSpPr>
          <p:cNvPr id="6" name="object 6">
            <a:extLst>
              <a:ext uri="{FF2B5EF4-FFF2-40B4-BE49-F238E27FC236}">
                <a16:creationId xmlns:a16="http://schemas.microsoft.com/office/drawing/2014/main" id="{BA33F100-65E2-C488-33D5-BF282109ABCE}"/>
              </a:ext>
            </a:extLst>
          </p:cNvPr>
          <p:cNvSpPr>
            <a:spLocks noGrp="1"/>
          </p:cNvSpPr>
          <p:nvPr>
            <p:ph type="sldNum" sz="quarter" idx="12"/>
          </p:nvPr>
        </p:nvSpPr>
        <p:spPr/>
        <p:txBody>
          <a:bodyPr vert="horz" tIns="3175" rtlCol="0"/>
          <a:lstStyle/>
          <a:p>
            <a:pPr marL="38100">
              <a:defRPr/>
            </a:pPr>
            <a:fld id="{97A92A45-A63F-4241-9BF5-AC531A8E3B75}" type="slidenum">
              <a:rPr spc="-25"/>
              <a:pPr marL="38100">
                <a:defRPr/>
              </a:pPr>
              <a:t>15</a:t>
            </a:fld>
            <a:endParaRPr spc="-25"/>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E05502AB-C23F-166C-67ED-7BEAE85C0067}"/>
              </a:ext>
            </a:extLst>
          </p:cNvPr>
          <p:cNvSpPr txBox="1">
            <a:spLocks noGrp="1"/>
          </p:cNvSpPr>
          <p:nvPr>
            <p:ph type="title"/>
          </p:nvPr>
        </p:nvSpPr>
        <p:spPr>
          <a:xfrm>
            <a:off x="814388" y="220663"/>
            <a:ext cx="6310312" cy="803275"/>
          </a:xfrm>
        </p:spPr>
        <p:txBody>
          <a:bodyPr tIns="12700" rtlCol="0"/>
          <a:lstStyle/>
          <a:p>
            <a:pPr marL="12700" eaLnBrk="1" fontAlgn="auto" hangingPunct="1">
              <a:spcBef>
                <a:spcPts val="100"/>
              </a:spcBef>
              <a:spcAft>
                <a:spcPts val="0"/>
              </a:spcAft>
              <a:defRPr/>
            </a:pPr>
            <a:r>
              <a:rPr spc="85" dirty="0"/>
              <a:t>MATHEMATICAL</a:t>
            </a:r>
            <a:r>
              <a:rPr spc="275" dirty="0"/>
              <a:t> </a:t>
            </a:r>
            <a:r>
              <a:rPr spc="110" dirty="0"/>
              <a:t>PROOFS</a:t>
            </a:r>
          </a:p>
        </p:txBody>
      </p:sp>
      <p:sp>
        <p:nvSpPr>
          <p:cNvPr id="3" name="object 3">
            <a:extLst>
              <a:ext uri="{FF2B5EF4-FFF2-40B4-BE49-F238E27FC236}">
                <a16:creationId xmlns:a16="http://schemas.microsoft.com/office/drawing/2014/main" id="{4DA81ACF-302F-8AFF-2603-F10701D9C18F}"/>
              </a:ext>
            </a:extLst>
          </p:cNvPr>
          <p:cNvSpPr txBox="1"/>
          <p:nvPr/>
        </p:nvSpPr>
        <p:spPr>
          <a:xfrm>
            <a:off x="823913" y="1035050"/>
            <a:ext cx="5943600" cy="2309813"/>
          </a:xfrm>
          <a:prstGeom prst="rect">
            <a:avLst/>
          </a:prstGeom>
        </p:spPr>
        <p:txBody>
          <a:bodyPr lIns="0" tIns="131445" rIns="0" bIns="0">
            <a:spAutoFit/>
          </a:bodyPr>
          <a:lstStyle/>
          <a:p>
            <a:pPr marL="241300" indent="-228600" eaLnBrk="1" fontAlgn="auto" hangingPunct="1">
              <a:spcBef>
                <a:spcPts val="1035"/>
              </a:spcBef>
              <a:spcAft>
                <a:spcPts val="0"/>
              </a:spcAft>
              <a:buClr>
                <a:srgbClr val="17406C"/>
              </a:buClr>
              <a:buFont typeface="Arial"/>
              <a:buChar char="•"/>
              <a:tabLst>
                <a:tab pos="240665" algn="l"/>
                <a:tab pos="241300" algn="l"/>
              </a:tabLst>
              <a:defRPr/>
            </a:pPr>
            <a:r>
              <a:rPr sz="2000" kern="0" dirty="0">
                <a:solidFill>
                  <a:srgbClr val="585858"/>
                </a:solidFill>
                <a:latin typeface="Gill Sans MT"/>
                <a:cs typeface="Gill Sans MT"/>
              </a:rPr>
              <a:t>If</a:t>
            </a:r>
            <a:r>
              <a:rPr sz="2000" kern="0" spc="-30" dirty="0">
                <a:solidFill>
                  <a:srgbClr val="585858"/>
                </a:solidFill>
                <a:latin typeface="Gill Sans MT"/>
                <a:cs typeface="Gill Sans MT"/>
              </a:rPr>
              <a:t> </a:t>
            </a:r>
            <a:r>
              <a:rPr sz="2000" kern="0" dirty="0">
                <a:solidFill>
                  <a:srgbClr val="585858"/>
                </a:solidFill>
                <a:latin typeface="Gill Sans MT"/>
                <a:cs typeface="Gill Sans MT"/>
              </a:rPr>
              <a:t>a</a:t>
            </a:r>
            <a:r>
              <a:rPr sz="2000" kern="0" spc="-25" dirty="0">
                <a:solidFill>
                  <a:srgbClr val="585858"/>
                </a:solidFill>
                <a:latin typeface="Gill Sans MT"/>
                <a:cs typeface="Gill Sans MT"/>
              </a:rPr>
              <a:t> </a:t>
            </a:r>
            <a:r>
              <a:rPr sz="2000" kern="0" dirty="0">
                <a:solidFill>
                  <a:srgbClr val="585858"/>
                </a:solidFill>
                <a:latin typeface="Gill Sans MT"/>
                <a:cs typeface="Gill Sans MT"/>
              </a:rPr>
              <a:t>mathematical</a:t>
            </a:r>
            <a:r>
              <a:rPr sz="2000" kern="0" spc="-65" dirty="0">
                <a:solidFill>
                  <a:srgbClr val="585858"/>
                </a:solidFill>
                <a:latin typeface="Gill Sans MT"/>
                <a:cs typeface="Gill Sans MT"/>
              </a:rPr>
              <a:t> </a:t>
            </a:r>
            <a:r>
              <a:rPr sz="2000" kern="0" dirty="0">
                <a:solidFill>
                  <a:srgbClr val="585858"/>
                </a:solidFill>
                <a:latin typeface="Gill Sans MT"/>
                <a:cs typeface="Gill Sans MT"/>
              </a:rPr>
              <a:t>proof</a:t>
            </a:r>
            <a:r>
              <a:rPr sz="2000" kern="0" spc="-40" dirty="0">
                <a:solidFill>
                  <a:srgbClr val="585858"/>
                </a:solidFill>
                <a:latin typeface="Gill Sans MT"/>
                <a:cs typeface="Gill Sans MT"/>
              </a:rPr>
              <a:t> </a:t>
            </a:r>
            <a:r>
              <a:rPr sz="2000" kern="0" dirty="0">
                <a:solidFill>
                  <a:srgbClr val="585858"/>
                </a:solidFill>
                <a:latin typeface="Gill Sans MT"/>
                <a:cs typeface="Gill Sans MT"/>
              </a:rPr>
              <a:t>is</a:t>
            </a:r>
            <a:r>
              <a:rPr sz="2000" kern="0" spc="-15" dirty="0">
                <a:solidFill>
                  <a:srgbClr val="585858"/>
                </a:solidFill>
                <a:latin typeface="Gill Sans MT"/>
                <a:cs typeface="Gill Sans MT"/>
              </a:rPr>
              <a:t> </a:t>
            </a:r>
            <a:r>
              <a:rPr sz="2000" kern="0" spc="-10" dirty="0">
                <a:solidFill>
                  <a:srgbClr val="585858"/>
                </a:solidFill>
                <a:latin typeface="Gill Sans MT"/>
                <a:cs typeface="Gill Sans MT"/>
              </a:rPr>
              <a:t>correct,</a:t>
            </a:r>
            <a:r>
              <a:rPr sz="2000" kern="0" spc="-229" dirty="0">
                <a:solidFill>
                  <a:srgbClr val="585858"/>
                </a:solidFill>
                <a:latin typeface="Gill Sans MT"/>
                <a:cs typeface="Gill Sans MT"/>
              </a:rPr>
              <a:t> </a:t>
            </a:r>
            <a:r>
              <a:rPr sz="2000" kern="0" dirty="0">
                <a:solidFill>
                  <a:srgbClr val="585858"/>
                </a:solidFill>
                <a:latin typeface="Gill Sans MT"/>
                <a:cs typeface="Gill Sans MT"/>
              </a:rPr>
              <a:t>it</a:t>
            </a:r>
            <a:r>
              <a:rPr sz="2000" kern="0" spc="-35" dirty="0">
                <a:solidFill>
                  <a:srgbClr val="585858"/>
                </a:solidFill>
                <a:latin typeface="Gill Sans MT"/>
                <a:cs typeface="Gill Sans MT"/>
              </a:rPr>
              <a:t> </a:t>
            </a:r>
            <a:r>
              <a:rPr sz="2000" kern="0" dirty="0">
                <a:solidFill>
                  <a:srgbClr val="585858"/>
                </a:solidFill>
                <a:latin typeface="Gill Sans MT"/>
                <a:cs typeface="Gill Sans MT"/>
              </a:rPr>
              <a:t>cannot</a:t>
            </a:r>
            <a:r>
              <a:rPr sz="2000" kern="0" spc="-50" dirty="0">
                <a:solidFill>
                  <a:srgbClr val="585858"/>
                </a:solidFill>
                <a:latin typeface="Gill Sans MT"/>
                <a:cs typeface="Gill Sans MT"/>
              </a:rPr>
              <a:t> </a:t>
            </a:r>
            <a:r>
              <a:rPr sz="2000" kern="0" dirty="0">
                <a:solidFill>
                  <a:srgbClr val="585858"/>
                </a:solidFill>
                <a:latin typeface="Gill Sans MT"/>
                <a:cs typeface="Gill Sans MT"/>
              </a:rPr>
              <a:t>be</a:t>
            </a:r>
            <a:r>
              <a:rPr sz="2000" kern="0" spc="-10" dirty="0">
                <a:solidFill>
                  <a:srgbClr val="585858"/>
                </a:solidFill>
                <a:latin typeface="Gill Sans MT"/>
                <a:cs typeface="Gill Sans MT"/>
              </a:rPr>
              <a:t> disputed</a:t>
            </a:r>
            <a:endParaRPr sz="2000" kern="0">
              <a:solidFill>
                <a:sysClr val="windowText" lastClr="000000"/>
              </a:solidFill>
              <a:latin typeface="Gill Sans MT"/>
              <a:cs typeface="Gill Sans MT"/>
            </a:endParaRPr>
          </a:p>
          <a:p>
            <a:pPr marL="241300" indent="-228600" eaLnBrk="1" fontAlgn="auto" hangingPunct="1">
              <a:spcBef>
                <a:spcPts val="940"/>
              </a:spcBef>
              <a:spcAft>
                <a:spcPts val="0"/>
              </a:spcAft>
              <a:buClr>
                <a:srgbClr val="17406C"/>
              </a:buClr>
              <a:buFont typeface="Arial"/>
              <a:buChar char="•"/>
              <a:tabLst>
                <a:tab pos="240665" algn="l"/>
                <a:tab pos="241300" algn="l"/>
              </a:tabLst>
              <a:defRPr/>
            </a:pPr>
            <a:r>
              <a:rPr sz="2000" kern="0" dirty="0">
                <a:solidFill>
                  <a:srgbClr val="585858"/>
                </a:solidFill>
                <a:latin typeface="Gill Sans MT"/>
                <a:cs typeface="Gill Sans MT"/>
              </a:rPr>
              <a:t>Examples</a:t>
            </a:r>
            <a:r>
              <a:rPr sz="2000" kern="0" spc="-45" dirty="0">
                <a:solidFill>
                  <a:srgbClr val="585858"/>
                </a:solidFill>
                <a:latin typeface="Gill Sans MT"/>
                <a:cs typeface="Gill Sans MT"/>
              </a:rPr>
              <a:t> </a:t>
            </a:r>
            <a:r>
              <a:rPr sz="2000" kern="0" dirty="0">
                <a:solidFill>
                  <a:srgbClr val="585858"/>
                </a:solidFill>
                <a:latin typeface="Gill Sans MT"/>
                <a:cs typeface="Gill Sans MT"/>
              </a:rPr>
              <a:t>of</a:t>
            </a:r>
            <a:r>
              <a:rPr sz="2000" kern="0" spc="-10" dirty="0">
                <a:solidFill>
                  <a:srgbClr val="585858"/>
                </a:solidFill>
                <a:latin typeface="Gill Sans MT"/>
                <a:cs typeface="Gill Sans MT"/>
              </a:rPr>
              <a:t> </a:t>
            </a:r>
            <a:r>
              <a:rPr sz="2000" kern="0" dirty="0">
                <a:solidFill>
                  <a:srgbClr val="585858"/>
                </a:solidFill>
                <a:latin typeface="Gill Sans MT"/>
                <a:cs typeface="Gill Sans MT"/>
              </a:rPr>
              <a:t>things</a:t>
            </a:r>
            <a:r>
              <a:rPr sz="2000" kern="0" spc="-40" dirty="0">
                <a:solidFill>
                  <a:srgbClr val="585858"/>
                </a:solidFill>
                <a:latin typeface="Gill Sans MT"/>
                <a:cs typeface="Gill Sans MT"/>
              </a:rPr>
              <a:t> </a:t>
            </a:r>
            <a:r>
              <a:rPr sz="2000" kern="0" dirty="0">
                <a:solidFill>
                  <a:srgbClr val="585858"/>
                </a:solidFill>
                <a:latin typeface="Gill Sans MT"/>
                <a:cs typeface="Gill Sans MT"/>
              </a:rPr>
              <a:t>that</a:t>
            </a:r>
            <a:r>
              <a:rPr sz="2000" kern="0" spc="-35" dirty="0">
                <a:solidFill>
                  <a:srgbClr val="585858"/>
                </a:solidFill>
                <a:latin typeface="Gill Sans MT"/>
                <a:cs typeface="Gill Sans MT"/>
              </a:rPr>
              <a:t> </a:t>
            </a:r>
            <a:r>
              <a:rPr sz="2000" kern="0" dirty="0">
                <a:solidFill>
                  <a:srgbClr val="585858"/>
                </a:solidFill>
                <a:latin typeface="Gill Sans MT"/>
                <a:cs typeface="Gill Sans MT"/>
              </a:rPr>
              <a:t>can</a:t>
            </a:r>
            <a:r>
              <a:rPr sz="2000" kern="0" spc="-10" dirty="0">
                <a:solidFill>
                  <a:srgbClr val="585858"/>
                </a:solidFill>
                <a:latin typeface="Gill Sans MT"/>
                <a:cs typeface="Gill Sans MT"/>
              </a:rPr>
              <a:t> </a:t>
            </a:r>
            <a:r>
              <a:rPr sz="2000" kern="0" dirty="0">
                <a:solidFill>
                  <a:srgbClr val="585858"/>
                </a:solidFill>
                <a:latin typeface="Gill Sans MT"/>
                <a:cs typeface="Gill Sans MT"/>
              </a:rPr>
              <a:t>be</a:t>
            </a:r>
            <a:r>
              <a:rPr sz="2000" kern="0" spc="10" dirty="0">
                <a:solidFill>
                  <a:srgbClr val="585858"/>
                </a:solidFill>
                <a:latin typeface="Gill Sans MT"/>
                <a:cs typeface="Gill Sans MT"/>
              </a:rPr>
              <a:t> </a:t>
            </a:r>
            <a:r>
              <a:rPr sz="2000" kern="0" spc="-10" dirty="0">
                <a:solidFill>
                  <a:srgbClr val="585858"/>
                </a:solidFill>
                <a:latin typeface="Gill Sans MT"/>
                <a:cs typeface="Gill Sans MT"/>
              </a:rPr>
              <a:t>proved:</a:t>
            </a:r>
            <a:endParaRPr sz="2000" kern="0">
              <a:solidFill>
                <a:sysClr val="windowText" lastClr="000000"/>
              </a:solidFill>
              <a:latin typeface="Gill Sans MT"/>
              <a:cs typeface="Gill Sans MT"/>
            </a:endParaRPr>
          </a:p>
          <a:p>
            <a:pPr marL="697865" lvl="1" indent="-229235" eaLnBrk="1" fontAlgn="auto" hangingPunct="1">
              <a:spcBef>
                <a:spcPts val="950"/>
              </a:spcBef>
              <a:spcAft>
                <a:spcPts val="0"/>
              </a:spcAft>
              <a:buClr>
                <a:srgbClr val="17406C"/>
              </a:buClr>
              <a:buFontTx/>
              <a:buChar char="–"/>
              <a:tabLst>
                <a:tab pos="697865" algn="l"/>
                <a:tab pos="698500" algn="l"/>
              </a:tabLst>
              <a:defRPr/>
            </a:pPr>
            <a:r>
              <a:rPr sz="1600" kern="0" dirty="0">
                <a:solidFill>
                  <a:srgbClr val="585858"/>
                </a:solidFill>
                <a:latin typeface="Gill Sans MT"/>
                <a:cs typeface="Gill Sans MT"/>
              </a:rPr>
              <a:t>Computability</a:t>
            </a:r>
            <a:r>
              <a:rPr sz="1600" kern="0" spc="-40" dirty="0">
                <a:solidFill>
                  <a:srgbClr val="585858"/>
                </a:solidFill>
                <a:latin typeface="Gill Sans MT"/>
                <a:cs typeface="Gill Sans MT"/>
              </a:rPr>
              <a:t> </a:t>
            </a:r>
            <a:r>
              <a:rPr sz="1600" kern="0" dirty="0">
                <a:solidFill>
                  <a:srgbClr val="585858"/>
                </a:solidFill>
                <a:latin typeface="Gill Sans MT"/>
                <a:cs typeface="Gill Sans MT"/>
              </a:rPr>
              <a:t>&amp;</a:t>
            </a:r>
            <a:r>
              <a:rPr sz="1600" kern="0" spc="-70" dirty="0">
                <a:solidFill>
                  <a:srgbClr val="585858"/>
                </a:solidFill>
                <a:latin typeface="Gill Sans MT"/>
                <a:cs typeface="Gill Sans MT"/>
              </a:rPr>
              <a:t> </a:t>
            </a:r>
            <a:r>
              <a:rPr sz="1600" kern="0" dirty="0">
                <a:solidFill>
                  <a:srgbClr val="585858"/>
                </a:solidFill>
                <a:latin typeface="Gill Sans MT"/>
                <a:cs typeface="Gill Sans MT"/>
              </a:rPr>
              <a:t>algorithmic</a:t>
            </a:r>
            <a:r>
              <a:rPr sz="1600" kern="0" spc="-50" dirty="0">
                <a:solidFill>
                  <a:srgbClr val="585858"/>
                </a:solidFill>
                <a:latin typeface="Gill Sans MT"/>
                <a:cs typeface="Gill Sans MT"/>
              </a:rPr>
              <a:t> </a:t>
            </a:r>
            <a:r>
              <a:rPr sz="1600" kern="0" spc="-10" dirty="0">
                <a:solidFill>
                  <a:srgbClr val="585858"/>
                </a:solidFill>
                <a:latin typeface="Gill Sans MT"/>
                <a:cs typeface="Gill Sans MT"/>
              </a:rPr>
              <a:t>complexity</a:t>
            </a:r>
            <a:endParaRPr sz="1600" kern="0">
              <a:solidFill>
                <a:sysClr val="windowText" lastClr="000000"/>
              </a:solidFill>
              <a:latin typeface="Gill Sans MT"/>
              <a:cs typeface="Gill Sans MT"/>
            </a:endParaRPr>
          </a:p>
          <a:p>
            <a:pPr marL="697865" lvl="1" indent="-229235" eaLnBrk="1" fontAlgn="auto" hangingPunct="1">
              <a:spcBef>
                <a:spcPts val="890"/>
              </a:spcBef>
              <a:spcAft>
                <a:spcPts val="0"/>
              </a:spcAft>
              <a:buClr>
                <a:srgbClr val="17406C"/>
              </a:buClr>
              <a:buFontTx/>
              <a:buChar char="–"/>
              <a:tabLst>
                <a:tab pos="697865" algn="l"/>
                <a:tab pos="698500" algn="l"/>
              </a:tabLst>
              <a:defRPr/>
            </a:pPr>
            <a:r>
              <a:rPr sz="1600" kern="0" spc="-10" dirty="0">
                <a:solidFill>
                  <a:srgbClr val="585858"/>
                </a:solidFill>
                <a:latin typeface="Gill Sans MT"/>
                <a:cs typeface="Gill Sans MT"/>
              </a:rPr>
              <a:t>Correctness</a:t>
            </a:r>
            <a:endParaRPr sz="1600" kern="0">
              <a:solidFill>
                <a:sysClr val="windowText" lastClr="000000"/>
              </a:solidFill>
              <a:latin typeface="Gill Sans MT"/>
              <a:cs typeface="Gill Sans MT"/>
            </a:endParaRPr>
          </a:p>
          <a:p>
            <a:pPr marL="697865" lvl="1" indent="-229235" eaLnBrk="1" fontAlgn="auto" hangingPunct="1">
              <a:spcBef>
                <a:spcPts val="890"/>
              </a:spcBef>
              <a:spcAft>
                <a:spcPts val="0"/>
              </a:spcAft>
              <a:buClr>
                <a:srgbClr val="17406C"/>
              </a:buClr>
              <a:buFontTx/>
              <a:buChar char="–"/>
              <a:tabLst>
                <a:tab pos="697865" algn="l"/>
                <a:tab pos="698500" algn="l"/>
              </a:tabLst>
              <a:defRPr/>
            </a:pPr>
            <a:r>
              <a:rPr sz="1600" kern="0" dirty="0">
                <a:solidFill>
                  <a:srgbClr val="585858"/>
                </a:solidFill>
                <a:latin typeface="Gill Sans MT"/>
                <a:cs typeface="Gill Sans MT"/>
              </a:rPr>
              <a:t>Combinatorics</a:t>
            </a:r>
            <a:r>
              <a:rPr sz="1600" kern="0" spc="-20" dirty="0">
                <a:solidFill>
                  <a:srgbClr val="585858"/>
                </a:solidFill>
                <a:latin typeface="Gill Sans MT"/>
                <a:cs typeface="Gill Sans MT"/>
              </a:rPr>
              <a:t> </a:t>
            </a:r>
            <a:r>
              <a:rPr sz="1600" kern="0" dirty="0">
                <a:solidFill>
                  <a:srgbClr val="585858"/>
                </a:solidFill>
                <a:latin typeface="Gill Sans MT"/>
                <a:cs typeface="Gill Sans MT"/>
              </a:rPr>
              <a:t>&amp;</a:t>
            </a:r>
            <a:r>
              <a:rPr sz="1600" kern="0" spc="-65" dirty="0">
                <a:solidFill>
                  <a:srgbClr val="585858"/>
                </a:solidFill>
                <a:latin typeface="Gill Sans MT"/>
                <a:cs typeface="Gill Sans MT"/>
              </a:rPr>
              <a:t> </a:t>
            </a:r>
            <a:r>
              <a:rPr sz="1600" kern="0" dirty="0">
                <a:solidFill>
                  <a:srgbClr val="585858"/>
                </a:solidFill>
                <a:latin typeface="Gill Sans MT"/>
                <a:cs typeface="Gill Sans MT"/>
              </a:rPr>
              <a:t>graph</a:t>
            </a:r>
            <a:r>
              <a:rPr sz="1600" kern="0" spc="-50" dirty="0">
                <a:solidFill>
                  <a:srgbClr val="585858"/>
                </a:solidFill>
                <a:latin typeface="Gill Sans MT"/>
                <a:cs typeface="Gill Sans MT"/>
              </a:rPr>
              <a:t> </a:t>
            </a:r>
            <a:r>
              <a:rPr sz="1600" kern="0" spc="-10" dirty="0">
                <a:solidFill>
                  <a:srgbClr val="585858"/>
                </a:solidFill>
                <a:latin typeface="Gill Sans MT"/>
                <a:cs typeface="Gill Sans MT"/>
              </a:rPr>
              <a:t>theory</a:t>
            </a:r>
            <a:endParaRPr sz="1600" kern="0">
              <a:solidFill>
                <a:sysClr val="windowText" lastClr="000000"/>
              </a:solidFill>
              <a:latin typeface="Gill Sans MT"/>
              <a:cs typeface="Gill Sans MT"/>
            </a:endParaRPr>
          </a:p>
          <a:p>
            <a:pPr marL="697865" lvl="1" indent="-229235" eaLnBrk="1" fontAlgn="auto" hangingPunct="1">
              <a:spcBef>
                <a:spcPts val="900"/>
              </a:spcBef>
              <a:spcAft>
                <a:spcPts val="0"/>
              </a:spcAft>
              <a:buClr>
                <a:srgbClr val="17406C"/>
              </a:buClr>
              <a:buFontTx/>
              <a:buChar char="–"/>
              <a:tabLst>
                <a:tab pos="697865" algn="l"/>
                <a:tab pos="698500" algn="l"/>
              </a:tabLst>
              <a:defRPr/>
            </a:pPr>
            <a:r>
              <a:rPr sz="1600" kern="0" dirty="0">
                <a:solidFill>
                  <a:srgbClr val="585858"/>
                </a:solidFill>
                <a:latin typeface="Gill Sans MT"/>
                <a:cs typeface="Gill Sans MT"/>
              </a:rPr>
              <a:t>Behaviour</a:t>
            </a:r>
            <a:r>
              <a:rPr sz="1600" kern="0" spc="-30" dirty="0">
                <a:solidFill>
                  <a:srgbClr val="585858"/>
                </a:solidFill>
                <a:latin typeface="Gill Sans MT"/>
                <a:cs typeface="Gill Sans MT"/>
              </a:rPr>
              <a:t> </a:t>
            </a:r>
            <a:r>
              <a:rPr sz="1600" kern="0" dirty="0">
                <a:solidFill>
                  <a:srgbClr val="585858"/>
                </a:solidFill>
                <a:latin typeface="Gill Sans MT"/>
                <a:cs typeface="Gill Sans MT"/>
              </a:rPr>
              <a:t>of</a:t>
            </a:r>
            <a:r>
              <a:rPr sz="1600" kern="0" spc="-45" dirty="0">
                <a:solidFill>
                  <a:srgbClr val="585858"/>
                </a:solidFill>
                <a:latin typeface="Gill Sans MT"/>
                <a:cs typeface="Gill Sans MT"/>
              </a:rPr>
              <a:t> </a:t>
            </a:r>
            <a:r>
              <a:rPr sz="1600" kern="0" dirty="0">
                <a:solidFill>
                  <a:srgbClr val="585858"/>
                </a:solidFill>
                <a:latin typeface="Gill Sans MT"/>
                <a:cs typeface="Gill Sans MT"/>
              </a:rPr>
              <a:t>an</a:t>
            </a:r>
            <a:r>
              <a:rPr sz="1600" kern="0" spc="-35" dirty="0">
                <a:solidFill>
                  <a:srgbClr val="585858"/>
                </a:solidFill>
                <a:latin typeface="Gill Sans MT"/>
                <a:cs typeface="Gill Sans MT"/>
              </a:rPr>
              <a:t> </a:t>
            </a:r>
            <a:r>
              <a:rPr sz="1600" kern="0" dirty="0">
                <a:solidFill>
                  <a:srgbClr val="585858"/>
                </a:solidFill>
                <a:latin typeface="Gill Sans MT"/>
                <a:cs typeface="Gill Sans MT"/>
              </a:rPr>
              <a:t>algorithm</a:t>
            </a:r>
            <a:r>
              <a:rPr sz="1600" kern="0" spc="-20" dirty="0">
                <a:solidFill>
                  <a:srgbClr val="585858"/>
                </a:solidFill>
                <a:latin typeface="Gill Sans MT"/>
                <a:cs typeface="Gill Sans MT"/>
              </a:rPr>
              <a:t> </a:t>
            </a:r>
            <a:r>
              <a:rPr sz="1600" kern="0" dirty="0">
                <a:solidFill>
                  <a:srgbClr val="585858"/>
                </a:solidFill>
                <a:latin typeface="Gill Sans MT"/>
                <a:cs typeface="Gill Sans MT"/>
              </a:rPr>
              <a:t>(such</a:t>
            </a:r>
            <a:r>
              <a:rPr sz="1600" kern="0" spc="-50" dirty="0">
                <a:solidFill>
                  <a:srgbClr val="585858"/>
                </a:solidFill>
                <a:latin typeface="Gill Sans MT"/>
                <a:cs typeface="Gill Sans MT"/>
              </a:rPr>
              <a:t> </a:t>
            </a:r>
            <a:r>
              <a:rPr sz="1600" kern="0" dirty="0">
                <a:solidFill>
                  <a:srgbClr val="585858"/>
                </a:solidFill>
                <a:latin typeface="Gill Sans MT"/>
                <a:cs typeface="Gill Sans MT"/>
              </a:rPr>
              <a:t>as</a:t>
            </a:r>
            <a:r>
              <a:rPr sz="1600" kern="0" spc="-55" dirty="0">
                <a:solidFill>
                  <a:srgbClr val="585858"/>
                </a:solidFill>
                <a:latin typeface="Gill Sans MT"/>
                <a:cs typeface="Gill Sans MT"/>
              </a:rPr>
              <a:t> </a:t>
            </a:r>
            <a:r>
              <a:rPr sz="1600" kern="0" dirty="0">
                <a:solidFill>
                  <a:srgbClr val="585858"/>
                </a:solidFill>
                <a:latin typeface="Gill Sans MT"/>
                <a:cs typeface="Gill Sans MT"/>
              </a:rPr>
              <a:t>a</a:t>
            </a:r>
            <a:r>
              <a:rPr sz="1600" kern="0" spc="-40" dirty="0">
                <a:solidFill>
                  <a:srgbClr val="585858"/>
                </a:solidFill>
                <a:latin typeface="Gill Sans MT"/>
                <a:cs typeface="Gill Sans MT"/>
              </a:rPr>
              <a:t> </a:t>
            </a:r>
            <a:r>
              <a:rPr sz="1600" kern="0" dirty="0">
                <a:solidFill>
                  <a:srgbClr val="585858"/>
                </a:solidFill>
                <a:latin typeface="Gill Sans MT"/>
                <a:cs typeface="Gill Sans MT"/>
              </a:rPr>
              <a:t>stochastic</a:t>
            </a:r>
            <a:r>
              <a:rPr sz="1600" kern="0" spc="-20" dirty="0">
                <a:solidFill>
                  <a:srgbClr val="585858"/>
                </a:solidFill>
                <a:latin typeface="Gill Sans MT"/>
                <a:cs typeface="Gill Sans MT"/>
              </a:rPr>
              <a:t> </a:t>
            </a:r>
            <a:r>
              <a:rPr sz="1600" kern="0" spc="-10" dirty="0">
                <a:solidFill>
                  <a:srgbClr val="585858"/>
                </a:solidFill>
                <a:latin typeface="Gill Sans MT"/>
                <a:cs typeface="Gill Sans MT"/>
              </a:rPr>
              <a:t>algorithm)</a:t>
            </a:r>
            <a:endParaRPr sz="1600" kern="0">
              <a:solidFill>
                <a:sysClr val="windowText" lastClr="000000"/>
              </a:solidFill>
              <a:latin typeface="Gill Sans MT"/>
              <a:cs typeface="Gill Sans MT"/>
            </a:endParaRPr>
          </a:p>
        </p:txBody>
      </p:sp>
      <p:pic>
        <p:nvPicPr>
          <p:cNvPr id="17412" name="object 4" descr="The image is a cartoon depicting a classroom scene with a chalkboard filled with complex mathematical equations and diagrams. Two characters are present: one is a teacher or presenter pointing at the chalkboard, while the other, presumably a student or colleague, stands beside him, looking at the board. The teacher is saying, &quot;I think you should be more explicit here in step two,&quot; referring to a part of the equations where the phrase &quot;THEN A MIRACLE OCCURS&quot; is written. The humor lies in the absurdity of suggesting that a miracle is a legitimate step in solving a mathematical problem.">
            <a:extLst>
              <a:ext uri="{FF2B5EF4-FFF2-40B4-BE49-F238E27FC236}">
                <a16:creationId xmlns:a16="http://schemas.microsoft.com/office/drawing/2014/main" id="{56839313-3A8D-6C84-4308-FEE42F700E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24525" y="3592513"/>
            <a:ext cx="2576513" cy="2932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object 5">
            <a:extLst>
              <a:ext uri="{FF2B5EF4-FFF2-40B4-BE49-F238E27FC236}">
                <a16:creationId xmlns:a16="http://schemas.microsoft.com/office/drawing/2014/main" id="{9B457394-B37C-5FF2-CE41-E179CF0535AA}"/>
              </a:ext>
            </a:extLst>
          </p:cNvPr>
          <p:cNvSpPr>
            <a:spLocks noGrp="1"/>
          </p:cNvSpPr>
          <p:nvPr>
            <p:ph type="ftr" sz="quarter" idx="10"/>
          </p:nvPr>
        </p:nvSpPr>
        <p:spPr/>
        <p:txBody>
          <a:bodyPr vert="horz" tIns="3175" rtlCol="0"/>
          <a:lstStyle/>
          <a:p>
            <a:pPr>
              <a:defRPr/>
            </a:pPr>
            <a:r>
              <a:t>COS700</a:t>
            </a:r>
            <a:r>
              <a:rPr spc="-30"/>
              <a:t> </a:t>
            </a:r>
            <a:r>
              <a:t>Research</a:t>
            </a:r>
            <a:r>
              <a:rPr spc="-35"/>
              <a:t> </a:t>
            </a:r>
            <a:r>
              <a:rPr spc="-10"/>
              <a:t>Methods</a:t>
            </a:r>
          </a:p>
        </p:txBody>
      </p:sp>
      <p:sp>
        <p:nvSpPr>
          <p:cNvPr id="6" name="object 6">
            <a:extLst>
              <a:ext uri="{FF2B5EF4-FFF2-40B4-BE49-F238E27FC236}">
                <a16:creationId xmlns:a16="http://schemas.microsoft.com/office/drawing/2014/main" id="{5FFEA629-D04C-9C6C-C245-445D7611C272}"/>
              </a:ext>
            </a:extLst>
          </p:cNvPr>
          <p:cNvSpPr>
            <a:spLocks noGrp="1"/>
          </p:cNvSpPr>
          <p:nvPr>
            <p:ph type="sldNum" sz="quarter" idx="12"/>
          </p:nvPr>
        </p:nvSpPr>
        <p:spPr/>
        <p:txBody>
          <a:bodyPr vert="horz" tIns="3175" rtlCol="0"/>
          <a:lstStyle/>
          <a:p>
            <a:pPr marL="38100">
              <a:defRPr/>
            </a:pPr>
            <a:fld id="{F8F1329F-90E8-4B20-B3FD-2730D9DE5829}" type="slidenum">
              <a:rPr spc="-25"/>
              <a:pPr marL="38100">
                <a:defRPr/>
              </a:pPr>
              <a:t>16</a:t>
            </a:fld>
            <a:endParaRPr spc="-25"/>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BDC10D06-C1C1-5844-FAAC-34C3421F26EA}"/>
              </a:ext>
            </a:extLst>
          </p:cNvPr>
          <p:cNvSpPr txBox="1">
            <a:spLocks noGrp="1"/>
          </p:cNvSpPr>
          <p:nvPr>
            <p:ph type="title"/>
          </p:nvPr>
        </p:nvSpPr>
        <p:spPr>
          <a:xfrm>
            <a:off x="814388" y="228600"/>
            <a:ext cx="7624762" cy="725488"/>
          </a:xfrm>
        </p:spPr>
        <p:txBody>
          <a:bodyPr tIns="12065" rtlCol="0"/>
          <a:lstStyle/>
          <a:p>
            <a:pPr marL="12700" eaLnBrk="1" fontAlgn="auto" hangingPunct="1">
              <a:spcBef>
                <a:spcPts val="95"/>
              </a:spcBef>
              <a:spcAft>
                <a:spcPts val="0"/>
              </a:spcAft>
              <a:defRPr/>
            </a:pPr>
            <a:r>
              <a:rPr sz="4600" spc="60" dirty="0"/>
              <a:t>MATHEMATICAL</a:t>
            </a:r>
            <a:r>
              <a:rPr sz="4600" spc="385" dirty="0"/>
              <a:t> </a:t>
            </a:r>
            <a:r>
              <a:rPr sz="4600" spc="85" dirty="0"/>
              <a:t>PROOFS</a:t>
            </a:r>
            <a:r>
              <a:rPr sz="4600" spc="375" dirty="0"/>
              <a:t> </a:t>
            </a:r>
            <a:r>
              <a:rPr sz="4600" spc="35" dirty="0"/>
              <a:t>(CONT.)</a:t>
            </a:r>
            <a:endParaRPr sz="4600"/>
          </a:p>
        </p:txBody>
      </p:sp>
      <p:sp>
        <p:nvSpPr>
          <p:cNvPr id="3" name="object 3">
            <a:extLst>
              <a:ext uri="{FF2B5EF4-FFF2-40B4-BE49-F238E27FC236}">
                <a16:creationId xmlns:a16="http://schemas.microsoft.com/office/drawing/2014/main" id="{04442A09-7955-E6F4-3995-B72FF369865D}"/>
              </a:ext>
            </a:extLst>
          </p:cNvPr>
          <p:cNvSpPr txBox="1"/>
          <p:nvPr/>
        </p:nvSpPr>
        <p:spPr>
          <a:xfrm>
            <a:off x="823913" y="1350963"/>
            <a:ext cx="7659687" cy="3984625"/>
          </a:xfrm>
          <a:prstGeom prst="rect">
            <a:avLst/>
          </a:prstGeom>
        </p:spPr>
        <p:txBody>
          <a:bodyPr lIns="0" tIns="43815" rIns="0" bIns="0">
            <a:spAutoFit/>
          </a:bodyPr>
          <a:lstStyle>
            <a:lvl1pPr marL="241300" indent="-228600">
              <a:tabLst>
                <a:tab pos="239713" algn="l"/>
                <a:tab pos="241300" algn="l"/>
              </a:tabLst>
              <a:defRPr>
                <a:solidFill>
                  <a:schemeClr val="tx1"/>
                </a:solidFill>
                <a:latin typeface="Arial" panose="020B0604020202020204" pitchFamily="34" charset="0"/>
              </a:defRPr>
            </a:lvl1pPr>
            <a:lvl2pPr marL="696913" indent="-228600">
              <a:tabLst>
                <a:tab pos="239713" algn="l"/>
                <a:tab pos="241300" algn="l"/>
              </a:tabLst>
              <a:defRPr>
                <a:solidFill>
                  <a:schemeClr val="tx1"/>
                </a:solidFill>
                <a:latin typeface="Arial" panose="020B0604020202020204" pitchFamily="34" charset="0"/>
              </a:defRPr>
            </a:lvl2pPr>
            <a:lvl3pPr marL="1143000" indent="-228600">
              <a:tabLst>
                <a:tab pos="239713" algn="l"/>
                <a:tab pos="241300" algn="l"/>
              </a:tabLst>
              <a:defRPr>
                <a:solidFill>
                  <a:schemeClr val="tx1"/>
                </a:solidFill>
                <a:latin typeface="Arial" panose="020B0604020202020204" pitchFamily="34" charset="0"/>
              </a:defRPr>
            </a:lvl3pPr>
            <a:lvl4pPr marL="1600200" indent="-228600">
              <a:tabLst>
                <a:tab pos="239713" algn="l"/>
                <a:tab pos="241300" algn="l"/>
              </a:tabLst>
              <a:defRPr>
                <a:solidFill>
                  <a:schemeClr val="tx1"/>
                </a:solidFill>
                <a:latin typeface="Arial" panose="020B0604020202020204" pitchFamily="34" charset="0"/>
              </a:defRPr>
            </a:lvl4pPr>
            <a:lvl5pPr marL="2057400" indent="-228600">
              <a:tabLst>
                <a:tab pos="239713" algn="l"/>
                <a:tab pos="241300"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239713" algn="l"/>
                <a:tab pos="241300"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239713" algn="l"/>
                <a:tab pos="241300"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239713" algn="l"/>
                <a:tab pos="241300"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239713" algn="l"/>
                <a:tab pos="241300" algn="l"/>
              </a:tabLst>
              <a:defRPr>
                <a:solidFill>
                  <a:schemeClr val="tx1"/>
                </a:solidFill>
                <a:latin typeface="Arial" panose="020B0604020202020204" pitchFamily="34" charset="0"/>
              </a:defRPr>
            </a:lvl9pPr>
          </a:lstStyle>
          <a:p>
            <a:pPr eaLnBrk="1" hangingPunct="1">
              <a:spcBef>
                <a:spcPts val="350"/>
              </a:spcBef>
              <a:buClr>
                <a:srgbClr val="17406C"/>
              </a:buClr>
              <a:buFont typeface="Arial" panose="020B0604020202020204" pitchFamily="34" charset="0"/>
              <a:buChar char="•"/>
            </a:pPr>
            <a:r>
              <a:rPr lang="en-US" altLang="en-US" sz="2000">
                <a:solidFill>
                  <a:srgbClr val="585858"/>
                </a:solidFill>
                <a:latin typeface="Gill Sans MT" panose="020B0502020104020203" pitchFamily="34" charset="0"/>
                <a:ea typeface="Gill Sans MT" panose="020B0502020104020203" pitchFamily="34" charset="0"/>
                <a:cs typeface="Gill Sans MT" panose="020B0502020104020203" pitchFamily="34" charset="0"/>
              </a:rPr>
              <a:t>Before any statement can be proved, it must be phrased in mathematical</a:t>
            </a:r>
            <a:endParaRPr lang="en-US" altLang="en-US" sz="2000">
              <a:solidFill>
                <a:srgbClr val="000000"/>
              </a:solidFill>
              <a:latin typeface="Gill Sans MT" panose="020B0502020104020203" pitchFamily="34" charset="0"/>
              <a:ea typeface="Gill Sans MT" panose="020B0502020104020203" pitchFamily="34" charset="0"/>
              <a:cs typeface="Gill Sans MT" panose="020B0502020104020203" pitchFamily="34" charset="0"/>
            </a:endParaRPr>
          </a:p>
          <a:p>
            <a:pPr eaLnBrk="1" hangingPunct="1">
              <a:spcBef>
                <a:spcPts val="238"/>
              </a:spcBef>
            </a:pPr>
            <a:r>
              <a:rPr lang="en-US" altLang="en-US" sz="2000">
                <a:solidFill>
                  <a:srgbClr val="585858"/>
                </a:solidFill>
                <a:latin typeface="Gill Sans MT" panose="020B0502020104020203" pitchFamily="34" charset="0"/>
                <a:ea typeface="Gill Sans MT" panose="020B0502020104020203" pitchFamily="34" charset="0"/>
                <a:cs typeface="Gill Sans MT" panose="020B0502020104020203" pitchFamily="34" charset="0"/>
              </a:rPr>
              <a:t>notation, such as:</a:t>
            </a:r>
            <a:endParaRPr lang="en-US" altLang="en-US" sz="2000">
              <a:solidFill>
                <a:srgbClr val="000000"/>
              </a:solidFill>
              <a:latin typeface="Gill Sans MT" panose="020B0502020104020203" pitchFamily="34" charset="0"/>
              <a:ea typeface="Gill Sans MT" panose="020B0502020104020203" pitchFamily="34" charset="0"/>
              <a:cs typeface="Gill Sans MT" panose="020B0502020104020203" pitchFamily="34" charset="0"/>
            </a:endParaRPr>
          </a:p>
          <a:p>
            <a:pPr lvl="1" eaLnBrk="1" hangingPunct="1">
              <a:spcBef>
                <a:spcPts val="938"/>
              </a:spcBef>
              <a:buClr>
                <a:srgbClr val="17406C"/>
              </a:buClr>
              <a:buFontTx/>
              <a:buChar char="–"/>
            </a:pPr>
            <a:r>
              <a:rPr lang="en-US" altLang="en-US" sz="1600">
                <a:solidFill>
                  <a:srgbClr val="585858"/>
                </a:solidFill>
                <a:latin typeface="Gill Sans MT" panose="020B0502020104020203" pitchFamily="34" charset="0"/>
                <a:ea typeface="Gill Sans MT" panose="020B0502020104020203" pitchFamily="34" charset="0"/>
                <a:cs typeface="Gill Sans MT" panose="020B0502020104020203" pitchFamily="34" charset="0"/>
              </a:rPr>
              <a:t>Sets, functions and relations</a:t>
            </a:r>
            <a:endParaRPr lang="en-US" altLang="en-US" sz="1600">
              <a:solidFill>
                <a:srgbClr val="000000"/>
              </a:solidFill>
              <a:latin typeface="Gill Sans MT" panose="020B0502020104020203" pitchFamily="34" charset="0"/>
              <a:ea typeface="Gill Sans MT" panose="020B0502020104020203" pitchFamily="34" charset="0"/>
              <a:cs typeface="Gill Sans MT" panose="020B0502020104020203" pitchFamily="34" charset="0"/>
            </a:endParaRPr>
          </a:p>
          <a:p>
            <a:pPr lvl="1" eaLnBrk="1" hangingPunct="1">
              <a:spcBef>
                <a:spcPts val="900"/>
              </a:spcBef>
              <a:buClr>
                <a:srgbClr val="17406C"/>
              </a:buClr>
              <a:buFontTx/>
              <a:buChar char="–"/>
            </a:pPr>
            <a:r>
              <a:rPr lang="en-US" altLang="en-US" sz="1600">
                <a:solidFill>
                  <a:srgbClr val="585858"/>
                </a:solidFill>
                <a:latin typeface="Gill Sans MT" panose="020B0502020104020203" pitchFamily="34" charset="0"/>
                <a:ea typeface="Gill Sans MT" panose="020B0502020104020203" pitchFamily="34" charset="0"/>
                <a:cs typeface="Gill Sans MT" panose="020B0502020104020203" pitchFamily="34" charset="0"/>
              </a:rPr>
              <a:t>Propositional or predicate logic</a:t>
            </a:r>
            <a:endParaRPr lang="en-US" altLang="en-US" sz="1600">
              <a:solidFill>
                <a:srgbClr val="000000"/>
              </a:solidFill>
              <a:latin typeface="Gill Sans MT" panose="020B0502020104020203" pitchFamily="34" charset="0"/>
              <a:ea typeface="Gill Sans MT" panose="020B0502020104020203" pitchFamily="34" charset="0"/>
              <a:cs typeface="Gill Sans MT" panose="020B0502020104020203" pitchFamily="34" charset="0"/>
            </a:endParaRPr>
          </a:p>
          <a:p>
            <a:pPr lvl="1" eaLnBrk="1" hangingPunct="1">
              <a:spcBef>
                <a:spcPts val="888"/>
              </a:spcBef>
              <a:buClr>
                <a:srgbClr val="17406C"/>
              </a:buClr>
              <a:buFontTx/>
              <a:buChar char="–"/>
            </a:pPr>
            <a:r>
              <a:rPr lang="en-US" altLang="en-US" sz="1600">
                <a:solidFill>
                  <a:srgbClr val="585858"/>
                </a:solidFill>
                <a:latin typeface="Gill Sans MT" panose="020B0502020104020203" pitchFamily="34" charset="0"/>
                <a:ea typeface="Gill Sans MT" panose="020B0502020104020203" pitchFamily="34" charset="0"/>
                <a:cs typeface="Gill Sans MT" panose="020B0502020104020203" pitchFamily="34" charset="0"/>
              </a:rPr>
              <a:t>Finite-state automata</a:t>
            </a:r>
            <a:endParaRPr lang="en-US" altLang="en-US" sz="1600">
              <a:solidFill>
                <a:srgbClr val="000000"/>
              </a:solidFill>
              <a:latin typeface="Gill Sans MT" panose="020B0502020104020203" pitchFamily="34" charset="0"/>
              <a:ea typeface="Gill Sans MT" panose="020B0502020104020203" pitchFamily="34" charset="0"/>
              <a:cs typeface="Gill Sans MT" panose="020B0502020104020203" pitchFamily="34" charset="0"/>
            </a:endParaRPr>
          </a:p>
          <a:p>
            <a:pPr lvl="1" eaLnBrk="1" hangingPunct="1">
              <a:spcBef>
                <a:spcPts val="888"/>
              </a:spcBef>
              <a:buClr>
                <a:srgbClr val="17406C"/>
              </a:buClr>
              <a:buFontTx/>
              <a:buChar char="–"/>
            </a:pPr>
            <a:r>
              <a:rPr lang="en-US" altLang="en-US" sz="1600">
                <a:solidFill>
                  <a:srgbClr val="585858"/>
                </a:solidFill>
                <a:latin typeface="Gill Sans MT" panose="020B0502020104020203" pitchFamily="34" charset="0"/>
                <a:ea typeface="Gill Sans MT" panose="020B0502020104020203" pitchFamily="34" charset="0"/>
                <a:cs typeface="Gill Sans MT" panose="020B0502020104020203" pitchFamily="34" charset="0"/>
              </a:rPr>
              <a:t>Petri nets</a:t>
            </a:r>
            <a:endParaRPr lang="en-US" altLang="en-US" sz="1600">
              <a:solidFill>
                <a:srgbClr val="000000"/>
              </a:solidFill>
              <a:latin typeface="Gill Sans MT" panose="020B0502020104020203" pitchFamily="34" charset="0"/>
              <a:ea typeface="Gill Sans MT" panose="020B0502020104020203" pitchFamily="34" charset="0"/>
              <a:cs typeface="Gill Sans MT" panose="020B0502020104020203" pitchFamily="34" charset="0"/>
            </a:endParaRPr>
          </a:p>
          <a:p>
            <a:pPr lvl="1" eaLnBrk="1" hangingPunct="1">
              <a:spcBef>
                <a:spcPts val="900"/>
              </a:spcBef>
              <a:buClr>
                <a:srgbClr val="17406C"/>
              </a:buClr>
              <a:buFontTx/>
              <a:buChar char="–"/>
            </a:pPr>
            <a:r>
              <a:rPr lang="en-US" altLang="en-US" sz="1600">
                <a:solidFill>
                  <a:srgbClr val="585858"/>
                </a:solidFill>
                <a:latin typeface="Gill Sans MT" panose="020B0502020104020203" pitchFamily="34" charset="0"/>
                <a:ea typeface="Gill Sans MT" panose="020B0502020104020203" pitchFamily="34" charset="0"/>
                <a:cs typeface="Gill Sans MT" panose="020B0502020104020203" pitchFamily="34" charset="0"/>
              </a:rPr>
              <a:t>Formal grammars</a:t>
            </a:r>
            <a:endParaRPr lang="en-US" altLang="en-US" sz="1600">
              <a:solidFill>
                <a:srgbClr val="000000"/>
              </a:solidFill>
              <a:latin typeface="Gill Sans MT" panose="020B0502020104020203" pitchFamily="34" charset="0"/>
              <a:ea typeface="Gill Sans MT" panose="020B0502020104020203" pitchFamily="34" charset="0"/>
              <a:cs typeface="Gill Sans MT" panose="020B0502020104020203" pitchFamily="34" charset="0"/>
            </a:endParaRPr>
          </a:p>
          <a:p>
            <a:pPr lvl="1" eaLnBrk="1" hangingPunct="1">
              <a:spcBef>
                <a:spcPts val="888"/>
              </a:spcBef>
              <a:buClr>
                <a:srgbClr val="17406C"/>
              </a:buClr>
              <a:buFontTx/>
              <a:buChar char="–"/>
            </a:pPr>
            <a:r>
              <a:rPr lang="en-US" altLang="en-US" sz="1600">
                <a:solidFill>
                  <a:srgbClr val="585858"/>
                </a:solidFill>
                <a:latin typeface="Gill Sans MT" panose="020B0502020104020203" pitchFamily="34" charset="0"/>
                <a:ea typeface="Gill Sans MT" panose="020B0502020104020203" pitchFamily="34" charset="0"/>
                <a:cs typeface="Gill Sans MT" panose="020B0502020104020203" pitchFamily="34" charset="0"/>
              </a:rPr>
              <a:t>Specification languages</a:t>
            </a:r>
            <a:endParaRPr lang="en-US" altLang="en-US" sz="1600">
              <a:solidFill>
                <a:srgbClr val="000000"/>
              </a:solidFill>
              <a:latin typeface="Gill Sans MT" panose="020B0502020104020203" pitchFamily="34" charset="0"/>
              <a:ea typeface="Gill Sans MT" panose="020B0502020104020203" pitchFamily="34" charset="0"/>
              <a:cs typeface="Gill Sans MT" panose="020B0502020104020203" pitchFamily="34" charset="0"/>
            </a:endParaRPr>
          </a:p>
          <a:p>
            <a:pPr eaLnBrk="1" hangingPunct="1">
              <a:spcBef>
                <a:spcPts val="888"/>
              </a:spcBef>
              <a:buClr>
                <a:srgbClr val="17406C"/>
              </a:buClr>
              <a:buFont typeface="Arial" panose="020B0604020202020204" pitchFamily="34" charset="0"/>
              <a:buChar char="•"/>
            </a:pPr>
            <a:r>
              <a:rPr lang="en-US" altLang="en-US" sz="2000">
                <a:solidFill>
                  <a:srgbClr val="585858"/>
                </a:solidFill>
                <a:latin typeface="Gill Sans MT" panose="020B0502020104020203" pitchFamily="34" charset="0"/>
                <a:ea typeface="Gill Sans MT" panose="020B0502020104020203" pitchFamily="34" charset="0"/>
                <a:cs typeface="Gill Sans MT" panose="020B0502020104020203" pitchFamily="34" charset="0"/>
              </a:rPr>
              <a:t>Mathematical deduction:</a:t>
            </a:r>
            <a:endParaRPr lang="en-US" altLang="en-US" sz="2000">
              <a:solidFill>
                <a:srgbClr val="000000"/>
              </a:solidFill>
              <a:latin typeface="Gill Sans MT" panose="020B0502020104020203" pitchFamily="34" charset="0"/>
              <a:ea typeface="Gill Sans MT" panose="020B0502020104020203" pitchFamily="34" charset="0"/>
              <a:cs typeface="Gill Sans MT" panose="020B0502020104020203" pitchFamily="34" charset="0"/>
            </a:endParaRPr>
          </a:p>
          <a:p>
            <a:pPr lvl="1" eaLnBrk="1" hangingPunct="1">
              <a:lnSpc>
                <a:spcPct val="146000"/>
              </a:lnSpc>
              <a:spcBef>
                <a:spcPts val="63"/>
              </a:spcBef>
              <a:buClr>
                <a:srgbClr val="17406C"/>
              </a:buClr>
              <a:buFontTx/>
              <a:buChar char="–"/>
            </a:pPr>
            <a:r>
              <a:rPr lang="en-US" altLang="en-US" sz="1600">
                <a:solidFill>
                  <a:srgbClr val="585858"/>
                </a:solidFill>
                <a:latin typeface="Gill Sans MT" panose="020B0502020104020203" pitchFamily="34" charset="0"/>
                <a:ea typeface="Gill Sans MT" panose="020B0502020104020203" pitchFamily="34" charset="0"/>
                <a:cs typeface="Gill Sans MT" panose="020B0502020104020203" pitchFamily="34" charset="0"/>
              </a:rPr>
              <a:t>From a starting point (assumptions) use mathematical deduction to reach conclusions</a:t>
            </a:r>
            <a:endParaRPr lang="en-US" altLang="en-US" sz="1600">
              <a:solidFill>
                <a:srgbClr val="000000"/>
              </a:solidFill>
              <a:latin typeface="Gill Sans MT" panose="020B0502020104020203" pitchFamily="34" charset="0"/>
              <a:ea typeface="Gill Sans MT" panose="020B0502020104020203" pitchFamily="34" charset="0"/>
              <a:cs typeface="Gill Sans MT" panose="020B0502020104020203" pitchFamily="34" charset="0"/>
            </a:endParaRPr>
          </a:p>
        </p:txBody>
      </p:sp>
      <p:pic>
        <p:nvPicPr>
          <p:cNvPr id="18436" name="object 4" descr="The image is a comic divided into two sections, titled &quot;Conventional Logic&quot; and &quot;Shifting the Burden of Proof.&quot;&#10;&#10;1. **Conventional Logic**:&#10;   - On the left side, two stick figure characters are talking. One character, wearing a yellow shirt, says, &quot;Sometimes, I turn into a unicorn.&quot; The other character, in a green shirt, responds, &quot;Oh yeah? Prove it.&quot; &#10;   - In the right panel, a unicorn appears next to the yellow-shirted character, who says, &quot;Okay, you're right!&quot;&#10;&#10;2. **Shifting the Burden of Proof**:&#10;   - The bottom section mirrors the first. The yellow-shirted character again states, &quot;Sometimes, I turn into a unicorn.&quot; The green-shirted character replies, &quot;Oh yeah? Prove it.&quot;&#10;   - In the right panel, the yellow-shirted character, now looking angry with exaggerated features, shouts, &quot;YOU CAN'T PROVE THAT I DON'T!!!&quot; The green-shirted character looks surprised.&#10;&#10;The comic humorously illustrates the difference between logical argumentation and the tactic of shifting the burden of proof in discussions.">
            <a:extLst>
              <a:ext uri="{FF2B5EF4-FFF2-40B4-BE49-F238E27FC236}">
                <a16:creationId xmlns:a16="http://schemas.microsoft.com/office/drawing/2014/main" id="{E7402D63-5FB4-B3AE-C592-6D9874D8EC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24500" y="2060575"/>
            <a:ext cx="3240088" cy="3313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object 5">
            <a:extLst>
              <a:ext uri="{FF2B5EF4-FFF2-40B4-BE49-F238E27FC236}">
                <a16:creationId xmlns:a16="http://schemas.microsoft.com/office/drawing/2014/main" id="{92A8E283-D59E-3466-86A5-D7E5AC620F4F}"/>
              </a:ext>
            </a:extLst>
          </p:cNvPr>
          <p:cNvSpPr>
            <a:spLocks noGrp="1"/>
          </p:cNvSpPr>
          <p:nvPr>
            <p:ph type="ftr" sz="quarter" idx="10"/>
          </p:nvPr>
        </p:nvSpPr>
        <p:spPr/>
        <p:txBody>
          <a:bodyPr vert="horz" tIns="3175" rtlCol="0"/>
          <a:lstStyle/>
          <a:p>
            <a:pPr>
              <a:defRPr/>
            </a:pPr>
            <a:r>
              <a:t>COS700</a:t>
            </a:r>
            <a:r>
              <a:rPr spc="-30"/>
              <a:t> </a:t>
            </a:r>
            <a:r>
              <a:t>Research</a:t>
            </a:r>
            <a:r>
              <a:rPr spc="-35"/>
              <a:t> </a:t>
            </a:r>
            <a:r>
              <a:rPr spc="-10"/>
              <a:t>Methods</a:t>
            </a:r>
          </a:p>
        </p:txBody>
      </p:sp>
      <p:sp>
        <p:nvSpPr>
          <p:cNvPr id="6" name="object 6">
            <a:extLst>
              <a:ext uri="{FF2B5EF4-FFF2-40B4-BE49-F238E27FC236}">
                <a16:creationId xmlns:a16="http://schemas.microsoft.com/office/drawing/2014/main" id="{B4EA5ABF-006B-7D60-5E07-CB4FC9A9EE6E}"/>
              </a:ext>
            </a:extLst>
          </p:cNvPr>
          <p:cNvSpPr>
            <a:spLocks noGrp="1"/>
          </p:cNvSpPr>
          <p:nvPr>
            <p:ph type="sldNum" sz="quarter" idx="12"/>
          </p:nvPr>
        </p:nvSpPr>
        <p:spPr/>
        <p:txBody>
          <a:bodyPr vert="horz" tIns="3175" rtlCol="0"/>
          <a:lstStyle/>
          <a:p>
            <a:pPr marL="38100">
              <a:defRPr/>
            </a:pPr>
            <a:fld id="{71D03CCE-2F11-46D0-A756-F8A2450746F4}" type="slidenum">
              <a:rPr spc="-25"/>
              <a:pPr marL="38100">
                <a:defRPr/>
              </a:pPr>
              <a:t>17</a:t>
            </a:fld>
            <a:endParaRPr spc="-25"/>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6F66E32F-5F0B-D57F-C94C-5511F3AEFAF8}"/>
              </a:ext>
            </a:extLst>
          </p:cNvPr>
          <p:cNvSpPr txBox="1">
            <a:spLocks noGrp="1"/>
          </p:cNvSpPr>
          <p:nvPr>
            <p:ph type="title"/>
          </p:nvPr>
        </p:nvSpPr>
        <p:spPr>
          <a:xfrm>
            <a:off x="814388" y="228600"/>
            <a:ext cx="7624762" cy="725488"/>
          </a:xfrm>
        </p:spPr>
        <p:txBody>
          <a:bodyPr tIns="12065" rtlCol="0"/>
          <a:lstStyle/>
          <a:p>
            <a:pPr marL="12700" eaLnBrk="1" fontAlgn="auto" hangingPunct="1">
              <a:spcBef>
                <a:spcPts val="95"/>
              </a:spcBef>
              <a:spcAft>
                <a:spcPts val="0"/>
              </a:spcAft>
              <a:defRPr/>
            </a:pPr>
            <a:r>
              <a:rPr sz="4600" spc="60" dirty="0"/>
              <a:t>MATHEMATICAL</a:t>
            </a:r>
            <a:r>
              <a:rPr sz="4600" spc="385" dirty="0"/>
              <a:t> </a:t>
            </a:r>
            <a:r>
              <a:rPr sz="4600" spc="85" dirty="0"/>
              <a:t>PROOFS</a:t>
            </a:r>
            <a:r>
              <a:rPr sz="4600" spc="375" dirty="0"/>
              <a:t> </a:t>
            </a:r>
            <a:r>
              <a:rPr sz="4600" spc="35" dirty="0"/>
              <a:t>(CONT.)</a:t>
            </a:r>
            <a:endParaRPr sz="4600"/>
          </a:p>
        </p:txBody>
      </p:sp>
      <p:sp>
        <p:nvSpPr>
          <p:cNvPr id="4" name="object 4">
            <a:extLst>
              <a:ext uri="{FF2B5EF4-FFF2-40B4-BE49-F238E27FC236}">
                <a16:creationId xmlns:a16="http://schemas.microsoft.com/office/drawing/2014/main" id="{826E74E8-0340-C994-74B8-5B81526012EF}"/>
              </a:ext>
            </a:extLst>
          </p:cNvPr>
          <p:cNvSpPr>
            <a:spLocks noGrp="1"/>
          </p:cNvSpPr>
          <p:nvPr>
            <p:ph type="ftr" sz="quarter" idx="10"/>
          </p:nvPr>
        </p:nvSpPr>
        <p:spPr/>
        <p:txBody>
          <a:bodyPr vert="horz" tIns="3175" rtlCol="0"/>
          <a:lstStyle/>
          <a:p>
            <a:pPr>
              <a:defRPr/>
            </a:pPr>
            <a:r>
              <a:t>COS700</a:t>
            </a:r>
            <a:r>
              <a:rPr spc="-30"/>
              <a:t> </a:t>
            </a:r>
            <a:r>
              <a:t>Research</a:t>
            </a:r>
            <a:r>
              <a:rPr spc="-35"/>
              <a:t> </a:t>
            </a:r>
            <a:r>
              <a:rPr spc="-10"/>
              <a:t>Methods</a:t>
            </a:r>
          </a:p>
        </p:txBody>
      </p:sp>
      <p:sp>
        <p:nvSpPr>
          <p:cNvPr id="5" name="object 5">
            <a:extLst>
              <a:ext uri="{FF2B5EF4-FFF2-40B4-BE49-F238E27FC236}">
                <a16:creationId xmlns:a16="http://schemas.microsoft.com/office/drawing/2014/main" id="{FADF8B58-9CC9-02D0-9994-C1B35095FA47}"/>
              </a:ext>
            </a:extLst>
          </p:cNvPr>
          <p:cNvSpPr>
            <a:spLocks noGrp="1"/>
          </p:cNvSpPr>
          <p:nvPr>
            <p:ph type="sldNum" sz="quarter" idx="12"/>
          </p:nvPr>
        </p:nvSpPr>
        <p:spPr/>
        <p:txBody>
          <a:bodyPr vert="horz" tIns="3175" rtlCol="0"/>
          <a:lstStyle/>
          <a:p>
            <a:pPr marL="38100">
              <a:defRPr/>
            </a:pPr>
            <a:fld id="{CA15E8F5-DA7E-4067-A3AD-F414EBB79115}" type="slidenum">
              <a:rPr spc="-25"/>
              <a:pPr marL="38100">
                <a:defRPr/>
              </a:pPr>
              <a:t>18</a:t>
            </a:fld>
            <a:endParaRPr spc="-25"/>
          </a:p>
        </p:txBody>
      </p:sp>
      <p:sp>
        <p:nvSpPr>
          <p:cNvPr id="3" name="object 3">
            <a:extLst>
              <a:ext uri="{FF2B5EF4-FFF2-40B4-BE49-F238E27FC236}">
                <a16:creationId xmlns:a16="http://schemas.microsoft.com/office/drawing/2014/main" id="{B59E68B6-D8BD-F2F4-33A3-2FA8ECA13E0E}"/>
              </a:ext>
            </a:extLst>
          </p:cNvPr>
          <p:cNvSpPr txBox="1"/>
          <p:nvPr/>
        </p:nvSpPr>
        <p:spPr>
          <a:xfrm>
            <a:off x="823913" y="1338263"/>
            <a:ext cx="7758112" cy="3852862"/>
          </a:xfrm>
          <a:prstGeom prst="rect">
            <a:avLst/>
          </a:prstGeom>
        </p:spPr>
        <p:txBody>
          <a:bodyPr lIns="0" tIns="12700" rIns="0" bIns="0">
            <a:spAutoFit/>
          </a:bodyPr>
          <a:lstStyle>
            <a:lvl1pPr marL="241300" indent="-228600">
              <a:tabLst>
                <a:tab pos="241300" algn="l"/>
              </a:tabLst>
              <a:defRPr>
                <a:solidFill>
                  <a:schemeClr val="tx1"/>
                </a:solidFill>
                <a:latin typeface="Arial" panose="020B0604020202020204" pitchFamily="34" charset="0"/>
              </a:defRPr>
            </a:lvl1pPr>
            <a:lvl2pPr marL="696913" indent="-228600">
              <a:tabLst>
                <a:tab pos="241300" algn="l"/>
              </a:tabLst>
              <a:defRPr>
                <a:solidFill>
                  <a:schemeClr val="tx1"/>
                </a:solidFill>
                <a:latin typeface="Arial" panose="020B0604020202020204" pitchFamily="34" charset="0"/>
              </a:defRPr>
            </a:lvl2pPr>
            <a:lvl3pPr marL="1155700" indent="-228600">
              <a:tabLst>
                <a:tab pos="241300" algn="l"/>
              </a:tabLst>
              <a:defRPr>
                <a:solidFill>
                  <a:schemeClr val="tx1"/>
                </a:solidFill>
                <a:latin typeface="Arial" panose="020B0604020202020204" pitchFamily="34" charset="0"/>
              </a:defRPr>
            </a:lvl3pPr>
            <a:lvl4pPr marL="1612900" indent="-228600">
              <a:tabLst>
                <a:tab pos="241300" algn="l"/>
              </a:tabLst>
              <a:defRPr>
                <a:solidFill>
                  <a:schemeClr val="tx1"/>
                </a:solidFill>
                <a:latin typeface="Arial" panose="020B0604020202020204" pitchFamily="34" charset="0"/>
              </a:defRPr>
            </a:lvl4pPr>
            <a:lvl5pPr marL="2057400" indent="-228600">
              <a:tabLst>
                <a:tab pos="241300"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241300"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241300"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241300"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241300" algn="l"/>
              </a:tabLst>
              <a:defRPr>
                <a:solidFill>
                  <a:schemeClr val="tx1"/>
                </a:solidFill>
                <a:latin typeface="Arial" panose="020B0604020202020204" pitchFamily="34" charset="0"/>
              </a:defRPr>
            </a:lvl9pPr>
          </a:lstStyle>
          <a:p>
            <a:pPr eaLnBrk="1" hangingPunct="1">
              <a:lnSpc>
                <a:spcPct val="110000"/>
              </a:lnSpc>
              <a:spcBef>
                <a:spcPts val="100"/>
              </a:spcBef>
              <a:buClr>
                <a:srgbClr val="17406C"/>
              </a:buClr>
              <a:buFont typeface="Arial" panose="020B0604020202020204" pitchFamily="34" charset="0"/>
              <a:buChar char="•"/>
            </a:pPr>
            <a:r>
              <a:rPr lang="en-US" altLang="en-US" sz="2800">
                <a:solidFill>
                  <a:srgbClr val="585858"/>
                </a:solidFill>
                <a:latin typeface="Gill Sans MT" panose="020B0502020104020203" pitchFamily="34" charset="0"/>
                <a:ea typeface="Gill Sans MT" panose="020B0502020104020203" pitchFamily="34" charset="0"/>
                <a:cs typeface="Gill Sans MT" panose="020B0502020104020203" pitchFamily="34" charset="0"/>
              </a:rPr>
              <a:t>There are many techniques to valid mathematical proof.</a:t>
            </a:r>
            <a:endParaRPr lang="en-US" altLang="en-US" sz="2800">
              <a:solidFill>
                <a:srgbClr val="000000"/>
              </a:solidFill>
              <a:latin typeface="Gill Sans MT" panose="020B0502020104020203" pitchFamily="34" charset="0"/>
              <a:ea typeface="Gill Sans MT" panose="020B0502020104020203" pitchFamily="34" charset="0"/>
              <a:cs typeface="Gill Sans MT" panose="020B0502020104020203" pitchFamily="34" charset="0"/>
            </a:endParaRPr>
          </a:p>
          <a:p>
            <a:pPr lvl="1" eaLnBrk="1" hangingPunct="1">
              <a:lnSpc>
                <a:spcPct val="110000"/>
              </a:lnSpc>
              <a:spcBef>
                <a:spcPts val="750"/>
              </a:spcBef>
              <a:buClr>
                <a:srgbClr val="17406C"/>
              </a:buClr>
              <a:buFont typeface="Arial" panose="020B0604020202020204" pitchFamily="34" charset="0"/>
              <a:buChar char="•"/>
            </a:pPr>
            <a:r>
              <a:rPr lang="en-US" altLang="en-US" sz="2400">
                <a:solidFill>
                  <a:srgbClr val="585858"/>
                </a:solidFill>
                <a:latin typeface="Gill Sans MT" panose="020B0502020104020203" pitchFamily="34" charset="0"/>
                <a:ea typeface="Gill Sans MT" panose="020B0502020104020203" pitchFamily="34" charset="0"/>
                <a:cs typeface="Gill Sans MT" panose="020B0502020104020203" pitchFamily="34" charset="0"/>
              </a:rPr>
              <a:t>The best approach depends on the statement to be proved.</a:t>
            </a:r>
            <a:endParaRPr lang="en-US" altLang="en-US" sz="2400">
              <a:solidFill>
                <a:srgbClr val="000000"/>
              </a:solidFill>
              <a:latin typeface="Gill Sans MT" panose="020B0502020104020203" pitchFamily="34" charset="0"/>
              <a:ea typeface="Gill Sans MT" panose="020B0502020104020203" pitchFamily="34" charset="0"/>
              <a:cs typeface="Gill Sans MT" panose="020B0502020104020203" pitchFamily="34" charset="0"/>
            </a:endParaRPr>
          </a:p>
          <a:p>
            <a:pPr lvl="1" eaLnBrk="1" hangingPunct="1">
              <a:spcBef>
                <a:spcPts val="1000"/>
              </a:spcBef>
              <a:buClr>
                <a:srgbClr val="17406C"/>
              </a:buClr>
              <a:buFont typeface="Arial" panose="020B0604020202020204" pitchFamily="34" charset="0"/>
              <a:buChar char="•"/>
            </a:pPr>
            <a:r>
              <a:rPr lang="en-US" altLang="en-US" sz="2400">
                <a:solidFill>
                  <a:srgbClr val="585858"/>
                </a:solidFill>
                <a:latin typeface="Gill Sans MT" panose="020B0502020104020203" pitchFamily="34" charset="0"/>
                <a:ea typeface="Gill Sans MT" panose="020B0502020104020203" pitchFamily="34" charset="0"/>
                <a:cs typeface="Gill Sans MT" panose="020B0502020104020203" pitchFamily="34" charset="0"/>
              </a:rPr>
              <a:t>There is often many ways of proving the same statement.</a:t>
            </a:r>
            <a:endParaRPr lang="en-US" altLang="en-US" sz="2400">
              <a:solidFill>
                <a:srgbClr val="000000"/>
              </a:solidFill>
              <a:latin typeface="Gill Sans MT" panose="020B0502020104020203" pitchFamily="34" charset="0"/>
              <a:ea typeface="Gill Sans MT" panose="020B0502020104020203" pitchFamily="34" charset="0"/>
              <a:cs typeface="Gill Sans MT" panose="020B0502020104020203" pitchFamily="34" charset="0"/>
            </a:endParaRPr>
          </a:p>
          <a:p>
            <a:pPr lvl="2" eaLnBrk="1" hangingPunct="1">
              <a:lnSpc>
                <a:spcPct val="110000"/>
              </a:lnSpc>
              <a:spcBef>
                <a:spcPts val="750"/>
              </a:spcBef>
              <a:buClr>
                <a:srgbClr val="17406C"/>
              </a:buClr>
              <a:buFont typeface="Arial" panose="020B0604020202020204" pitchFamily="34" charset="0"/>
              <a:buChar char="•"/>
            </a:pPr>
            <a:r>
              <a:rPr lang="en-US" altLang="en-US" sz="2000">
                <a:solidFill>
                  <a:srgbClr val="585858"/>
                </a:solidFill>
                <a:latin typeface="Gill Sans MT" panose="020B0502020104020203" pitchFamily="34" charset="0"/>
                <a:ea typeface="Gill Sans MT" panose="020B0502020104020203" pitchFamily="34" charset="0"/>
                <a:cs typeface="Gill Sans MT" panose="020B0502020104020203" pitchFamily="34" charset="0"/>
              </a:rPr>
              <a:t>In this case people often use the most “elegant” way or he way that provides the most insight into to the mathematical statement.</a:t>
            </a:r>
            <a:endParaRPr lang="en-US" altLang="en-US" sz="2000">
              <a:solidFill>
                <a:srgbClr val="000000"/>
              </a:solidFill>
              <a:latin typeface="Gill Sans MT" panose="020B0502020104020203" pitchFamily="34" charset="0"/>
              <a:ea typeface="Gill Sans MT" panose="020B0502020104020203" pitchFamily="34" charset="0"/>
              <a:cs typeface="Gill Sans MT" panose="020B0502020104020203" pitchFamily="34" charset="0"/>
            </a:endParaRPr>
          </a:p>
          <a:p>
            <a:pPr lvl="3" eaLnBrk="1" hangingPunct="1">
              <a:spcBef>
                <a:spcPts val="950"/>
              </a:spcBef>
              <a:buClr>
                <a:srgbClr val="17406C"/>
              </a:buClr>
              <a:buFont typeface="Arial" panose="020B0604020202020204" pitchFamily="34" charset="0"/>
              <a:buChar char="•"/>
            </a:pPr>
            <a:r>
              <a:rPr lang="en-US" altLang="en-US">
                <a:solidFill>
                  <a:srgbClr val="585858"/>
                </a:solidFill>
                <a:latin typeface="Gill Sans MT" panose="020B0502020104020203" pitchFamily="34" charset="0"/>
                <a:ea typeface="Gill Sans MT" panose="020B0502020104020203" pitchFamily="34" charset="0"/>
                <a:cs typeface="Gill Sans MT" panose="020B0502020104020203" pitchFamily="34" charset="0"/>
              </a:rPr>
              <a:t>This is however subjective</a:t>
            </a:r>
            <a:endParaRPr lang="en-US" altLang="en-US">
              <a:solidFill>
                <a:srgbClr val="000000"/>
              </a:solidFill>
              <a:latin typeface="Gill Sans MT" panose="020B0502020104020203" pitchFamily="34" charset="0"/>
              <a:ea typeface="Gill Sans MT" panose="020B0502020104020203" pitchFamily="34" charset="0"/>
              <a:cs typeface="Gill Sans MT" panose="020B0502020104020203"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3B486590-1D83-0FDA-1DE5-5FDCD2BE615A}"/>
              </a:ext>
            </a:extLst>
          </p:cNvPr>
          <p:cNvSpPr txBox="1">
            <a:spLocks noGrp="1"/>
          </p:cNvSpPr>
          <p:nvPr>
            <p:ph type="title"/>
          </p:nvPr>
        </p:nvSpPr>
        <p:spPr>
          <a:xfrm>
            <a:off x="1017588" y="333375"/>
            <a:ext cx="3282950" cy="803275"/>
          </a:xfrm>
        </p:spPr>
        <p:txBody>
          <a:bodyPr tIns="12700" rtlCol="0"/>
          <a:lstStyle/>
          <a:p>
            <a:pPr marL="12700" eaLnBrk="1" fontAlgn="auto" hangingPunct="1">
              <a:spcBef>
                <a:spcPts val="100"/>
              </a:spcBef>
              <a:spcAft>
                <a:spcPts val="0"/>
              </a:spcAft>
              <a:defRPr/>
            </a:pPr>
            <a:r>
              <a:rPr spc="120" dirty="0"/>
              <a:t>ARGUMENTS</a:t>
            </a:r>
          </a:p>
        </p:txBody>
      </p:sp>
      <p:sp>
        <p:nvSpPr>
          <p:cNvPr id="3" name="object 3">
            <a:extLst>
              <a:ext uri="{FF2B5EF4-FFF2-40B4-BE49-F238E27FC236}">
                <a16:creationId xmlns:a16="http://schemas.microsoft.com/office/drawing/2014/main" id="{AAC9ED11-F325-C2C8-BAE8-C360EC68BCBE}"/>
              </a:ext>
            </a:extLst>
          </p:cNvPr>
          <p:cNvSpPr txBox="1"/>
          <p:nvPr/>
        </p:nvSpPr>
        <p:spPr>
          <a:xfrm>
            <a:off x="669925" y="1077913"/>
            <a:ext cx="6546850" cy="2305050"/>
          </a:xfrm>
          <a:prstGeom prst="rect">
            <a:avLst/>
          </a:prstGeom>
        </p:spPr>
        <p:txBody>
          <a:bodyPr lIns="0" tIns="161925" rIns="0" bIns="0">
            <a:spAutoFit/>
          </a:bodyPr>
          <a:lstStyle/>
          <a:p>
            <a:pPr marL="241300" indent="-228600" eaLnBrk="1" fontAlgn="auto" hangingPunct="1">
              <a:spcBef>
                <a:spcPts val="1275"/>
              </a:spcBef>
              <a:spcAft>
                <a:spcPts val="0"/>
              </a:spcAft>
              <a:buClr>
                <a:srgbClr val="17406C"/>
              </a:buClr>
              <a:buFont typeface="Arial"/>
              <a:buChar char="•"/>
              <a:tabLst>
                <a:tab pos="241300" algn="l"/>
              </a:tabLst>
              <a:defRPr/>
            </a:pPr>
            <a:r>
              <a:rPr sz="2400" kern="0" dirty="0">
                <a:solidFill>
                  <a:srgbClr val="585858"/>
                </a:solidFill>
                <a:latin typeface="Gill Sans MT"/>
                <a:cs typeface="Gill Sans MT"/>
              </a:rPr>
              <a:t>All</a:t>
            </a:r>
            <a:r>
              <a:rPr sz="2400" kern="0" spc="-80" dirty="0">
                <a:solidFill>
                  <a:srgbClr val="585858"/>
                </a:solidFill>
                <a:latin typeface="Gill Sans MT"/>
                <a:cs typeface="Gill Sans MT"/>
              </a:rPr>
              <a:t> </a:t>
            </a:r>
            <a:r>
              <a:rPr sz="2400" kern="0" dirty="0">
                <a:solidFill>
                  <a:srgbClr val="585858"/>
                </a:solidFill>
                <a:latin typeface="Gill Sans MT"/>
                <a:cs typeface="Gill Sans MT"/>
              </a:rPr>
              <a:t>research</a:t>
            </a:r>
            <a:r>
              <a:rPr sz="2400" kern="0" spc="-60" dirty="0">
                <a:solidFill>
                  <a:srgbClr val="585858"/>
                </a:solidFill>
                <a:latin typeface="Gill Sans MT"/>
                <a:cs typeface="Gill Sans MT"/>
              </a:rPr>
              <a:t> </a:t>
            </a:r>
            <a:r>
              <a:rPr sz="2400" kern="0" dirty="0">
                <a:solidFill>
                  <a:srgbClr val="585858"/>
                </a:solidFill>
                <a:latin typeface="Gill Sans MT"/>
                <a:cs typeface="Gill Sans MT"/>
              </a:rPr>
              <a:t>requires</a:t>
            </a:r>
            <a:r>
              <a:rPr sz="2400" kern="0" spc="-60" dirty="0">
                <a:solidFill>
                  <a:srgbClr val="585858"/>
                </a:solidFill>
                <a:latin typeface="Gill Sans MT"/>
                <a:cs typeface="Gill Sans MT"/>
              </a:rPr>
              <a:t> </a:t>
            </a:r>
            <a:r>
              <a:rPr sz="2400" kern="0" dirty="0">
                <a:solidFill>
                  <a:srgbClr val="585858"/>
                </a:solidFill>
                <a:latin typeface="Gill Sans MT"/>
                <a:cs typeface="Gill Sans MT"/>
              </a:rPr>
              <a:t>some</a:t>
            </a:r>
            <a:r>
              <a:rPr sz="2400" kern="0" spc="-55" dirty="0">
                <a:solidFill>
                  <a:srgbClr val="585858"/>
                </a:solidFill>
                <a:latin typeface="Gill Sans MT"/>
                <a:cs typeface="Gill Sans MT"/>
              </a:rPr>
              <a:t> </a:t>
            </a:r>
            <a:r>
              <a:rPr sz="2400" kern="0" spc="-10" dirty="0">
                <a:solidFill>
                  <a:srgbClr val="585858"/>
                </a:solidFill>
                <a:latin typeface="Gill Sans MT"/>
                <a:cs typeface="Gill Sans MT"/>
              </a:rPr>
              <a:t>argumentation:</a:t>
            </a:r>
            <a:endParaRPr sz="2400" kern="0">
              <a:solidFill>
                <a:sysClr val="windowText" lastClr="000000"/>
              </a:solidFill>
              <a:latin typeface="Gill Sans MT"/>
              <a:cs typeface="Gill Sans MT"/>
            </a:endParaRPr>
          </a:p>
          <a:p>
            <a:pPr marL="697865" lvl="1" indent="-228600" eaLnBrk="1" fontAlgn="auto" hangingPunct="1">
              <a:spcBef>
                <a:spcPts val="990"/>
              </a:spcBef>
              <a:spcAft>
                <a:spcPts val="0"/>
              </a:spcAft>
              <a:buClr>
                <a:srgbClr val="17406C"/>
              </a:buClr>
              <a:buFontTx/>
              <a:buChar char="–"/>
              <a:tabLst>
                <a:tab pos="698500" algn="l"/>
              </a:tabLst>
              <a:defRPr/>
            </a:pPr>
            <a:r>
              <a:rPr sz="2000" kern="0" dirty="0">
                <a:solidFill>
                  <a:srgbClr val="585858"/>
                </a:solidFill>
                <a:latin typeface="Gill Sans MT"/>
                <a:cs typeface="Gill Sans MT"/>
              </a:rPr>
              <a:t>Argue</a:t>
            </a:r>
            <a:r>
              <a:rPr sz="2000" kern="0" spc="-40" dirty="0">
                <a:solidFill>
                  <a:srgbClr val="585858"/>
                </a:solidFill>
                <a:latin typeface="Gill Sans MT"/>
                <a:cs typeface="Gill Sans MT"/>
              </a:rPr>
              <a:t> </a:t>
            </a:r>
            <a:r>
              <a:rPr sz="2000" kern="0" dirty="0">
                <a:solidFill>
                  <a:srgbClr val="585858"/>
                </a:solidFill>
                <a:latin typeface="Gill Sans MT"/>
                <a:cs typeface="Gill Sans MT"/>
              </a:rPr>
              <a:t>that</a:t>
            </a:r>
            <a:r>
              <a:rPr sz="2000" kern="0" spc="-50" dirty="0">
                <a:solidFill>
                  <a:srgbClr val="585858"/>
                </a:solidFill>
                <a:latin typeface="Gill Sans MT"/>
                <a:cs typeface="Gill Sans MT"/>
              </a:rPr>
              <a:t> </a:t>
            </a:r>
            <a:r>
              <a:rPr sz="2000" kern="0" dirty="0">
                <a:solidFill>
                  <a:srgbClr val="585858"/>
                </a:solidFill>
                <a:latin typeface="Gill Sans MT"/>
                <a:cs typeface="Gill Sans MT"/>
              </a:rPr>
              <a:t>your</a:t>
            </a:r>
            <a:r>
              <a:rPr sz="2000" kern="0" spc="-50" dirty="0">
                <a:solidFill>
                  <a:srgbClr val="585858"/>
                </a:solidFill>
                <a:latin typeface="Gill Sans MT"/>
                <a:cs typeface="Gill Sans MT"/>
              </a:rPr>
              <a:t> </a:t>
            </a:r>
            <a:r>
              <a:rPr sz="2000" kern="0" dirty="0">
                <a:solidFill>
                  <a:srgbClr val="585858"/>
                </a:solidFill>
                <a:latin typeface="Gill Sans MT"/>
                <a:cs typeface="Gill Sans MT"/>
              </a:rPr>
              <a:t>proposed</a:t>
            </a:r>
            <a:r>
              <a:rPr sz="2000" kern="0" spc="-60" dirty="0">
                <a:solidFill>
                  <a:srgbClr val="585858"/>
                </a:solidFill>
                <a:latin typeface="Gill Sans MT"/>
                <a:cs typeface="Gill Sans MT"/>
              </a:rPr>
              <a:t> </a:t>
            </a:r>
            <a:r>
              <a:rPr sz="2000" kern="0" dirty="0">
                <a:solidFill>
                  <a:srgbClr val="585858"/>
                </a:solidFill>
                <a:latin typeface="Gill Sans MT"/>
                <a:cs typeface="Gill Sans MT"/>
              </a:rPr>
              <a:t>model</a:t>
            </a:r>
            <a:r>
              <a:rPr sz="2000" kern="0" spc="-35" dirty="0">
                <a:solidFill>
                  <a:srgbClr val="585858"/>
                </a:solidFill>
                <a:latin typeface="Gill Sans MT"/>
                <a:cs typeface="Gill Sans MT"/>
              </a:rPr>
              <a:t> </a:t>
            </a:r>
            <a:r>
              <a:rPr sz="2000" kern="0" dirty="0">
                <a:solidFill>
                  <a:srgbClr val="585858"/>
                </a:solidFill>
                <a:latin typeface="Gill Sans MT"/>
                <a:cs typeface="Gill Sans MT"/>
              </a:rPr>
              <a:t>is</a:t>
            </a:r>
            <a:r>
              <a:rPr sz="2000" kern="0" spc="-20" dirty="0">
                <a:solidFill>
                  <a:srgbClr val="585858"/>
                </a:solidFill>
                <a:latin typeface="Gill Sans MT"/>
                <a:cs typeface="Gill Sans MT"/>
              </a:rPr>
              <a:t> </a:t>
            </a:r>
            <a:r>
              <a:rPr sz="2000" kern="0" spc="-10" dirty="0">
                <a:solidFill>
                  <a:srgbClr val="585858"/>
                </a:solidFill>
                <a:latin typeface="Gill Sans MT"/>
                <a:cs typeface="Gill Sans MT"/>
              </a:rPr>
              <a:t>better</a:t>
            </a:r>
            <a:endParaRPr sz="2000" kern="0">
              <a:solidFill>
                <a:sysClr val="windowText" lastClr="000000"/>
              </a:solidFill>
              <a:latin typeface="Gill Sans MT"/>
              <a:cs typeface="Gill Sans MT"/>
            </a:endParaRPr>
          </a:p>
          <a:p>
            <a:pPr marL="697865" lvl="1" indent="-228600" eaLnBrk="1" fontAlgn="auto" hangingPunct="1">
              <a:spcBef>
                <a:spcPts val="950"/>
              </a:spcBef>
              <a:spcAft>
                <a:spcPts val="0"/>
              </a:spcAft>
              <a:buClr>
                <a:srgbClr val="17406C"/>
              </a:buClr>
              <a:buFontTx/>
              <a:buChar char="–"/>
              <a:tabLst>
                <a:tab pos="698500" algn="l"/>
              </a:tabLst>
              <a:defRPr/>
            </a:pPr>
            <a:r>
              <a:rPr sz="2000" kern="0" dirty="0">
                <a:solidFill>
                  <a:srgbClr val="585858"/>
                </a:solidFill>
                <a:latin typeface="Gill Sans MT"/>
                <a:cs typeface="Gill Sans MT"/>
              </a:rPr>
              <a:t>Argue</a:t>
            </a:r>
            <a:r>
              <a:rPr sz="2000" kern="0" spc="-30" dirty="0">
                <a:solidFill>
                  <a:srgbClr val="585858"/>
                </a:solidFill>
                <a:latin typeface="Gill Sans MT"/>
                <a:cs typeface="Gill Sans MT"/>
              </a:rPr>
              <a:t> </a:t>
            </a:r>
            <a:r>
              <a:rPr sz="2000" kern="0" dirty="0">
                <a:solidFill>
                  <a:srgbClr val="585858"/>
                </a:solidFill>
                <a:latin typeface="Gill Sans MT"/>
                <a:cs typeface="Gill Sans MT"/>
              </a:rPr>
              <a:t>that</a:t>
            </a:r>
            <a:r>
              <a:rPr sz="2000" kern="0" spc="-45" dirty="0">
                <a:solidFill>
                  <a:srgbClr val="585858"/>
                </a:solidFill>
                <a:latin typeface="Gill Sans MT"/>
                <a:cs typeface="Gill Sans MT"/>
              </a:rPr>
              <a:t> </a:t>
            </a:r>
            <a:r>
              <a:rPr sz="2000" kern="0" dirty="0">
                <a:solidFill>
                  <a:srgbClr val="585858"/>
                </a:solidFill>
                <a:latin typeface="Gill Sans MT"/>
                <a:cs typeface="Gill Sans MT"/>
              </a:rPr>
              <a:t>your</a:t>
            </a:r>
            <a:r>
              <a:rPr sz="2000" kern="0" spc="-40" dirty="0">
                <a:solidFill>
                  <a:srgbClr val="585858"/>
                </a:solidFill>
                <a:latin typeface="Gill Sans MT"/>
                <a:cs typeface="Gill Sans MT"/>
              </a:rPr>
              <a:t> </a:t>
            </a:r>
            <a:r>
              <a:rPr sz="2000" kern="0" dirty="0">
                <a:solidFill>
                  <a:srgbClr val="585858"/>
                </a:solidFill>
                <a:latin typeface="Gill Sans MT"/>
                <a:cs typeface="Gill Sans MT"/>
              </a:rPr>
              <a:t>results</a:t>
            </a:r>
            <a:r>
              <a:rPr sz="2000" kern="0" spc="-40" dirty="0">
                <a:solidFill>
                  <a:srgbClr val="585858"/>
                </a:solidFill>
                <a:latin typeface="Gill Sans MT"/>
                <a:cs typeface="Gill Sans MT"/>
              </a:rPr>
              <a:t> </a:t>
            </a:r>
            <a:r>
              <a:rPr sz="2000" kern="0" dirty="0">
                <a:solidFill>
                  <a:srgbClr val="585858"/>
                </a:solidFill>
                <a:latin typeface="Gill Sans MT"/>
                <a:cs typeface="Gill Sans MT"/>
              </a:rPr>
              <a:t>support</a:t>
            </a:r>
            <a:r>
              <a:rPr sz="2000" kern="0" spc="-40" dirty="0">
                <a:solidFill>
                  <a:srgbClr val="585858"/>
                </a:solidFill>
                <a:latin typeface="Gill Sans MT"/>
                <a:cs typeface="Gill Sans MT"/>
              </a:rPr>
              <a:t> </a:t>
            </a:r>
            <a:r>
              <a:rPr sz="2000" kern="0" dirty="0">
                <a:solidFill>
                  <a:srgbClr val="585858"/>
                </a:solidFill>
                <a:latin typeface="Gill Sans MT"/>
                <a:cs typeface="Gill Sans MT"/>
              </a:rPr>
              <a:t>your</a:t>
            </a:r>
            <a:r>
              <a:rPr sz="2000" kern="0" spc="-35" dirty="0">
                <a:solidFill>
                  <a:srgbClr val="585858"/>
                </a:solidFill>
                <a:latin typeface="Gill Sans MT"/>
                <a:cs typeface="Gill Sans MT"/>
              </a:rPr>
              <a:t> </a:t>
            </a:r>
            <a:r>
              <a:rPr sz="2000" kern="0" spc="-10" dirty="0">
                <a:solidFill>
                  <a:srgbClr val="585858"/>
                </a:solidFill>
                <a:latin typeface="Gill Sans MT"/>
                <a:cs typeface="Gill Sans MT"/>
              </a:rPr>
              <a:t>claims</a:t>
            </a:r>
            <a:endParaRPr sz="2000" kern="0">
              <a:solidFill>
                <a:sysClr val="windowText" lastClr="000000"/>
              </a:solidFill>
              <a:latin typeface="Gill Sans MT"/>
              <a:cs typeface="Gill Sans MT"/>
            </a:endParaRPr>
          </a:p>
          <a:p>
            <a:pPr marL="697865" lvl="1" indent="-228600" eaLnBrk="1" fontAlgn="auto" hangingPunct="1">
              <a:spcBef>
                <a:spcPts val="935"/>
              </a:spcBef>
              <a:spcAft>
                <a:spcPts val="0"/>
              </a:spcAft>
              <a:buClr>
                <a:srgbClr val="17406C"/>
              </a:buClr>
              <a:buFontTx/>
              <a:buChar char="–"/>
              <a:tabLst>
                <a:tab pos="698500" algn="l"/>
              </a:tabLst>
              <a:defRPr/>
            </a:pPr>
            <a:r>
              <a:rPr sz="2000" kern="0" dirty="0">
                <a:solidFill>
                  <a:srgbClr val="585858"/>
                </a:solidFill>
                <a:latin typeface="Gill Sans MT"/>
                <a:cs typeface="Gill Sans MT"/>
              </a:rPr>
              <a:t>Argue</a:t>
            </a:r>
            <a:r>
              <a:rPr sz="2000" kern="0" spc="-25" dirty="0">
                <a:solidFill>
                  <a:srgbClr val="585858"/>
                </a:solidFill>
                <a:latin typeface="Gill Sans MT"/>
                <a:cs typeface="Gill Sans MT"/>
              </a:rPr>
              <a:t> </a:t>
            </a:r>
            <a:r>
              <a:rPr sz="2000" kern="0" dirty="0">
                <a:solidFill>
                  <a:srgbClr val="585858"/>
                </a:solidFill>
                <a:latin typeface="Gill Sans MT"/>
                <a:cs typeface="Gill Sans MT"/>
              </a:rPr>
              <a:t>that</a:t>
            </a:r>
            <a:r>
              <a:rPr sz="2000" kern="0" spc="-40" dirty="0">
                <a:solidFill>
                  <a:srgbClr val="585858"/>
                </a:solidFill>
                <a:latin typeface="Gill Sans MT"/>
                <a:cs typeface="Gill Sans MT"/>
              </a:rPr>
              <a:t> </a:t>
            </a:r>
            <a:r>
              <a:rPr sz="2000" kern="0" dirty="0">
                <a:solidFill>
                  <a:srgbClr val="585858"/>
                </a:solidFill>
                <a:latin typeface="Gill Sans MT"/>
                <a:cs typeface="Gill Sans MT"/>
              </a:rPr>
              <a:t>your</a:t>
            </a:r>
            <a:r>
              <a:rPr sz="2000" kern="0" spc="-35" dirty="0">
                <a:solidFill>
                  <a:srgbClr val="585858"/>
                </a:solidFill>
                <a:latin typeface="Gill Sans MT"/>
                <a:cs typeface="Gill Sans MT"/>
              </a:rPr>
              <a:t> </a:t>
            </a:r>
            <a:r>
              <a:rPr sz="2000" kern="0" dirty="0">
                <a:solidFill>
                  <a:srgbClr val="585858"/>
                </a:solidFill>
                <a:latin typeface="Gill Sans MT"/>
                <a:cs typeface="Gill Sans MT"/>
              </a:rPr>
              <a:t>experimental</a:t>
            </a:r>
            <a:r>
              <a:rPr sz="2000" kern="0" spc="-60" dirty="0">
                <a:solidFill>
                  <a:srgbClr val="585858"/>
                </a:solidFill>
                <a:latin typeface="Gill Sans MT"/>
                <a:cs typeface="Gill Sans MT"/>
              </a:rPr>
              <a:t> </a:t>
            </a:r>
            <a:r>
              <a:rPr sz="2000" kern="0" dirty="0">
                <a:solidFill>
                  <a:srgbClr val="585858"/>
                </a:solidFill>
                <a:latin typeface="Gill Sans MT"/>
                <a:cs typeface="Gill Sans MT"/>
              </a:rPr>
              <a:t>setup</a:t>
            </a:r>
            <a:r>
              <a:rPr sz="2000" kern="0" spc="-35" dirty="0">
                <a:solidFill>
                  <a:srgbClr val="585858"/>
                </a:solidFill>
                <a:latin typeface="Gill Sans MT"/>
                <a:cs typeface="Gill Sans MT"/>
              </a:rPr>
              <a:t> </a:t>
            </a:r>
            <a:r>
              <a:rPr sz="2000" kern="0" dirty="0">
                <a:solidFill>
                  <a:srgbClr val="585858"/>
                </a:solidFill>
                <a:latin typeface="Gill Sans MT"/>
                <a:cs typeface="Gill Sans MT"/>
              </a:rPr>
              <a:t>is</a:t>
            </a:r>
            <a:r>
              <a:rPr sz="2000" kern="0" spc="-10" dirty="0">
                <a:solidFill>
                  <a:srgbClr val="585858"/>
                </a:solidFill>
                <a:latin typeface="Gill Sans MT"/>
                <a:cs typeface="Gill Sans MT"/>
              </a:rPr>
              <a:t> </a:t>
            </a:r>
            <a:r>
              <a:rPr sz="2000" kern="0" dirty="0">
                <a:solidFill>
                  <a:srgbClr val="585858"/>
                </a:solidFill>
                <a:latin typeface="Gill Sans MT"/>
                <a:cs typeface="Gill Sans MT"/>
              </a:rPr>
              <a:t>valid</a:t>
            </a:r>
            <a:r>
              <a:rPr sz="2000" kern="0" spc="-30" dirty="0">
                <a:solidFill>
                  <a:srgbClr val="585858"/>
                </a:solidFill>
                <a:latin typeface="Gill Sans MT"/>
                <a:cs typeface="Gill Sans MT"/>
              </a:rPr>
              <a:t> </a:t>
            </a:r>
            <a:r>
              <a:rPr sz="2000" kern="0" dirty="0">
                <a:solidFill>
                  <a:srgbClr val="585858"/>
                </a:solidFill>
                <a:latin typeface="Gill Sans MT"/>
                <a:cs typeface="Gill Sans MT"/>
              </a:rPr>
              <a:t>for</a:t>
            </a:r>
            <a:r>
              <a:rPr sz="2000" kern="0" spc="-30" dirty="0">
                <a:solidFill>
                  <a:srgbClr val="585858"/>
                </a:solidFill>
                <a:latin typeface="Gill Sans MT"/>
                <a:cs typeface="Gill Sans MT"/>
              </a:rPr>
              <a:t> </a:t>
            </a:r>
            <a:r>
              <a:rPr sz="2000" kern="0" dirty="0">
                <a:solidFill>
                  <a:srgbClr val="585858"/>
                </a:solidFill>
                <a:latin typeface="Gill Sans MT"/>
                <a:cs typeface="Gill Sans MT"/>
              </a:rPr>
              <a:t>the</a:t>
            </a:r>
            <a:r>
              <a:rPr sz="2000" kern="0" spc="-20" dirty="0">
                <a:solidFill>
                  <a:srgbClr val="585858"/>
                </a:solidFill>
                <a:latin typeface="Gill Sans MT"/>
                <a:cs typeface="Gill Sans MT"/>
              </a:rPr>
              <a:t> </a:t>
            </a:r>
            <a:r>
              <a:rPr sz="2000" kern="0" spc="-10" dirty="0">
                <a:solidFill>
                  <a:srgbClr val="585858"/>
                </a:solidFill>
                <a:latin typeface="Gill Sans MT"/>
                <a:cs typeface="Gill Sans MT"/>
              </a:rPr>
              <a:t>study</a:t>
            </a:r>
            <a:endParaRPr sz="2000" kern="0">
              <a:solidFill>
                <a:sysClr val="windowText" lastClr="000000"/>
              </a:solidFill>
              <a:latin typeface="Gill Sans MT"/>
              <a:cs typeface="Gill Sans MT"/>
            </a:endParaRPr>
          </a:p>
          <a:p>
            <a:pPr marL="241300" indent="-228600" eaLnBrk="1" fontAlgn="auto" hangingPunct="1">
              <a:spcBef>
                <a:spcPts val="935"/>
              </a:spcBef>
              <a:spcAft>
                <a:spcPts val="0"/>
              </a:spcAft>
              <a:buClr>
                <a:srgbClr val="17406C"/>
              </a:buClr>
              <a:buFont typeface="Arial"/>
              <a:buChar char="•"/>
              <a:tabLst>
                <a:tab pos="241300" algn="l"/>
              </a:tabLst>
              <a:defRPr/>
            </a:pPr>
            <a:r>
              <a:rPr sz="2400" kern="0" dirty="0">
                <a:solidFill>
                  <a:srgbClr val="585858"/>
                </a:solidFill>
                <a:latin typeface="Gill Sans MT"/>
                <a:cs typeface="Gill Sans MT"/>
              </a:rPr>
              <a:t>When</a:t>
            </a:r>
            <a:r>
              <a:rPr sz="2400" kern="0" spc="-35" dirty="0">
                <a:solidFill>
                  <a:srgbClr val="585858"/>
                </a:solidFill>
                <a:latin typeface="Gill Sans MT"/>
                <a:cs typeface="Gill Sans MT"/>
              </a:rPr>
              <a:t> </a:t>
            </a:r>
            <a:r>
              <a:rPr sz="2400" b="1" kern="0" dirty="0">
                <a:solidFill>
                  <a:srgbClr val="585858"/>
                </a:solidFill>
                <a:latin typeface="Gill Sans MT"/>
                <a:cs typeface="Gill Sans MT"/>
              </a:rPr>
              <a:t>reasoning</a:t>
            </a:r>
            <a:r>
              <a:rPr sz="2400" b="1" kern="0" spc="-15" dirty="0">
                <a:solidFill>
                  <a:srgbClr val="585858"/>
                </a:solidFill>
                <a:latin typeface="Gill Sans MT"/>
                <a:cs typeface="Gill Sans MT"/>
              </a:rPr>
              <a:t> </a:t>
            </a:r>
            <a:r>
              <a:rPr sz="2400" kern="0" dirty="0">
                <a:solidFill>
                  <a:srgbClr val="585858"/>
                </a:solidFill>
                <a:latin typeface="Gill Sans MT"/>
                <a:cs typeface="Gill Sans MT"/>
              </a:rPr>
              <a:t>is</a:t>
            </a:r>
            <a:r>
              <a:rPr sz="2400" kern="0" spc="-20" dirty="0">
                <a:solidFill>
                  <a:srgbClr val="585858"/>
                </a:solidFill>
                <a:latin typeface="Gill Sans MT"/>
                <a:cs typeface="Gill Sans MT"/>
              </a:rPr>
              <a:t> </a:t>
            </a:r>
            <a:r>
              <a:rPr sz="2400" kern="0" dirty="0">
                <a:solidFill>
                  <a:srgbClr val="585858"/>
                </a:solidFill>
                <a:latin typeface="Gill Sans MT"/>
                <a:cs typeface="Gill Sans MT"/>
              </a:rPr>
              <a:t>used</a:t>
            </a:r>
            <a:r>
              <a:rPr sz="2400" kern="0" spc="-20" dirty="0">
                <a:solidFill>
                  <a:srgbClr val="585858"/>
                </a:solidFill>
                <a:latin typeface="Gill Sans MT"/>
                <a:cs typeface="Gill Sans MT"/>
              </a:rPr>
              <a:t> </a:t>
            </a:r>
            <a:r>
              <a:rPr sz="2400" kern="0" dirty="0">
                <a:solidFill>
                  <a:srgbClr val="585858"/>
                </a:solidFill>
                <a:latin typeface="Gill Sans MT"/>
                <a:cs typeface="Gill Sans MT"/>
              </a:rPr>
              <a:t>to</a:t>
            </a:r>
            <a:r>
              <a:rPr sz="2400" kern="0" spc="-25" dirty="0">
                <a:solidFill>
                  <a:srgbClr val="585858"/>
                </a:solidFill>
                <a:latin typeface="Gill Sans MT"/>
                <a:cs typeface="Gill Sans MT"/>
              </a:rPr>
              <a:t> </a:t>
            </a:r>
            <a:r>
              <a:rPr sz="2400" kern="0" dirty="0">
                <a:solidFill>
                  <a:srgbClr val="585858"/>
                </a:solidFill>
                <a:latin typeface="Gill Sans MT"/>
                <a:cs typeface="Gill Sans MT"/>
              </a:rPr>
              <a:t>back</a:t>
            </a:r>
            <a:r>
              <a:rPr sz="2400" kern="0" spc="-15" dirty="0">
                <a:solidFill>
                  <a:srgbClr val="585858"/>
                </a:solidFill>
                <a:latin typeface="Gill Sans MT"/>
                <a:cs typeface="Gill Sans MT"/>
              </a:rPr>
              <a:t> </a:t>
            </a:r>
            <a:r>
              <a:rPr sz="2400" kern="0" dirty="0">
                <a:solidFill>
                  <a:srgbClr val="585858"/>
                </a:solidFill>
                <a:latin typeface="Gill Sans MT"/>
                <a:cs typeface="Gill Sans MT"/>
              </a:rPr>
              <a:t>up</a:t>
            </a:r>
            <a:r>
              <a:rPr sz="2400" kern="0" spc="-20" dirty="0">
                <a:solidFill>
                  <a:srgbClr val="585858"/>
                </a:solidFill>
                <a:latin typeface="Gill Sans MT"/>
                <a:cs typeface="Gill Sans MT"/>
              </a:rPr>
              <a:t> </a:t>
            </a:r>
            <a:r>
              <a:rPr sz="2400" kern="0" dirty="0">
                <a:solidFill>
                  <a:srgbClr val="585858"/>
                </a:solidFill>
                <a:latin typeface="Gill Sans MT"/>
                <a:cs typeface="Gill Sans MT"/>
              </a:rPr>
              <a:t>your</a:t>
            </a:r>
            <a:r>
              <a:rPr sz="2400" kern="0" spc="-20" dirty="0">
                <a:solidFill>
                  <a:srgbClr val="585858"/>
                </a:solidFill>
                <a:latin typeface="Gill Sans MT"/>
                <a:cs typeface="Gill Sans MT"/>
              </a:rPr>
              <a:t> </a:t>
            </a:r>
            <a:r>
              <a:rPr sz="2400" kern="0" spc="-10" dirty="0">
                <a:solidFill>
                  <a:srgbClr val="585858"/>
                </a:solidFill>
                <a:latin typeface="Gill Sans MT"/>
                <a:cs typeface="Gill Sans MT"/>
              </a:rPr>
              <a:t>claims</a:t>
            </a:r>
            <a:endParaRPr sz="2400" kern="0">
              <a:solidFill>
                <a:sysClr val="windowText" lastClr="000000"/>
              </a:solidFill>
              <a:latin typeface="Gill Sans MT"/>
              <a:cs typeface="Gill Sans MT"/>
            </a:endParaRPr>
          </a:p>
        </p:txBody>
      </p:sp>
      <p:pic>
        <p:nvPicPr>
          <p:cNvPr id="20484" name="object 4" descr="The image features two cartoon squirrels sitting side by side, each with a distinct expression and posture. The squirrel on the left is holding a piece of food and appears to be pondering, while the one on the right is sitting with its arms crossed, looking contemplative. &#10;&#10;Next to each squirrel, there are humorous quotes reflecting their perspectives on food: the left squirrel states, &quot;I have never seen food that is not circle-shaped. All food is therefore definitely circle-shaped.&quot; The right squirrel counters with, &quot;I have never seen food that does not have straight edges...&quot; &#10;&#10;The background has a textured, vintage look, enhancing the whimsical nature of the illustration.">
            <a:extLst>
              <a:ext uri="{FF2B5EF4-FFF2-40B4-BE49-F238E27FC236}">
                <a16:creationId xmlns:a16="http://schemas.microsoft.com/office/drawing/2014/main" id="{88BB40E6-481B-4A6A-DBCF-2ADCD9E459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19700" y="3573463"/>
            <a:ext cx="3224213" cy="291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object 5">
            <a:extLst>
              <a:ext uri="{FF2B5EF4-FFF2-40B4-BE49-F238E27FC236}">
                <a16:creationId xmlns:a16="http://schemas.microsoft.com/office/drawing/2014/main" id="{EEB6E7BB-28B3-4AF8-0EF9-204362FA6AD4}"/>
              </a:ext>
            </a:extLst>
          </p:cNvPr>
          <p:cNvSpPr>
            <a:spLocks noGrp="1"/>
          </p:cNvSpPr>
          <p:nvPr>
            <p:ph type="ftr" sz="quarter" idx="10"/>
          </p:nvPr>
        </p:nvSpPr>
        <p:spPr/>
        <p:txBody>
          <a:bodyPr vert="horz" tIns="3175" rtlCol="0"/>
          <a:lstStyle/>
          <a:p>
            <a:pPr>
              <a:defRPr/>
            </a:pPr>
            <a:r>
              <a:t>COS700</a:t>
            </a:r>
            <a:r>
              <a:rPr spc="-30"/>
              <a:t> </a:t>
            </a:r>
            <a:r>
              <a:t>Research</a:t>
            </a:r>
            <a:r>
              <a:rPr spc="-35"/>
              <a:t> </a:t>
            </a:r>
            <a:r>
              <a:rPr spc="-10"/>
              <a:t>Methods</a:t>
            </a:r>
          </a:p>
        </p:txBody>
      </p:sp>
      <p:sp>
        <p:nvSpPr>
          <p:cNvPr id="6" name="object 6">
            <a:extLst>
              <a:ext uri="{FF2B5EF4-FFF2-40B4-BE49-F238E27FC236}">
                <a16:creationId xmlns:a16="http://schemas.microsoft.com/office/drawing/2014/main" id="{02D529C3-1A38-36BA-4482-E4014635543D}"/>
              </a:ext>
            </a:extLst>
          </p:cNvPr>
          <p:cNvSpPr>
            <a:spLocks noGrp="1"/>
          </p:cNvSpPr>
          <p:nvPr>
            <p:ph type="sldNum" sz="quarter" idx="12"/>
          </p:nvPr>
        </p:nvSpPr>
        <p:spPr/>
        <p:txBody>
          <a:bodyPr vert="horz" tIns="3175" rtlCol="0"/>
          <a:lstStyle/>
          <a:p>
            <a:pPr marL="38100">
              <a:defRPr/>
            </a:pPr>
            <a:fld id="{EBD95D4A-45D9-456D-87BA-F6AC7563932C}" type="slidenum">
              <a:rPr spc="-25"/>
              <a:pPr marL="38100">
                <a:defRPr/>
              </a:pPr>
              <a:t>19</a:t>
            </a:fld>
            <a:endParaRPr spc="-25"/>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2BF32260-E134-377B-6334-17B981D0D626}"/>
              </a:ext>
            </a:extLst>
          </p:cNvPr>
          <p:cNvSpPr txBox="1">
            <a:spLocks noGrp="1"/>
          </p:cNvSpPr>
          <p:nvPr>
            <p:ph type="title"/>
          </p:nvPr>
        </p:nvSpPr>
        <p:spPr/>
        <p:txBody>
          <a:bodyPr tIns="12700" rtlCol="0"/>
          <a:lstStyle/>
          <a:p>
            <a:pPr marL="12700" eaLnBrk="1" fontAlgn="auto" hangingPunct="1">
              <a:spcBef>
                <a:spcPts val="100"/>
              </a:spcBef>
              <a:spcAft>
                <a:spcPts val="0"/>
              </a:spcAft>
              <a:defRPr/>
            </a:pPr>
            <a:r>
              <a:rPr spc="130" dirty="0"/>
              <a:t>RESEARCH</a:t>
            </a:r>
            <a:r>
              <a:rPr spc="270" dirty="0"/>
              <a:t> </a:t>
            </a:r>
            <a:r>
              <a:rPr spc="100" dirty="0"/>
              <a:t>METHOD</a:t>
            </a:r>
          </a:p>
        </p:txBody>
      </p:sp>
      <p:sp>
        <p:nvSpPr>
          <p:cNvPr id="3" name="object 3">
            <a:extLst>
              <a:ext uri="{FF2B5EF4-FFF2-40B4-BE49-F238E27FC236}">
                <a16:creationId xmlns:a16="http://schemas.microsoft.com/office/drawing/2014/main" id="{779E5E12-7A52-C030-23F3-80EC476D5776}"/>
              </a:ext>
            </a:extLst>
          </p:cNvPr>
          <p:cNvSpPr txBox="1"/>
          <p:nvPr/>
        </p:nvSpPr>
        <p:spPr>
          <a:xfrm>
            <a:off x="742950" y="1468438"/>
            <a:ext cx="7758113" cy="4244975"/>
          </a:xfrm>
          <a:prstGeom prst="rect">
            <a:avLst/>
          </a:prstGeom>
        </p:spPr>
        <p:txBody>
          <a:bodyPr lIns="0" tIns="82550" rIns="0" bIns="0">
            <a:spAutoFit/>
          </a:bodyPr>
          <a:lstStyle>
            <a:lvl1pPr marL="241300" indent="-228600">
              <a:tabLst>
                <a:tab pos="241300" algn="l"/>
              </a:tabLst>
              <a:defRPr>
                <a:solidFill>
                  <a:schemeClr val="tx1"/>
                </a:solidFill>
                <a:latin typeface="Arial" panose="020B0604020202020204" pitchFamily="34" charset="0"/>
              </a:defRPr>
            </a:lvl1pPr>
            <a:lvl2pPr marL="696913" indent="-228600">
              <a:tabLst>
                <a:tab pos="241300" algn="l"/>
              </a:tabLst>
              <a:defRPr>
                <a:solidFill>
                  <a:schemeClr val="tx1"/>
                </a:solidFill>
                <a:latin typeface="Arial" panose="020B0604020202020204" pitchFamily="34" charset="0"/>
              </a:defRPr>
            </a:lvl2pPr>
            <a:lvl3pPr marL="1143000" indent="-228600">
              <a:tabLst>
                <a:tab pos="241300" algn="l"/>
              </a:tabLst>
              <a:defRPr>
                <a:solidFill>
                  <a:schemeClr val="tx1"/>
                </a:solidFill>
                <a:latin typeface="Arial" panose="020B0604020202020204" pitchFamily="34" charset="0"/>
              </a:defRPr>
            </a:lvl3pPr>
            <a:lvl4pPr marL="1600200" indent="-228600">
              <a:tabLst>
                <a:tab pos="241300" algn="l"/>
              </a:tabLst>
              <a:defRPr>
                <a:solidFill>
                  <a:schemeClr val="tx1"/>
                </a:solidFill>
                <a:latin typeface="Arial" panose="020B0604020202020204" pitchFamily="34" charset="0"/>
              </a:defRPr>
            </a:lvl4pPr>
            <a:lvl5pPr marL="2057400" indent="-228600">
              <a:tabLst>
                <a:tab pos="241300"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241300"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241300"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241300"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241300" algn="l"/>
              </a:tabLst>
              <a:defRPr>
                <a:solidFill>
                  <a:schemeClr val="tx1"/>
                </a:solidFill>
                <a:latin typeface="Arial" panose="020B0604020202020204" pitchFamily="34" charset="0"/>
              </a:defRPr>
            </a:lvl9pPr>
          </a:lstStyle>
          <a:p>
            <a:pPr eaLnBrk="1" hangingPunct="1">
              <a:spcBef>
                <a:spcPts val="650"/>
              </a:spcBef>
              <a:buClr>
                <a:srgbClr val="17406C"/>
              </a:buClr>
              <a:buFont typeface="Arial" panose="020B0604020202020204" pitchFamily="34" charset="0"/>
              <a:buChar char="•"/>
            </a:pPr>
            <a:r>
              <a:rPr lang="en-US" altLang="en-US" sz="2600">
                <a:solidFill>
                  <a:srgbClr val="585858"/>
                </a:solidFill>
                <a:latin typeface="Gill Sans MT" panose="020B0502020104020203" pitchFamily="34" charset="0"/>
                <a:ea typeface="Gill Sans MT" panose="020B0502020104020203" pitchFamily="34" charset="0"/>
                <a:cs typeface="Gill Sans MT" panose="020B0502020104020203" pitchFamily="34" charset="0"/>
              </a:rPr>
              <a:t>The research method / methodology:</a:t>
            </a:r>
            <a:endParaRPr lang="en-US" altLang="en-US" sz="2600">
              <a:solidFill>
                <a:srgbClr val="000000"/>
              </a:solidFill>
              <a:latin typeface="Gill Sans MT" panose="020B0502020104020203" pitchFamily="34" charset="0"/>
              <a:ea typeface="Gill Sans MT" panose="020B0502020104020203" pitchFamily="34" charset="0"/>
              <a:cs typeface="Gill Sans MT" panose="020B0502020104020203" pitchFamily="34" charset="0"/>
            </a:endParaRPr>
          </a:p>
          <a:p>
            <a:pPr lvl="1" eaLnBrk="1" hangingPunct="1">
              <a:lnSpc>
                <a:spcPts val="2375"/>
              </a:lnSpc>
              <a:spcBef>
                <a:spcPts val="763"/>
              </a:spcBef>
              <a:buClr>
                <a:srgbClr val="17406C"/>
              </a:buClr>
              <a:buFontTx/>
              <a:buChar char="–"/>
            </a:pPr>
            <a:r>
              <a:rPr lang="en-US" altLang="en-US" sz="2200">
                <a:solidFill>
                  <a:srgbClr val="585858"/>
                </a:solidFill>
                <a:latin typeface="Gill Sans MT" panose="020B0502020104020203" pitchFamily="34" charset="0"/>
                <a:ea typeface="Gill Sans MT" panose="020B0502020104020203" pitchFamily="34" charset="0"/>
                <a:cs typeface="Gill Sans MT" panose="020B0502020104020203" pitchFamily="34" charset="0"/>
              </a:rPr>
              <a:t>A description of </a:t>
            </a:r>
            <a:r>
              <a:rPr lang="en-US" altLang="en-US" sz="2200" i="1">
                <a:solidFill>
                  <a:srgbClr val="585858"/>
                </a:solidFill>
                <a:latin typeface="Gill Sans MT" panose="020B0502020104020203" pitchFamily="34" charset="0"/>
                <a:ea typeface="Gill Sans MT" panose="020B0502020104020203" pitchFamily="34" charset="0"/>
                <a:cs typeface="Gill Sans MT" panose="020B0502020104020203" pitchFamily="34" charset="0"/>
              </a:rPr>
              <a:t>how </a:t>
            </a:r>
            <a:r>
              <a:rPr lang="en-US" altLang="en-US" sz="2200">
                <a:solidFill>
                  <a:srgbClr val="585858"/>
                </a:solidFill>
                <a:latin typeface="Gill Sans MT" panose="020B0502020104020203" pitchFamily="34" charset="0"/>
                <a:ea typeface="Gill Sans MT" panose="020B0502020104020203" pitchFamily="34" charset="0"/>
                <a:cs typeface="Gill Sans MT" panose="020B0502020104020203" pitchFamily="34" charset="0"/>
              </a:rPr>
              <a:t>you obtained results, i.e. </a:t>
            </a:r>
            <a:r>
              <a:rPr lang="en-US" altLang="en-US" sz="2200" i="1">
                <a:solidFill>
                  <a:srgbClr val="585858"/>
                </a:solidFill>
                <a:latin typeface="Gill Sans MT" panose="020B0502020104020203" pitchFamily="34" charset="0"/>
                <a:ea typeface="Gill Sans MT" panose="020B0502020104020203" pitchFamily="34" charset="0"/>
                <a:cs typeface="Gill Sans MT" panose="020B0502020104020203" pitchFamily="34" charset="0"/>
              </a:rPr>
              <a:t>what </a:t>
            </a:r>
            <a:r>
              <a:rPr lang="en-US" altLang="en-US" sz="2200">
                <a:solidFill>
                  <a:srgbClr val="585858"/>
                </a:solidFill>
                <a:latin typeface="Gill Sans MT" panose="020B0502020104020203" pitchFamily="34" charset="0"/>
                <a:ea typeface="Gill Sans MT" panose="020B0502020104020203" pitchFamily="34" charset="0"/>
                <a:cs typeface="Gill Sans MT" panose="020B0502020104020203" pitchFamily="34" charset="0"/>
              </a:rPr>
              <a:t>you did to reach your conclusions</a:t>
            </a:r>
            <a:endParaRPr lang="en-US" altLang="en-US" sz="2200">
              <a:solidFill>
                <a:srgbClr val="000000"/>
              </a:solidFill>
              <a:latin typeface="Gill Sans MT" panose="020B0502020104020203" pitchFamily="34" charset="0"/>
              <a:ea typeface="Gill Sans MT" panose="020B0502020104020203" pitchFamily="34" charset="0"/>
              <a:cs typeface="Gill Sans MT" panose="020B0502020104020203" pitchFamily="34" charset="0"/>
            </a:endParaRPr>
          </a:p>
          <a:p>
            <a:pPr lvl="1" eaLnBrk="1" hangingPunct="1">
              <a:spcBef>
                <a:spcPts val="400"/>
              </a:spcBef>
              <a:buClr>
                <a:srgbClr val="17406C"/>
              </a:buClr>
              <a:buFontTx/>
              <a:buChar char="–"/>
            </a:pPr>
            <a:r>
              <a:rPr lang="en-US" altLang="en-US" sz="2200">
                <a:solidFill>
                  <a:srgbClr val="585858"/>
                </a:solidFill>
                <a:latin typeface="Gill Sans MT" panose="020B0502020104020203" pitchFamily="34" charset="0"/>
                <a:ea typeface="Gill Sans MT" panose="020B0502020104020203" pitchFamily="34" charset="0"/>
                <a:cs typeface="Gill Sans MT" panose="020B0502020104020203" pitchFamily="34" charset="0"/>
              </a:rPr>
              <a:t>Convinces the reader of the validity of your conclusions</a:t>
            </a:r>
            <a:endParaRPr lang="en-US" altLang="en-US" sz="2200">
              <a:solidFill>
                <a:srgbClr val="000000"/>
              </a:solidFill>
              <a:latin typeface="Gill Sans MT" panose="020B0502020104020203" pitchFamily="34" charset="0"/>
              <a:ea typeface="Gill Sans MT" panose="020B0502020104020203" pitchFamily="34" charset="0"/>
              <a:cs typeface="Gill Sans MT" panose="020B0502020104020203" pitchFamily="34" charset="0"/>
            </a:endParaRPr>
          </a:p>
          <a:p>
            <a:pPr eaLnBrk="1" hangingPunct="1">
              <a:spcBef>
                <a:spcPts val="363"/>
              </a:spcBef>
              <a:buClr>
                <a:srgbClr val="17406C"/>
              </a:buClr>
              <a:buFont typeface="Arial" panose="020B0604020202020204" pitchFamily="34" charset="0"/>
              <a:buChar char="•"/>
            </a:pPr>
            <a:r>
              <a:rPr lang="en-US" altLang="en-US" sz="2600">
                <a:solidFill>
                  <a:srgbClr val="585858"/>
                </a:solidFill>
                <a:latin typeface="Gill Sans MT" panose="020B0502020104020203" pitchFamily="34" charset="0"/>
                <a:ea typeface="Gill Sans MT" panose="020B0502020104020203" pitchFamily="34" charset="0"/>
                <a:cs typeface="Gill Sans MT" panose="020B0502020104020203" pitchFamily="34" charset="0"/>
              </a:rPr>
              <a:t>Proposal stage:</a:t>
            </a:r>
            <a:endParaRPr lang="en-US" altLang="en-US" sz="2600">
              <a:solidFill>
                <a:srgbClr val="000000"/>
              </a:solidFill>
              <a:latin typeface="Gill Sans MT" panose="020B0502020104020203" pitchFamily="34" charset="0"/>
              <a:ea typeface="Gill Sans MT" panose="020B0502020104020203" pitchFamily="34" charset="0"/>
              <a:cs typeface="Gill Sans MT" panose="020B0502020104020203" pitchFamily="34" charset="0"/>
            </a:endParaRPr>
          </a:p>
          <a:p>
            <a:pPr lvl="1" eaLnBrk="1" hangingPunct="1">
              <a:lnSpc>
                <a:spcPts val="2375"/>
              </a:lnSpc>
              <a:spcBef>
                <a:spcPts val="750"/>
              </a:spcBef>
              <a:buClr>
                <a:srgbClr val="17406C"/>
              </a:buClr>
              <a:buFontTx/>
              <a:buChar char="–"/>
            </a:pPr>
            <a:r>
              <a:rPr lang="en-US" altLang="en-US" sz="2200">
                <a:solidFill>
                  <a:srgbClr val="585858"/>
                </a:solidFill>
                <a:latin typeface="Gill Sans MT" panose="020B0502020104020203" pitchFamily="34" charset="0"/>
                <a:ea typeface="Gill Sans MT" panose="020B0502020104020203" pitchFamily="34" charset="0"/>
                <a:cs typeface="Gill Sans MT" panose="020B0502020104020203" pitchFamily="34" charset="0"/>
              </a:rPr>
              <a:t>Explain what method you will use and how it will be applied in your study</a:t>
            </a:r>
            <a:endParaRPr lang="en-US" altLang="en-US" sz="2200">
              <a:solidFill>
                <a:srgbClr val="000000"/>
              </a:solidFill>
              <a:latin typeface="Gill Sans MT" panose="020B0502020104020203" pitchFamily="34" charset="0"/>
              <a:ea typeface="Gill Sans MT" panose="020B0502020104020203" pitchFamily="34" charset="0"/>
              <a:cs typeface="Gill Sans MT" panose="020B0502020104020203" pitchFamily="34" charset="0"/>
            </a:endParaRPr>
          </a:p>
          <a:p>
            <a:pPr lvl="1" eaLnBrk="1" hangingPunct="1">
              <a:spcBef>
                <a:spcPts val="400"/>
              </a:spcBef>
              <a:buClr>
                <a:srgbClr val="17406C"/>
              </a:buClr>
              <a:buFontTx/>
              <a:buChar char="–"/>
            </a:pPr>
            <a:r>
              <a:rPr lang="en-US" altLang="en-US" sz="2200">
                <a:solidFill>
                  <a:srgbClr val="585858"/>
                </a:solidFill>
                <a:latin typeface="Gill Sans MT" panose="020B0502020104020203" pitchFamily="34" charset="0"/>
                <a:ea typeface="Gill Sans MT" panose="020B0502020104020203" pitchFamily="34" charset="0"/>
                <a:cs typeface="Gill Sans MT" panose="020B0502020104020203" pitchFamily="34" charset="0"/>
              </a:rPr>
              <a:t>Will you be collecting any data? What will you do with it?</a:t>
            </a:r>
            <a:endParaRPr lang="en-US" altLang="en-US" sz="2200">
              <a:solidFill>
                <a:srgbClr val="000000"/>
              </a:solidFill>
              <a:latin typeface="Gill Sans MT" panose="020B0502020104020203" pitchFamily="34" charset="0"/>
              <a:ea typeface="Gill Sans MT" panose="020B0502020104020203" pitchFamily="34" charset="0"/>
              <a:cs typeface="Gill Sans MT" panose="020B0502020104020203" pitchFamily="34" charset="0"/>
            </a:endParaRPr>
          </a:p>
          <a:p>
            <a:pPr eaLnBrk="1" hangingPunct="1">
              <a:spcBef>
                <a:spcPts val="375"/>
              </a:spcBef>
              <a:buClr>
                <a:srgbClr val="17406C"/>
              </a:buClr>
              <a:buFont typeface="Arial" panose="020B0604020202020204" pitchFamily="34" charset="0"/>
              <a:buChar char="•"/>
            </a:pPr>
            <a:r>
              <a:rPr lang="en-US" altLang="en-US" sz="2600">
                <a:solidFill>
                  <a:srgbClr val="585858"/>
                </a:solidFill>
                <a:latin typeface="Gill Sans MT" panose="020B0502020104020203" pitchFamily="34" charset="0"/>
                <a:ea typeface="Gill Sans MT" panose="020B0502020104020203" pitchFamily="34" charset="0"/>
                <a:cs typeface="Gill Sans MT" panose="020B0502020104020203" pitchFamily="34" charset="0"/>
              </a:rPr>
              <a:t>Final report stage:</a:t>
            </a:r>
            <a:endParaRPr lang="en-US" altLang="en-US" sz="2600">
              <a:solidFill>
                <a:srgbClr val="000000"/>
              </a:solidFill>
              <a:latin typeface="Gill Sans MT" panose="020B0502020104020203" pitchFamily="34" charset="0"/>
              <a:ea typeface="Gill Sans MT" panose="020B0502020104020203" pitchFamily="34" charset="0"/>
              <a:cs typeface="Gill Sans MT" panose="020B0502020104020203" pitchFamily="34" charset="0"/>
            </a:endParaRPr>
          </a:p>
          <a:p>
            <a:pPr lvl="1" eaLnBrk="1" hangingPunct="1">
              <a:lnSpc>
                <a:spcPts val="2513"/>
              </a:lnSpc>
              <a:spcBef>
                <a:spcPts val="463"/>
              </a:spcBef>
              <a:buClr>
                <a:srgbClr val="17406C"/>
              </a:buClr>
              <a:buFontTx/>
              <a:buChar char="–"/>
            </a:pPr>
            <a:r>
              <a:rPr lang="en-US" altLang="en-US" sz="2200">
                <a:solidFill>
                  <a:srgbClr val="585858"/>
                </a:solidFill>
                <a:latin typeface="Gill Sans MT" panose="020B0502020104020203" pitchFamily="34" charset="0"/>
                <a:ea typeface="Gill Sans MT" panose="020B0502020104020203" pitchFamily="34" charset="0"/>
                <a:cs typeface="Gill Sans MT" panose="020B0502020104020203" pitchFamily="34" charset="0"/>
              </a:rPr>
              <a:t>Report on what you actually did (i.e. tweak the description in</a:t>
            </a:r>
            <a:endParaRPr lang="en-US" altLang="en-US" sz="2200">
              <a:solidFill>
                <a:srgbClr val="000000"/>
              </a:solidFill>
              <a:latin typeface="Gill Sans MT" panose="020B0502020104020203" pitchFamily="34" charset="0"/>
              <a:ea typeface="Gill Sans MT" panose="020B0502020104020203" pitchFamily="34" charset="0"/>
              <a:cs typeface="Gill Sans MT" panose="020B0502020104020203" pitchFamily="34" charset="0"/>
            </a:endParaRPr>
          </a:p>
          <a:p>
            <a:pPr eaLnBrk="1" hangingPunct="1">
              <a:lnSpc>
                <a:spcPts val="2513"/>
              </a:lnSpc>
            </a:pPr>
            <a:r>
              <a:rPr lang="en-US" altLang="en-US" sz="2200">
                <a:solidFill>
                  <a:srgbClr val="585858"/>
                </a:solidFill>
                <a:latin typeface="Gill Sans MT" panose="020B0502020104020203" pitchFamily="34" charset="0"/>
                <a:ea typeface="Gill Sans MT" panose="020B0502020104020203" pitchFamily="34" charset="0"/>
                <a:cs typeface="Gill Sans MT" panose="020B0502020104020203" pitchFamily="34" charset="0"/>
              </a:rPr>
              <a:t>your proposal so that it accurately reflects what you did)</a:t>
            </a:r>
            <a:endParaRPr lang="en-US" altLang="en-US" sz="2200">
              <a:solidFill>
                <a:srgbClr val="000000"/>
              </a:solidFill>
              <a:latin typeface="Gill Sans MT" panose="020B0502020104020203" pitchFamily="34" charset="0"/>
              <a:ea typeface="Gill Sans MT" panose="020B0502020104020203" pitchFamily="34" charset="0"/>
              <a:cs typeface="Gill Sans MT" panose="020B0502020104020203" pitchFamily="34" charset="0"/>
            </a:endParaRPr>
          </a:p>
        </p:txBody>
      </p:sp>
      <p:pic>
        <p:nvPicPr>
          <p:cNvPr id="3076" name="object 4" descr="The image depicts a cartoonish man sitting at a desk, looking somewhat distressed or overwhelmed. He has a balding head with some gray hair on the sides and is wearing a white shirt with a tie. His chin rests on his hand, and he gazes down at a blank piece of paper in front of him. &#10;&#10;Surrounding him are several stacks of books, some upright and others leaning, indicating a chaotic study environment. The books are in various colors, with some having green, blue, and orange covers. The overall scene conveys a sense of frustration or contemplation, as if he is struggling with a task or assignment.">
            <a:extLst>
              <a:ext uri="{FF2B5EF4-FFF2-40B4-BE49-F238E27FC236}">
                <a16:creationId xmlns:a16="http://schemas.microsoft.com/office/drawing/2014/main" id="{FB6EBFF8-BB04-589F-C287-C491C4F582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11950" y="88900"/>
            <a:ext cx="2139950" cy="165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object 5">
            <a:extLst>
              <a:ext uri="{FF2B5EF4-FFF2-40B4-BE49-F238E27FC236}">
                <a16:creationId xmlns:a16="http://schemas.microsoft.com/office/drawing/2014/main" id="{07BED96D-1F0F-1375-38DA-DD371C7DD368}"/>
              </a:ext>
            </a:extLst>
          </p:cNvPr>
          <p:cNvSpPr>
            <a:spLocks noGrp="1"/>
          </p:cNvSpPr>
          <p:nvPr>
            <p:ph type="ftr" sz="quarter" idx="10"/>
          </p:nvPr>
        </p:nvSpPr>
        <p:spPr/>
        <p:txBody>
          <a:bodyPr vert="horz" tIns="3175" rtlCol="0"/>
          <a:lstStyle/>
          <a:p>
            <a:pPr>
              <a:defRPr/>
            </a:pPr>
            <a:r>
              <a:t>COS700</a:t>
            </a:r>
            <a:r>
              <a:rPr spc="-30"/>
              <a:t> </a:t>
            </a:r>
            <a:r>
              <a:t>Research</a:t>
            </a:r>
            <a:r>
              <a:rPr spc="-35"/>
              <a:t> </a:t>
            </a:r>
            <a:r>
              <a:rPr spc="-10"/>
              <a:t>Methods</a:t>
            </a:r>
          </a:p>
        </p:txBody>
      </p:sp>
      <p:sp>
        <p:nvSpPr>
          <p:cNvPr id="6" name="object 6">
            <a:extLst>
              <a:ext uri="{FF2B5EF4-FFF2-40B4-BE49-F238E27FC236}">
                <a16:creationId xmlns:a16="http://schemas.microsoft.com/office/drawing/2014/main" id="{412606AE-903C-E402-D364-F9236D5758A1}"/>
              </a:ext>
            </a:extLst>
          </p:cNvPr>
          <p:cNvSpPr>
            <a:spLocks noGrp="1"/>
          </p:cNvSpPr>
          <p:nvPr>
            <p:ph type="sldNum" sz="quarter" idx="12"/>
          </p:nvPr>
        </p:nvSpPr>
        <p:spPr/>
        <p:txBody>
          <a:bodyPr vert="horz" tIns="3175" rtlCol="0"/>
          <a:lstStyle/>
          <a:p>
            <a:pPr>
              <a:defRPr/>
            </a:pPr>
            <a:fld id="{04E36B25-C87E-4CF6-AC88-976AC3D50782}" type="slidenum">
              <a:rPr/>
              <a:pPr>
                <a:defRPr/>
              </a:pPr>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B8304927-B631-602D-2AD1-0582ADE89EDE}"/>
              </a:ext>
            </a:extLst>
          </p:cNvPr>
          <p:cNvSpPr txBox="1">
            <a:spLocks noGrp="1"/>
          </p:cNvSpPr>
          <p:nvPr>
            <p:ph type="title"/>
          </p:nvPr>
        </p:nvSpPr>
        <p:spPr>
          <a:xfrm>
            <a:off x="1017588" y="333375"/>
            <a:ext cx="3282950" cy="803275"/>
          </a:xfrm>
        </p:spPr>
        <p:txBody>
          <a:bodyPr tIns="12700" rtlCol="0"/>
          <a:lstStyle/>
          <a:p>
            <a:pPr marL="12700" eaLnBrk="1" fontAlgn="auto" hangingPunct="1">
              <a:spcBef>
                <a:spcPts val="100"/>
              </a:spcBef>
              <a:spcAft>
                <a:spcPts val="0"/>
              </a:spcAft>
              <a:defRPr/>
            </a:pPr>
            <a:r>
              <a:rPr spc="120" dirty="0"/>
              <a:t>ARGUMENTS</a:t>
            </a:r>
          </a:p>
        </p:txBody>
      </p:sp>
      <p:sp>
        <p:nvSpPr>
          <p:cNvPr id="3" name="object 3">
            <a:extLst>
              <a:ext uri="{FF2B5EF4-FFF2-40B4-BE49-F238E27FC236}">
                <a16:creationId xmlns:a16="http://schemas.microsoft.com/office/drawing/2014/main" id="{AE313A79-C8E6-82C9-9A2A-2A771016F710}"/>
              </a:ext>
            </a:extLst>
          </p:cNvPr>
          <p:cNvSpPr txBox="1"/>
          <p:nvPr/>
        </p:nvSpPr>
        <p:spPr>
          <a:xfrm>
            <a:off x="669925" y="1077913"/>
            <a:ext cx="7788275" cy="3073400"/>
          </a:xfrm>
          <a:prstGeom prst="rect">
            <a:avLst/>
          </a:prstGeom>
        </p:spPr>
        <p:txBody>
          <a:bodyPr lIns="0" tIns="161925" rIns="0" bIns="0">
            <a:spAutoFit/>
          </a:bodyPr>
          <a:lstStyle>
            <a:lvl1pPr marL="241300" indent="-228600">
              <a:tabLst>
                <a:tab pos="241300" algn="l"/>
              </a:tabLst>
              <a:defRPr>
                <a:solidFill>
                  <a:schemeClr val="tx1"/>
                </a:solidFill>
                <a:latin typeface="Arial" panose="020B0604020202020204" pitchFamily="34" charset="0"/>
              </a:defRPr>
            </a:lvl1pPr>
            <a:lvl2pPr marL="696913" indent="-228600">
              <a:tabLst>
                <a:tab pos="241300" algn="l"/>
              </a:tabLst>
              <a:defRPr>
                <a:solidFill>
                  <a:schemeClr val="tx1"/>
                </a:solidFill>
                <a:latin typeface="Arial" panose="020B0604020202020204" pitchFamily="34" charset="0"/>
              </a:defRPr>
            </a:lvl2pPr>
            <a:lvl3pPr marL="1143000" indent="-228600">
              <a:tabLst>
                <a:tab pos="241300" algn="l"/>
              </a:tabLst>
              <a:defRPr>
                <a:solidFill>
                  <a:schemeClr val="tx1"/>
                </a:solidFill>
                <a:latin typeface="Arial" panose="020B0604020202020204" pitchFamily="34" charset="0"/>
              </a:defRPr>
            </a:lvl3pPr>
            <a:lvl4pPr marL="1600200" indent="-228600">
              <a:tabLst>
                <a:tab pos="241300" algn="l"/>
              </a:tabLst>
              <a:defRPr>
                <a:solidFill>
                  <a:schemeClr val="tx1"/>
                </a:solidFill>
                <a:latin typeface="Arial" panose="020B0604020202020204" pitchFamily="34" charset="0"/>
              </a:defRPr>
            </a:lvl4pPr>
            <a:lvl5pPr marL="2057400" indent="-228600">
              <a:tabLst>
                <a:tab pos="241300"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241300"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241300"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241300"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241300" algn="l"/>
              </a:tabLst>
              <a:defRPr>
                <a:solidFill>
                  <a:schemeClr val="tx1"/>
                </a:solidFill>
                <a:latin typeface="Arial" panose="020B0604020202020204" pitchFamily="34" charset="0"/>
              </a:defRPr>
            </a:lvl9pPr>
          </a:lstStyle>
          <a:p>
            <a:pPr eaLnBrk="1" hangingPunct="1">
              <a:spcBef>
                <a:spcPts val="1275"/>
              </a:spcBef>
              <a:buClr>
                <a:srgbClr val="17406C"/>
              </a:buClr>
              <a:buFont typeface="Arial" panose="020B0604020202020204" pitchFamily="34" charset="0"/>
              <a:buChar char="•"/>
            </a:pPr>
            <a:r>
              <a:rPr lang="en-US" altLang="en-US" sz="2400">
                <a:solidFill>
                  <a:srgbClr val="585858"/>
                </a:solidFill>
                <a:latin typeface="Gill Sans MT" panose="020B0502020104020203" pitchFamily="34" charset="0"/>
                <a:ea typeface="Gill Sans MT" panose="020B0502020104020203" pitchFamily="34" charset="0"/>
                <a:cs typeface="Gill Sans MT" panose="020B0502020104020203" pitchFamily="34" charset="0"/>
              </a:rPr>
              <a:t>Common arguments:</a:t>
            </a:r>
            <a:endParaRPr lang="en-US" altLang="en-US" sz="2400">
              <a:solidFill>
                <a:srgbClr val="000000"/>
              </a:solidFill>
              <a:latin typeface="Gill Sans MT" panose="020B0502020104020203" pitchFamily="34" charset="0"/>
              <a:ea typeface="Gill Sans MT" panose="020B0502020104020203" pitchFamily="34" charset="0"/>
              <a:cs typeface="Gill Sans MT" panose="020B0502020104020203" pitchFamily="34" charset="0"/>
            </a:endParaRPr>
          </a:p>
          <a:p>
            <a:pPr lvl="1" eaLnBrk="1" hangingPunct="1">
              <a:lnSpc>
                <a:spcPct val="110000"/>
              </a:lnSpc>
              <a:spcBef>
                <a:spcPts val="750"/>
              </a:spcBef>
              <a:buClr>
                <a:srgbClr val="17406C"/>
              </a:buClr>
              <a:buFontTx/>
              <a:buChar char="–"/>
            </a:pPr>
            <a:r>
              <a:rPr lang="en-US" altLang="en-US" sz="2000">
                <a:solidFill>
                  <a:srgbClr val="585858"/>
                </a:solidFill>
                <a:latin typeface="Gill Sans MT" panose="020B0502020104020203" pitchFamily="34" charset="0"/>
                <a:ea typeface="Gill Sans MT" panose="020B0502020104020203" pitchFamily="34" charset="0"/>
                <a:cs typeface="Gill Sans MT" panose="020B0502020104020203" pitchFamily="34" charset="0"/>
              </a:rPr>
              <a:t>The proposed model is simpler than existing models. Simplicity is a desirable characteristic of models.Therefore, the proposed model is better.</a:t>
            </a:r>
            <a:endParaRPr lang="en-US" altLang="en-US" sz="2000">
              <a:solidFill>
                <a:srgbClr val="000000"/>
              </a:solidFill>
              <a:latin typeface="Gill Sans MT" panose="020B0502020104020203" pitchFamily="34" charset="0"/>
              <a:ea typeface="Gill Sans MT" panose="020B0502020104020203" pitchFamily="34" charset="0"/>
              <a:cs typeface="Gill Sans MT" panose="020B0502020104020203" pitchFamily="34" charset="0"/>
            </a:endParaRPr>
          </a:p>
          <a:p>
            <a:pPr lvl="1" eaLnBrk="1" hangingPunct="1">
              <a:spcBef>
                <a:spcPts val="950"/>
              </a:spcBef>
              <a:buClr>
                <a:srgbClr val="17406C"/>
              </a:buClr>
              <a:buFontTx/>
              <a:buChar char="–"/>
            </a:pPr>
            <a:r>
              <a:rPr lang="en-US" altLang="en-US" sz="2000">
                <a:solidFill>
                  <a:srgbClr val="585858"/>
                </a:solidFill>
                <a:latin typeface="Gill Sans MT" panose="020B0502020104020203" pitchFamily="34" charset="0"/>
                <a:ea typeface="Gill Sans MT" panose="020B0502020104020203" pitchFamily="34" charset="0"/>
                <a:cs typeface="Gill Sans MT" panose="020B0502020104020203" pitchFamily="34" charset="0"/>
              </a:rPr>
              <a:t>The experimental variable was different for the experimental control</a:t>
            </a:r>
            <a:endParaRPr lang="en-US" altLang="en-US" sz="2000">
              <a:solidFill>
                <a:srgbClr val="000000"/>
              </a:solidFill>
              <a:latin typeface="Gill Sans MT" panose="020B0502020104020203" pitchFamily="34" charset="0"/>
              <a:ea typeface="Gill Sans MT" panose="020B0502020104020203" pitchFamily="34" charset="0"/>
              <a:cs typeface="Gill Sans MT" panose="020B0502020104020203" pitchFamily="34" charset="0"/>
            </a:endParaRPr>
          </a:p>
          <a:p>
            <a:pPr eaLnBrk="1" hangingPunct="1">
              <a:lnSpc>
                <a:spcPct val="110000"/>
              </a:lnSpc>
            </a:pPr>
            <a:r>
              <a:rPr lang="en-US" altLang="en-US" sz="2000">
                <a:solidFill>
                  <a:srgbClr val="585858"/>
                </a:solidFill>
                <a:latin typeface="Gill Sans MT" panose="020B0502020104020203" pitchFamily="34" charset="0"/>
                <a:ea typeface="Gill Sans MT" panose="020B0502020104020203" pitchFamily="34" charset="0"/>
                <a:cs typeface="Gill Sans MT" panose="020B0502020104020203" pitchFamily="34" charset="0"/>
              </a:rPr>
              <a:t>groups. All other variables were the same for the two groups. Therefore, the observed differences between the two groups can be attributed to the experimental variable.</a:t>
            </a:r>
            <a:endParaRPr lang="en-US" altLang="en-US" sz="2000">
              <a:solidFill>
                <a:srgbClr val="000000"/>
              </a:solidFill>
              <a:latin typeface="Gill Sans MT" panose="020B0502020104020203" pitchFamily="34" charset="0"/>
              <a:ea typeface="Gill Sans MT" panose="020B0502020104020203" pitchFamily="34" charset="0"/>
              <a:cs typeface="Gill Sans MT" panose="020B0502020104020203" pitchFamily="34" charset="0"/>
            </a:endParaRPr>
          </a:p>
        </p:txBody>
      </p:sp>
      <p:pic>
        <p:nvPicPr>
          <p:cNvPr id="21508" name="object 4" descr="The image features two cartoon squirrels sitting side by side, each with a distinct expression and posture. The squirrel on the left is holding a piece of food and appears to be pondering, while the one on the right is sitting with its hands on its lap, looking contemplative. &#10;&#10;Next to each squirrel, there are humorous quotes reflecting their thoughts on food: the left squirrel states, &quot;I have never seen food that is not circle-shaped. All food is therefore definitely circle-shaped,&quot; while the right squirrel says, &quot;I have never seen food that does not have straight edges...&quot; The background has a textured, vintage look, enhancing the whimsical nature of the illustration.">
            <a:extLst>
              <a:ext uri="{FF2B5EF4-FFF2-40B4-BE49-F238E27FC236}">
                <a16:creationId xmlns:a16="http://schemas.microsoft.com/office/drawing/2014/main" id="{30439C78-8C17-759A-E990-63BE1BAC0E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51500" y="4257675"/>
            <a:ext cx="2725738" cy="246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9" name="object 5">
            <a:extLst>
              <a:ext uri="{FF2B5EF4-FFF2-40B4-BE49-F238E27FC236}">
                <a16:creationId xmlns:a16="http://schemas.microsoft.com/office/drawing/2014/main" id="{C6E3D2D0-BBA1-2956-5AAE-96AEA4D35B3F}"/>
              </a:ext>
            </a:extLst>
          </p:cNvPr>
          <p:cNvSpPr txBox="1">
            <a:spLocks noChangeArrowheads="1"/>
          </p:cNvSpPr>
          <p:nvPr/>
        </p:nvSpPr>
        <p:spPr bwMode="auto">
          <a:xfrm>
            <a:off x="8353425" y="6478588"/>
            <a:ext cx="65088" cy="14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ts val="1125"/>
              </a:lnSpc>
            </a:pPr>
            <a:r>
              <a:rPr lang="en-US" altLang="en-US" sz="1000">
                <a:solidFill>
                  <a:srgbClr val="585858"/>
                </a:solidFill>
                <a:latin typeface="Gill Sans MT" panose="020B0502020104020203" pitchFamily="34" charset="0"/>
                <a:ea typeface="Gill Sans MT" panose="020B0502020104020203" pitchFamily="34" charset="0"/>
                <a:cs typeface="Gill Sans MT" panose="020B0502020104020203" pitchFamily="34" charset="0"/>
              </a:rPr>
              <a:t>2</a:t>
            </a:r>
            <a:endParaRPr lang="en-US" altLang="en-US" sz="1000">
              <a:solidFill>
                <a:srgbClr val="000000"/>
              </a:solidFill>
              <a:latin typeface="Gill Sans MT" panose="020B0502020104020203" pitchFamily="34" charset="0"/>
              <a:ea typeface="Gill Sans MT" panose="020B0502020104020203" pitchFamily="34" charset="0"/>
              <a:cs typeface="Gill Sans MT" panose="020B0502020104020203" pitchFamily="34" charset="0"/>
            </a:endParaRPr>
          </a:p>
        </p:txBody>
      </p:sp>
      <p:sp>
        <p:nvSpPr>
          <p:cNvPr id="6" name="object 6">
            <a:extLst>
              <a:ext uri="{FF2B5EF4-FFF2-40B4-BE49-F238E27FC236}">
                <a16:creationId xmlns:a16="http://schemas.microsoft.com/office/drawing/2014/main" id="{CBA7D45A-9C31-8B14-DA94-BE78120F001D}"/>
              </a:ext>
            </a:extLst>
          </p:cNvPr>
          <p:cNvSpPr>
            <a:spLocks noGrp="1"/>
          </p:cNvSpPr>
          <p:nvPr>
            <p:ph type="ftr" sz="quarter" idx="10"/>
          </p:nvPr>
        </p:nvSpPr>
        <p:spPr/>
        <p:txBody>
          <a:bodyPr vert="horz" tIns="3175" rtlCol="0"/>
          <a:lstStyle/>
          <a:p>
            <a:pPr>
              <a:defRPr/>
            </a:pPr>
            <a:r>
              <a:t>COS700</a:t>
            </a:r>
            <a:r>
              <a:rPr spc="-30"/>
              <a:t> </a:t>
            </a:r>
            <a:r>
              <a:t>Research</a:t>
            </a:r>
            <a:r>
              <a:rPr spc="-35"/>
              <a:t> </a:t>
            </a:r>
            <a:r>
              <a:rPr spc="-10"/>
              <a:t>Methods</a:t>
            </a:r>
          </a:p>
        </p:txBody>
      </p:sp>
      <p:sp>
        <p:nvSpPr>
          <p:cNvPr id="21511" name="object 7">
            <a:extLst>
              <a:ext uri="{FF2B5EF4-FFF2-40B4-BE49-F238E27FC236}">
                <a16:creationId xmlns:a16="http://schemas.microsoft.com/office/drawing/2014/main" id="{492C55D6-12DE-3ADB-085E-8D36EFFD8CCD}"/>
              </a:ext>
            </a:extLst>
          </p:cNvPr>
          <p:cNvSpPr txBox="1">
            <a:spLocks noChangeArrowheads="1"/>
          </p:cNvSpPr>
          <p:nvPr/>
        </p:nvSpPr>
        <p:spPr bwMode="auto">
          <a:xfrm>
            <a:off x="8404225" y="6465888"/>
            <a:ext cx="90488" cy="17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3175" rIns="0" bIns="0">
            <a:spAutoFit/>
          </a:bodyPr>
          <a:lstStyle>
            <a:lvl1pPr marL="127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ts val="25"/>
              </a:spcBef>
            </a:pPr>
            <a:r>
              <a:rPr lang="en-US" altLang="en-US" sz="1000">
                <a:solidFill>
                  <a:srgbClr val="585858"/>
                </a:solidFill>
                <a:latin typeface="Gill Sans MT" panose="020B0502020104020203" pitchFamily="34" charset="0"/>
                <a:ea typeface="Gill Sans MT" panose="020B0502020104020203" pitchFamily="34" charset="0"/>
                <a:cs typeface="Gill Sans MT" panose="020B0502020104020203" pitchFamily="34" charset="0"/>
              </a:rPr>
              <a:t>0</a:t>
            </a:r>
            <a:endParaRPr lang="en-US" altLang="en-US" sz="1000">
              <a:solidFill>
                <a:srgbClr val="000000"/>
              </a:solidFill>
              <a:latin typeface="Gill Sans MT" panose="020B0502020104020203" pitchFamily="34" charset="0"/>
              <a:ea typeface="Gill Sans MT" panose="020B0502020104020203" pitchFamily="34" charset="0"/>
              <a:cs typeface="Gill Sans MT" panose="020B0502020104020203"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126E1351-968D-290A-1981-CF7342A64815}"/>
              </a:ext>
            </a:extLst>
          </p:cNvPr>
          <p:cNvSpPr txBox="1">
            <a:spLocks noGrp="1"/>
          </p:cNvSpPr>
          <p:nvPr>
            <p:ph type="title"/>
          </p:nvPr>
        </p:nvSpPr>
        <p:spPr/>
        <p:txBody>
          <a:bodyPr tIns="12700" rtlCol="0"/>
          <a:lstStyle/>
          <a:p>
            <a:pPr marL="12700" eaLnBrk="1" fontAlgn="auto" hangingPunct="1">
              <a:spcBef>
                <a:spcPts val="100"/>
              </a:spcBef>
              <a:spcAft>
                <a:spcPts val="0"/>
              </a:spcAft>
              <a:defRPr/>
            </a:pPr>
            <a:r>
              <a:rPr spc="114" dirty="0"/>
              <a:t>SURVEYS</a:t>
            </a:r>
          </a:p>
        </p:txBody>
      </p:sp>
      <p:sp>
        <p:nvSpPr>
          <p:cNvPr id="3" name="object 3">
            <a:extLst>
              <a:ext uri="{FF2B5EF4-FFF2-40B4-BE49-F238E27FC236}">
                <a16:creationId xmlns:a16="http://schemas.microsoft.com/office/drawing/2014/main" id="{C344B5B2-444B-5E4A-092E-16563D5A47CC}"/>
              </a:ext>
            </a:extLst>
          </p:cNvPr>
          <p:cNvSpPr txBox="1">
            <a:spLocks noGrp="1"/>
          </p:cNvSpPr>
          <p:nvPr>
            <p:ph type="body" idx="1"/>
          </p:nvPr>
        </p:nvSpPr>
        <p:spPr/>
        <p:txBody>
          <a:bodyPr tIns="12700"/>
          <a:lstStyle/>
          <a:p>
            <a:pPr marL="260350" indent="-228600" eaLnBrk="1" hangingPunct="1">
              <a:lnSpc>
                <a:spcPct val="110000"/>
              </a:lnSpc>
              <a:spcBef>
                <a:spcPts val="100"/>
              </a:spcBef>
              <a:buClr>
                <a:srgbClr val="17406C"/>
              </a:buClr>
              <a:buFontTx/>
              <a:buChar char="•"/>
              <a:tabLst>
                <a:tab pos="260350" algn="l"/>
                <a:tab pos="261938" algn="l"/>
              </a:tabLst>
            </a:pPr>
            <a:r>
              <a:rPr lang="en-US" altLang="en-US">
                <a:latin typeface="Gill Sans MT" panose="020B0502020104020203" pitchFamily="34" charset="0"/>
                <a:ea typeface="Gill Sans MT" panose="020B0502020104020203" pitchFamily="34" charset="0"/>
                <a:cs typeface="Gill Sans MT" panose="020B0502020104020203" pitchFamily="34" charset="0"/>
              </a:rPr>
              <a:t>Surveys are used to obtain information from the people in the field (for computer science, this would normally be the users)</a:t>
            </a:r>
          </a:p>
          <a:p>
            <a:pPr marL="260350" indent="-228600" eaLnBrk="1" hangingPunct="1">
              <a:lnSpc>
                <a:spcPct val="110000"/>
              </a:lnSpc>
              <a:spcBef>
                <a:spcPts val="700"/>
              </a:spcBef>
              <a:buClr>
                <a:srgbClr val="17406C"/>
              </a:buClr>
              <a:buFontTx/>
              <a:buChar char="•"/>
              <a:tabLst>
                <a:tab pos="260350" algn="l"/>
                <a:tab pos="261938" algn="l"/>
              </a:tabLst>
            </a:pPr>
            <a:r>
              <a:rPr lang="en-US" altLang="en-US">
                <a:latin typeface="Gill Sans MT" panose="020B0502020104020203" pitchFamily="34" charset="0"/>
                <a:ea typeface="Gill Sans MT" panose="020B0502020104020203" pitchFamily="34" charset="0"/>
                <a:cs typeface="Gill Sans MT" panose="020B0502020104020203" pitchFamily="34" charset="0"/>
              </a:rPr>
              <a:t>Can range from highly structured questionnaires to unstructured interviews</a:t>
            </a:r>
          </a:p>
          <a:p>
            <a:pPr marL="260350" indent="-228600" eaLnBrk="1" hangingPunct="1">
              <a:spcBef>
                <a:spcPts val="950"/>
              </a:spcBef>
              <a:buClr>
                <a:srgbClr val="17406C"/>
              </a:buClr>
              <a:buFontTx/>
              <a:buChar char="•"/>
              <a:tabLst>
                <a:tab pos="260350" algn="l"/>
                <a:tab pos="261938" algn="l"/>
              </a:tabLst>
            </a:pPr>
            <a:r>
              <a:rPr lang="en-US" altLang="en-US">
                <a:latin typeface="Gill Sans MT" panose="020B0502020104020203" pitchFamily="34" charset="0"/>
                <a:ea typeface="Gill Sans MT" panose="020B0502020104020203" pitchFamily="34" charset="0"/>
                <a:cs typeface="Gill Sans MT" panose="020B0502020104020203" pitchFamily="34" charset="0"/>
              </a:rPr>
              <a:t>Can also involve counting (e.g. incidents on the Internet)</a:t>
            </a:r>
          </a:p>
          <a:p>
            <a:pPr marL="260350" indent="-228600" eaLnBrk="1" hangingPunct="1">
              <a:spcBef>
                <a:spcPts val="938"/>
              </a:spcBef>
              <a:buClr>
                <a:srgbClr val="17406C"/>
              </a:buClr>
              <a:buFontTx/>
              <a:buChar char="•"/>
              <a:tabLst>
                <a:tab pos="260350" algn="l"/>
                <a:tab pos="261938" algn="l"/>
              </a:tabLst>
            </a:pPr>
            <a:r>
              <a:rPr lang="en-US" altLang="en-US">
                <a:latin typeface="Gill Sans MT" panose="020B0502020104020203" pitchFamily="34" charset="0"/>
                <a:ea typeface="Gill Sans MT" panose="020B0502020104020203" pitchFamily="34" charset="0"/>
                <a:cs typeface="Gill Sans MT" panose="020B0502020104020203" pitchFamily="34" charset="0"/>
              </a:rPr>
              <a:t>If surveys involve people, will require </a:t>
            </a:r>
            <a:r>
              <a:rPr lang="en-US" altLang="en-US" b="1">
                <a:latin typeface="Gill Sans MT" panose="020B0502020104020203" pitchFamily="34" charset="0"/>
                <a:ea typeface="Gill Sans MT" panose="020B0502020104020203" pitchFamily="34" charset="0"/>
                <a:cs typeface="Gill Sans MT" panose="020B0502020104020203" pitchFamily="34" charset="0"/>
              </a:rPr>
              <a:t>ethical clearance</a:t>
            </a:r>
            <a:r>
              <a:rPr lang="en-US" altLang="en-US">
                <a:latin typeface="Gill Sans MT" panose="020B0502020104020203" pitchFamily="34" charset="0"/>
                <a:ea typeface="Gill Sans MT" panose="020B0502020104020203" pitchFamily="34" charset="0"/>
                <a:cs typeface="Gill Sans MT" panose="020B0502020104020203" pitchFamily="34" charset="0"/>
              </a:rPr>
              <a:t>!</a:t>
            </a:r>
          </a:p>
          <a:p>
            <a:pPr marL="260350" indent="-228600" eaLnBrk="1" hangingPunct="1">
              <a:spcBef>
                <a:spcPts val="938"/>
              </a:spcBef>
              <a:buClr>
                <a:srgbClr val="17406C"/>
              </a:buClr>
              <a:buFontTx/>
              <a:buChar char="•"/>
              <a:tabLst>
                <a:tab pos="260350" algn="l"/>
                <a:tab pos="261938" algn="l"/>
              </a:tabLst>
            </a:pPr>
            <a:r>
              <a:rPr lang="en-US" altLang="en-US">
                <a:latin typeface="Gill Sans MT" panose="020B0502020104020203" pitchFamily="34" charset="0"/>
                <a:ea typeface="Gill Sans MT" panose="020B0502020104020203" pitchFamily="34" charset="0"/>
                <a:cs typeface="Gill Sans MT" panose="020B0502020104020203" pitchFamily="34" charset="0"/>
              </a:rPr>
              <a:t>Not often used in Computer Science</a:t>
            </a:r>
          </a:p>
        </p:txBody>
      </p:sp>
      <p:pic>
        <p:nvPicPr>
          <p:cNvPr id="22532" name="object 4" descr="The image features a cartoon character who appears to be a man with a surprised or thoughtful expression. He has a large nose and exaggerated facial features, including big eyes and a prominent mouth. He is holding a piece of paper labeled &quot;Survey&quot; in one hand and a pencil in the other, as if he is about to write something down. The character is wearing a light blue shirt and a brown vest, paired with green pants. The overall style is playful and humorous, typical of cartoon illustrations.">
            <a:extLst>
              <a:ext uri="{FF2B5EF4-FFF2-40B4-BE49-F238E27FC236}">
                <a16:creationId xmlns:a16="http://schemas.microsoft.com/office/drawing/2014/main" id="{09524717-543D-54C1-22FF-40518F6D98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48488" y="4221163"/>
            <a:ext cx="1795462" cy="2154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object 5">
            <a:extLst>
              <a:ext uri="{FF2B5EF4-FFF2-40B4-BE49-F238E27FC236}">
                <a16:creationId xmlns:a16="http://schemas.microsoft.com/office/drawing/2014/main" id="{3D053659-11C0-364C-4961-3EB744AC3DD3}"/>
              </a:ext>
            </a:extLst>
          </p:cNvPr>
          <p:cNvSpPr>
            <a:spLocks noGrp="1"/>
          </p:cNvSpPr>
          <p:nvPr>
            <p:ph type="ftr" sz="quarter" idx="10"/>
          </p:nvPr>
        </p:nvSpPr>
        <p:spPr/>
        <p:txBody>
          <a:bodyPr vert="horz" tIns="3175" rtlCol="0"/>
          <a:lstStyle/>
          <a:p>
            <a:pPr>
              <a:defRPr/>
            </a:pPr>
            <a:r>
              <a:t>COS700</a:t>
            </a:r>
            <a:r>
              <a:rPr spc="-30"/>
              <a:t> </a:t>
            </a:r>
            <a:r>
              <a:t>Research</a:t>
            </a:r>
            <a:r>
              <a:rPr spc="-35"/>
              <a:t> </a:t>
            </a:r>
            <a:r>
              <a:rPr spc="-10"/>
              <a:t>Methods</a:t>
            </a:r>
          </a:p>
        </p:txBody>
      </p:sp>
      <p:sp>
        <p:nvSpPr>
          <p:cNvPr id="6" name="object 6">
            <a:extLst>
              <a:ext uri="{FF2B5EF4-FFF2-40B4-BE49-F238E27FC236}">
                <a16:creationId xmlns:a16="http://schemas.microsoft.com/office/drawing/2014/main" id="{75BE3046-16A8-410E-BAD1-9EB91ED54149}"/>
              </a:ext>
            </a:extLst>
          </p:cNvPr>
          <p:cNvSpPr>
            <a:spLocks noGrp="1"/>
          </p:cNvSpPr>
          <p:nvPr>
            <p:ph type="sldNum" sz="quarter" idx="12"/>
          </p:nvPr>
        </p:nvSpPr>
        <p:spPr/>
        <p:txBody>
          <a:bodyPr vert="horz" tIns="3175" rtlCol="0"/>
          <a:lstStyle/>
          <a:p>
            <a:pPr marL="38100">
              <a:defRPr/>
            </a:pPr>
            <a:fld id="{BD16F5C8-BA46-4C02-B539-3FDEC698EBC0}" type="slidenum">
              <a:rPr spc="-25"/>
              <a:pPr marL="38100">
                <a:defRPr/>
              </a:pPr>
              <a:t>21</a:t>
            </a:fld>
            <a:endParaRPr spc="-25"/>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17FEABE0-8E98-10A9-47BF-FBA352497ED6}"/>
              </a:ext>
            </a:extLst>
          </p:cNvPr>
          <p:cNvSpPr txBox="1">
            <a:spLocks noGrp="1"/>
          </p:cNvSpPr>
          <p:nvPr>
            <p:ph type="title"/>
          </p:nvPr>
        </p:nvSpPr>
        <p:spPr/>
        <p:txBody>
          <a:bodyPr tIns="12700" rtlCol="0"/>
          <a:lstStyle/>
          <a:p>
            <a:pPr marL="12700" eaLnBrk="1" fontAlgn="auto" hangingPunct="1">
              <a:spcBef>
                <a:spcPts val="100"/>
              </a:spcBef>
              <a:spcAft>
                <a:spcPts val="0"/>
              </a:spcAft>
              <a:defRPr/>
            </a:pPr>
            <a:r>
              <a:rPr spc="110" dirty="0"/>
              <a:t>CASE</a:t>
            </a:r>
            <a:r>
              <a:rPr spc="265" dirty="0"/>
              <a:t> </a:t>
            </a:r>
            <a:r>
              <a:rPr spc="114" dirty="0"/>
              <a:t>STUDIES</a:t>
            </a:r>
          </a:p>
        </p:txBody>
      </p:sp>
      <p:sp>
        <p:nvSpPr>
          <p:cNvPr id="3" name="object 3">
            <a:extLst>
              <a:ext uri="{FF2B5EF4-FFF2-40B4-BE49-F238E27FC236}">
                <a16:creationId xmlns:a16="http://schemas.microsoft.com/office/drawing/2014/main" id="{4110F361-9B71-144B-C64D-D1B9F39A9544}"/>
              </a:ext>
            </a:extLst>
          </p:cNvPr>
          <p:cNvSpPr txBox="1"/>
          <p:nvPr/>
        </p:nvSpPr>
        <p:spPr>
          <a:xfrm>
            <a:off x="1017588" y="1335088"/>
            <a:ext cx="7405687" cy="3556000"/>
          </a:xfrm>
          <a:prstGeom prst="rect">
            <a:avLst/>
          </a:prstGeom>
        </p:spPr>
        <p:txBody>
          <a:bodyPr lIns="0" tIns="12065" rIns="0" bIns="0">
            <a:spAutoFit/>
          </a:bodyPr>
          <a:lstStyle>
            <a:lvl1pPr marL="241300" indent="-228600">
              <a:tabLst>
                <a:tab pos="241300" algn="l"/>
              </a:tabLst>
              <a:defRPr>
                <a:solidFill>
                  <a:schemeClr val="tx1"/>
                </a:solidFill>
                <a:latin typeface="Arial" panose="020B0604020202020204" pitchFamily="34" charset="0"/>
              </a:defRPr>
            </a:lvl1pPr>
            <a:lvl2pPr marL="698500" indent="-228600">
              <a:tabLst>
                <a:tab pos="241300" algn="l"/>
              </a:tabLst>
              <a:defRPr>
                <a:solidFill>
                  <a:schemeClr val="tx1"/>
                </a:solidFill>
                <a:latin typeface="Arial" panose="020B0604020202020204" pitchFamily="34" charset="0"/>
              </a:defRPr>
            </a:lvl2pPr>
            <a:lvl3pPr marL="1143000" indent="-228600">
              <a:tabLst>
                <a:tab pos="241300" algn="l"/>
              </a:tabLst>
              <a:defRPr>
                <a:solidFill>
                  <a:schemeClr val="tx1"/>
                </a:solidFill>
                <a:latin typeface="Arial" panose="020B0604020202020204" pitchFamily="34" charset="0"/>
              </a:defRPr>
            </a:lvl3pPr>
            <a:lvl4pPr marL="1600200" indent="-228600">
              <a:tabLst>
                <a:tab pos="241300" algn="l"/>
              </a:tabLst>
              <a:defRPr>
                <a:solidFill>
                  <a:schemeClr val="tx1"/>
                </a:solidFill>
                <a:latin typeface="Arial" panose="020B0604020202020204" pitchFamily="34" charset="0"/>
              </a:defRPr>
            </a:lvl4pPr>
            <a:lvl5pPr marL="2057400" indent="-228600">
              <a:tabLst>
                <a:tab pos="241300"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241300"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241300"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241300"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241300" algn="l"/>
              </a:tabLst>
              <a:defRPr>
                <a:solidFill>
                  <a:schemeClr val="tx1"/>
                </a:solidFill>
                <a:latin typeface="Arial" panose="020B0604020202020204" pitchFamily="34" charset="0"/>
              </a:defRPr>
            </a:lvl9pPr>
          </a:lstStyle>
          <a:p>
            <a:pPr eaLnBrk="1" hangingPunct="1">
              <a:lnSpc>
                <a:spcPct val="110000"/>
              </a:lnSpc>
              <a:spcBef>
                <a:spcPts val="100"/>
              </a:spcBef>
              <a:buClr>
                <a:srgbClr val="17406C"/>
              </a:buClr>
              <a:buFont typeface="Arial" panose="020B0604020202020204" pitchFamily="34" charset="0"/>
              <a:buChar char="•"/>
            </a:pPr>
            <a:r>
              <a:rPr lang="en-US" altLang="en-US" sz="2400">
                <a:solidFill>
                  <a:srgbClr val="585858"/>
                </a:solidFill>
                <a:latin typeface="Gill Sans MT" panose="020B0502020104020203" pitchFamily="34" charset="0"/>
                <a:ea typeface="Gill Sans MT" panose="020B0502020104020203" pitchFamily="34" charset="0"/>
                <a:cs typeface="Gill Sans MT" panose="020B0502020104020203" pitchFamily="34" charset="0"/>
              </a:rPr>
              <a:t>A case study is an approach where you investigate a particular case in a structured way</a:t>
            </a:r>
            <a:endParaRPr lang="en-US" altLang="en-US" sz="2400">
              <a:solidFill>
                <a:srgbClr val="000000"/>
              </a:solidFill>
              <a:latin typeface="Gill Sans MT" panose="020B0502020104020203" pitchFamily="34" charset="0"/>
              <a:ea typeface="Gill Sans MT" panose="020B0502020104020203" pitchFamily="34" charset="0"/>
              <a:cs typeface="Gill Sans MT" panose="020B0502020104020203" pitchFamily="34" charset="0"/>
            </a:endParaRPr>
          </a:p>
          <a:p>
            <a:pPr eaLnBrk="1" hangingPunct="1">
              <a:lnSpc>
                <a:spcPct val="110000"/>
              </a:lnSpc>
              <a:spcBef>
                <a:spcPts val="700"/>
              </a:spcBef>
              <a:buClr>
                <a:srgbClr val="17406C"/>
              </a:buClr>
              <a:buFont typeface="Arial" panose="020B0604020202020204" pitchFamily="34" charset="0"/>
              <a:buChar char="•"/>
            </a:pPr>
            <a:r>
              <a:rPr lang="en-US" altLang="en-US" sz="2400">
                <a:solidFill>
                  <a:srgbClr val="585858"/>
                </a:solidFill>
                <a:latin typeface="Gill Sans MT" panose="020B0502020104020203" pitchFamily="34" charset="0"/>
                <a:ea typeface="Gill Sans MT" panose="020B0502020104020203" pitchFamily="34" charset="0"/>
                <a:cs typeface="Gill Sans MT" panose="020B0502020104020203" pitchFamily="34" charset="0"/>
              </a:rPr>
              <a:t>The particular case may be worth investigating, but usually the aim is to extrapolate the findings to similar cases</a:t>
            </a:r>
            <a:endParaRPr lang="en-US" altLang="en-US" sz="2400">
              <a:solidFill>
                <a:srgbClr val="000000"/>
              </a:solidFill>
              <a:latin typeface="Gill Sans MT" panose="020B0502020104020203" pitchFamily="34" charset="0"/>
              <a:ea typeface="Gill Sans MT" panose="020B0502020104020203" pitchFamily="34" charset="0"/>
              <a:cs typeface="Gill Sans MT" panose="020B0502020104020203" pitchFamily="34" charset="0"/>
            </a:endParaRPr>
          </a:p>
          <a:p>
            <a:pPr eaLnBrk="1" hangingPunct="1">
              <a:spcBef>
                <a:spcPts val="1000"/>
              </a:spcBef>
              <a:buClr>
                <a:srgbClr val="17406C"/>
              </a:buClr>
              <a:buFont typeface="Arial" panose="020B0604020202020204" pitchFamily="34" charset="0"/>
              <a:buChar char="•"/>
            </a:pPr>
            <a:r>
              <a:rPr lang="en-US" altLang="en-US" sz="2400">
                <a:solidFill>
                  <a:srgbClr val="585858"/>
                </a:solidFill>
                <a:latin typeface="Gill Sans MT" panose="020B0502020104020203" pitchFamily="34" charset="0"/>
                <a:ea typeface="Gill Sans MT" panose="020B0502020104020203" pitchFamily="34" charset="0"/>
                <a:cs typeface="Gill Sans MT" panose="020B0502020104020203" pitchFamily="34" charset="0"/>
              </a:rPr>
              <a:t>Similar to survey:</a:t>
            </a:r>
            <a:endParaRPr lang="en-US" altLang="en-US" sz="2400">
              <a:solidFill>
                <a:srgbClr val="000000"/>
              </a:solidFill>
              <a:latin typeface="Gill Sans MT" panose="020B0502020104020203" pitchFamily="34" charset="0"/>
              <a:ea typeface="Gill Sans MT" panose="020B0502020104020203" pitchFamily="34" charset="0"/>
              <a:cs typeface="Gill Sans MT" panose="020B0502020104020203" pitchFamily="34" charset="0"/>
            </a:endParaRPr>
          </a:p>
          <a:p>
            <a:pPr lvl="1" eaLnBrk="1" hangingPunct="1">
              <a:spcBef>
                <a:spcPts val="988"/>
              </a:spcBef>
              <a:buClr>
                <a:srgbClr val="17406C"/>
              </a:buClr>
              <a:buFontTx/>
              <a:buChar char="–"/>
            </a:pPr>
            <a:r>
              <a:rPr lang="en-US" altLang="en-US" sz="2000">
                <a:solidFill>
                  <a:srgbClr val="585858"/>
                </a:solidFill>
                <a:latin typeface="Gill Sans MT" panose="020B0502020104020203" pitchFamily="34" charset="0"/>
                <a:ea typeface="Gill Sans MT" panose="020B0502020104020203" pitchFamily="34" charset="0"/>
                <a:cs typeface="Gill Sans MT" panose="020B0502020104020203" pitchFamily="34" charset="0"/>
              </a:rPr>
              <a:t>Survey: Measures a few aspects of a large number of cases</a:t>
            </a:r>
            <a:endParaRPr lang="en-US" altLang="en-US" sz="2000">
              <a:solidFill>
                <a:srgbClr val="000000"/>
              </a:solidFill>
              <a:latin typeface="Gill Sans MT" panose="020B0502020104020203" pitchFamily="34" charset="0"/>
              <a:ea typeface="Gill Sans MT" panose="020B0502020104020203" pitchFamily="34" charset="0"/>
              <a:cs typeface="Gill Sans MT" panose="020B0502020104020203" pitchFamily="34" charset="0"/>
            </a:endParaRPr>
          </a:p>
          <a:p>
            <a:pPr lvl="1" eaLnBrk="1" hangingPunct="1">
              <a:spcBef>
                <a:spcPts val="938"/>
              </a:spcBef>
              <a:buClr>
                <a:srgbClr val="17406C"/>
              </a:buClr>
              <a:buFontTx/>
              <a:buChar char="–"/>
            </a:pPr>
            <a:r>
              <a:rPr lang="en-US" altLang="en-US" sz="2000">
                <a:solidFill>
                  <a:srgbClr val="585858"/>
                </a:solidFill>
                <a:latin typeface="Gill Sans MT" panose="020B0502020104020203" pitchFamily="34" charset="0"/>
                <a:ea typeface="Gill Sans MT" panose="020B0502020104020203" pitchFamily="34" charset="0"/>
                <a:cs typeface="Gill Sans MT" panose="020B0502020104020203" pitchFamily="34" charset="0"/>
              </a:rPr>
              <a:t>Case study: Observes a large number of aspects of a few cases</a:t>
            </a:r>
            <a:endParaRPr lang="en-US" altLang="en-US" sz="2000">
              <a:solidFill>
                <a:srgbClr val="000000"/>
              </a:solidFill>
              <a:latin typeface="Gill Sans MT" panose="020B0502020104020203" pitchFamily="34" charset="0"/>
              <a:ea typeface="Gill Sans MT" panose="020B0502020104020203" pitchFamily="34" charset="0"/>
              <a:cs typeface="Gill Sans MT" panose="020B0502020104020203" pitchFamily="34" charset="0"/>
            </a:endParaRPr>
          </a:p>
          <a:p>
            <a:pPr eaLnBrk="1" hangingPunct="1">
              <a:spcBef>
                <a:spcPts val="950"/>
              </a:spcBef>
              <a:buClr>
                <a:srgbClr val="17406C"/>
              </a:buClr>
              <a:buFont typeface="Arial" panose="020B0604020202020204" pitchFamily="34" charset="0"/>
              <a:buChar char="•"/>
            </a:pPr>
            <a:r>
              <a:rPr lang="en-US" altLang="en-US" sz="2400">
                <a:solidFill>
                  <a:srgbClr val="585858"/>
                </a:solidFill>
                <a:latin typeface="Gill Sans MT" panose="020B0502020104020203" pitchFamily="34" charset="0"/>
                <a:ea typeface="Gill Sans MT" panose="020B0502020104020203" pitchFamily="34" charset="0"/>
                <a:cs typeface="Gill Sans MT" panose="020B0502020104020203" pitchFamily="34" charset="0"/>
              </a:rPr>
              <a:t>Results can be qualitative or quantitative</a:t>
            </a:r>
            <a:endParaRPr lang="en-US" altLang="en-US" sz="2400">
              <a:solidFill>
                <a:srgbClr val="000000"/>
              </a:solidFill>
              <a:latin typeface="Gill Sans MT" panose="020B0502020104020203" pitchFamily="34" charset="0"/>
              <a:ea typeface="Gill Sans MT" panose="020B0502020104020203" pitchFamily="34" charset="0"/>
              <a:cs typeface="Gill Sans MT" panose="020B0502020104020203" pitchFamily="34" charset="0"/>
            </a:endParaRPr>
          </a:p>
        </p:txBody>
      </p:sp>
      <p:pic>
        <p:nvPicPr>
          <p:cNvPr id="23556" name="object 4" descr="The image features a cartoonish detective character, reminiscent of classic detective archetypes. He is wearing a green checkered hat and a matching coat. The detective is bent over, examining footprints on the ground with a magnifying glass in one hand, while holding a notepad in the other. He has a pipe in his mouth and a focused expression, suggesting he is deep in thought about his investigation. The overall style is playful and colorful, emphasizing the detective's role in solving a mystery.">
            <a:extLst>
              <a:ext uri="{FF2B5EF4-FFF2-40B4-BE49-F238E27FC236}">
                <a16:creationId xmlns:a16="http://schemas.microsoft.com/office/drawing/2014/main" id="{F72390CB-0C0A-DC5F-6894-F9346AC8C0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84888" y="5056188"/>
            <a:ext cx="2557462" cy="163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object 5">
            <a:extLst>
              <a:ext uri="{FF2B5EF4-FFF2-40B4-BE49-F238E27FC236}">
                <a16:creationId xmlns:a16="http://schemas.microsoft.com/office/drawing/2014/main" id="{3AB8BBC3-25B8-0E06-0820-B695FF720632}"/>
              </a:ext>
            </a:extLst>
          </p:cNvPr>
          <p:cNvSpPr>
            <a:spLocks noGrp="1"/>
          </p:cNvSpPr>
          <p:nvPr>
            <p:ph type="ftr" sz="quarter" idx="10"/>
          </p:nvPr>
        </p:nvSpPr>
        <p:spPr/>
        <p:txBody>
          <a:bodyPr vert="horz" tIns="3175" rtlCol="0"/>
          <a:lstStyle/>
          <a:p>
            <a:pPr>
              <a:defRPr/>
            </a:pPr>
            <a:r>
              <a:t>COS700</a:t>
            </a:r>
            <a:r>
              <a:rPr spc="-30"/>
              <a:t> </a:t>
            </a:r>
            <a:r>
              <a:t>Research</a:t>
            </a:r>
            <a:r>
              <a:rPr spc="-35"/>
              <a:t> </a:t>
            </a:r>
            <a:r>
              <a:rPr spc="-10"/>
              <a:t>Methods</a:t>
            </a:r>
          </a:p>
        </p:txBody>
      </p:sp>
      <p:sp>
        <p:nvSpPr>
          <p:cNvPr id="6" name="object 6">
            <a:extLst>
              <a:ext uri="{FF2B5EF4-FFF2-40B4-BE49-F238E27FC236}">
                <a16:creationId xmlns:a16="http://schemas.microsoft.com/office/drawing/2014/main" id="{CF5C737E-C384-A289-1BB8-D86BADFB414A}"/>
              </a:ext>
            </a:extLst>
          </p:cNvPr>
          <p:cNvSpPr>
            <a:spLocks noGrp="1"/>
          </p:cNvSpPr>
          <p:nvPr>
            <p:ph type="sldNum" sz="quarter" idx="12"/>
          </p:nvPr>
        </p:nvSpPr>
        <p:spPr/>
        <p:txBody>
          <a:bodyPr vert="horz" tIns="3175" rtlCol="0"/>
          <a:lstStyle/>
          <a:p>
            <a:pPr marL="38100">
              <a:defRPr/>
            </a:pPr>
            <a:fld id="{7E93BEB0-56A0-4CD5-A142-6B5DB2329D89}" type="slidenum">
              <a:rPr spc="-25"/>
              <a:pPr marL="38100">
                <a:defRPr/>
              </a:pPr>
              <a:t>22</a:t>
            </a:fld>
            <a:endParaRPr spc="-25"/>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43FF6A65-C8CA-573A-9E18-9DF1969A0857}"/>
              </a:ext>
            </a:extLst>
          </p:cNvPr>
          <p:cNvSpPr txBox="1">
            <a:spLocks noGrp="1"/>
          </p:cNvSpPr>
          <p:nvPr>
            <p:ph type="title"/>
          </p:nvPr>
        </p:nvSpPr>
        <p:spPr>
          <a:xfrm>
            <a:off x="803275" y="66675"/>
            <a:ext cx="2767013" cy="803275"/>
          </a:xfrm>
        </p:spPr>
        <p:txBody>
          <a:bodyPr tIns="12700" rtlCol="0"/>
          <a:lstStyle/>
          <a:p>
            <a:pPr marL="12700" eaLnBrk="1" fontAlgn="auto" hangingPunct="1">
              <a:spcBef>
                <a:spcPts val="100"/>
              </a:spcBef>
              <a:spcAft>
                <a:spcPts val="0"/>
              </a:spcAft>
              <a:defRPr/>
            </a:pPr>
            <a:r>
              <a:rPr spc="145" dirty="0"/>
              <a:t>EXAMPLE</a:t>
            </a:r>
            <a:r>
              <a:rPr spc="260" dirty="0"/>
              <a:t> </a:t>
            </a:r>
            <a:r>
              <a:rPr spc="-50" dirty="0"/>
              <a:t>1</a:t>
            </a:r>
          </a:p>
        </p:txBody>
      </p:sp>
      <p:sp>
        <p:nvSpPr>
          <p:cNvPr id="4" name="object 4">
            <a:extLst>
              <a:ext uri="{FF2B5EF4-FFF2-40B4-BE49-F238E27FC236}">
                <a16:creationId xmlns:a16="http://schemas.microsoft.com/office/drawing/2014/main" id="{7A6CD4B0-D97C-B37C-AE0C-90081E85E218}"/>
              </a:ext>
            </a:extLst>
          </p:cNvPr>
          <p:cNvSpPr>
            <a:spLocks noGrp="1"/>
          </p:cNvSpPr>
          <p:nvPr>
            <p:ph type="ftr" sz="quarter" idx="10"/>
          </p:nvPr>
        </p:nvSpPr>
        <p:spPr/>
        <p:txBody>
          <a:bodyPr vert="horz" tIns="3175" rtlCol="0"/>
          <a:lstStyle/>
          <a:p>
            <a:pPr>
              <a:defRPr/>
            </a:pPr>
            <a:r>
              <a:t>COS700</a:t>
            </a:r>
            <a:r>
              <a:rPr spc="-30"/>
              <a:t> </a:t>
            </a:r>
            <a:r>
              <a:t>Research</a:t>
            </a:r>
            <a:r>
              <a:rPr spc="-35"/>
              <a:t> </a:t>
            </a:r>
            <a:r>
              <a:rPr spc="-10"/>
              <a:t>Methods</a:t>
            </a:r>
          </a:p>
        </p:txBody>
      </p:sp>
      <p:sp>
        <p:nvSpPr>
          <p:cNvPr id="5" name="object 5">
            <a:extLst>
              <a:ext uri="{FF2B5EF4-FFF2-40B4-BE49-F238E27FC236}">
                <a16:creationId xmlns:a16="http://schemas.microsoft.com/office/drawing/2014/main" id="{FE429FB4-641B-C303-7E28-C403E7ABE728}"/>
              </a:ext>
            </a:extLst>
          </p:cNvPr>
          <p:cNvSpPr>
            <a:spLocks noGrp="1"/>
          </p:cNvSpPr>
          <p:nvPr>
            <p:ph type="sldNum" sz="quarter" idx="12"/>
          </p:nvPr>
        </p:nvSpPr>
        <p:spPr/>
        <p:txBody>
          <a:bodyPr vert="horz" tIns="3175" rtlCol="0"/>
          <a:lstStyle/>
          <a:p>
            <a:pPr marL="38100">
              <a:defRPr/>
            </a:pPr>
            <a:fld id="{CD03B01A-2C8C-419A-A29B-6CE3EC2CD75F}" type="slidenum">
              <a:rPr spc="-25"/>
              <a:pPr marL="38100">
                <a:defRPr/>
              </a:pPr>
              <a:t>23</a:t>
            </a:fld>
            <a:endParaRPr spc="-25"/>
          </a:p>
        </p:txBody>
      </p:sp>
      <p:sp>
        <p:nvSpPr>
          <p:cNvPr id="3" name="object 3">
            <a:extLst>
              <a:ext uri="{FF2B5EF4-FFF2-40B4-BE49-F238E27FC236}">
                <a16:creationId xmlns:a16="http://schemas.microsoft.com/office/drawing/2014/main" id="{77F4A20C-A7CA-1105-9092-002BF6A5C409}"/>
              </a:ext>
            </a:extLst>
          </p:cNvPr>
          <p:cNvSpPr txBox="1"/>
          <p:nvPr/>
        </p:nvSpPr>
        <p:spPr>
          <a:xfrm>
            <a:off x="536575" y="1038225"/>
            <a:ext cx="8054975" cy="4475163"/>
          </a:xfrm>
          <a:prstGeom prst="rect">
            <a:avLst/>
          </a:prstGeom>
        </p:spPr>
        <p:txBody>
          <a:bodyPr lIns="0" tIns="131445" rIns="0" bIns="0">
            <a:spAutoFit/>
          </a:bodyPr>
          <a:lstStyle>
            <a:lvl1pPr marL="241300" indent="-228600">
              <a:tabLst>
                <a:tab pos="239713" algn="l"/>
                <a:tab pos="241300" algn="l"/>
              </a:tabLst>
              <a:defRPr>
                <a:solidFill>
                  <a:schemeClr val="tx1"/>
                </a:solidFill>
                <a:latin typeface="Arial" panose="020B0604020202020204" pitchFamily="34" charset="0"/>
              </a:defRPr>
            </a:lvl1pPr>
            <a:lvl2pPr marL="708025" indent="-239713">
              <a:tabLst>
                <a:tab pos="239713" algn="l"/>
                <a:tab pos="241300" algn="l"/>
              </a:tabLst>
              <a:defRPr>
                <a:solidFill>
                  <a:schemeClr val="tx1"/>
                </a:solidFill>
                <a:latin typeface="Arial" panose="020B0604020202020204" pitchFamily="34" charset="0"/>
              </a:defRPr>
            </a:lvl2pPr>
            <a:lvl3pPr marL="1155700" indent="-228600">
              <a:tabLst>
                <a:tab pos="239713" algn="l"/>
                <a:tab pos="241300" algn="l"/>
              </a:tabLst>
              <a:defRPr>
                <a:solidFill>
                  <a:schemeClr val="tx1"/>
                </a:solidFill>
                <a:latin typeface="Arial" panose="020B0604020202020204" pitchFamily="34" charset="0"/>
              </a:defRPr>
            </a:lvl3pPr>
            <a:lvl4pPr marL="1600200" indent="-228600">
              <a:tabLst>
                <a:tab pos="239713" algn="l"/>
                <a:tab pos="241300" algn="l"/>
              </a:tabLst>
              <a:defRPr>
                <a:solidFill>
                  <a:schemeClr val="tx1"/>
                </a:solidFill>
                <a:latin typeface="Arial" panose="020B0604020202020204" pitchFamily="34" charset="0"/>
              </a:defRPr>
            </a:lvl4pPr>
            <a:lvl5pPr marL="2057400" indent="-228600">
              <a:tabLst>
                <a:tab pos="239713" algn="l"/>
                <a:tab pos="241300"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239713" algn="l"/>
                <a:tab pos="241300"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239713" algn="l"/>
                <a:tab pos="241300"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239713" algn="l"/>
                <a:tab pos="241300"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239713" algn="l"/>
                <a:tab pos="241300" algn="l"/>
              </a:tabLst>
              <a:defRPr>
                <a:solidFill>
                  <a:schemeClr val="tx1"/>
                </a:solidFill>
                <a:latin typeface="Arial" panose="020B0604020202020204" pitchFamily="34" charset="0"/>
              </a:defRPr>
            </a:lvl9pPr>
          </a:lstStyle>
          <a:p>
            <a:pPr eaLnBrk="1" hangingPunct="1">
              <a:spcBef>
                <a:spcPts val="1038"/>
              </a:spcBef>
              <a:buClr>
                <a:srgbClr val="17406C"/>
              </a:buClr>
              <a:buFont typeface="Arial" panose="020B0604020202020204" pitchFamily="34" charset="0"/>
              <a:buChar char="•"/>
            </a:pPr>
            <a:r>
              <a:rPr lang="en-US" altLang="en-US" sz="2000" u="sng">
                <a:solidFill>
                  <a:srgbClr val="585858"/>
                </a:solidFill>
                <a:latin typeface="Gill Sans MT" panose="020B0502020104020203" pitchFamily="34" charset="0"/>
                <a:ea typeface="Gill Sans MT" panose="020B0502020104020203" pitchFamily="34" charset="0"/>
                <a:cs typeface="Gill Sans MT" panose="020B0502020104020203" pitchFamily="34" charset="0"/>
              </a:rPr>
              <a:t>Scenario</a:t>
            </a:r>
            <a:r>
              <a:rPr lang="en-US" altLang="en-US" sz="2000">
                <a:solidFill>
                  <a:srgbClr val="585858"/>
                </a:solidFill>
                <a:latin typeface="Gill Sans MT" panose="020B0502020104020203" pitchFamily="34" charset="0"/>
                <a:ea typeface="Gill Sans MT" panose="020B0502020104020203" pitchFamily="34" charset="0"/>
                <a:cs typeface="Gill Sans MT" panose="020B0502020104020203" pitchFamily="34" charset="0"/>
              </a:rPr>
              <a:t>: New protocols that have been described in literature</a:t>
            </a:r>
            <a:endParaRPr lang="en-US" altLang="en-US" sz="2000">
              <a:solidFill>
                <a:srgbClr val="000000"/>
              </a:solidFill>
              <a:latin typeface="Gill Sans MT" panose="020B0502020104020203" pitchFamily="34" charset="0"/>
              <a:ea typeface="Gill Sans MT" panose="020B0502020104020203" pitchFamily="34" charset="0"/>
              <a:cs typeface="Gill Sans MT" panose="020B0502020104020203" pitchFamily="34" charset="0"/>
            </a:endParaRPr>
          </a:p>
          <a:p>
            <a:pPr eaLnBrk="1" hangingPunct="1">
              <a:lnSpc>
                <a:spcPct val="110000"/>
              </a:lnSpc>
              <a:spcBef>
                <a:spcPts val="700"/>
              </a:spcBef>
              <a:buClr>
                <a:srgbClr val="17406C"/>
              </a:buClr>
              <a:buFont typeface="Arial" panose="020B0604020202020204" pitchFamily="34" charset="0"/>
              <a:buChar char="•"/>
            </a:pPr>
            <a:r>
              <a:rPr lang="en-US" altLang="en-US" sz="2000" u="sng">
                <a:solidFill>
                  <a:srgbClr val="585858"/>
                </a:solidFill>
                <a:latin typeface="Gill Sans MT" panose="020B0502020104020203" pitchFamily="34" charset="0"/>
                <a:ea typeface="Gill Sans MT" panose="020B0502020104020203" pitchFamily="34" charset="0"/>
                <a:cs typeface="Gill Sans MT" panose="020B0502020104020203" pitchFamily="34" charset="0"/>
              </a:rPr>
              <a:t>Research question</a:t>
            </a:r>
            <a:r>
              <a:rPr lang="en-US" altLang="en-US" sz="2000">
                <a:solidFill>
                  <a:srgbClr val="585858"/>
                </a:solidFill>
                <a:latin typeface="Gill Sans MT" panose="020B0502020104020203" pitchFamily="34" charset="0"/>
                <a:ea typeface="Gill Sans MT" panose="020B0502020104020203" pitchFamily="34" charset="0"/>
                <a:cs typeface="Gill Sans MT" panose="020B0502020104020203" pitchFamily="34" charset="0"/>
              </a:rPr>
              <a:t>: Are the protocols suitable for application in the given environment?</a:t>
            </a:r>
            <a:endParaRPr lang="en-US" altLang="en-US" sz="2000">
              <a:solidFill>
                <a:srgbClr val="000000"/>
              </a:solidFill>
              <a:latin typeface="Gill Sans MT" panose="020B0502020104020203" pitchFamily="34" charset="0"/>
              <a:ea typeface="Gill Sans MT" panose="020B0502020104020203" pitchFamily="34" charset="0"/>
              <a:cs typeface="Gill Sans MT" panose="020B0502020104020203" pitchFamily="34" charset="0"/>
            </a:endParaRPr>
          </a:p>
          <a:p>
            <a:pPr eaLnBrk="1" hangingPunct="1">
              <a:spcBef>
                <a:spcPts val="950"/>
              </a:spcBef>
              <a:buClr>
                <a:srgbClr val="17406C"/>
              </a:buClr>
              <a:buFont typeface="Arial" panose="020B0604020202020204" pitchFamily="34" charset="0"/>
              <a:buChar char="•"/>
            </a:pPr>
            <a:r>
              <a:rPr lang="en-US" altLang="en-US" sz="2000">
                <a:solidFill>
                  <a:srgbClr val="585858"/>
                </a:solidFill>
                <a:latin typeface="Gill Sans MT" panose="020B0502020104020203" pitchFamily="34" charset="0"/>
                <a:ea typeface="Gill Sans MT" panose="020B0502020104020203" pitchFamily="34" charset="0"/>
                <a:cs typeface="Gill Sans MT" panose="020B0502020104020203" pitchFamily="34" charset="0"/>
              </a:rPr>
              <a:t>Possible approaches to research:</a:t>
            </a:r>
            <a:endParaRPr lang="en-US" altLang="en-US" sz="2000">
              <a:solidFill>
                <a:srgbClr val="000000"/>
              </a:solidFill>
              <a:latin typeface="Gill Sans MT" panose="020B0502020104020203" pitchFamily="34" charset="0"/>
              <a:ea typeface="Gill Sans MT" panose="020B0502020104020203" pitchFamily="34" charset="0"/>
              <a:cs typeface="Gill Sans MT" panose="020B0502020104020203" pitchFamily="34" charset="0"/>
            </a:endParaRPr>
          </a:p>
          <a:p>
            <a:pPr lvl="1" eaLnBrk="1" hangingPunct="1">
              <a:spcBef>
                <a:spcPts val="950"/>
              </a:spcBef>
              <a:buSzPct val="89000"/>
              <a:buFont typeface="Gill Sans MT" panose="020B0502020104020203" pitchFamily="34" charset="0"/>
              <a:buAutoNum type="arabicPeriod"/>
            </a:pPr>
            <a:r>
              <a:rPr lang="en-US" altLang="en-US" i="1">
                <a:solidFill>
                  <a:srgbClr val="585858"/>
                </a:solidFill>
                <a:latin typeface="Gill Sans MT" panose="020B0502020104020203" pitchFamily="34" charset="0"/>
                <a:ea typeface="Gill Sans MT" panose="020B0502020104020203" pitchFamily="34" charset="0"/>
                <a:cs typeface="Gill Sans MT" panose="020B0502020104020203" pitchFamily="34" charset="0"/>
              </a:rPr>
              <a:t>Case study </a:t>
            </a:r>
            <a:r>
              <a:rPr lang="en-US" altLang="en-US">
                <a:solidFill>
                  <a:srgbClr val="585858"/>
                </a:solidFill>
                <a:latin typeface="Gill Sans MT" panose="020B0502020104020203" pitchFamily="34" charset="0"/>
                <a:ea typeface="Gill Sans MT" panose="020B0502020104020203" pitchFamily="34" charset="0"/>
                <a:cs typeface="Gill Sans MT" panose="020B0502020104020203" pitchFamily="34" charset="0"/>
              </a:rPr>
              <a:t>as the main approach</a:t>
            </a:r>
            <a:r>
              <a:rPr lang="en-US" altLang="en-US" sz="1600">
                <a:solidFill>
                  <a:srgbClr val="585858"/>
                </a:solidFill>
                <a:latin typeface="Gill Sans MT" panose="020B0502020104020203" pitchFamily="34" charset="0"/>
                <a:ea typeface="Gill Sans MT" panose="020B0502020104020203" pitchFamily="34" charset="0"/>
                <a:cs typeface="Gill Sans MT" panose="020B0502020104020203" pitchFamily="34" charset="0"/>
              </a:rPr>
              <a:t>:</a:t>
            </a:r>
            <a:endParaRPr lang="en-US" altLang="en-US" sz="1600">
              <a:solidFill>
                <a:srgbClr val="000000"/>
              </a:solidFill>
              <a:latin typeface="Gill Sans MT" panose="020B0502020104020203" pitchFamily="34" charset="0"/>
              <a:ea typeface="Gill Sans MT" panose="020B0502020104020203" pitchFamily="34" charset="0"/>
              <a:cs typeface="Gill Sans MT" panose="020B0502020104020203" pitchFamily="34" charset="0"/>
            </a:endParaRPr>
          </a:p>
          <a:p>
            <a:pPr lvl="2" eaLnBrk="1" hangingPunct="1">
              <a:spcBef>
                <a:spcPts val="900"/>
              </a:spcBef>
              <a:buClr>
                <a:srgbClr val="17406C"/>
              </a:buClr>
              <a:buFont typeface="Arial" panose="020B0604020202020204" pitchFamily="34" charset="0"/>
              <a:buChar char="•"/>
            </a:pPr>
            <a:r>
              <a:rPr lang="en-US" altLang="en-US" sz="1600">
                <a:solidFill>
                  <a:srgbClr val="585858"/>
                </a:solidFill>
                <a:latin typeface="Gill Sans MT" panose="020B0502020104020203" pitchFamily="34" charset="0"/>
                <a:ea typeface="Gill Sans MT" panose="020B0502020104020203" pitchFamily="34" charset="0"/>
                <a:cs typeface="Gill Sans MT" panose="020B0502020104020203" pitchFamily="34" charset="0"/>
              </a:rPr>
              <a:t>Carry out a literature survey on the application environment and on the protocols</a:t>
            </a:r>
            <a:endParaRPr lang="en-US" altLang="en-US" sz="1600">
              <a:solidFill>
                <a:srgbClr val="000000"/>
              </a:solidFill>
              <a:latin typeface="Gill Sans MT" panose="020B0502020104020203" pitchFamily="34" charset="0"/>
              <a:ea typeface="Gill Sans MT" panose="020B0502020104020203" pitchFamily="34" charset="0"/>
              <a:cs typeface="Gill Sans MT" panose="020B0502020104020203" pitchFamily="34" charset="0"/>
            </a:endParaRPr>
          </a:p>
          <a:p>
            <a:pPr lvl="2" eaLnBrk="1" hangingPunct="1">
              <a:lnSpc>
                <a:spcPct val="110000"/>
              </a:lnSpc>
              <a:spcBef>
                <a:spcPts val="713"/>
              </a:spcBef>
              <a:buClr>
                <a:srgbClr val="17406C"/>
              </a:buClr>
              <a:buFont typeface="Arial" panose="020B0604020202020204" pitchFamily="34" charset="0"/>
              <a:buChar char="•"/>
            </a:pPr>
            <a:r>
              <a:rPr lang="en-US" altLang="en-US" sz="1600">
                <a:solidFill>
                  <a:srgbClr val="585858"/>
                </a:solidFill>
                <a:latin typeface="Gill Sans MT" panose="020B0502020104020203" pitchFamily="34" charset="0"/>
                <a:ea typeface="Gill Sans MT" panose="020B0502020104020203" pitchFamily="34" charset="0"/>
                <a:cs typeface="Gill Sans MT" panose="020B0502020104020203" pitchFamily="34" charset="0"/>
              </a:rPr>
              <a:t>Find a study on applying the protocol in the environment, study the case and report on it</a:t>
            </a:r>
            <a:endParaRPr lang="en-US" altLang="en-US" sz="1600">
              <a:solidFill>
                <a:srgbClr val="000000"/>
              </a:solidFill>
              <a:latin typeface="Gill Sans MT" panose="020B0502020104020203" pitchFamily="34" charset="0"/>
              <a:ea typeface="Gill Sans MT" panose="020B0502020104020203" pitchFamily="34" charset="0"/>
              <a:cs typeface="Gill Sans MT" panose="020B0502020104020203" pitchFamily="34" charset="0"/>
            </a:endParaRPr>
          </a:p>
          <a:p>
            <a:pPr lvl="1" algn="r" eaLnBrk="1" hangingPunct="1">
              <a:spcBef>
                <a:spcPts val="888"/>
              </a:spcBef>
              <a:buSzPct val="89000"/>
              <a:buFont typeface="Gill Sans MT" panose="020B0502020104020203" pitchFamily="34" charset="0"/>
              <a:buAutoNum type="arabicPeriod"/>
            </a:pPr>
            <a:r>
              <a:rPr lang="en-US" altLang="en-US" i="1">
                <a:solidFill>
                  <a:srgbClr val="585858"/>
                </a:solidFill>
                <a:latin typeface="Gill Sans MT" panose="020B0502020104020203" pitchFamily="34" charset="0"/>
                <a:ea typeface="Gill Sans MT" panose="020B0502020104020203" pitchFamily="34" charset="0"/>
                <a:cs typeface="Gill Sans MT" panose="020B0502020104020203" pitchFamily="34" charset="0"/>
              </a:rPr>
              <a:t>Field experiment &amp; prototype construction</a:t>
            </a:r>
            <a:r>
              <a:rPr lang="en-US" altLang="en-US" sz="1600">
                <a:solidFill>
                  <a:srgbClr val="585858"/>
                </a:solidFill>
                <a:latin typeface="Gill Sans MT" panose="020B0502020104020203" pitchFamily="34" charset="0"/>
                <a:ea typeface="Gill Sans MT" panose="020B0502020104020203" pitchFamily="34" charset="0"/>
                <a:cs typeface="Gill Sans MT" panose="020B0502020104020203" pitchFamily="34" charset="0"/>
              </a:rPr>
              <a:t>:</a:t>
            </a:r>
            <a:endParaRPr lang="en-US" altLang="en-US" sz="1600">
              <a:solidFill>
                <a:srgbClr val="000000"/>
              </a:solidFill>
              <a:latin typeface="Gill Sans MT" panose="020B0502020104020203" pitchFamily="34" charset="0"/>
              <a:ea typeface="Gill Sans MT" panose="020B0502020104020203" pitchFamily="34" charset="0"/>
              <a:cs typeface="Gill Sans MT" panose="020B0502020104020203" pitchFamily="34" charset="0"/>
            </a:endParaRPr>
          </a:p>
          <a:p>
            <a:pPr lvl="2" algn="r" eaLnBrk="1" hangingPunct="1">
              <a:spcBef>
                <a:spcPts val="913"/>
              </a:spcBef>
              <a:buClr>
                <a:srgbClr val="17406C"/>
              </a:buClr>
              <a:buFont typeface="Arial" panose="020B0604020202020204" pitchFamily="34" charset="0"/>
              <a:buChar char="•"/>
            </a:pPr>
            <a:r>
              <a:rPr lang="en-US" altLang="en-US" sz="1600">
                <a:solidFill>
                  <a:srgbClr val="585858"/>
                </a:solidFill>
                <a:latin typeface="Gill Sans MT" panose="020B0502020104020203" pitchFamily="34" charset="0"/>
                <a:ea typeface="Gill Sans MT" panose="020B0502020104020203" pitchFamily="34" charset="0"/>
                <a:cs typeface="Gill Sans MT" panose="020B0502020104020203" pitchFamily="34" charset="0"/>
              </a:rPr>
              <a:t>Carry out a literature survey as above</a:t>
            </a:r>
            <a:endParaRPr lang="en-US" altLang="en-US" sz="1600">
              <a:solidFill>
                <a:srgbClr val="000000"/>
              </a:solidFill>
              <a:latin typeface="Gill Sans MT" panose="020B0502020104020203" pitchFamily="34" charset="0"/>
              <a:ea typeface="Gill Sans MT" panose="020B0502020104020203" pitchFamily="34" charset="0"/>
              <a:cs typeface="Gill Sans MT" panose="020B0502020104020203" pitchFamily="34" charset="0"/>
            </a:endParaRPr>
          </a:p>
          <a:p>
            <a:pPr lvl="2" eaLnBrk="1" hangingPunct="1">
              <a:spcBef>
                <a:spcPts val="900"/>
              </a:spcBef>
              <a:buClr>
                <a:srgbClr val="17406C"/>
              </a:buClr>
              <a:buFont typeface="Arial" panose="020B0604020202020204" pitchFamily="34" charset="0"/>
              <a:buChar char="•"/>
            </a:pPr>
            <a:r>
              <a:rPr lang="en-US" altLang="en-US" sz="1600">
                <a:solidFill>
                  <a:srgbClr val="585858"/>
                </a:solidFill>
                <a:latin typeface="Gill Sans MT" panose="020B0502020104020203" pitchFamily="34" charset="0"/>
                <a:ea typeface="Gill Sans MT" panose="020B0502020104020203" pitchFamily="34" charset="0"/>
                <a:cs typeface="Gill Sans MT" panose="020B0502020104020203" pitchFamily="34" charset="0"/>
              </a:rPr>
              <a:t>Construct a prototype &amp; deploy it in a number of real-life situations</a:t>
            </a:r>
            <a:endParaRPr lang="en-US" altLang="en-US" sz="1600">
              <a:solidFill>
                <a:srgbClr val="000000"/>
              </a:solidFill>
              <a:latin typeface="Gill Sans MT" panose="020B0502020104020203" pitchFamily="34" charset="0"/>
              <a:ea typeface="Gill Sans MT" panose="020B0502020104020203" pitchFamily="34" charset="0"/>
              <a:cs typeface="Gill Sans MT" panose="020B0502020104020203" pitchFamily="34" charset="0"/>
            </a:endParaRPr>
          </a:p>
          <a:p>
            <a:pPr lvl="2" eaLnBrk="1" hangingPunct="1">
              <a:spcBef>
                <a:spcPts val="888"/>
              </a:spcBef>
              <a:buClr>
                <a:srgbClr val="17406C"/>
              </a:buClr>
              <a:buFont typeface="Arial" panose="020B0604020202020204" pitchFamily="34" charset="0"/>
              <a:buChar char="•"/>
            </a:pPr>
            <a:r>
              <a:rPr lang="en-US" altLang="en-US" sz="1600">
                <a:solidFill>
                  <a:srgbClr val="585858"/>
                </a:solidFill>
                <a:latin typeface="Gill Sans MT" panose="020B0502020104020203" pitchFamily="34" charset="0"/>
                <a:ea typeface="Gill Sans MT" panose="020B0502020104020203" pitchFamily="34" charset="0"/>
                <a:cs typeface="Gill Sans MT" panose="020B0502020104020203" pitchFamily="34" charset="0"/>
              </a:rPr>
              <a:t>Observe the results and report on the findings (what was learnt from the exercise)</a:t>
            </a:r>
            <a:endParaRPr lang="en-US" altLang="en-US" sz="1600">
              <a:solidFill>
                <a:srgbClr val="000000"/>
              </a:solidFill>
              <a:latin typeface="Gill Sans MT" panose="020B0502020104020203" pitchFamily="34" charset="0"/>
              <a:ea typeface="Gill Sans MT" panose="020B0502020104020203" pitchFamily="34" charset="0"/>
              <a:cs typeface="Gill Sans MT" panose="020B0502020104020203" pitchFamily="3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0652A988-B389-14F1-4044-8AC9F6397568}"/>
              </a:ext>
            </a:extLst>
          </p:cNvPr>
          <p:cNvSpPr txBox="1">
            <a:spLocks noGrp="1"/>
          </p:cNvSpPr>
          <p:nvPr>
            <p:ph type="title"/>
          </p:nvPr>
        </p:nvSpPr>
        <p:spPr>
          <a:xfrm>
            <a:off x="803275" y="66675"/>
            <a:ext cx="4865688" cy="803275"/>
          </a:xfrm>
        </p:spPr>
        <p:txBody>
          <a:bodyPr tIns="12700" rtlCol="0"/>
          <a:lstStyle/>
          <a:p>
            <a:pPr marL="12700" eaLnBrk="1" fontAlgn="auto" hangingPunct="1">
              <a:spcBef>
                <a:spcPts val="100"/>
              </a:spcBef>
              <a:spcAft>
                <a:spcPts val="0"/>
              </a:spcAft>
              <a:defRPr/>
            </a:pPr>
            <a:r>
              <a:rPr spc="145" dirty="0"/>
              <a:t>EXAMPLE</a:t>
            </a:r>
            <a:r>
              <a:rPr spc="254" dirty="0"/>
              <a:t> </a:t>
            </a:r>
            <a:r>
              <a:rPr dirty="0"/>
              <a:t>1</a:t>
            </a:r>
            <a:r>
              <a:rPr spc="285" dirty="0"/>
              <a:t> </a:t>
            </a:r>
            <a:r>
              <a:rPr spc="55" dirty="0"/>
              <a:t>(CONT.)</a:t>
            </a:r>
          </a:p>
        </p:txBody>
      </p:sp>
      <p:sp>
        <p:nvSpPr>
          <p:cNvPr id="4" name="object 4">
            <a:extLst>
              <a:ext uri="{FF2B5EF4-FFF2-40B4-BE49-F238E27FC236}">
                <a16:creationId xmlns:a16="http://schemas.microsoft.com/office/drawing/2014/main" id="{1DD7286B-0064-7594-5017-75763D2821CC}"/>
              </a:ext>
            </a:extLst>
          </p:cNvPr>
          <p:cNvSpPr>
            <a:spLocks noGrp="1"/>
          </p:cNvSpPr>
          <p:nvPr>
            <p:ph type="ftr" sz="quarter" idx="10"/>
          </p:nvPr>
        </p:nvSpPr>
        <p:spPr/>
        <p:txBody>
          <a:bodyPr vert="horz" tIns="3175" rtlCol="0"/>
          <a:lstStyle/>
          <a:p>
            <a:pPr>
              <a:defRPr/>
            </a:pPr>
            <a:r>
              <a:t>COS700</a:t>
            </a:r>
            <a:r>
              <a:rPr spc="-30"/>
              <a:t> </a:t>
            </a:r>
            <a:r>
              <a:t>Research</a:t>
            </a:r>
            <a:r>
              <a:rPr spc="-35"/>
              <a:t> </a:t>
            </a:r>
            <a:r>
              <a:rPr spc="-10"/>
              <a:t>Methods</a:t>
            </a:r>
          </a:p>
        </p:txBody>
      </p:sp>
      <p:sp>
        <p:nvSpPr>
          <p:cNvPr id="5" name="object 5">
            <a:extLst>
              <a:ext uri="{FF2B5EF4-FFF2-40B4-BE49-F238E27FC236}">
                <a16:creationId xmlns:a16="http://schemas.microsoft.com/office/drawing/2014/main" id="{ECCFE676-3246-BB13-467F-1394E19351D5}"/>
              </a:ext>
            </a:extLst>
          </p:cNvPr>
          <p:cNvSpPr>
            <a:spLocks noGrp="1"/>
          </p:cNvSpPr>
          <p:nvPr>
            <p:ph type="sldNum" sz="quarter" idx="12"/>
          </p:nvPr>
        </p:nvSpPr>
        <p:spPr/>
        <p:txBody>
          <a:bodyPr vert="horz" tIns="3175" rtlCol="0"/>
          <a:lstStyle/>
          <a:p>
            <a:pPr marL="38100">
              <a:defRPr/>
            </a:pPr>
            <a:fld id="{68A91B2A-F277-4822-B269-9EA37D5B6F10}" type="slidenum">
              <a:rPr spc="-25"/>
              <a:pPr marL="38100">
                <a:defRPr/>
              </a:pPr>
              <a:t>24</a:t>
            </a:fld>
            <a:endParaRPr spc="-25"/>
          </a:p>
        </p:txBody>
      </p:sp>
      <p:sp>
        <p:nvSpPr>
          <p:cNvPr id="3" name="object 3">
            <a:extLst>
              <a:ext uri="{FF2B5EF4-FFF2-40B4-BE49-F238E27FC236}">
                <a16:creationId xmlns:a16="http://schemas.microsoft.com/office/drawing/2014/main" id="{86F09B92-0B9E-2F21-8002-2DFDB3ACF5F4}"/>
              </a:ext>
            </a:extLst>
          </p:cNvPr>
          <p:cNvSpPr txBox="1"/>
          <p:nvPr/>
        </p:nvSpPr>
        <p:spPr>
          <a:xfrm>
            <a:off x="536575" y="1038225"/>
            <a:ext cx="7980363" cy="4129088"/>
          </a:xfrm>
          <a:prstGeom prst="rect">
            <a:avLst/>
          </a:prstGeom>
        </p:spPr>
        <p:txBody>
          <a:bodyPr lIns="0" tIns="131445" rIns="0" bIns="0">
            <a:spAutoFit/>
          </a:bodyPr>
          <a:lstStyle>
            <a:lvl1pPr marL="241300" indent="-228600">
              <a:tabLst>
                <a:tab pos="239713" algn="l"/>
                <a:tab pos="241300" algn="l"/>
              </a:tabLst>
              <a:defRPr>
                <a:solidFill>
                  <a:schemeClr val="tx1"/>
                </a:solidFill>
                <a:latin typeface="Arial" panose="020B0604020202020204" pitchFamily="34" charset="0"/>
              </a:defRPr>
            </a:lvl1pPr>
            <a:lvl2pPr marL="1155700" indent="-228600">
              <a:tabLst>
                <a:tab pos="239713" algn="l"/>
                <a:tab pos="241300" algn="l"/>
              </a:tabLst>
              <a:defRPr>
                <a:solidFill>
                  <a:schemeClr val="tx1"/>
                </a:solidFill>
                <a:latin typeface="Arial" panose="020B0604020202020204" pitchFamily="34" charset="0"/>
              </a:defRPr>
            </a:lvl2pPr>
            <a:lvl3pPr marL="1143000" indent="-228600">
              <a:tabLst>
                <a:tab pos="239713" algn="l"/>
                <a:tab pos="241300" algn="l"/>
              </a:tabLst>
              <a:defRPr>
                <a:solidFill>
                  <a:schemeClr val="tx1"/>
                </a:solidFill>
                <a:latin typeface="Arial" panose="020B0604020202020204" pitchFamily="34" charset="0"/>
              </a:defRPr>
            </a:lvl3pPr>
            <a:lvl4pPr marL="1600200" indent="-228600">
              <a:tabLst>
                <a:tab pos="239713" algn="l"/>
                <a:tab pos="241300" algn="l"/>
              </a:tabLst>
              <a:defRPr>
                <a:solidFill>
                  <a:schemeClr val="tx1"/>
                </a:solidFill>
                <a:latin typeface="Arial" panose="020B0604020202020204" pitchFamily="34" charset="0"/>
              </a:defRPr>
            </a:lvl4pPr>
            <a:lvl5pPr marL="2057400" indent="-228600">
              <a:tabLst>
                <a:tab pos="239713" algn="l"/>
                <a:tab pos="241300"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239713" algn="l"/>
                <a:tab pos="241300"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239713" algn="l"/>
                <a:tab pos="241300"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239713" algn="l"/>
                <a:tab pos="241300"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239713" algn="l"/>
                <a:tab pos="241300" algn="l"/>
              </a:tabLst>
              <a:defRPr>
                <a:solidFill>
                  <a:schemeClr val="tx1"/>
                </a:solidFill>
                <a:latin typeface="Arial" panose="020B0604020202020204" pitchFamily="34" charset="0"/>
              </a:defRPr>
            </a:lvl9pPr>
          </a:lstStyle>
          <a:p>
            <a:pPr eaLnBrk="1" hangingPunct="1">
              <a:spcBef>
                <a:spcPts val="1038"/>
              </a:spcBef>
              <a:buClr>
                <a:srgbClr val="17406C"/>
              </a:buClr>
              <a:buFont typeface="Arial" panose="020B0604020202020204" pitchFamily="34" charset="0"/>
              <a:buChar char="•"/>
            </a:pPr>
            <a:r>
              <a:rPr lang="en-US" altLang="en-US" sz="2000" u="sng">
                <a:solidFill>
                  <a:srgbClr val="585858"/>
                </a:solidFill>
                <a:latin typeface="Gill Sans MT" panose="020B0502020104020203" pitchFamily="34" charset="0"/>
                <a:ea typeface="Gill Sans MT" panose="020B0502020104020203" pitchFamily="34" charset="0"/>
                <a:cs typeface="Gill Sans MT" panose="020B0502020104020203" pitchFamily="34" charset="0"/>
              </a:rPr>
              <a:t>Scenario</a:t>
            </a:r>
            <a:r>
              <a:rPr lang="en-US" altLang="en-US" sz="2000">
                <a:solidFill>
                  <a:srgbClr val="585858"/>
                </a:solidFill>
                <a:latin typeface="Gill Sans MT" panose="020B0502020104020203" pitchFamily="34" charset="0"/>
                <a:ea typeface="Gill Sans MT" panose="020B0502020104020203" pitchFamily="34" charset="0"/>
                <a:cs typeface="Gill Sans MT" panose="020B0502020104020203" pitchFamily="34" charset="0"/>
              </a:rPr>
              <a:t>: New protocols that have been described in literature</a:t>
            </a:r>
            <a:endParaRPr lang="en-US" altLang="en-US" sz="2000">
              <a:solidFill>
                <a:srgbClr val="000000"/>
              </a:solidFill>
              <a:latin typeface="Gill Sans MT" panose="020B0502020104020203" pitchFamily="34" charset="0"/>
              <a:ea typeface="Gill Sans MT" panose="020B0502020104020203" pitchFamily="34" charset="0"/>
              <a:cs typeface="Gill Sans MT" panose="020B0502020104020203" pitchFamily="34" charset="0"/>
            </a:endParaRPr>
          </a:p>
          <a:p>
            <a:pPr eaLnBrk="1" hangingPunct="1">
              <a:lnSpc>
                <a:spcPct val="110000"/>
              </a:lnSpc>
              <a:spcBef>
                <a:spcPts val="700"/>
              </a:spcBef>
              <a:buClr>
                <a:srgbClr val="17406C"/>
              </a:buClr>
              <a:buFont typeface="Arial" panose="020B0604020202020204" pitchFamily="34" charset="0"/>
              <a:buChar char="•"/>
            </a:pPr>
            <a:r>
              <a:rPr lang="en-US" altLang="en-US" sz="2000" u="sng">
                <a:solidFill>
                  <a:srgbClr val="585858"/>
                </a:solidFill>
                <a:latin typeface="Gill Sans MT" panose="020B0502020104020203" pitchFamily="34" charset="0"/>
                <a:ea typeface="Gill Sans MT" panose="020B0502020104020203" pitchFamily="34" charset="0"/>
                <a:cs typeface="Gill Sans MT" panose="020B0502020104020203" pitchFamily="34" charset="0"/>
              </a:rPr>
              <a:t>Research question</a:t>
            </a:r>
            <a:r>
              <a:rPr lang="en-US" altLang="en-US" sz="2000">
                <a:solidFill>
                  <a:srgbClr val="585858"/>
                </a:solidFill>
                <a:latin typeface="Gill Sans MT" panose="020B0502020104020203" pitchFamily="34" charset="0"/>
                <a:ea typeface="Gill Sans MT" panose="020B0502020104020203" pitchFamily="34" charset="0"/>
                <a:cs typeface="Gill Sans MT" panose="020B0502020104020203" pitchFamily="34" charset="0"/>
              </a:rPr>
              <a:t>: Are the protocols suitable for application in the given environment?</a:t>
            </a:r>
            <a:endParaRPr lang="en-US" altLang="en-US" sz="2000">
              <a:solidFill>
                <a:srgbClr val="000000"/>
              </a:solidFill>
              <a:latin typeface="Gill Sans MT" panose="020B0502020104020203" pitchFamily="34" charset="0"/>
              <a:ea typeface="Gill Sans MT" panose="020B0502020104020203" pitchFamily="34" charset="0"/>
              <a:cs typeface="Gill Sans MT" panose="020B0502020104020203" pitchFamily="34" charset="0"/>
            </a:endParaRPr>
          </a:p>
          <a:p>
            <a:pPr algn="r" eaLnBrk="1" hangingPunct="1">
              <a:spcBef>
                <a:spcPts val="950"/>
              </a:spcBef>
              <a:buClr>
                <a:srgbClr val="17406C"/>
              </a:buClr>
              <a:buFont typeface="Arial" panose="020B0604020202020204" pitchFamily="34" charset="0"/>
              <a:buChar char="•"/>
            </a:pPr>
            <a:r>
              <a:rPr lang="en-US" altLang="en-US" sz="2000">
                <a:solidFill>
                  <a:srgbClr val="585858"/>
                </a:solidFill>
                <a:latin typeface="Gill Sans MT" panose="020B0502020104020203" pitchFamily="34" charset="0"/>
                <a:ea typeface="Gill Sans MT" panose="020B0502020104020203" pitchFamily="34" charset="0"/>
                <a:cs typeface="Gill Sans MT" panose="020B0502020104020203" pitchFamily="34" charset="0"/>
              </a:rPr>
              <a:t>Possible approaches to research:</a:t>
            </a:r>
            <a:endParaRPr lang="en-US" altLang="en-US" sz="2000">
              <a:solidFill>
                <a:srgbClr val="000000"/>
              </a:solidFill>
              <a:latin typeface="Gill Sans MT" panose="020B0502020104020203" pitchFamily="34" charset="0"/>
              <a:ea typeface="Gill Sans MT" panose="020B0502020104020203" pitchFamily="34" charset="0"/>
              <a:cs typeface="Gill Sans MT" panose="020B0502020104020203" pitchFamily="34" charset="0"/>
            </a:endParaRPr>
          </a:p>
          <a:p>
            <a:pPr algn="r" eaLnBrk="1" hangingPunct="1">
              <a:spcBef>
                <a:spcPts val="950"/>
              </a:spcBef>
            </a:pPr>
            <a:r>
              <a:rPr lang="en-US" altLang="en-US" sz="1600">
                <a:solidFill>
                  <a:srgbClr val="585858"/>
                </a:solidFill>
                <a:latin typeface="Gill Sans MT" panose="020B0502020104020203" pitchFamily="34" charset="0"/>
                <a:ea typeface="Gill Sans MT" panose="020B0502020104020203" pitchFamily="34" charset="0"/>
                <a:cs typeface="Gill Sans MT" panose="020B0502020104020203" pitchFamily="34" charset="0"/>
              </a:rPr>
              <a:t>3. </a:t>
            </a:r>
            <a:r>
              <a:rPr lang="en-US" altLang="en-US" i="1">
                <a:solidFill>
                  <a:srgbClr val="585858"/>
                </a:solidFill>
                <a:latin typeface="Gill Sans MT" panose="020B0502020104020203" pitchFamily="34" charset="0"/>
                <a:ea typeface="Gill Sans MT" panose="020B0502020104020203" pitchFamily="34" charset="0"/>
                <a:cs typeface="Gill Sans MT" panose="020B0502020104020203" pitchFamily="34" charset="0"/>
              </a:rPr>
              <a:t>Argument </a:t>
            </a:r>
            <a:r>
              <a:rPr lang="en-US" altLang="en-US">
                <a:solidFill>
                  <a:srgbClr val="585858"/>
                </a:solidFill>
                <a:latin typeface="Gill Sans MT" panose="020B0502020104020203" pitchFamily="34" charset="0"/>
                <a:ea typeface="Gill Sans MT" panose="020B0502020104020203" pitchFamily="34" charset="0"/>
                <a:cs typeface="Gill Sans MT" panose="020B0502020104020203" pitchFamily="34" charset="0"/>
              </a:rPr>
              <a:t>as the main approach:</a:t>
            </a:r>
            <a:endParaRPr lang="en-US" altLang="en-US">
              <a:solidFill>
                <a:srgbClr val="000000"/>
              </a:solidFill>
              <a:latin typeface="Gill Sans MT" panose="020B0502020104020203" pitchFamily="34" charset="0"/>
              <a:ea typeface="Gill Sans MT" panose="020B0502020104020203" pitchFamily="34" charset="0"/>
              <a:cs typeface="Gill Sans MT" panose="020B0502020104020203" pitchFamily="34" charset="0"/>
            </a:endParaRPr>
          </a:p>
          <a:p>
            <a:pPr lvl="1" eaLnBrk="1" hangingPunct="1">
              <a:spcBef>
                <a:spcPts val="900"/>
              </a:spcBef>
              <a:buClr>
                <a:srgbClr val="17406C"/>
              </a:buClr>
              <a:buFont typeface="Arial" panose="020B0604020202020204" pitchFamily="34" charset="0"/>
              <a:buChar char="•"/>
            </a:pPr>
            <a:r>
              <a:rPr lang="en-US" altLang="en-US" sz="1600">
                <a:solidFill>
                  <a:srgbClr val="585858"/>
                </a:solidFill>
                <a:latin typeface="Gill Sans MT" panose="020B0502020104020203" pitchFamily="34" charset="0"/>
                <a:ea typeface="Gill Sans MT" panose="020B0502020104020203" pitchFamily="34" charset="0"/>
                <a:cs typeface="Gill Sans MT" panose="020B0502020104020203" pitchFamily="34" charset="0"/>
              </a:rPr>
              <a:t>Carry out a literature survey as above</a:t>
            </a:r>
            <a:endParaRPr lang="en-US" altLang="en-US" sz="1600">
              <a:solidFill>
                <a:srgbClr val="000000"/>
              </a:solidFill>
              <a:latin typeface="Gill Sans MT" panose="020B0502020104020203" pitchFamily="34" charset="0"/>
              <a:ea typeface="Gill Sans MT" panose="020B0502020104020203" pitchFamily="34" charset="0"/>
              <a:cs typeface="Gill Sans MT" panose="020B0502020104020203" pitchFamily="34" charset="0"/>
            </a:endParaRPr>
          </a:p>
          <a:p>
            <a:pPr lvl="1" eaLnBrk="1" hangingPunct="1">
              <a:lnSpc>
                <a:spcPct val="110000"/>
              </a:lnSpc>
              <a:spcBef>
                <a:spcPts val="713"/>
              </a:spcBef>
              <a:buClr>
                <a:srgbClr val="17406C"/>
              </a:buClr>
              <a:buFont typeface="Arial" panose="020B0604020202020204" pitchFamily="34" charset="0"/>
              <a:buChar char="•"/>
            </a:pPr>
            <a:r>
              <a:rPr lang="en-US" altLang="en-US" sz="1600">
                <a:solidFill>
                  <a:srgbClr val="585858"/>
                </a:solidFill>
                <a:latin typeface="Gill Sans MT" panose="020B0502020104020203" pitchFamily="34" charset="0"/>
                <a:ea typeface="Gill Sans MT" panose="020B0502020104020203" pitchFamily="34" charset="0"/>
                <a:cs typeface="Gill Sans MT" panose="020B0502020104020203" pitchFamily="34" charset="0"/>
              </a:rPr>
              <a:t>Argue, based on the known characteristics and restrictions of the protocol and on the requirements of the application, the suitability of the protocol</a:t>
            </a:r>
            <a:endParaRPr lang="en-US" altLang="en-US" sz="1600">
              <a:solidFill>
                <a:srgbClr val="000000"/>
              </a:solidFill>
              <a:latin typeface="Gill Sans MT" panose="020B0502020104020203" pitchFamily="34" charset="0"/>
              <a:ea typeface="Gill Sans MT" panose="020B0502020104020203" pitchFamily="34" charset="0"/>
              <a:cs typeface="Gill Sans MT" panose="020B0502020104020203" pitchFamily="34" charset="0"/>
            </a:endParaRPr>
          </a:p>
          <a:p>
            <a:pPr eaLnBrk="1" hangingPunct="1">
              <a:lnSpc>
                <a:spcPct val="110000"/>
              </a:lnSpc>
              <a:spcBef>
                <a:spcPts val="638"/>
              </a:spcBef>
              <a:buClr>
                <a:srgbClr val="17406C"/>
              </a:buClr>
              <a:buFont typeface="Arial" panose="020B0604020202020204" pitchFamily="34" charset="0"/>
              <a:buChar char="•"/>
            </a:pPr>
            <a:r>
              <a:rPr lang="en-US" altLang="en-US" sz="2000">
                <a:solidFill>
                  <a:srgbClr val="585858"/>
                </a:solidFill>
                <a:latin typeface="Gill Sans MT" panose="020B0502020104020203" pitchFamily="34" charset="0"/>
                <a:ea typeface="Gill Sans MT" panose="020B0502020104020203" pitchFamily="34" charset="0"/>
                <a:cs typeface="Gill Sans MT" panose="020B0502020104020203" pitchFamily="34" charset="0"/>
              </a:rPr>
              <a:t>Whether the above approaches would constitute research or not will depend on the contribution:</a:t>
            </a:r>
            <a:endParaRPr lang="en-US" altLang="en-US" sz="2000">
              <a:solidFill>
                <a:srgbClr val="000000"/>
              </a:solidFill>
              <a:latin typeface="Gill Sans MT" panose="020B0502020104020203" pitchFamily="34" charset="0"/>
              <a:ea typeface="Gill Sans MT" panose="020B0502020104020203" pitchFamily="34" charset="0"/>
              <a:cs typeface="Gill Sans MT" panose="020B0502020104020203" pitchFamily="34" charset="0"/>
            </a:endParaRPr>
          </a:p>
          <a:p>
            <a:pPr eaLnBrk="1" hangingPunct="1">
              <a:spcBef>
                <a:spcPts val="950"/>
              </a:spcBef>
            </a:pPr>
            <a:r>
              <a:rPr lang="en-US" altLang="en-US" sz="1600">
                <a:solidFill>
                  <a:srgbClr val="17406C"/>
                </a:solidFill>
                <a:latin typeface="Gill Sans MT" panose="020B0502020104020203" pitchFamily="34" charset="0"/>
                <a:ea typeface="Gill Sans MT" panose="020B0502020104020203" pitchFamily="34" charset="0"/>
                <a:cs typeface="Gill Sans MT" panose="020B0502020104020203" pitchFamily="34" charset="0"/>
              </a:rPr>
              <a:t>–	</a:t>
            </a:r>
            <a:r>
              <a:rPr lang="en-US" altLang="en-US" sz="1600">
                <a:solidFill>
                  <a:srgbClr val="585858"/>
                </a:solidFill>
                <a:latin typeface="Gill Sans MT" panose="020B0502020104020203" pitchFamily="34" charset="0"/>
                <a:ea typeface="Gill Sans MT" panose="020B0502020104020203" pitchFamily="34" charset="0"/>
                <a:cs typeface="Gill Sans MT" panose="020B0502020104020203" pitchFamily="34" charset="0"/>
              </a:rPr>
              <a:t>If the application is obvious, then none of the approaches would be regarded as research</a:t>
            </a:r>
            <a:endParaRPr lang="en-US" altLang="en-US" sz="1600">
              <a:solidFill>
                <a:srgbClr val="000000"/>
              </a:solidFill>
              <a:latin typeface="Gill Sans MT" panose="020B0502020104020203" pitchFamily="34" charset="0"/>
              <a:ea typeface="Gill Sans MT" panose="020B0502020104020203" pitchFamily="34" charset="0"/>
              <a:cs typeface="Gill Sans MT" panose="020B0502020104020203" pitchFamily="3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72BD21ED-BC53-CE89-8D97-7B2665A70754}"/>
              </a:ext>
            </a:extLst>
          </p:cNvPr>
          <p:cNvSpPr txBox="1">
            <a:spLocks noGrp="1"/>
          </p:cNvSpPr>
          <p:nvPr>
            <p:ph type="title"/>
          </p:nvPr>
        </p:nvSpPr>
        <p:spPr>
          <a:xfrm>
            <a:off x="935038" y="-4763"/>
            <a:ext cx="2846387" cy="803276"/>
          </a:xfrm>
        </p:spPr>
        <p:txBody>
          <a:bodyPr tIns="12700" rtlCol="0"/>
          <a:lstStyle/>
          <a:p>
            <a:pPr marL="12700" eaLnBrk="1" fontAlgn="auto" hangingPunct="1">
              <a:spcBef>
                <a:spcPts val="100"/>
              </a:spcBef>
              <a:spcAft>
                <a:spcPts val="0"/>
              </a:spcAft>
              <a:defRPr/>
            </a:pPr>
            <a:r>
              <a:rPr spc="145" dirty="0"/>
              <a:t>EXAMPLE</a:t>
            </a:r>
            <a:r>
              <a:rPr spc="270" dirty="0"/>
              <a:t> </a:t>
            </a:r>
            <a:r>
              <a:rPr spc="-50" dirty="0"/>
              <a:t>2</a:t>
            </a:r>
          </a:p>
        </p:txBody>
      </p:sp>
      <p:sp>
        <p:nvSpPr>
          <p:cNvPr id="4" name="object 4">
            <a:extLst>
              <a:ext uri="{FF2B5EF4-FFF2-40B4-BE49-F238E27FC236}">
                <a16:creationId xmlns:a16="http://schemas.microsoft.com/office/drawing/2014/main" id="{1681D34D-369A-5C88-FB08-5471F5C05827}"/>
              </a:ext>
            </a:extLst>
          </p:cNvPr>
          <p:cNvSpPr>
            <a:spLocks noGrp="1"/>
          </p:cNvSpPr>
          <p:nvPr>
            <p:ph type="ftr" sz="quarter" idx="10"/>
          </p:nvPr>
        </p:nvSpPr>
        <p:spPr/>
        <p:txBody>
          <a:bodyPr vert="horz" tIns="3175" rtlCol="0"/>
          <a:lstStyle/>
          <a:p>
            <a:pPr>
              <a:defRPr/>
            </a:pPr>
            <a:r>
              <a:t>COS700</a:t>
            </a:r>
            <a:r>
              <a:rPr spc="-30"/>
              <a:t> </a:t>
            </a:r>
            <a:r>
              <a:t>Research</a:t>
            </a:r>
            <a:r>
              <a:rPr spc="-35"/>
              <a:t> </a:t>
            </a:r>
            <a:r>
              <a:rPr spc="-10"/>
              <a:t>Methods</a:t>
            </a:r>
          </a:p>
        </p:txBody>
      </p:sp>
      <p:sp>
        <p:nvSpPr>
          <p:cNvPr id="5" name="object 5">
            <a:extLst>
              <a:ext uri="{FF2B5EF4-FFF2-40B4-BE49-F238E27FC236}">
                <a16:creationId xmlns:a16="http://schemas.microsoft.com/office/drawing/2014/main" id="{820A48B9-3C96-460D-B216-457699DB83D5}"/>
              </a:ext>
            </a:extLst>
          </p:cNvPr>
          <p:cNvSpPr>
            <a:spLocks noGrp="1"/>
          </p:cNvSpPr>
          <p:nvPr>
            <p:ph type="sldNum" sz="quarter" idx="12"/>
          </p:nvPr>
        </p:nvSpPr>
        <p:spPr/>
        <p:txBody>
          <a:bodyPr vert="horz" tIns="3175" rtlCol="0"/>
          <a:lstStyle/>
          <a:p>
            <a:pPr marL="38100">
              <a:defRPr/>
            </a:pPr>
            <a:fld id="{9D372E8E-5B67-4D8E-811C-9D2017B09D8D}" type="slidenum">
              <a:rPr spc="-25"/>
              <a:pPr marL="38100">
                <a:defRPr/>
              </a:pPr>
              <a:t>25</a:t>
            </a:fld>
            <a:endParaRPr spc="-25"/>
          </a:p>
        </p:txBody>
      </p:sp>
      <p:sp>
        <p:nvSpPr>
          <p:cNvPr id="3" name="object 3">
            <a:extLst>
              <a:ext uri="{FF2B5EF4-FFF2-40B4-BE49-F238E27FC236}">
                <a16:creationId xmlns:a16="http://schemas.microsoft.com/office/drawing/2014/main" id="{FCDFAAA1-A8F2-4997-3527-CB9B29A25577}"/>
              </a:ext>
            </a:extLst>
          </p:cNvPr>
          <p:cNvSpPr txBox="1"/>
          <p:nvPr/>
        </p:nvSpPr>
        <p:spPr>
          <a:xfrm>
            <a:off x="885825" y="1122363"/>
            <a:ext cx="7718425" cy="4778375"/>
          </a:xfrm>
          <a:prstGeom prst="rect">
            <a:avLst/>
          </a:prstGeom>
        </p:spPr>
        <p:txBody>
          <a:bodyPr lIns="0" tIns="43815" rIns="0" bIns="0">
            <a:spAutoFit/>
          </a:bodyPr>
          <a:lstStyle>
            <a:lvl1pPr marL="12700">
              <a:defRPr>
                <a:solidFill>
                  <a:schemeClr val="tx1"/>
                </a:solidFill>
                <a:latin typeface="Arial" panose="020B0604020202020204" pitchFamily="34" charset="0"/>
              </a:defRPr>
            </a:lvl1pPr>
            <a:lvl2pPr marL="1155700" indent="-22860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ts val="1938"/>
              </a:lnSpc>
              <a:spcBef>
                <a:spcPts val="350"/>
              </a:spcBef>
            </a:pPr>
            <a:r>
              <a:rPr lang="en-US" altLang="en-US" u="sng">
                <a:solidFill>
                  <a:srgbClr val="585858"/>
                </a:solidFill>
                <a:latin typeface="Gill Sans MT" panose="020B0502020104020203" pitchFamily="34" charset="0"/>
                <a:ea typeface="Gill Sans MT" panose="020B0502020104020203" pitchFamily="34" charset="0"/>
                <a:cs typeface="Gill Sans MT" panose="020B0502020104020203" pitchFamily="34" charset="0"/>
              </a:rPr>
              <a:t>Scenario</a:t>
            </a:r>
            <a:r>
              <a:rPr lang="en-US" altLang="en-US">
                <a:solidFill>
                  <a:srgbClr val="585858"/>
                </a:solidFill>
                <a:latin typeface="Gill Sans MT" panose="020B0502020104020203" pitchFamily="34" charset="0"/>
                <a:ea typeface="Gill Sans MT" panose="020B0502020104020203" pitchFamily="34" charset="0"/>
                <a:cs typeface="Gill Sans MT" panose="020B0502020104020203" pitchFamily="34" charset="0"/>
              </a:rPr>
              <a:t>: Some new paradigm (</a:t>
            </a:r>
            <a:r>
              <a:rPr lang="en-US" altLang="en-US" i="1">
                <a:solidFill>
                  <a:srgbClr val="585858"/>
                </a:solidFill>
                <a:latin typeface="Gill Sans MT" panose="020B0502020104020203" pitchFamily="34" charset="0"/>
                <a:ea typeface="Gill Sans MT" panose="020B0502020104020203" pitchFamily="34" charset="0"/>
                <a:cs typeface="Gill Sans MT" panose="020B0502020104020203" pitchFamily="34" charset="0"/>
              </a:rPr>
              <a:t>evolutionary-oriented programming</a:t>
            </a:r>
            <a:r>
              <a:rPr lang="en-US" altLang="en-US">
                <a:solidFill>
                  <a:srgbClr val="585858"/>
                </a:solidFill>
                <a:latin typeface="Gill Sans MT" panose="020B0502020104020203" pitchFamily="34" charset="0"/>
                <a:ea typeface="Gill Sans MT" panose="020B0502020104020203" pitchFamily="34" charset="0"/>
                <a:cs typeface="Gill Sans MT" panose="020B0502020104020203" pitchFamily="34" charset="0"/>
              </a:rPr>
              <a:t>) is used to develop software and has become very popular. Someone has argued that evolutionary- oriented databases (EOD) are not only possible, but also beneficial. Some models have been proposed for such databases.</a:t>
            </a:r>
            <a:endParaRPr lang="en-US" altLang="en-US">
              <a:solidFill>
                <a:srgbClr val="000000"/>
              </a:solidFill>
              <a:latin typeface="Gill Sans MT" panose="020B0502020104020203" pitchFamily="34" charset="0"/>
              <a:ea typeface="Gill Sans MT" panose="020B0502020104020203" pitchFamily="34" charset="0"/>
              <a:cs typeface="Gill Sans MT" panose="020B0502020104020203" pitchFamily="34" charset="0"/>
            </a:endParaRPr>
          </a:p>
          <a:p>
            <a:pPr eaLnBrk="1" hangingPunct="1">
              <a:spcBef>
                <a:spcPts val="475"/>
              </a:spcBef>
            </a:pPr>
            <a:r>
              <a:rPr lang="en-US" altLang="en-US" u="sng">
                <a:solidFill>
                  <a:srgbClr val="585858"/>
                </a:solidFill>
                <a:latin typeface="Gill Sans MT" panose="020B0502020104020203" pitchFamily="34" charset="0"/>
                <a:ea typeface="Gill Sans MT" panose="020B0502020104020203" pitchFamily="34" charset="0"/>
                <a:cs typeface="Gill Sans MT" panose="020B0502020104020203" pitchFamily="34" charset="0"/>
              </a:rPr>
              <a:t>Research question</a:t>
            </a:r>
            <a:r>
              <a:rPr lang="en-US" altLang="en-US">
                <a:solidFill>
                  <a:srgbClr val="585858"/>
                </a:solidFill>
                <a:latin typeface="Gill Sans MT" panose="020B0502020104020203" pitchFamily="34" charset="0"/>
                <a:ea typeface="Gill Sans MT" panose="020B0502020104020203" pitchFamily="34" charset="0"/>
                <a:cs typeface="Gill Sans MT" panose="020B0502020104020203" pitchFamily="34" charset="0"/>
              </a:rPr>
              <a:t>: What is the best way to do transactions in EOD databases?</a:t>
            </a:r>
            <a:endParaRPr lang="en-US" altLang="en-US">
              <a:solidFill>
                <a:srgbClr val="000000"/>
              </a:solidFill>
              <a:latin typeface="Gill Sans MT" panose="020B0502020104020203" pitchFamily="34" charset="0"/>
              <a:ea typeface="Gill Sans MT" panose="020B0502020104020203" pitchFamily="34" charset="0"/>
              <a:cs typeface="Gill Sans MT" panose="020B0502020104020203" pitchFamily="34" charset="0"/>
            </a:endParaRPr>
          </a:p>
          <a:p>
            <a:pPr eaLnBrk="1" hangingPunct="1">
              <a:spcBef>
                <a:spcPts val="1713"/>
              </a:spcBef>
            </a:pPr>
            <a:r>
              <a:rPr lang="en-US" altLang="en-US">
                <a:solidFill>
                  <a:srgbClr val="585858"/>
                </a:solidFill>
                <a:latin typeface="Gill Sans MT" panose="020B0502020104020203" pitchFamily="34" charset="0"/>
                <a:ea typeface="Gill Sans MT" panose="020B0502020104020203" pitchFamily="34" charset="0"/>
                <a:cs typeface="Gill Sans MT" panose="020B0502020104020203" pitchFamily="34" charset="0"/>
              </a:rPr>
              <a:t>Possible approaches to research:</a:t>
            </a:r>
            <a:endParaRPr lang="en-US" altLang="en-US">
              <a:solidFill>
                <a:srgbClr val="000000"/>
              </a:solidFill>
              <a:latin typeface="Gill Sans MT" panose="020B0502020104020203" pitchFamily="34" charset="0"/>
              <a:ea typeface="Gill Sans MT" panose="020B0502020104020203" pitchFamily="34" charset="0"/>
              <a:cs typeface="Gill Sans MT" panose="020B0502020104020203" pitchFamily="34" charset="0"/>
            </a:endParaRPr>
          </a:p>
          <a:p>
            <a:pPr eaLnBrk="1" hangingPunct="1">
              <a:spcBef>
                <a:spcPts val="525"/>
              </a:spcBef>
              <a:buFontTx/>
              <a:buAutoNum type="arabicPeriod"/>
            </a:pPr>
            <a:r>
              <a:rPr lang="en-US" altLang="en-US" sz="1600">
                <a:solidFill>
                  <a:srgbClr val="585858"/>
                </a:solidFill>
                <a:latin typeface="Gill Sans MT" panose="020B0502020104020203" pitchFamily="34" charset="0"/>
                <a:ea typeface="Gill Sans MT" panose="020B0502020104020203" pitchFamily="34" charset="0"/>
                <a:cs typeface="Gill Sans MT" panose="020B0502020104020203" pitchFamily="34" charset="0"/>
              </a:rPr>
              <a:t>Model &amp; argument:</a:t>
            </a:r>
            <a:endParaRPr lang="en-US" altLang="en-US" sz="1600">
              <a:solidFill>
                <a:srgbClr val="000000"/>
              </a:solidFill>
              <a:latin typeface="Gill Sans MT" panose="020B0502020104020203" pitchFamily="34" charset="0"/>
              <a:ea typeface="Gill Sans MT" panose="020B0502020104020203" pitchFamily="34" charset="0"/>
              <a:cs typeface="Gill Sans MT" panose="020B0502020104020203" pitchFamily="34" charset="0"/>
            </a:endParaRPr>
          </a:p>
          <a:p>
            <a:pPr lvl="1" eaLnBrk="1" hangingPunct="1">
              <a:lnSpc>
                <a:spcPts val="1825"/>
              </a:lnSpc>
              <a:spcBef>
                <a:spcPts val="500"/>
              </a:spcBef>
              <a:buClr>
                <a:srgbClr val="17406C"/>
              </a:buClr>
              <a:buFont typeface="Arial" panose="020B0604020202020204" pitchFamily="34" charset="0"/>
              <a:buChar char="•"/>
            </a:pPr>
            <a:r>
              <a:rPr lang="en-US" altLang="en-US" sz="1600">
                <a:solidFill>
                  <a:srgbClr val="585858"/>
                </a:solidFill>
                <a:latin typeface="Gill Sans MT" panose="020B0502020104020203" pitchFamily="34" charset="0"/>
                <a:ea typeface="Gill Sans MT" panose="020B0502020104020203" pitchFamily="34" charset="0"/>
                <a:cs typeface="Gill Sans MT" panose="020B0502020104020203" pitchFamily="34" charset="0"/>
              </a:rPr>
              <a:t>Study the literature on EOD models in depth and find that there are no</a:t>
            </a:r>
            <a:endParaRPr lang="en-US" altLang="en-US" sz="1600">
              <a:solidFill>
                <a:srgbClr val="000000"/>
              </a:solidFill>
              <a:latin typeface="Gill Sans MT" panose="020B0502020104020203" pitchFamily="34" charset="0"/>
              <a:ea typeface="Gill Sans MT" panose="020B0502020104020203" pitchFamily="34" charset="0"/>
              <a:cs typeface="Gill Sans MT" panose="020B0502020104020203" pitchFamily="34" charset="0"/>
            </a:endParaRPr>
          </a:p>
          <a:p>
            <a:pPr eaLnBrk="1" hangingPunct="1">
              <a:lnSpc>
                <a:spcPts val="1825"/>
              </a:lnSpc>
            </a:pPr>
            <a:r>
              <a:rPr lang="en-US" altLang="en-US" sz="1600">
                <a:solidFill>
                  <a:srgbClr val="585858"/>
                </a:solidFill>
                <a:latin typeface="Gill Sans MT" panose="020B0502020104020203" pitchFamily="34" charset="0"/>
                <a:ea typeface="Gill Sans MT" panose="020B0502020104020203" pitchFamily="34" charset="0"/>
                <a:cs typeface="Gill Sans MT" panose="020B0502020104020203" pitchFamily="34" charset="0"/>
              </a:rPr>
              <a:t>models for EOD transactions</a:t>
            </a:r>
            <a:endParaRPr lang="en-US" altLang="en-US" sz="1600">
              <a:solidFill>
                <a:srgbClr val="000000"/>
              </a:solidFill>
              <a:latin typeface="Gill Sans MT" panose="020B0502020104020203" pitchFamily="34" charset="0"/>
              <a:ea typeface="Gill Sans MT" panose="020B0502020104020203" pitchFamily="34" charset="0"/>
              <a:cs typeface="Gill Sans MT" panose="020B0502020104020203" pitchFamily="34" charset="0"/>
            </a:endParaRPr>
          </a:p>
          <a:p>
            <a:pPr lvl="1" eaLnBrk="1" hangingPunct="1">
              <a:spcBef>
                <a:spcPts val="500"/>
              </a:spcBef>
              <a:buClr>
                <a:srgbClr val="17406C"/>
              </a:buClr>
              <a:buFont typeface="Arial" panose="020B0604020202020204" pitchFamily="34" charset="0"/>
              <a:buChar char="•"/>
            </a:pPr>
            <a:r>
              <a:rPr lang="en-US" altLang="en-US" sz="1600">
                <a:solidFill>
                  <a:srgbClr val="585858"/>
                </a:solidFill>
                <a:latin typeface="Gill Sans MT" panose="020B0502020104020203" pitchFamily="34" charset="0"/>
                <a:ea typeface="Gill Sans MT" panose="020B0502020104020203" pitchFamily="34" charset="0"/>
                <a:cs typeface="Gill Sans MT" panose="020B0502020104020203" pitchFamily="34" charset="0"/>
              </a:rPr>
              <a:t>Design a model of transactions in EODs</a:t>
            </a:r>
            <a:endParaRPr lang="en-US" altLang="en-US" sz="1600">
              <a:solidFill>
                <a:srgbClr val="000000"/>
              </a:solidFill>
              <a:latin typeface="Gill Sans MT" panose="020B0502020104020203" pitchFamily="34" charset="0"/>
              <a:ea typeface="Gill Sans MT" panose="020B0502020104020203" pitchFamily="34" charset="0"/>
              <a:cs typeface="Gill Sans MT" panose="020B0502020104020203" pitchFamily="34" charset="0"/>
            </a:endParaRPr>
          </a:p>
          <a:p>
            <a:pPr lvl="1" eaLnBrk="1" hangingPunct="1">
              <a:spcBef>
                <a:spcPts val="525"/>
              </a:spcBef>
              <a:buClr>
                <a:srgbClr val="17406C"/>
              </a:buClr>
              <a:buFont typeface="Arial" panose="020B0604020202020204" pitchFamily="34" charset="0"/>
              <a:buChar char="•"/>
            </a:pPr>
            <a:r>
              <a:rPr lang="en-US" altLang="en-US" sz="1600">
                <a:solidFill>
                  <a:srgbClr val="585858"/>
                </a:solidFill>
                <a:latin typeface="Gill Sans MT" panose="020B0502020104020203" pitchFamily="34" charset="0"/>
                <a:ea typeface="Gill Sans MT" panose="020B0502020104020203" pitchFamily="34" charset="0"/>
                <a:cs typeface="Gill Sans MT" panose="020B0502020104020203" pitchFamily="34" charset="0"/>
              </a:rPr>
              <a:t>Argue that the model supports transactions &amp; fits into the new paradigm</a:t>
            </a:r>
            <a:endParaRPr lang="en-US" altLang="en-US" sz="1600">
              <a:solidFill>
                <a:srgbClr val="000000"/>
              </a:solidFill>
              <a:latin typeface="Gill Sans MT" panose="020B0502020104020203" pitchFamily="34" charset="0"/>
              <a:ea typeface="Gill Sans MT" panose="020B0502020104020203" pitchFamily="34" charset="0"/>
              <a:cs typeface="Gill Sans MT" panose="020B0502020104020203" pitchFamily="34" charset="0"/>
            </a:endParaRPr>
          </a:p>
          <a:p>
            <a:pPr eaLnBrk="1" hangingPunct="1">
              <a:spcBef>
                <a:spcPts val="500"/>
              </a:spcBef>
              <a:buFontTx/>
              <a:buAutoNum type="arabicPeriod"/>
            </a:pPr>
            <a:r>
              <a:rPr lang="en-US" altLang="en-US" sz="1600">
                <a:solidFill>
                  <a:srgbClr val="585858"/>
                </a:solidFill>
                <a:latin typeface="Gill Sans MT" panose="020B0502020104020203" pitchFamily="34" charset="0"/>
                <a:ea typeface="Gill Sans MT" panose="020B0502020104020203" pitchFamily="34" charset="0"/>
                <a:cs typeface="Gill Sans MT" panose="020B0502020104020203" pitchFamily="34" charset="0"/>
              </a:rPr>
              <a:t>Model &amp; prototype:</a:t>
            </a:r>
            <a:endParaRPr lang="en-US" altLang="en-US" sz="1600">
              <a:solidFill>
                <a:srgbClr val="000000"/>
              </a:solidFill>
              <a:latin typeface="Gill Sans MT" panose="020B0502020104020203" pitchFamily="34" charset="0"/>
              <a:ea typeface="Gill Sans MT" panose="020B0502020104020203" pitchFamily="34" charset="0"/>
              <a:cs typeface="Gill Sans MT" panose="020B0502020104020203" pitchFamily="34" charset="0"/>
            </a:endParaRPr>
          </a:p>
          <a:p>
            <a:pPr lvl="1" eaLnBrk="1" hangingPunct="1">
              <a:spcBef>
                <a:spcPts val="500"/>
              </a:spcBef>
              <a:buClr>
                <a:srgbClr val="17406C"/>
              </a:buClr>
              <a:buFont typeface="Arial" panose="020B0604020202020204" pitchFamily="34" charset="0"/>
              <a:buChar char="•"/>
            </a:pPr>
            <a:r>
              <a:rPr lang="en-US" altLang="en-US" sz="1600">
                <a:solidFill>
                  <a:srgbClr val="585858"/>
                </a:solidFill>
                <a:latin typeface="Gill Sans MT" panose="020B0502020104020203" pitchFamily="34" charset="0"/>
                <a:ea typeface="Gill Sans MT" panose="020B0502020104020203" pitchFamily="34" charset="0"/>
                <a:cs typeface="Gill Sans MT" panose="020B0502020104020203" pitchFamily="34" charset="0"/>
              </a:rPr>
              <a:t>Conduct literature survey &amp; design a model as above</a:t>
            </a:r>
            <a:endParaRPr lang="en-US" altLang="en-US" sz="1600">
              <a:solidFill>
                <a:srgbClr val="000000"/>
              </a:solidFill>
              <a:latin typeface="Gill Sans MT" panose="020B0502020104020203" pitchFamily="34" charset="0"/>
              <a:ea typeface="Gill Sans MT" panose="020B0502020104020203" pitchFamily="34" charset="0"/>
              <a:cs typeface="Gill Sans MT" panose="020B0502020104020203" pitchFamily="34" charset="0"/>
            </a:endParaRPr>
          </a:p>
          <a:p>
            <a:pPr lvl="1" eaLnBrk="1" hangingPunct="1">
              <a:spcBef>
                <a:spcPts val="525"/>
              </a:spcBef>
              <a:buClr>
                <a:srgbClr val="17406C"/>
              </a:buClr>
              <a:buFont typeface="Arial" panose="020B0604020202020204" pitchFamily="34" charset="0"/>
              <a:buChar char="•"/>
            </a:pPr>
            <a:r>
              <a:rPr lang="en-US" altLang="en-US" sz="1600">
                <a:solidFill>
                  <a:srgbClr val="585858"/>
                </a:solidFill>
                <a:latin typeface="Gill Sans MT" panose="020B0502020104020203" pitchFamily="34" charset="0"/>
                <a:ea typeface="Gill Sans MT" panose="020B0502020104020203" pitchFamily="34" charset="0"/>
                <a:cs typeface="Gill Sans MT" panose="020B0502020104020203" pitchFamily="34" charset="0"/>
              </a:rPr>
              <a:t>Construct a prototype of the model</a:t>
            </a:r>
            <a:endParaRPr lang="en-US" altLang="en-US" sz="1600">
              <a:solidFill>
                <a:srgbClr val="000000"/>
              </a:solidFill>
              <a:latin typeface="Gill Sans MT" panose="020B0502020104020203" pitchFamily="34" charset="0"/>
              <a:ea typeface="Gill Sans MT" panose="020B0502020104020203" pitchFamily="34" charset="0"/>
              <a:cs typeface="Gill Sans MT" panose="020B0502020104020203" pitchFamily="34" charset="0"/>
            </a:endParaRPr>
          </a:p>
          <a:p>
            <a:pPr lvl="1" eaLnBrk="1" hangingPunct="1">
              <a:lnSpc>
                <a:spcPts val="1725"/>
              </a:lnSpc>
              <a:spcBef>
                <a:spcPts val="725"/>
              </a:spcBef>
              <a:buClr>
                <a:srgbClr val="17406C"/>
              </a:buClr>
              <a:buFont typeface="Arial" panose="020B0604020202020204" pitchFamily="34" charset="0"/>
              <a:buChar char="•"/>
            </a:pPr>
            <a:r>
              <a:rPr lang="en-US" altLang="en-US" sz="1600">
                <a:solidFill>
                  <a:srgbClr val="585858"/>
                </a:solidFill>
                <a:latin typeface="Gill Sans MT" panose="020B0502020104020203" pitchFamily="34" charset="0"/>
                <a:ea typeface="Gill Sans MT" panose="020B0502020104020203" pitchFamily="34" charset="0"/>
                <a:cs typeface="Gill Sans MT" panose="020B0502020104020203" pitchFamily="34" charset="0"/>
              </a:rPr>
              <a:t>State that it is possible to implement the model &amp; share lessons learnt from the implementation</a:t>
            </a:r>
            <a:endParaRPr lang="en-US" altLang="en-US" sz="1600">
              <a:solidFill>
                <a:srgbClr val="000000"/>
              </a:solidFill>
              <a:latin typeface="Gill Sans MT" panose="020B0502020104020203" pitchFamily="34" charset="0"/>
              <a:ea typeface="Gill Sans MT" panose="020B0502020104020203" pitchFamily="34" charset="0"/>
              <a:cs typeface="Gill Sans MT" panose="020B0502020104020203" pitchFamily="3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4051399C-74A4-2900-DE8D-6F7AA8F887AF}"/>
              </a:ext>
            </a:extLst>
          </p:cNvPr>
          <p:cNvSpPr txBox="1">
            <a:spLocks noGrp="1"/>
          </p:cNvSpPr>
          <p:nvPr>
            <p:ph type="title"/>
          </p:nvPr>
        </p:nvSpPr>
        <p:spPr>
          <a:xfrm>
            <a:off x="935038" y="-4763"/>
            <a:ext cx="4946650" cy="803276"/>
          </a:xfrm>
        </p:spPr>
        <p:txBody>
          <a:bodyPr tIns="12700" rtlCol="0"/>
          <a:lstStyle/>
          <a:p>
            <a:pPr marL="12700" eaLnBrk="1" fontAlgn="auto" hangingPunct="1">
              <a:spcBef>
                <a:spcPts val="100"/>
              </a:spcBef>
              <a:spcAft>
                <a:spcPts val="0"/>
              </a:spcAft>
              <a:defRPr/>
            </a:pPr>
            <a:r>
              <a:rPr spc="145" dirty="0"/>
              <a:t>EXAMPLE</a:t>
            </a:r>
            <a:r>
              <a:rPr spc="260" dirty="0"/>
              <a:t> </a:t>
            </a:r>
            <a:r>
              <a:rPr dirty="0"/>
              <a:t>2</a:t>
            </a:r>
            <a:r>
              <a:rPr spc="305" dirty="0"/>
              <a:t> </a:t>
            </a:r>
            <a:r>
              <a:rPr spc="55" dirty="0"/>
              <a:t>(CONT.)</a:t>
            </a:r>
          </a:p>
        </p:txBody>
      </p:sp>
      <p:sp>
        <p:nvSpPr>
          <p:cNvPr id="4" name="object 4">
            <a:extLst>
              <a:ext uri="{FF2B5EF4-FFF2-40B4-BE49-F238E27FC236}">
                <a16:creationId xmlns:a16="http://schemas.microsoft.com/office/drawing/2014/main" id="{62935305-9C7C-7374-724A-BE1BAB5F326A}"/>
              </a:ext>
            </a:extLst>
          </p:cNvPr>
          <p:cNvSpPr>
            <a:spLocks noGrp="1"/>
          </p:cNvSpPr>
          <p:nvPr>
            <p:ph type="ftr" sz="quarter" idx="10"/>
          </p:nvPr>
        </p:nvSpPr>
        <p:spPr/>
        <p:txBody>
          <a:bodyPr vert="horz" tIns="3175" rtlCol="0"/>
          <a:lstStyle/>
          <a:p>
            <a:pPr>
              <a:defRPr/>
            </a:pPr>
            <a:r>
              <a:t>COS700</a:t>
            </a:r>
            <a:r>
              <a:rPr spc="-30"/>
              <a:t> </a:t>
            </a:r>
            <a:r>
              <a:t>Research</a:t>
            </a:r>
            <a:r>
              <a:rPr spc="-35"/>
              <a:t> </a:t>
            </a:r>
            <a:r>
              <a:rPr spc="-10"/>
              <a:t>Methods</a:t>
            </a:r>
          </a:p>
        </p:txBody>
      </p:sp>
      <p:sp>
        <p:nvSpPr>
          <p:cNvPr id="5" name="object 5">
            <a:extLst>
              <a:ext uri="{FF2B5EF4-FFF2-40B4-BE49-F238E27FC236}">
                <a16:creationId xmlns:a16="http://schemas.microsoft.com/office/drawing/2014/main" id="{A69FC7E7-EC28-37B5-38A0-24091AF3A5B5}"/>
              </a:ext>
            </a:extLst>
          </p:cNvPr>
          <p:cNvSpPr>
            <a:spLocks noGrp="1"/>
          </p:cNvSpPr>
          <p:nvPr>
            <p:ph type="sldNum" sz="quarter" idx="12"/>
          </p:nvPr>
        </p:nvSpPr>
        <p:spPr/>
        <p:txBody>
          <a:bodyPr vert="horz" tIns="3175" rtlCol="0"/>
          <a:lstStyle/>
          <a:p>
            <a:pPr marL="38100">
              <a:defRPr/>
            </a:pPr>
            <a:fld id="{074A6CEA-A533-43FD-86C3-8FB935F9B807}" type="slidenum">
              <a:rPr spc="-25"/>
              <a:pPr marL="38100">
                <a:defRPr/>
              </a:pPr>
              <a:t>26</a:t>
            </a:fld>
            <a:endParaRPr spc="-25"/>
          </a:p>
        </p:txBody>
      </p:sp>
      <p:sp>
        <p:nvSpPr>
          <p:cNvPr id="3" name="object 3">
            <a:extLst>
              <a:ext uri="{FF2B5EF4-FFF2-40B4-BE49-F238E27FC236}">
                <a16:creationId xmlns:a16="http://schemas.microsoft.com/office/drawing/2014/main" id="{5FF5E1B4-3D26-7A20-CB8E-7D318FC09E0F}"/>
              </a:ext>
            </a:extLst>
          </p:cNvPr>
          <p:cNvSpPr txBox="1"/>
          <p:nvPr/>
        </p:nvSpPr>
        <p:spPr>
          <a:xfrm>
            <a:off x="814388" y="1049338"/>
            <a:ext cx="7989887" cy="4921250"/>
          </a:xfrm>
          <a:prstGeom prst="rect">
            <a:avLst/>
          </a:prstGeom>
        </p:spPr>
        <p:txBody>
          <a:bodyPr lIns="0" tIns="40005" rIns="0" bIns="0">
            <a:spAutoFit/>
          </a:bodyPr>
          <a:lstStyle>
            <a:lvl1pPr marL="12700">
              <a:defRPr>
                <a:solidFill>
                  <a:schemeClr val="tx1"/>
                </a:solidFill>
                <a:latin typeface="Arial" panose="020B0604020202020204" pitchFamily="34" charset="0"/>
              </a:defRPr>
            </a:lvl1pPr>
            <a:lvl2pPr marL="1155700" indent="-22860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90000"/>
              </a:lnSpc>
              <a:spcBef>
                <a:spcPts val="313"/>
              </a:spcBef>
            </a:pPr>
            <a:r>
              <a:rPr lang="en-US" altLang="en-US" u="sng">
                <a:solidFill>
                  <a:srgbClr val="585858"/>
                </a:solidFill>
                <a:latin typeface="Gill Sans MT" panose="020B0502020104020203" pitchFamily="34" charset="0"/>
                <a:ea typeface="Gill Sans MT" panose="020B0502020104020203" pitchFamily="34" charset="0"/>
                <a:cs typeface="Gill Sans MT" panose="020B0502020104020203" pitchFamily="34" charset="0"/>
              </a:rPr>
              <a:t>Scenario</a:t>
            </a:r>
            <a:r>
              <a:rPr lang="en-US" altLang="en-US">
                <a:solidFill>
                  <a:srgbClr val="585858"/>
                </a:solidFill>
                <a:latin typeface="Gill Sans MT" panose="020B0502020104020203" pitchFamily="34" charset="0"/>
                <a:ea typeface="Gill Sans MT" panose="020B0502020104020203" pitchFamily="34" charset="0"/>
                <a:cs typeface="Gill Sans MT" panose="020B0502020104020203" pitchFamily="34" charset="0"/>
              </a:rPr>
              <a:t>: Some new paradigm (</a:t>
            </a:r>
            <a:r>
              <a:rPr lang="en-US" altLang="en-US" i="1">
                <a:solidFill>
                  <a:srgbClr val="585858"/>
                </a:solidFill>
                <a:latin typeface="Gill Sans MT" panose="020B0502020104020203" pitchFamily="34" charset="0"/>
                <a:ea typeface="Gill Sans MT" panose="020B0502020104020203" pitchFamily="34" charset="0"/>
                <a:cs typeface="Gill Sans MT" panose="020B0502020104020203" pitchFamily="34" charset="0"/>
              </a:rPr>
              <a:t>evolutionary-oriented programming</a:t>
            </a:r>
            <a:r>
              <a:rPr lang="en-US" altLang="en-US">
                <a:solidFill>
                  <a:srgbClr val="585858"/>
                </a:solidFill>
                <a:latin typeface="Gill Sans MT" panose="020B0502020104020203" pitchFamily="34" charset="0"/>
                <a:ea typeface="Gill Sans MT" panose="020B0502020104020203" pitchFamily="34" charset="0"/>
                <a:cs typeface="Gill Sans MT" panose="020B0502020104020203" pitchFamily="34" charset="0"/>
              </a:rPr>
              <a:t>) is used to develop software and has become very popular. Someone has argued that evolutionary- oriented databases (EOD) are not only possible, but also beneficial. Some models have been proposed for such databases.</a:t>
            </a:r>
            <a:endParaRPr lang="en-US" altLang="en-US">
              <a:solidFill>
                <a:srgbClr val="000000"/>
              </a:solidFill>
              <a:latin typeface="Gill Sans MT" panose="020B0502020104020203" pitchFamily="34" charset="0"/>
              <a:ea typeface="Gill Sans MT" panose="020B0502020104020203" pitchFamily="34" charset="0"/>
              <a:cs typeface="Gill Sans MT" panose="020B0502020104020203" pitchFamily="34" charset="0"/>
            </a:endParaRPr>
          </a:p>
          <a:p>
            <a:pPr eaLnBrk="1" hangingPunct="1">
              <a:spcBef>
                <a:spcPts val="488"/>
              </a:spcBef>
            </a:pPr>
            <a:r>
              <a:rPr lang="en-US" altLang="en-US" u="sng">
                <a:solidFill>
                  <a:srgbClr val="585858"/>
                </a:solidFill>
                <a:latin typeface="Gill Sans MT" panose="020B0502020104020203" pitchFamily="34" charset="0"/>
                <a:ea typeface="Gill Sans MT" panose="020B0502020104020203" pitchFamily="34" charset="0"/>
                <a:cs typeface="Gill Sans MT" panose="020B0502020104020203" pitchFamily="34" charset="0"/>
              </a:rPr>
              <a:t>Research question</a:t>
            </a:r>
            <a:r>
              <a:rPr lang="en-US" altLang="en-US">
                <a:solidFill>
                  <a:srgbClr val="585858"/>
                </a:solidFill>
                <a:latin typeface="Gill Sans MT" panose="020B0502020104020203" pitchFamily="34" charset="0"/>
                <a:ea typeface="Gill Sans MT" panose="020B0502020104020203" pitchFamily="34" charset="0"/>
                <a:cs typeface="Gill Sans MT" panose="020B0502020104020203" pitchFamily="34" charset="0"/>
              </a:rPr>
              <a:t>: What is the best way to do transactions in EOD databases?</a:t>
            </a:r>
            <a:endParaRPr lang="en-US" altLang="en-US">
              <a:solidFill>
                <a:srgbClr val="000000"/>
              </a:solidFill>
              <a:latin typeface="Gill Sans MT" panose="020B0502020104020203" pitchFamily="34" charset="0"/>
              <a:ea typeface="Gill Sans MT" panose="020B0502020104020203" pitchFamily="34" charset="0"/>
              <a:cs typeface="Gill Sans MT" panose="020B0502020104020203" pitchFamily="34" charset="0"/>
            </a:endParaRPr>
          </a:p>
          <a:p>
            <a:pPr eaLnBrk="1" hangingPunct="1">
              <a:spcBef>
                <a:spcPts val="1713"/>
              </a:spcBef>
            </a:pPr>
            <a:r>
              <a:rPr lang="en-US" altLang="en-US">
                <a:solidFill>
                  <a:srgbClr val="585858"/>
                </a:solidFill>
                <a:latin typeface="Gill Sans MT" panose="020B0502020104020203" pitchFamily="34" charset="0"/>
                <a:ea typeface="Gill Sans MT" panose="020B0502020104020203" pitchFamily="34" charset="0"/>
                <a:cs typeface="Gill Sans MT" panose="020B0502020104020203" pitchFamily="34" charset="0"/>
              </a:rPr>
              <a:t>Possible approaches to research:</a:t>
            </a:r>
            <a:endParaRPr lang="en-US" altLang="en-US">
              <a:solidFill>
                <a:srgbClr val="000000"/>
              </a:solidFill>
              <a:latin typeface="Gill Sans MT" panose="020B0502020104020203" pitchFamily="34" charset="0"/>
              <a:ea typeface="Gill Sans MT" panose="020B0502020104020203" pitchFamily="34" charset="0"/>
              <a:cs typeface="Gill Sans MT" panose="020B0502020104020203" pitchFamily="34" charset="0"/>
            </a:endParaRPr>
          </a:p>
          <a:p>
            <a:pPr eaLnBrk="1" hangingPunct="1">
              <a:spcBef>
                <a:spcPts val="525"/>
              </a:spcBef>
              <a:buFontTx/>
              <a:buAutoNum type="arabicPeriod" startAt="3"/>
            </a:pPr>
            <a:r>
              <a:rPr lang="en-US" altLang="en-US" sz="1600">
                <a:solidFill>
                  <a:srgbClr val="585858"/>
                </a:solidFill>
                <a:latin typeface="Gill Sans MT" panose="020B0502020104020203" pitchFamily="34" charset="0"/>
                <a:ea typeface="Gill Sans MT" panose="020B0502020104020203" pitchFamily="34" charset="0"/>
                <a:cs typeface="Gill Sans MT" panose="020B0502020104020203" pitchFamily="34" charset="0"/>
              </a:rPr>
              <a:t>Prototype:</a:t>
            </a:r>
            <a:endParaRPr lang="en-US" altLang="en-US" sz="1600">
              <a:solidFill>
                <a:srgbClr val="000000"/>
              </a:solidFill>
              <a:latin typeface="Gill Sans MT" panose="020B0502020104020203" pitchFamily="34" charset="0"/>
              <a:ea typeface="Gill Sans MT" panose="020B0502020104020203" pitchFamily="34" charset="0"/>
              <a:cs typeface="Gill Sans MT" panose="020B0502020104020203" pitchFamily="34" charset="0"/>
            </a:endParaRPr>
          </a:p>
          <a:p>
            <a:pPr lvl="1" eaLnBrk="1" hangingPunct="1">
              <a:spcBef>
                <a:spcPts val="500"/>
              </a:spcBef>
              <a:buClr>
                <a:srgbClr val="17406C"/>
              </a:buClr>
              <a:buFont typeface="Arial" panose="020B0604020202020204" pitchFamily="34" charset="0"/>
              <a:buChar char="•"/>
            </a:pPr>
            <a:r>
              <a:rPr lang="en-US" altLang="en-US" sz="1600">
                <a:solidFill>
                  <a:srgbClr val="585858"/>
                </a:solidFill>
                <a:latin typeface="Gill Sans MT" panose="020B0502020104020203" pitchFamily="34" charset="0"/>
                <a:ea typeface="Gill Sans MT" panose="020B0502020104020203" pitchFamily="34" charset="0"/>
                <a:cs typeface="Gill Sans MT" panose="020B0502020104020203" pitchFamily="34" charset="0"/>
              </a:rPr>
              <a:t>Conduct a literature survey and find a proposed model of transactions</a:t>
            </a:r>
            <a:endParaRPr lang="en-US" altLang="en-US" sz="1600">
              <a:solidFill>
                <a:srgbClr val="000000"/>
              </a:solidFill>
              <a:latin typeface="Gill Sans MT" panose="020B0502020104020203" pitchFamily="34" charset="0"/>
              <a:ea typeface="Gill Sans MT" panose="020B0502020104020203" pitchFamily="34" charset="0"/>
              <a:cs typeface="Gill Sans MT" panose="020B0502020104020203" pitchFamily="34" charset="0"/>
            </a:endParaRPr>
          </a:p>
          <a:p>
            <a:pPr lvl="1" eaLnBrk="1" hangingPunct="1">
              <a:spcBef>
                <a:spcPts val="500"/>
              </a:spcBef>
              <a:buClr>
                <a:srgbClr val="17406C"/>
              </a:buClr>
              <a:buFont typeface="Arial" panose="020B0604020202020204" pitchFamily="34" charset="0"/>
              <a:buChar char="•"/>
            </a:pPr>
            <a:r>
              <a:rPr lang="en-US" altLang="en-US" sz="1600">
                <a:solidFill>
                  <a:srgbClr val="585858"/>
                </a:solidFill>
                <a:latin typeface="Gill Sans MT" panose="020B0502020104020203" pitchFamily="34" charset="0"/>
                <a:ea typeface="Gill Sans MT" panose="020B0502020104020203" pitchFamily="34" charset="0"/>
                <a:cs typeface="Gill Sans MT" panose="020B0502020104020203" pitchFamily="34" charset="0"/>
              </a:rPr>
              <a:t>Construct a prototype of the proposed model</a:t>
            </a:r>
            <a:endParaRPr lang="en-US" altLang="en-US" sz="1600">
              <a:solidFill>
                <a:srgbClr val="000000"/>
              </a:solidFill>
              <a:latin typeface="Gill Sans MT" panose="020B0502020104020203" pitchFamily="34" charset="0"/>
              <a:ea typeface="Gill Sans MT" panose="020B0502020104020203" pitchFamily="34" charset="0"/>
              <a:cs typeface="Gill Sans MT" panose="020B0502020104020203" pitchFamily="34" charset="0"/>
            </a:endParaRPr>
          </a:p>
          <a:p>
            <a:pPr lvl="1" eaLnBrk="1" hangingPunct="1">
              <a:lnSpc>
                <a:spcPts val="1725"/>
              </a:lnSpc>
              <a:spcBef>
                <a:spcPts val="738"/>
              </a:spcBef>
              <a:buClr>
                <a:srgbClr val="17406C"/>
              </a:buClr>
              <a:buFont typeface="Arial" panose="020B0604020202020204" pitchFamily="34" charset="0"/>
              <a:buChar char="•"/>
            </a:pPr>
            <a:r>
              <a:rPr lang="en-US" altLang="en-US" sz="1600">
                <a:solidFill>
                  <a:srgbClr val="585858"/>
                </a:solidFill>
                <a:latin typeface="Gill Sans MT" panose="020B0502020104020203" pitchFamily="34" charset="0"/>
                <a:ea typeface="Gill Sans MT" panose="020B0502020104020203" pitchFamily="34" charset="0"/>
                <a:cs typeface="Gill Sans MT" panose="020B0502020104020203" pitchFamily="34" charset="0"/>
              </a:rPr>
              <a:t>State that it is possible to implement the model &amp; share lessons learnt from the implementation</a:t>
            </a:r>
            <a:endParaRPr lang="en-US" altLang="en-US" sz="1600">
              <a:solidFill>
                <a:srgbClr val="000000"/>
              </a:solidFill>
              <a:latin typeface="Gill Sans MT" panose="020B0502020104020203" pitchFamily="34" charset="0"/>
              <a:ea typeface="Gill Sans MT" panose="020B0502020104020203" pitchFamily="34" charset="0"/>
              <a:cs typeface="Gill Sans MT" panose="020B0502020104020203" pitchFamily="34" charset="0"/>
            </a:endParaRPr>
          </a:p>
          <a:p>
            <a:pPr eaLnBrk="1" hangingPunct="1">
              <a:spcBef>
                <a:spcPts val="475"/>
              </a:spcBef>
              <a:buFontTx/>
              <a:buAutoNum type="arabicPeriod" startAt="3"/>
            </a:pPr>
            <a:r>
              <a:rPr lang="en-US" altLang="en-US" sz="1600">
                <a:solidFill>
                  <a:srgbClr val="585858"/>
                </a:solidFill>
                <a:latin typeface="Gill Sans MT" panose="020B0502020104020203" pitchFamily="34" charset="0"/>
                <a:ea typeface="Gill Sans MT" panose="020B0502020104020203" pitchFamily="34" charset="0"/>
                <a:cs typeface="Gill Sans MT" panose="020B0502020104020203" pitchFamily="34" charset="0"/>
              </a:rPr>
              <a:t>Mathematical proof:</a:t>
            </a:r>
            <a:endParaRPr lang="en-US" altLang="en-US" sz="1600">
              <a:solidFill>
                <a:srgbClr val="000000"/>
              </a:solidFill>
              <a:latin typeface="Gill Sans MT" panose="020B0502020104020203" pitchFamily="34" charset="0"/>
              <a:ea typeface="Gill Sans MT" panose="020B0502020104020203" pitchFamily="34" charset="0"/>
              <a:cs typeface="Gill Sans MT" panose="020B0502020104020203" pitchFamily="34" charset="0"/>
            </a:endParaRPr>
          </a:p>
          <a:p>
            <a:pPr lvl="1" eaLnBrk="1" hangingPunct="1">
              <a:spcBef>
                <a:spcPts val="500"/>
              </a:spcBef>
              <a:buClr>
                <a:srgbClr val="17406C"/>
              </a:buClr>
              <a:buFont typeface="Arial" panose="020B0604020202020204" pitchFamily="34" charset="0"/>
              <a:buChar char="•"/>
            </a:pPr>
            <a:r>
              <a:rPr lang="en-US" altLang="en-US" sz="1600">
                <a:solidFill>
                  <a:srgbClr val="585858"/>
                </a:solidFill>
                <a:latin typeface="Gill Sans MT" panose="020B0502020104020203" pitchFamily="34" charset="0"/>
                <a:ea typeface="Gill Sans MT" panose="020B0502020104020203" pitchFamily="34" charset="0"/>
                <a:cs typeface="Gill Sans MT" panose="020B0502020104020203" pitchFamily="34" charset="0"/>
              </a:rPr>
              <a:t>Model the properties of the new database and transactions mathematically</a:t>
            </a:r>
            <a:endParaRPr lang="en-US" altLang="en-US" sz="1600">
              <a:solidFill>
                <a:srgbClr val="000000"/>
              </a:solidFill>
              <a:latin typeface="Gill Sans MT" panose="020B0502020104020203" pitchFamily="34" charset="0"/>
              <a:ea typeface="Gill Sans MT" panose="020B0502020104020203" pitchFamily="34" charset="0"/>
              <a:cs typeface="Gill Sans MT" panose="020B0502020104020203" pitchFamily="34" charset="0"/>
            </a:endParaRPr>
          </a:p>
          <a:p>
            <a:pPr lvl="1" eaLnBrk="1" hangingPunct="1">
              <a:spcBef>
                <a:spcPts val="525"/>
              </a:spcBef>
              <a:buClr>
                <a:srgbClr val="17406C"/>
              </a:buClr>
              <a:buFont typeface="Arial" panose="020B0604020202020204" pitchFamily="34" charset="0"/>
              <a:buChar char="•"/>
            </a:pPr>
            <a:r>
              <a:rPr lang="en-US" altLang="en-US" sz="1600">
                <a:solidFill>
                  <a:srgbClr val="585858"/>
                </a:solidFill>
                <a:latin typeface="Gill Sans MT" panose="020B0502020104020203" pitchFamily="34" charset="0"/>
                <a:ea typeface="Gill Sans MT" panose="020B0502020104020203" pitchFamily="34" charset="0"/>
                <a:cs typeface="Gill Sans MT" panose="020B0502020104020203" pitchFamily="34" charset="0"/>
              </a:rPr>
              <a:t>Prove some properties of transactions in the new database mathematically</a:t>
            </a:r>
            <a:endParaRPr lang="en-US" altLang="en-US" sz="1600">
              <a:solidFill>
                <a:srgbClr val="000000"/>
              </a:solidFill>
              <a:latin typeface="Gill Sans MT" panose="020B0502020104020203" pitchFamily="34" charset="0"/>
              <a:ea typeface="Gill Sans MT" panose="020B0502020104020203" pitchFamily="34" charset="0"/>
              <a:cs typeface="Gill Sans MT" panose="020B0502020104020203" pitchFamily="34" charset="0"/>
            </a:endParaRPr>
          </a:p>
          <a:p>
            <a:pPr eaLnBrk="1" hangingPunct="1">
              <a:spcBef>
                <a:spcPts val="38"/>
              </a:spcBef>
            </a:pPr>
            <a:endParaRPr lang="en-US" altLang="en-US" sz="2600">
              <a:solidFill>
                <a:srgbClr val="000000"/>
              </a:solidFill>
              <a:latin typeface="Gill Sans MT" panose="020B0502020104020203" pitchFamily="34" charset="0"/>
              <a:ea typeface="Gill Sans MT" panose="020B0502020104020203" pitchFamily="34" charset="0"/>
              <a:cs typeface="Gill Sans MT" panose="020B0502020104020203" pitchFamily="34" charset="0"/>
            </a:endParaRPr>
          </a:p>
          <a:p>
            <a:pPr eaLnBrk="1" hangingPunct="1">
              <a:buClr>
                <a:srgbClr val="17406C"/>
              </a:buClr>
              <a:buFont typeface="Arial" panose="020B0604020202020204" pitchFamily="34" charset="0"/>
              <a:buChar char="•"/>
            </a:pPr>
            <a:r>
              <a:rPr lang="en-US" altLang="en-US">
                <a:solidFill>
                  <a:srgbClr val="585858"/>
                </a:solidFill>
                <a:latin typeface="Gill Sans MT" panose="020B0502020104020203" pitchFamily="34" charset="0"/>
                <a:ea typeface="Gill Sans MT" panose="020B0502020104020203" pitchFamily="34" charset="0"/>
                <a:cs typeface="Gill Sans MT" panose="020B0502020104020203" pitchFamily="34" charset="0"/>
              </a:rPr>
              <a:t>Which approach would you regard as the weakest? Why?</a:t>
            </a:r>
            <a:endParaRPr lang="en-US" altLang="en-US">
              <a:solidFill>
                <a:srgbClr val="000000"/>
              </a:solidFill>
              <a:latin typeface="Gill Sans MT" panose="020B0502020104020203" pitchFamily="34" charset="0"/>
              <a:ea typeface="Gill Sans MT" panose="020B0502020104020203" pitchFamily="34" charset="0"/>
              <a:cs typeface="Gill Sans MT" panose="020B0502020104020203" pitchFamily="3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44624311-9660-8B70-AACD-390AA25B7E67}"/>
              </a:ext>
            </a:extLst>
          </p:cNvPr>
          <p:cNvSpPr txBox="1">
            <a:spLocks noGrp="1"/>
          </p:cNvSpPr>
          <p:nvPr>
            <p:ph type="title"/>
          </p:nvPr>
        </p:nvSpPr>
        <p:spPr>
          <a:xfrm>
            <a:off x="1017588" y="333375"/>
            <a:ext cx="3090862" cy="1501775"/>
          </a:xfrm>
        </p:spPr>
        <p:txBody>
          <a:bodyPr tIns="100330"/>
          <a:lstStyle/>
          <a:p>
            <a:pPr marL="12700" eaLnBrk="1" hangingPunct="1">
              <a:lnSpc>
                <a:spcPts val="5513"/>
              </a:lnSpc>
              <a:spcBef>
                <a:spcPts val="788"/>
              </a:spcBef>
            </a:pPr>
            <a:r>
              <a:rPr lang="en-US" altLang="en-US">
                <a:latin typeface="Impact" panose="020B0806030902050204" pitchFamily="34" charset="0"/>
                <a:ea typeface="Impact" panose="020B0806030902050204" pitchFamily="34" charset="0"/>
                <a:cs typeface="Impact" panose="020B0806030902050204" pitchFamily="34" charset="0"/>
              </a:rPr>
              <a:t>INDIVIDUAL EXERCISE</a:t>
            </a:r>
          </a:p>
        </p:txBody>
      </p:sp>
      <p:sp>
        <p:nvSpPr>
          <p:cNvPr id="3" name="object 3">
            <a:extLst>
              <a:ext uri="{FF2B5EF4-FFF2-40B4-BE49-F238E27FC236}">
                <a16:creationId xmlns:a16="http://schemas.microsoft.com/office/drawing/2014/main" id="{4B6F3102-7041-EAB5-C2FD-A6CC2DD9FFB4}"/>
              </a:ext>
            </a:extLst>
          </p:cNvPr>
          <p:cNvSpPr txBox="1"/>
          <p:nvPr/>
        </p:nvSpPr>
        <p:spPr>
          <a:xfrm>
            <a:off x="1017588" y="2376488"/>
            <a:ext cx="6662737" cy="2552700"/>
          </a:xfrm>
          <a:prstGeom prst="rect">
            <a:avLst/>
          </a:prstGeom>
        </p:spPr>
        <p:txBody>
          <a:bodyPr lIns="0" tIns="165100" rIns="0" bIns="0">
            <a:spAutoFit/>
          </a:bodyPr>
          <a:lstStyle>
            <a:lvl1pPr marL="127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ts val="1300"/>
              </a:spcBef>
            </a:pPr>
            <a:r>
              <a:rPr lang="en-US" altLang="en-US" sz="2800">
                <a:solidFill>
                  <a:srgbClr val="585858"/>
                </a:solidFill>
                <a:latin typeface="Gill Sans MT" panose="020B0502020104020203" pitchFamily="34" charset="0"/>
                <a:ea typeface="Gill Sans MT" panose="020B0502020104020203" pitchFamily="34" charset="0"/>
                <a:cs typeface="Gill Sans MT" panose="020B0502020104020203" pitchFamily="34" charset="0"/>
              </a:rPr>
              <a:t>For your topic:</a:t>
            </a:r>
            <a:endParaRPr lang="en-US" altLang="en-US" sz="2800">
              <a:solidFill>
                <a:srgbClr val="000000"/>
              </a:solidFill>
              <a:latin typeface="Gill Sans MT" panose="020B0502020104020203" pitchFamily="34" charset="0"/>
              <a:ea typeface="Gill Sans MT" panose="020B0502020104020203" pitchFamily="34" charset="0"/>
              <a:cs typeface="Gill Sans MT" panose="020B0502020104020203" pitchFamily="34" charset="0"/>
            </a:endParaRPr>
          </a:p>
          <a:p>
            <a:pPr eaLnBrk="1" hangingPunct="1">
              <a:spcBef>
                <a:spcPts val="1038"/>
              </a:spcBef>
              <a:buClr>
                <a:srgbClr val="17406C"/>
              </a:buClr>
              <a:buFontTx/>
              <a:buChar char="–"/>
            </a:pPr>
            <a:r>
              <a:rPr lang="en-US" altLang="en-US" sz="2400">
                <a:solidFill>
                  <a:srgbClr val="585858"/>
                </a:solidFill>
                <a:latin typeface="Gill Sans MT" panose="020B0502020104020203" pitchFamily="34" charset="0"/>
                <a:ea typeface="Gill Sans MT" panose="020B0502020104020203" pitchFamily="34" charset="0"/>
                <a:cs typeface="Gill Sans MT" panose="020B0502020104020203" pitchFamily="34" charset="0"/>
              </a:rPr>
              <a:t>Which research methods will you use?</a:t>
            </a:r>
            <a:endParaRPr lang="en-US" altLang="en-US" sz="2400">
              <a:solidFill>
                <a:srgbClr val="000000"/>
              </a:solidFill>
              <a:latin typeface="Gill Sans MT" panose="020B0502020104020203" pitchFamily="34" charset="0"/>
              <a:ea typeface="Gill Sans MT" panose="020B0502020104020203" pitchFamily="34" charset="0"/>
              <a:cs typeface="Gill Sans MT" panose="020B0502020104020203" pitchFamily="34" charset="0"/>
            </a:endParaRPr>
          </a:p>
          <a:p>
            <a:pPr eaLnBrk="1" hangingPunct="1">
              <a:spcBef>
                <a:spcPts val="1000"/>
              </a:spcBef>
              <a:buClr>
                <a:srgbClr val="17406C"/>
              </a:buClr>
              <a:buFontTx/>
              <a:buChar char="–"/>
            </a:pPr>
            <a:r>
              <a:rPr lang="en-US" altLang="en-US" sz="2400">
                <a:solidFill>
                  <a:srgbClr val="585858"/>
                </a:solidFill>
                <a:latin typeface="Gill Sans MT" panose="020B0502020104020203" pitchFamily="34" charset="0"/>
                <a:ea typeface="Gill Sans MT" panose="020B0502020104020203" pitchFamily="34" charset="0"/>
                <a:cs typeface="Gill Sans MT" panose="020B0502020104020203" pitchFamily="34" charset="0"/>
              </a:rPr>
              <a:t>Why?</a:t>
            </a:r>
            <a:endParaRPr lang="en-US" altLang="en-US" sz="2400">
              <a:solidFill>
                <a:srgbClr val="000000"/>
              </a:solidFill>
              <a:latin typeface="Gill Sans MT" panose="020B0502020104020203" pitchFamily="34" charset="0"/>
              <a:ea typeface="Gill Sans MT" panose="020B0502020104020203" pitchFamily="34" charset="0"/>
              <a:cs typeface="Gill Sans MT" panose="020B0502020104020203" pitchFamily="34" charset="0"/>
            </a:endParaRPr>
          </a:p>
          <a:p>
            <a:pPr eaLnBrk="1" hangingPunct="1">
              <a:lnSpc>
                <a:spcPct val="110000"/>
              </a:lnSpc>
              <a:spcBef>
                <a:spcPts val="675"/>
              </a:spcBef>
              <a:buClr>
                <a:srgbClr val="17406C"/>
              </a:buClr>
              <a:buFont typeface="Arial" panose="020B0604020202020204" pitchFamily="34" charset="0"/>
              <a:buChar char="•"/>
            </a:pPr>
            <a:r>
              <a:rPr lang="en-US" altLang="en-US" sz="2600">
                <a:solidFill>
                  <a:srgbClr val="585858"/>
                </a:solidFill>
                <a:latin typeface="Gill Sans MT" panose="020B0502020104020203" pitchFamily="34" charset="0"/>
                <a:ea typeface="Gill Sans MT" panose="020B0502020104020203" pitchFamily="34" charset="0"/>
                <a:cs typeface="Gill Sans MT" panose="020B0502020104020203" pitchFamily="34" charset="0"/>
              </a:rPr>
              <a:t>Your answer should come across clearly in your research proposal.</a:t>
            </a:r>
            <a:endParaRPr lang="en-US" altLang="en-US" sz="2600">
              <a:solidFill>
                <a:srgbClr val="000000"/>
              </a:solidFill>
              <a:latin typeface="Gill Sans MT" panose="020B0502020104020203" pitchFamily="34" charset="0"/>
              <a:ea typeface="Gill Sans MT" panose="020B0502020104020203" pitchFamily="34" charset="0"/>
              <a:cs typeface="Gill Sans MT" panose="020B0502020104020203" pitchFamily="34" charset="0"/>
            </a:endParaRPr>
          </a:p>
        </p:txBody>
      </p:sp>
      <p:pic>
        <p:nvPicPr>
          <p:cNvPr id="28676" name="object 4" descr="The image features several Minions, characters from the &quot;Despicable Me&quot; franchise, dressed in brown hooded robes reminiscent of Jawas from &quot;Star Wars.&quot; The Minions have their signature large, round eyes and yellow skin. They appear to be posing together, with some looking slightly mischievous. The background includes more hooded figures, enhancing the theme of the image. The overall vibe is playful, combining elements from both franchises.">
            <a:extLst>
              <a:ext uri="{FF2B5EF4-FFF2-40B4-BE49-F238E27FC236}">
                <a16:creationId xmlns:a16="http://schemas.microsoft.com/office/drawing/2014/main" id="{DFDA0294-C453-CD19-B0AB-6EFB5EE729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3463" y="188913"/>
            <a:ext cx="3030537" cy="1706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object 5">
            <a:extLst>
              <a:ext uri="{FF2B5EF4-FFF2-40B4-BE49-F238E27FC236}">
                <a16:creationId xmlns:a16="http://schemas.microsoft.com/office/drawing/2014/main" id="{14FA36D3-9A22-894C-9952-646C2E9CB9B1}"/>
              </a:ext>
            </a:extLst>
          </p:cNvPr>
          <p:cNvSpPr>
            <a:spLocks noGrp="1"/>
          </p:cNvSpPr>
          <p:nvPr>
            <p:ph type="ftr" sz="quarter" idx="10"/>
          </p:nvPr>
        </p:nvSpPr>
        <p:spPr/>
        <p:txBody>
          <a:bodyPr vert="horz" tIns="3175" rtlCol="0"/>
          <a:lstStyle/>
          <a:p>
            <a:pPr>
              <a:defRPr/>
            </a:pPr>
            <a:r>
              <a:t>COS700</a:t>
            </a:r>
            <a:r>
              <a:rPr spc="-30"/>
              <a:t> </a:t>
            </a:r>
            <a:r>
              <a:t>Research</a:t>
            </a:r>
            <a:r>
              <a:rPr spc="-35"/>
              <a:t> </a:t>
            </a:r>
            <a:r>
              <a:rPr spc="-10"/>
              <a:t>Methods</a:t>
            </a:r>
          </a:p>
        </p:txBody>
      </p:sp>
      <p:sp>
        <p:nvSpPr>
          <p:cNvPr id="6" name="object 6">
            <a:extLst>
              <a:ext uri="{FF2B5EF4-FFF2-40B4-BE49-F238E27FC236}">
                <a16:creationId xmlns:a16="http://schemas.microsoft.com/office/drawing/2014/main" id="{965ECCCE-5024-F3CB-D0DF-54C595C8E832}"/>
              </a:ext>
            </a:extLst>
          </p:cNvPr>
          <p:cNvSpPr>
            <a:spLocks noGrp="1"/>
          </p:cNvSpPr>
          <p:nvPr>
            <p:ph type="sldNum" sz="quarter" idx="12"/>
          </p:nvPr>
        </p:nvSpPr>
        <p:spPr/>
        <p:txBody>
          <a:bodyPr vert="horz" tIns="3175" rtlCol="0"/>
          <a:lstStyle/>
          <a:p>
            <a:pPr marL="38100">
              <a:defRPr/>
            </a:pPr>
            <a:r>
              <a:rPr spc="-25"/>
              <a:t>28</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698" name="object 2">
            <a:extLst>
              <a:ext uri="{FF2B5EF4-FFF2-40B4-BE49-F238E27FC236}">
                <a16:creationId xmlns:a16="http://schemas.microsoft.com/office/drawing/2014/main" id="{E649C48E-1BED-28DD-E5E7-E805A3CD0D42}"/>
              </a:ext>
            </a:extLst>
          </p:cNvPr>
          <p:cNvSpPr>
            <a:spLocks/>
          </p:cNvSpPr>
          <p:nvPr/>
        </p:nvSpPr>
        <p:spPr bwMode="auto">
          <a:xfrm>
            <a:off x="0" y="0"/>
            <a:ext cx="8932863" cy="6858000"/>
          </a:xfrm>
          <a:custGeom>
            <a:avLst/>
            <a:gdLst>
              <a:gd name="T0" fmla="*/ 0 w 8932545"/>
              <a:gd name="T1" fmla="*/ 6858000 h 6858000"/>
              <a:gd name="T2" fmla="*/ 8932164 w 8932545"/>
              <a:gd name="T3" fmla="*/ 6858000 h 6858000"/>
              <a:gd name="T4" fmla="*/ 8932164 w 8932545"/>
              <a:gd name="T5" fmla="*/ 0 h 6858000"/>
              <a:gd name="T6" fmla="*/ 0 w 8932545"/>
              <a:gd name="T7" fmla="*/ 0 h 6858000"/>
              <a:gd name="T8" fmla="*/ 0 w 8932545"/>
              <a:gd name="T9" fmla="*/ 6858000 h 6858000"/>
            </a:gdLst>
            <a:ahLst/>
            <a:cxnLst>
              <a:cxn ang="0">
                <a:pos x="T0" y="T1"/>
              </a:cxn>
              <a:cxn ang="0">
                <a:pos x="T2" y="T3"/>
              </a:cxn>
              <a:cxn ang="0">
                <a:pos x="T4" y="T5"/>
              </a:cxn>
              <a:cxn ang="0">
                <a:pos x="T6" y="T7"/>
              </a:cxn>
              <a:cxn ang="0">
                <a:pos x="T8" y="T9"/>
              </a:cxn>
            </a:cxnLst>
            <a:rect l="0" t="0" r="r" b="b"/>
            <a:pathLst>
              <a:path w="8932545" h="6858000">
                <a:moveTo>
                  <a:pt x="0" y="6858000"/>
                </a:moveTo>
                <a:lnTo>
                  <a:pt x="8932164" y="6858000"/>
                </a:lnTo>
                <a:lnTo>
                  <a:pt x="8932164" y="0"/>
                </a:lnTo>
                <a:lnTo>
                  <a:pt x="0" y="0"/>
                </a:lnTo>
                <a:lnTo>
                  <a:pt x="0" y="6858000"/>
                </a:lnTo>
                <a:close/>
              </a:path>
            </a:pathLst>
          </a:custGeom>
          <a:solidFill>
            <a:srgbClr val="DBEEF8"/>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ZA"/>
          </a:p>
        </p:txBody>
      </p:sp>
      <p:sp>
        <p:nvSpPr>
          <p:cNvPr id="29699" name="object 3">
            <a:extLst>
              <a:ext uri="{FF2B5EF4-FFF2-40B4-BE49-F238E27FC236}">
                <a16:creationId xmlns:a16="http://schemas.microsoft.com/office/drawing/2014/main" id="{37F7B5C3-CD4E-174C-B290-7F3FD2CF1128}"/>
              </a:ext>
            </a:extLst>
          </p:cNvPr>
          <p:cNvSpPr>
            <a:spLocks/>
          </p:cNvSpPr>
          <p:nvPr/>
        </p:nvSpPr>
        <p:spPr bwMode="auto">
          <a:xfrm>
            <a:off x="0" y="0"/>
            <a:ext cx="685800" cy="6858000"/>
          </a:xfrm>
          <a:custGeom>
            <a:avLst/>
            <a:gdLst>
              <a:gd name="T0" fmla="*/ 0 w 685800"/>
              <a:gd name="T1" fmla="*/ 6857999 h 6858000"/>
              <a:gd name="T2" fmla="*/ 556755 w 685800"/>
              <a:gd name="T3" fmla="*/ 6729412 h 6858000"/>
              <a:gd name="T4" fmla="*/ 588708 w 685800"/>
              <a:gd name="T5" fmla="*/ 6589712 h 6858000"/>
              <a:gd name="T6" fmla="*/ 645236 w 685800"/>
              <a:gd name="T7" fmla="*/ 6440487 h 6858000"/>
              <a:gd name="T8" fmla="*/ 678421 w 685800"/>
              <a:gd name="T9" fmla="*/ 6300787 h 6858000"/>
              <a:gd name="T10" fmla="*/ 683336 w 685800"/>
              <a:gd name="T11" fmla="*/ 6103937 h 6858000"/>
              <a:gd name="T12" fmla="*/ 657529 w 685800"/>
              <a:gd name="T13" fmla="*/ 5945187 h 6858000"/>
              <a:gd name="T14" fmla="*/ 603453 w 685800"/>
              <a:gd name="T15" fmla="*/ 5791200 h 6858000"/>
              <a:gd name="T16" fmla="*/ 565353 w 685800"/>
              <a:gd name="T17" fmla="*/ 5667375 h 6858000"/>
              <a:gd name="T18" fmla="*/ 549376 w 685800"/>
              <a:gd name="T19" fmla="*/ 5486400 h 6858000"/>
              <a:gd name="T20" fmla="*/ 565353 w 685800"/>
              <a:gd name="T21" fmla="*/ 5305425 h 6858000"/>
              <a:gd name="T22" fmla="*/ 603453 w 685800"/>
              <a:gd name="T23" fmla="*/ 5181600 h 6858000"/>
              <a:gd name="T24" fmla="*/ 657529 w 685800"/>
              <a:gd name="T25" fmla="*/ 5027549 h 6858000"/>
              <a:gd name="T26" fmla="*/ 683336 w 685800"/>
              <a:gd name="T27" fmla="*/ 4868799 h 6858000"/>
              <a:gd name="T28" fmla="*/ 678421 w 685800"/>
              <a:gd name="T29" fmla="*/ 4671949 h 6858000"/>
              <a:gd name="T30" fmla="*/ 645236 w 685800"/>
              <a:gd name="T31" fmla="*/ 4532249 h 6858000"/>
              <a:gd name="T32" fmla="*/ 588708 w 685800"/>
              <a:gd name="T33" fmla="*/ 4383024 h 6858000"/>
              <a:gd name="T34" fmla="*/ 556755 w 685800"/>
              <a:gd name="T35" fmla="*/ 4243324 h 6858000"/>
              <a:gd name="T36" fmla="*/ 550608 w 685800"/>
              <a:gd name="T37" fmla="*/ 4046474 h 6858000"/>
              <a:gd name="T38" fmla="*/ 576414 w 685800"/>
              <a:gd name="T39" fmla="*/ 3887724 h 6858000"/>
              <a:gd name="T40" fmla="*/ 632955 w 685800"/>
              <a:gd name="T41" fmla="*/ 3733800 h 6858000"/>
              <a:gd name="T42" fmla="*/ 669823 w 685800"/>
              <a:gd name="T43" fmla="*/ 3609975 h 6858000"/>
              <a:gd name="T44" fmla="*/ 685800 w 685800"/>
              <a:gd name="T45" fmla="*/ 3427349 h 6858000"/>
              <a:gd name="T46" fmla="*/ 669823 w 685800"/>
              <a:gd name="T47" fmla="*/ 3248025 h 6858000"/>
              <a:gd name="T48" fmla="*/ 632955 w 685800"/>
              <a:gd name="T49" fmla="*/ 3124200 h 6858000"/>
              <a:gd name="T50" fmla="*/ 576414 w 685800"/>
              <a:gd name="T51" fmla="*/ 2970149 h 6858000"/>
              <a:gd name="T52" fmla="*/ 550608 w 685800"/>
              <a:gd name="T53" fmla="*/ 2811399 h 6858000"/>
              <a:gd name="T54" fmla="*/ 556755 w 685800"/>
              <a:gd name="T55" fmla="*/ 2614549 h 6858000"/>
              <a:gd name="T56" fmla="*/ 588708 w 685800"/>
              <a:gd name="T57" fmla="*/ 2474849 h 6858000"/>
              <a:gd name="T58" fmla="*/ 645236 w 685800"/>
              <a:gd name="T59" fmla="*/ 2325624 h 6858000"/>
              <a:gd name="T60" fmla="*/ 678421 w 685800"/>
              <a:gd name="T61" fmla="*/ 2185924 h 6858000"/>
              <a:gd name="T62" fmla="*/ 683336 w 685800"/>
              <a:gd name="T63" fmla="*/ 1989074 h 6858000"/>
              <a:gd name="T64" fmla="*/ 657529 w 685800"/>
              <a:gd name="T65" fmla="*/ 1830324 h 6858000"/>
              <a:gd name="T66" fmla="*/ 603453 w 685800"/>
              <a:gd name="T67" fmla="*/ 1676400 h 6858000"/>
              <a:gd name="T68" fmla="*/ 565353 w 685800"/>
              <a:gd name="T69" fmla="*/ 1552575 h 6858000"/>
              <a:gd name="T70" fmla="*/ 549376 w 685800"/>
              <a:gd name="T71" fmla="*/ 1371600 h 6858000"/>
              <a:gd name="T72" fmla="*/ 565353 w 685800"/>
              <a:gd name="T73" fmla="*/ 1190625 h 6858000"/>
              <a:gd name="T74" fmla="*/ 603453 w 685800"/>
              <a:gd name="T75" fmla="*/ 1066800 h 6858000"/>
              <a:gd name="T76" fmla="*/ 657529 w 685800"/>
              <a:gd name="T77" fmla="*/ 912749 h 6858000"/>
              <a:gd name="T78" fmla="*/ 683336 w 685800"/>
              <a:gd name="T79" fmla="*/ 753999 h 6858000"/>
              <a:gd name="T80" fmla="*/ 678421 w 685800"/>
              <a:gd name="T81" fmla="*/ 557149 h 6858000"/>
              <a:gd name="T82" fmla="*/ 645236 w 685800"/>
              <a:gd name="T83" fmla="*/ 417449 h 6858000"/>
              <a:gd name="T84" fmla="*/ 588708 w 685800"/>
              <a:gd name="T85" fmla="*/ 268224 h 6858000"/>
              <a:gd name="T86" fmla="*/ 556755 w 685800"/>
              <a:gd name="T87" fmla="*/ 128524 h 6858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85800" h="6858000">
                <a:moveTo>
                  <a:pt x="549376" y="0"/>
                </a:moveTo>
                <a:lnTo>
                  <a:pt x="0" y="0"/>
                </a:lnTo>
                <a:lnTo>
                  <a:pt x="0" y="6857999"/>
                </a:lnTo>
                <a:lnTo>
                  <a:pt x="549376" y="6857999"/>
                </a:lnTo>
                <a:lnTo>
                  <a:pt x="550608" y="6789736"/>
                </a:lnTo>
                <a:lnTo>
                  <a:pt x="556755" y="6729412"/>
                </a:lnTo>
                <a:lnTo>
                  <a:pt x="565353" y="6677025"/>
                </a:lnTo>
                <a:lnTo>
                  <a:pt x="576414" y="6630987"/>
                </a:lnTo>
                <a:lnTo>
                  <a:pt x="588708" y="6589712"/>
                </a:lnTo>
                <a:lnTo>
                  <a:pt x="603453" y="6553200"/>
                </a:lnTo>
                <a:lnTo>
                  <a:pt x="632955" y="6477000"/>
                </a:lnTo>
                <a:lnTo>
                  <a:pt x="645236" y="6440487"/>
                </a:lnTo>
                <a:lnTo>
                  <a:pt x="657529" y="6399212"/>
                </a:lnTo>
                <a:lnTo>
                  <a:pt x="669823" y="6353175"/>
                </a:lnTo>
                <a:lnTo>
                  <a:pt x="678421" y="6300787"/>
                </a:lnTo>
                <a:lnTo>
                  <a:pt x="683336" y="6240462"/>
                </a:lnTo>
                <a:lnTo>
                  <a:pt x="685800" y="6172200"/>
                </a:lnTo>
                <a:lnTo>
                  <a:pt x="683336" y="6103937"/>
                </a:lnTo>
                <a:lnTo>
                  <a:pt x="678421" y="6043612"/>
                </a:lnTo>
                <a:lnTo>
                  <a:pt x="669823" y="5991225"/>
                </a:lnTo>
                <a:lnTo>
                  <a:pt x="657529" y="5945187"/>
                </a:lnTo>
                <a:lnTo>
                  <a:pt x="645236" y="5903912"/>
                </a:lnTo>
                <a:lnTo>
                  <a:pt x="632955" y="5867400"/>
                </a:lnTo>
                <a:lnTo>
                  <a:pt x="603453" y="5791200"/>
                </a:lnTo>
                <a:lnTo>
                  <a:pt x="588708" y="5754687"/>
                </a:lnTo>
                <a:lnTo>
                  <a:pt x="576414" y="5713412"/>
                </a:lnTo>
                <a:lnTo>
                  <a:pt x="565353" y="5667375"/>
                </a:lnTo>
                <a:lnTo>
                  <a:pt x="556755" y="5614987"/>
                </a:lnTo>
                <a:lnTo>
                  <a:pt x="550608" y="5554599"/>
                </a:lnTo>
                <a:lnTo>
                  <a:pt x="549376" y="5486400"/>
                </a:lnTo>
                <a:lnTo>
                  <a:pt x="550608" y="5418074"/>
                </a:lnTo>
                <a:lnTo>
                  <a:pt x="556755" y="5357749"/>
                </a:lnTo>
                <a:lnTo>
                  <a:pt x="565353" y="5305425"/>
                </a:lnTo>
                <a:lnTo>
                  <a:pt x="576414" y="5259324"/>
                </a:lnTo>
                <a:lnTo>
                  <a:pt x="588708" y="5218049"/>
                </a:lnTo>
                <a:lnTo>
                  <a:pt x="603453" y="5181600"/>
                </a:lnTo>
                <a:lnTo>
                  <a:pt x="632955" y="5105400"/>
                </a:lnTo>
                <a:lnTo>
                  <a:pt x="645236" y="5068824"/>
                </a:lnTo>
                <a:lnTo>
                  <a:pt x="657529" y="5027549"/>
                </a:lnTo>
                <a:lnTo>
                  <a:pt x="669823" y="4981575"/>
                </a:lnTo>
                <a:lnTo>
                  <a:pt x="678421" y="4929124"/>
                </a:lnTo>
                <a:lnTo>
                  <a:pt x="683336" y="4868799"/>
                </a:lnTo>
                <a:lnTo>
                  <a:pt x="685800" y="4800600"/>
                </a:lnTo>
                <a:lnTo>
                  <a:pt x="683336" y="4732274"/>
                </a:lnTo>
                <a:lnTo>
                  <a:pt x="678421" y="4671949"/>
                </a:lnTo>
                <a:lnTo>
                  <a:pt x="669823" y="4619625"/>
                </a:lnTo>
                <a:lnTo>
                  <a:pt x="657529" y="4573524"/>
                </a:lnTo>
                <a:lnTo>
                  <a:pt x="645236" y="4532249"/>
                </a:lnTo>
                <a:lnTo>
                  <a:pt x="632955" y="4495800"/>
                </a:lnTo>
                <a:lnTo>
                  <a:pt x="603453" y="4419600"/>
                </a:lnTo>
                <a:lnTo>
                  <a:pt x="588708" y="4383024"/>
                </a:lnTo>
                <a:lnTo>
                  <a:pt x="576414" y="4341749"/>
                </a:lnTo>
                <a:lnTo>
                  <a:pt x="565353" y="4295775"/>
                </a:lnTo>
                <a:lnTo>
                  <a:pt x="556755" y="4243324"/>
                </a:lnTo>
                <a:lnTo>
                  <a:pt x="550608" y="4182999"/>
                </a:lnTo>
                <a:lnTo>
                  <a:pt x="549376" y="4114800"/>
                </a:lnTo>
                <a:lnTo>
                  <a:pt x="550608" y="4046474"/>
                </a:lnTo>
                <a:lnTo>
                  <a:pt x="556755" y="3986149"/>
                </a:lnTo>
                <a:lnTo>
                  <a:pt x="565353" y="3933825"/>
                </a:lnTo>
                <a:lnTo>
                  <a:pt x="576414" y="3887724"/>
                </a:lnTo>
                <a:lnTo>
                  <a:pt x="588708" y="3846449"/>
                </a:lnTo>
                <a:lnTo>
                  <a:pt x="603453" y="3810000"/>
                </a:lnTo>
                <a:lnTo>
                  <a:pt x="632955" y="3733800"/>
                </a:lnTo>
                <a:lnTo>
                  <a:pt x="645236" y="3697224"/>
                </a:lnTo>
                <a:lnTo>
                  <a:pt x="657529" y="3655949"/>
                </a:lnTo>
                <a:lnTo>
                  <a:pt x="669823" y="3609975"/>
                </a:lnTo>
                <a:lnTo>
                  <a:pt x="678421" y="3557524"/>
                </a:lnTo>
                <a:lnTo>
                  <a:pt x="683336" y="3497199"/>
                </a:lnTo>
                <a:lnTo>
                  <a:pt x="685800" y="3427349"/>
                </a:lnTo>
                <a:lnTo>
                  <a:pt x="683336" y="3360674"/>
                </a:lnTo>
                <a:lnTo>
                  <a:pt x="678421" y="3300349"/>
                </a:lnTo>
                <a:lnTo>
                  <a:pt x="669823" y="3248025"/>
                </a:lnTo>
                <a:lnTo>
                  <a:pt x="657529" y="3201924"/>
                </a:lnTo>
                <a:lnTo>
                  <a:pt x="645236" y="3160649"/>
                </a:lnTo>
                <a:lnTo>
                  <a:pt x="632955" y="3124200"/>
                </a:lnTo>
                <a:lnTo>
                  <a:pt x="603453" y="3048000"/>
                </a:lnTo>
                <a:lnTo>
                  <a:pt x="588708" y="3011424"/>
                </a:lnTo>
                <a:lnTo>
                  <a:pt x="576414" y="2970149"/>
                </a:lnTo>
                <a:lnTo>
                  <a:pt x="565353" y="2924175"/>
                </a:lnTo>
                <a:lnTo>
                  <a:pt x="556755" y="2871724"/>
                </a:lnTo>
                <a:lnTo>
                  <a:pt x="550608" y="2811399"/>
                </a:lnTo>
                <a:lnTo>
                  <a:pt x="549376" y="2743200"/>
                </a:lnTo>
                <a:lnTo>
                  <a:pt x="550608" y="2674874"/>
                </a:lnTo>
                <a:lnTo>
                  <a:pt x="556755" y="2614549"/>
                </a:lnTo>
                <a:lnTo>
                  <a:pt x="565353" y="2562225"/>
                </a:lnTo>
                <a:lnTo>
                  <a:pt x="576414" y="2516124"/>
                </a:lnTo>
                <a:lnTo>
                  <a:pt x="588708" y="2474849"/>
                </a:lnTo>
                <a:lnTo>
                  <a:pt x="603453" y="2438400"/>
                </a:lnTo>
                <a:lnTo>
                  <a:pt x="632955" y="2362200"/>
                </a:lnTo>
                <a:lnTo>
                  <a:pt x="645236" y="2325624"/>
                </a:lnTo>
                <a:lnTo>
                  <a:pt x="657529" y="2284349"/>
                </a:lnTo>
                <a:lnTo>
                  <a:pt x="669823" y="2238375"/>
                </a:lnTo>
                <a:lnTo>
                  <a:pt x="678421" y="2185924"/>
                </a:lnTo>
                <a:lnTo>
                  <a:pt x="683336" y="2125599"/>
                </a:lnTo>
                <a:lnTo>
                  <a:pt x="685800" y="2057400"/>
                </a:lnTo>
                <a:lnTo>
                  <a:pt x="683336" y="1989074"/>
                </a:lnTo>
                <a:lnTo>
                  <a:pt x="678421" y="1928749"/>
                </a:lnTo>
                <a:lnTo>
                  <a:pt x="669823" y="1876425"/>
                </a:lnTo>
                <a:lnTo>
                  <a:pt x="657529" y="1830324"/>
                </a:lnTo>
                <a:lnTo>
                  <a:pt x="645236" y="1789049"/>
                </a:lnTo>
                <a:lnTo>
                  <a:pt x="632955" y="1752600"/>
                </a:lnTo>
                <a:lnTo>
                  <a:pt x="603453" y="1676400"/>
                </a:lnTo>
                <a:lnTo>
                  <a:pt x="588708" y="1639824"/>
                </a:lnTo>
                <a:lnTo>
                  <a:pt x="576414" y="1598549"/>
                </a:lnTo>
                <a:lnTo>
                  <a:pt x="565353" y="1552575"/>
                </a:lnTo>
                <a:lnTo>
                  <a:pt x="556755" y="1500124"/>
                </a:lnTo>
                <a:lnTo>
                  <a:pt x="550608" y="1439799"/>
                </a:lnTo>
                <a:lnTo>
                  <a:pt x="549376" y="1371600"/>
                </a:lnTo>
                <a:lnTo>
                  <a:pt x="550608" y="1303274"/>
                </a:lnTo>
                <a:lnTo>
                  <a:pt x="556755" y="1242949"/>
                </a:lnTo>
                <a:lnTo>
                  <a:pt x="565353" y="1190625"/>
                </a:lnTo>
                <a:lnTo>
                  <a:pt x="576414" y="1144524"/>
                </a:lnTo>
                <a:lnTo>
                  <a:pt x="588708" y="1103249"/>
                </a:lnTo>
                <a:lnTo>
                  <a:pt x="603453" y="1066800"/>
                </a:lnTo>
                <a:lnTo>
                  <a:pt x="632955" y="990600"/>
                </a:lnTo>
                <a:lnTo>
                  <a:pt x="645236" y="954024"/>
                </a:lnTo>
                <a:lnTo>
                  <a:pt x="657529" y="912749"/>
                </a:lnTo>
                <a:lnTo>
                  <a:pt x="669823" y="866775"/>
                </a:lnTo>
                <a:lnTo>
                  <a:pt x="678421" y="814324"/>
                </a:lnTo>
                <a:lnTo>
                  <a:pt x="683336" y="753999"/>
                </a:lnTo>
                <a:lnTo>
                  <a:pt x="685800" y="685800"/>
                </a:lnTo>
                <a:lnTo>
                  <a:pt x="683336" y="617474"/>
                </a:lnTo>
                <a:lnTo>
                  <a:pt x="678421" y="557149"/>
                </a:lnTo>
                <a:lnTo>
                  <a:pt x="669823" y="504825"/>
                </a:lnTo>
                <a:lnTo>
                  <a:pt x="657529" y="458724"/>
                </a:lnTo>
                <a:lnTo>
                  <a:pt x="645236" y="417449"/>
                </a:lnTo>
                <a:lnTo>
                  <a:pt x="632955" y="381000"/>
                </a:lnTo>
                <a:lnTo>
                  <a:pt x="603453" y="304800"/>
                </a:lnTo>
                <a:lnTo>
                  <a:pt x="588708" y="268224"/>
                </a:lnTo>
                <a:lnTo>
                  <a:pt x="576414" y="226949"/>
                </a:lnTo>
                <a:lnTo>
                  <a:pt x="565353" y="180975"/>
                </a:lnTo>
                <a:lnTo>
                  <a:pt x="556755" y="128524"/>
                </a:lnTo>
                <a:lnTo>
                  <a:pt x="550608" y="68199"/>
                </a:lnTo>
                <a:lnTo>
                  <a:pt x="549376" y="0"/>
                </a:lnTo>
                <a:close/>
              </a:path>
            </a:pathLst>
          </a:custGeom>
          <a:solidFill>
            <a:srgbClr val="17406C"/>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ZA"/>
          </a:p>
        </p:txBody>
      </p:sp>
      <p:sp>
        <p:nvSpPr>
          <p:cNvPr id="29700" name="object 4">
            <a:extLst>
              <a:ext uri="{FF2B5EF4-FFF2-40B4-BE49-F238E27FC236}">
                <a16:creationId xmlns:a16="http://schemas.microsoft.com/office/drawing/2014/main" id="{89CF7F60-C654-AA67-5FF4-BC90B995055E}"/>
              </a:ext>
            </a:extLst>
          </p:cNvPr>
          <p:cNvSpPr>
            <a:spLocks/>
          </p:cNvSpPr>
          <p:nvPr/>
        </p:nvSpPr>
        <p:spPr bwMode="auto">
          <a:xfrm>
            <a:off x="8932863" y="0"/>
            <a:ext cx="211137" cy="6858000"/>
          </a:xfrm>
          <a:custGeom>
            <a:avLst/>
            <a:gdLst>
              <a:gd name="T0" fmla="*/ 211835 w 212090"/>
              <a:gd name="T1" fmla="*/ 0 h 6858000"/>
              <a:gd name="T2" fmla="*/ 0 w 212090"/>
              <a:gd name="T3" fmla="*/ 0 h 6858000"/>
              <a:gd name="T4" fmla="*/ 0 w 212090"/>
              <a:gd name="T5" fmla="*/ 6858000 h 6858000"/>
              <a:gd name="T6" fmla="*/ 211835 w 212090"/>
              <a:gd name="T7" fmla="*/ 6858000 h 6858000"/>
              <a:gd name="T8" fmla="*/ 211835 w 212090"/>
              <a:gd name="T9" fmla="*/ 0 h 6858000"/>
            </a:gdLst>
            <a:ahLst/>
            <a:cxnLst>
              <a:cxn ang="0">
                <a:pos x="T0" y="T1"/>
              </a:cxn>
              <a:cxn ang="0">
                <a:pos x="T2" y="T3"/>
              </a:cxn>
              <a:cxn ang="0">
                <a:pos x="T4" y="T5"/>
              </a:cxn>
              <a:cxn ang="0">
                <a:pos x="T6" y="T7"/>
              </a:cxn>
              <a:cxn ang="0">
                <a:pos x="T8" y="T9"/>
              </a:cxn>
            </a:cxnLst>
            <a:rect l="0" t="0" r="r" b="b"/>
            <a:pathLst>
              <a:path w="212090" h="6858000">
                <a:moveTo>
                  <a:pt x="211835" y="0"/>
                </a:moveTo>
                <a:lnTo>
                  <a:pt x="0" y="0"/>
                </a:lnTo>
                <a:lnTo>
                  <a:pt x="0" y="6858000"/>
                </a:lnTo>
                <a:lnTo>
                  <a:pt x="211835" y="6858000"/>
                </a:lnTo>
                <a:lnTo>
                  <a:pt x="211835" y="0"/>
                </a:lnTo>
                <a:close/>
              </a:path>
            </a:pathLst>
          </a:custGeom>
          <a:solidFill>
            <a:srgbClr val="0E6EC5"/>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ZA"/>
          </a:p>
        </p:txBody>
      </p:sp>
      <p:sp>
        <p:nvSpPr>
          <p:cNvPr id="5" name="object 5">
            <a:extLst>
              <a:ext uri="{FF2B5EF4-FFF2-40B4-BE49-F238E27FC236}">
                <a16:creationId xmlns:a16="http://schemas.microsoft.com/office/drawing/2014/main" id="{292CF791-CE79-00A3-3F0D-52D3CABFE813}"/>
              </a:ext>
            </a:extLst>
          </p:cNvPr>
          <p:cNvSpPr txBox="1">
            <a:spLocks noGrp="1"/>
          </p:cNvSpPr>
          <p:nvPr>
            <p:ph type="title"/>
          </p:nvPr>
        </p:nvSpPr>
        <p:spPr/>
        <p:txBody>
          <a:bodyPr tIns="12700" rtlCol="0"/>
          <a:lstStyle/>
          <a:p>
            <a:pPr marL="12700" eaLnBrk="1" fontAlgn="auto" hangingPunct="1">
              <a:spcBef>
                <a:spcPts val="100"/>
              </a:spcBef>
              <a:spcAft>
                <a:spcPts val="0"/>
              </a:spcAft>
              <a:defRPr/>
            </a:pPr>
            <a:r>
              <a:rPr spc="125" dirty="0"/>
              <a:t>REFERENCES</a:t>
            </a:r>
          </a:p>
        </p:txBody>
      </p:sp>
      <p:sp>
        <p:nvSpPr>
          <p:cNvPr id="7" name="object 7">
            <a:extLst>
              <a:ext uri="{FF2B5EF4-FFF2-40B4-BE49-F238E27FC236}">
                <a16:creationId xmlns:a16="http://schemas.microsoft.com/office/drawing/2014/main" id="{47F90905-3B75-1DC6-1C74-00C7C6DF5944}"/>
              </a:ext>
            </a:extLst>
          </p:cNvPr>
          <p:cNvSpPr>
            <a:spLocks noGrp="1"/>
          </p:cNvSpPr>
          <p:nvPr>
            <p:ph type="ftr" sz="quarter" idx="10"/>
          </p:nvPr>
        </p:nvSpPr>
        <p:spPr/>
        <p:txBody>
          <a:bodyPr vert="horz" tIns="3175" rtlCol="0"/>
          <a:lstStyle/>
          <a:p>
            <a:pPr>
              <a:defRPr/>
            </a:pPr>
            <a:r>
              <a:t>COS700</a:t>
            </a:r>
            <a:r>
              <a:rPr spc="-30"/>
              <a:t> </a:t>
            </a:r>
            <a:r>
              <a:t>Research</a:t>
            </a:r>
            <a:r>
              <a:rPr spc="-35"/>
              <a:t> </a:t>
            </a:r>
            <a:r>
              <a:rPr spc="-10"/>
              <a:t>Methods</a:t>
            </a:r>
          </a:p>
        </p:txBody>
      </p:sp>
      <p:sp>
        <p:nvSpPr>
          <p:cNvPr id="8" name="object 8">
            <a:extLst>
              <a:ext uri="{FF2B5EF4-FFF2-40B4-BE49-F238E27FC236}">
                <a16:creationId xmlns:a16="http://schemas.microsoft.com/office/drawing/2014/main" id="{90997BDF-92DA-00E7-79D8-20E43818CC55}"/>
              </a:ext>
            </a:extLst>
          </p:cNvPr>
          <p:cNvSpPr>
            <a:spLocks noGrp="1"/>
          </p:cNvSpPr>
          <p:nvPr>
            <p:ph type="sldNum" sz="quarter" idx="12"/>
          </p:nvPr>
        </p:nvSpPr>
        <p:spPr/>
        <p:txBody>
          <a:bodyPr vert="horz" tIns="3175" rtlCol="0"/>
          <a:lstStyle/>
          <a:p>
            <a:pPr marL="38100">
              <a:defRPr/>
            </a:pPr>
            <a:r>
              <a:rPr spc="-25"/>
              <a:t>29</a:t>
            </a:r>
          </a:p>
        </p:txBody>
      </p:sp>
      <p:sp>
        <p:nvSpPr>
          <p:cNvPr id="6" name="object 6">
            <a:extLst>
              <a:ext uri="{FF2B5EF4-FFF2-40B4-BE49-F238E27FC236}">
                <a16:creationId xmlns:a16="http://schemas.microsoft.com/office/drawing/2014/main" id="{EDF90F8B-3465-0FED-8A5F-30FF156A34F2}"/>
              </a:ext>
            </a:extLst>
          </p:cNvPr>
          <p:cNvSpPr txBox="1"/>
          <p:nvPr/>
        </p:nvSpPr>
        <p:spPr>
          <a:xfrm>
            <a:off x="992188" y="1868488"/>
            <a:ext cx="7481887" cy="1698625"/>
          </a:xfrm>
          <a:prstGeom prst="rect">
            <a:avLst/>
          </a:prstGeom>
        </p:spPr>
        <p:txBody>
          <a:bodyPr lIns="0" tIns="12700" rIns="0" bIns="0">
            <a:spAutoFit/>
          </a:bodyPr>
          <a:lstStyle>
            <a:lvl1pPr marL="209550" indent="-171450">
              <a:tabLst>
                <a:tab pos="209550" algn="l"/>
              </a:tabLst>
              <a:defRPr>
                <a:solidFill>
                  <a:schemeClr val="tx1"/>
                </a:solidFill>
                <a:latin typeface="Arial" panose="020B0604020202020204" pitchFamily="34" charset="0"/>
              </a:defRPr>
            </a:lvl1pPr>
            <a:lvl2pPr marL="742950" indent="-285750">
              <a:tabLst>
                <a:tab pos="209550" algn="l"/>
              </a:tabLst>
              <a:defRPr>
                <a:solidFill>
                  <a:schemeClr val="tx1"/>
                </a:solidFill>
                <a:latin typeface="Arial" panose="020B0604020202020204" pitchFamily="34" charset="0"/>
              </a:defRPr>
            </a:lvl2pPr>
            <a:lvl3pPr marL="1143000" indent="-228600">
              <a:tabLst>
                <a:tab pos="209550" algn="l"/>
              </a:tabLst>
              <a:defRPr>
                <a:solidFill>
                  <a:schemeClr val="tx1"/>
                </a:solidFill>
                <a:latin typeface="Arial" panose="020B0604020202020204" pitchFamily="34" charset="0"/>
              </a:defRPr>
            </a:lvl3pPr>
            <a:lvl4pPr marL="1600200" indent="-228600">
              <a:tabLst>
                <a:tab pos="209550" algn="l"/>
              </a:tabLst>
              <a:defRPr>
                <a:solidFill>
                  <a:schemeClr val="tx1"/>
                </a:solidFill>
                <a:latin typeface="Arial" panose="020B0604020202020204" pitchFamily="34" charset="0"/>
              </a:defRPr>
            </a:lvl4pPr>
            <a:lvl5pPr marL="2057400" indent="-228600">
              <a:tabLst>
                <a:tab pos="209550"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209550"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209550"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209550"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209550" algn="l"/>
              </a:tabLst>
              <a:defRPr>
                <a:solidFill>
                  <a:schemeClr val="tx1"/>
                </a:solidFill>
                <a:latin typeface="Arial" panose="020B0604020202020204" pitchFamily="34" charset="0"/>
              </a:defRPr>
            </a:lvl9pPr>
          </a:lstStyle>
          <a:p>
            <a:pPr eaLnBrk="1" hangingPunct="1">
              <a:lnSpc>
                <a:spcPct val="110000"/>
              </a:lnSpc>
              <a:spcBef>
                <a:spcPts val="100"/>
              </a:spcBef>
              <a:buClr>
                <a:srgbClr val="17406C"/>
              </a:buClr>
              <a:buFont typeface="Arial" panose="020B0604020202020204" pitchFamily="34" charset="0"/>
              <a:buChar char="•"/>
            </a:pPr>
            <a:r>
              <a:rPr lang="en-US" altLang="en-US" sz="2400">
                <a:solidFill>
                  <a:srgbClr val="585858"/>
                </a:solidFill>
                <a:latin typeface="Gill Sans MT" panose="020B0502020104020203" pitchFamily="34" charset="0"/>
                <a:ea typeface="Gill Sans MT" panose="020B0502020104020203" pitchFamily="34" charset="0"/>
                <a:cs typeface="Gill Sans MT" panose="020B0502020104020203" pitchFamily="34" charset="0"/>
              </a:rPr>
              <a:t>“Information Technology Research: A practical guide for Computer Science and Informatics”, Martin S. Olivier, 3</a:t>
            </a:r>
            <a:r>
              <a:rPr lang="en-US" altLang="en-US" sz="2400" baseline="24000">
                <a:solidFill>
                  <a:srgbClr val="585858"/>
                </a:solidFill>
                <a:latin typeface="Gill Sans MT" panose="020B0502020104020203" pitchFamily="34" charset="0"/>
                <a:ea typeface="Gill Sans MT" panose="020B0502020104020203" pitchFamily="34" charset="0"/>
                <a:cs typeface="Gill Sans MT" panose="020B0502020104020203" pitchFamily="34" charset="0"/>
              </a:rPr>
              <a:t>rd </a:t>
            </a:r>
            <a:r>
              <a:rPr lang="en-US" altLang="en-US" sz="2400">
                <a:solidFill>
                  <a:srgbClr val="585858"/>
                </a:solidFill>
                <a:latin typeface="Gill Sans MT" panose="020B0502020104020203" pitchFamily="34" charset="0"/>
                <a:ea typeface="Gill Sans MT" panose="020B0502020104020203" pitchFamily="34" charset="0"/>
                <a:cs typeface="Gill Sans MT" panose="020B0502020104020203" pitchFamily="34" charset="0"/>
              </a:rPr>
              <a:t>edition, 2009,Van Schaik.</a:t>
            </a:r>
            <a:endParaRPr lang="en-US" altLang="en-US" sz="2400">
              <a:solidFill>
                <a:srgbClr val="000000"/>
              </a:solidFill>
              <a:latin typeface="Gill Sans MT" panose="020B0502020104020203" pitchFamily="34" charset="0"/>
              <a:ea typeface="Gill Sans MT" panose="020B0502020104020203" pitchFamily="34" charset="0"/>
              <a:cs typeface="Gill Sans MT" panose="020B0502020104020203" pitchFamily="34" charset="0"/>
            </a:endParaRPr>
          </a:p>
          <a:p>
            <a:pPr eaLnBrk="1" hangingPunct="1">
              <a:spcBef>
                <a:spcPts val="788"/>
              </a:spcBef>
              <a:buClr>
                <a:srgbClr val="17406C"/>
              </a:buClr>
              <a:buFont typeface="Arial" panose="020B0604020202020204" pitchFamily="34" charset="0"/>
              <a:buChar char="•"/>
            </a:pPr>
            <a:r>
              <a:rPr lang="en-US" altLang="en-US" sz="2400">
                <a:solidFill>
                  <a:srgbClr val="585858"/>
                </a:solidFill>
                <a:latin typeface="Gill Sans MT" panose="020B0502020104020203" pitchFamily="34" charset="0"/>
                <a:ea typeface="Gill Sans MT" panose="020B0502020104020203" pitchFamily="34" charset="0"/>
                <a:cs typeface="Gill Sans MT" panose="020B0502020104020203" pitchFamily="34" charset="0"/>
              </a:rPr>
              <a:t>Slides from Prof Katherine Malan (adapted for this lecture)</a:t>
            </a:r>
            <a:endParaRPr lang="en-US" altLang="en-US" sz="2400">
              <a:solidFill>
                <a:srgbClr val="000000"/>
              </a:solidFill>
              <a:latin typeface="Gill Sans MT" panose="020B0502020104020203" pitchFamily="34" charset="0"/>
              <a:ea typeface="Gill Sans MT" panose="020B0502020104020203" pitchFamily="34" charset="0"/>
              <a:cs typeface="Gill Sans MT" panose="020B0502020104020203"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B6C41E34-4621-FBCB-96B0-8121AABD9D57}"/>
              </a:ext>
            </a:extLst>
          </p:cNvPr>
          <p:cNvSpPr txBox="1">
            <a:spLocks noGrp="1"/>
          </p:cNvSpPr>
          <p:nvPr>
            <p:ph type="title"/>
          </p:nvPr>
        </p:nvSpPr>
        <p:spPr>
          <a:xfrm>
            <a:off x="906463" y="69850"/>
            <a:ext cx="6553200" cy="1443038"/>
          </a:xfrm>
        </p:spPr>
        <p:txBody>
          <a:bodyPr tIns="97155"/>
          <a:lstStyle/>
          <a:p>
            <a:pPr marL="12700" eaLnBrk="1" hangingPunct="1">
              <a:lnSpc>
                <a:spcPts val="5288"/>
              </a:lnSpc>
              <a:spcBef>
                <a:spcPts val="763"/>
              </a:spcBef>
            </a:pPr>
            <a:r>
              <a:rPr lang="en-US" altLang="en-US" sz="4900">
                <a:latin typeface="Impact" panose="020B0806030902050204" pitchFamily="34" charset="0"/>
                <a:ea typeface="Impact" panose="020B0806030902050204" pitchFamily="34" charset="0"/>
                <a:cs typeface="Impact" panose="020B0806030902050204" pitchFamily="34" charset="0"/>
              </a:rPr>
              <a:t>ASSESSING VALIDITY OF A RESEARCH FINDING</a:t>
            </a:r>
          </a:p>
        </p:txBody>
      </p:sp>
      <p:sp>
        <p:nvSpPr>
          <p:cNvPr id="3" name="object 3">
            <a:extLst>
              <a:ext uri="{FF2B5EF4-FFF2-40B4-BE49-F238E27FC236}">
                <a16:creationId xmlns:a16="http://schemas.microsoft.com/office/drawing/2014/main" id="{E6E06A10-7482-F468-F44C-D0DB99D58564}"/>
              </a:ext>
            </a:extLst>
          </p:cNvPr>
          <p:cNvSpPr txBox="1"/>
          <p:nvPr/>
        </p:nvSpPr>
        <p:spPr>
          <a:xfrm>
            <a:off x="835025" y="1511300"/>
            <a:ext cx="8018463" cy="3487738"/>
          </a:xfrm>
          <a:prstGeom prst="rect">
            <a:avLst/>
          </a:prstGeom>
        </p:spPr>
        <p:txBody>
          <a:bodyPr lIns="0" tIns="131445" rIns="0" bIns="0">
            <a:spAutoFit/>
          </a:bodyPr>
          <a:lstStyle>
            <a:lvl1pPr marL="241300" indent="-228600">
              <a:tabLst>
                <a:tab pos="239713" algn="l"/>
                <a:tab pos="241300" algn="l"/>
              </a:tabLst>
              <a:defRPr>
                <a:solidFill>
                  <a:schemeClr val="tx1"/>
                </a:solidFill>
                <a:latin typeface="Arial" panose="020B0604020202020204" pitchFamily="34" charset="0"/>
              </a:defRPr>
            </a:lvl1pPr>
            <a:lvl2pPr marL="698500" indent="-228600">
              <a:tabLst>
                <a:tab pos="239713" algn="l"/>
                <a:tab pos="241300" algn="l"/>
              </a:tabLst>
              <a:defRPr>
                <a:solidFill>
                  <a:schemeClr val="tx1"/>
                </a:solidFill>
                <a:latin typeface="Arial" panose="020B0604020202020204" pitchFamily="34" charset="0"/>
              </a:defRPr>
            </a:lvl2pPr>
            <a:lvl3pPr marL="1155700" indent="-228600">
              <a:tabLst>
                <a:tab pos="239713" algn="l"/>
                <a:tab pos="241300" algn="l"/>
              </a:tabLst>
              <a:defRPr>
                <a:solidFill>
                  <a:schemeClr val="tx1"/>
                </a:solidFill>
                <a:latin typeface="Arial" panose="020B0604020202020204" pitchFamily="34" charset="0"/>
              </a:defRPr>
            </a:lvl3pPr>
            <a:lvl4pPr marL="1600200" indent="-228600">
              <a:tabLst>
                <a:tab pos="239713" algn="l"/>
                <a:tab pos="241300" algn="l"/>
              </a:tabLst>
              <a:defRPr>
                <a:solidFill>
                  <a:schemeClr val="tx1"/>
                </a:solidFill>
                <a:latin typeface="Arial" panose="020B0604020202020204" pitchFamily="34" charset="0"/>
              </a:defRPr>
            </a:lvl4pPr>
            <a:lvl5pPr marL="2057400" indent="-228600">
              <a:tabLst>
                <a:tab pos="239713" algn="l"/>
                <a:tab pos="241300"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239713" algn="l"/>
                <a:tab pos="241300"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239713" algn="l"/>
                <a:tab pos="241300"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239713" algn="l"/>
                <a:tab pos="241300"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239713" algn="l"/>
                <a:tab pos="241300" algn="l"/>
              </a:tabLst>
              <a:defRPr>
                <a:solidFill>
                  <a:schemeClr val="tx1"/>
                </a:solidFill>
                <a:latin typeface="Arial" panose="020B0604020202020204" pitchFamily="34" charset="0"/>
              </a:defRPr>
            </a:lvl9pPr>
          </a:lstStyle>
          <a:p>
            <a:pPr eaLnBrk="1" hangingPunct="1">
              <a:spcBef>
                <a:spcPts val="1038"/>
              </a:spcBef>
              <a:buClr>
                <a:srgbClr val="17406C"/>
              </a:buClr>
              <a:buFont typeface="Arial" panose="020B0604020202020204" pitchFamily="34" charset="0"/>
              <a:buChar char="•"/>
            </a:pPr>
            <a:r>
              <a:rPr lang="en-US" altLang="en-US" sz="2000">
                <a:solidFill>
                  <a:srgbClr val="585858"/>
                </a:solidFill>
                <a:latin typeface="Gill Sans MT" panose="020B0502020104020203" pitchFamily="34" charset="0"/>
                <a:ea typeface="Gill Sans MT" panose="020B0502020104020203" pitchFamily="34" charset="0"/>
                <a:cs typeface="Gill Sans MT" panose="020B0502020104020203" pitchFamily="34" charset="0"/>
              </a:rPr>
              <a:t>Example: </a:t>
            </a:r>
            <a:r>
              <a:rPr lang="en-US" altLang="en-US" sz="2000" u="sng">
                <a:solidFill>
                  <a:srgbClr val="585858"/>
                </a:solidFill>
                <a:latin typeface="Gill Sans MT" panose="020B0502020104020203" pitchFamily="34" charset="0"/>
                <a:ea typeface="Gill Sans MT" panose="020B0502020104020203" pitchFamily="34" charset="0"/>
                <a:cs typeface="Gill Sans MT" panose="020B0502020104020203" pitchFamily="34" charset="0"/>
              </a:rPr>
              <a:t>Continental drift</a:t>
            </a:r>
            <a:endParaRPr lang="en-US" altLang="en-US" sz="2000">
              <a:solidFill>
                <a:srgbClr val="000000"/>
              </a:solidFill>
              <a:latin typeface="Gill Sans MT" panose="020B0502020104020203" pitchFamily="34" charset="0"/>
              <a:ea typeface="Gill Sans MT" panose="020B0502020104020203" pitchFamily="34" charset="0"/>
              <a:cs typeface="Gill Sans MT" panose="020B0502020104020203" pitchFamily="34" charset="0"/>
            </a:endParaRPr>
          </a:p>
          <a:p>
            <a:pPr eaLnBrk="1" hangingPunct="1">
              <a:spcBef>
                <a:spcPts val="938"/>
              </a:spcBef>
              <a:buClr>
                <a:srgbClr val="17406C"/>
              </a:buClr>
              <a:buFont typeface="Arial" panose="020B0604020202020204" pitchFamily="34" charset="0"/>
              <a:buChar char="•"/>
            </a:pPr>
            <a:r>
              <a:rPr lang="en-US" altLang="en-US" sz="2000">
                <a:solidFill>
                  <a:srgbClr val="585858"/>
                </a:solidFill>
                <a:latin typeface="Gill Sans MT" panose="020B0502020104020203" pitchFamily="34" charset="0"/>
                <a:ea typeface="Gill Sans MT" panose="020B0502020104020203" pitchFamily="34" charset="0"/>
                <a:cs typeface="Gill Sans MT" panose="020B0502020104020203" pitchFamily="34" charset="0"/>
              </a:rPr>
              <a:t>In 1903 Alfred Wegener proposed the theory that continents drift</a:t>
            </a:r>
            <a:endParaRPr lang="en-US" altLang="en-US" sz="2000">
              <a:solidFill>
                <a:srgbClr val="000000"/>
              </a:solidFill>
              <a:latin typeface="Gill Sans MT" panose="020B0502020104020203" pitchFamily="34" charset="0"/>
              <a:ea typeface="Gill Sans MT" panose="020B0502020104020203" pitchFamily="34" charset="0"/>
              <a:cs typeface="Gill Sans MT" panose="020B0502020104020203" pitchFamily="34" charset="0"/>
            </a:endParaRPr>
          </a:p>
          <a:p>
            <a:pPr lvl="1" eaLnBrk="1" hangingPunct="1">
              <a:lnSpc>
                <a:spcPct val="110000"/>
              </a:lnSpc>
              <a:spcBef>
                <a:spcPts val="725"/>
              </a:spcBef>
              <a:buClr>
                <a:srgbClr val="17406C"/>
              </a:buClr>
              <a:buFontTx/>
              <a:buChar char="–"/>
            </a:pPr>
            <a:r>
              <a:rPr lang="en-US" altLang="en-US">
                <a:solidFill>
                  <a:srgbClr val="585858"/>
                </a:solidFill>
                <a:latin typeface="Gill Sans MT" panose="020B0502020104020203" pitchFamily="34" charset="0"/>
                <a:ea typeface="Gill Sans MT" panose="020B0502020104020203" pitchFamily="34" charset="0"/>
                <a:cs typeface="Gill Sans MT" panose="020B0502020104020203" pitchFamily="34" charset="0"/>
              </a:rPr>
              <a:t>He noticed that the coastline of the Americas matched the coastlines of Africa &amp; Europe, so he wondered whether they were once joined together</a:t>
            </a:r>
            <a:endParaRPr lang="en-US" altLang="en-US">
              <a:solidFill>
                <a:srgbClr val="000000"/>
              </a:solidFill>
              <a:latin typeface="Gill Sans MT" panose="020B0502020104020203" pitchFamily="34" charset="0"/>
              <a:ea typeface="Gill Sans MT" panose="020B0502020104020203" pitchFamily="34" charset="0"/>
              <a:cs typeface="Gill Sans MT" panose="020B0502020104020203" pitchFamily="34" charset="0"/>
            </a:endParaRPr>
          </a:p>
          <a:p>
            <a:pPr lvl="1" eaLnBrk="1" hangingPunct="1">
              <a:spcBef>
                <a:spcPts val="925"/>
              </a:spcBef>
              <a:buClr>
                <a:srgbClr val="17406C"/>
              </a:buClr>
              <a:buFontTx/>
              <a:buChar char="–"/>
            </a:pPr>
            <a:r>
              <a:rPr lang="en-US" altLang="en-US">
                <a:solidFill>
                  <a:srgbClr val="585858"/>
                </a:solidFill>
                <a:latin typeface="Gill Sans MT" panose="020B0502020104020203" pitchFamily="34" charset="0"/>
                <a:ea typeface="Gill Sans MT" panose="020B0502020104020203" pitchFamily="34" charset="0"/>
                <a:cs typeface="Gill Sans MT" panose="020B0502020104020203" pitchFamily="34" charset="0"/>
              </a:rPr>
              <a:t>With a theory, he started looking for evidence:</a:t>
            </a:r>
            <a:endParaRPr lang="en-US" altLang="en-US">
              <a:solidFill>
                <a:srgbClr val="000000"/>
              </a:solidFill>
              <a:latin typeface="Gill Sans MT" panose="020B0502020104020203" pitchFamily="34" charset="0"/>
              <a:ea typeface="Gill Sans MT" panose="020B0502020104020203" pitchFamily="34" charset="0"/>
              <a:cs typeface="Gill Sans MT" panose="020B0502020104020203" pitchFamily="34" charset="0"/>
            </a:endParaRPr>
          </a:p>
          <a:p>
            <a:pPr lvl="2" eaLnBrk="1" hangingPunct="1">
              <a:spcBef>
                <a:spcPts val="913"/>
              </a:spcBef>
              <a:buClr>
                <a:srgbClr val="17406C"/>
              </a:buClr>
              <a:buFont typeface="Arial" panose="020B0604020202020204" pitchFamily="34" charset="0"/>
              <a:buChar char="•"/>
            </a:pPr>
            <a:r>
              <a:rPr lang="en-US" altLang="en-US" sz="1600">
                <a:solidFill>
                  <a:srgbClr val="585858"/>
                </a:solidFill>
                <a:latin typeface="Gill Sans MT" panose="020B0502020104020203" pitchFamily="34" charset="0"/>
                <a:ea typeface="Gill Sans MT" panose="020B0502020104020203" pitchFamily="34" charset="0"/>
                <a:cs typeface="Gill Sans MT" panose="020B0502020104020203" pitchFamily="34" charset="0"/>
              </a:rPr>
              <a:t>The geology matched up on the edges (e.g. coal seams)</a:t>
            </a:r>
            <a:endParaRPr lang="en-US" altLang="en-US" sz="1600">
              <a:solidFill>
                <a:srgbClr val="000000"/>
              </a:solidFill>
              <a:latin typeface="Gill Sans MT" panose="020B0502020104020203" pitchFamily="34" charset="0"/>
              <a:ea typeface="Gill Sans MT" panose="020B0502020104020203" pitchFamily="34" charset="0"/>
              <a:cs typeface="Gill Sans MT" panose="020B0502020104020203" pitchFamily="34" charset="0"/>
            </a:endParaRPr>
          </a:p>
          <a:p>
            <a:pPr lvl="2" eaLnBrk="1" hangingPunct="1">
              <a:spcBef>
                <a:spcPts val="900"/>
              </a:spcBef>
              <a:buClr>
                <a:srgbClr val="17406C"/>
              </a:buClr>
              <a:buFont typeface="Arial" panose="020B0604020202020204" pitchFamily="34" charset="0"/>
              <a:buChar char="•"/>
            </a:pPr>
            <a:r>
              <a:rPr lang="en-US" altLang="en-US" sz="1600">
                <a:solidFill>
                  <a:srgbClr val="585858"/>
                </a:solidFill>
                <a:latin typeface="Gill Sans MT" panose="020B0502020104020203" pitchFamily="34" charset="0"/>
                <a:ea typeface="Gill Sans MT" panose="020B0502020104020203" pitchFamily="34" charset="0"/>
                <a:cs typeface="Gill Sans MT" panose="020B0502020104020203" pitchFamily="34" charset="0"/>
              </a:rPr>
              <a:t>Matching up of fossils &amp; animals</a:t>
            </a:r>
            <a:endParaRPr lang="en-US" altLang="en-US" sz="1600">
              <a:solidFill>
                <a:srgbClr val="000000"/>
              </a:solidFill>
              <a:latin typeface="Gill Sans MT" panose="020B0502020104020203" pitchFamily="34" charset="0"/>
              <a:ea typeface="Gill Sans MT" panose="020B0502020104020203" pitchFamily="34" charset="0"/>
              <a:cs typeface="Gill Sans MT" panose="020B0502020104020203" pitchFamily="34" charset="0"/>
            </a:endParaRPr>
          </a:p>
          <a:p>
            <a:pPr lvl="1" eaLnBrk="1" hangingPunct="1">
              <a:spcBef>
                <a:spcPts val="888"/>
              </a:spcBef>
              <a:buClr>
                <a:srgbClr val="17406C"/>
              </a:buClr>
              <a:buFontTx/>
              <a:buChar char="–"/>
            </a:pPr>
            <a:r>
              <a:rPr lang="en-US" altLang="en-US">
                <a:solidFill>
                  <a:srgbClr val="585858"/>
                </a:solidFill>
                <a:latin typeface="Gill Sans MT" panose="020B0502020104020203" pitchFamily="34" charset="0"/>
                <a:ea typeface="Gill Sans MT" panose="020B0502020104020203" pitchFamily="34" charset="0"/>
                <a:cs typeface="Gill Sans MT" panose="020B0502020104020203" pitchFamily="34" charset="0"/>
              </a:rPr>
              <a:t>His theory was ridiculed by experts of the time (no theory on how it happens)</a:t>
            </a:r>
            <a:endParaRPr lang="en-US" altLang="en-US">
              <a:solidFill>
                <a:srgbClr val="000000"/>
              </a:solidFill>
              <a:latin typeface="Gill Sans MT" panose="020B0502020104020203" pitchFamily="34" charset="0"/>
              <a:ea typeface="Gill Sans MT" panose="020B0502020104020203" pitchFamily="34" charset="0"/>
              <a:cs typeface="Gill Sans MT" panose="020B0502020104020203" pitchFamily="34" charset="0"/>
            </a:endParaRPr>
          </a:p>
          <a:p>
            <a:pPr eaLnBrk="1" hangingPunct="1">
              <a:spcBef>
                <a:spcPts val="900"/>
              </a:spcBef>
              <a:buClr>
                <a:srgbClr val="17406C"/>
              </a:buClr>
              <a:buFont typeface="Arial" panose="020B0604020202020204" pitchFamily="34" charset="0"/>
              <a:buChar char="•"/>
            </a:pPr>
            <a:r>
              <a:rPr lang="en-US" altLang="en-US" sz="2000">
                <a:solidFill>
                  <a:srgbClr val="585858"/>
                </a:solidFill>
                <a:latin typeface="Gill Sans MT" panose="020B0502020104020203" pitchFamily="34" charset="0"/>
                <a:ea typeface="Gill Sans MT" panose="020B0502020104020203" pitchFamily="34" charset="0"/>
                <a:cs typeface="Gill Sans MT" panose="020B0502020104020203" pitchFamily="34" charset="0"/>
              </a:rPr>
              <a:t>1953:Theory of plate tectonics finally led to acceptance of continental drift</a:t>
            </a:r>
            <a:endParaRPr lang="en-US" altLang="en-US" sz="2000">
              <a:solidFill>
                <a:srgbClr val="000000"/>
              </a:solidFill>
              <a:latin typeface="Gill Sans MT" panose="020B0502020104020203" pitchFamily="34" charset="0"/>
              <a:ea typeface="Gill Sans MT" panose="020B0502020104020203" pitchFamily="34" charset="0"/>
              <a:cs typeface="Gill Sans MT" panose="020B0502020104020203" pitchFamily="34" charset="0"/>
            </a:endParaRPr>
          </a:p>
        </p:txBody>
      </p:sp>
      <p:pic>
        <p:nvPicPr>
          <p:cNvPr id="4100" name="object 4" descr="The image features two world maps side by side. On the left, labeled &quot;135 Million Years Ago,&quot; the continents are arranged differently than in the present day. The landmasses appear more connected, with a noticeable absence of the familiar shapes of modern continents. &#10;&#10;On the right, labeled &quot;Present Day,&quot; the map shows the current configuration of continents, including recognizable shapes like North America, South America, Africa, Europe, Asia, and Australia. The background of both maps is light blue, representing the oceans, and the overall design is simple and cartoonish, with a bright yellow border surrounding the maps.">
            <a:extLst>
              <a:ext uri="{FF2B5EF4-FFF2-40B4-BE49-F238E27FC236}">
                <a16:creationId xmlns:a16="http://schemas.microsoft.com/office/drawing/2014/main" id="{A905D004-17B8-C314-E681-F5913D0C37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24525" y="5218113"/>
            <a:ext cx="2962275" cy="162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object 5">
            <a:extLst>
              <a:ext uri="{FF2B5EF4-FFF2-40B4-BE49-F238E27FC236}">
                <a16:creationId xmlns:a16="http://schemas.microsoft.com/office/drawing/2014/main" id="{243D3BD4-7DF5-72D9-14C2-B4C301423300}"/>
              </a:ext>
            </a:extLst>
          </p:cNvPr>
          <p:cNvSpPr>
            <a:spLocks noGrp="1"/>
          </p:cNvSpPr>
          <p:nvPr>
            <p:ph type="ftr" sz="quarter" idx="10"/>
          </p:nvPr>
        </p:nvSpPr>
        <p:spPr/>
        <p:txBody>
          <a:bodyPr vert="horz" tIns="3175" rtlCol="0"/>
          <a:lstStyle/>
          <a:p>
            <a:pPr>
              <a:defRPr/>
            </a:pPr>
            <a:r>
              <a:t>COS700</a:t>
            </a:r>
            <a:r>
              <a:rPr spc="-30"/>
              <a:t> </a:t>
            </a:r>
            <a:r>
              <a:t>Research</a:t>
            </a:r>
            <a:r>
              <a:rPr spc="-35"/>
              <a:t> </a:t>
            </a:r>
            <a:r>
              <a:rPr spc="-10"/>
              <a:t>Methods</a:t>
            </a:r>
          </a:p>
        </p:txBody>
      </p:sp>
      <p:sp>
        <p:nvSpPr>
          <p:cNvPr id="6" name="object 6">
            <a:extLst>
              <a:ext uri="{FF2B5EF4-FFF2-40B4-BE49-F238E27FC236}">
                <a16:creationId xmlns:a16="http://schemas.microsoft.com/office/drawing/2014/main" id="{AB424215-3FDC-6E04-B519-BB48F96547A0}"/>
              </a:ext>
            </a:extLst>
          </p:cNvPr>
          <p:cNvSpPr>
            <a:spLocks noGrp="1"/>
          </p:cNvSpPr>
          <p:nvPr>
            <p:ph type="sldNum" sz="quarter" idx="12"/>
          </p:nvPr>
        </p:nvSpPr>
        <p:spPr/>
        <p:txBody>
          <a:bodyPr vert="horz" tIns="3175" rtlCol="0"/>
          <a:lstStyle/>
          <a:p>
            <a:pPr>
              <a:defRPr/>
            </a:pPr>
            <a:fld id="{BD761367-628E-415B-A763-A56B646C9A02}" type="slidenum">
              <a:rPr/>
              <a:pPr>
                <a:defRPr/>
              </a:pPr>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11559F46-A2A7-B45A-C99C-51C955A4BA51}"/>
              </a:ext>
            </a:extLst>
          </p:cNvPr>
          <p:cNvSpPr txBox="1">
            <a:spLocks noGrp="1"/>
          </p:cNvSpPr>
          <p:nvPr>
            <p:ph type="title"/>
          </p:nvPr>
        </p:nvSpPr>
        <p:spPr>
          <a:xfrm>
            <a:off x="1017588" y="144463"/>
            <a:ext cx="6437312" cy="1416050"/>
          </a:xfrm>
        </p:spPr>
        <p:txBody>
          <a:bodyPr tIns="94615"/>
          <a:lstStyle/>
          <a:p>
            <a:pPr marL="12700" eaLnBrk="1" hangingPunct="1">
              <a:lnSpc>
                <a:spcPts val="5188"/>
              </a:lnSpc>
              <a:spcBef>
                <a:spcPts val="750"/>
              </a:spcBef>
            </a:pPr>
            <a:r>
              <a:rPr lang="en-US" altLang="en-US" sz="4800">
                <a:latin typeface="Impact" panose="020B0806030902050204" pitchFamily="34" charset="0"/>
                <a:ea typeface="Impact" panose="020B0806030902050204" pitchFamily="34" charset="0"/>
                <a:cs typeface="Impact" panose="020B0806030902050204" pitchFamily="34" charset="0"/>
              </a:rPr>
              <a:t>ASSESSING VALIDITY OF A RESEARCH FINDING</a:t>
            </a:r>
          </a:p>
        </p:txBody>
      </p:sp>
      <p:sp>
        <p:nvSpPr>
          <p:cNvPr id="3" name="object 3">
            <a:extLst>
              <a:ext uri="{FF2B5EF4-FFF2-40B4-BE49-F238E27FC236}">
                <a16:creationId xmlns:a16="http://schemas.microsoft.com/office/drawing/2014/main" id="{0D995A6F-8880-A374-923A-A25BD5385BFA}"/>
              </a:ext>
            </a:extLst>
          </p:cNvPr>
          <p:cNvSpPr txBox="1"/>
          <p:nvPr/>
        </p:nvSpPr>
        <p:spPr>
          <a:xfrm>
            <a:off x="814388" y="1719263"/>
            <a:ext cx="6315075" cy="3006725"/>
          </a:xfrm>
          <a:prstGeom prst="rect">
            <a:avLst/>
          </a:prstGeom>
        </p:spPr>
        <p:txBody>
          <a:bodyPr lIns="0" tIns="146685" rIns="0" bIns="0">
            <a:spAutoFit/>
          </a:bodyPr>
          <a:lstStyle/>
          <a:p>
            <a:pPr marL="12700" eaLnBrk="1" fontAlgn="auto" hangingPunct="1">
              <a:spcBef>
                <a:spcPts val="1155"/>
              </a:spcBef>
              <a:spcAft>
                <a:spcPts val="0"/>
              </a:spcAft>
              <a:defRPr/>
            </a:pPr>
            <a:r>
              <a:rPr sz="2000" kern="0" dirty="0">
                <a:solidFill>
                  <a:srgbClr val="585858"/>
                </a:solidFill>
                <a:latin typeface="Gill Sans MT"/>
                <a:cs typeface="Gill Sans MT"/>
              </a:rPr>
              <a:t>Example:</a:t>
            </a:r>
            <a:r>
              <a:rPr sz="2000" kern="0" spc="-235" dirty="0">
                <a:solidFill>
                  <a:srgbClr val="585858"/>
                </a:solidFill>
                <a:latin typeface="Gill Sans MT"/>
                <a:cs typeface="Gill Sans MT"/>
              </a:rPr>
              <a:t> </a:t>
            </a:r>
            <a:r>
              <a:rPr sz="2000" u="sng" kern="0" dirty="0">
                <a:solidFill>
                  <a:srgbClr val="585858"/>
                </a:solidFill>
                <a:uFill>
                  <a:solidFill>
                    <a:srgbClr val="585858"/>
                  </a:solidFill>
                </a:uFill>
                <a:latin typeface="Gill Sans MT"/>
                <a:cs typeface="Gill Sans MT"/>
              </a:rPr>
              <a:t>Guns</a:t>
            </a:r>
            <a:r>
              <a:rPr sz="2000" u="sng" kern="0" spc="-20" dirty="0">
                <a:solidFill>
                  <a:srgbClr val="585858"/>
                </a:solidFill>
                <a:uFill>
                  <a:solidFill>
                    <a:srgbClr val="585858"/>
                  </a:solidFill>
                </a:uFill>
                <a:latin typeface="Gill Sans MT"/>
                <a:cs typeface="Gill Sans MT"/>
              </a:rPr>
              <a:t> </a:t>
            </a:r>
            <a:r>
              <a:rPr sz="2000" u="sng" kern="0" dirty="0">
                <a:solidFill>
                  <a:srgbClr val="585858"/>
                </a:solidFill>
                <a:uFill>
                  <a:solidFill>
                    <a:srgbClr val="585858"/>
                  </a:solidFill>
                </a:uFill>
                <a:latin typeface="Gill Sans MT"/>
                <a:cs typeface="Gill Sans MT"/>
              </a:rPr>
              <a:t>&amp; </a:t>
            </a:r>
            <a:r>
              <a:rPr sz="2000" u="sng" kern="0" spc="-10" dirty="0">
                <a:solidFill>
                  <a:srgbClr val="585858"/>
                </a:solidFill>
                <a:uFill>
                  <a:solidFill>
                    <a:srgbClr val="585858"/>
                  </a:solidFill>
                </a:uFill>
                <a:latin typeface="Gill Sans MT"/>
                <a:cs typeface="Gill Sans MT"/>
              </a:rPr>
              <a:t>Crime</a:t>
            </a:r>
            <a:endParaRPr sz="2000" kern="0">
              <a:solidFill>
                <a:sysClr val="windowText" lastClr="000000"/>
              </a:solidFill>
              <a:latin typeface="Gill Sans MT"/>
              <a:cs typeface="Gill Sans MT"/>
            </a:endParaRPr>
          </a:p>
          <a:p>
            <a:pPr marL="419734" indent="-229235" eaLnBrk="1" fontAlgn="auto" hangingPunct="1">
              <a:spcBef>
                <a:spcPts val="940"/>
              </a:spcBef>
              <a:spcAft>
                <a:spcPts val="0"/>
              </a:spcAft>
              <a:buClr>
                <a:srgbClr val="17406C"/>
              </a:buClr>
              <a:buFontTx/>
              <a:buChar char="–"/>
              <a:tabLst>
                <a:tab pos="420370" algn="l"/>
              </a:tabLst>
              <a:defRPr/>
            </a:pPr>
            <a:r>
              <a:rPr kern="0" dirty="0">
                <a:solidFill>
                  <a:srgbClr val="585858"/>
                </a:solidFill>
                <a:latin typeface="Gill Sans MT"/>
                <a:cs typeface="Gill Sans MT"/>
              </a:rPr>
              <a:t>Research</a:t>
            </a:r>
            <a:r>
              <a:rPr kern="0" spc="-40" dirty="0">
                <a:solidFill>
                  <a:srgbClr val="585858"/>
                </a:solidFill>
                <a:latin typeface="Gill Sans MT"/>
                <a:cs typeface="Gill Sans MT"/>
              </a:rPr>
              <a:t> </a:t>
            </a:r>
            <a:r>
              <a:rPr kern="0" dirty="0">
                <a:solidFill>
                  <a:srgbClr val="585858"/>
                </a:solidFill>
                <a:latin typeface="Gill Sans MT"/>
                <a:cs typeface="Gill Sans MT"/>
              </a:rPr>
              <a:t>study</a:t>
            </a:r>
            <a:r>
              <a:rPr kern="0" spc="-190" dirty="0">
                <a:solidFill>
                  <a:srgbClr val="585858"/>
                </a:solidFill>
                <a:latin typeface="Gill Sans MT"/>
                <a:cs typeface="Gill Sans MT"/>
              </a:rPr>
              <a:t> </a:t>
            </a:r>
            <a:r>
              <a:rPr kern="0" dirty="0">
                <a:solidFill>
                  <a:srgbClr val="585858"/>
                </a:solidFill>
                <a:latin typeface="Gill Sans MT"/>
                <a:cs typeface="Gill Sans MT"/>
              </a:rPr>
              <a:t>A</a:t>
            </a:r>
            <a:r>
              <a:rPr kern="0" spc="-20" dirty="0">
                <a:solidFill>
                  <a:srgbClr val="585858"/>
                </a:solidFill>
                <a:latin typeface="Gill Sans MT"/>
                <a:cs typeface="Gill Sans MT"/>
              </a:rPr>
              <a:t> </a:t>
            </a:r>
            <a:r>
              <a:rPr kern="0" dirty="0">
                <a:solidFill>
                  <a:srgbClr val="585858"/>
                </a:solidFill>
                <a:latin typeface="Gill Sans MT"/>
                <a:cs typeface="Gill Sans MT"/>
              </a:rPr>
              <a:t>has</a:t>
            </a:r>
            <a:r>
              <a:rPr kern="0" spc="-20" dirty="0">
                <a:solidFill>
                  <a:srgbClr val="585858"/>
                </a:solidFill>
                <a:latin typeface="Gill Sans MT"/>
                <a:cs typeface="Gill Sans MT"/>
              </a:rPr>
              <a:t> </a:t>
            </a:r>
            <a:r>
              <a:rPr kern="0" dirty="0">
                <a:solidFill>
                  <a:srgbClr val="585858"/>
                </a:solidFill>
                <a:latin typeface="Gill Sans MT"/>
                <a:cs typeface="Gill Sans MT"/>
              </a:rPr>
              <a:t>shown</a:t>
            </a:r>
            <a:r>
              <a:rPr kern="0" spc="-35" dirty="0">
                <a:solidFill>
                  <a:srgbClr val="585858"/>
                </a:solidFill>
                <a:latin typeface="Gill Sans MT"/>
                <a:cs typeface="Gill Sans MT"/>
              </a:rPr>
              <a:t> </a:t>
            </a:r>
            <a:r>
              <a:rPr kern="0" dirty="0">
                <a:solidFill>
                  <a:srgbClr val="585858"/>
                </a:solidFill>
                <a:latin typeface="Gill Sans MT"/>
                <a:cs typeface="Gill Sans MT"/>
              </a:rPr>
              <a:t>that</a:t>
            </a:r>
            <a:r>
              <a:rPr kern="0" spc="-20" dirty="0">
                <a:solidFill>
                  <a:srgbClr val="585858"/>
                </a:solidFill>
                <a:latin typeface="Gill Sans MT"/>
                <a:cs typeface="Gill Sans MT"/>
              </a:rPr>
              <a:t> </a:t>
            </a:r>
            <a:r>
              <a:rPr kern="0" dirty="0">
                <a:solidFill>
                  <a:srgbClr val="585858"/>
                </a:solidFill>
                <a:latin typeface="Gill Sans MT"/>
                <a:cs typeface="Gill Sans MT"/>
              </a:rPr>
              <a:t>more</a:t>
            </a:r>
            <a:r>
              <a:rPr kern="0" spc="-20" dirty="0">
                <a:solidFill>
                  <a:srgbClr val="585858"/>
                </a:solidFill>
                <a:latin typeface="Gill Sans MT"/>
                <a:cs typeface="Gill Sans MT"/>
              </a:rPr>
              <a:t> </a:t>
            </a:r>
            <a:r>
              <a:rPr kern="0" dirty="0">
                <a:solidFill>
                  <a:srgbClr val="585858"/>
                </a:solidFill>
                <a:latin typeface="Gill Sans MT"/>
                <a:cs typeface="Gill Sans MT"/>
              </a:rPr>
              <a:t>guns</a:t>
            </a:r>
            <a:r>
              <a:rPr kern="0" spc="-15" dirty="0">
                <a:solidFill>
                  <a:srgbClr val="585858"/>
                </a:solidFill>
                <a:latin typeface="Gill Sans MT"/>
                <a:cs typeface="Gill Sans MT"/>
              </a:rPr>
              <a:t> </a:t>
            </a:r>
            <a:r>
              <a:rPr kern="0" dirty="0">
                <a:solidFill>
                  <a:srgbClr val="585858"/>
                </a:solidFill>
                <a:latin typeface="Gill Sans MT"/>
                <a:cs typeface="Gill Sans MT"/>
              </a:rPr>
              <a:t>means</a:t>
            </a:r>
            <a:r>
              <a:rPr kern="0" spc="-30" dirty="0">
                <a:solidFill>
                  <a:srgbClr val="585858"/>
                </a:solidFill>
                <a:latin typeface="Gill Sans MT"/>
                <a:cs typeface="Gill Sans MT"/>
              </a:rPr>
              <a:t> </a:t>
            </a:r>
            <a:r>
              <a:rPr kern="0" dirty="0">
                <a:solidFill>
                  <a:srgbClr val="585858"/>
                </a:solidFill>
                <a:latin typeface="Gill Sans MT"/>
                <a:cs typeface="Gill Sans MT"/>
              </a:rPr>
              <a:t>less</a:t>
            </a:r>
            <a:r>
              <a:rPr kern="0" spc="-30" dirty="0">
                <a:solidFill>
                  <a:srgbClr val="585858"/>
                </a:solidFill>
                <a:latin typeface="Gill Sans MT"/>
                <a:cs typeface="Gill Sans MT"/>
              </a:rPr>
              <a:t> </a:t>
            </a:r>
            <a:r>
              <a:rPr kern="0" spc="-10" dirty="0">
                <a:solidFill>
                  <a:srgbClr val="585858"/>
                </a:solidFill>
                <a:latin typeface="Gill Sans MT"/>
                <a:cs typeface="Gill Sans MT"/>
              </a:rPr>
              <a:t>crime</a:t>
            </a:r>
            <a:endParaRPr kern="0">
              <a:solidFill>
                <a:sysClr val="windowText" lastClr="000000"/>
              </a:solidFill>
              <a:latin typeface="Gill Sans MT"/>
              <a:cs typeface="Gill Sans MT"/>
            </a:endParaRPr>
          </a:p>
          <a:p>
            <a:pPr marL="419734" indent="-229235" eaLnBrk="1" fontAlgn="auto" hangingPunct="1">
              <a:spcBef>
                <a:spcPts val="930"/>
              </a:spcBef>
              <a:spcAft>
                <a:spcPts val="0"/>
              </a:spcAft>
              <a:buClr>
                <a:srgbClr val="17406C"/>
              </a:buClr>
              <a:buFontTx/>
              <a:buChar char="–"/>
              <a:tabLst>
                <a:tab pos="420370" algn="l"/>
              </a:tabLst>
              <a:defRPr/>
            </a:pPr>
            <a:r>
              <a:rPr kern="0" dirty="0">
                <a:solidFill>
                  <a:srgbClr val="585858"/>
                </a:solidFill>
                <a:latin typeface="Gill Sans MT"/>
                <a:cs typeface="Gill Sans MT"/>
              </a:rPr>
              <a:t>Research</a:t>
            </a:r>
            <a:r>
              <a:rPr kern="0" spc="-35" dirty="0">
                <a:solidFill>
                  <a:srgbClr val="585858"/>
                </a:solidFill>
                <a:latin typeface="Gill Sans MT"/>
                <a:cs typeface="Gill Sans MT"/>
              </a:rPr>
              <a:t> </a:t>
            </a:r>
            <a:r>
              <a:rPr kern="0" dirty="0">
                <a:solidFill>
                  <a:srgbClr val="585858"/>
                </a:solidFill>
                <a:latin typeface="Gill Sans MT"/>
                <a:cs typeface="Gill Sans MT"/>
              </a:rPr>
              <a:t>study</a:t>
            </a:r>
            <a:r>
              <a:rPr kern="0" spc="-25" dirty="0">
                <a:solidFill>
                  <a:srgbClr val="585858"/>
                </a:solidFill>
                <a:latin typeface="Gill Sans MT"/>
                <a:cs typeface="Gill Sans MT"/>
              </a:rPr>
              <a:t> </a:t>
            </a:r>
            <a:r>
              <a:rPr kern="0" dirty="0">
                <a:solidFill>
                  <a:srgbClr val="585858"/>
                </a:solidFill>
                <a:latin typeface="Gill Sans MT"/>
                <a:cs typeface="Gill Sans MT"/>
              </a:rPr>
              <a:t>B</a:t>
            </a:r>
            <a:r>
              <a:rPr kern="0" spc="-25" dirty="0">
                <a:solidFill>
                  <a:srgbClr val="585858"/>
                </a:solidFill>
                <a:latin typeface="Gill Sans MT"/>
                <a:cs typeface="Gill Sans MT"/>
              </a:rPr>
              <a:t> </a:t>
            </a:r>
            <a:r>
              <a:rPr kern="0" dirty="0">
                <a:solidFill>
                  <a:srgbClr val="585858"/>
                </a:solidFill>
                <a:latin typeface="Gill Sans MT"/>
                <a:cs typeface="Gill Sans MT"/>
              </a:rPr>
              <a:t>has</a:t>
            </a:r>
            <a:r>
              <a:rPr kern="0" spc="-30" dirty="0">
                <a:solidFill>
                  <a:srgbClr val="585858"/>
                </a:solidFill>
                <a:latin typeface="Gill Sans MT"/>
                <a:cs typeface="Gill Sans MT"/>
              </a:rPr>
              <a:t> </a:t>
            </a:r>
            <a:r>
              <a:rPr kern="0" dirty="0">
                <a:solidFill>
                  <a:srgbClr val="585858"/>
                </a:solidFill>
                <a:latin typeface="Gill Sans MT"/>
                <a:cs typeface="Gill Sans MT"/>
              </a:rPr>
              <a:t>shown</a:t>
            </a:r>
            <a:r>
              <a:rPr kern="0" spc="-35" dirty="0">
                <a:solidFill>
                  <a:srgbClr val="585858"/>
                </a:solidFill>
                <a:latin typeface="Gill Sans MT"/>
                <a:cs typeface="Gill Sans MT"/>
              </a:rPr>
              <a:t> </a:t>
            </a:r>
            <a:r>
              <a:rPr kern="0" dirty="0">
                <a:solidFill>
                  <a:srgbClr val="585858"/>
                </a:solidFill>
                <a:latin typeface="Gill Sans MT"/>
                <a:cs typeface="Gill Sans MT"/>
              </a:rPr>
              <a:t>that</a:t>
            </a:r>
            <a:r>
              <a:rPr kern="0" spc="-15" dirty="0">
                <a:solidFill>
                  <a:srgbClr val="585858"/>
                </a:solidFill>
                <a:latin typeface="Gill Sans MT"/>
                <a:cs typeface="Gill Sans MT"/>
              </a:rPr>
              <a:t> </a:t>
            </a:r>
            <a:r>
              <a:rPr kern="0" dirty="0">
                <a:solidFill>
                  <a:srgbClr val="585858"/>
                </a:solidFill>
                <a:latin typeface="Gill Sans MT"/>
                <a:cs typeface="Gill Sans MT"/>
              </a:rPr>
              <a:t>more</a:t>
            </a:r>
            <a:r>
              <a:rPr kern="0" spc="-30" dirty="0">
                <a:solidFill>
                  <a:srgbClr val="585858"/>
                </a:solidFill>
                <a:latin typeface="Gill Sans MT"/>
                <a:cs typeface="Gill Sans MT"/>
              </a:rPr>
              <a:t> </a:t>
            </a:r>
            <a:r>
              <a:rPr kern="0" dirty="0">
                <a:solidFill>
                  <a:srgbClr val="585858"/>
                </a:solidFill>
                <a:latin typeface="Gill Sans MT"/>
                <a:cs typeface="Gill Sans MT"/>
              </a:rPr>
              <a:t>guns</a:t>
            </a:r>
            <a:r>
              <a:rPr kern="0" spc="-20" dirty="0">
                <a:solidFill>
                  <a:srgbClr val="585858"/>
                </a:solidFill>
                <a:latin typeface="Gill Sans MT"/>
                <a:cs typeface="Gill Sans MT"/>
              </a:rPr>
              <a:t> </a:t>
            </a:r>
            <a:r>
              <a:rPr kern="0" dirty="0">
                <a:solidFill>
                  <a:srgbClr val="585858"/>
                </a:solidFill>
                <a:latin typeface="Gill Sans MT"/>
                <a:cs typeface="Gill Sans MT"/>
              </a:rPr>
              <a:t>means</a:t>
            </a:r>
            <a:r>
              <a:rPr kern="0" spc="-35" dirty="0">
                <a:solidFill>
                  <a:srgbClr val="585858"/>
                </a:solidFill>
                <a:latin typeface="Gill Sans MT"/>
                <a:cs typeface="Gill Sans MT"/>
              </a:rPr>
              <a:t> </a:t>
            </a:r>
            <a:r>
              <a:rPr kern="0" dirty="0">
                <a:solidFill>
                  <a:srgbClr val="585858"/>
                </a:solidFill>
                <a:latin typeface="Gill Sans MT"/>
                <a:cs typeface="Gill Sans MT"/>
              </a:rPr>
              <a:t>more</a:t>
            </a:r>
            <a:r>
              <a:rPr kern="0" spc="-20" dirty="0">
                <a:solidFill>
                  <a:srgbClr val="585858"/>
                </a:solidFill>
                <a:latin typeface="Gill Sans MT"/>
                <a:cs typeface="Gill Sans MT"/>
              </a:rPr>
              <a:t> </a:t>
            </a:r>
            <a:r>
              <a:rPr kern="0" spc="-10" dirty="0">
                <a:solidFill>
                  <a:srgbClr val="585858"/>
                </a:solidFill>
                <a:latin typeface="Gill Sans MT"/>
                <a:cs typeface="Gill Sans MT"/>
              </a:rPr>
              <a:t>crime</a:t>
            </a:r>
            <a:endParaRPr kern="0">
              <a:solidFill>
                <a:sysClr val="windowText" lastClr="000000"/>
              </a:solidFill>
              <a:latin typeface="Gill Sans MT"/>
              <a:cs typeface="Gill Sans MT"/>
            </a:endParaRPr>
          </a:p>
          <a:p>
            <a:pPr marL="419734" indent="-229235" eaLnBrk="1" fontAlgn="auto" hangingPunct="1">
              <a:spcBef>
                <a:spcPts val="910"/>
              </a:spcBef>
              <a:spcAft>
                <a:spcPts val="0"/>
              </a:spcAft>
              <a:buClr>
                <a:srgbClr val="17406C"/>
              </a:buClr>
              <a:buFontTx/>
              <a:buChar char="–"/>
              <a:tabLst>
                <a:tab pos="420370" algn="l"/>
              </a:tabLst>
              <a:defRPr/>
            </a:pPr>
            <a:r>
              <a:rPr kern="0" dirty="0">
                <a:solidFill>
                  <a:srgbClr val="585858"/>
                </a:solidFill>
                <a:latin typeface="Gill Sans MT"/>
                <a:cs typeface="Gill Sans MT"/>
              </a:rPr>
              <a:t>Which</a:t>
            </a:r>
            <a:r>
              <a:rPr kern="0" spc="-10" dirty="0">
                <a:solidFill>
                  <a:srgbClr val="585858"/>
                </a:solidFill>
                <a:latin typeface="Gill Sans MT"/>
                <a:cs typeface="Gill Sans MT"/>
              </a:rPr>
              <a:t> </a:t>
            </a:r>
            <a:r>
              <a:rPr kern="0" dirty="0">
                <a:solidFill>
                  <a:srgbClr val="585858"/>
                </a:solidFill>
                <a:latin typeface="Gill Sans MT"/>
                <a:cs typeface="Gill Sans MT"/>
              </a:rPr>
              <a:t>study</a:t>
            </a:r>
            <a:r>
              <a:rPr kern="0" spc="-35" dirty="0">
                <a:solidFill>
                  <a:srgbClr val="585858"/>
                </a:solidFill>
                <a:latin typeface="Gill Sans MT"/>
                <a:cs typeface="Gill Sans MT"/>
              </a:rPr>
              <a:t> </a:t>
            </a:r>
            <a:r>
              <a:rPr kern="0" dirty="0">
                <a:solidFill>
                  <a:srgbClr val="585858"/>
                </a:solidFill>
                <a:latin typeface="Gill Sans MT"/>
                <a:cs typeface="Gill Sans MT"/>
              </a:rPr>
              <a:t>do</a:t>
            </a:r>
            <a:r>
              <a:rPr kern="0" spc="-15" dirty="0">
                <a:solidFill>
                  <a:srgbClr val="585858"/>
                </a:solidFill>
                <a:latin typeface="Gill Sans MT"/>
                <a:cs typeface="Gill Sans MT"/>
              </a:rPr>
              <a:t> </a:t>
            </a:r>
            <a:r>
              <a:rPr kern="0" dirty="0">
                <a:solidFill>
                  <a:srgbClr val="585858"/>
                </a:solidFill>
                <a:latin typeface="Gill Sans MT"/>
                <a:cs typeface="Gill Sans MT"/>
              </a:rPr>
              <a:t>you</a:t>
            </a:r>
            <a:r>
              <a:rPr kern="0" spc="-10" dirty="0">
                <a:solidFill>
                  <a:srgbClr val="585858"/>
                </a:solidFill>
                <a:latin typeface="Gill Sans MT"/>
                <a:cs typeface="Gill Sans MT"/>
              </a:rPr>
              <a:t> believe?</a:t>
            </a:r>
            <a:endParaRPr kern="0">
              <a:solidFill>
                <a:sysClr val="windowText" lastClr="000000"/>
              </a:solidFill>
              <a:latin typeface="Gill Sans MT"/>
              <a:cs typeface="Gill Sans MT"/>
            </a:endParaRPr>
          </a:p>
          <a:p>
            <a:pPr eaLnBrk="1" fontAlgn="auto" hangingPunct="1">
              <a:spcBef>
                <a:spcPts val="40"/>
              </a:spcBef>
              <a:spcAft>
                <a:spcPts val="0"/>
              </a:spcAft>
              <a:buClr>
                <a:srgbClr val="17406C"/>
              </a:buClr>
              <a:buFont typeface="Gill Sans MT"/>
              <a:buChar char="–"/>
              <a:defRPr/>
            </a:pPr>
            <a:endParaRPr sz="2500" kern="0">
              <a:solidFill>
                <a:sysClr val="windowText" lastClr="000000"/>
              </a:solidFill>
              <a:latin typeface="Gill Sans MT"/>
              <a:cs typeface="Gill Sans MT"/>
            </a:endParaRPr>
          </a:p>
          <a:p>
            <a:pPr marL="419734" indent="-229235" eaLnBrk="1" fontAlgn="auto" hangingPunct="1">
              <a:spcBef>
                <a:spcPts val="5"/>
              </a:spcBef>
              <a:spcAft>
                <a:spcPts val="0"/>
              </a:spcAft>
              <a:buClr>
                <a:srgbClr val="17406C"/>
              </a:buClr>
              <a:buFontTx/>
              <a:buChar char="–"/>
              <a:tabLst>
                <a:tab pos="420370" algn="l"/>
              </a:tabLst>
              <a:defRPr/>
            </a:pPr>
            <a:r>
              <a:rPr kern="0" dirty="0">
                <a:solidFill>
                  <a:srgbClr val="585858"/>
                </a:solidFill>
                <a:latin typeface="Gill Sans MT"/>
                <a:cs typeface="Gill Sans MT"/>
              </a:rPr>
              <a:t>Will</a:t>
            </a:r>
            <a:r>
              <a:rPr kern="0" spc="-5" dirty="0">
                <a:solidFill>
                  <a:srgbClr val="585858"/>
                </a:solidFill>
                <a:latin typeface="Gill Sans MT"/>
                <a:cs typeface="Gill Sans MT"/>
              </a:rPr>
              <a:t> </a:t>
            </a:r>
            <a:r>
              <a:rPr kern="0" dirty="0">
                <a:solidFill>
                  <a:srgbClr val="585858"/>
                </a:solidFill>
                <a:latin typeface="Gill Sans MT"/>
                <a:cs typeface="Gill Sans MT"/>
              </a:rPr>
              <a:t>a</a:t>
            </a:r>
            <a:r>
              <a:rPr kern="0" spc="-25" dirty="0">
                <a:solidFill>
                  <a:srgbClr val="585858"/>
                </a:solidFill>
                <a:latin typeface="Gill Sans MT"/>
                <a:cs typeface="Gill Sans MT"/>
              </a:rPr>
              <a:t> </a:t>
            </a:r>
            <a:r>
              <a:rPr i="1" kern="0" dirty="0">
                <a:solidFill>
                  <a:srgbClr val="585858"/>
                </a:solidFill>
                <a:latin typeface="Gill Sans MT"/>
                <a:cs typeface="Gill Sans MT"/>
              </a:rPr>
              <a:t>logical</a:t>
            </a:r>
            <a:r>
              <a:rPr i="1" kern="0" spc="-30" dirty="0">
                <a:solidFill>
                  <a:srgbClr val="585858"/>
                </a:solidFill>
                <a:latin typeface="Gill Sans MT"/>
                <a:cs typeface="Gill Sans MT"/>
              </a:rPr>
              <a:t> </a:t>
            </a:r>
            <a:r>
              <a:rPr i="1" kern="0" dirty="0">
                <a:solidFill>
                  <a:srgbClr val="585858"/>
                </a:solidFill>
                <a:latin typeface="Gill Sans MT"/>
                <a:cs typeface="Gill Sans MT"/>
              </a:rPr>
              <a:t>argument </a:t>
            </a:r>
            <a:r>
              <a:rPr kern="0" dirty="0">
                <a:solidFill>
                  <a:srgbClr val="585858"/>
                </a:solidFill>
                <a:latin typeface="Gill Sans MT"/>
                <a:cs typeface="Gill Sans MT"/>
              </a:rPr>
              <a:t>convince</a:t>
            </a:r>
            <a:r>
              <a:rPr kern="0" spc="-35" dirty="0">
                <a:solidFill>
                  <a:srgbClr val="585858"/>
                </a:solidFill>
                <a:latin typeface="Gill Sans MT"/>
                <a:cs typeface="Gill Sans MT"/>
              </a:rPr>
              <a:t> </a:t>
            </a:r>
            <a:r>
              <a:rPr kern="0" spc="-20" dirty="0">
                <a:solidFill>
                  <a:srgbClr val="585858"/>
                </a:solidFill>
                <a:latin typeface="Gill Sans MT"/>
                <a:cs typeface="Gill Sans MT"/>
              </a:rPr>
              <a:t>you?</a:t>
            </a:r>
            <a:endParaRPr kern="0">
              <a:solidFill>
                <a:sysClr val="windowText" lastClr="000000"/>
              </a:solidFill>
              <a:latin typeface="Gill Sans MT"/>
              <a:cs typeface="Gill Sans MT"/>
            </a:endParaRPr>
          </a:p>
          <a:p>
            <a:pPr marL="876935" lvl="1" indent="-229235" eaLnBrk="1" fontAlgn="auto" hangingPunct="1">
              <a:spcBef>
                <a:spcPts val="905"/>
              </a:spcBef>
              <a:spcAft>
                <a:spcPts val="0"/>
              </a:spcAft>
              <a:buClr>
                <a:srgbClr val="17406C"/>
              </a:buClr>
              <a:buFont typeface="Arial"/>
              <a:buChar char="•"/>
              <a:tabLst>
                <a:tab pos="876935" algn="l"/>
                <a:tab pos="877569" algn="l"/>
              </a:tabLst>
              <a:defRPr/>
            </a:pPr>
            <a:r>
              <a:rPr sz="1600" kern="0" dirty="0">
                <a:solidFill>
                  <a:srgbClr val="585858"/>
                </a:solidFill>
                <a:latin typeface="Gill Sans MT"/>
                <a:cs typeface="Gill Sans MT"/>
              </a:rPr>
              <a:t>A:</a:t>
            </a:r>
            <a:r>
              <a:rPr sz="1600" kern="0" spc="204" dirty="0">
                <a:solidFill>
                  <a:srgbClr val="585858"/>
                </a:solidFill>
                <a:latin typeface="Gill Sans MT"/>
                <a:cs typeface="Gill Sans MT"/>
              </a:rPr>
              <a:t> </a:t>
            </a:r>
            <a:r>
              <a:rPr sz="1600" kern="0" dirty="0">
                <a:solidFill>
                  <a:srgbClr val="585858"/>
                </a:solidFill>
                <a:latin typeface="Gill Sans MT"/>
                <a:cs typeface="Gill Sans MT"/>
              </a:rPr>
              <a:t>More</a:t>
            </a:r>
            <a:r>
              <a:rPr sz="1600" kern="0" spc="-10" dirty="0">
                <a:solidFill>
                  <a:srgbClr val="585858"/>
                </a:solidFill>
                <a:latin typeface="Gill Sans MT"/>
                <a:cs typeface="Gill Sans MT"/>
              </a:rPr>
              <a:t> </a:t>
            </a:r>
            <a:r>
              <a:rPr sz="1600" kern="0" dirty="0">
                <a:solidFill>
                  <a:srgbClr val="585858"/>
                </a:solidFill>
                <a:latin typeface="Gill Sans MT"/>
                <a:cs typeface="Gill Sans MT"/>
              </a:rPr>
              <a:t>guns</a:t>
            </a:r>
            <a:r>
              <a:rPr sz="1600" kern="0" spc="-35" dirty="0">
                <a:solidFill>
                  <a:srgbClr val="585858"/>
                </a:solidFill>
                <a:latin typeface="Gill Sans MT"/>
                <a:cs typeface="Gill Sans MT"/>
              </a:rPr>
              <a:t> </a:t>
            </a:r>
            <a:r>
              <a:rPr sz="1600" kern="0" dirty="0">
                <a:solidFill>
                  <a:srgbClr val="585858"/>
                </a:solidFill>
                <a:latin typeface="Gill Sans MT"/>
                <a:cs typeface="Gill Sans MT"/>
              </a:rPr>
              <a:t>deters</a:t>
            </a:r>
            <a:r>
              <a:rPr sz="1600" kern="0" spc="-35" dirty="0">
                <a:solidFill>
                  <a:srgbClr val="585858"/>
                </a:solidFill>
                <a:latin typeface="Gill Sans MT"/>
                <a:cs typeface="Gill Sans MT"/>
              </a:rPr>
              <a:t> </a:t>
            </a:r>
            <a:r>
              <a:rPr sz="1600" kern="0" spc="-10" dirty="0">
                <a:solidFill>
                  <a:srgbClr val="585858"/>
                </a:solidFill>
                <a:latin typeface="Gill Sans MT"/>
                <a:cs typeface="Gill Sans MT"/>
              </a:rPr>
              <a:t>criminals,</a:t>
            </a:r>
            <a:r>
              <a:rPr sz="1600" kern="0" spc="-145" dirty="0">
                <a:solidFill>
                  <a:srgbClr val="585858"/>
                </a:solidFill>
                <a:latin typeface="Gill Sans MT"/>
                <a:cs typeface="Gill Sans MT"/>
              </a:rPr>
              <a:t> </a:t>
            </a:r>
            <a:r>
              <a:rPr sz="1600" kern="0" dirty="0">
                <a:solidFill>
                  <a:srgbClr val="585858"/>
                </a:solidFill>
                <a:latin typeface="Gill Sans MT"/>
                <a:cs typeface="Gill Sans MT"/>
              </a:rPr>
              <a:t>so</a:t>
            </a:r>
            <a:r>
              <a:rPr sz="1600" kern="0" spc="-35" dirty="0">
                <a:solidFill>
                  <a:srgbClr val="585858"/>
                </a:solidFill>
                <a:latin typeface="Gill Sans MT"/>
                <a:cs typeface="Gill Sans MT"/>
              </a:rPr>
              <a:t> </a:t>
            </a:r>
            <a:r>
              <a:rPr sz="1600" kern="0" dirty="0">
                <a:solidFill>
                  <a:srgbClr val="585858"/>
                </a:solidFill>
                <a:latin typeface="Gill Sans MT"/>
                <a:cs typeface="Gill Sans MT"/>
              </a:rPr>
              <a:t>results</a:t>
            </a:r>
            <a:r>
              <a:rPr sz="1600" kern="0" spc="-10" dirty="0">
                <a:solidFill>
                  <a:srgbClr val="585858"/>
                </a:solidFill>
                <a:latin typeface="Gill Sans MT"/>
                <a:cs typeface="Gill Sans MT"/>
              </a:rPr>
              <a:t> </a:t>
            </a:r>
            <a:r>
              <a:rPr sz="1600" kern="0" dirty="0">
                <a:solidFill>
                  <a:srgbClr val="585858"/>
                </a:solidFill>
                <a:latin typeface="Gill Sans MT"/>
                <a:cs typeface="Gill Sans MT"/>
              </a:rPr>
              <a:t>in</a:t>
            </a:r>
            <a:r>
              <a:rPr sz="1600" kern="0" spc="-30" dirty="0">
                <a:solidFill>
                  <a:srgbClr val="585858"/>
                </a:solidFill>
                <a:latin typeface="Gill Sans MT"/>
                <a:cs typeface="Gill Sans MT"/>
              </a:rPr>
              <a:t> </a:t>
            </a:r>
            <a:r>
              <a:rPr sz="1600" kern="0" dirty="0">
                <a:solidFill>
                  <a:srgbClr val="585858"/>
                </a:solidFill>
                <a:latin typeface="Gill Sans MT"/>
                <a:cs typeface="Gill Sans MT"/>
              </a:rPr>
              <a:t>less</a:t>
            </a:r>
            <a:r>
              <a:rPr sz="1600" kern="0" spc="-35" dirty="0">
                <a:solidFill>
                  <a:srgbClr val="585858"/>
                </a:solidFill>
                <a:latin typeface="Gill Sans MT"/>
                <a:cs typeface="Gill Sans MT"/>
              </a:rPr>
              <a:t> </a:t>
            </a:r>
            <a:r>
              <a:rPr sz="1600" kern="0" spc="-10" dirty="0">
                <a:solidFill>
                  <a:srgbClr val="585858"/>
                </a:solidFill>
                <a:latin typeface="Gill Sans MT"/>
                <a:cs typeface="Gill Sans MT"/>
              </a:rPr>
              <a:t>crime</a:t>
            </a:r>
            <a:endParaRPr sz="1600" kern="0">
              <a:solidFill>
                <a:sysClr val="windowText" lastClr="000000"/>
              </a:solidFill>
              <a:latin typeface="Gill Sans MT"/>
              <a:cs typeface="Gill Sans MT"/>
            </a:endParaRPr>
          </a:p>
          <a:p>
            <a:pPr marL="876935" lvl="1" indent="-229235" eaLnBrk="1" fontAlgn="auto" hangingPunct="1">
              <a:spcBef>
                <a:spcPts val="900"/>
              </a:spcBef>
              <a:spcAft>
                <a:spcPts val="0"/>
              </a:spcAft>
              <a:buClr>
                <a:srgbClr val="17406C"/>
              </a:buClr>
              <a:buFont typeface="Arial"/>
              <a:buChar char="•"/>
              <a:tabLst>
                <a:tab pos="876935" algn="l"/>
                <a:tab pos="877569" algn="l"/>
              </a:tabLst>
              <a:defRPr/>
            </a:pPr>
            <a:r>
              <a:rPr sz="1600" kern="0" dirty="0">
                <a:solidFill>
                  <a:srgbClr val="585858"/>
                </a:solidFill>
                <a:latin typeface="Gill Sans MT"/>
                <a:cs typeface="Gill Sans MT"/>
              </a:rPr>
              <a:t>B:</a:t>
            </a:r>
            <a:r>
              <a:rPr sz="1600" kern="0" spc="215" dirty="0">
                <a:solidFill>
                  <a:srgbClr val="585858"/>
                </a:solidFill>
                <a:latin typeface="Gill Sans MT"/>
                <a:cs typeface="Gill Sans MT"/>
              </a:rPr>
              <a:t> </a:t>
            </a:r>
            <a:r>
              <a:rPr sz="1600" kern="0" dirty="0">
                <a:solidFill>
                  <a:srgbClr val="585858"/>
                </a:solidFill>
                <a:latin typeface="Gill Sans MT"/>
                <a:cs typeface="Gill Sans MT"/>
              </a:rPr>
              <a:t>More</a:t>
            </a:r>
            <a:r>
              <a:rPr sz="1600" kern="0" spc="-25" dirty="0">
                <a:solidFill>
                  <a:srgbClr val="585858"/>
                </a:solidFill>
                <a:latin typeface="Gill Sans MT"/>
                <a:cs typeface="Gill Sans MT"/>
              </a:rPr>
              <a:t> </a:t>
            </a:r>
            <a:r>
              <a:rPr sz="1600" kern="0" dirty="0">
                <a:solidFill>
                  <a:srgbClr val="585858"/>
                </a:solidFill>
                <a:latin typeface="Gill Sans MT"/>
                <a:cs typeface="Gill Sans MT"/>
              </a:rPr>
              <a:t>guns</a:t>
            </a:r>
            <a:r>
              <a:rPr sz="1600" kern="0" spc="-25" dirty="0">
                <a:solidFill>
                  <a:srgbClr val="585858"/>
                </a:solidFill>
                <a:latin typeface="Gill Sans MT"/>
                <a:cs typeface="Gill Sans MT"/>
              </a:rPr>
              <a:t> </a:t>
            </a:r>
            <a:r>
              <a:rPr sz="1600" kern="0" dirty="0">
                <a:solidFill>
                  <a:srgbClr val="585858"/>
                </a:solidFill>
                <a:latin typeface="Gill Sans MT"/>
                <a:cs typeface="Gill Sans MT"/>
              </a:rPr>
              <a:t>results</a:t>
            </a:r>
            <a:r>
              <a:rPr sz="1600" kern="0" spc="-25" dirty="0">
                <a:solidFill>
                  <a:srgbClr val="585858"/>
                </a:solidFill>
                <a:latin typeface="Gill Sans MT"/>
                <a:cs typeface="Gill Sans MT"/>
              </a:rPr>
              <a:t> </a:t>
            </a:r>
            <a:r>
              <a:rPr sz="1600" kern="0" dirty="0">
                <a:solidFill>
                  <a:srgbClr val="585858"/>
                </a:solidFill>
                <a:latin typeface="Gill Sans MT"/>
                <a:cs typeface="Gill Sans MT"/>
              </a:rPr>
              <a:t>in</a:t>
            </a:r>
            <a:r>
              <a:rPr sz="1600" kern="0" spc="-35" dirty="0">
                <a:solidFill>
                  <a:srgbClr val="585858"/>
                </a:solidFill>
                <a:latin typeface="Gill Sans MT"/>
                <a:cs typeface="Gill Sans MT"/>
              </a:rPr>
              <a:t> </a:t>
            </a:r>
            <a:r>
              <a:rPr sz="1600" kern="0" dirty="0">
                <a:solidFill>
                  <a:srgbClr val="585858"/>
                </a:solidFill>
                <a:latin typeface="Gill Sans MT"/>
                <a:cs typeface="Gill Sans MT"/>
              </a:rPr>
              <a:t>more</a:t>
            </a:r>
            <a:r>
              <a:rPr sz="1600" kern="0" spc="-10" dirty="0">
                <a:solidFill>
                  <a:srgbClr val="585858"/>
                </a:solidFill>
                <a:latin typeface="Gill Sans MT"/>
                <a:cs typeface="Gill Sans MT"/>
              </a:rPr>
              <a:t> </a:t>
            </a:r>
            <a:r>
              <a:rPr sz="1600" kern="0" dirty="0">
                <a:solidFill>
                  <a:srgbClr val="585858"/>
                </a:solidFill>
                <a:latin typeface="Gill Sans MT"/>
                <a:cs typeface="Gill Sans MT"/>
              </a:rPr>
              <a:t>deadly</a:t>
            </a:r>
            <a:r>
              <a:rPr sz="1600" kern="0" spc="-35" dirty="0">
                <a:solidFill>
                  <a:srgbClr val="585858"/>
                </a:solidFill>
                <a:latin typeface="Gill Sans MT"/>
                <a:cs typeface="Gill Sans MT"/>
              </a:rPr>
              <a:t> </a:t>
            </a:r>
            <a:r>
              <a:rPr sz="1600" kern="0" spc="-20" dirty="0">
                <a:solidFill>
                  <a:srgbClr val="585858"/>
                </a:solidFill>
                <a:latin typeface="Gill Sans MT"/>
                <a:cs typeface="Gill Sans MT"/>
              </a:rPr>
              <a:t>aggression,</a:t>
            </a:r>
            <a:r>
              <a:rPr sz="1600" kern="0" spc="-140" dirty="0">
                <a:solidFill>
                  <a:srgbClr val="585858"/>
                </a:solidFill>
                <a:latin typeface="Gill Sans MT"/>
                <a:cs typeface="Gill Sans MT"/>
              </a:rPr>
              <a:t> </a:t>
            </a:r>
            <a:r>
              <a:rPr sz="1600" kern="0" dirty="0">
                <a:solidFill>
                  <a:srgbClr val="585858"/>
                </a:solidFill>
                <a:latin typeface="Gill Sans MT"/>
                <a:cs typeface="Gill Sans MT"/>
              </a:rPr>
              <a:t>so</a:t>
            </a:r>
            <a:r>
              <a:rPr sz="1600" kern="0" spc="-35" dirty="0">
                <a:solidFill>
                  <a:srgbClr val="585858"/>
                </a:solidFill>
                <a:latin typeface="Gill Sans MT"/>
                <a:cs typeface="Gill Sans MT"/>
              </a:rPr>
              <a:t> </a:t>
            </a:r>
            <a:r>
              <a:rPr sz="1600" kern="0" dirty="0">
                <a:solidFill>
                  <a:srgbClr val="585858"/>
                </a:solidFill>
                <a:latin typeface="Gill Sans MT"/>
                <a:cs typeface="Gill Sans MT"/>
              </a:rPr>
              <a:t>more</a:t>
            </a:r>
            <a:r>
              <a:rPr sz="1600" kern="0" spc="-10" dirty="0">
                <a:solidFill>
                  <a:srgbClr val="585858"/>
                </a:solidFill>
                <a:latin typeface="Gill Sans MT"/>
                <a:cs typeface="Gill Sans MT"/>
              </a:rPr>
              <a:t> crime</a:t>
            </a:r>
            <a:endParaRPr sz="1600" kern="0">
              <a:solidFill>
                <a:sysClr val="windowText" lastClr="000000"/>
              </a:solidFill>
              <a:latin typeface="Gill Sans MT"/>
              <a:cs typeface="Gill Sans MT"/>
            </a:endParaRPr>
          </a:p>
        </p:txBody>
      </p:sp>
      <p:pic>
        <p:nvPicPr>
          <p:cNvPr id="5124" name="object 4" descr="The image features three green, cartoonish figures. One figure is holding a large yellow megaphone and appears to be speaking or shouting into it. This figure is positioned to the right. The other two figures are on the left, with one reaching out towards the second figure, who is standing still and looking towards the figure with the megaphone. The overall scene conveys a sense of communication or announcement. The figures have simple, rounded shapes and lack detailed facial features, emphasizing a playful and abstract style.">
            <a:extLst>
              <a:ext uri="{FF2B5EF4-FFF2-40B4-BE49-F238E27FC236}">
                <a16:creationId xmlns:a16="http://schemas.microsoft.com/office/drawing/2014/main" id="{C0526044-0C7B-CABA-EC04-7BBE0F6B94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2138" y="5053013"/>
            <a:ext cx="2809875" cy="162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object 5">
            <a:extLst>
              <a:ext uri="{FF2B5EF4-FFF2-40B4-BE49-F238E27FC236}">
                <a16:creationId xmlns:a16="http://schemas.microsoft.com/office/drawing/2014/main" id="{1162C2A1-96B9-5D00-C630-6C828EBAE7C2}"/>
              </a:ext>
            </a:extLst>
          </p:cNvPr>
          <p:cNvSpPr>
            <a:spLocks noGrp="1"/>
          </p:cNvSpPr>
          <p:nvPr>
            <p:ph type="ftr" sz="quarter" idx="10"/>
          </p:nvPr>
        </p:nvSpPr>
        <p:spPr/>
        <p:txBody>
          <a:bodyPr vert="horz" tIns="3175" rtlCol="0"/>
          <a:lstStyle/>
          <a:p>
            <a:pPr>
              <a:defRPr/>
            </a:pPr>
            <a:r>
              <a:t>COS700</a:t>
            </a:r>
            <a:r>
              <a:rPr spc="-30"/>
              <a:t> </a:t>
            </a:r>
            <a:r>
              <a:t>Research</a:t>
            </a:r>
            <a:r>
              <a:rPr spc="-35"/>
              <a:t> </a:t>
            </a:r>
            <a:r>
              <a:rPr spc="-10"/>
              <a:t>Methods</a:t>
            </a:r>
          </a:p>
        </p:txBody>
      </p:sp>
      <p:sp>
        <p:nvSpPr>
          <p:cNvPr id="6" name="object 6">
            <a:extLst>
              <a:ext uri="{FF2B5EF4-FFF2-40B4-BE49-F238E27FC236}">
                <a16:creationId xmlns:a16="http://schemas.microsoft.com/office/drawing/2014/main" id="{EEE812DF-C418-B887-D06D-AAEF13FC7AA4}"/>
              </a:ext>
            </a:extLst>
          </p:cNvPr>
          <p:cNvSpPr>
            <a:spLocks noGrp="1"/>
          </p:cNvSpPr>
          <p:nvPr>
            <p:ph type="sldNum" sz="quarter" idx="12"/>
          </p:nvPr>
        </p:nvSpPr>
        <p:spPr/>
        <p:txBody>
          <a:bodyPr vert="horz" tIns="3175" rtlCol="0"/>
          <a:lstStyle/>
          <a:p>
            <a:pPr>
              <a:defRPr/>
            </a:pPr>
            <a:fld id="{470F6FEC-93DD-4FCE-B0B2-714FE51D9376}" type="slidenum">
              <a:rPr/>
              <a:pPr>
                <a:defRPr/>
              </a:pPr>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F52687BC-A52A-C000-BD1B-F04AE27CD4AB}"/>
              </a:ext>
            </a:extLst>
          </p:cNvPr>
          <p:cNvSpPr txBox="1">
            <a:spLocks noGrp="1"/>
          </p:cNvSpPr>
          <p:nvPr>
            <p:ph type="title"/>
          </p:nvPr>
        </p:nvSpPr>
        <p:spPr>
          <a:xfrm>
            <a:off x="2027238" y="84138"/>
            <a:ext cx="5426075" cy="1184275"/>
          </a:xfrm>
        </p:spPr>
        <p:txBody>
          <a:bodyPr tIns="81280"/>
          <a:lstStyle/>
          <a:p>
            <a:pPr marL="704850" indent="-692150" eaLnBrk="1" hangingPunct="1">
              <a:lnSpc>
                <a:spcPts val="4325"/>
              </a:lnSpc>
              <a:spcBef>
                <a:spcPts val="638"/>
              </a:spcBef>
            </a:pPr>
            <a:r>
              <a:rPr lang="en-US" altLang="en-US" sz="4000">
                <a:latin typeface="Impact" panose="020B0806030902050204" pitchFamily="34" charset="0"/>
                <a:ea typeface="Impact" panose="020B0806030902050204" pitchFamily="34" charset="0"/>
                <a:cs typeface="Impact" panose="020B0806030902050204" pitchFamily="34" charset="0"/>
              </a:rPr>
              <a:t>ASSESSING VALIDITY OF A RESEARCH FINDING</a:t>
            </a:r>
          </a:p>
        </p:txBody>
      </p:sp>
      <p:sp>
        <p:nvSpPr>
          <p:cNvPr id="3" name="object 3">
            <a:extLst>
              <a:ext uri="{FF2B5EF4-FFF2-40B4-BE49-F238E27FC236}">
                <a16:creationId xmlns:a16="http://schemas.microsoft.com/office/drawing/2014/main" id="{0D68BA1E-4EED-3F5A-01EB-E5AA5401267F}"/>
              </a:ext>
            </a:extLst>
          </p:cNvPr>
          <p:cNvSpPr txBox="1"/>
          <p:nvPr/>
        </p:nvSpPr>
        <p:spPr>
          <a:xfrm>
            <a:off x="536575" y="1238250"/>
            <a:ext cx="7567613" cy="2747963"/>
          </a:xfrm>
          <a:prstGeom prst="rect">
            <a:avLst/>
          </a:prstGeom>
        </p:spPr>
        <p:txBody>
          <a:bodyPr lIns="0" tIns="146685" rIns="0" bIns="0">
            <a:spAutoFit/>
          </a:bodyPr>
          <a:lstStyle/>
          <a:p>
            <a:pPr marL="241300" indent="-228600" eaLnBrk="1" fontAlgn="auto" hangingPunct="1">
              <a:spcBef>
                <a:spcPts val="1155"/>
              </a:spcBef>
              <a:spcAft>
                <a:spcPts val="0"/>
              </a:spcAft>
              <a:buClr>
                <a:srgbClr val="17406C"/>
              </a:buClr>
              <a:buFont typeface="Arial"/>
              <a:buChar char="•"/>
              <a:tabLst>
                <a:tab pos="240665" algn="l"/>
                <a:tab pos="241300" algn="l"/>
              </a:tabLst>
              <a:defRPr/>
            </a:pPr>
            <a:r>
              <a:rPr sz="2000" kern="0" dirty="0">
                <a:solidFill>
                  <a:srgbClr val="585858"/>
                </a:solidFill>
                <a:latin typeface="Gill Sans MT"/>
                <a:cs typeface="Gill Sans MT"/>
              </a:rPr>
              <a:t>Example:</a:t>
            </a:r>
            <a:r>
              <a:rPr sz="2000" kern="0" spc="-240" dirty="0">
                <a:solidFill>
                  <a:srgbClr val="585858"/>
                </a:solidFill>
                <a:latin typeface="Gill Sans MT"/>
                <a:cs typeface="Gill Sans MT"/>
              </a:rPr>
              <a:t> </a:t>
            </a:r>
            <a:r>
              <a:rPr sz="2000" u="sng" kern="0" dirty="0">
                <a:solidFill>
                  <a:srgbClr val="585858"/>
                </a:solidFill>
                <a:uFill>
                  <a:solidFill>
                    <a:srgbClr val="585858"/>
                  </a:solidFill>
                </a:uFill>
                <a:latin typeface="Gill Sans MT"/>
                <a:cs typeface="Gill Sans MT"/>
              </a:rPr>
              <a:t>Guns</a:t>
            </a:r>
            <a:r>
              <a:rPr sz="2000" u="sng" kern="0" spc="-20" dirty="0">
                <a:solidFill>
                  <a:srgbClr val="585858"/>
                </a:solidFill>
                <a:uFill>
                  <a:solidFill>
                    <a:srgbClr val="585858"/>
                  </a:solidFill>
                </a:uFill>
                <a:latin typeface="Gill Sans MT"/>
                <a:cs typeface="Gill Sans MT"/>
              </a:rPr>
              <a:t> </a:t>
            </a:r>
            <a:r>
              <a:rPr sz="2000" u="sng" kern="0" dirty="0">
                <a:solidFill>
                  <a:srgbClr val="585858"/>
                </a:solidFill>
                <a:uFill>
                  <a:solidFill>
                    <a:srgbClr val="585858"/>
                  </a:solidFill>
                </a:uFill>
                <a:latin typeface="Gill Sans MT"/>
                <a:cs typeface="Gill Sans MT"/>
              </a:rPr>
              <a:t>&amp;</a:t>
            </a:r>
            <a:r>
              <a:rPr sz="2000" u="sng" kern="0" spc="-5" dirty="0">
                <a:solidFill>
                  <a:srgbClr val="585858"/>
                </a:solidFill>
                <a:uFill>
                  <a:solidFill>
                    <a:srgbClr val="585858"/>
                  </a:solidFill>
                </a:uFill>
                <a:latin typeface="Gill Sans MT"/>
                <a:cs typeface="Gill Sans MT"/>
              </a:rPr>
              <a:t> </a:t>
            </a:r>
            <a:r>
              <a:rPr sz="2000" u="sng" kern="0" spc="-10" dirty="0">
                <a:solidFill>
                  <a:srgbClr val="585858"/>
                </a:solidFill>
                <a:uFill>
                  <a:solidFill>
                    <a:srgbClr val="585858"/>
                  </a:solidFill>
                </a:uFill>
                <a:latin typeface="Gill Sans MT"/>
                <a:cs typeface="Gill Sans MT"/>
              </a:rPr>
              <a:t>Crime</a:t>
            </a:r>
            <a:endParaRPr sz="2000" kern="0">
              <a:solidFill>
                <a:sysClr val="windowText" lastClr="000000"/>
              </a:solidFill>
              <a:latin typeface="Gill Sans MT"/>
              <a:cs typeface="Gill Sans MT"/>
            </a:endParaRPr>
          </a:p>
          <a:p>
            <a:pPr marL="698500" lvl="1" indent="-229235" eaLnBrk="1" fontAlgn="auto" hangingPunct="1">
              <a:spcBef>
                <a:spcPts val="944"/>
              </a:spcBef>
              <a:spcAft>
                <a:spcPts val="0"/>
              </a:spcAft>
              <a:buClr>
                <a:srgbClr val="17406C"/>
              </a:buClr>
              <a:buFontTx/>
              <a:buChar char="–"/>
              <a:tabLst>
                <a:tab pos="699135" algn="l"/>
              </a:tabLst>
              <a:defRPr/>
            </a:pPr>
            <a:r>
              <a:rPr kern="0" dirty="0">
                <a:solidFill>
                  <a:srgbClr val="585858"/>
                </a:solidFill>
                <a:latin typeface="Gill Sans MT"/>
                <a:cs typeface="Gill Sans MT"/>
              </a:rPr>
              <a:t>Research</a:t>
            </a:r>
            <a:r>
              <a:rPr kern="0" spc="-40" dirty="0">
                <a:solidFill>
                  <a:srgbClr val="585858"/>
                </a:solidFill>
                <a:latin typeface="Gill Sans MT"/>
                <a:cs typeface="Gill Sans MT"/>
              </a:rPr>
              <a:t> </a:t>
            </a:r>
            <a:r>
              <a:rPr kern="0" dirty="0">
                <a:solidFill>
                  <a:srgbClr val="585858"/>
                </a:solidFill>
                <a:latin typeface="Gill Sans MT"/>
                <a:cs typeface="Gill Sans MT"/>
              </a:rPr>
              <a:t>study</a:t>
            </a:r>
            <a:r>
              <a:rPr kern="0" spc="-190" dirty="0">
                <a:solidFill>
                  <a:srgbClr val="585858"/>
                </a:solidFill>
                <a:latin typeface="Gill Sans MT"/>
                <a:cs typeface="Gill Sans MT"/>
              </a:rPr>
              <a:t> </a:t>
            </a:r>
            <a:r>
              <a:rPr kern="0" dirty="0">
                <a:solidFill>
                  <a:srgbClr val="585858"/>
                </a:solidFill>
                <a:latin typeface="Gill Sans MT"/>
                <a:cs typeface="Gill Sans MT"/>
              </a:rPr>
              <a:t>A</a:t>
            </a:r>
            <a:r>
              <a:rPr kern="0" spc="-20" dirty="0">
                <a:solidFill>
                  <a:srgbClr val="585858"/>
                </a:solidFill>
                <a:latin typeface="Gill Sans MT"/>
                <a:cs typeface="Gill Sans MT"/>
              </a:rPr>
              <a:t> </a:t>
            </a:r>
            <a:r>
              <a:rPr kern="0" dirty="0">
                <a:solidFill>
                  <a:srgbClr val="585858"/>
                </a:solidFill>
                <a:latin typeface="Gill Sans MT"/>
                <a:cs typeface="Gill Sans MT"/>
              </a:rPr>
              <a:t>has</a:t>
            </a:r>
            <a:r>
              <a:rPr kern="0" spc="-20" dirty="0">
                <a:solidFill>
                  <a:srgbClr val="585858"/>
                </a:solidFill>
                <a:latin typeface="Gill Sans MT"/>
                <a:cs typeface="Gill Sans MT"/>
              </a:rPr>
              <a:t> </a:t>
            </a:r>
            <a:r>
              <a:rPr kern="0" dirty="0">
                <a:solidFill>
                  <a:srgbClr val="585858"/>
                </a:solidFill>
                <a:latin typeface="Gill Sans MT"/>
                <a:cs typeface="Gill Sans MT"/>
              </a:rPr>
              <a:t>shown</a:t>
            </a:r>
            <a:r>
              <a:rPr kern="0" spc="-35" dirty="0">
                <a:solidFill>
                  <a:srgbClr val="585858"/>
                </a:solidFill>
                <a:latin typeface="Gill Sans MT"/>
                <a:cs typeface="Gill Sans MT"/>
              </a:rPr>
              <a:t> </a:t>
            </a:r>
            <a:r>
              <a:rPr kern="0" dirty="0">
                <a:solidFill>
                  <a:srgbClr val="585858"/>
                </a:solidFill>
                <a:latin typeface="Gill Sans MT"/>
                <a:cs typeface="Gill Sans MT"/>
              </a:rPr>
              <a:t>that</a:t>
            </a:r>
            <a:r>
              <a:rPr kern="0" spc="-20" dirty="0">
                <a:solidFill>
                  <a:srgbClr val="585858"/>
                </a:solidFill>
                <a:latin typeface="Gill Sans MT"/>
                <a:cs typeface="Gill Sans MT"/>
              </a:rPr>
              <a:t> </a:t>
            </a:r>
            <a:r>
              <a:rPr kern="0" dirty="0">
                <a:solidFill>
                  <a:srgbClr val="585858"/>
                </a:solidFill>
                <a:latin typeface="Gill Sans MT"/>
                <a:cs typeface="Gill Sans MT"/>
              </a:rPr>
              <a:t>more</a:t>
            </a:r>
            <a:r>
              <a:rPr kern="0" spc="-20" dirty="0">
                <a:solidFill>
                  <a:srgbClr val="585858"/>
                </a:solidFill>
                <a:latin typeface="Gill Sans MT"/>
                <a:cs typeface="Gill Sans MT"/>
              </a:rPr>
              <a:t> </a:t>
            </a:r>
            <a:r>
              <a:rPr kern="0" dirty="0">
                <a:solidFill>
                  <a:srgbClr val="585858"/>
                </a:solidFill>
                <a:latin typeface="Gill Sans MT"/>
                <a:cs typeface="Gill Sans MT"/>
              </a:rPr>
              <a:t>guns</a:t>
            </a:r>
            <a:r>
              <a:rPr kern="0" spc="-15" dirty="0">
                <a:solidFill>
                  <a:srgbClr val="585858"/>
                </a:solidFill>
                <a:latin typeface="Gill Sans MT"/>
                <a:cs typeface="Gill Sans MT"/>
              </a:rPr>
              <a:t> </a:t>
            </a:r>
            <a:r>
              <a:rPr kern="0" dirty="0">
                <a:solidFill>
                  <a:srgbClr val="585858"/>
                </a:solidFill>
                <a:latin typeface="Gill Sans MT"/>
                <a:cs typeface="Gill Sans MT"/>
              </a:rPr>
              <a:t>means</a:t>
            </a:r>
            <a:r>
              <a:rPr kern="0" spc="-30" dirty="0">
                <a:solidFill>
                  <a:srgbClr val="585858"/>
                </a:solidFill>
                <a:latin typeface="Gill Sans MT"/>
                <a:cs typeface="Gill Sans MT"/>
              </a:rPr>
              <a:t> </a:t>
            </a:r>
            <a:r>
              <a:rPr kern="0" dirty="0">
                <a:solidFill>
                  <a:srgbClr val="585858"/>
                </a:solidFill>
                <a:latin typeface="Gill Sans MT"/>
                <a:cs typeface="Gill Sans MT"/>
              </a:rPr>
              <a:t>less</a:t>
            </a:r>
            <a:r>
              <a:rPr kern="0" spc="-30" dirty="0">
                <a:solidFill>
                  <a:srgbClr val="585858"/>
                </a:solidFill>
                <a:latin typeface="Gill Sans MT"/>
                <a:cs typeface="Gill Sans MT"/>
              </a:rPr>
              <a:t> </a:t>
            </a:r>
            <a:r>
              <a:rPr kern="0" spc="-10" dirty="0">
                <a:solidFill>
                  <a:srgbClr val="585858"/>
                </a:solidFill>
                <a:latin typeface="Gill Sans MT"/>
                <a:cs typeface="Gill Sans MT"/>
              </a:rPr>
              <a:t>crime</a:t>
            </a:r>
            <a:endParaRPr kern="0">
              <a:solidFill>
                <a:sysClr val="windowText" lastClr="000000"/>
              </a:solidFill>
              <a:latin typeface="Gill Sans MT"/>
              <a:cs typeface="Gill Sans MT"/>
            </a:endParaRPr>
          </a:p>
          <a:p>
            <a:pPr marL="698500" lvl="1" indent="-229235" eaLnBrk="1" fontAlgn="auto" hangingPunct="1">
              <a:spcBef>
                <a:spcPts val="915"/>
              </a:spcBef>
              <a:spcAft>
                <a:spcPts val="0"/>
              </a:spcAft>
              <a:buClr>
                <a:srgbClr val="17406C"/>
              </a:buClr>
              <a:buFontTx/>
              <a:buChar char="–"/>
              <a:tabLst>
                <a:tab pos="699135" algn="l"/>
              </a:tabLst>
              <a:defRPr/>
            </a:pPr>
            <a:r>
              <a:rPr kern="0" dirty="0">
                <a:solidFill>
                  <a:srgbClr val="585858"/>
                </a:solidFill>
                <a:latin typeface="Gill Sans MT"/>
                <a:cs typeface="Gill Sans MT"/>
              </a:rPr>
              <a:t>Research</a:t>
            </a:r>
            <a:r>
              <a:rPr kern="0" spc="-35" dirty="0">
                <a:solidFill>
                  <a:srgbClr val="585858"/>
                </a:solidFill>
                <a:latin typeface="Gill Sans MT"/>
                <a:cs typeface="Gill Sans MT"/>
              </a:rPr>
              <a:t> </a:t>
            </a:r>
            <a:r>
              <a:rPr kern="0" dirty="0">
                <a:solidFill>
                  <a:srgbClr val="585858"/>
                </a:solidFill>
                <a:latin typeface="Gill Sans MT"/>
                <a:cs typeface="Gill Sans MT"/>
              </a:rPr>
              <a:t>study</a:t>
            </a:r>
            <a:r>
              <a:rPr kern="0" spc="-25" dirty="0">
                <a:solidFill>
                  <a:srgbClr val="585858"/>
                </a:solidFill>
                <a:latin typeface="Gill Sans MT"/>
                <a:cs typeface="Gill Sans MT"/>
              </a:rPr>
              <a:t> </a:t>
            </a:r>
            <a:r>
              <a:rPr kern="0" dirty="0">
                <a:solidFill>
                  <a:srgbClr val="585858"/>
                </a:solidFill>
                <a:latin typeface="Gill Sans MT"/>
                <a:cs typeface="Gill Sans MT"/>
              </a:rPr>
              <a:t>B</a:t>
            </a:r>
            <a:r>
              <a:rPr kern="0" spc="-25" dirty="0">
                <a:solidFill>
                  <a:srgbClr val="585858"/>
                </a:solidFill>
                <a:latin typeface="Gill Sans MT"/>
                <a:cs typeface="Gill Sans MT"/>
              </a:rPr>
              <a:t> </a:t>
            </a:r>
            <a:r>
              <a:rPr kern="0" dirty="0">
                <a:solidFill>
                  <a:srgbClr val="585858"/>
                </a:solidFill>
                <a:latin typeface="Gill Sans MT"/>
                <a:cs typeface="Gill Sans MT"/>
              </a:rPr>
              <a:t>has</a:t>
            </a:r>
            <a:r>
              <a:rPr kern="0" spc="-30" dirty="0">
                <a:solidFill>
                  <a:srgbClr val="585858"/>
                </a:solidFill>
                <a:latin typeface="Gill Sans MT"/>
                <a:cs typeface="Gill Sans MT"/>
              </a:rPr>
              <a:t> </a:t>
            </a:r>
            <a:r>
              <a:rPr kern="0" dirty="0">
                <a:solidFill>
                  <a:srgbClr val="585858"/>
                </a:solidFill>
                <a:latin typeface="Gill Sans MT"/>
                <a:cs typeface="Gill Sans MT"/>
              </a:rPr>
              <a:t>shown</a:t>
            </a:r>
            <a:r>
              <a:rPr kern="0" spc="-35" dirty="0">
                <a:solidFill>
                  <a:srgbClr val="585858"/>
                </a:solidFill>
                <a:latin typeface="Gill Sans MT"/>
                <a:cs typeface="Gill Sans MT"/>
              </a:rPr>
              <a:t> </a:t>
            </a:r>
            <a:r>
              <a:rPr kern="0" dirty="0">
                <a:solidFill>
                  <a:srgbClr val="585858"/>
                </a:solidFill>
                <a:latin typeface="Gill Sans MT"/>
                <a:cs typeface="Gill Sans MT"/>
              </a:rPr>
              <a:t>that</a:t>
            </a:r>
            <a:r>
              <a:rPr kern="0" spc="-15" dirty="0">
                <a:solidFill>
                  <a:srgbClr val="585858"/>
                </a:solidFill>
                <a:latin typeface="Gill Sans MT"/>
                <a:cs typeface="Gill Sans MT"/>
              </a:rPr>
              <a:t> </a:t>
            </a:r>
            <a:r>
              <a:rPr kern="0" dirty="0">
                <a:solidFill>
                  <a:srgbClr val="585858"/>
                </a:solidFill>
                <a:latin typeface="Gill Sans MT"/>
                <a:cs typeface="Gill Sans MT"/>
              </a:rPr>
              <a:t>more</a:t>
            </a:r>
            <a:r>
              <a:rPr kern="0" spc="-30" dirty="0">
                <a:solidFill>
                  <a:srgbClr val="585858"/>
                </a:solidFill>
                <a:latin typeface="Gill Sans MT"/>
                <a:cs typeface="Gill Sans MT"/>
              </a:rPr>
              <a:t> </a:t>
            </a:r>
            <a:r>
              <a:rPr kern="0" dirty="0">
                <a:solidFill>
                  <a:srgbClr val="585858"/>
                </a:solidFill>
                <a:latin typeface="Gill Sans MT"/>
                <a:cs typeface="Gill Sans MT"/>
              </a:rPr>
              <a:t>guns</a:t>
            </a:r>
            <a:r>
              <a:rPr kern="0" spc="-20" dirty="0">
                <a:solidFill>
                  <a:srgbClr val="585858"/>
                </a:solidFill>
                <a:latin typeface="Gill Sans MT"/>
                <a:cs typeface="Gill Sans MT"/>
              </a:rPr>
              <a:t> </a:t>
            </a:r>
            <a:r>
              <a:rPr kern="0" dirty="0">
                <a:solidFill>
                  <a:srgbClr val="585858"/>
                </a:solidFill>
                <a:latin typeface="Gill Sans MT"/>
                <a:cs typeface="Gill Sans MT"/>
              </a:rPr>
              <a:t>means</a:t>
            </a:r>
            <a:r>
              <a:rPr kern="0" spc="-35" dirty="0">
                <a:solidFill>
                  <a:srgbClr val="585858"/>
                </a:solidFill>
                <a:latin typeface="Gill Sans MT"/>
                <a:cs typeface="Gill Sans MT"/>
              </a:rPr>
              <a:t> </a:t>
            </a:r>
            <a:r>
              <a:rPr kern="0" dirty="0">
                <a:solidFill>
                  <a:srgbClr val="585858"/>
                </a:solidFill>
                <a:latin typeface="Gill Sans MT"/>
                <a:cs typeface="Gill Sans MT"/>
              </a:rPr>
              <a:t>more</a:t>
            </a:r>
            <a:r>
              <a:rPr kern="0" spc="-20" dirty="0">
                <a:solidFill>
                  <a:srgbClr val="585858"/>
                </a:solidFill>
                <a:latin typeface="Gill Sans MT"/>
                <a:cs typeface="Gill Sans MT"/>
              </a:rPr>
              <a:t> </a:t>
            </a:r>
            <a:r>
              <a:rPr kern="0" spc="-10" dirty="0">
                <a:solidFill>
                  <a:srgbClr val="585858"/>
                </a:solidFill>
                <a:latin typeface="Gill Sans MT"/>
                <a:cs typeface="Gill Sans MT"/>
              </a:rPr>
              <a:t>crime</a:t>
            </a:r>
            <a:endParaRPr kern="0">
              <a:solidFill>
                <a:sysClr val="windowText" lastClr="000000"/>
              </a:solidFill>
              <a:latin typeface="Gill Sans MT"/>
              <a:cs typeface="Gill Sans MT"/>
            </a:endParaRPr>
          </a:p>
          <a:p>
            <a:pPr marL="698500" lvl="1" indent="-229235" eaLnBrk="1" fontAlgn="auto" hangingPunct="1">
              <a:spcBef>
                <a:spcPts val="919"/>
              </a:spcBef>
              <a:spcAft>
                <a:spcPts val="0"/>
              </a:spcAft>
              <a:buClr>
                <a:srgbClr val="17406C"/>
              </a:buClr>
              <a:buFontTx/>
              <a:buChar char="–"/>
              <a:tabLst>
                <a:tab pos="699135" algn="l"/>
              </a:tabLst>
              <a:defRPr/>
            </a:pPr>
            <a:r>
              <a:rPr kern="0" dirty="0">
                <a:solidFill>
                  <a:srgbClr val="585858"/>
                </a:solidFill>
                <a:latin typeface="Gill Sans MT"/>
                <a:cs typeface="Gill Sans MT"/>
              </a:rPr>
              <a:t>Which</a:t>
            </a:r>
            <a:r>
              <a:rPr kern="0" spc="-10" dirty="0">
                <a:solidFill>
                  <a:srgbClr val="585858"/>
                </a:solidFill>
                <a:latin typeface="Gill Sans MT"/>
                <a:cs typeface="Gill Sans MT"/>
              </a:rPr>
              <a:t> </a:t>
            </a:r>
            <a:r>
              <a:rPr kern="0" dirty="0">
                <a:solidFill>
                  <a:srgbClr val="585858"/>
                </a:solidFill>
                <a:latin typeface="Gill Sans MT"/>
                <a:cs typeface="Gill Sans MT"/>
              </a:rPr>
              <a:t>study</a:t>
            </a:r>
            <a:r>
              <a:rPr kern="0" spc="-35" dirty="0">
                <a:solidFill>
                  <a:srgbClr val="585858"/>
                </a:solidFill>
                <a:latin typeface="Gill Sans MT"/>
                <a:cs typeface="Gill Sans MT"/>
              </a:rPr>
              <a:t> </a:t>
            </a:r>
            <a:r>
              <a:rPr kern="0" dirty="0">
                <a:solidFill>
                  <a:srgbClr val="585858"/>
                </a:solidFill>
                <a:latin typeface="Gill Sans MT"/>
                <a:cs typeface="Gill Sans MT"/>
              </a:rPr>
              <a:t>do</a:t>
            </a:r>
            <a:r>
              <a:rPr kern="0" spc="-15" dirty="0">
                <a:solidFill>
                  <a:srgbClr val="585858"/>
                </a:solidFill>
                <a:latin typeface="Gill Sans MT"/>
                <a:cs typeface="Gill Sans MT"/>
              </a:rPr>
              <a:t> </a:t>
            </a:r>
            <a:r>
              <a:rPr kern="0" dirty="0">
                <a:solidFill>
                  <a:srgbClr val="585858"/>
                </a:solidFill>
                <a:latin typeface="Gill Sans MT"/>
                <a:cs typeface="Gill Sans MT"/>
              </a:rPr>
              <a:t>you</a:t>
            </a:r>
            <a:r>
              <a:rPr kern="0" spc="-10" dirty="0">
                <a:solidFill>
                  <a:srgbClr val="585858"/>
                </a:solidFill>
                <a:latin typeface="Gill Sans MT"/>
                <a:cs typeface="Gill Sans MT"/>
              </a:rPr>
              <a:t> believe?</a:t>
            </a:r>
            <a:endParaRPr kern="0">
              <a:solidFill>
                <a:sysClr val="windowText" lastClr="000000"/>
              </a:solidFill>
              <a:latin typeface="Gill Sans MT"/>
              <a:cs typeface="Gill Sans MT"/>
            </a:endParaRPr>
          </a:p>
          <a:p>
            <a:pPr marL="698500" lvl="1" indent="-229235" eaLnBrk="1" fontAlgn="auto" hangingPunct="1">
              <a:spcBef>
                <a:spcPts val="915"/>
              </a:spcBef>
              <a:spcAft>
                <a:spcPts val="0"/>
              </a:spcAft>
              <a:buClr>
                <a:srgbClr val="17406C"/>
              </a:buClr>
              <a:buFontTx/>
              <a:buChar char="–"/>
              <a:tabLst>
                <a:tab pos="699135" algn="l"/>
              </a:tabLst>
              <a:defRPr/>
            </a:pPr>
            <a:r>
              <a:rPr kern="0" dirty="0">
                <a:solidFill>
                  <a:srgbClr val="585858"/>
                </a:solidFill>
                <a:latin typeface="Gill Sans MT"/>
                <a:cs typeface="Gill Sans MT"/>
              </a:rPr>
              <a:t>Will</a:t>
            </a:r>
            <a:r>
              <a:rPr kern="0" spc="15" dirty="0">
                <a:solidFill>
                  <a:srgbClr val="585858"/>
                </a:solidFill>
                <a:latin typeface="Gill Sans MT"/>
                <a:cs typeface="Gill Sans MT"/>
              </a:rPr>
              <a:t> </a:t>
            </a:r>
            <a:r>
              <a:rPr kern="0" dirty="0">
                <a:solidFill>
                  <a:srgbClr val="585858"/>
                </a:solidFill>
                <a:latin typeface="Gill Sans MT"/>
                <a:cs typeface="Gill Sans MT"/>
              </a:rPr>
              <a:t>an</a:t>
            </a:r>
            <a:r>
              <a:rPr kern="0" spc="-10" dirty="0">
                <a:solidFill>
                  <a:srgbClr val="585858"/>
                </a:solidFill>
                <a:latin typeface="Gill Sans MT"/>
                <a:cs typeface="Gill Sans MT"/>
              </a:rPr>
              <a:t> </a:t>
            </a:r>
            <a:r>
              <a:rPr i="1" kern="0" dirty="0">
                <a:solidFill>
                  <a:srgbClr val="585858"/>
                </a:solidFill>
                <a:latin typeface="Gill Sans MT"/>
                <a:cs typeface="Gill Sans MT"/>
              </a:rPr>
              <a:t>empirical</a:t>
            </a:r>
            <a:r>
              <a:rPr i="1" kern="0" spc="-10" dirty="0">
                <a:solidFill>
                  <a:srgbClr val="585858"/>
                </a:solidFill>
                <a:latin typeface="Gill Sans MT"/>
                <a:cs typeface="Gill Sans MT"/>
              </a:rPr>
              <a:t> </a:t>
            </a:r>
            <a:r>
              <a:rPr i="1" kern="0" dirty="0">
                <a:solidFill>
                  <a:srgbClr val="585858"/>
                </a:solidFill>
                <a:latin typeface="Gill Sans MT"/>
                <a:cs typeface="Gill Sans MT"/>
              </a:rPr>
              <a:t>study</a:t>
            </a:r>
            <a:r>
              <a:rPr i="1" kern="0" spc="25" dirty="0">
                <a:solidFill>
                  <a:srgbClr val="585858"/>
                </a:solidFill>
                <a:latin typeface="Gill Sans MT"/>
                <a:cs typeface="Gill Sans MT"/>
              </a:rPr>
              <a:t> </a:t>
            </a:r>
            <a:r>
              <a:rPr kern="0" dirty="0">
                <a:solidFill>
                  <a:srgbClr val="585858"/>
                </a:solidFill>
                <a:latin typeface="Gill Sans MT"/>
                <a:cs typeface="Gill Sans MT"/>
              </a:rPr>
              <a:t>convince</a:t>
            </a:r>
            <a:r>
              <a:rPr kern="0" spc="-30" dirty="0">
                <a:solidFill>
                  <a:srgbClr val="585858"/>
                </a:solidFill>
                <a:latin typeface="Gill Sans MT"/>
                <a:cs typeface="Gill Sans MT"/>
              </a:rPr>
              <a:t> </a:t>
            </a:r>
            <a:r>
              <a:rPr kern="0" spc="-20" dirty="0">
                <a:solidFill>
                  <a:srgbClr val="585858"/>
                </a:solidFill>
                <a:latin typeface="Gill Sans MT"/>
                <a:cs typeface="Gill Sans MT"/>
              </a:rPr>
              <a:t>you?</a:t>
            </a:r>
            <a:endParaRPr kern="0">
              <a:solidFill>
                <a:sysClr val="windowText" lastClr="000000"/>
              </a:solidFill>
              <a:latin typeface="Gill Sans MT"/>
              <a:cs typeface="Gill Sans MT"/>
            </a:endParaRPr>
          </a:p>
          <a:p>
            <a:pPr marL="1155700" lvl="2" indent="-229235" eaLnBrk="1" fontAlgn="auto" hangingPunct="1">
              <a:spcBef>
                <a:spcPts val="919"/>
              </a:spcBef>
              <a:spcAft>
                <a:spcPts val="0"/>
              </a:spcAft>
              <a:buClr>
                <a:srgbClr val="17406C"/>
              </a:buClr>
              <a:buFont typeface="Arial"/>
              <a:buChar char="•"/>
              <a:tabLst>
                <a:tab pos="1155700" algn="l"/>
                <a:tab pos="1156335" algn="l"/>
              </a:tabLst>
              <a:defRPr/>
            </a:pPr>
            <a:r>
              <a:rPr sz="1600" kern="0" dirty="0">
                <a:solidFill>
                  <a:srgbClr val="585858"/>
                </a:solidFill>
                <a:latin typeface="Gill Sans MT"/>
                <a:cs typeface="Gill Sans MT"/>
              </a:rPr>
              <a:t>A:</a:t>
            </a:r>
            <a:r>
              <a:rPr sz="1600" kern="0" spc="195" dirty="0">
                <a:solidFill>
                  <a:srgbClr val="585858"/>
                </a:solidFill>
                <a:latin typeface="Gill Sans MT"/>
                <a:cs typeface="Gill Sans MT"/>
              </a:rPr>
              <a:t> </a:t>
            </a:r>
            <a:r>
              <a:rPr sz="1600" kern="0" dirty="0">
                <a:solidFill>
                  <a:srgbClr val="585858"/>
                </a:solidFill>
                <a:latin typeface="Gill Sans MT"/>
                <a:cs typeface="Gill Sans MT"/>
              </a:rPr>
              <a:t>Study</a:t>
            </a:r>
            <a:r>
              <a:rPr sz="1600" kern="0" spc="-35" dirty="0">
                <a:solidFill>
                  <a:srgbClr val="585858"/>
                </a:solidFill>
                <a:latin typeface="Gill Sans MT"/>
                <a:cs typeface="Gill Sans MT"/>
              </a:rPr>
              <a:t> </a:t>
            </a:r>
            <a:r>
              <a:rPr sz="1600" kern="0" dirty="0">
                <a:solidFill>
                  <a:srgbClr val="585858"/>
                </a:solidFill>
                <a:latin typeface="Gill Sans MT"/>
                <a:cs typeface="Gill Sans MT"/>
              </a:rPr>
              <a:t>that</a:t>
            </a:r>
            <a:r>
              <a:rPr sz="1600" kern="0" spc="-40" dirty="0">
                <a:solidFill>
                  <a:srgbClr val="585858"/>
                </a:solidFill>
                <a:latin typeface="Gill Sans MT"/>
                <a:cs typeface="Gill Sans MT"/>
              </a:rPr>
              <a:t> </a:t>
            </a:r>
            <a:r>
              <a:rPr sz="1600" kern="0" dirty="0">
                <a:solidFill>
                  <a:srgbClr val="585858"/>
                </a:solidFill>
                <a:latin typeface="Gill Sans MT"/>
                <a:cs typeface="Gill Sans MT"/>
              </a:rPr>
              <a:t>shows</a:t>
            </a:r>
            <a:r>
              <a:rPr sz="1600" kern="0" spc="-40" dirty="0">
                <a:solidFill>
                  <a:srgbClr val="585858"/>
                </a:solidFill>
                <a:latin typeface="Gill Sans MT"/>
                <a:cs typeface="Gill Sans MT"/>
              </a:rPr>
              <a:t> </a:t>
            </a:r>
            <a:r>
              <a:rPr sz="1600" kern="0" dirty="0">
                <a:solidFill>
                  <a:srgbClr val="585858"/>
                </a:solidFill>
                <a:latin typeface="Gill Sans MT"/>
                <a:cs typeface="Gill Sans MT"/>
              </a:rPr>
              <a:t>a</a:t>
            </a:r>
            <a:r>
              <a:rPr sz="1600" kern="0" spc="-55" dirty="0">
                <a:solidFill>
                  <a:srgbClr val="585858"/>
                </a:solidFill>
                <a:latin typeface="Gill Sans MT"/>
                <a:cs typeface="Gill Sans MT"/>
              </a:rPr>
              <a:t> </a:t>
            </a:r>
            <a:r>
              <a:rPr sz="1600" kern="0" dirty="0">
                <a:solidFill>
                  <a:srgbClr val="585858"/>
                </a:solidFill>
                <a:latin typeface="Gill Sans MT"/>
                <a:cs typeface="Gill Sans MT"/>
              </a:rPr>
              <a:t>positive</a:t>
            </a:r>
            <a:r>
              <a:rPr sz="1600" kern="0" spc="-15" dirty="0">
                <a:solidFill>
                  <a:srgbClr val="585858"/>
                </a:solidFill>
                <a:latin typeface="Gill Sans MT"/>
                <a:cs typeface="Gill Sans MT"/>
              </a:rPr>
              <a:t> </a:t>
            </a:r>
            <a:r>
              <a:rPr sz="1600" kern="0" dirty="0">
                <a:solidFill>
                  <a:srgbClr val="585858"/>
                </a:solidFill>
                <a:latin typeface="Gill Sans MT"/>
                <a:cs typeface="Gill Sans MT"/>
              </a:rPr>
              <a:t>correlation</a:t>
            </a:r>
            <a:r>
              <a:rPr sz="1600" kern="0" spc="-10" dirty="0">
                <a:solidFill>
                  <a:srgbClr val="585858"/>
                </a:solidFill>
                <a:latin typeface="Gill Sans MT"/>
                <a:cs typeface="Gill Sans MT"/>
              </a:rPr>
              <a:t> </a:t>
            </a:r>
            <a:r>
              <a:rPr sz="1600" kern="0" dirty="0">
                <a:solidFill>
                  <a:srgbClr val="585858"/>
                </a:solidFill>
                <a:latin typeface="Gill Sans MT"/>
                <a:cs typeface="Gill Sans MT"/>
              </a:rPr>
              <a:t>between</a:t>
            </a:r>
            <a:r>
              <a:rPr sz="1600" kern="0" spc="-55" dirty="0">
                <a:solidFill>
                  <a:srgbClr val="585858"/>
                </a:solidFill>
                <a:latin typeface="Gill Sans MT"/>
                <a:cs typeface="Gill Sans MT"/>
              </a:rPr>
              <a:t> </a:t>
            </a:r>
            <a:r>
              <a:rPr sz="1600" kern="0" dirty="0">
                <a:solidFill>
                  <a:srgbClr val="585858"/>
                </a:solidFill>
                <a:latin typeface="Gill Sans MT"/>
                <a:cs typeface="Gill Sans MT"/>
              </a:rPr>
              <a:t>gun</a:t>
            </a:r>
            <a:r>
              <a:rPr sz="1600" kern="0" spc="-50" dirty="0">
                <a:solidFill>
                  <a:srgbClr val="585858"/>
                </a:solidFill>
                <a:latin typeface="Gill Sans MT"/>
                <a:cs typeface="Gill Sans MT"/>
              </a:rPr>
              <a:t> </a:t>
            </a:r>
            <a:r>
              <a:rPr sz="1600" kern="0" dirty="0">
                <a:solidFill>
                  <a:srgbClr val="585858"/>
                </a:solidFill>
                <a:latin typeface="Gill Sans MT"/>
                <a:cs typeface="Gill Sans MT"/>
              </a:rPr>
              <a:t>ownership</a:t>
            </a:r>
            <a:r>
              <a:rPr sz="1600" kern="0" spc="-50" dirty="0">
                <a:solidFill>
                  <a:srgbClr val="585858"/>
                </a:solidFill>
                <a:latin typeface="Gill Sans MT"/>
                <a:cs typeface="Gill Sans MT"/>
              </a:rPr>
              <a:t> </a:t>
            </a:r>
            <a:r>
              <a:rPr sz="1600" kern="0" dirty="0">
                <a:solidFill>
                  <a:srgbClr val="585858"/>
                </a:solidFill>
                <a:latin typeface="Gill Sans MT"/>
                <a:cs typeface="Gill Sans MT"/>
              </a:rPr>
              <a:t>and</a:t>
            </a:r>
            <a:r>
              <a:rPr sz="1600" kern="0" spc="-50" dirty="0">
                <a:solidFill>
                  <a:srgbClr val="585858"/>
                </a:solidFill>
                <a:latin typeface="Gill Sans MT"/>
                <a:cs typeface="Gill Sans MT"/>
              </a:rPr>
              <a:t> </a:t>
            </a:r>
            <a:r>
              <a:rPr sz="1600" kern="0" spc="-10" dirty="0">
                <a:solidFill>
                  <a:srgbClr val="585858"/>
                </a:solidFill>
                <a:latin typeface="Gill Sans MT"/>
                <a:cs typeface="Gill Sans MT"/>
              </a:rPr>
              <a:t>crime</a:t>
            </a:r>
            <a:endParaRPr sz="1600" kern="0">
              <a:solidFill>
                <a:sysClr val="windowText" lastClr="000000"/>
              </a:solidFill>
              <a:latin typeface="Gill Sans MT"/>
              <a:cs typeface="Gill Sans MT"/>
            </a:endParaRPr>
          </a:p>
          <a:p>
            <a:pPr marL="1155700" lvl="2" indent="-229235" eaLnBrk="1" fontAlgn="auto" hangingPunct="1">
              <a:spcBef>
                <a:spcPts val="890"/>
              </a:spcBef>
              <a:spcAft>
                <a:spcPts val="0"/>
              </a:spcAft>
              <a:buClr>
                <a:srgbClr val="17406C"/>
              </a:buClr>
              <a:buFont typeface="Arial"/>
              <a:buChar char="•"/>
              <a:tabLst>
                <a:tab pos="1155700" algn="l"/>
                <a:tab pos="1156335" algn="l"/>
              </a:tabLst>
              <a:defRPr/>
            </a:pPr>
            <a:r>
              <a:rPr sz="1600" kern="0" dirty="0">
                <a:solidFill>
                  <a:srgbClr val="585858"/>
                </a:solidFill>
                <a:latin typeface="Gill Sans MT"/>
                <a:cs typeface="Gill Sans MT"/>
              </a:rPr>
              <a:t>B:</a:t>
            </a:r>
            <a:r>
              <a:rPr sz="1600" kern="0" spc="204" dirty="0">
                <a:solidFill>
                  <a:srgbClr val="585858"/>
                </a:solidFill>
                <a:latin typeface="Gill Sans MT"/>
                <a:cs typeface="Gill Sans MT"/>
              </a:rPr>
              <a:t> </a:t>
            </a:r>
            <a:r>
              <a:rPr sz="1600" kern="0" dirty="0">
                <a:solidFill>
                  <a:srgbClr val="585858"/>
                </a:solidFill>
                <a:latin typeface="Gill Sans MT"/>
                <a:cs typeface="Gill Sans MT"/>
              </a:rPr>
              <a:t>Study</a:t>
            </a:r>
            <a:r>
              <a:rPr sz="1600" kern="0" spc="-45" dirty="0">
                <a:solidFill>
                  <a:srgbClr val="585858"/>
                </a:solidFill>
                <a:latin typeface="Gill Sans MT"/>
                <a:cs typeface="Gill Sans MT"/>
              </a:rPr>
              <a:t> </a:t>
            </a:r>
            <a:r>
              <a:rPr sz="1600" kern="0" dirty="0">
                <a:solidFill>
                  <a:srgbClr val="585858"/>
                </a:solidFill>
                <a:latin typeface="Gill Sans MT"/>
                <a:cs typeface="Gill Sans MT"/>
              </a:rPr>
              <a:t>that</a:t>
            </a:r>
            <a:r>
              <a:rPr sz="1600" kern="0" spc="-35" dirty="0">
                <a:solidFill>
                  <a:srgbClr val="585858"/>
                </a:solidFill>
                <a:latin typeface="Gill Sans MT"/>
                <a:cs typeface="Gill Sans MT"/>
              </a:rPr>
              <a:t> </a:t>
            </a:r>
            <a:r>
              <a:rPr sz="1600" kern="0" dirty="0">
                <a:solidFill>
                  <a:srgbClr val="585858"/>
                </a:solidFill>
                <a:latin typeface="Gill Sans MT"/>
                <a:cs typeface="Gill Sans MT"/>
              </a:rPr>
              <a:t>shows</a:t>
            </a:r>
            <a:r>
              <a:rPr sz="1600" kern="0" spc="-40" dirty="0">
                <a:solidFill>
                  <a:srgbClr val="585858"/>
                </a:solidFill>
                <a:latin typeface="Gill Sans MT"/>
                <a:cs typeface="Gill Sans MT"/>
              </a:rPr>
              <a:t> </a:t>
            </a:r>
            <a:r>
              <a:rPr sz="1600" kern="0" dirty="0">
                <a:solidFill>
                  <a:srgbClr val="585858"/>
                </a:solidFill>
                <a:latin typeface="Gill Sans MT"/>
                <a:cs typeface="Gill Sans MT"/>
              </a:rPr>
              <a:t>a</a:t>
            </a:r>
            <a:r>
              <a:rPr sz="1600" kern="0" spc="-40" dirty="0">
                <a:solidFill>
                  <a:srgbClr val="585858"/>
                </a:solidFill>
                <a:latin typeface="Gill Sans MT"/>
                <a:cs typeface="Gill Sans MT"/>
              </a:rPr>
              <a:t> </a:t>
            </a:r>
            <a:r>
              <a:rPr sz="1600" kern="0" dirty="0">
                <a:solidFill>
                  <a:srgbClr val="585858"/>
                </a:solidFill>
                <a:latin typeface="Gill Sans MT"/>
                <a:cs typeface="Gill Sans MT"/>
              </a:rPr>
              <a:t>negative</a:t>
            </a:r>
            <a:r>
              <a:rPr sz="1600" kern="0" spc="-40" dirty="0">
                <a:solidFill>
                  <a:srgbClr val="585858"/>
                </a:solidFill>
                <a:latin typeface="Gill Sans MT"/>
                <a:cs typeface="Gill Sans MT"/>
              </a:rPr>
              <a:t> </a:t>
            </a:r>
            <a:r>
              <a:rPr sz="1600" kern="0" dirty="0">
                <a:solidFill>
                  <a:srgbClr val="585858"/>
                </a:solidFill>
                <a:latin typeface="Gill Sans MT"/>
                <a:cs typeface="Gill Sans MT"/>
              </a:rPr>
              <a:t>correlation between</a:t>
            </a:r>
            <a:r>
              <a:rPr sz="1600" kern="0" spc="-60" dirty="0">
                <a:solidFill>
                  <a:srgbClr val="585858"/>
                </a:solidFill>
                <a:latin typeface="Gill Sans MT"/>
                <a:cs typeface="Gill Sans MT"/>
              </a:rPr>
              <a:t> </a:t>
            </a:r>
            <a:r>
              <a:rPr sz="1600" kern="0" dirty="0">
                <a:solidFill>
                  <a:srgbClr val="585858"/>
                </a:solidFill>
                <a:latin typeface="Gill Sans MT"/>
                <a:cs typeface="Gill Sans MT"/>
              </a:rPr>
              <a:t>gun</a:t>
            </a:r>
            <a:r>
              <a:rPr sz="1600" kern="0" spc="-35" dirty="0">
                <a:solidFill>
                  <a:srgbClr val="585858"/>
                </a:solidFill>
                <a:latin typeface="Gill Sans MT"/>
                <a:cs typeface="Gill Sans MT"/>
              </a:rPr>
              <a:t> </a:t>
            </a:r>
            <a:r>
              <a:rPr sz="1600" kern="0" dirty="0">
                <a:solidFill>
                  <a:srgbClr val="585858"/>
                </a:solidFill>
                <a:latin typeface="Gill Sans MT"/>
                <a:cs typeface="Gill Sans MT"/>
              </a:rPr>
              <a:t>ownership</a:t>
            </a:r>
            <a:r>
              <a:rPr sz="1600" kern="0" spc="-60" dirty="0">
                <a:solidFill>
                  <a:srgbClr val="585858"/>
                </a:solidFill>
                <a:latin typeface="Gill Sans MT"/>
                <a:cs typeface="Gill Sans MT"/>
              </a:rPr>
              <a:t> </a:t>
            </a:r>
            <a:r>
              <a:rPr sz="1600" kern="0" dirty="0">
                <a:solidFill>
                  <a:srgbClr val="585858"/>
                </a:solidFill>
                <a:latin typeface="Gill Sans MT"/>
                <a:cs typeface="Gill Sans MT"/>
              </a:rPr>
              <a:t>and</a:t>
            </a:r>
            <a:r>
              <a:rPr sz="1600" kern="0" spc="-40" dirty="0">
                <a:solidFill>
                  <a:srgbClr val="585858"/>
                </a:solidFill>
                <a:latin typeface="Gill Sans MT"/>
                <a:cs typeface="Gill Sans MT"/>
              </a:rPr>
              <a:t> </a:t>
            </a:r>
            <a:r>
              <a:rPr sz="1600" kern="0" spc="-10" dirty="0">
                <a:solidFill>
                  <a:srgbClr val="585858"/>
                </a:solidFill>
                <a:latin typeface="Gill Sans MT"/>
                <a:cs typeface="Gill Sans MT"/>
              </a:rPr>
              <a:t>crime</a:t>
            </a:r>
            <a:endParaRPr sz="1600" kern="0">
              <a:solidFill>
                <a:sysClr val="windowText" lastClr="000000"/>
              </a:solidFill>
              <a:latin typeface="Gill Sans MT"/>
              <a:cs typeface="Gill Sans MT"/>
            </a:endParaRPr>
          </a:p>
        </p:txBody>
      </p:sp>
      <p:pic>
        <p:nvPicPr>
          <p:cNvPr id="6148" name="object 4" descr="The image is a scatter plot titled &quot;Guns per Capita vs. Homicide by Firearm Rate (Developed Countries Excluding South Africa).&quot; &#10;&#10;- The x-axis represents &quot;Guns per 100 People,&quot; ranging from 0 to 100.&#10;- The y-axis shows &quot;Homicide by Firearm Rate per 100,000 People,&quot; ranging from 0 to 3.5.&#10;- Each blue dot on the graph represents a developed country, with the United States marked distinctly at a higher value on both axes.&#10;- A line of best fit is drawn through the data points, indicating a positive correlation between the number of guns per capita and the homicide rate by firearm.&#10;- The coefficient of determination (R²) is noted as 0.50451, suggesting a moderate correlation between the two variables.">
            <a:extLst>
              <a:ext uri="{FF2B5EF4-FFF2-40B4-BE49-F238E27FC236}">
                <a16:creationId xmlns:a16="http://schemas.microsoft.com/office/drawing/2014/main" id="{A877C6C4-3CD7-9456-9574-1E8A044BDA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2463" y="4175125"/>
            <a:ext cx="3951287" cy="254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9" name="object 5" descr="The image is a scatter plot titled &quot;Homicides per 100,000 population vs. Guns per 100 population.&quot; &#10;&#10;- The horizontal axis (x-axis) represents the number of guns per 100 population, ranging from 0 to 100.&#10;- The vertical axis (y-axis) represents the number of homicides per 100,000 population, ranging from 0 to about 85.&#10;- The plot contains numerous black dots, each representing a data point correlating the two variables.&#10;- A downward sloping trend line is present, indicating a negative correlation between the number of guns and the homicide rate.&#10;- The equation of the trend line is given as \( y = -0.2243x + 11.709 \).&#10;- The R-squared value (R² = 0.04909) suggests a weak correlation between the two variables, indicating that the model does not explain much of the variability in homicide rates based on gun prevalence.">
            <a:extLst>
              <a:ext uri="{FF2B5EF4-FFF2-40B4-BE49-F238E27FC236}">
                <a16:creationId xmlns:a16="http://schemas.microsoft.com/office/drawing/2014/main" id="{5871ADF2-015D-4AC4-648D-7936D11605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9163" y="4140200"/>
            <a:ext cx="4052887" cy="25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object 6">
            <a:extLst>
              <a:ext uri="{FF2B5EF4-FFF2-40B4-BE49-F238E27FC236}">
                <a16:creationId xmlns:a16="http://schemas.microsoft.com/office/drawing/2014/main" id="{B5C4275B-7F36-A169-A185-C235DFE4765B}"/>
              </a:ext>
            </a:extLst>
          </p:cNvPr>
          <p:cNvSpPr>
            <a:spLocks noGrp="1"/>
          </p:cNvSpPr>
          <p:nvPr>
            <p:ph type="ftr" sz="quarter" idx="10"/>
          </p:nvPr>
        </p:nvSpPr>
        <p:spPr/>
        <p:txBody>
          <a:bodyPr vert="horz" tIns="3175" rtlCol="0"/>
          <a:lstStyle/>
          <a:p>
            <a:pPr>
              <a:defRPr/>
            </a:pPr>
            <a:r>
              <a:t>COS700</a:t>
            </a:r>
            <a:r>
              <a:rPr spc="-30"/>
              <a:t> </a:t>
            </a:r>
            <a:r>
              <a:t>Research</a:t>
            </a:r>
            <a:r>
              <a:rPr spc="-35"/>
              <a:t> </a:t>
            </a:r>
            <a:r>
              <a:rPr spc="-10"/>
              <a:t>Methods</a:t>
            </a:r>
          </a:p>
        </p:txBody>
      </p:sp>
      <p:sp>
        <p:nvSpPr>
          <p:cNvPr id="7" name="object 7">
            <a:extLst>
              <a:ext uri="{FF2B5EF4-FFF2-40B4-BE49-F238E27FC236}">
                <a16:creationId xmlns:a16="http://schemas.microsoft.com/office/drawing/2014/main" id="{FE472D44-538D-808A-34A0-C90B39AE48D0}"/>
              </a:ext>
            </a:extLst>
          </p:cNvPr>
          <p:cNvSpPr>
            <a:spLocks noGrp="1"/>
          </p:cNvSpPr>
          <p:nvPr>
            <p:ph type="sldNum" sz="quarter" idx="12"/>
          </p:nvPr>
        </p:nvSpPr>
        <p:spPr/>
        <p:txBody>
          <a:bodyPr vert="horz" tIns="3175" rtlCol="0"/>
          <a:lstStyle/>
          <a:p>
            <a:pPr>
              <a:defRPr/>
            </a:pPr>
            <a:fld id="{AF3BEC1F-7109-4465-A6F4-7759B183F6CC}" type="slidenum">
              <a:rPr/>
              <a:pPr>
                <a:defRPr/>
              </a:pPr>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object 2" descr="The image features three cartoon characters known as Minions, which are small, yellow, and cylindrical in shape. &#10;&#10;1. The central Minion is wearing a yellow hard hat with the name &quot;Kevin&quot; written on it. This Minion is holding a large blue paper that has the word &quot;MINIONS&quot; printed in bold letters.&#10;2. To the left, there is another Minion with one eye, wearing blue overalls and looking up at the central Minion.&#10;3. To the right, the third Minion is also wearing blue overalls and has a tool in its hand, appearing to be engaged in the scene.&#10;&#10;The background is plain white, emphasizing the colorful Minions and their playful expressions.">
            <a:extLst>
              <a:ext uri="{FF2B5EF4-FFF2-40B4-BE49-F238E27FC236}">
                <a16:creationId xmlns:a16="http://schemas.microsoft.com/office/drawing/2014/main" id="{81F8F04A-6F8B-92DB-7C9D-06C66ED17F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88125" y="5335588"/>
            <a:ext cx="2268538" cy="1417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object 3">
            <a:extLst>
              <a:ext uri="{FF2B5EF4-FFF2-40B4-BE49-F238E27FC236}">
                <a16:creationId xmlns:a16="http://schemas.microsoft.com/office/drawing/2014/main" id="{8374BA72-6B3D-E6BB-050D-C8CB92328E8E}"/>
              </a:ext>
            </a:extLst>
          </p:cNvPr>
          <p:cNvSpPr txBox="1">
            <a:spLocks noGrp="1"/>
          </p:cNvSpPr>
          <p:nvPr>
            <p:ph type="title"/>
          </p:nvPr>
        </p:nvSpPr>
        <p:spPr>
          <a:xfrm>
            <a:off x="1017588" y="336550"/>
            <a:ext cx="6556375" cy="1444625"/>
          </a:xfrm>
        </p:spPr>
        <p:txBody>
          <a:bodyPr tIns="97155"/>
          <a:lstStyle/>
          <a:p>
            <a:pPr marL="12700" eaLnBrk="1" hangingPunct="1">
              <a:lnSpc>
                <a:spcPts val="5288"/>
              </a:lnSpc>
              <a:spcBef>
                <a:spcPts val="763"/>
              </a:spcBef>
            </a:pPr>
            <a:r>
              <a:rPr lang="en-US" altLang="en-US" sz="4900">
                <a:latin typeface="Impact" panose="020B0806030902050204" pitchFamily="34" charset="0"/>
                <a:ea typeface="Impact" panose="020B0806030902050204" pitchFamily="34" charset="0"/>
                <a:cs typeface="Impact" panose="020B0806030902050204" pitchFamily="34" charset="0"/>
              </a:rPr>
              <a:t>ASSESSING VALIDITY OF A RESEARCH FINDING</a:t>
            </a:r>
          </a:p>
        </p:txBody>
      </p:sp>
      <p:sp>
        <p:nvSpPr>
          <p:cNvPr id="5" name="object 5">
            <a:extLst>
              <a:ext uri="{FF2B5EF4-FFF2-40B4-BE49-F238E27FC236}">
                <a16:creationId xmlns:a16="http://schemas.microsoft.com/office/drawing/2014/main" id="{D41CE4DA-98B1-6151-B3CB-53D6683EBA14}"/>
              </a:ext>
            </a:extLst>
          </p:cNvPr>
          <p:cNvSpPr>
            <a:spLocks noGrp="1"/>
          </p:cNvSpPr>
          <p:nvPr>
            <p:ph type="ftr" sz="quarter" idx="10"/>
          </p:nvPr>
        </p:nvSpPr>
        <p:spPr/>
        <p:txBody>
          <a:bodyPr vert="horz" tIns="3175" rtlCol="0"/>
          <a:lstStyle/>
          <a:p>
            <a:pPr>
              <a:defRPr/>
            </a:pPr>
            <a:r>
              <a:t>COS700</a:t>
            </a:r>
            <a:r>
              <a:rPr spc="-30"/>
              <a:t> </a:t>
            </a:r>
            <a:r>
              <a:t>Research</a:t>
            </a:r>
            <a:r>
              <a:rPr spc="-35"/>
              <a:t> </a:t>
            </a:r>
            <a:r>
              <a:rPr spc="-10"/>
              <a:t>Methods</a:t>
            </a:r>
          </a:p>
        </p:txBody>
      </p:sp>
      <p:sp>
        <p:nvSpPr>
          <p:cNvPr id="6" name="object 6">
            <a:extLst>
              <a:ext uri="{FF2B5EF4-FFF2-40B4-BE49-F238E27FC236}">
                <a16:creationId xmlns:a16="http://schemas.microsoft.com/office/drawing/2014/main" id="{28108EB1-F829-65C3-66CE-A440A02C1AA5}"/>
              </a:ext>
            </a:extLst>
          </p:cNvPr>
          <p:cNvSpPr>
            <a:spLocks noGrp="1"/>
          </p:cNvSpPr>
          <p:nvPr>
            <p:ph type="sldNum" sz="quarter" idx="12"/>
          </p:nvPr>
        </p:nvSpPr>
        <p:spPr/>
        <p:txBody>
          <a:bodyPr vert="horz" tIns="3175" rtlCol="0"/>
          <a:lstStyle/>
          <a:p>
            <a:pPr>
              <a:defRPr/>
            </a:pPr>
            <a:fld id="{E33CB23F-9041-4C6E-8697-075AFA439D08}" type="slidenum">
              <a:rPr/>
              <a:pPr>
                <a:defRPr/>
              </a:pPr>
              <a:t>6</a:t>
            </a:fld>
            <a:endParaRPr/>
          </a:p>
        </p:txBody>
      </p:sp>
      <p:sp>
        <p:nvSpPr>
          <p:cNvPr id="4" name="object 4">
            <a:extLst>
              <a:ext uri="{FF2B5EF4-FFF2-40B4-BE49-F238E27FC236}">
                <a16:creationId xmlns:a16="http://schemas.microsoft.com/office/drawing/2014/main" id="{D7828443-9FAE-445F-5D55-D0779CBFE8B0}"/>
              </a:ext>
            </a:extLst>
          </p:cNvPr>
          <p:cNvSpPr txBox="1"/>
          <p:nvPr/>
        </p:nvSpPr>
        <p:spPr>
          <a:xfrm>
            <a:off x="1017588" y="1978025"/>
            <a:ext cx="6783387" cy="3386138"/>
          </a:xfrm>
          <a:prstGeom prst="rect">
            <a:avLst/>
          </a:prstGeom>
        </p:spPr>
        <p:txBody>
          <a:bodyPr lIns="0" tIns="121920" rIns="0" bIns="0">
            <a:spAutoFit/>
          </a:bodyPr>
          <a:lstStyle>
            <a:lvl1pPr marL="241300" indent="-228600">
              <a:tabLst>
                <a:tab pos="241300" algn="l"/>
              </a:tabLst>
              <a:defRPr>
                <a:solidFill>
                  <a:schemeClr val="tx1"/>
                </a:solidFill>
                <a:latin typeface="Arial" panose="020B0604020202020204" pitchFamily="34" charset="0"/>
              </a:defRPr>
            </a:lvl1pPr>
            <a:lvl2pPr marL="698500" indent="-228600">
              <a:tabLst>
                <a:tab pos="241300" algn="l"/>
              </a:tabLst>
              <a:defRPr>
                <a:solidFill>
                  <a:schemeClr val="tx1"/>
                </a:solidFill>
                <a:latin typeface="Arial" panose="020B0604020202020204" pitchFamily="34" charset="0"/>
              </a:defRPr>
            </a:lvl2pPr>
            <a:lvl3pPr marL="1143000" indent="-228600">
              <a:tabLst>
                <a:tab pos="241300" algn="l"/>
              </a:tabLst>
              <a:defRPr>
                <a:solidFill>
                  <a:schemeClr val="tx1"/>
                </a:solidFill>
                <a:latin typeface="Arial" panose="020B0604020202020204" pitchFamily="34" charset="0"/>
              </a:defRPr>
            </a:lvl3pPr>
            <a:lvl4pPr marL="1600200" indent="-228600">
              <a:tabLst>
                <a:tab pos="241300" algn="l"/>
              </a:tabLst>
              <a:defRPr>
                <a:solidFill>
                  <a:schemeClr val="tx1"/>
                </a:solidFill>
                <a:latin typeface="Arial" panose="020B0604020202020204" pitchFamily="34" charset="0"/>
              </a:defRPr>
            </a:lvl4pPr>
            <a:lvl5pPr marL="2057400" indent="-228600">
              <a:tabLst>
                <a:tab pos="241300"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241300"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241300"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241300"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241300" algn="l"/>
              </a:tabLst>
              <a:defRPr>
                <a:solidFill>
                  <a:schemeClr val="tx1"/>
                </a:solidFill>
                <a:latin typeface="Arial" panose="020B0604020202020204" pitchFamily="34" charset="0"/>
              </a:defRPr>
            </a:lvl9pPr>
          </a:lstStyle>
          <a:p>
            <a:pPr eaLnBrk="1" hangingPunct="1">
              <a:spcBef>
                <a:spcPts val="963"/>
              </a:spcBef>
              <a:buClr>
                <a:srgbClr val="17406C"/>
              </a:buClr>
              <a:buFont typeface="Arial" panose="020B0604020202020204" pitchFamily="34" charset="0"/>
              <a:buChar char="•"/>
            </a:pPr>
            <a:r>
              <a:rPr lang="en-US" altLang="en-US" sz="2400">
                <a:solidFill>
                  <a:srgbClr val="585858"/>
                </a:solidFill>
                <a:latin typeface="Gill Sans MT" panose="020B0502020104020203" pitchFamily="34" charset="0"/>
                <a:ea typeface="Gill Sans MT" panose="020B0502020104020203" pitchFamily="34" charset="0"/>
                <a:cs typeface="Gill Sans MT" panose="020B0502020104020203" pitchFamily="34" charset="0"/>
              </a:rPr>
              <a:t>What affects whether research is accepted or not?</a:t>
            </a:r>
            <a:endParaRPr lang="en-US" altLang="en-US" sz="2400">
              <a:solidFill>
                <a:srgbClr val="000000"/>
              </a:solidFill>
              <a:latin typeface="Gill Sans MT" panose="020B0502020104020203" pitchFamily="34" charset="0"/>
              <a:ea typeface="Gill Sans MT" panose="020B0502020104020203" pitchFamily="34" charset="0"/>
              <a:cs typeface="Gill Sans MT" panose="020B0502020104020203" pitchFamily="34" charset="0"/>
            </a:endParaRPr>
          </a:p>
          <a:p>
            <a:pPr lvl="1" eaLnBrk="1" hangingPunct="1">
              <a:spcBef>
                <a:spcPts val="725"/>
              </a:spcBef>
              <a:buClr>
                <a:srgbClr val="17406C"/>
              </a:buClr>
              <a:buFontTx/>
              <a:buChar char="–"/>
            </a:pPr>
            <a:r>
              <a:rPr lang="en-US" altLang="en-US" sz="2000">
                <a:solidFill>
                  <a:srgbClr val="585858"/>
                </a:solidFill>
                <a:latin typeface="Gill Sans MT" panose="020B0502020104020203" pitchFamily="34" charset="0"/>
                <a:ea typeface="Gill Sans MT" panose="020B0502020104020203" pitchFamily="34" charset="0"/>
                <a:cs typeface="Gill Sans MT" panose="020B0502020104020203" pitchFamily="34" charset="0"/>
              </a:rPr>
              <a:t>The context (current knowledge, opinions)</a:t>
            </a:r>
            <a:endParaRPr lang="en-US" altLang="en-US" sz="2000">
              <a:solidFill>
                <a:srgbClr val="000000"/>
              </a:solidFill>
              <a:latin typeface="Gill Sans MT" panose="020B0502020104020203" pitchFamily="34" charset="0"/>
              <a:ea typeface="Gill Sans MT" panose="020B0502020104020203" pitchFamily="34" charset="0"/>
              <a:cs typeface="Gill Sans MT" panose="020B0502020104020203" pitchFamily="34" charset="0"/>
            </a:endParaRPr>
          </a:p>
          <a:p>
            <a:pPr lvl="1" eaLnBrk="1" hangingPunct="1">
              <a:spcBef>
                <a:spcPts val="700"/>
              </a:spcBef>
              <a:buClr>
                <a:srgbClr val="17406C"/>
              </a:buClr>
              <a:buFontTx/>
              <a:buChar char="–"/>
            </a:pPr>
            <a:r>
              <a:rPr lang="en-US" altLang="en-US" sz="2000">
                <a:solidFill>
                  <a:srgbClr val="585858"/>
                </a:solidFill>
                <a:latin typeface="Gill Sans MT" panose="020B0502020104020203" pitchFamily="34" charset="0"/>
                <a:ea typeface="Gill Sans MT" panose="020B0502020104020203" pitchFamily="34" charset="0"/>
                <a:cs typeface="Gill Sans MT" panose="020B0502020104020203" pitchFamily="34" charset="0"/>
              </a:rPr>
              <a:t>How research is done (the methods used)</a:t>
            </a:r>
            <a:endParaRPr lang="en-US" altLang="en-US" sz="2000">
              <a:solidFill>
                <a:srgbClr val="000000"/>
              </a:solidFill>
              <a:latin typeface="Gill Sans MT" panose="020B0502020104020203" pitchFamily="34" charset="0"/>
              <a:ea typeface="Gill Sans MT" panose="020B0502020104020203" pitchFamily="34" charset="0"/>
              <a:cs typeface="Gill Sans MT" panose="020B0502020104020203" pitchFamily="34" charset="0"/>
            </a:endParaRPr>
          </a:p>
          <a:p>
            <a:pPr eaLnBrk="1" hangingPunct="1">
              <a:spcBef>
                <a:spcPts val="675"/>
              </a:spcBef>
              <a:buClr>
                <a:srgbClr val="17406C"/>
              </a:buClr>
              <a:buFont typeface="Arial" panose="020B0604020202020204" pitchFamily="34" charset="0"/>
              <a:buChar char="•"/>
            </a:pPr>
            <a:r>
              <a:rPr lang="en-US" altLang="en-US" sz="2400">
                <a:solidFill>
                  <a:srgbClr val="585858"/>
                </a:solidFill>
                <a:latin typeface="Gill Sans MT" panose="020B0502020104020203" pitchFamily="34" charset="0"/>
                <a:ea typeface="Gill Sans MT" panose="020B0502020104020203" pitchFamily="34" charset="0"/>
                <a:cs typeface="Gill Sans MT" panose="020B0502020104020203" pitchFamily="34" charset="0"/>
              </a:rPr>
              <a:t>You can’t do anything about the context</a:t>
            </a:r>
            <a:endParaRPr lang="en-US" altLang="en-US" sz="2400">
              <a:solidFill>
                <a:srgbClr val="000000"/>
              </a:solidFill>
              <a:latin typeface="Gill Sans MT" panose="020B0502020104020203" pitchFamily="34" charset="0"/>
              <a:ea typeface="Gill Sans MT" panose="020B0502020104020203" pitchFamily="34" charset="0"/>
              <a:cs typeface="Gill Sans MT" panose="020B0502020104020203" pitchFamily="34" charset="0"/>
            </a:endParaRPr>
          </a:p>
          <a:p>
            <a:pPr eaLnBrk="1" hangingPunct="1">
              <a:spcBef>
                <a:spcPts val="700"/>
              </a:spcBef>
              <a:buClr>
                <a:srgbClr val="17406C"/>
              </a:buClr>
              <a:buFont typeface="Arial" panose="020B0604020202020204" pitchFamily="34" charset="0"/>
              <a:buChar char="•"/>
            </a:pPr>
            <a:r>
              <a:rPr lang="en-US" altLang="en-US" sz="2400">
                <a:solidFill>
                  <a:srgbClr val="585858"/>
                </a:solidFill>
                <a:latin typeface="Gill Sans MT" panose="020B0502020104020203" pitchFamily="34" charset="0"/>
                <a:ea typeface="Gill Sans MT" panose="020B0502020104020203" pitchFamily="34" charset="0"/>
                <a:cs typeface="Gill Sans MT" panose="020B0502020104020203" pitchFamily="34" charset="0"/>
              </a:rPr>
              <a:t>But you can do something about </a:t>
            </a:r>
            <a:r>
              <a:rPr lang="en-US" altLang="en-US" sz="2400" u="sng">
                <a:solidFill>
                  <a:srgbClr val="585858"/>
                </a:solidFill>
                <a:latin typeface="Gill Sans MT" panose="020B0502020104020203" pitchFamily="34" charset="0"/>
                <a:ea typeface="Gill Sans MT" panose="020B0502020104020203" pitchFamily="34" charset="0"/>
                <a:cs typeface="Gill Sans MT" panose="020B0502020104020203" pitchFamily="34" charset="0"/>
              </a:rPr>
              <a:t>how</a:t>
            </a:r>
            <a:r>
              <a:rPr lang="en-US" altLang="en-US" sz="2400">
                <a:solidFill>
                  <a:srgbClr val="585858"/>
                </a:solidFill>
                <a:latin typeface="Gill Sans MT" panose="020B0502020104020203" pitchFamily="34" charset="0"/>
                <a:ea typeface="Gill Sans MT" panose="020B0502020104020203" pitchFamily="34" charset="0"/>
                <a:cs typeface="Gill Sans MT" panose="020B0502020104020203" pitchFamily="34" charset="0"/>
              </a:rPr>
              <a:t> you do your research</a:t>
            </a:r>
            <a:endParaRPr lang="en-US" altLang="en-US" sz="2400">
              <a:solidFill>
                <a:srgbClr val="000000"/>
              </a:solidFill>
              <a:latin typeface="Gill Sans MT" panose="020B0502020104020203" pitchFamily="34" charset="0"/>
              <a:ea typeface="Gill Sans MT" panose="020B0502020104020203" pitchFamily="34" charset="0"/>
              <a:cs typeface="Gill Sans MT" panose="020B0502020104020203" pitchFamily="34" charset="0"/>
            </a:endParaRPr>
          </a:p>
          <a:p>
            <a:pPr eaLnBrk="1" hangingPunct="1">
              <a:spcBef>
                <a:spcPts val="700"/>
              </a:spcBef>
              <a:buClr>
                <a:srgbClr val="17406C"/>
              </a:buClr>
              <a:buFont typeface="Arial" panose="020B0604020202020204" pitchFamily="34" charset="0"/>
              <a:buChar char="•"/>
            </a:pPr>
            <a:r>
              <a:rPr lang="en-US" altLang="en-US" sz="2400">
                <a:solidFill>
                  <a:srgbClr val="585858"/>
                </a:solidFill>
                <a:latin typeface="Gill Sans MT" panose="020B0502020104020203" pitchFamily="34" charset="0"/>
                <a:ea typeface="Gill Sans MT" panose="020B0502020104020203" pitchFamily="34" charset="0"/>
                <a:cs typeface="Gill Sans MT" panose="020B0502020104020203" pitchFamily="34" charset="0"/>
              </a:rPr>
              <a:t>The methods that you use must be acceptable to the research community that you work in</a:t>
            </a:r>
            <a:endParaRPr lang="en-US" altLang="en-US" sz="2400">
              <a:solidFill>
                <a:srgbClr val="000000"/>
              </a:solidFill>
              <a:latin typeface="Gill Sans MT" panose="020B0502020104020203" pitchFamily="34" charset="0"/>
              <a:ea typeface="Gill Sans MT" panose="020B0502020104020203" pitchFamily="34" charset="0"/>
              <a:cs typeface="Gill Sans MT" panose="020B0502020104020203"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DFD56DBB-363D-9994-02BD-C2BC04447262}"/>
              </a:ext>
            </a:extLst>
          </p:cNvPr>
          <p:cNvSpPr txBox="1">
            <a:spLocks noGrp="1"/>
          </p:cNvSpPr>
          <p:nvPr>
            <p:ph type="title"/>
          </p:nvPr>
        </p:nvSpPr>
        <p:spPr>
          <a:xfrm>
            <a:off x="1017588" y="341313"/>
            <a:ext cx="7169150" cy="1357312"/>
          </a:xfrm>
        </p:spPr>
        <p:txBody>
          <a:bodyPr tIns="91440"/>
          <a:lstStyle/>
          <a:p>
            <a:pPr marL="12700" eaLnBrk="1" hangingPunct="1">
              <a:lnSpc>
                <a:spcPts val="4975"/>
              </a:lnSpc>
              <a:spcBef>
                <a:spcPts val="725"/>
              </a:spcBef>
            </a:pPr>
            <a:r>
              <a:rPr lang="en-US" altLang="en-US" sz="4600">
                <a:latin typeface="Impact" panose="020B0806030902050204" pitchFamily="34" charset="0"/>
                <a:ea typeface="Impact" panose="020B0806030902050204" pitchFamily="34" charset="0"/>
                <a:cs typeface="Impact" panose="020B0806030902050204" pitchFamily="34" charset="0"/>
              </a:rPr>
              <a:t>COMMON COMPUTER SCIENCE RESEARCH APPROACHES</a:t>
            </a:r>
          </a:p>
        </p:txBody>
      </p:sp>
      <p:sp>
        <p:nvSpPr>
          <p:cNvPr id="3" name="object 3">
            <a:extLst>
              <a:ext uri="{FF2B5EF4-FFF2-40B4-BE49-F238E27FC236}">
                <a16:creationId xmlns:a16="http://schemas.microsoft.com/office/drawing/2014/main" id="{70214041-62BD-0083-DE43-B06705A4CE3A}"/>
              </a:ext>
            </a:extLst>
          </p:cNvPr>
          <p:cNvSpPr txBox="1"/>
          <p:nvPr/>
        </p:nvSpPr>
        <p:spPr>
          <a:xfrm>
            <a:off x="814388" y="1789113"/>
            <a:ext cx="6915150" cy="4478337"/>
          </a:xfrm>
          <a:prstGeom prst="rect">
            <a:avLst/>
          </a:prstGeom>
        </p:spPr>
        <p:txBody>
          <a:bodyPr lIns="0" tIns="102235" rIns="0" bIns="0">
            <a:spAutoFit/>
          </a:bodyPr>
          <a:lstStyle/>
          <a:p>
            <a:pPr marL="241300" indent="-228600" eaLnBrk="1" fontAlgn="auto" hangingPunct="1">
              <a:spcBef>
                <a:spcPts val="805"/>
              </a:spcBef>
              <a:spcAft>
                <a:spcPts val="0"/>
              </a:spcAft>
              <a:buClr>
                <a:srgbClr val="17406C"/>
              </a:buClr>
              <a:buFont typeface="Arial"/>
              <a:buChar char="•"/>
              <a:tabLst>
                <a:tab pos="240665" algn="l"/>
                <a:tab pos="241300" algn="l"/>
              </a:tabLst>
              <a:defRPr/>
            </a:pPr>
            <a:r>
              <a:rPr sz="2000" kern="0" dirty="0">
                <a:solidFill>
                  <a:srgbClr val="585858"/>
                </a:solidFill>
                <a:latin typeface="Gill Sans MT"/>
                <a:cs typeface="Gill Sans MT"/>
              </a:rPr>
              <a:t>Many</a:t>
            </a:r>
            <a:r>
              <a:rPr sz="2000" kern="0" spc="-55" dirty="0">
                <a:solidFill>
                  <a:srgbClr val="585858"/>
                </a:solidFill>
                <a:latin typeface="Gill Sans MT"/>
                <a:cs typeface="Gill Sans MT"/>
              </a:rPr>
              <a:t> </a:t>
            </a:r>
            <a:r>
              <a:rPr sz="2000" kern="0" dirty="0">
                <a:solidFill>
                  <a:srgbClr val="585858"/>
                </a:solidFill>
                <a:latin typeface="Gill Sans MT"/>
                <a:cs typeface="Gill Sans MT"/>
              </a:rPr>
              <a:t>different</a:t>
            </a:r>
            <a:r>
              <a:rPr sz="2000" kern="0" spc="-70" dirty="0">
                <a:solidFill>
                  <a:srgbClr val="585858"/>
                </a:solidFill>
                <a:latin typeface="Gill Sans MT"/>
                <a:cs typeface="Gill Sans MT"/>
              </a:rPr>
              <a:t> </a:t>
            </a:r>
            <a:r>
              <a:rPr sz="2000" kern="0" dirty="0">
                <a:solidFill>
                  <a:srgbClr val="585858"/>
                </a:solidFill>
                <a:latin typeface="Gill Sans MT"/>
                <a:cs typeface="Gill Sans MT"/>
              </a:rPr>
              <a:t>approaches</a:t>
            </a:r>
            <a:r>
              <a:rPr sz="2000" kern="0" spc="-60" dirty="0">
                <a:solidFill>
                  <a:srgbClr val="585858"/>
                </a:solidFill>
                <a:latin typeface="Gill Sans MT"/>
                <a:cs typeface="Gill Sans MT"/>
              </a:rPr>
              <a:t> </a:t>
            </a:r>
            <a:r>
              <a:rPr sz="2000" kern="0" dirty="0">
                <a:solidFill>
                  <a:srgbClr val="585858"/>
                </a:solidFill>
                <a:latin typeface="Gill Sans MT"/>
                <a:cs typeface="Gill Sans MT"/>
              </a:rPr>
              <a:t>are</a:t>
            </a:r>
            <a:r>
              <a:rPr sz="2000" kern="0" spc="-50" dirty="0">
                <a:solidFill>
                  <a:srgbClr val="585858"/>
                </a:solidFill>
                <a:latin typeface="Gill Sans MT"/>
                <a:cs typeface="Gill Sans MT"/>
              </a:rPr>
              <a:t> </a:t>
            </a:r>
            <a:r>
              <a:rPr sz="2000" kern="0" dirty="0">
                <a:solidFill>
                  <a:srgbClr val="585858"/>
                </a:solidFill>
                <a:latin typeface="Gill Sans MT"/>
                <a:cs typeface="Gill Sans MT"/>
              </a:rPr>
              <a:t>used</a:t>
            </a:r>
            <a:r>
              <a:rPr sz="2000" kern="0" spc="-30" dirty="0">
                <a:solidFill>
                  <a:srgbClr val="585858"/>
                </a:solidFill>
                <a:latin typeface="Gill Sans MT"/>
                <a:cs typeface="Gill Sans MT"/>
              </a:rPr>
              <a:t> </a:t>
            </a:r>
            <a:r>
              <a:rPr sz="2000" kern="0" dirty="0">
                <a:solidFill>
                  <a:srgbClr val="585858"/>
                </a:solidFill>
                <a:latin typeface="Gill Sans MT"/>
                <a:cs typeface="Gill Sans MT"/>
              </a:rPr>
              <a:t>in</a:t>
            </a:r>
            <a:r>
              <a:rPr sz="2000" kern="0" spc="-55" dirty="0">
                <a:solidFill>
                  <a:srgbClr val="585858"/>
                </a:solidFill>
                <a:latin typeface="Gill Sans MT"/>
                <a:cs typeface="Gill Sans MT"/>
              </a:rPr>
              <a:t> </a:t>
            </a:r>
            <a:r>
              <a:rPr sz="2000" kern="0" dirty="0">
                <a:solidFill>
                  <a:srgbClr val="585858"/>
                </a:solidFill>
                <a:latin typeface="Gill Sans MT"/>
                <a:cs typeface="Gill Sans MT"/>
              </a:rPr>
              <a:t>Computer</a:t>
            </a:r>
            <a:r>
              <a:rPr sz="2000" kern="0" spc="-80" dirty="0">
                <a:solidFill>
                  <a:srgbClr val="585858"/>
                </a:solidFill>
                <a:latin typeface="Gill Sans MT"/>
                <a:cs typeface="Gill Sans MT"/>
              </a:rPr>
              <a:t> </a:t>
            </a:r>
            <a:r>
              <a:rPr sz="2000" kern="0" spc="-10" dirty="0">
                <a:solidFill>
                  <a:srgbClr val="585858"/>
                </a:solidFill>
                <a:latin typeface="Gill Sans MT"/>
                <a:cs typeface="Gill Sans MT"/>
              </a:rPr>
              <a:t>Science</a:t>
            </a:r>
            <a:endParaRPr sz="2000" kern="0">
              <a:solidFill>
                <a:sysClr val="windowText" lastClr="000000"/>
              </a:solidFill>
              <a:latin typeface="Gill Sans MT"/>
              <a:cs typeface="Gill Sans MT"/>
            </a:endParaRPr>
          </a:p>
          <a:p>
            <a:pPr marL="241300" indent="-228600" eaLnBrk="1" fontAlgn="auto" hangingPunct="1">
              <a:spcBef>
                <a:spcPts val="710"/>
              </a:spcBef>
              <a:spcAft>
                <a:spcPts val="0"/>
              </a:spcAft>
              <a:buClr>
                <a:srgbClr val="17406C"/>
              </a:buClr>
              <a:buFont typeface="Arial"/>
              <a:buChar char="•"/>
              <a:tabLst>
                <a:tab pos="240665" algn="l"/>
                <a:tab pos="241300" algn="l"/>
              </a:tabLst>
              <a:defRPr/>
            </a:pPr>
            <a:r>
              <a:rPr sz="2000" kern="0" dirty="0">
                <a:solidFill>
                  <a:srgbClr val="585858"/>
                </a:solidFill>
                <a:latin typeface="Gill Sans MT"/>
                <a:cs typeface="Gill Sans MT"/>
              </a:rPr>
              <a:t>Some</a:t>
            </a:r>
            <a:r>
              <a:rPr sz="2000" kern="0" spc="-25" dirty="0">
                <a:solidFill>
                  <a:srgbClr val="585858"/>
                </a:solidFill>
                <a:latin typeface="Gill Sans MT"/>
                <a:cs typeface="Gill Sans MT"/>
              </a:rPr>
              <a:t> </a:t>
            </a:r>
            <a:r>
              <a:rPr sz="2000" kern="0" dirty="0">
                <a:solidFill>
                  <a:srgbClr val="585858"/>
                </a:solidFill>
                <a:latin typeface="Gill Sans MT"/>
                <a:cs typeface="Gill Sans MT"/>
              </a:rPr>
              <a:t>of</a:t>
            </a:r>
            <a:r>
              <a:rPr sz="2000" kern="0" spc="-25" dirty="0">
                <a:solidFill>
                  <a:srgbClr val="585858"/>
                </a:solidFill>
                <a:latin typeface="Gill Sans MT"/>
                <a:cs typeface="Gill Sans MT"/>
              </a:rPr>
              <a:t> </a:t>
            </a:r>
            <a:r>
              <a:rPr sz="2000" kern="0" dirty="0">
                <a:solidFill>
                  <a:srgbClr val="585858"/>
                </a:solidFill>
                <a:latin typeface="Gill Sans MT"/>
                <a:cs typeface="Gill Sans MT"/>
              </a:rPr>
              <a:t>the</a:t>
            </a:r>
            <a:r>
              <a:rPr sz="2000" kern="0" spc="-20" dirty="0">
                <a:solidFill>
                  <a:srgbClr val="585858"/>
                </a:solidFill>
                <a:latin typeface="Gill Sans MT"/>
                <a:cs typeface="Gill Sans MT"/>
              </a:rPr>
              <a:t> </a:t>
            </a:r>
            <a:r>
              <a:rPr sz="2000" kern="0" dirty="0">
                <a:solidFill>
                  <a:srgbClr val="585858"/>
                </a:solidFill>
                <a:latin typeface="Gill Sans MT"/>
                <a:cs typeface="Gill Sans MT"/>
              </a:rPr>
              <a:t>more</a:t>
            </a:r>
            <a:r>
              <a:rPr sz="2000" kern="0" spc="-40" dirty="0">
                <a:solidFill>
                  <a:srgbClr val="585858"/>
                </a:solidFill>
                <a:latin typeface="Gill Sans MT"/>
                <a:cs typeface="Gill Sans MT"/>
              </a:rPr>
              <a:t> </a:t>
            </a:r>
            <a:r>
              <a:rPr sz="2000" kern="0" dirty="0">
                <a:solidFill>
                  <a:srgbClr val="585858"/>
                </a:solidFill>
                <a:latin typeface="Gill Sans MT"/>
                <a:cs typeface="Gill Sans MT"/>
              </a:rPr>
              <a:t>common</a:t>
            </a:r>
            <a:r>
              <a:rPr sz="2000" kern="0" spc="-55" dirty="0">
                <a:solidFill>
                  <a:srgbClr val="585858"/>
                </a:solidFill>
                <a:latin typeface="Gill Sans MT"/>
                <a:cs typeface="Gill Sans MT"/>
              </a:rPr>
              <a:t> </a:t>
            </a:r>
            <a:r>
              <a:rPr sz="2000" kern="0" dirty="0">
                <a:solidFill>
                  <a:srgbClr val="585858"/>
                </a:solidFill>
                <a:latin typeface="Gill Sans MT"/>
                <a:cs typeface="Gill Sans MT"/>
              </a:rPr>
              <a:t>ones</a:t>
            </a:r>
            <a:r>
              <a:rPr sz="2000" kern="0" spc="-5" dirty="0">
                <a:solidFill>
                  <a:srgbClr val="585858"/>
                </a:solidFill>
                <a:latin typeface="Gill Sans MT"/>
                <a:cs typeface="Gill Sans MT"/>
              </a:rPr>
              <a:t> </a:t>
            </a:r>
            <a:r>
              <a:rPr sz="2000" kern="0" spc="-20" dirty="0">
                <a:solidFill>
                  <a:srgbClr val="585858"/>
                </a:solidFill>
                <a:latin typeface="Gill Sans MT"/>
                <a:cs typeface="Gill Sans MT"/>
              </a:rPr>
              <a:t>are:</a:t>
            </a:r>
            <a:endParaRPr sz="2000" kern="0">
              <a:solidFill>
                <a:sysClr val="windowText" lastClr="000000"/>
              </a:solidFill>
              <a:latin typeface="Gill Sans MT"/>
              <a:cs typeface="Gill Sans MT"/>
            </a:endParaRPr>
          </a:p>
          <a:p>
            <a:pPr marL="698500" lvl="1" indent="-229235" eaLnBrk="1" fontAlgn="auto" hangingPunct="1">
              <a:spcBef>
                <a:spcPts val="705"/>
              </a:spcBef>
              <a:spcAft>
                <a:spcPts val="0"/>
              </a:spcAft>
              <a:buClr>
                <a:srgbClr val="17406C"/>
              </a:buClr>
              <a:buFontTx/>
              <a:buChar char="–"/>
              <a:tabLst>
                <a:tab pos="699135" algn="l"/>
              </a:tabLst>
              <a:defRPr/>
            </a:pPr>
            <a:r>
              <a:rPr kern="0" dirty="0">
                <a:solidFill>
                  <a:srgbClr val="585858"/>
                </a:solidFill>
                <a:latin typeface="Gill Sans MT"/>
                <a:cs typeface="Gill Sans MT"/>
              </a:rPr>
              <a:t>Literature</a:t>
            </a:r>
            <a:r>
              <a:rPr kern="0" spc="-80" dirty="0">
                <a:solidFill>
                  <a:srgbClr val="585858"/>
                </a:solidFill>
                <a:latin typeface="Gill Sans MT"/>
                <a:cs typeface="Gill Sans MT"/>
              </a:rPr>
              <a:t> </a:t>
            </a:r>
            <a:r>
              <a:rPr kern="0" spc="-10" dirty="0">
                <a:solidFill>
                  <a:srgbClr val="585858"/>
                </a:solidFill>
                <a:latin typeface="Gill Sans MT"/>
                <a:cs typeface="Gill Sans MT"/>
              </a:rPr>
              <a:t>Surveys</a:t>
            </a:r>
            <a:endParaRPr kern="0">
              <a:solidFill>
                <a:sysClr val="windowText" lastClr="000000"/>
              </a:solidFill>
              <a:latin typeface="Gill Sans MT"/>
              <a:cs typeface="Gill Sans MT"/>
            </a:endParaRPr>
          </a:p>
          <a:p>
            <a:pPr marL="698500" lvl="1" indent="-229235" eaLnBrk="1" fontAlgn="auto" hangingPunct="1">
              <a:spcBef>
                <a:spcPts val="695"/>
              </a:spcBef>
              <a:spcAft>
                <a:spcPts val="0"/>
              </a:spcAft>
              <a:buClr>
                <a:srgbClr val="17406C"/>
              </a:buClr>
              <a:buFontTx/>
              <a:buChar char="–"/>
              <a:tabLst>
                <a:tab pos="699135" algn="l"/>
              </a:tabLst>
              <a:defRPr/>
            </a:pPr>
            <a:r>
              <a:rPr kern="0" spc="-10" dirty="0">
                <a:solidFill>
                  <a:srgbClr val="585858"/>
                </a:solidFill>
                <a:latin typeface="Gill Sans MT"/>
                <a:cs typeface="Gill Sans MT"/>
              </a:rPr>
              <a:t>Models</a:t>
            </a:r>
            <a:endParaRPr kern="0">
              <a:solidFill>
                <a:sysClr val="windowText" lastClr="000000"/>
              </a:solidFill>
              <a:latin typeface="Gill Sans MT"/>
              <a:cs typeface="Gill Sans MT"/>
            </a:endParaRPr>
          </a:p>
          <a:p>
            <a:pPr marL="698500" lvl="1" indent="-229235" eaLnBrk="1" fontAlgn="auto" hangingPunct="1">
              <a:spcBef>
                <a:spcPts val="710"/>
              </a:spcBef>
              <a:spcAft>
                <a:spcPts val="0"/>
              </a:spcAft>
              <a:buClr>
                <a:srgbClr val="17406C"/>
              </a:buClr>
              <a:buFontTx/>
              <a:buChar char="–"/>
              <a:tabLst>
                <a:tab pos="699135" algn="l"/>
              </a:tabLst>
              <a:defRPr/>
            </a:pPr>
            <a:r>
              <a:rPr kern="0" spc="-10" dirty="0">
                <a:solidFill>
                  <a:srgbClr val="585858"/>
                </a:solidFill>
                <a:latin typeface="Gill Sans MT"/>
                <a:cs typeface="Gill Sans MT"/>
              </a:rPr>
              <a:t>Languages</a:t>
            </a:r>
            <a:endParaRPr kern="0">
              <a:solidFill>
                <a:sysClr val="windowText" lastClr="000000"/>
              </a:solidFill>
              <a:latin typeface="Gill Sans MT"/>
              <a:cs typeface="Gill Sans MT"/>
            </a:endParaRPr>
          </a:p>
          <a:p>
            <a:pPr marL="698500" lvl="1" indent="-229235" eaLnBrk="1" fontAlgn="auto" hangingPunct="1">
              <a:spcBef>
                <a:spcPts val="700"/>
              </a:spcBef>
              <a:spcAft>
                <a:spcPts val="0"/>
              </a:spcAft>
              <a:buClr>
                <a:srgbClr val="17406C"/>
              </a:buClr>
              <a:buFontTx/>
              <a:buChar char="–"/>
              <a:tabLst>
                <a:tab pos="699135" algn="l"/>
              </a:tabLst>
              <a:defRPr/>
            </a:pPr>
            <a:r>
              <a:rPr kern="0" spc="-10" dirty="0">
                <a:solidFill>
                  <a:srgbClr val="585858"/>
                </a:solidFill>
                <a:latin typeface="Gill Sans MT"/>
                <a:cs typeface="Gill Sans MT"/>
              </a:rPr>
              <a:t>Prototypes</a:t>
            </a:r>
            <a:endParaRPr kern="0">
              <a:solidFill>
                <a:sysClr val="windowText" lastClr="000000"/>
              </a:solidFill>
              <a:latin typeface="Gill Sans MT"/>
              <a:cs typeface="Gill Sans MT"/>
            </a:endParaRPr>
          </a:p>
          <a:p>
            <a:pPr marL="698500" lvl="1" indent="-229235" eaLnBrk="1" fontAlgn="auto" hangingPunct="1">
              <a:spcBef>
                <a:spcPts val="695"/>
              </a:spcBef>
              <a:spcAft>
                <a:spcPts val="0"/>
              </a:spcAft>
              <a:buClr>
                <a:srgbClr val="17406C"/>
              </a:buClr>
              <a:buFontTx/>
              <a:buChar char="–"/>
              <a:tabLst>
                <a:tab pos="699135" algn="l"/>
              </a:tabLst>
              <a:defRPr/>
            </a:pPr>
            <a:r>
              <a:rPr kern="0" spc="-10" dirty="0">
                <a:solidFill>
                  <a:srgbClr val="585858"/>
                </a:solidFill>
                <a:latin typeface="Gill Sans MT"/>
                <a:cs typeface="Gill Sans MT"/>
              </a:rPr>
              <a:t>Algorithms</a:t>
            </a:r>
            <a:endParaRPr kern="0">
              <a:solidFill>
                <a:sysClr val="windowText" lastClr="000000"/>
              </a:solidFill>
              <a:latin typeface="Gill Sans MT"/>
              <a:cs typeface="Gill Sans MT"/>
            </a:endParaRPr>
          </a:p>
          <a:p>
            <a:pPr marL="698500" lvl="1" indent="-229235" eaLnBrk="1" fontAlgn="auto" hangingPunct="1">
              <a:spcBef>
                <a:spcPts val="705"/>
              </a:spcBef>
              <a:spcAft>
                <a:spcPts val="0"/>
              </a:spcAft>
              <a:buClr>
                <a:srgbClr val="17406C"/>
              </a:buClr>
              <a:buFontTx/>
              <a:buChar char="–"/>
              <a:tabLst>
                <a:tab pos="699135" algn="l"/>
              </a:tabLst>
              <a:defRPr/>
            </a:pPr>
            <a:r>
              <a:rPr kern="0" dirty="0">
                <a:solidFill>
                  <a:srgbClr val="585858"/>
                </a:solidFill>
                <a:latin typeface="Gill Sans MT"/>
                <a:cs typeface="Gill Sans MT"/>
              </a:rPr>
              <a:t>Mathematical</a:t>
            </a:r>
            <a:r>
              <a:rPr kern="0" spc="-20" dirty="0">
                <a:solidFill>
                  <a:srgbClr val="585858"/>
                </a:solidFill>
                <a:latin typeface="Gill Sans MT"/>
                <a:cs typeface="Gill Sans MT"/>
              </a:rPr>
              <a:t> </a:t>
            </a:r>
            <a:r>
              <a:rPr kern="0" spc="-10" dirty="0">
                <a:solidFill>
                  <a:srgbClr val="585858"/>
                </a:solidFill>
                <a:latin typeface="Gill Sans MT"/>
                <a:cs typeface="Gill Sans MT"/>
              </a:rPr>
              <a:t>proofs</a:t>
            </a:r>
            <a:endParaRPr kern="0">
              <a:solidFill>
                <a:sysClr val="windowText" lastClr="000000"/>
              </a:solidFill>
              <a:latin typeface="Gill Sans MT"/>
              <a:cs typeface="Gill Sans MT"/>
            </a:endParaRPr>
          </a:p>
          <a:p>
            <a:pPr marL="698500" lvl="1" indent="-229235" eaLnBrk="1" fontAlgn="auto" hangingPunct="1">
              <a:spcBef>
                <a:spcPts val="700"/>
              </a:spcBef>
              <a:spcAft>
                <a:spcPts val="0"/>
              </a:spcAft>
              <a:buClr>
                <a:srgbClr val="17406C"/>
              </a:buClr>
              <a:buFontTx/>
              <a:buChar char="–"/>
              <a:tabLst>
                <a:tab pos="699135" algn="l"/>
              </a:tabLst>
              <a:defRPr/>
            </a:pPr>
            <a:r>
              <a:rPr kern="0" dirty="0">
                <a:solidFill>
                  <a:srgbClr val="585858"/>
                </a:solidFill>
                <a:latin typeface="Gill Sans MT"/>
                <a:cs typeface="Gill Sans MT"/>
              </a:rPr>
              <a:t>Experiments</a:t>
            </a:r>
            <a:r>
              <a:rPr kern="0" spc="-5" dirty="0">
                <a:solidFill>
                  <a:srgbClr val="585858"/>
                </a:solidFill>
                <a:latin typeface="Gill Sans MT"/>
                <a:cs typeface="Gill Sans MT"/>
              </a:rPr>
              <a:t> </a:t>
            </a:r>
            <a:r>
              <a:rPr kern="0" dirty="0">
                <a:solidFill>
                  <a:srgbClr val="585858"/>
                </a:solidFill>
                <a:latin typeface="Gill Sans MT"/>
                <a:cs typeface="Gill Sans MT"/>
              </a:rPr>
              <a:t>/</a:t>
            </a:r>
            <a:r>
              <a:rPr kern="0" spc="-10" dirty="0">
                <a:solidFill>
                  <a:srgbClr val="585858"/>
                </a:solidFill>
                <a:latin typeface="Gill Sans MT"/>
                <a:cs typeface="Gill Sans MT"/>
              </a:rPr>
              <a:t> Evaluations</a:t>
            </a:r>
            <a:endParaRPr kern="0">
              <a:solidFill>
                <a:sysClr val="windowText" lastClr="000000"/>
              </a:solidFill>
              <a:latin typeface="Gill Sans MT"/>
              <a:cs typeface="Gill Sans MT"/>
            </a:endParaRPr>
          </a:p>
          <a:p>
            <a:pPr marL="698500" lvl="1" indent="-229235" eaLnBrk="1" fontAlgn="auto" hangingPunct="1">
              <a:spcBef>
                <a:spcPts val="695"/>
              </a:spcBef>
              <a:spcAft>
                <a:spcPts val="0"/>
              </a:spcAft>
              <a:buClr>
                <a:srgbClr val="17406C"/>
              </a:buClr>
              <a:buFontTx/>
              <a:buChar char="–"/>
              <a:tabLst>
                <a:tab pos="699135" algn="l"/>
              </a:tabLst>
              <a:defRPr/>
            </a:pPr>
            <a:r>
              <a:rPr kern="0" dirty="0">
                <a:solidFill>
                  <a:srgbClr val="585858"/>
                </a:solidFill>
                <a:latin typeface="Gill Sans MT"/>
                <a:cs typeface="Gill Sans MT"/>
              </a:rPr>
              <a:t>Case</a:t>
            </a:r>
            <a:r>
              <a:rPr kern="0" spc="-20" dirty="0">
                <a:solidFill>
                  <a:srgbClr val="585858"/>
                </a:solidFill>
                <a:latin typeface="Gill Sans MT"/>
                <a:cs typeface="Gill Sans MT"/>
              </a:rPr>
              <a:t> </a:t>
            </a:r>
            <a:r>
              <a:rPr kern="0" spc="-10" dirty="0">
                <a:solidFill>
                  <a:srgbClr val="585858"/>
                </a:solidFill>
                <a:latin typeface="Gill Sans MT"/>
                <a:cs typeface="Gill Sans MT"/>
              </a:rPr>
              <a:t>Studies</a:t>
            </a:r>
            <a:endParaRPr kern="0">
              <a:solidFill>
                <a:sysClr val="windowText" lastClr="000000"/>
              </a:solidFill>
              <a:latin typeface="Gill Sans MT"/>
              <a:cs typeface="Gill Sans MT"/>
            </a:endParaRPr>
          </a:p>
          <a:p>
            <a:pPr marL="698500" lvl="1" indent="-229235" eaLnBrk="1" fontAlgn="auto" hangingPunct="1">
              <a:spcBef>
                <a:spcPts val="710"/>
              </a:spcBef>
              <a:spcAft>
                <a:spcPts val="0"/>
              </a:spcAft>
              <a:buClr>
                <a:srgbClr val="17406C"/>
              </a:buClr>
              <a:buFontTx/>
              <a:buChar char="–"/>
              <a:tabLst>
                <a:tab pos="699135" algn="l"/>
              </a:tabLst>
              <a:defRPr/>
            </a:pPr>
            <a:r>
              <a:rPr kern="0" spc="-10" dirty="0">
                <a:solidFill>
                  <a:srgbClr val="585858"/>
                </a:solidFill>
                <a:latin typeface="Gill Sans MT"/>
                <a:cs typeface="Gill Sans MT"/>
              </a:rPr>
              <a:t>Arguments</a:t>
            </a:r>
            <a:endParaRPr kern="0">
              <a:solidFill>
                <a:sysClr val="windowText" lastClr="000000"/>
              </a:solidFill>
              <a:latin typeface="Gill Sans MT"/>
              <a:cs typeface="Gill Sans MT"/>
            </a:endParaRPr>
          </a:p>
          <a:p>
            <a:pPr marL="241300" indent="-228600" eaLnBrk="1" fontAlgn="auto" hangingPunct="1">
              <a:spcBef>
                <a:spcPts val="685"/>
              </a:spcBef>
              <a:spcAft>
                <a:spcPts val="0"/>
              </a:spcAft>
              <a:buClr>
                <a:srgbClr val="17406C"/>
              </a:buClr>
              <a:buFont typeface="Arial"/>
              <a:buChar char="•"/>
              <a:tabLst>
                <a:tab pos="240665" algn="l"/>
                <a:tab pos="241300" algn="l"/>
              </a:tabLst>
              <a:defRPr/>
            </a:pPr>
            <a:r>
              <a:rPr sz="2000" kern="0" dirty="0">
                <a:solidFill>
                  <a:srgbClr val="585858"/>
                </a:solidFill>
                <a:latin typeface="Gill Sans MT"/>
                <a:cs typeface="Gill Sans MT"/>
              </a:rPr>
              <a:t>A</a:t>
            </a:r>
            <a:r>
              <a:rPr sz="2000" kern="0" spc="-40" dirty="0">
                <a:solidFill>
                  <a:srgbClr val="585858"/>
                </a:solidFill>
                <a:latin typeface="Gill Sans MT"/>
                <a:cs typeface="Gill Sans MT"/>
              </a:rPr>
              <a:t> </a:t>
            </a:r>
            <a:r>
              <a:rPr sz="2000" kern="0" dirty="0">
                <a:solidFill>
                  <a:srgbClr val="585858"/>
                </a:solidFill>
                <a:latin typeface="Gill Sans MT"/>
                <a:cs typeface="Gill Sans MT"/>
              </a:rPr>
              <a:t>research</a:t>
            </a:r>
            <a:r>
              <a:rPr sz="2000" kern="0" spc="-45" dirty="0">
                <a:solidFill>
                  <a:srgbClr val="585858"/>
                </a:solidFill>
                <a:latin typeface="Gill Sans MT"/>
                <a:cs typeface="Gill Sans MT"/>
              </a:rPr>
              <a:t> </a:t>
            </a:r>
            <a:r>
              <a:rPr sz="2000" kern="0" dirty="0">
                <a:solidFill>
                  <a:srgbClr val="585858"/>
                </a:solidFill>
                <a:latin typeface="Gill Sans MT"/>
                <a:cs typeface="Gill Sans MT"/>
              </a:rPr>
              <a:t>project</a:t>
            </a:r>
            <a:r>
              <a:rPr sz="2000" kern="0" spc="-65" dirty="0">
                <a:solidFill>
                  <a:srgbClr val="585858"/>
                </a:solidFill>
                <a:latin typeface="Gill Sans MT"/>
                <a:cs typeface="Gill Sans MT"/>
              </a:rPr>
              <a:t> </a:t>
            </a:r>
            <a:r>
              <a:rPr sz="2000" kern="0" dirty="0">
                <a:solidFill>
                  <a:srgbClr val="585858"/>
                </a:solidFill>
                <a:latin typeface="Gill Sans MT"/>
                <a:cs typeface="Gill Sans MT"/>
              </a:rPr>
              <a:t>may</a:t>
            </a:r>
            <a:r>
              <a:rPr sz="2000" kern="0" spc="-45" dirty="0">
                <a:solidFill>
                  <a:srgbClr val="585858"/>
                </a:solidFill>
                <a:latin typeface="Gill Sans MT"/>
                <a:cs typeface="Gill Sans MT"/>
              </a:rPr>
              <a:t> </a:t>
            </a:r>
            <a:r>
              <a:rPr sz="2000" b="1" kern="0" dirty="0">
                <a:solidFill>
                  <a:srgbClr val="585858"/>
                </a:solidFill>
                <a:latin typeface="Gill Sans MT"/>
                <a:cs typeface="Gill Sans MT"/>
              </a:rPr>
              <a:t>combine</a:t>
            </a:r>
            <a:r>
              <a:rPr sz="2000" b="1" kern="0" spc="-60" dirty="0">
                <a:solidFill>
                  <a:srgbClr val="585858"/>
                </a:solidFill>
                <a:latin typeface="Gill Sans MT"/>
                <a:cs typeface="Gill Sans MT"/>
              </a:rPr>
              <a:t> </a:t>
            </a:r>
            <a:r>
              <a:rPr sz="2000" kern="0" dirty="0">
                <a:solidFill>
                  <a:srgbClr val="585858"/>
                </a:solidFill>
                <a:latin typeface="Gill Sans MT"/>
                <a:cs typeface="Gill Sans MT"/>
              </a:rPr>
              <a:t>a</a:t>
            </a:r>
            <a:r>
              <a:rPr sz="2000" kern="0" spc="-45" dirty="0">
                <a:solidFill>
                  <a:srgbClr val="585858"/>
                </a:solidFill>
                <a:latin typeface="Gill Sans MT"/>
                <a:cs typeface="Gill Sans MT"/>
              </a:rPr>
              <a:t> </a:t>
            </a:r>
            <a:r>
              <a:rPr sz="2000" kern="0" dirty="0">
                <a:solidFill>
                  <a:srgbClr val="585858"/>
                </a:solidFill>
                <a:latin typeface="Gill Sans MT"/>
                <a:cs typeface="Gill Sans MT"/>
              </a:rPr>
              <a:t>number</a:t>
            </a:r>
            <a:r>
              <a:rPr sz="2000" kern="0" spc="-60" dirty="0">
                <a:solidFill>
                  <a:srgbClr val="585858"/>
                </a:solidFill>
                <a:latin typeface="Gill Sans MT"/>
                <a:cs typeface="Gill Sans MT"/>
              </a:rPr>
              <a:t> </a:t>
            </a:r>
            <a:r>
              <a:rPr sz="2000" kern="0" dirty="0">
                <a:solidFill>
                  <a:srgbClr val="585858"/>
                </a:solidFill>
                <a:latin typeface="Gill Sans MT"/>
                <a:cs typeface="Gill Sans MT"/>
              </a:rPr>
              <a:t>of</a:t>
            </a:r>
            <a:r>
              <a:rPr sz="2000" kern="0" spc="-45" dirty="0">
                <a:solidFill>
                  <a:srgbClr val="585858"/>
                </a:solidFill>
                <a:latin typeface="Gill Sans MT"/>
                <a:cs typeface="Gill Sans MT"/>
              </a:rPr>
              <a:t> </a:t>
            </a:r>
            <a:r>
              <a:rPr sz="2000" kern="0" dirty="0">
                <a:solidFill>
                  <a:srgbClr val="585858"/>
                </a:solidFill>
                <a:latin typeface="Gill Sans MT"/>
                <a:cs typeface="Gill Sans MT"/>
              </a:rPr>
              <a:t>these</a:t>
            </a:r>
            <a:r>
              <a:rPr sz="2000" kern="0" spc="-45" dirty="0">
                <a:solidFill>
                  <a:srgbClr val="585858"/>
                </a:solidFill>
                <a:latin typeface="Gill Sans MT"/>
                <a:cs typeface="Gill Sans MT"/>
              </a:rPr>
              <a:t> </a:t>
            </a:r>
            <a:r>
              <a:rPr sz="2000" kern="0" spc="-10" dirty="0">
                <a:solidFill>
                  <a:srgbClr val="585858"/>
                </a:solidFill>
                <a:latin typeface="Gill Sans MT"/>
                <a:cs typeface="Gill Sans MT"/>
              </a:rPr>
              <a:t>approaches</a:t>
            </a:r>
            <a:endParaRPr sz="2000" kern="0">
              <a:solidFill>
                <a:sysClr val="windowText" lastClr="000000"/>
              </a:solidFill>
              <a:latin typeface="Gill Sans MT"/>
              <a:cs typeface="Gill Sans MT"/>
            </a:endParaRPr>
          </a:p>
        </p:txBody>
      </p:sp>
      <p:pic>
        <p:nvPicPr>
          <p:cNvPr id="8196" name="object 4" descr="The image is a cartoon featuring two characters in an office setting. One character, wearing a blue shirt and a red tie, stands with a puzzled expression, asking, &quot;What's with the beer?&quot; The other character, sitting at a desk with a computer, responds, &quot;I'm doing a case study.&quot; On the desk, there is a box labeled &quot;BEER,&quot; suggesting a humorous take on the idea of conducting research or a study involving beer. The background has a patterned carpet, adding to the office atmosphere.">
            <a:extLst>
              <a:ext uri="{FF2B5EF4-FFF2-40B4-BE49-F238E27FC236}">
                <a16:creationId xmlns:a16="http://schemas.microsoft.com/office/drawing/2014/main" id="{E6EC5708-A0EA-E615-59B3-DB51250725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72225" y="3068638"/>
            <a:ext cx="1952625" cy="2343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A1A46241-D2A4-1428-5AF1-8040D149B39E}"/>
              </a:ext>
            </a:extLst>
          </p:cNvPr>
          <p:cNvSpPr txBox="1">
            <a:spLocks noGrp="1"/>
          </p:cNvSpPr>
          <p:nvPr>
            <p:ph type="title"/>
          </p:nvPr>
        </p:nvSpPr>
        <p:spPr>
          <a:xfrm>
            <a:off x="1017588" y="341313"/>
            <a:ext cx="7169150" cy="1357312"/>
          </a:xfrm>
        </p:spPr>
        <p:txBody>
          <a:bodyPr tIns="91440"/>
          <a:lstStyle/>
          <a:p>
            <a:pPr marL="12700" eaLnBrk="1" hangingPunct="1">
              <a:lnSpc>
                <a:spcPts val="4975"/>
              </a:lnSpc>
              <a:spcBef>
                <a:spcPts val="725"/>
              </a:spcBef>
            </a:pPr>
            <a:r>
              <a:rPr lang="en-US" altLang="en-US" sz="4600">
                <a:latin typeface="Impact" panose="020B0806030902050204" pitchFamily="34" charset="0"/>
                <a:ea typeface="Impact" panose="020B0806030902050204" pitchFamily="34" charset="0"/>
                <a:cs typeface="Impact" panose="020B0806030902050204" pitchFamily="34" charset="0"/>
              </a:rPr>
              <a:t>COMMON COMPUTER SCIENCE RESEARCH APPROACHES</a:t>
            </a:r>
          </a:p>
        </p:txBody>
      </p:sp>
      <p:sp>
        <p:nvSpPr>
          <p:cNvPr id="3" name="object 3">
            <a:extLst>
              <a:ext uri="{FF2B5EF4-FFF2-40B4-BE49-F238E27FC236}">
                <a16:creationId xmlns:a16="http://schemas.microsoft.com/office/drawing/2014/main" id="{24A9983B-1B89-03DB-A783-BDD5E83A9B3C}"/>
              </a:ext>
            </a:extLst>
          </p:cNvPr>
          <p:cNvSpPr txBox="1"/>
          <p:nvPr/>
        </p:nvSpPr>
        <p:spPr>
          <a:xfrm>
            <a:off x="536575" y="2046288"/>
            <a:ext cx="8051800" cy="3435350"/>
          </a:xfrm>
          <a:prstGeom prst="rect">
            <a:avLst/>
          </a:prstGeom>
        </p:spPr>
        <p:txBody>
          <a:bodyPr lIns="0" tIns="132715" rIns="0" bIns="0">
            <a:spAutoFit/>
          </a:bodyPr>
          <a:lstStyle>
            <a:lvl1pPr marL="241300" indent="-228600">
              <a:tabLst>
                <a:tab pos="239713" algn="l"/>
                <a:tab pos="241300" algn="l"/>
              </a:tabLst>
              <a:defRPr>
                <a:solidFill>
                  <a:schemeClr val="tx1"/>
                </a:solidFill>
                <a:latin typeface="Arial" panose="020B0604020202020204" pitchFamily="34" charset="0"/>
              </a:defRPr>
            </a:lvl1pPr>
            <a:lvl2pPr marL="698500" indent="-228600">
              <a:tabLst>
                <a:tab pos="239713" algn="l"/>
                <a:tab pos="241300" algn="l"/>
              </a:tabLst>
              <a:defRPr>
                <a:solidFill>
                  <a:schemeClr val="tx1"/>
                </a:solidFill>
                <a:latin typeface="Arial" panose="020B0604020202020204" pitchFamily="34" charset="0"/>
              </a:defRPr>
            </a:lvl2pPr>
            <a:lvl3pPr marL="1143000" indent="-228600">
              <a:tabLst>
                <a:tab pos="239713" algn="l"/>
                <a:tab pos="241300" algn="l"/>
              </a:tabLst>
              <a:defRPr>
                <a:solidFill>
                  <a:schemeClr val="tx1"/>
                </a:solidFill>
                <a:latin typeface="Arial" panose="020B0604020202020204" pitchFamily="34" charset="0"/>
              </a:defRPr>
            </a:lvl3pPr>
            <a:lvl4pPr marL="1600200" indent="-228600">
              <a:tabLst>
                <a:tab pos="239713" algn="l"/>
                <a:tab pos="241300" algn="l"/>
              </a:tabLst>
              <a:defRPr>
                <a:solidFill>
                  <a:schemeClr val="tx1"/>
                </a:solidFill>
                <a:latin typeface="Arial" panose="020B0604020202020204" pitchFamily="34" charset="0"/>
              </a:defRPr>
            </a:lvl4pPr>
            <a:lvl5pPr marL="2057400" indent="-228600">
              <a:tabLst>
                <a:tab pos="239713" algn="l"/>
                <a:tab pos="241300"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239713" algn="l"/>
                <a:tab pos="241300"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239713" algn="l"/>
                <a:tab pos="241300"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239713" algn="l"/>
                <a:tab pos="241300"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239713" algn="l"/>
                <a:tab pos="241300" algn="l"/>
              </a:tabLst>
              <a:defRPr>
                <a:solidFill>
                  <a:schemeClr val="tx1"/>
                </a:solidFill>
                <a:latin typeface="Arial" panose="020B0604020202020204" pitchFamily="34" charset="0"/>
              </a:defRPr>
            </a:lvl9pPr>
          </a:lstStyle>
          <a:p>
            <a:pPr eaLnBrk="1" hangingPunct="1">
              <a:spcBef>
                <a:spcPts val="1050"/>
              </a:spcBef>
              <a:buClr>
                <a:srgbClr val="17406C"/>
              </a:buClr>
              <a:buFont typeface="Arial" panose="020B0604020202020204" pitchFamily="34" charset="0"/>
              <a:buChar char="•"/>
            </a:pPr>
            <a:r>
              <a:rPr lang="en-US" altLang="en-US" sz="2000" u="sng">
                <a:solidFill>
                  <a:srgbClr val="585858"/>
                </a:solidFill>
                <a:latin typeface="Gill Sans MT" panose="020B0502020104020203" pitchFamily="34" charset="0"/>
                <a:ea typeface="Gill Sans MT" panose="020B0502020104020203" pitchFamily="34" charset="0"/>
                <a:cs typeface="Gill Sans MT" panose="020B0502020104020203" pitchFamily="34" charset="0"/>
              </a:rPr>
              <a:t>Example</a:t>
            </a:r>
            <a:endParaRPr lang="en-US" altLang="en-US" sz="2000">
              <a:solidFill>
                <a:srgbClr val="000000"/>
              </a:solidFill>
              <a:latin typeface="Gill Sans MT" panose="020B0502020104020203" pitchFamily="34" charset="0"/>
              <a:ea typeface="Gill Sans MT" panose="020B0502020104020203" pitchFamily="34" charset="0"/>
              <a:cs typeface="Gill Sans MT" panose="020B0502020104020203" pitchFamily="34" charset="0"/>
            </a:endParaRPr>
          </a:p>
          <a:p>
            <a:pPr eaLnBrk="1" hangingPunct="1">
              <a:spcBef>
                <a:spcPts val="950"/>
              </a:spcBef>
            </a:pPr>
            <a:r>
              <a:rPr lang="en-US" altLang="en-US" sz="2000">
                <a:solidFill>
                  <a:srgbClr val="585858"/>
                </a:solidFill>
                <a:latin typeface="Gill Sans MT" panose="020B0502020104020203" pitchFamily="34" charset="0"/>
                <a:ea typeface="Gill Sans MT" panose="020B0502020104020203" pitchFamily="34" charset="0"/>
                <a:cs typeface="Gill Sans MT" panose="020B0502020104020203" pitchFamily="34" charset="0"/>
              </a:rPr>
              <a:t>A research project that </a:t>
            </a:r>
            <a:r>
              <a:rPr lang="en-US" altLang="en-US" sz="2000" b="1">
                <a:solidFill>
                  <a:srgbClr val="585858"/>
                </a:solidFill>
                <a:latin typeface="Gill Sans MT" panose="020B0502020104020203" pitchFamily="34" charset="0"/>
                <a:ea typeface="Gill Sans MT" panose="020B0502020104020203" pitchFamily="34" charset="0"/>
                <a:cs typeface="Gill Sans MT" panose="020B0502020104020203" pitchFamily="34" charset="0"/>
              </a:rPr>
              <a:t>proposes a new language for specifying GUIs</a:t>
            </a:r>
            <a:endParaRPr lang="en-US" altLang="en-US" sz="2000">
              <a:solidFill>
                <a:srgbClr val="000000"/>
              </a:solidFill>
              <a:latin typeface="Gill Sans MT" panose="020B0502020104020203" pitchFamily="34" charset="0"/>
              <a:ea typeface="Gill Sans MT" panose="020B0502020104020203" pitchFamily="34" charset="0"/>
              <a:cs typeface="Gill Sans MT" panose="020B0502020104020203" pitchFamily="34" charset="0"/>
            </a:endParaRPr>
          </a:p>
          <a:p>
            <a:pPr lvl="1" eaLnBrk="1" hangingPunct="1">
              <a:lnSpc>
                <a:spcPct val="110000"/>
              </a:lnSpc>
              <a:spcBef>
                <a:spcPts val="725"/>
              </a:spcBef>
              <a:buClr>
                <a:srgbClr val="17406C"/>
              </a:buClr>
              <a:buFont typeface="Gill Sans MT" panose="020B0502020104020203" pitchFamily="34" charset="0"/>
              <a:buChar char="–"/>
            </a:pPr>
            <a:r>
              <a:rPr lang="en-US" altLang="en-US" i="1">
                <a:solidFill>
                  <a:srgbClr val="585858"/>
                </a:solidFill>
                <a:latin typeface="Gill Sans MT" panose="020B0502020104020203" pitchFamily="34" charset="0"/>
                <a:ea typeface="Gill Sans MT" panose="020B0502020104020203" pitchFamily="34" charset="0"/>
                <a:cs typeface="Gill Sans MT" panose="020B0502020104020203" pitchFamily="34" charset="0"/>
              </a:rPr>
              <a:t>Literature survey </a:t>
            </a:r>
            <a:r>
              <a:rPr lang="en-US" altLang="en-US">
                <a:solidFill>
                  <a:srgbClr val="585858"/>
                </a:solidFill>
                <a:latin typeface="Gill Sans MT" panose="020B0502020104020203" pitchFamily="34" charset="0"/>
                <a:ea typeface="Gill Sans MT" panose="020B0502020104020203" pitchFamily="34" charset="0"/>
                <a:cs typeface="Gill Sans MT" panose="020B0502020104020203" pitchFamily="34" charset="0"/>
              </a:rPr>
              <a:t>on related languages that points out the need for the new language</a:t>
            </a:r>
            <a:endParaRPr lang="en-US" altLang="en-US">
              <a:solidFill>
                <a:srgbClr val="000000"/>
              </a:solidFill>
              <a:latin typeface="Gill Sans MT" panose="020B0502020104020203" pitchFamily="34" charset="0"/>
              <a:ea typeface="Gill Sans MT" panose="020B0502020104020203" pitchFamily="34" charset="0"/>
              <a:cs typeface="Gill Sans MT" panose="020B0502020104020203" pitchFamily="34" charset="0"/>
            </a:endParaRPr>
          </a:p>
          <a:p>
            <a:pPr lvl="1" eaLnBrk="1" hangingPunct="1">
              <a:spcBef>
                <a:spcPts val="913"/>
              </a:spcBef>
              <a:buClr>
                <a:srgbClr val="17406C"/>
              </a:buClr>
              <a:buFont typeface="Gill Sans MT" panose="020B0502020104020203" pitchFamily="34" charset="0"/>
              <a:buChar char="–"/>
            </a:pPr>
            <a:r>
              <a:rPr lang="en-US" altLang="en-US" i="1">
                <a:solidFill>
                  <a:srgbClr val="585858"/>
                </a:solidFill>
                <a:latin typeface="Gill Sans MT" panose="020B0502020104020203" pitchFamily="34" charset="0"/>
                <a:ea typeface="Gill Sans MT" panose="020B0502020104020203" pitchFamily="34" charset="0"/>
                <a:cs typeface="Gill Sans MT" panose="020B0502020104020203" pitchFamily="34" charset="0"/>
              </a:rPr>
              <a:t>Language definition</a:t>
            </a:r>
            <a:r>
              <a:rPr lang="en-US" altLang="en-US">
                <a:solidFill>
                  <a:srgbClr val="585858"/>
                </a:solidFill>
                <a:latin typeface="Gill Sans MT" panose="020B0502020104020203" pitchFamily="34" charset="0"/>
                <a:ea typeface="Gill Sans MT" panose="020B0502020104020203" pitchFamily="34" charset="0"/>
                <a:cs typeface="Gill Sans MT" panose="020B0502020104020203" pitchFamily="34" charset="0"/>
              </a:rPr>
              <a:t>: specification of the syntax and semantics</a:t>
            </a:r>
            <a:endParaRPr lang="en-US" altLang="en-US">
              <a:solidFill>
                <a:srgbClr val="000000"/>
              </a:solidFill>
              <a:latin typeface="Gill Sans MT" panose="020B0502020104020203" pitchFamily="34" charset="0"/>
              <a:ea typeface="Gill Sans MT" panose="020B0502020104020203" pitchFamily="34" charset="0"/>
              <a:cs typeface="Gill Sans MT" panose="020B0502020104020203" pitchFamily="34" charset="0"/>
            </a:endParaRPr>
          </a:p>
          <a:p>
            <a:pPr lvl="1" eaLnBrk="1" hangingPunct="1">
              <a:spcBef>
                <a:spcPts val="913"/>
              </a:spcBef>
              <a:buClr>
                <a:srgbClr val="17406C"/>
              </a:buClr>
              <a:buFont typeface="Gill Sans MT" panose="020B0502020104020203" pitchFamily="34" charset="0"/>
              <a:buChar char="–"/>
            </a:pPr>
            <a:r>
              <a:rPr lang="en-US" altLang="en-US" i="1">
                <a:solidFill>
                  <a:srgbClr val="585858"/>
                </a:solidFill>
                <a:latin typeface="Gill Sans MT" panose="020B0502020104020203" pitchFamily="34" charset="0"/>
                <a:ea typeface="Gill Sans MT" panose="020B0502020104020203" pitchFamily="34" charset="0"/>
                <a:cs typeface="Gill Sans MT" panose="020B0502020104020203" pitchFamily="34" charset="0"/>
              </a:rPr>
              <a:t>Prototype</a:t>
            </a:r>
            <a:r>
              <a:rPr lang="en-US" altLang="en-US">
                <a:solidFill>
                  <a:srgbClr val="585858"/>
                </a:solidFill>
                <a:latin typeface="Gill Sans MT" panose="020B0502020104020203" pitchFamily="34" charset="0"/>
                <a:ea typeface="Gill Sans MT" panose="020B0502020104020203" pitchFamily="34" charset="0"/>
                <a:cs typeface="Gill Sans MT" panose="020B0502020104020203" pitchFamily="34" charset="0"/>
              </a:rPr>
              <a:t>: may construct a prototype compiler / environment for the language</a:t>
            </a:r>
            <a:endParaRPr lang="en-US" altLang="en-US">
              <a:solidFill>
                <a:srgbClr val="000000"/>
              </a:solidFill>
              <a:latin typeface="Gill Sans MT" panose="020B0502020104020203" pitchFamily="34" charset="0"/>
              <a:ea typeface="Gill Sans MT" panose="020B0502020104020203" pitchFamily="34" charset="0"/>
              <a:cs typeface="Gill Sans MT" panose="020B0502020104020203" pitchFamily="34" charset="0"/>
            </a:endParaRPr>
          </a:p>
          <a:p>
            <a:pPr lvl="1" eaLnBrk="1" hangingPunct="1">
              <a:lnSpc>
                <a:spcPct val="110000"/>
              </a:lnSpc>
              <a:spcBef>
                <a:spcPts val="713"/>
              </a:spcBef>
              <a:buClr>
                <a:srgbClr val="17406C"/>
              </a:buClr>
              <a:buFont typeface="Gill Sans MT" panose="020B0502020104020203" pitchFamily="34" charset="0"/>
              <a:buChar char="–"/>
            </a:pPr>
            <a:r>
              <a:rPr lang="en-US" altLang="en-US" i="1">
                <a:solidFill>
                  <a:srgbClr val="585858"/>
                </a:solidFill>
                <a:latin typeface="Gill Sans MT" panose="020B0502020104020203" pitchFamily="34" charset="0"/>
                <a:ea typeface="Gill Sans MT" panose="020B0502020104020203" pitchFamily="34" charset="0"/>
                <a:cs typeface="Gill Sans MT" panose="020B0502020104020203" pitchFamily="34" charset="0"/>
              </a:rPr>
              <a:t>Experiment</a:t>
            </a:r>
            <a:r>
              <a:rPr lang="en-US" altLang="en-US">
                <a:solidFill>
                  <a:srgbClr val="585858"/>
                </a:solidFill>
                <a:latin typeface="Gill Sans MT" panose="020B0502020104020203" pitchFamily="34" charset="0"/>
                <a:ea typeface="Gill Sans MT" panose="020B0502020104020203" pitchFamily="34" charset="0"/>
                <a:cs typeface="Gill Sans MT" panose="020B0502020104020203" pitchFamily="34" charset="0"/>
              </a:rPr>
              <a:t>: may conduct an experiment that compares the construction time of a user interface using the new system and another existing system</a:t>
            </a:r>
            <a:endParaRPr lang="en-US" altLang="en-US">
              <a:solidFill>
                <a:srgbClr val="000000"/>
              </a:solidFill>
              <a:latin typeface="Gill Sans MT" panose="020B0502020104020203" pitchFamily="34" charset="0"/>
              <a:ea typeface="Gill Sans MT" panose="020B0502020104020203" pitchFamily="34" charset="0"/>
              <a:cs typeface="Gill Sans MT" panose="020B0502020104020203" pitchFamily="34" charset="0"/>
            </a:endParaRPr>
          </a:p>
          <a:p>
            <a:pPr lvl="1" eaLnBrk="1" hangingPunct="1">
              <a:spcBef>
                <a:spcPts val="913"/>
              </a:spcBef>
              <a:buClr>
                <a:srgbClr val="17406C"/>
              </a:buClr>
              <a:buFont typeface="Gill Sans MT" panose="020B0502020104020203" pitchFamily="34" charset="0"/>
              <a:buChar char="–"/>
            </a:pPr>
            <a:r>
              <a:rPr lang="en-US" altLang="en-US" i="1">
                <a:solidFill>
                  <a:srgbClr val="585858"/>
                </a:solidFill>
                <a:latin typeface="Gill Sans MT" panose="020B0502020104020203" pitchFamily="34" charset="0"/>
                <a:ea typeface="Gill Sans MT" panose="020B0502020104020203" pitchFamily="34" charset="0"/>
                <a:cs typeface="Gill Sans MT" panose="020B0502020104020203" pitchFamily="34" charset="0"/>
              </a:rPr>
              <a:t>Evaluation: </a:t>
            </a:r>
            <a:r>
              <a:rPr lang="en-US" altLang="en-US">
                <a:solidFill>
                  <a:srgbClr val="585858"/>
                </a:solidFill>
                <a:latin typeface="Gill Sans MT" panose="020B0502020104020203" pitchFamily="34" charset="0"/>
                <a:ea typeface="Gill Sans MT" panose="020B0502020104020203" pitchFamily="34" charset="0"/>
                <a:cs typeface="Gill Sans MT" panose="020B0502020104020203" pitchFamily="34" charset="0"/>
              </a:rPr>
              <a:t>may conduct an evaluation of system by typical users (developers)</a:t>
            </a:r>
            <a:endParaRPr lang="en-US" altLang="en-US">
              <a:solidFill>
                <a:srgbClr val="000000"/>
              </a:solidFill>
              <a:latin typeface="Gill Sans MT" panose="020B0502020104020203" pitchFamily="34" charset="0"/>
              <a:ea typeface="Gill Sans MT" panose="020B0502020104020203" pitchFamily="34" charset="0"/>
              <a:cs typeface="Gill Sans MT" panose="020B0502020104020203"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4C0FF430-17C9-9903-A7F2-E27F970C45A4}"/>
              </a:ext>
            </a:extLst>
          </p:cNvPr>
          <p:cNvSpPr txBox="1">
            <a:spLocks noGrp="1"/>
          </p:cNvSpPr>
          <p:nvPr>
            <p:ph type="title"/>
          </p:nvPr>
        </p:nvSpPr>
        <p:spPr/>
        <p:txBody>
          <a:bodyPr tIns="12700" rtlCol="0"/>
          <a:lstStyle/>
          <a:p>
            <a:pPr marL="12700" eaLnBrk="1" fontAlgn="auto" hangingPunct="1">
              <a:spcBef>
                <a:spcPts val="100"/>
              </a:spcBef>
              <a:spcAft>
                <a:spcPts val="0"/>
              </a:spcAft>
              <a:defRPr/>
            </a:pPr>
            <a:r>
              <a:rPr spc="100" dirty="0"/>
              <a:t>LITERATURE</a:t>
            </a:r>
            <a:r>
              <a:rPr spc="305" dirty="0"/>
              <a:t> </a:t>
            </a:r>
            <a:r>
              <a:rPr spc="114" dirty="0"/>
              <a:t>SURVEYS</a:t>
            </a:r>
          </a:p>
        </p:txBody>
      </p:sp>
      <p:sp>
        <p:nvSpPr>
          <p:cNvPr id="3" name="object 3">
            <a:extLst>
              <a:ext uri="{FF2B5EF4-FFF2-40B4-BE49-F238E27FC236}">
                <a16:creationId xmlns:a16="http://schemas.microsoft.com/office/drawing/2014/main" id="{B53B183C-C2E0-0B49-C1D2-F8A8A3A595B6}"/>
              </a:ext>
            </a:extLst>
          </p:cNvPr>
          <p:cNvSpPr txBox="1"/>
          <p:nvPr/>
        </p:nvSpPr>
        <p:spPr>
          <a:xfrm>
            <a:off x="1017588" y="1631950"/>
            <a:ext cx="7235825" cy="4346575"/>
          </a:xfrm>
          <a:prstGeom prst="rect">
            <a:avLst/>
          </a:prstGeom>
        </p:spPr>
        <p:txBody>
          <a:bodyPr lIns="0" tIns="73660" rIns="0" bIns="0">
            <a:spAutoFit/>
          </a:bodyPr>
          <a:lstStyle/>
          <a:p>
            <a:pPr marL="241300" indent="-228600" eaLnBrk="1" fontAlgn="auto" hangingPunct="1">
              <a:spcBef>
                <a:spcPts val="580"/>
              </a:spcBef>
              <a:spcAft>
                <a:spcPts val="0"/>
              </a:spcAft>
              <a:buClr>
                <a:srgbClr val="17406C"/>
              </a:buClr>
              <a:buFont typeface="Arial"/>
              <a:buChar char="•"/>
              <a:tabLst>
                <a:tab pos="240665" algn="l"/>
                <a:tab pos="241300" algn="l"/>
              </a:tabLst>
              <a:defRPr/>
            </a:pPr>
            <a:r>
              <a:rPr sz="1900" kern="0" spc="-10" dirty="0">
                <a:solidFill>
                  <a:srgbClr val="585858"/>
                </a:solidFill>
                <a:latin typeface="Gill Sans MT"/>
                <a:cs typeface="Gill Sans MT"/>
              </a:rPr>
              <a:t>Provide</a:t>
            </a:r>
            <a:r>
              <a:rPr sz="1900" kern="0" spc="-50" dirty="0">
                <a:solidFill>
                  <a:srgbClr val="585858"/>
                </a:solidFill>
                <a:latin typeface="Gill Sans MT"/>
                <a:cs typeface="Gill Sans MT"/>
              </a:rPr>
              <a:t> </a:t>
            </a:r>
            <a:r>
              <a:rPr sz="1900" kern="0" dirty="0">
                <a:solidFill>
                  <a:srgbClr val="585858"/>
                </a:solidFill>
                <a:latin typeface="Gill Sans MT"/>
                <a:cs typeface="Gill Sans MT"/>
              </a:rPr>
              <a:t>an</a:t>
            </a:r>
            <a:r>
              <a:rPr sz="1900" kern="0" spc="-35" dirty="0">
                <a:solidFill>
                  <a:srgbClr val="585858"/>
                </a:solidFill>
                <a:latin typeface="Gill Sans MT"/>
                <a:cs typeface="Gill Sans MT"/>
              </a:rPr>
              <a:t> </a:t>
            </a:r>
            <a:r>
              <a:rPr sz="1900" kern="0" dirty="0">
                <a:solidFill>
                  <a:srgbClr val="585858"/>
                </a:solidFill>
                <a:latin typeface="Gill Sans MT"/>
                <a:cs typeface="Gill Sans MT"/>
              </a:rPr>
              <a:t>overview</a:t>
            </a:r>
            <a:r>
              <a:rPr sz="1900" kern="0" spc="-35" dirty="0">
                <a:solidFill>
                  <a:srgbClr val="585858"/>
                </a:solidFill>
                <a:latin typeface="Gill Sans MT"/>
                <a:cs typeface="Gill Sans MT"/>
              </a:rPr>
              <a:t> </a:t>
            </a:r>
            <a:r>
              <a:rPr sz="1900" kern="0" dirty="0">
                <a:solidFill>
                  <a:srgbClr val="585858"/>
                </a:solidFill>
                <a:latin typeface="Gill Sans MT"/>
                <a:cs typeface="Gill Sans MT"/>
              </a:rPr>
              <a:t>of</a:t>
            </a:r>
            <a:r>
              <a:rPr sz="1900" kern="0" spc="-40" dirty="0">
                <a:solidFill>
                  <a:srgbClr val="585858"/>
                </a:solidFill>
                <a:latin typeface="Gill Sans MT"/>
                <a:cs typeface="Gill Sans MT"/>
              </a:rPr>
              <a:t> </a:t>
            </a:r>
            <a:r>
              <a:rPr sz="1900" kern="0" dirty="0">
                <a:solidFill>
                  <a:srgbClr val="585858"/>
                </a:solidFill>
                <a:latin typeface="Gill Sans MT"/>
                <a:cs typeface="Gill Sans MT"/>
              </a:rPr>
              <a:t>the</a:t>
            </a:r>
            <a:r>
              <a:rPr sz="1900" kern="0" spc="-40" dirty="0">
                <a:solidFill>
                  <a:srgbClr val="585858"/>
                </a:solidFill>
                <a:latin typeface="Gill Sans MT"/>
                <a:cs typeface="Gill Sans MT"/>
              </a:rPr>
              <a:t> </a:t>
            </a:r>
            <a:r>
              <a:rPr sz="1900" kern="0" dirty="0">
                <a:solidFill>
                  <a:srgbClr val="585858"/>
                </a:solidFill>
                <a:latin typeface="Gill Sans MT"/>
                <a:cs typeface="Gill Sans MT"/>
              </a:rPr>
              <a:t>literature</a:t>
            </a:r>
            <a:r>
              <a:rPr sz="1900" kern="0" spc="-45" dirty="0">
                <a:solidFill>
                  <a:srgbClr val="585858"/>
                </a:solidFill>
                <a:latin typeface="Gill Sans MT"/>
                <a:cs typeface="Gill Sans MT"/>
              </a:rPr>
              <a:t> </a:t>
            </a:r>
            <a:r>
              <a:rPr sz="1900" kern="0" dirty="0">
                <a:solidFill>
                  <a:srgbClr val="585858"/>
                </a:solidFill>
                <a:latin typeface="Gill Sans MT"/>
                <a:cs typeface="Gill Sans MT"/>
              </a:rPr>
              <a:t>in</a:t>
            </a:r>
            <a:r>
              <a:rPr sz="1900" kern="0" spc="-45" dirty="0">
                <a:solidFill>
                  <a:srgbClr val="585858"/>
                </a:solidFill>
                <a:latin typeface="Gill Sans MT"/>
                <a:cs typeface="Gill Sans MT"/>
              </a:rPr>
              <a:t> </a:t>
            </a:r>
            <a:r>
              <a:rPr sz="1900" kern="0" dirty="0">
                <a:solidFill>
                  <a:srgbClr val="585858"/>
                </a:solidFill>
                <a:latin typeface="Gill Sans MT"/>
                <a:cs typeface="Gill Sans MT"/>
              </a:rPr>
              <a:t>a</a:t>
            </a:r>
            <a:r>
              <a:rPr sz="1900" kern="0" spc="-30" dirty="0">
                <a:solidFill>
                  <a:srgbClr val="585858"/>
                </a:solidFill>
                <a:latin typeface="Gill Sans MT"/>
                <a:cs typeface="Gill Sans MT"/>
              </a:rPr>
              <a:t> </a:t>
            </a:r>
            <a:r>
              <a:rPr sz="1900" kern="0" dirty="0">
                <a:solidFill>
                  <a:srgbClr val="585858"/>
                </a:solidFill>
                <a:latin typeface="Gill Sans MT"/>
                <a:cs typeface="Gill Sans MT"/>
              </a:rPr>
              <a:t>particular</a:t>
            </a:r>
            <a:r>
              <a:rPr sz="1900" kern="0" spc="-45" dirty="0">
                <a:solidFill>
                  <a:srgbClr val="585858"/>
                </a:solidFill>
                <a:latin typeface="Gill Sans MT"/>
                <a:cs typeface="Gill Sans MT"/>
              </a:rPr>
              <a:t> </a:t>
            </a:r>
            <a:r>
              <a:rPr sz="1900" kern="0" dirty="0">
                <a:solidFill>
                  <a:srgbClr val="585858"/>
                </a:solidFill>
                <a:latin typeface="Gill Sans MT"/>
                <a:cs typeface="Gill Sans MT"/>
              </a:rPr>
              <a:t>aspect</a:t>
            </a:r>
            <a:r>
              <a:rPr sz="1900" kern="0" spc="-20" dirty="0">
                <a:solidFill>
                  <a:srgbClr val="585858"/>
                </a:solidFill>
                <a:latin typeface="Gill Sans MT"/>
                <a:cs typeface="Gill Sans MT"/>
              </a:rPr>
              <a:t> </a:t>
            </a:r>
            <a:r>
              <a:rPr sz="1900" kern="0" dirty="0">
                <a:solidFill>
                  <a:srgbClr val="585858"/>
                </a:solidFill>
                <a:latin typeface="Gill Sans MT"/>
                <a:cs typeface="Gill Sans MT"/>
              </a:rPr>
              <a:t>of</a:t>
            </a:r>
            <a:r>
              <a:rPr sz="1900" kern="0" spc="-35" dirty="0">
                <a:solidFill>
                  <a:srgbClr val="585858"/>
                </a:solidFill>
                <a:latin typeface="Gill Sans MT"/>
                <a:cs typeface="Gill Sans MT"/>
              </a:rPr>
              <a:t> </a:t>
            </a:r>
            <a:r>
              <a:rPr sz="1900" kern="0" dirty="0">
                <a:solidFill>
                  <a:srgbClr val="585858"/>
                </a:solidFill>
                <a:latin typeface="Gill Sans MT"/>
                <a:cs typeface="Gill Sans MT"/>
              </a:rPr>
              <a:t>a</a:t>
            </a:r>
            <a:r>
              <a:rPr sz="1900" kern="0" spc="-40" dirty="0">
                <a:solidFill>
                  <a:srgbClr val="585858"/>
                </a:solidFill>
                <a:latin typeface="Gill Sans MT"/>
                <a:cs typeface="Gill Sans MT"/>
              </a:rPr>
              <a:t> </a:t>
            </a:r>
            <a:r>
              <a:rPr sz="1900" kern="0" spc="-10" dirty="0">
                <a:solidFill>
                  <a:srgbClr val="585858"/>
                </a:solidFill>
                <a:latin typeface="Gill Sans MT"/>
                <a:cs typeface="Gill Sans MT"/>
              </a:rPr>
              <a:t>topic</a:t>
            </a:r>
            <a:endParaRPr sz="1900" kern="0">
              <a:solidFill>
                <a:sysClr val="windowText" lastClr="000000"/>
              </a:solidFill>
              <a:latin typeface="Gill Sans MT"/>
              <a:cs typeface="Gill Sans MT"/>
            </a:endParaRPr>
          </a:p>
          <a:p>
            <a:pPr marL="241300" indent="-228600" eaLnBrk="1" fontAlgn="auto" hangingPunct="1">
              <a:spcBef>
                <a:spcPts val="480"/>
              </a:spcBef>
              <a:spcAft>
                <a:spcPts val="0"/>
              </a:spcAft>
              <a:buClr>
                <a:srgbClr val="17406C"/>
              </a:buClr>
              <a:buFont typeface="Arial"/>
              <a:buChar char="•"/>
              <a:tabLst>
                <a:tab pos="240665" algn="l"/>
                <a:tab pos="241300" algn="l"/>
              </a:tabLst>
              <a:defRPr/>
            </a:pPr>
            <a:r>
              <a:rPr sz="1900" kern="0" dirty="0">
                <a:solidFill>
                  <a:srgbClr val="585858"/>
                </a:solidFill>
                <a:latin typeface="Gill Sans MT"/>
                <a:cs typeface="Gill Sans MT"/>
              </a:rPr>
              <a:t>All</a:t>
            </a:r>
            <a:r>
              <a:rPr sz="1900" kern="0" spc="-70" dirty="0">
                <a:solidFill>
                  <a:srgbClr val="585858"/>
                </a:solidFill>
                <a:latin typeface="Gill Sans MT"/>
                <a:cs typeface="Gill Sans MT"/>
              </a:rPr>
              <a:t> </a:t>
            </a:r>
            <a:r>
              <a:rPr sz="1900" kern="0" spc="-10" dirty="0">
                <a:solidFill>
                  <a:srgbClr val="585858"/>
                </a:solidFill>
                <a:latin typeface="Gill Sans MT"/>
                <a:cs typeface="Gill Sans MT"/>
              </a:rPr>
              <a:t>research</a:t>
            </a:r>
            <a:r>
              <a:rPr sz="1900" kern="0" spc="-80" dirty="0">
                <a:solidFill>
                  <a:srgbClr val="585858"/>
                </a:solidFill>
                <a:latin typeface="Gill Sans MT"/>
                <a:cs typeface="Gill Sans MT"/>
              </a:rPr>
              <a:t> </a:t>
            </a:r>
            <a:r>
              <a:rPr sz="1900" kern="0" dirty="0">
                <a:solidFill>
                  <a:srgbClr val="585858"/>
                </a:solidFill>
                <a:latin typeface="Gill Sans MT"/>
                <a:cs typeface="Gill Sans MT"/>
              </a:rPr>
              <a:t>studies</a:t>
            </a:r>
            <a:r>
              <a:rPr sz="1900" kern="0" spc="-85" dirty="0">
                <a:solidFill>
                  <a:srgbClr val="585858"/>
                </a:solidFill>
                <a:latin typeface="Gill Sans MT"/>
                <a:cs typeface="Gill Sans MT"/>
              </a:rPr>
              <a:t> </a:t>
            </a:r>
            <a:r>
              <a:rPr sz="1900" kern="0" dirty="0">
                <a:solidFill>
                  <a:srgbClr val="585858"/>
                </a:solidFill>
                <a:latin typeface="Gill Sans MT"/>
                <a:cs typeface="Gill Sans MT"/>
              </a:rPr>
              <a:t>will</a:t>
            </a:r>
            <a:r>
              <a:rPr sz="1900" kern="0" spc="-90" dirty="0">
                <a:solidFill>
                  <a:srgbClr val="585858"/>
                </a:solidFill>
                <a:latin typeface="Gill Sans MT"/>
                <a:cs typeface="Gill Sans MT"/>
              </a:rPr>
              <a:t> </a:t>
            </a:r>
            <a:r>
              <a:rPr sz="1900" kern="0" spc="-10" dirty="0">
                <a:solidFill>
                  <a:srgbClr val="585858"/>
                </a:solidFill>
                <a:latin typeface="Gill Sans MT"/>
                <a:cs typeface="Gill Sans MT"/>
              </a:rPr>
              <a:t>have</a:t>
            </a:r>
            <a:r>
              <a:rPr sz="1900" kern="0" spc="-40" dirty="0">
                <a:solidFill>
                  <a:srgbClr val="585858"/>
                </a:solidFill>
                <a:latin typeface="Gill Sans MT"/>
                <a:cs typeface="Gill Sans MT"/>
              </a:rPr>
              <a:t> </a:t>
            </a:r>
            <a:r>
              <a:rPr sz="1900" kern="0" dirty="0">
                <a:solidFill>
                  <a:srgbClr val="585858"/>
                </a:solidFill>
                <a:latin typeface="Gill Sans MT"/>
                <a:cs typeface="Gill Sans MT"/>
              </a:rPr>
              <a:t>a</a:t>
            </a:r>
            <a:r>
              <a:rPr sz="1900" kern="0" spc="-65" dirty="0">
                <a:solidFill>
                  <a:srgbClr val="585858"/>
                </a:solidFill>
                <a:latin typeface="Gill Sans MT"/>
                <a:cs typeface="Gill Sans MT"/>
              </a:rPr>
              <a:t> </a:t>
            </a:r>
            <a:r>
              <a:rPr sz="1900" kern="0" dirty="0">
                <a:solidFill>
                  <a:srgbClr val="585858"/>
                </a:solidFill>
                <a:latin typeface="Gill Sans MT"/>
                <a:cs typeface="Gill Sans MT"/>
              </a:rPr>
              <a:t>limited</a:t>
            </a:r>
            <a:r>
              <a:rPr sz="1900" kern="0" spc="-90" dirty="0">
                <a:solidFill>
                  <a:srgbClr val="585858"/>
                </a:solidFill>
                <a:latin typeface="Gill Sans MT"/>
                <a:cs typeface="Gill Sans MT"/>
              </a:rPr>
              <a:t> </a:t>
            </a:r>
            <a:r>
              <a:rPr sz="1900" kern="0" dirty="0">
                <a:solidFill>
                  <a:srgbClr val="585858"/>
                </a:solidFill>
                <a:latin typeface="Gill Sans MT"/>
                <a:cs typeface="Gill Sans MT"/>
              </a:rPr>
              <a:t>literature</a:t>
            </a:r>
            <a:r>
              <a:rPr sz="1900" kern="0" spc="-80" dirty="0">
                <a:solidFill>
                  <a:srgbClr val="585858"/>
                </a:solidFill>
                <a:latin typeface="Gill Sans MT"/>
                <a:cs typeface="Gill Sans MT"/>
              </a:rPr>
              <a:t> </a:t>
            </a:r>
            <a:r>
              <a:rPr sz="1900" kern="0" spc="-10" dirty="0">
                <a:solidFill>
                  <a:srgbClr val="585858"/>
                </a:solidFill>
                <a:latin typeface="Gill Sans MT"/>
                <a:cs typeface="Gill Sans MT"/>
              </a:rPr>
              <a:t>survey</a:t>
            </a:r>
            <a:endParaRPr sz="1900" kern="0">
              <a:solidFill>
                <a:sysClr val="windowText" lastClr="000000"/>
              </a:solidFill>
              <a:latin typeface="Gill Sans MT"/>
              <a:cs typeface="Gill Sans MT"/>
            </a:endParaRPr>
          </a:p>
          <a:p>
            <a:pPr marL="241300" indent="-228600" eaLnBrk="1" fontAlgn="auto" hangingPunct="1">
              <a:spcBef>
                <a:spcPts val="470"/>
              </a:spcBef>
              <a:spcAft>
                <a:spcPts val="0"/>
              </a:spcAft>
              <a:buClr>
                <a:srgbClr val="17406C"/>
              </a:buClr>
              <a:buFont typeface="Arial"/>
              <a:buChar char="•"/>
              <a:tabLst>
                <a:tab pos="240665" algn="l"/>
                <a:tab pos="241300" algn="l"/>
              </a:tabLst>
              <a:defRPr/>
            </a:pPr>
            <a:r>
              <a:rPr sz="1900" kern="0" dirty="0">
                <a:solidFill>
                  <a:srgbClr val="585858"/>
                </a:solidFill>
                <a:latin typeface="Gill Sans MT"/>
                <a:cs typeface="Gill Sans MT"/>
              </a:rPr>
              <a:t>Extended</a:t>
            </a:r>
            <a:r>
              <a:rPr sz="1900" kern="0" spc="-50" dirty="0">
                <a:solidFill>
                  <a:srgbClr val="585858"/>
                </a:solidFill>
                <a:latin typeface="Gill Sans MT"/>
                <a:cs typeface="Gill Sans MT"/>
              </a:rPr>
              <a:t> </a:t>
            </a:r>
            <a:r>
              <a:rPr sz="1900" kern="0" dirty="0">
                <a:solidFill>
                  <a:srgbClr val="585858"/>
                </a:solidFill>
                <a:latin typeface="Gill Sans MT"/>
                <a:cs typeface="Gill Sans MT"/>
              </a:rPr>
              <a:t>literature</a:t>
            </a:r>
            <a:r>
              <a:rPr sz="1900" kern="0" spc="-60" dirty="0">
                <a:solidFill>
                  <a:srgbClr val="585858"/>
                </a:solidFill>
                <a:latin typeface="Gill Sans MT"/>
                <a:cs typeface="Gill Sans MT"/>
              </a:rPr>
              <a:t> </a:t>
            </a:r>
            <a:r>
              <a:rPr sz="1900" kern="0" dirty="0">
                <a:solidFill>
                  <a:srgbClr val="585858"/>
                </a:solidFill>
                <a:latin typeface="Gill Sans MT"/>
                <a:cs typeface="Gill Sans MT"/>
              </a:rPr>
              <a:t>survey</a:t>
            </a:r>
            <a:r>
              <a:rPr sz="1900" kern="0" spc="-45" dirty="0">
                <a:solidFill>
                  <a:srgbClr val="585858"/>
                </a:solidFill>
                <a:latin typeface="Gill Sans MT"/>
                <a:cs typeface="Gill Sans MT"/>
              </a:rPr>
              <a:t> </a:t>
            </a:r>
            <a:r>
              <a:rPr sz="1900" kern="0" dirty="0">
                <a:solidFill>
                  <a:srgbClr val="585858"/>
                </a:solidFill>
                <a:latin typeface="Gill Sans MT"/>
                <a:cs typeface="Gill Sans MT"/>
              </a:rPr>
              <a:t>is</a:t>
            </a:r>
            <a:r>
              <a:rPr sz="1900" kern="0" spc="-50" dirty="0">
                <a:solidFill>
                  <a:srgbClr val="585858"/>
                </a:solidFill>
                <a:latin typeface="Gill Sans MT"/>
                <a:cs typeface="Gill Sans MT"/>
              </a:rPr>
              <a:t> </a:t>
            </a:r>
            <a:r>
              <a:rPr sz="1900" kern="0" dirty="0">
                <a:solidFill>
                  <a:srgbClr val="585858"/>
                </a:solidFill>
                <a:latin typeface="Gill Sans MT"/>
                <a:cs typeface="Gill Sans MT"/>
              </a:rPr>
              <a:t>when</a:t>
            </a:r>
            <a:r>
              <a:rPr sz="1900" kern="0" spc="-50" dirty="0">
                <a:solidFill>
                  <a:srgbClr val="585858"/>
                </a:solidFill>
                <a:latin typeface="Gill Sans MT"/>
                <a:cs typeface="Gill Sans MT"/>
              </a:rPr>
              <a:t> </a:t>
            </a:r>
            <a:r>
              <a:rPr sz="1900" kern="0" dirty="0">
                <a:solidFill>
                  <a:srgbClr val="585858"/>
                </a:solidFill>
                <a:latin typeface="Gill Sans MT"/>
                <a:cs typeface="Gill Sans MT"/>
              </a:rPr>
              <a:t>it</a:t>
            </a:r>
            <a:r>
              <a:rPr sz="1900" kern="0" spc="-45" dirty="0">
                <a:solidFill>
                  <a:srgbClr val="585858"/>
                </a:solidFill>
                <a:latin typeface="Gill Sans MT"/>
                <a:cs typeface="Gill Sans MT"/>
              </a:rPr>
              <a:t> </a:t>
            </a:r>
            <a:r>
              <a:rPr sz="1900" kern="0" dirty="0">
                <a:solidFill>
                  <a:srgbClr val="585858"/>
                </a:solidFill>
                <a:latin typeface="Gill Sans MT"/>
                <a:cs typeface="Gill Sans MT"/>
              </a:rPr>
              <a:t>is</a:t>
            </a:r>
            <a:r>
              <a:rPr sz="1900" kern="0" spc="-50" dirty="0">
                <a:solidFill>
                  <a:srgbClr val="585858"/>
                </a:solidFill>
                <a:latin typeface="Gill Sans MT"/>
                <a:cs typeface="Gill Sans MT"/>
              </a:rPr>
              <a:t> </a:t>
            </a:r>
            <a:r>
              <a:rPr sz="1900" kern="0" dirty="0">
                <a:solidFill>
                  <a:srgbClr val="585858"/>
                </a:solidFill>
                <a:latin typeface="Gill Sans MT"/>
                <a:cs typeface="Gill Sans MT"/>
              </a:rPr>
              <a:t>the</a:t>
            </a:r>
            <a:r>
              <a:rPr sz="1900" kern="0" spc="-40" dirty="0">
                <a:solidFill>
                  <a:srgbClr val="585858"/>
                </a:solidFill>
                <a:latin typeface="Gill Sans MT"/>
                <a:cs typeface="Gill Sans MT"/>
              </a:rPr>
              <a:t> </a:t>
            </a:r>
            <a:r>
              <a:rPr sz="1900" kern="0" dirty="0">
                <a:solidFill>
                  <a:srgbClr val="585858"/>
                </a:solidFill>
                <a:latin typeface="Gill Sans MT"/>
                <a:cs typeface="Gill Sans MT"/>
              </a:rPr>
              <a:t>main</a:t>
            </a:r>
            <a:r>
              <a:rPr sz="1900" kern="0" spc="-45" dirty="0">
                <a:solidFill>
                  <a:srgbClr val="585858"/>
                </a:solidFill>
                <a:latin typeface="Gill Sans MT"/>
                <a:cs typeface="Gill Sans MT"/>
              </a:rPr>
              <a:t> </a:t>
            </a:r>
            <a:r>
              <a:rPr sz="1900" kern="0" dirty="0">
                <a:solidFill>
                  <a:srgbClr val="585858"/>
                </a:solidFill>
                <a:latin typeface="Gill Sans MT"/>
                <a:cs typeface="Gill Sans MT"/>
              </a:rPr>
              <a:t>focus</a:t>
            </a:r>
            <a:r>
              <a:rPr sz="1900" kern="0" spc="-35" dirty="0">
                <a:solidFill>
                  <a:srgbClr val="585858"/>
                </a:solidFill>
                <a:latin typeface="Gill Sans MT"/>
                <a:cs typeface="Gill Sans MT"/>
              </a:rPr>
              <a:t> </a:t>
            </a:r>
            <a:r>
              <a:rPr sz="1900" kern="0" dirty="0">
                <a:solidFill>
                  <a:srgbClr val="585858"/>
                </a:solidFill>
                <a:latin typeface="Gill Sans MT"/>
                <a:cs typeface="Gill Sans MT"/>
              </a:rPr>
              <a:t>of</a:t>
            </a:r>
            <a:r>
              <a:rPr sz="1900" kern="0" spc="-50" dirty="0">
                <a:solidFill>
                  <a:srgbClr val="585858"/>
                </a:solidFill>
                <a:latin typeface="Gill Sans MT"/>
                <a:cs typeface="Gill Sans MT"/>
              </a:rPr>
              <a:t> </a:t>
            </a:r>
            <a:r>
              <a:rPr sz="1900" kern="0" dirty="0">
                <a:solidFill>
                  <a:srgbClr val="585858"/>
                </a:solidFill>
                <a:latin typeface="Gill Sans MT"/>
                <a:cs typeface="Gill Sans MT"/>
              </a:rPr>
              <a:t>the</a:t>
            </a:r>
            <a:r>
              <a:rPr sz="1900" kern="0" spc="-25" dirty="0">
                <a:solidFill>
                  <a:srgbClr val="585858"/>
                </a:solidFill>
                <a:latin typeface="Gill Sans MT"/>
                <a:cs typeface="Gill Sans MT"/>
              </a:rPr>
              <a:t> </a:t>
            </a:r>
            <a:r>
              <a:rPr sz="1900" kern="0" spc="-10" dirty="0">
                <a:solidFill>
                  <a:srgbClr val="585858"/>
                </a:solidFill>
                <a:latin typeface="Gill Sans MT"/>
                <a:cs typeface="Gill Sans MT"/>
              </a:rPr>
              <a:t>research</a:t>
            </a:r>
            <a:endParaRPr sz="1900" kern="0">
              <a:solidFill>
                <a:sysClr val="windowText" lastClr="000000"/>
              </a:solidFill>
              <a:latin typeface="Gill Sans MT"/>
              <a:cs typeface="Gill Sans MT"/>
            </a:endParaRPr>
          </a:p>
          <a:p>
            <a:pPr marL="241300" indent="-228600" eaLnBrk="1" fontAlgn="auto" hangingPunct="1">
              <a:spcBef>
                <a:spcPts val="465"/>
              </a:spcBef>
              <a:spcAft>
                <a:spcPts val="0"/>
              </a:spcAft>
              <a:buClr>
                <a:srgbClr val="17406C"/>
              </a:buClr>
              <a:buFont typeface="Arial"/>
              <a:buChar char="•"/>
              <a:tabLst>
                <a:tab pos="240665" algn="l"/>
                <a:tab pos="241300" algn="l"/>
              </a:tabLst>
              <a:defRPr/>
            </a:pPr>
            <a:r>
              <a:rPr sz="1900" kern="0" dirty="0">
                <a:solidFill>
                  <a:srgbClr val="585858"/>
                </a:solidFill>
                <a:latin typeface="Gill Sans MT"/>
                <a:cs typeface="Gill Sans MT"/>
              </a:rPr>
              <a:t>Requires</a:t>
            </a:r>
            <a:r>
              <a:rPr sz="1900" kern="0" spc="-50" dirty="0">
                <a:solidFill>
                  <a:srgbClr val="585858"/>
                </a:solidFill>
                <a:latin typeface="Gill Sans MT"/>
                <a:cs typeface="Gill Sans MT"/>
              </a:rPr>
              <a:t> </a:t>
            </a:r>
            <a:r>
              <a:rPr sz="1900" kern="0" dirty="0">
                <a:solidFill>
                  <a:srgbClr val="585858"/>
                </a:solidFill>
                <a:latin typeface="Gill Sans MT"/>
                <a:cs typeface="Gill Sans MT"/>
              </a:rPr>
              <a:t>a</a:t>
            </a:r>
            <a:r>
              <a:rPr sz="1900" kern="0" spc="-35" dirty="0">
                <a:solidFill>
                  <a:srgbClr val="585858"/>
                </a:solidFill>
                <a:latin typeface="Gill Sans MT"/>
                <a:cs typeface="Gill Sans MT"/>
              </a:rPr>
              <a:t> </a:t>
            </a:r>
            <a:r>
              <a:rPr sz="1900" u="sng" kern="0" dirty="0">
                <a:solidFill>
                  <a:srgbClr val="585858"/>
                </a:solidFill>
                <a:uFill>
                  <a:solidFill>
                    <a:srgbClr val="585858"/>
                  </a:solidFill>
                </a:uFill>
                <a:latin typeface="Gill Sans MT"/>
                <a:cs typeface="Gill Sans MT"/>
              </a:rPr>
              <a:t>lot</a:t>
            </a:r>
            <a:r>
              <a:rPr sz="1900" kern="0" spc="-40" dirty="0">
                <a:solidFill>
                  <a:srgbClr val="585858"/>
                </a:solidFill>
                <a:latin typeface="Gill Sans MT"/>
                <a:cs typeface="Gill Sans MT"/>
              </a:rPr>
              <a:t> </a:t>
            </a:r>
            <a:r>
              <a:rPr sz="1900" kern="0" dirty="0">
                <a:solidFill>
                  <a:srgbClr val="585858"/>
                </a:solidFill>
                <a:latin typeface="Gill Sans MT"/>
                <a:cs typeface="Gill Sans MT"/>
              </a:rPr>
              <a:t>of</a:t>
            </a:r>
            <a:r>
              <a:rPr sz="1900" kern="0" spc="-40" dirty="0">
                <a:solidFill>
                  <a:srgbClr val="585858"/>
                </a:solidFill>
                <a:latin typeface="Gill Sans MT"/>
                <a:cs typeface="Gill Sans MT"/>
              </a:rPr>
              <a:t> </a:t>
            </a:r>
            <a:r>
              <a:rPr sz="1900" kern="0" spc="-10" dirty="0">
                <a:solidFill>
                  <a:srgbClr val="585858"/>
                </a:solidFill>
                <a:latin typeface="Gill Sans MT"/>
                <a:cs typeface="Gill Sans MT"/>
              </a:rPr>
              <a:t>reading</a:t>
            </a:r>
            <a:endParaRPr sz="1900" kern="0">
              <a:solidFill>
                <a:sysClr val="windowText" lastClr="000000"/>
              </a:solidFill>
              <a:latin typeface="Gill Sans MT"/>
              <a:cs typeface="Gill Sans MT"/>
            </a:endParaRPr>
          </a:p>
          <a:p>
            <a:pPr marL="241300" indent="-228600" eaLnBrk="1" fontAlgn="auto" hangingPunct="1">
              <a:lnSpc>
                <a:spcPts val="2165"/>
              </a:lnSpc>
              <a:spcBef>
                <a:spcPts val="480"/>
              </a:spcBef>
              <a:spcAft>
                <a:spcPts val="0"/>
              </a:spcAft>
              <a:buClr>
                <a:srgbClr val="17406C"/>
              </a:buClr>
              <a:buFont typeface="Arial"/>
              <a:buChar char="•"/>
              <a:tabLst>
                <a:tab pos="240665" algn="l"/>
                <a:tab pos="241300" algn="l"/>
              </a:tabLst>
              <a:defRPr/>
            </a:pPr>
            <a:r>
              <a:rPr sz="1900" kern="0" dirty="0">
                <a:solidFill>
                  <a:srgbClr val="585858"/>
                </a:solidFill>
                <a:latin typeface="Gill Sans MT"/>
                <a:cs typeface="Gill Sans MT"/>
              </a:rPr>
              <a:t>Although</a:t>
            </a:r>
            <a:r>
              <a:rPr sz="1900" kern="0" spc="-75" dirty="0">
                <a:solidFill>
                  <a:srgbClr val="585858"/>
                </a:solidFill>
                <a:latin typeface="Gill Sans MT"/>
                <a:cs typeface="Gill Sans MT"/>
              </a:rPr>
              <a:t> </a:t>
            </a:r>
            <a:r>
              <a:rPr sz="1900" kern="0" spc="-10" dirty="0">
                <a:solidFill>
                  <a:srgbClr val="585858"/>
                </a:solidFill>
                <a:latin typeface="Gill Sans MT"/>
                <a:cs typeface="Gill Sans MT"/>
              </a:rPr>
              <a:t>no</a:t>
            </a:r>
            <a:r>
              <a:rPr sz="1900" kern="0" spc="-185" dirty="0">
                <a:solidFill>
                  <a:srgbClr val="585858"/>
                </a:solidFill>
                <a:latin typeface="Gill Sans MT"/>
                <a:cs typeface="Gill Sans MT"/>
              </a:rPr>
              <a:t> </a:t>
            </a:r>
            <a:r>
              <a:rPr sz="1900" kern="0" dirty="0">
                <a:solidFill>
                  <a:srgbClr val="585858"/>
                </a:solidFill>
                <a:latin typeface="Gill Sans MT"/>
                <a:cs typeface="Gill Sans MT"/>
              </a:rPr>
              <a:t>“new”</a:t>
            </a:r>
            <a:r>
              <a:rPr sz="1900" kern="0" spc="-40" dirty="0">
                <a:solidFill>
                  <a:srgbClr val="585858"/>
                </a:solidFill>
                <a:latin typeface="Gill Sans MT"/>
                <a:cs typeface="Gill Sans MT"/>
              </a:rPr>
              <a:t> </a:t>
            </a:r>
            <a:r>
              <a:rPr sz="1900" kern="0" dirty="0">
                <a:solidFill>
                  <a:srgbClr val="585858"/>
                </a:solidFill>
                <a:latin typeface="Gill Sans MT"/>
                <a:cs typeface="Gill Sans MT"/>
              </a:rPr>
              <a:t>contribution</a:t>
            </a:r>
            <a:r>
              <a:rPr sz="1900" kern="0" spc="-35" dirty="0">
                <a:solidFill>
                  <a:srgbClr val="585858"/>
                </a:solidFill>
                <a:latin typeface="Gill Sans MT"/>
                <a:cs typeface="Gill Sans MT"/>
              </a:rPr>
              <a:t> </a:t>
            </a:r>
            <a:r>
              <a:rPr sz="1900" kern="0" dirty="0">
                <a:solidFill>
                  <a:srgbClr val="585858"/>
                </a:solidFill>
                <a:latin typeface="Gill Sans MT"/>
                <a:cs typeface="Gill Sans MT"/>
              </a:rPr>
              <a:t>in</a:t>
            </a:r>
            <a:r>
              <a:rPr sz="1900" kern="0" spc="-45" dirty="0">
                <a:solidFill>
                  <a:srgbClr val="585858"/>
                </a:solidFill>
                <a:latin typeface="Gill Sans MT"/>
                <a:cs typeface="Gill Sans MT"/>
              </a:rPr>
              <a:t> </a:t>
            </a:r>
            <a:r>
              <a:rPr sz="1900" kern="0" dirty="0">
                <a:solidFill>
                  <a:srgbClr val="585858"/>
                </a:solidFill>
                <a:latin typeface="Gill Sans MT"/>
                <a:cs typeface="Gill Sans MT"/>
              </a:rPr>
              <a:t>terms</a:t>
            </a:r>
            <a:r>
              <a:rPr sz="1900" kern="0" spc="-40" dirty="0">
                <a:solidFill>
                  <a:srgbClr val="585858"/>
                </a:solidFill>
                <a:latin typeface="Gill Sans MT"/>
                <a:cs typeface="Gill Sans MT"/>
              </a:rPr>
              <a:t> </a:t>
            </a:r>
            <a:r>
              <a:rPr sz="1900" kern="0" dirty="0">
                <a:solidFill>
                  <a:srgbClr val="585858"/>
                </a:solidFill>
                <a:latin typeface="Gill Sans MT"/>
                <a:cs typeface="Gill Sans MT"/>
              </a:rPr>
              <a:t>of</a:t>
            </a:r>
            <a:r>
              <a:rPr sz="1900" kern="0" spc="-40" dirty="0">
                <a:solidFill>
                  <a:srgbClr val="585858"/>
                </a:solidFill>
                <a:latin typeface="Gill Sans MT"/>
                <a:cs typeface="Gill Sans MT"/>
              </a:rPr>
              <a:t> </a:t>
            </a:r>
            <a:r>
              <a:rPr sz="1900" kern="0" spc="-20" dirty="0">
                <a:solidFill>
                  <a:srgbClr val="585858"/>
                </a:solidFill>
                <a:latin typeface="Gill Sans MT"/>
                <a:cs typeface="Gill Sans MT"/>
              </a:rPr>
              <a:t>results,</a:t>
            </a:r>
            <a:r>
              <a:rPr sz="1900" kern="0" spc="-225" dirty="0">
                <a:solidFill>
                  <a:srgbClr val="585858"/>
                </a:solidFill>
                <a:latin typeface="Gill Sans MT"/>
                <a:cs typeface="Gill Sans MT"/>
              </a:rPr>
              <a:t> </a:t>
            </a:r>
            <a:r>
              <a:rPr sz="1900" kern="0" dirty="0">
                <a:solidFill>
                  <a:srgbClr val="585858"/>
                </a:solidFill>
                <a:latin typeface="Gill Sans MT"/>
                <a:cs typeface="Gill Sans MT"/>
              </a:rPr>
              <a:t>extended</a:t>
            </a:r>
            <a:r>
              <a:rPr sz="1900" kern="0" spc="-40" dirty="0">
                <a:solidFill>
                  <a:srgbClr val="585858"/>
                </a:solidFill>
                <a:latin typeface="Gill Sans MT"/>
                <a:cs typeface="Gill Sans MT"/>
              </a:rPr>
              <a:t> </a:t>
            </a:r>
            <a:r>
              <a:rPr sz="1900" kern="0" spc="-10" dirty="0">
                <a:solidFill>
                  <a:srgbClr val="585858"/>
                </a:solidFill>
                <a:latin typeface="Gill Sans MT"/>
                <a:cs typeface="Gill Sans MT"/>
              </a:rPr>
              <a:t>literature</a:t>
            </a:r>
            <a:endParaRPr sz="1900" kern="0">
              <a:solidFill>
                <a:sysClr val="windowText" lastClr="000000"/>
              </a:solidFill>
              <a:latin typeface="Gill Sans MT"/>
              <a:cs typeface="Gill Sans MT"/>
            </a:endParaRPr>
          </a:p>
          <a:p>
            <a:pPr marL="241300" eaLnBrk="1" fontAlgn="auto" hangingPunct="1">
              <a:lnSpc>
                <a:spcPts val="2165"/>
              </a:lnSpc>
              <a:spcBef>
                <a:spcPts val="0"/>
              </a:spcBef>
              <a:spcAft>
                <a:spcPts val="0"/>
              </a:spcAft>
              <a:defRPr/>
            </a:pPr>
            <a:r>
              <a:rPr sz="1900" kern="0" dirty="0">
                <a:solidFill>
                  <a:srgbClr val="585858"/>
                </a:solidFill>
                <a:latin typeface="Gill Sans MT"/>
                <a:cs typeface="Gill Sans MT"/>
              </a:rPr>
              <a:t>surveys</a:t>
            </a:r>
            <a:r>
              <a:rPr sz="1900" kern="0" spc="-60" dirty="0">
                <a:solidFill>
                  <a:srgbClr val="585858"/>
                </a:solidFill>
                <a:latin typeface="Gill Sans MT"/>
                <a:cs typeface="Gill Sans MT"/>
              </a:rPr>
              <a:t> </a:t>
            </a:r>
            <a:r>
              <a:rPr sz="1900" kern="0" dirty="0">
                <a:solidFill>
                  <a:srgbClr val="585858"/>
                </a:solidFill>
                <a:latin typeface="Gill Sans MT"/>
                <a:cs typeface="Gill Sans MT"/>
              </a:rPr>
              <a:t>should</a:t>
            </a:r>
            <a:r>
              <a:rPr sz="1900" kern="0" spc="-50" dirty="0">
                <a:solidFill>
                  <a:srgbClr val="585858"/>
                </a:solidFill>
                <a:latin typeface="Gill Sans MT"/>
                <a:cs typeface="Gill Sans MT"/>
              </a:rPr>
              <a:t> </a:t>
            </a:r>
            <a:r>
              <a:rPr sz="1900" kern="0" spc="-10" dirty="0">
                <a:solidFill>
                  <a:srgbClr val="585858"/>
                </a:solidFill>
                <a:latin typeface="Gill Sans MT"/>
                <a:cs typeface="Gill Sans MT"/>
              </a:rPr>
              <a:t>provide</a:t>
            </a:r>
            <a:r>
              <a:rPr sz="1900" kern="0" spc="-50" dirty="0">
                <a:solidFill>
                  <a:srgbClr val="585858"/>
                </a:solidFill>
                <a:latin typeface="Gill Sans MT"/>
                <a:cs typeface="Gill Sans MT"/>
              </a:rPr>
              <a:t> </a:t>
            </a:r>
            <a:r>
              <a:rPr sz="1900" kern="0" dirty="0">
                <a:solidFill>
                  <a:srgbClr val="585858"/>
                </a:solidFill>
                <a:latin typeface="Gill Sans MT"/>
                <a:cs typeface="Gill Sans MT"/>
              </a:rPr>
              <a:t>new</a:t>
            </a:r>
            <a:r>
              <a:rPr sz="1900" kern="0" spc="-45" dirty="0">
                <a:solidFill>
                  <a:srgbClr val="585858"/>
                </a:solidFill>
                <a:latin typeface="Gill Sans MT"/>
                <a:cs typeface="Gill Sans MT"/>
              </a:rPr>
              <a:t> </a:t>
            </a:r>
            <a:r>
              <a:rPr sz="1900" kern="0" spc="-10" dirty="0">
                <a:solidFill>
                  <a:srgbClr val="585858"/>
                </a:solidFill>
                <a:latin typeface="Gill Sans MT"/>
                <a:cs typeface="Gill Sans MT"/>
              </a:rPr>
              <a:t>perspectives</a:t>
            </a:r>
            <a:r>
              <a:rPr sz="1900" kern="0" spc="-55" dirty="0">
                <a:solidFill>
                  <a:srgbClr val="585858"/>
                </a:solidFill>
                <a:latin typeface="Gill Sans MT"/>
                <a:cs typeface="Gill Sans MT"/>
              </a:rPr>
              <a:t> </a:t>
            </a:r>
            <a:r>
              <a:rPr sz="1900" kern="0" dirty="0">
                <a:solidFill>
                  <a:srgbClr val="585858"/>
                </a:solidFill>
                <a:latin typeface="Gill Sans MT"/>
                <a:cs typeface="Gill Sans MT"/>
              </a:rPr>
              <a:t>on</a:t>
            </a:r>
            <a:r>
              <a:rPr sz="1900" kern="0" spc="-40" dirty="0">
                <a:solidFill>
                  <a:srgbClr val="585858"/>
                </a:solidFill>
                <a:latin typeface="Gill Sans MT"/>
                <a:cs typeface="Gill Sans MT"/>
              </a:rPr>
              <a:t> </a:t>
            </a:r>
            <a:r>
              <a:rPr sz="1900" kern="0" dirty="0">
                <a:solidFill>
                  <a:srgbClr val="585858"/>
                </a:solidFill>
                <a:latin typeface="Gill Sans MT"/>
                <a:cs typeface="Gill Sans MT"/>
              </a:rPr>
              <a:t>the</a:t>
            </a:r>
            <a:r>
              <a:rPr sz="1900" kern="0" spc="-45" dirty="0">
                <a:solidFill>
                  <a:srgbClr val="585858"/>
                </a:solidFill>
                <a:latin typeface="Gill Sans MT"/>
                <a:cs typeface="Gill Sans MT"/>
              </a:rPr>
              <a:t> </a:t>
            </a:r>
            <a:r>
              <a:rPr sz="1900" kern="0" spc="-10" dirty="0">
                <a:solidFill>
                  <a:srgbClr val="585858"/>
                </a:solidFill>
                <a:latin typeface="Gill Sans MT"/>
                <a:cs typeface="Gill Sans MT"/>
              </a:rPr>
              <a:t>field</a:t>
            </a:r>
            <a:endParaRPr sz="1900" kern="0">
              <a:solidFill>
                <a:sysClr val="windowText" lastClr="000000"/>
              </a:solidFill>
              <a:latin typeface="Gill Sans MT"/>
              <a:cs typeface="Gill Sans MT"/>
            </a:endParaRPr>
          </a:p>
          <a:p>
            <a:pPr marL="698500" lvl="1" indent="-229235" eaLnBrk="1" fontAlgn="auto" hangingPunct="1">
              <a:spcBef>
                <a:spcPts val="500"/>
              </a:spcBef>
              <a:spcAft>
                <a:spcPts val="0"/>
              </a:spcAft>
              <a:buClr>
                <a:srgbClr val="17406C"/>
              </a:buClr>
              <a:buFontTx/>
              <a:buChar char="–"/>
              <a:tabLst>
                <a:tab pos="699135" algn="l"/>
              </a:tabLst>
              <a:defRPr/>
            </a:pPr>
            <a:r>
              <a:rPr sz="1700" kern="0" dirty="0">
                <a:solidFill>
                  <a:srgbClr val="585858"/>
                </a:solidFill>
                <a:latin typeface="Gill Sans MT"/>
                <a:cs typeface="Gill Sans MT"/>
              </a:rPr>
              <a:t>New</a:t>
            </a:r>
            <a:r>
              <a:rPr sz="1700" kern="0" spc="-30" dirty="0">
                <a:solidFill>
                  <a:srgbClr val="585858"/>
                </a:solidFill>
                <a:latin typeface="Gill Sans MT"/>
                <a:cs typeface="Gill Sans MT"/>
              </a:rPr>
              <a:t> </a:t>
            </a:r>
            <a:r>
              <a:rPr sz="1700" kern="0" dirty="0">
                <a:solidFill>
                  <a:srgbClr val="585858"/>
                </a:solidFill>
                <a:latin typeface="Gill Sans MT"/>
                <a:cs typeface="Gill Sans MT"/>
              </a:rPr>
              <a:t>structure</a:t>
            </a:r>
            <a:r>
              <a:rPr sz="1700" kern="0" spc="-25" dirty="0">
                <a:solidFill>
                  <a:srgbClr val="585858"/>
                </a:solidFill>
                <a:latin typeface="Gill Sans MT"/>
                <a:cs typeface="Gill Sans MT"/>
              </a:rPr>
              <a:t> </a:t>
            </a:r>
            <a:r>
              <a:rPr sz="1700" kern="0" dirty="0">
                <a:solidFill>
                  <a:srgbClr val="585858"/>
                </a:solidFill>
                <a:latin typeface="Gill Sans MT"/>
                <a:cs typeface="Gill Sans MT"/>
              </a:rPr>
              <a:t>to</a:t>
            </a:r>
            <a:r>
              <a:rPr sz="1700" kern="0" spc="-30" dirty="0">
                <a:solidFill>
                  <a:srgbClr val="585858"/>
                </a:solidFill>
                <a:latin typeface="Gill Sans MT"/>
                <a:cs typeface="Gill Sans MT"/>
              </a:rPr>
              <a:t> </a:t>
            </a:r>
            <a:r>
              <a:rPr sz="1700" kern="0" dirty="0">
                <a:solidFill>
                  <a:srgbClr val="585858"/>
                </a:solidFill>
                <a:latin typeface="Gill Sans MT"/>
                <a:cs typeface="Gill Sans MT"/>
              </a:rPr>
              <a:t>the</a:t>
            </a:r>
            <a:r>
              <a:rPr sz="1700" kern="0" spc="-30" dirty="0">
                <a:solidFill>
                  <a:srgbClr val="585858"/>
                </a:solidFill>
                <a:latin typeface="Gill Sans MT"/>
                <a:cs typeface="Gill Sans MT"/>
              </a:rPr>
              <a:t> </a:t>
            </a:r>
            <a:r>
              <a:rPr sz="1700" kern="0" dirty="0">
                <a:solidFill>
                  <a:srgbClr val="585858"/>
                </a:solidFill>
                <a:latin typeface="Gill Sans MT"/>
                <a:cs typeface="Gill Sans MT"/>
              </a:rPr>
              <a:t>topic</a:t>
            </a:r>
            <a:r>
              <a:rPr sz="1700" kern="0" spc="-15" dirty="0">
                <a:solidFill>
                  <a:srgbClr val="585858"/>
                </a:solidFill>
                <a:latin typeface="Gill Sans MT"/>
                <a:cs typeface="Gill Sans MT"/>
              </a:rPr>
              <a:t> </a:t>
            </a:r>
            <a:r>
              <a:rPr sz="1700" kern="0" dirty="0">
                <a:solidFill>
                  <a:srgbClr val="585858"/>
                </a:solidFill>
                <a:latin typeface="Gill Sans MT"/>
                <a:cs typeface="Gill Sans MT"/>
              </a:rPr>
              <a:t>(classification</a:t>
            </a:r>
            <a:r>
              <a:rPr sz="1700" kern="0" spc="-40" dirty="0">
                <a:solidFill>
                  <a:srgbClr val="585858"/>
                </a:solidFill>
                <a:latin typeface="Gill Sans MT"/>
                <a:cs typeface="Gill Sans MT"/>
              </a:rPr>
              <a:t> </a:t>
            </a:r>
            <a:r>
              <a:rPr sz="1700" kern="0" dirty="0">
                <a:solidFill>
                  <a:srgbClr val="585858"/>
                </a:solidFill>
                <a:latin typeface="Gill Sans MT"/>
                <a:cs typeface="Gill Sans MT"/>
              </a:rPr>
              <a:t>or</a:t>
            </a:r>
            <a:r>
              <a:rPr sz="1700" kern="0" spc="-15" dirty="0">
                <a:solidFill>
                  <a:srgbClr val="585858"/>
                </a:solidFill>
                <a:latin typeface="Gill Sans MT"/>
                <a:cs typeface="Gill Sans MT"/>
              </a:rPr>
              <a:t> </a:t>
            </a:r>
            <a:r>
              <a:rPr sz="1700" kern="0" spc="-10" dirty="0">
                <a:solidFill>
                  <a:srgbClr val="585858"/>
                </a:solidFill>
                <a:latin typeface="Gill Sans MT"/>
                <a:cs typeface="Gill Sans MT"/>
              </a:rPr>
              <a:t>taxonomy)</a:t>
            </a:r>
            <a:endParaRPr sz="1700" kern="0">
              <a:solidFill>
                <a:sysClr val="windowText" lastClr="000000"/>
              </a:solidFill>
              <a:latin typeface="Gill Sans MT"/>
              <a:cs typeface="Gill Sans MT"/>
            </a:endParaRPr>
          </a:p>
          <a:p>
            <a:pPr marL="698500" lvl="1" indent="-229235" eaLnBrk="1" fontAlgn="auto" hangingPunct="1">
              <a:spcBef>
                <a:spcPts val="495"/>
              </a:spcBef>
              <a:spcAft>
                <a:spcPts val="0"/>
              </a:spcAft>
              <a:buClr>
                <a:srgbClr val="17406C"/>
              </a:buClr>
              <a:buFontTx/>
              <a:buChar char="–"/>
              <a:tabLst>
                <a:tab pos="699135" algn="l"/>
              </a:tabLst>
              <a:defRPr/>
            </a:pPr>
            <a:r>
              <a:rPr sz="1700" kern="0" dirty="0">
                <a:solidFill>
                  <a:srgbClr val="585858"/>
                </a:solidFill>
                <a:latin typeface="Gill Sans MT"/>
                <a:cs typeface="Gill Sans MT"/>
              </a:rPr>
              <a:t>A</a:t>
            </a:r>
            <a:r>
              <a:rPr sz="1700" kern="0" spc="-20" dirty="0">
                <a:solidFill>
                  <a:srgbClr val="585858"/>
                </a:solidFill>
                <a:latin typeface="Gill Sans MT"/>
                <a:cs typeface="Gill Sans MT"/>
              </a:rPr>
              <a:t> </a:t>
            </a:r>
            <a:r>
              <a:rPr sz="1700" kern="0" dirty="0">
                <a:solidFill>
                  <a:srgbClr val="585858"/>
                </a:solidFill>
                <a:latin typeface="Gill Sans MT"/>
                <a:cs typeface="Gill Sans MT"/>
              </a:rPr>
              <a:t>new</a:t>
            </a:r>
            <a:r>
              <a:rPr sz="1700" kern="0" spc="-30" dirty="0">
                <a:solidFill>
                  <a:srgbClr val="585858"/>
                </a:solidFill>
                <a:latin typeface="Gill Sans MT"/>
                <a:cs typeface="Gill Sans MT"/>
              </a:rPr>
              <a:t> </a:t>
            </a:r>
            <a:r>
              <a:rPr sz="1700" kern="0" dirty="0">
                <a:solidFill>
                  <a:srgbClr val="585858"/>
                </a:solidFill>
                <a:latin typeface="Gill Sans MT"/>
                <a:cs typeface="Gill Sans MT"/>
              </a:rPr>
              <a:t>way</a:t>
            </a:r>
            <a:r>
              <a:rPr sz="1700" kern="0" spc="-20" dirty="0">
                <a:solidFill>
                  <a:srgbClr val="585858"/>
                </a:solidFill>
                <a:latin typeface="Gill Sans MT"/>
                <a:cs typeface="Gill Sans MT"/>
              </a:rPr>
              <a:t> </a:t>
            </a:r>
            <a:r>
              <a:rPr sz="1700" kern="0" dirty="0">
                <a:solidFill>
                  <a:srgbClr val="585858"/>
                </a:solidFill>
                <a:latin typeface="Gill Sans MT"/>
                <a:cs typeface="Gill Sans MT"/>
              </a:rPr>
              <a:t>of</a:t>
            </a:r>
            <a:r>
              <a:rPr sz="1700" kern="0" spc="-20" dirty="0">
                <a:solidFill>
                  <a:srgbClr val="585858"/>
                </a:solidFill>
                <a:latin typeface="Gill Sans MT"/>
                <a:cs typeface="Gill Sans MT"/>
              </a:rPr>
              <a:t> </a:t>
            </a:r>
            <a:r>
              <a:rPr sz="1700" kern="0" dirty="0">
                <a:solidFill>
                  <a:srgbClr val="585858"/>
                </a:solidFill>
                <a:latin typeface="Gill Sans MT"/>
                <a:cs typeface="Gill Sans MT"/>
              </a:rPr>
              <a:t>understanding</a:t>
            </a:r>
            <a:r>
              <a:rPr sz="1700" kern="0" spc="-50" dirty="0">
                <a:solidFill>
                  <a:srgbClr val="585858"/>
                </a:solidFill>
                <a:latin typeface="Gill Sans MT"/>
                <a:cs typeface="Gill Sans MT"/>
              </a:rPr>
              <a:t> </a:t>
            </a:r>
            <a:r>
              <a:rPr sz="1700" kern="0" dirty="0">
                <a:solidFill>
                  <a:srgbClr val="585858"/>
                </a:solidFill>
                <a:latin typeface="Gill Sans MT"/>
                <a:cs typeface="Gill Sans MT"/>
              </a:rPr>
              <a:t>the</a:t>
            </a:r>
            <a:r>
              <a:rPr sz="1700" kern="0" spc="-25" dirty="0">
                <a:solidFill>
                  <a:srgbClr val="585858"/>
                </a:solidFill>
                <a:latin typeface="Gill Sans MT"/>
                <a:cs typeface="Gill Sans MT"/>
              </a:rPr>
              <a:t> </a:t>
            </a:r>
            <a:r>
              <a:rPr sz="1700" kern="0" spc="-10" dirty="0">
                <a:solidFill>
                  <a:srgbClr val="585858"/>
                </a:solidFill>
                <a:latin typeface="Gill Sans MT"/>
                <a:cs typeface="Gill Sans MT"/>
              </a:rPr>
              <a:t>topic</a:t>
            </a:r>
            <a:endParaRPr sz="1700" kern="0">
              <a:solidFill>
                <a:sysClr val="windowText" lastClr="000000"/>
              </a:solidFill>
              <a:latin typeface="Gill Sans MT"/>
              <a:cs typeface="Gill Sans MT"/>
            </a:endParaRPr>
          </a:p>
          <a:p>
            <a:pPr marL="698500" lvl="1" indent="-229235" eaLnBrk="1" fontAlgn="auto" hangingPunct="1">
              <a:spcBef>
                <a:spcPts val="500"/>
              </a:spcBef>
              <a:spcAft>
                <a:spcPts val="0"/>
              </a:spcAft>
              <a:buClr>
                <a:srgbClr val="17406C"/>
              </a:buClr>
              <a:buFontTx/>
              <a:buChar char="–"/>
              <a:tabLst>
                <a:tab pos="699135" algn="l"/>
              </a:tabLst>
              <a:defRPr/>
            </a:pPr>
            <a:r>
              <a:rPr sz="1700" kern="0" dirty="0">
                <a:solidFill>
                  <a:srgbClr val="585858"/>
                </a:solidFill>
                <a:latin typeface="Gill Sans MT"/>
                <a:cs typeface="Gill Sans MT"/>
              </a:rPr>
              <a:t>Identification</a:t>
            </a:r>
            <a:r>
              <a:rPr sz="1700" kern="0" spc="-25" dirty="0">
                <a:solidFill>
                  <a:srgbClr val="585858"/>
                </a:solidFill>
                <a:latin typeface="Gill Sans MT"/>
                <a:cs typeface="Gill Sans MT"/>
              </a:rPr>
              <a:t> </a:t>
            </a:r>
            <a:r>
              <a:rPr sz="1700" kern="0" dirty="0">
                <a:solidFill>
                  <a:srgbClr val="585858"/>
                </a:solidFill>
                <a:latin typeface="Gill Sans MT"/>
                <a:cs typeface="Gill Sans MT"/>
              </a:rPr>
              <a:t>of</a:t>
            </a:r>
            <a:r>
              <a:rPr sz="1700" kern="0" spc="-5" dirty="0">
                <a:solidFill>
                  <a:srgbClr val="585858"/>
                </a:solidFill>
                <a:latin typeface="Gill Sans MT"/>
                <a:cs typeface="Gill Sans MT"/>
              </a:rPr>
              <a:t> </a:t>
            </a:r>
            <a:r>
              <a:rPr sz="1700" kern="0" dirty="0">
                <a:solidFill>
                  <a:srgbClr val="585858"/>
                </a:solidFill>
                <a:latin typeface="Gill Sans MT"/>
                <a:cs typeface="Gill Sans MT"/>
              </a:rPr>
              <a:t>gaps</a:t>
            </a:r>
            <a:r>
              <a:rPr sz="1700" kern="0" spc="-30" dirty="0">
                <a:solidFill>
                  <a:srgbClr val="585858"/>
                </a:solidFill>
                <a:latin typeface="Gill Sans MT"/>
                <a:cs typeface="Gill Sans MT"/>
              </a:rPr>
              <a:t> </a:t>
            </a:r>
            <a:r>
              <a:rPr sz="1700" kern="0" dirty="0">
                <a:solidFill>
                  <a:srgbClr val="585858"/>
                </a:solidFill>
                <a:latin typeface="Gill Sans MT"/>
                <a:cs typeface="Gill Sans MT"/>
              </a:rPr>
              <a:t>in</a:t>
            </a:r>
            <a:r>
              <a:rPr sz="1700" kern="0" spc="-5" dirty="0">
                <a:solidFill>
                  <a:srgbClr val="585858"/>
                </a:solidFill>
                <a:latin typeface="Gill Sans MT"/>
                <a:cs typeface="Gill Sans MT"/>
              </a:rPr>
              <a:t> </a:t>
            </a:r>
            <a:r>
              <a:rPr sz="1700" kern="0" dirty="0">
                <a:solidFill>
                  <a:srgbClr val="585858"/>
                </a:solidFill>
                <a:latin typeface="Gill Sans MT"/>
                <a:cs typeface="Gill Sans MT"/>
              </a:rPr>
              <a:t>the</a:t>
            </a:r>
            <a:r>
              <a:rPr sz="1700" kern="0" spc="-15" dirty="0">
                <a:solidFill>
                  <a:srgbClr val="585858"/>
                </a:solidFill>
                <a:latin typeface="Gill Sans MT"/>
                <a:cs typeface="Gill Sans MT"/>
              </a:rPr>
              <a:t> </a:t>
            </a:r>
            <a:r>
              <a:rPr sz="1700" kern="0" spc="-10" dirty="0">
                <a:solidFill>
                  <a:srgbClr val="585858"/>
                </a:solidFill>
                <a:latin typeface="Gill Sans MT"/>
                <a:cs typeface="Gill Sans MT"/>
              </a:rPr>
              <a:t>field</a:t>
            </a:r>
            <a:endParaRPr sz="1700" kern="0">
              <a:solidFill>
                <a:sysClr val="windowText" lastClr="000000"/>
              </a:solidFill>
              <a:latin typeface="Gill Sans MT"/>
              <a:cs typeface="Gill Sans MT"/>
            </a:endParaRPr>
          </a:p>
          <a:p>
            <a:pPr marL="241300" indent="-228600" eaLnBrk="1" fontAlgn="auto" hangingPunct="1">
              <a:spcBef>
                <a:spcPts val="465"/>
              </a:spcBef>
              <a:spcAft>
                <a:spcPts val="0"/>
              </a:spcAft>
              <a:buClr>
                <a:srgbClr val="17406C"/>
              </a:buClr>
              <a:buFont typeface="Arial"/>
              <a:buChar char="•"/>
              <a:tabLst>
                <a:tab pos="240665" algn="l"/>
                <a:tab pos="241300" algn="l"/>
              </a:tabLst>
              <a:defRPr/>
            </a:pPr>
            <a:r>
              <a:rPr sz="1900" kern="0" dirty="0">
                <a:solidFill>
                  <a:srgbClr val="585858"/>
                </a:solidFill>
                <a:latin typeface="Gill Sans MT"/>
                <a:cs typeface="Gill Sans MT"/>
              </a:rPr>
              <a:t>It</a:t>
            </a:r>
            <a:r>
              <a:rPr sz="1900" kern="0" spc="-50" dirty="0">
                <a:solidFill>
                  <a:srgbClr val="585858"/>
                </a:solidFill>
                <a:latin typeface="Gill Sans MT"/>
                <a:cs typeface="Gill Sans MT"/>
              </a:rPr>
              <a:t> </a:t>
            </a:r>
            <a:r>
              <a:rPr sz="1900" kern="0" dirty="0">
                <a:solidFill>
                  <a:srgbClr val="585858"/>
                </a:solidFill>
                <a:latin typeface="Gill Sans MT"/>
                <a:cs typeface="Gill Sans MT"/>
              </a:rPr>
              <a:t>is</a:t>
            </a:r>
            <a:r>
              <a:rPr sz="1900" kern="0" spc="-55" dirty="0">
                <a:solidFill>
                  <a:srgbClr val="585858"/>
                </a:solidFill>
                <a:latin typeface="Gill Sans MT"/>
                <a:cs typeface="Gill Sans MT"/>
              </a:rPr>
              <a:t> </a:t>
            </a:r>
            <a:r>
              <a:rPr sz="1900" kern="0" dirty="0">
                <a:solidFill>
                  <a:srgbClr val="585858"/>
                </a:solidFill>
                <a:latin typeface="Gill Sans MT"/>
                <a:cs typeface="Gill Sans MT"/>
              </a:rPr>
              <a:t>all</a:t>
            </a:r>
            <a:r>
              <a:rPr sz="1900" kern="0" spc="-55" dirty="0">
                <a:solidFill>
                  <a:srgbClr val="585858"/>
                </a:solidFill>
                <a:latin typeface="Gill Sans MT"/>
                <a:cs typeface="Gill Sans MT"/>
              </a:rPr>
              <a:t> </a:t>
            </a:r>
            <a:r>
              <a:rPr sz="1900" kern="0" dirty="0">
                <a:solidFill>
                  <a:srgbClr val="585858"/>
                </a:solidFill>
                <a:latin typeface="Gill Sans MT"/>
                <a:cs typeface="Gill Sans MT"/>
              </a:rPr>
              <a:t>about</a:t>
            </a:r>
            <a:r>
              <a:rPr sz="1900" kern="0" spc="-20" dirty="0">
                <a:solidFill>
                  <a:srgbClr val="585858"/>
                </a:solidFill>
                <a:latin typeface="Gill Sans MT"/>
                <a:cs typeface="Gill Sans MT"/>
              </a:rPr>
              <a:t> </a:t>
            </a:r>
            <a:r>
              <a:rPr sz="1900" kern="0" dirty="0">
                <a:solidFill>
                  <a:srgbClr val="585858"/>
                </a:solidFill>
                <a:latin typeface="Gill Sans MT"/>
                <a:cs typeface="Gill Sans MT"/>
              </a:rPr>
              <a:t>classification</a:t>
            </a:r>
            <a:r>
              <a:rPr sz="1900" kern="0" spc="-65" dirty="0">
                <a:solidFill>
                  <a:srgbClr val="585858"/>
                </a:solidFill>
                <a:latin typeface="Gill Sans MT"/>
                <a:cs typeface="Gill Sans MT"/>
              </a:rPr>
              <a:t> </a:t>
            </a:r>
            <a:r>
              <a:rPr sz="1900" kern="0" dirty="0">
                <a:solidFill>
                  <a:srgbClr val="585858"/>
                </a:solidFill>
                <a:latin typeface="Gill Sans MT"/>
                <a:cs typeface="Gill Sans MT"/>
              </a:rPr>
              <a:t>and</a:t>
            </a:r>
            <a:r>
              <a:rPr sz="1900" kern="0" spc="-50" dirty="0">
                <a:solidFill>
                  <a:srgbClr val="585858"/>
                </a:solidFill>
                <a:latin typeface="Gill Sans MT"/>
                <a:cs typeface="Gill Sans MT"/>
              </a:rPr>
              <a:t> </a:t>
            </a:r>
            <a:r>
              <a:rPr sz="1900" kern="0" spc="-10" dirty="0">
                <a:solidFill>
                  <a:srgbClr val="585858"/>
                </a:solidFill>
                <a:latin typeface="Gill Sans MT"/>
                <a:cs typeface="Gill Sans MT"/>
              </a:rPr>
              <a:t>linking</a:t>
            </a:r>
            <a:endParaRPr sz="1900" kern="0">
              <a:solidFill>
                <a:sysClr val="windowText" lastClr="000000"/>
              </a:solidFill>
              <a:latin typeface="Gill Sans MT"/>
              <a:cs typeface="Gill Sans MT"/>
            </a:endParaRPr>
          </a:p>
          <a:p>
            <a:pPr marL="698500" lvl="1" indent="-229235" eaLnBrk="1" fontAlgn="auto" hangingPunct="1">
              <a:spcBef>
                <a:spcPts val="500"/>
              </a:spcBef>
              <a:spcAft>
                <a:spcPts val="0"/>
              </a:spcAft>
              <a:buClr>
                <a:srgbClr val="17406C"/>
              </a:buClr>
              <a:buFontTx/>
              <a:buChar char="–"/>
              <a:tabLst>
                <a:tab pos="699135" algn="l"/>
              </a:tabLst>
              <a:defRPr/>
            </a:pPr>
            <a:r>
              <a:rPr sz="1700" kern="0" spc="-75" dirty="0">
                <a:solidFill>
                  <a:srgbClr val="585858"/>
                </a:solidFill>
                <a:latin typeface="Gill Sans MT"/>
                <a:cs typeface="Gill Sans MT"/>
              </a:rPr>
              <a:t>You</a:t>
            </a:r>
            <a:r>
              <a:rPr sz="1700" kern="0" spc="-20" dirty="0">
                <a:solidFill>
                  <a:srgbClr val="585858"/>
                </a:solidFill>
                <a:latin typeface="Gill Sans MT"/>
                <a:cs typeface="Gill Sans MT"/>
              </a:rPr>
              <a:t> </a:t>
            </a:r>
            <a:r>
              <a:rPr sz="1700" kern="0" dirty="0">
                <a:solidFill>
                  <a:srgbClr val="585858"/>
                </a:solidFill>
                <a:latin typeface="Gill Sans MT"/>
                <a:cs typeface="Gill Sans MT"/>
              </a:rPr>
              <a:t>cannot</a:t>
            </a:r>
            <a:r>
              <a:rPr sz="1700" kern="0" spc="-25" dirty="0">
                <a:solidFill>
                  <a:srgbClr val="585858"/>
                </a:solidFill>
                <a:latin typeface="Gill Sans MT"/>
                <a:cs typeface="Gill Sans MT"/>
              </a:rPr>
              <a:t> </a:t>
            </a:r>
            <a:r>
              <a:rPr sz="1700" kern="0" dirty="0">
                <a:solidFill>
                  <a:srgbClr val="585858"/>
                </a:solidFill>
                <a:latin typeface="Gill Sans MT"/>
                <a:cs typeface="Gill Sans MT"/>
              </a:rPr>
              <a:t>classify</a:t>
            </a:r>
            <a:r>
              <a:rPr sz="1700" kern="0" spc="-10" dirty="0">
                <a:solidFill>
                  <a:srgbClr val="585858"/>
                </a:solidFill>
                <a:latin typeface="Gill Sans MT"/>
                <a:cs typeface="Gill Sans MT"/>
              </a:rPr>
              <a:t> </a:t>
            </a:r>
            <a:r>
              <a:rPr sz="1700" kern="0" dirty="0">
                <a:solidFill>
                  <a:srgbClr val="585858"/>
                </a:solidFill>
                <a:latin typeface="Gill Sans MT"/>
                <a:cs typeface="Gill Sans MT"/>
              </a:rPr>
              <a:t>something</a:t>
            </a:r>
            <a:r>
              <a:rPr sz="1700" kern="0" spc="-30" dirty="0">
                <a:solidFill>
                  <a:srgbClr val="585858"/>
                </a:solidFill>
                <a:latin typeface="Gill Sans MT"/>
                <a:cs typeface="Gill Sans MT"/>
              </a:rPr>
              <a:t> </a:t>
            </a:r>
            <a:r>
              <a:rPr sz="1700" kern="0" dirty="0">
                <a:solidFill>
                  <a:srgbClr val="585858"/>
                </a:solidFill>
                <a:latin typeface="Gill Sans MT"/>
                <a:cs typeface="Gill Sans MT"/>
              </a:rPr>
              <a:t>that</a:t>
            </a:r>
            <a:r>
              <a:rPr sz="1700" kern="0" spc="-25" dirty="0">
                <a:solidFill>
                  <a:srgbClr val="585858"/>
                </a:solidFill>
                <a:latin typeface="Gill Sans MT"/>
                <a:cs typeface="Gill Sans MT"/>
              </a:rPr>
              <a:t> </a:t>
            </a:r>
            <a:r>
              <a:rPr sz="1700" kern="0" dirty="0">
                <a:solidFill>
                  <a:srgbClr val="585858"/>
                </a:solidFill>
                <a:latin typeface="Gill Sans MT"/>
                <a:cs typeface="Gill Sans MT"/>
              </a:rPr>
              <a:t>you do</a:t>
            </a:r>
            <a:r>
              <a:rPr sz="1700" kern="0" spc="-25" dirty="0">
                <a:solidFill>
                  <a:srgbClr val="585858"/>
                </a:solidFill>
                <a:latin typeface="Gill Sans MT"/>
                <a:cs typeface="Gill Sans MT"/>
              </a:rPr>
              <a:t> </a:t>
            </a:r>
            <a:r>
              <a:rPr sz="1700" kern="0" dirty="0">
                <a:solidFill>
                  <a:srgbClr val="585858"/>
                </a:solidFill>
                <a:latin typeface="Gill Sans MT"/>
                <a:cs typeface="Gill Sans MT"/>
              </a:rPr>
              <a:t>not</a:t>
            </a:r>
            <a:r>
              <a:rPr sz="1700" kern="0" spc="-15" dirty="0">
                <a:solidFill>
                  <a:srgbClr val="585858"/>
                </a:solidFill>
                <a:latin typeface="Gill Sans MT"/>
                <a:cs typeface="Gill Sans MT"/>
              </a:rPr>
              <a:t> </a:t>
            </a:r>
            <a:r>
              <a:rPr sz="1700" kern="0" dirty="0">
                <a:solidFill>
                  <a:srgbClr val="585858"/>
                </a:solidFill>
                <a:latin typeface="Gill Sans MT"/>
                <a:cs typeface="Gill Sans MT"/>
              </a:rPr>
              <a:t>understand</a:t>
            </a:r>
            <a:r>
              <a:rPr sz="1700" kern="0" spc="-40" dirty="0">
                <a:solidFill>
                  <a:srgbClr val="585858"/>
                </a:solidFill>
                <a:latin typeface="Gill Sans MT"/>
                <a:cs typeface="Gill Sans MT"/>
              </a:rPr>
              <a:t> </a:t>
            </a:r>
            <a:r>
              <a:rPr sz="1700" kern="0" spc="-20" dirty="0">
                <a:solidFill>
                  <a:srgbClr val="585858"/>
                </a:solidFill>
                <a:latin typeface="Gill Sans MT"/>
                <a:cs typeface="Gill Sans MT"/>
              </a:rPr>
              <a:t>well</a:t>
            </a:r>
            <a:endParaRPr sz="1700" kern="0">
              <a:solidFill>
                <a:sysClr val="windowText" lastClr="000000"/>
              </a:solidFill>
              <a:latin typeface="Gill Sans MT"/>
              <a:cs typeface="Gill Sans MT"/>
            </a:endParaRPr>
          </a:p>
          <a:p>
            <a:pPr marL="241300" indent="-228600" eaLnBrk="1" fontAlgn="auto" hangingPunct="1">
              <a:spcBef>
                <a:spcPts val="470"/>
              </a:spcBef>
              <a:spcAft>
                <a:spcPts val="0"/>
              </a:spcAft>
              <a:buClr>
                <a:srgbClr val="17406C"/>
              </a:buClr>
              <a:buFont typeface="Arial"/>
              <a:buChar char="•"/>
              <a:tabLst>
                <a:tab pos="240665" algn="l"/>
                <a:tab pos="241300" algn="l"/>
              </a:tabLst>
              <a:defRPr/>
            </a:pPr>
            <a:r>
              <a:rPr sz="1900" kern="0" dirty="0">
                <a:solidFill>
                  <a:srgbClr val="585858"/>
                </a:solidFill>
                <a:latin typeface="Gill Sans MT"/>
                <a:cs typeface="Gill Sans MT"/>
              </a:rPr>
              <a:t>Surveys</a:t>
            </a:r>
            <a:r>
              <a:rPr sz="1900" kern="0" spc="-70" dirty="0">
                <a:solidFill>
                  <a:srgbClr val="585858"/>
                </a:solidFill>
                <a:latin typeface="Gill Sans MT"/>
                <a:cs typeface="Gill Sans MT"/>
              </a:rPr>
              <a:t> </a:t>
            </a:r>
            <a:r>
              <a:rPr sz="1900" kern="0" dirty="0">
                <a:solidFill>
                  <a:srgbClr val="585858"/>
                </a:solidFill>
                <a:latin typeface="Gill Sans MT"/>
                <a:cs typeface="Gill Sans MT"/>
              </a:rPr>
              <a:t>are</a:t>
            </a:r>
            <a:r>
              <a:rPr sz="1900" kern="0" spc="-70" dirty="0">
                <a:solidFill>
                  <a:srgbClr val="585858"/>
                </a:solidFill>
                <a:latin typeface="Gill Sans MT"/>
                <a:cs typeface="Gill Sans MT"/>
              </a:rPr>
              <a:t> </a:t>
            </a:r>
            <a:r>
              <a:rPr sz="1900" kern="0" dirty="0">
                <a:solidFill>
                  <a:srgbClr val="585858"/>
                </a:solidFill>
                <a:latin typeface="Gill Sans MT"/>
                <a:cs typeface="Gill Sans MT"/>
              </a:rPr>
              <a:t>extremely</a:t>
            </a:r>
            <a:r>
              <a:rPr sz="1900" kern="0" spc="-65" dirty="0">
                <a:solidFill>
                  <a:srgbClr val="585858"/>
                </a:solidFill>
                <a:latin typeface="Gill Sans MT"/>
                <a:cs typeface="Gill Sans MT"/>
              </a:rPr>
              <a:t> </a:t>
            </a:r>
            <a:r>
              <a:rPr sz="1900" kern="0" dirty="0">
                <a:solidFill>
                  <a:srgbClr val="585858"/>
                </a:solidFill>
                <a:latin typeface="Gill Sans MT"/>
                <a:cs typeface="Gill Sans MT"/>
              </a:rPr>
              <a:t>useful</a:t>
            </a:r>
            <a:r>
              <a:rPr sz="1900" kern="0" spc="-70" dirty="0">
                <a:solidFill>
                  <a:srgbClr val="585858"/>
                </a:solidFill>
                <a:latin typeface="Gill Sans MT"/>
                <a:cs typeface="Gill Sans MT"/>
              </a:rPr>
              <a:t> </a:t>
            </a:r>
            <a:r>
              <a:rPr sz="1900" kern="0" dirty="0">
                <a:solidFill>
                  <a:srgbClr val="585858"/>
                </a:solidFill>
                <a:latin typeface="Gill Sans MT"/>
                <a:cs typeface="Gill Sans MT"/>
              </a:rPr>
              <a:t>for</a:t>
            </a:r>
            <a:r>
              <a:rPr sz="1900" kern="0" spc="-65" dirty="0">
                <a:solidFill>
                  <a:srgbClr val="585858"/>
                </a:solidFill>
                <a:latin typeface="Gill Sans MT"/>
                <a:cs typeface="Gill Sans MT"/>
              </a:rPr>
              <a:t> </a:t>
            </a:r>
            <a:r>
              <a:rPr sz="1900" kern="0" dirty="0">
                <a:solidFill>
                  <a:srgbClr val="585858"/>
                </a:solidFill>
                <a:latin typeface="Gill Sans MT"/>
                <a:cs typeface="Gill Sans MT"/>
              </a:rPr>
              <a:t>other</a:t>
            </a:r>
            <a:r>
              <a:rPr sz="1900" kern="0" spc="-65" dirty="0">
                <a:solidFill>
                  <a:srgbClr val="585858"/>
                </a:solidFill>
                <a:latin typeface="Gill Sans MT"/>
                <a:cs typeface="Gill Sans MT"/>
              </a:rPr>
              <a:t> </a:t>
            </a:r>
            <a:r>
              <a:rPr sz="1900" kern="0" spc="-10" dirty="0">
                <a:solidFill>
                  <a:srgbClr val="585858"/>
                </a:solidFill>
                <a:latin typeface="Gill Sans MT"/>
                <a:cs typeface="Gill Sans MT"/>
              </a:rPr>
              <a:t>researchers</a:t>
            </a:r>
            <a:endParaRPr sz="1900" kern="0">
              <a:solidFill>
                <a:sysClr val="windowText" lastClr="000000"/>
              </a:solidFill>
              <a:latin typeface="Gill Sans MT"/>
              <a:cs typeface="Gill Sans MT"/>
            </a:endParaRPr>
          </a:p>
          <a:p>
            <a:pPr marL="698500" lvl="1" indent="-229235" eaLnBrk="1" fontAlgn="auto" hangingPunct="1">
              <a:spcBef>
                <a:spcPts val="500"/>
              </a:spcBef>
              <a:spcAft>
                <a:spcPts val="0"/>
              </a:spcAft>
              <a:buClr>
                <a:srgbClr val="17406C"/>
              </a:buClr>
              <a:buFontTx/>
              <a:buChar char="–"/>
              <a:tabLst>
                <a:tab pos="699135" algn="l"/>
              </a:tabLst>
              <a:defRPr/>
            </a:pPr>
            <a:r>
              <a:rPr sz="1700" kern="0" dirty="0">
                <a:solidFill>
                  <a:srgbClr val="585858"/>
                </a:solidFill>
                <a:latin typeface="Gill Sans MT"/>
                <a:cs typeface="Gill Sans MT"/>
              </a:rPr>
              <a:t>Look</a:t>
            </a:r>
            <a:r>
              <a:rPr sz="1700" kern="0" spc="-40" dirty="0">
                <a:solidFill>
                  <a:srgbClr val="585858"/>
                </a:solidFill>
                <a:latin typeface="Gill Sans MT"/>
                <a:cs typeface="Gill Sans MT"/>
              </a:rPr>
              <a:t> </a:t>
            </a:r>
            <a:r>
              <a:rPr sz="1700" kern="0" dirty="0">
                <a:solidFill>
                  <a:srgbClr val="585858"/>
                </a:solidFill>
                <a:latin typeface="Gill Sans MT"/>
                <a:cs typeface="Gill Sans MT"/>
              </a:rPr>
              <a:t>for</a:t>
            </a:r>
            <a:r>
              <a:rPr sz="1700" kern="0" spc="-30" dirty="0">
                <a:solidFill>
                  <a:srgbClr val="585858"/>
                </a:solidFill>
                <a:latin typeface="Gill Sans MT"/>
                <a:cs typeface="Gill Sans MT"/>
              </a:rPr>
              <a:t> </a:t>
            </a:r>
            <a:r>
              <a:rPr sz="1700" kern="0" dirty="0">
                <a:solidFill>
                  <a:srgbClr val="585858"/>
                </a:solidFill>
                <a:latin typeface="Gill Sans MT"/>
                <a:cs typeface="Gill Sans MT"/>
              </a:rPr>
              <a:t>published</a:t>
            </a:r>
            <a:r>
              <a:rPr sz="1700" kern="0" spc="-30" dirty="0">
                <a:solidFill>
                  <a:srgbClr val="585858"/>
                </a:solidFill>
                <a:latin typeface="Gill Sans MT"/>
                <a:cs typeface="Gill Sans MT"/>
              </a:rPr>
              <a:t> </a:t>
            </a:r>
            <a:r>
              <a:rPr sz="1700" kern="0" dirty="0">
                <a:solidFill>
                  <a:srgbClr val="585858"/>
                </a:solidFill>
                <a:latin typeface="Gill Sans MT"/>
                <a:cs typeface="Gill Sans MT"/>
              </a:rPr>
              <a:t>surveys</a:t>
            </a:r>
            <a:r>
              <a:rPr sz="1700" kern="0" spc="-30" dirty="0">
                <a:solidFill>
                  <a:srgbClr val="585858"/>
                </a:solidFill>
                <a:latin typeface="Gill Sans MT"/>
                <a:cs typeface="Gill Sans MT"/>
              </a:rPr>
              <a:t> </a:t>
            </a:r>
            <a:r>
              <a:rPr sz="1700" kern="0" spc="-20" dirty="0">
                <a:solidFill>
                  <a:srgbClr val="585858"/>
                </a:solidFill>
                <a:latin typeface="Gill Sans MT"/>
                <a:cs typeface="Gill Sans MT"/>
              </a:rPr>
              <a:t>(STARs)</a:t>
            </a:r>
            <a:r>
              <a:rPr sz="1700" kern="0" spc="-40" dirty="0">
                <a:solidFill>
                  <a:srgbClr val="585858"/>
                </a:solidFill>
                <a:latin typeface="Gill Sans MT"/>
                <a:cs typeface="Gill Sans MT"/>
              </a:rPr>
              <a:t> </a:t>
            </a:r>
            <a:r>
              <a:rPr sz="1700" kern="0" dirty="0">
                <a:solidFill>
                  <a:srgbClr val="585858"/>
                </a:solidFill>
                <a:latin typeface="Gill Sans MT"/>
                <a:cs typeface="Gill Sans MT"/>
              </a:rPr>
              <a:t>in</a:t>
            </a:r>
            <a:r>
              <a:rPr sz="1700" kern="0" spc="-20" dirty="0">
                <a:solidFill>
                  <a:srgbClr val="585858"/>
                </a:solidFill>
                <a:latin typeface="Gill Sans MT"/>
                <a:cs typeface="Gill Sans MT"/>
              </a:rPr>
              <a:t> </a:t>
            </a:r>
            <a:r>
              <a:rPr sz="1700" kern="0" dirty="0">
                <a:solidFill>
                  <a:srgbClr val="585858"/>
                </a:solidFill>
                <a:latin typeface="Gill Sans MT"/>
                <a:cs typeface="Gill Sans MT"/>
              </a:rPr>
              <a:t>your</a:t>
            </a:r>
            <a:r>
              <a:rPr sz="1700" kern="0" spc="-15" dirty="0">
                <a:solidFill>
                  <a:srgbClr val="585858"/>
                </a:solidFill>
                <a:latin typeface="Gill Sans MT"/>
                <a:cs typeface="Gill Sans MT"/>
              </a:rPr>
              <a:t> </a:t>
            </a:r>
            <a:r>
              <a:rPr sz="1700" kern="0" spc="-10" dirty="0">
                <a:solidFill>
                  <a:srgbClr val="585858"/>
                </a:solidFill>
                <a:latin typeface="Gill Sans MT"/>
                <a:cs typeface="Gill Sans MT"/>
              </a:rPr>
              <a:t>topic</a:t>
            </a:r>
            <a:endParaRPr sz="1700" kern="0">
              <a:solidFill>
                <a:sysClr val="windowText" lastClr="000000"/>
              </a:solidFill>
              <a:latin typeface="Gill Sans MT"/>
              <a:cs typeface="Gill Sans MT"/>
            </a:endParaRPr>
          </a:p>
        </p:txBody>
      </p:sp>
      <p:pic>
        <p:nvPicPr>
          <p:cNvPr id="10244" name="object 4" descr="The image features a cartoon-style illustration of a young boy sitting at a desk, looking thoughtful and slightly overwhelmed. He has messy, spiky hair and is resting his chin on one hand, with a book open in front of him. Surrounding him are tall stacks of colorful books, some leaning precariously. In the background, there are a few empty school desks. The overall mood conveys a sense of contemplation or stress related to studying or homework.">
            <a:extLst>
              <a:ext uri="{FF2B5EF4-FFF2-40B4-BE49-F238E27FC236}">
                <a16:creationId xmlns:a16="http://schemas.microsoft.com/office/drawing/2014/main" id="{564A01EF-1E5F-EECC-E582-B8F38175F5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9925" y="44450"/>
            <a:ext cx="1908175" cy="143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object 5">
            <a:extLst>
              <a:ext uri="{FF2B5EF4-FFF2-40B4-BE49-F238E27FC236}">
                <a16:creationId xmlns:a16="http://schemas.microsoft.com/office/drawing/2014/main" id="{3C87E617-4892-3F79-6B22-D2DF42F55BB6}"/>
              </a:ext>
            </a:extLst>
          </p:cNvPr>
          <p:cNvSpPr>
            <a:spLocks noGrp="1"/>
          </p:cNvSpPr>
          <p:nvPr>
            <p:ph type="ftr" sz="quarter" idx="10"/>
          </p:nvPr>
        </p:nvSpPr>
        <p:spPr/>
        <p:txBody>
          <a:bodyPr vert="horz" tIns="3175" rtlCol="0"/>
          <a:lstStyle/>
          <a:p>
            <a:pPr>
              <a:defRPr/>
            </a:pPr>
            <a:r>
              <a:t>COS700</a:t>
            </a:r>
            <a:r>
              <a:rPr spc="-30"/>
              <a:t> </a:t>
            </a:r>
            <a:r>
              <a:t>Research</a:t>
            </a:r>
            <a:r>
              <a:rPr spc="-35"/>
              <a:t> </a:t>
            </a:r>
            <a:r>
              <a:rPr spc="-10"/>
              <a:t>Methods</a:t>
            </a:r>
          </a:p>
        </p:txBody>
      </p:sp>
      <p:sp>
        <p:nvSpPr>
          <p:cNvPr id="6" name="object 6">
            <a:extLst>
              <a:ext uri="{FF2B5EF4-FFF2-40B4-BE49-F238E27FC236}">
                <a16:creationId xmlns:a16="http://schemas.microsoft.com/office/drawing/2014/main" id="{A10726D6-D4EA-3395-687A-EC8A2BF52DE8}"/>
              </a:ext>
            </a:extLst>
          </p:cNvPr>
          <p:cNvSpPr>
            <a:spLocks noGrp="1"/>
          </p:cNvSpPr>
          <p:nvPr>
            <p:ph type="sldNum" sz="quarter" idx="12"/>
          </p:nvPr>
        </p:nvSpPr>
        <p:spPr/>
        <p:txBody>
          <a:bodyPr vert="horz" tIns="3175" rtlCol="0"/>
          <a:lstStyle/>
          <a:p>
            <a:pPr marL="38100">
              <a:defRPr/>
            </a:pPr>
            <a:fld id="{B96F2E43-E09F-4113-8986-BFCC6B98D720}" type="slidenum">
              <a:rPr spc="-25"/>
              <a:pPr marL="38100">
                <a:defRPr/>
              </a:pPr>
              <a:t>9</a:t>
            </a:fld>
            <a:endParaRPr spc="-25"/>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2270</Words>
  <Application>Microsoft Office PowerPoint</Application>
  <PresentationFormat>On-screen Show (4:3)</PresentationFormat>
  <Paragraphs>299</Paragraphs>
  <Slides>28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Calibri</vt:lpstr>
      <vt:lpstr>Gill Sans MT</vt:lpstr>
      <vt:lpstr>Impact</vt:lpstr>
      <vt:lpstr>Office Theme</vt:lpstr>
      <vt:lpstr>PowerPoint Presentation</vt:lpstr>
      <vt:lpstr>RESEARCH METHOD</vt:lpstr>
      <vt:lpstr>ASSESSING VALIDITY OF A RESEARCH FINDING</vt:lpstr>
      <vt:lpstr>ASSESSING VALIDITY OF A RESEARCH FINDING</vt:lpstr>
      <vt:lpstr>ASSESSING VALIDITY OF A RESEARCH FINDING</vt:lpstr>
      <vt:lpstr>ASSESSING VALIDITY OF A RESEARCH FINDING</vt:lpstr>
      <vt:lpstr>COMMON COMPUTER SCIENCE RESEARCH APPROACHES</vt:lpstr>
      <vt:lpstr>COMMON COMPUTER SCIENCE RESEARCH APPROACHES</vt:lpstr>
      <vt:lpstr>LITERATURE SURVEYS</vt:lpstr>
      <vt:lpstr>MODELS</vt:lpstr>
      <vt:lpstr>LANGUAGES</vt:lpstr>
      <vt:lpstr>PROTOTYPES</vt:lpstr>
      <vt:lpstr>ALGORITHMS</vt:lpstr>
      <vt:lpstr>EXPERIMENTS</vt:lpstr>
      <vt:lpstr>EXPERIMENTS (CONT.)</vt:lpstr>
      <vt:lpstr>MATHEMATICAL PROOFS</vt:lpstr>
      <vt:lpstr>MATHEMATICAL PROOFS (CONT.)</vt:lpstr>
      <vt:lpstr>MATHEMATICAL PROOFS (CONT.)</vt:lpstr>
      <vt:lpstr>ARGUMENTS</vt:lpstr>
      <vt:lpstr>ARGUMENTS</vt:lpstr>
      <vt:lpstr>SURVEYS</vt:lpstr>
      <vt:lpstr>CASE STUDIES</vt:lpstr>
      <vt:lpstr>EXAMPLE 1</vt:lpstr>
      <vt:lpstr>EXAMPLE 1 (CONT.)</vt:lpstr>
      <vt:lpstr>EXAMPLE 2</vt:lpstr>
      <vt:lpstr>EXAMPLE 2 (CONT.)</vt:lpstr>
      <vt:lpstr>INDIVIDUAL EXERCISE</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Jano Esterhuizen</dc:creator>
  <cp:lastModifiedBy>Jano Esterhuizen</cp:lastModifiedBy>
  <cp:revision>1</cp:revision>
  <dcterms:created xsi:type="dcterms:W3CDTF">2024-05-26T01:46:16Z</dcterms:created>
  <dcterms:modified xsi:type="dcterms:W3CDTF">2024-05-25T19:36:33Z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2021-03-23T00:00:00Z</vt:filetime>
  </property>
  <property fmtid="{D5CDD505-2E9C-101B-9397-08002B2CF9AE}" pid="3" name="Creator">
    <vt:lpwstr>pdftk 2.02 - www.pdftk.com</vt:lpwstr>
  </property>
  <property fmtid="{D5CDD505-2E9C-101B-9397-08002B2CF9AE}" pid="4" name="LastSaved">
    <vt:filetime>2024-05-26T00:00:00Z</vt:filetime>
  </property>
  <property fmtid="{D5CDD505-2E9C-101B-9397-08002B2CF9AE}" pid="5" name="Producer">
    <vt:lpwstr>itext-paulo-155 (itextpdf.sf.net-lowagie.com)</vt:lpwstr>
  </property>
</Properties>
</file>