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3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3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85D0E2EC-E739-B23D-1325-5BE6CB9A90D6}"/>
              </a:ext>
            </a:extLst>
          </p:cNvPr>
          <p:cNvSpPr>
            <a:spLocks noGrp="1"/>
          </p:cNvSpPr>
          <p:nvPr>
            <p:ph type="ftr" sz="quarter" idx="10"/>
          </p:nvPr>
        </p:nvSpPr>
        <p:spPr/>
        <p:txBody>
          <a:bodyPr/>
          <a:lstStyle>
            <a:lvl1pPr>
              <a:defRPr/>
            </a:lvl1pPr>
          </a:lstStyle>
          <a:p>
            <a:pPr>
              <a:defRPr/>
            </a:pPr>
            <a:r>
              <a:t>COS700</a:t>
            </a:r>
            <a:r>
              <a:rPr spc="-30"/>
              <a:t> </a:t>
            </a:r>
            <a:r>
              <a:t>Research</a:t>
            </a:r>
            <a:r>
              <a:rPr spc="-35"/>
              <a:t> </a:t>
            </a:r>
            <a:r>
              <a:rPr spc="-10"/>
              <a:t>Methods</a:t>
            </a:r>
          </a:p>
        </p:txBody>
      </p:sp>
      <p:sp>
        <p:nvSpPr>
          <p:cNvPr id="5" name="Holder 5">
            <a:extLst>
              <a:ext uri="{FF2B5EF4-FFF2-40B4-BE49-F238E27FC236}">
                <a16:creationId xmlns:a16="http://schemas.microsoft.com/office/drawing/2014/main" id="{3E318539-AAE3-679A-A989-B2CE68EB2394}"/>
              </a:ext>
            </a:extLst>
          </p:cNvPr>
          <p:cNvSpPr>
            <a:spLocks noGrp="1" noChangeArrowheads="1"/>
          </p:cNvSpPr>
          <p:nvPr>
            <p:ph type="dt" sz="half" idx="11"/>
          </p:nvPr>
        </p:nvSpPr>
        <p:spPr>
          <a:ln/>
        </p:spPr>
        <p:txBody>
          <a:bodyPr/>
          <a:lstStyle>
            <a:lvl1pPr>
              <a:defRPr/>
            </a:lvl1pPr>
          </a:lstStyle>
          <a:p>
            <a:fld id="{A98DE83A-E7CB-4D31-B7A9-75334010FE16}" type="datetimeFigureOut">
              <a:rPr lang="en-US" altLang="en-US"/>
              <a:pPr/>
              <a:t>8/6/2024</a:t>
            </a:fld>
            <a:endParaRPr lang="en-US" altLang="en-US"/>
          </a:p>
        </p:txBody>
      </p:sp>
      <p:sp>
        <p:nvSpPr>
          <p:cNvPr id="6" name="Holder 6">
            <a:extLst>
              <a:ext uri="{FF2B5EF4-FFF2-40B4-BE49-F238E27FC236}">
                <a16:creationId xmlns:a16="http://schemas.microsoft.com/office/drawing/2014/main" id="{83476539-122A-35C5-1711-3BDDEBCE5183}"/>
              </a:ext>
            </a:extLst>
          </p:cNvPr>
          <p:cNvSpPr>
            <a:spLocks noGrp="1"/>
          </p:cNvSpPr>
          <p:nvPr>
            <p:ph type="sldNum" sz="quarter" idx="12"/>
          </p:nvPr>
        </p:nvSpPr>
        <p:spPr/>
        <p:txBody>
          <a:bodyPr/>
          <a:lstStyle>
            <a:lvl1pPr>
              <a:defRPr/>
            </a:lvl1pPr>
          </a:lstStyle>
          <a:p>
            <a:pPr>
              <a:defRPr/>
            </a:pPr>
            <a:fld id="{B2C0DEF8-37B9-4368-9CF3-59B54CD6F427}" type="slidenum">
              <a:rPr/>
              <a:pPr>
                <a:defRPr/>
              </a:pPr>
              <a:t>‹#›</a:t>
            </a:fld>
            <a:endParaRPr/>
          </a:p>
        </p:txBody>
      </p:sp>
    </p:spTree>
    <p:extLst>
      <p:ext uri="{BB962C8B-B14F-4D97-AF65-F5344CB8AC3E}">
        <p14:creationId xmlns:p14="http://schemas.microsoft.com/office/powerpoint/2010/main" val="4044451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5100" b="0" i="0">
                <a:solidFill>
                  <a:srgbClr val="17406C"/>
                </a:solidFill>
                <a:latin typeface="Impact"/>
                <a:cs typeface="Impact"/>
              </a:defRPr>
            </a:lvl1pPr>
          </a:lstStyle>
          <a:p>
            <a:endParaRPr/>
          </a:p>
        </p:txBody>
      </p:sp>
      <p:sp>
        <p:nvSpPr>
          <p:cNvPr id="3" name="Holder 3"/>
          <p:cNvSpPr>
            <a:spLocks noGrp="1"/>
          </p:cNvSpPr>
          <p:nvPr>
            <p:ph type="body" idx="1"/>
          </p:nvPr>
        </p:nvSpPr>
        <p:spPr/>
        <p:txBody>
          <a:bodyPr/>
          <a:lstStyle>
            <a:lvl1pPr>
              <a:defRPr sz="2000" b="0" i="0">
                <a:solidFill>
                  <a:srgbClr val="585858"/>
                </a:solidFill>
                <a:latin typeface="Gill Sans MT"/>
                <a:cs typeface="Gill Sans MT"/>
              </a:defRPr>
            </a:lvl1pPr>
          </a:lstStyle>
          <a:p>
            <a:endParaRPr/>
          </a:p>
        </p:txBody>
      </p:sp>
      <p:sp>
        <p:nvSpPr>
          <p:cNvPr id="4" name="Holder 4">
            <a:extLst>
              <a:ext uri="{FF2B5EF4-FFF2-40B4-BE49-F238E27FC236}">
                <a16:creationId xmlns:a16="http://schemas.microsoft.com/office/drawing/2014/main" id="{729203AB-85BB-D058-0B0F-0A281C054FEA}"/>
              </a:ext>
            </a:extLst>
          </p:cNvPr>
          <p:cNvSpPr>
            <a:spLocks noGrp="1"/>
          </p:cNvSpPr>
          <p:nvPr>
            <p:ph type="ftr" sz="quarter" idx="10"/>
          </p:nvPr>
        </p:nvSpPr>
        <p:spPr/>
        <p:txBody>
          <a:bodyPr/>
          <a:lstStyle>
            <a:lvl1pPr>
              <a:defRPr/>
            </a:lvl1pPr>
          </a:lstStyle>
          <a:p>
            <a:pPr>
              <a:defRPr/>
            </a:pPr>
            <a:r>
              <a:t>COS700</a:t>
            </a:r>
            <a:r>
              <a:rPr spc="-30"/>
              <a:t> </a:t>
            </a:r>
            <a:r>
              <a:t>Research</a:t>
            </a:r>
            <a:r>
              <a:rPr spc="-35"/>
              <a:t> </a:t>
            </a:r>
            <a:r>
              <a:rPr spc="-10"/>
              <a:t>Methods</a:t>
            </a:r>
          </a:p>
        </p:txBody>
      </p:sp>
      <p:sp>
        <p:nvSpPr>
          <p:cNvPr id="5" name="Holder 5">
            <a:extLst>
              <a:ext uri="{FF2B5EF4-FFF2-40B4-BE49-F238E27FC236}">
                <a16:creationId xmlns:a16="http://schemas.microsoft.com/office/drawing/2014/main" id="{AAC804AA-5A4A-B0D3-F28E-247FFE111BCF}"/>
              </a:ext>
            </a:extLst>
          </p:cNvPr>
          <p:cNvSpPr>
            <a:spLocks noGrp="1" noChangeArrowheads="1"/>
          </p:cNvSpPr>
          <p:nvPr>
            <p:ph type="dt" sz="half" idx="11"/>
          </p:nvPr>
        </p:nvSpPr>
        <p:spPr>
          <a:ln/>
        </p:spPr>
        <p:txBody>
          <a:bodyPr/>
          <a:lstStyle>
            <a:lvl1pPr>
              <a:defRPr/>
            </a:lvl1pPr>
          </a:lstStyle>
          <a:p>
            <a:fld id="{66B55663-6CDA-499E-9AB1-4B84971E9982}" type="datetimeFigureOut">
              <a:rPr lang="en-US" altLang="en-US"/>
              <a:pPr/>
              <a:t>8/6/2024</a:t>
            </a:fld>
            <a:endParaRPr lang="en-US" altLang="en-US"/>
          </a:p>
        </p:txBody>
      </p:sp>
      <p:sp>
        <p:nvSpPr>
          <p:cNvPr id="6" name="Holder 6">
            <a:extLst>
              <a:ext uri="{FF2B5EF4-FFF2-40B4-BE49-F238E27FC236}">
                <a16:creationId xmlns:a16="http://schemas.microsoft.com/office/drawing/2014/main" id="{2A737A75-BDDF-F710-42F4-327D88B4BEC1}"/>
              </a:ext>
            </a:extLst>
          </p:cNvPr>
          <p:cNvSpPr>
            <a:spLocks noGrp="1"/>
          </p:cNvSpPr>
          <p:nvPr>
            <p:ph type="sldNum" sz="quarter" idx="12"/>
          </p:nvPr>
        </p:nvSpPr>
        <p:spPr/>
        <p:txBody>
          <a:bodyPr/>
          <a:lstStyle>
            <a:lvl1pPr>
              <a:defRPr/>
            </a:lvl1pPr>
          </a:lstStyle>
          <a:p>
            <a:pPr>
              <a:defRPr/>
            </a:pPr>
            <a:fld id="{D53D63C7-3F5A-4F2F-A70B-F117ADD04C8C}" type="slidenum">
              <a:rPr/>
              <a:pPr>
                <a:defRPr/>
              </a:pPr>
              <a:t>‹#›</a:t>
            </a:fld>
            <a:endParaRPr/>
          </a:p>
        </p:txBody>
      </p:sp>
    </p:spTree>
    <p:extLst>
      <p:ext uri="{BB962C8B-B14F-4D97-AF65-F5344CB8AC3E}">
        <p14:creationId xmlns:p14="http://schemas.microsoft.com/office/powerpoint/2010/main" val="1631705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5100" b="0" i="0">
                <a:solidFill>
                  <a:srgbClr val="17406C"/>
                </a:solidFill>
                <a:latin typeface="Impact"/>
                <a:cs typeface="Impac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20CB6A12-67E7-778A-906C-38A209402339}"/>
              </a:ext>
            </a:extLst>
          </p:cNvPr>
          <p:cNvSpPr>
            <a:spLocks noGrp="1"/>
          </p:cNvSpPr>
          <p:nvPr>
            <p:ph type="ftr" sz="quarter" idx="10"/>
          </p:nvPr>
        </p:nvSpPr>
        <p:spPr/>
        <p:txBody>
          <a:bodyPr/>
          <a:lstStyle>
            <a:lvl1pPr>
              <a:defRPr/>
            </a:lvl1pPr>
          </a:lstStyle>
          <a:p>
            <a:pPr>
              <a:defRPr/>
            </a:pPr>
            <a:r>
              <a:t>COS700</a:t>
            </a:r>
            <a:r>
              <a:rPr spc="-30"/>
              <a:t> </a:t>
            </a:r>
            <a:r>
              <a:t>Research</a:t>
            </a:r>
            <a:r>
              <a:rPr spc="-35"/>
              <a:t> </a:t>
            </a:r>
            <a:r>
              <a:rPr spc="-10"/>
              <a:t>Methods</a:t>
            </a:r>
          </a:p>
        </p:txBody>
      </p:sp>
      <p:sp>
        <p:nvSpPr>
          <p:cNvPr id="6" name="Holder 5">
            <a:extLst>
              <a:ext uri="{FF2B5EF4-FFF2-40B4-BE49-F238E27FC236}">
                <a16:creationId xmlns:a16="http://schemas.microsoft.com/office/drawing/2014/main" id="{2E6BB0A4-1D3D-53E8-FD65-93DA76E077B5}"/>
              </a:ext>
            </a:extLst>
          </p:cNvPr>
          <p:cNvSpPr>
            <a:spLocks noGrp="1" noChangeArrowheads="1"/>
          </p:cNvSpPr>
          <p:nvPr>
            <p:ph type="dt" sz="half" idx="11"/>
          </p:nvPr>
        </p:nvSpPr>
        <p:spPr>
          <a:ln/>
        </p:spPr>
        <p:txBody>
          <a:bodyPr/>
          <a:lstStyle>
            <a:lvl1pPr>
              <a:defRPr/>
            </a:lvl1pPr>
          </a:lstStyle>
          <a:p>
            <a:fld id="{CCAFADBE-E95A-4EAC-8BA6-DD98E50A71A0}" type="datetimeFigureOut">
              <a:rPr lang="en-US" altLang="en-US"/>
              <a:pPr/>
              <a:t>8/6/2024</a:t>
            </a:fld>
            <a:endParaRPr lang="en-US" altLang="en-US"/>
          </a:p>
        </p:txBody>
      </p:sp>
      <p:sp>
        <p:nvSpPr>
          <p:cNvPr id="7" name="Holder 6">
            <a:extLst>
              <a:ext uri="{FF2B5EF4-FFF2-40B4-BE49-F238E27FC236}">
                <a16:creationId xmlns:a16="http://schemas.microsoft.com/office/drawing/2014/main" id="{0F474851-456E-84D0-5107-697748DE7AE8}"/>
              </a:ext>
            </a:extLst>
          </p:cNvPr>
          <p:cNvSpPr>
            <a:spLocks noGrp="1"/>
          </p:cNvSpPr>
          <p:nvPr>
            <p:ph type="sldNum" sz="quarter" idx="12"/>
          </p:nvPr>
        </p:nvSpPr>
        <p:spPr/>
        <p:txBody>
          <a:bodyPr/>
          <a:lstStyle>
            <a:lvl1pPr>
              <a:defRPr/>
            </a:lvl1pPr>
          </a:lstStyle>
          <a:p>
            <a:pPr>
              <a:defRPr/>
            </a:pPr>
            <a:fld id="{C1260A9C-F61F-401E-8B45-ED23E69784BE}" type="slidenum">
              <a:rPr/>
              <a:pPr>
                <a:defRPr/>
              </a:pPr>
              <a:t>‹#›</a:t>
            </a:fld>
            <a:endParaRPr/>
          </a:p>
        </p:txBody>
      </p:sp>
    </p:spTree>
    <p:extLst>
      <p:ext uri="{BB962C8B-B14F-4D97-AF65-F5344CB8AC3E}">
        <p14:creationId xmlns:p14="http://schemas.microsoft.com/office/powerpoint/2010/main" val="295297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5100" b="0" i="0">
                <a:solidFill>
                  <a:srgbClr val="17406C"/>
                </a:solidFill>
                <a:latin typeface="Impact"/>
                <a:cs typeface="Impact"/>
              </a:defRPr>
            </a:lvl1pPr>
          </a:lstStyle>
          <a:p>
            <a:endParaRPr/>
          </a:p>
        </p:txBody>
      </p:sp>
      <p:sp>
        <p:nvSpPr>
          <p:cNvPr id="3" name="Holder 4">
            <a:extLst>
              <a:ext uri="{FF2B5EF4-FFF2-40B4-BE49-F238E27FC236}">
                <a16:creationId xmlns:a16="http://schemas.microsoft.com/office/drawing/2014/main" id="{1639A760-9083-C2BE-4EEE-8D4B540956E8}"/>
              </a:ext>
            </a:extLst>
          </p:cNvPr>
          <p:cNvSpPr>
            <a:spLocks noGrp="1"/>
          </p:cNvSpPr>
          <p:nvPr>
            <p:ph type="ftr" sz="quarter" idx="10"/>
          </p:nvPr>
        </p:nvSpPr>
        <p:spPr/>
        <p:txBody>
          <a:bodyPr/>
          <a:lstStyle>
            <a:lvl1pPr>
              <a:defRPr/>
            </a:lvl1pPr>
          </a:lstStyle>
          <a:p>
            <a:pPr>
              <a:defRPr/>
            </a:pPr>
            <a:r>
              <a:t>COS700</a:t>
            </a:r>
            <a:r>
              <a:rPr spc="-30"/>
              <a:t> </a:t>
            </a:r>
            <a:r>
              <a:t>Research</a:t>
            </a:r>
            <a:r>
              <a:rPr spc="-35"/>
              <a:t> </a:t>
            </a:r>
            <a:r>
              <a:rPr spc="-10"/>
              <a:t>Methods</a:t>
            </a:r>
          </a:p>
        </p:txBody>
      </p:sp>
      <p:sp>
        <p:nvSpPr>
          <p:cNvPr id="4" name="Holder 5">
            <a:extLst>
              <a:ext uri="{FF2B5EF4-FFF2-40B4-BE49-F238E27FC236}">
                <a16:creationId xmlns:a16="http://schemas.microsoft.com/office/drawing/2014/main" id="{9EA6DD68-983E-26FB-1B6D-114E6F870686}"/>
              </a:ext>
            </a:extLst>
          </p:cNvPr>
          <p:cNvSpPr>
            <a:spLocks noGrp="1" noChangeArrowheads="1"/>
          </p:cNvSpPr>
          <p:nvPr>
            <p:ph type="dt" sz="half" idx="11"/>
          </p:nvPr>
        </p:nvSpPr>
        <p:spPr>
          <a:ln/>
        </p:spPr>
        <p:txBody>
          <a:bodyPr/>
          <a:lstStyle>
            <a:lvl1pPr>
              <a:defRPr/>
            </a:lvl1pPr>
          </a:lstStyle>
          <a:p>
            <a:fld id="{BBB3A5A1-6B8F-4A66-A60B-397E38A19570}" type="datetimeFigureOut">
              <a:rPr lang="en-US" altLang="en-US"/>
              <a:pPr/>
              <a:t>8/6/2024</a:t>
            </a:fld>
            <a:endParaRPr lang="en-US" altLang="en-US"/>
          </a:p>
        </p:txBody>
      </p:sp>
      <p:sp>
        <p:nvSpPr>
          <p:cNvPr id="5" name="Holder 6">
            <a:extLst>
              <a:ext uri="{FF2B5EF4-FFF2-40B4-BE49-F238E27FC236}">
                <a16:creationId xmlns:a16="http://schemas.microsoft.com/office/drawing/2014/main" id="{B207F86D-D319-CB96-36CC-AECD57AF347C}"/>
              </a:ext>
            </a:extLst>
          </p:cNvPr>
          <p:cNvSpPr>
            <a:spLocks noGrp="1"/>
          </p:cNvSpPr>
          <p:nvPr>
            <p:ph type="sldNum" sz="quarter" idx="12"/>
          </p:nvPr>
        </p:nvSpPr>
        <p:spPr/>
        <p:txBody>
          <a:bodyPr/>
          <a:lstStyle>
            <a:lvl1pPr>
              <a:defRPr/>
            </a:lvl1pPr>
          </a:lstStyle>
          <a:p>
            <a:pPr>
              <a:defRPr/>
            </a:pPr>
            <a:fld id="{67B6C5DF-B569-410D-BAD2-5389E4945B0D}" type="slidenum">
              <a:rPr/>
              <a:pPr>
                <a:defRPr/>
              </a:pPr>
              <a:t>‹#›</a:t>
            </a:fld>
            <a:endParaRPr/>
          </a:p>
        </p:txBody>
      </p:sp>
    </p:spTree>
    <p:extLst>
      <p:ext uri="{BB962C8B-B14F-4D97-AF65-F5344CB8AC3E}">
        <p14:creationId xmlns:p14="http://schemas.microsoft.com/office/powerpoint/2010/main" val="67865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A038EF57-79AC-A06D-1057-595A48A47906}"/>
              </a:ext>
            </a:extLst>
          </p:cNvPr>
          <p:cNvSpPr>
            <a:spLocks noGrp="1"/>
          </p:cNvSpPr>
          <p:nvPr>
            <p:ph type="ftr" sz="quarter" idx="10"/>
          </p:nvPr>
        </p:nvSpPr>
        <p:spPr/>
        <p:txBody>
          <a:bodyPr/>
          <a:lstStyle>
            <a:lvl1pPr>
              <a:defRPr/>
            </a:lvl1pPr>
          </a:lstStyle>
          <a:p>
            <a:pPr>
              <a:defRPr/>
            </a:pPr>
            <a:r>
              <a:t>COS700</a:t>
            </a:r>
            <a:r>
              <a:rPr spc="-30"/>
              <a:t> </a:t>
            </a:r>
            <a:r>
              <a:t>Research</a:t>
            </a:r>
            <a:r>
              <a:rPr spc="-35"/>
              <a:t> </a:t>
            </a:r>
            <a:r>
              <a:rPr spc="-10"/>
              <a:t>Methods</a:t>
            </a:r>
          </a:p>
        </p:txBody>
      </p:sp>
      <p:sp>
        <p:nvSpPr>
          <p:cNvPr id="3" name="Holder 5">
            <a:extLst>
              <a:ext uri="{FF2B5EF4-FFF2-40B4-BE49-F238E27FC236}">
                <a16:creationId xmlns:a16="http://schemas.microsoft.com/office/drawing/2014/main" id="{53741C4A-B443-99EC-24BF-1D04AA0F68C7}"/>
              </a:ext>
            </a:extLst>
          </p:cNvPr>
          <p:cNvSpPr>
            <a:spLocks noGrp="1" noChangeArrowheads="1"/>
          </p:cNvSpPr>
          <p:nvPr>
            <p:ph type="dt" sz="half" idx="11"/>
          </p:nvPr>
        </p:nvSpPr>
        <p:spPr>
          <a:ln/>
        </p:spPr>
        <p:txBody>
          <a:bodyPr/>
          <a:lstStyle>
            <a:lvl1pPr>
              <a:defRPr/>
            </a:lvl1pPr>
          </a:lstStyle>
          <a:p>
            <a:fld id="{EA5CC432-5AAD-41F3-823E-BA22016E5525}" type="datetimeFigureOut">
              <a:rPr lang="en-US" altLang="en-US"/>
              <a:pPr/>
              <a:t>8/6/2024</a:t>
            </a:fld>
            <a:endParaRPr lang="en-US" altLang="en-US"/>
          </a:p>
        </p:txBody>
      </p:sp>
      <p:sp>
        <p:nvSpPr>
          <p:cNvPr id="4" name="Holder 6">
            <a:extLst>
              <a:ext uri="{FF2B5EF4-FFF2-40B4-BE49-F238E27FC236}">
                <a16:creationId xmlns:a16="http://schemas.microsoft.com/office/drawing/2014/main" id="{FF84DC73-918B-DD41-E1A5-F67F351B236F}"/>
              </a:ext>
            </a:extLst>
          </p:cNvPr>
          <p:cNvSpPr>
            <a:spLocks noGrp="1"/>
          </p:cNvSpPr>
          <p:nvPr>
            <p:ph type="sldNum" sz="quarter" idx="12"/>
          </p:nvPr>
        </p:nvSpPr>
        <p:spPr/>
        <p:txBody>
          <a:bodyPr/>
          <a:lstStyle>
            <a:lvl1pPr>
              <a:defRPr/>
            </a:lvl1pPr>
          </a:lstStyle>
          <a:p>
            <a:pPr>
              <a:defRPr/>
            </a:pPr>
            <a:fld id="{64E0D2BA-9424-41E5-8EDD-449A27ABDA81}" type="slidenum">
              <a:rPr/>
              <a:pPr>
                <a:defRPr/>
              </a:pPr>
              <a:t>‹#›</a:t>
            </a:fld>
            <a:endParaRPr/>
          </a:p>
        </p:txBody>
      </p:sp>
    </p:spTree>
    <p:extLst>
      <p:ext uri="{BB962C8B-B14F-4D97-AF65-F5344CB8AC3E}">
        <p14:creationId xmlns:p14="http://schemas.microsoft.com/office/powerpoint/2010/main" val="145008660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g object 16">
            <a:extLst>
              <a:ext uri="{FF2B5EF4-FFF2-40B4-BE49-F238E27FC236}">
                <a16:creationId xmlns:a16="http://schemas.microsoft.com/office/drawing/2014/main" id="{1CD2D684-3777-97BB-8D6A-213572C2CB79}"/>
              </a:ext>
            </a:extLst>
          </p:cNvPr>
          <p:cNvSpPr>
            <a:spLocks/>
          </p:cNvSpPr>
          <p:nvPr/>
        </p:nvSpPr>
        <p:spPr bwMode="auto">
          <a:xfrm>
            <a:off x="0" y="0"/>
            <a:ext cx="8931275" cy="6858000"/>
          </a:xfrm>
          <a:custGeom>
            <a:avLst/>
            <a:gdLst>
              <a:gd name="T0" fmla="*/ 0 w 8931275"/>
              <a:gd name="T1" fmla="*/ 6858000 h 6858000"/>
              <a:gd name="T2" fmla="*/ 8931275 w 8931275"/>
              <a:gd name="T3" fmla="*/ 6858000 h 6858000"/>
              <a:gd name="T4" fmla="*/ 8931275 w 8931275"/>
              <a:gd name="T5" fmla="*/ 0 h 6858000"/>
              <a:gd name="T6" fmla="*/ 0 w 8931275"/>
              <a:gd name="T7" fmla="*/ 0 h 6858000"/>
              <a:gd name="T8" fmla="*/ 0 w 8931275"/>
              <a:gd name="T9" fmla="*/ 6858000 h 6858000"/>
            </a:gdLst>
            <a:ahLst/>
            <a:cxnLst>
              <a:cxn ang="0">
                <a:pos x="T0" y="T1"/>
              </a:cxn>
              <a:cxn ang="0">
                <a:pos x="T2" y="T3"/>
              </a:cxn>
              <a:cxn ang="0">
                <a:pos x="T4" y="T5"/>
              </a:cxn>
              <a:cxn ang="0">
                <a:pos x="T6" y="T7"/>
              </a:cxn>
              <a:cxn ang="0">
                <a:pos x="T8" y="T9"/>
              </a:cxn>
            </a:cxnLst>
            <a:rect l="0" t="0" r="r" b="b"/>
            <a:pathLst>
              <a:path w="8931275" h="6858000">
                <a:moveTo>
                  <a:pt x="0" y="6858000"/>
                </a:moveTo>
                <a:lnTo>
                  <a:pt x="8931275" y="6858000"/>
                </a:lnTo>
                <a:lnTo>
                  <a:pt x="8931275" y="0"/>
                </a:lnTo>
                <a:lnTo>
                  <a:pt x="0" y="0"/>
                </a:lnTo>
                <a:lnTo>
                  <a:pt x="0" y="6858000"/>
                </a:lnTo>
                <a:close/>
              </a:path>
            </a:pathLst>
          </a:custGeom>
          <a:solidFill>
            <a:srgbClr val="DBEE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1027" name="bg object 17">
            <a:extLst>
              <a:ext uri="{FF2B5EF4-FFF2-40B4-BE49-F238E27FC236}">
                <a16:creationId xmlns:a16="http://schemas.microsoft.com/office/drawing/2014/main" id="{93550E78-C3CF-39A6-58AA-7777894B18D0}"/>
              </a:ext>
            </a:extLst>
          </p:cNvPr>
          <p:cNvSpPr>
            <a:spLocks/>
          </p:cNvSpPr>
          <p:nvPr/>
        </p:nvSpPr>
        <p:spPr bwMode="auto">
          <a:xfrm>
            <a:off x="8931275" y="0"/>
            <a:ext cx="212725" cy="6858000"/>
          </a:xfrm>
          <a:custGeom>
            <a:avLst/>
            <a:gdLst>
              <a:gd name="T0" fmla="*/ 212725 w 212725"/>
              <a:gd name="T1" fmla="*/ 0 h 6858000"/>
              <a:gd name="T2" fmla="*/ 0 w 212725"/>
              <a:gd name="T3" fmla="*/ 0 h 6858000"/>
              <a:gd name="T4" fmla="*/ 0 w 212725"/>
              <a:gd name="T5" fmla="*/ 6858000 h 6858000"/>
              <a:gd name="T6" fmla="*/ 212725 w 212725"/>
              <a:gd name="T7" fmla="*/ 6858000 h 6858000"/>
              <a:gd name="T8" fmla="*/ 212725 w 212725"/>
              <a:gd name="T9" fmla="*/ 0 h 6858000"/>
            </a:gdLst>
            <a:ahLst/>
            <a:cxnLst>
              <a:cxn ang="0">
                <a:pos x="T0" y="T1"/>
              </a:cxn>
              <a:cxn ang="0">
                <a:pos x="T2" y="T3"/>
              </a:cxn>
              <a:cxn ang="0">
                <a:pos x="T4" y="T5"/>
              </a:cxn>
              <a:cxn ang="0">
                <a:pos x="T6" y="T7"/>
              </a:cxn>
              <a:cxn ang="0">
                <a:pos x="T8" y="T9"/>
              </a:cxn>
            </a:cxnLst>
            <a:rect l="0" t="0" r="r" b="b"/>
            <a:pathLst>
              <a:path w="212725" h="6858000">
                <a:moveTo>
                  <a:pt x="212725" y="0"/>
                </a:moveTo>
                <a:lnTo>
                  <a:pt x="0" y="0"/>
                </a:lnTo>
                <a:lnTo>
                  <a:pt x="0" y="6858000"/>
                </a:lnTo>
                <a:lnTo>
                  <a:pt x="212725" y="6858000"/>
                </a:lnTo>
                <a:lnTo>
                  <a:pt x="212725" y="0"/>
                </a:lnTo>
                <a:close/>
              </a:path>
            </a:pathLst>
          </a:custGeom>
          <a:solidFill>
            <a:srgbClr val="0E6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1028" name="bg object 18">
            <a:extLst>
              <a:ext uri="{FF2B5EF4-FFF2-40B4-BE49-F238E27FC236}">
                <a16:creationId xmlns:a16="http://schemas.microsoft.com/office/drawing/2014/main" id="{5339402B-9A1F-6389-C157-9A36ECE6B864}"/>
              </a:ext>
            </a:extLst>
          </p:cNvPr>
          <p:cNvSpPr>
            <a:spLocks/>
          </p:cNvSpPr>
          <p:nvPr/>
        </p:nvSpPr>
        <p:spPr bwMode="auto">
          <a:xfrm>
            <a:off x="0" y="0"/>
            <a:ext cx="679450" cy="6858000"/>
          </a:xfrm>
          <a:custGeom>
            <a:avLst/>
            <a:gdLst>
              <a:gd name="T0" fmla="*/ 0 w 679450"/>
              <a:gd name="T1" fmla="*/ 6857999 h 6858000"/>
              <a:gd name="T2" fmla="*/ 506023 w 679450"/>
              <a:gd name="T3" fmla="*/ 6750097 h 6858000"/>
              <a:gd name="T4" fmla="*/ 536744 w 679450"/>
              <a:gd name="T5" fmla="*/ 6626980 h 6858000"/>
              <a:gd name="T6" fmla="*/ 612905 w 679450"/>
              <a:gd name="T7" fmla="*/ 6469245 h 6858000"/>
              <a:gd name="T8" fmla="*/ 664584 w 679450"/>
              <a:gd name="T9" fmla="*/ 6325468 h 6858000"/>
              <a:gd name="T10" fmla="*/ 679450 w 679450"/>
              <a:gd name="T11" fmla="*/ 6172200 h 6858000"/>
              <a:gd name="T12" fmla="*/ 664584 w 679450"/>
              <a:gd name="T13" fmla="*/ 6018931 h 6858000"/>
              <a:gd name="T14" fmla="*/ 612905 w 679450"/>
              <a:gd name="T15" fmla="*/ 5875154 h 6858000"/>
              <a:gd name="T16" fmla="*/ 536744 w 679450"/>
              <a:gd name="T17" fmla="*/ 5717419 h 6858000"/>
              <a:gd name="T18" fmla="*/ 506023 w 679450"/>
              <a:gd name="T19" fmla="*/ 5594302 h 6858000"/>
              <a:gd name="T20" fmla="*/ 500921 w 679450"/>
              <a:gd name="T21" fmla="*/ 5429308 h 6858000"/>
              <a:gd name="T22" fmla="*/ 524375 w 679450"/>
              <a:gd name="T23" fmla="*/ 5292371 h 6858000"/>
              <a:gd name="T24" fmla="*/ 597232 w 679450"/>
              <a:gd name="T25" fmla="*/ 5128354 h 6858000"/>
              <a:gd name="T26" fmla="*/ 654197 w 679450"/>
              <a:gd name="T27" fmla="*/ 4994628 h 6858000"/>
              <a:gd name="T28" fmla="*/ 677651 w 679450"/>
              <a:gd name="T29" fmla="*/ 4857691 h 6858000"/>
              <a:gd name="T30" fmla="*/ 672549 w 679450"/>
              <a:gd name="T31" fmla="*/ 4692697 h 6858000"/>
              <a:gd name="T32" fmla="*/ 641828 w 679450"/>
              <a:gd name="T33" fmla="*/ 4569580 h 6858000"/>
              <a:gd name="T34" fmla="*/ 565667 w 679450"/>
              <a:gd name="T35" fmla="*/ 4411845 h 6858000"/>
              <a:gd name="T36" fmla="*/ 513987 w 679450"/>
              <a:gd name="T37" fmla="*/ 4268068 h 6858000"/>
              <a:gd name="T38" fmla="*/ 499122 w 679450"/>
              <a:gd name="T39" fmla="*/ 4114800 h 6858000"/>
              <a:gd name="T40" fmla="*/ 513987 w 679450"/>
              <a:gd name="T41" fmla="*/ 3961531 h 6858000"/>
              <a:gd name="T42" fmla="*/ 565667 w 679450"/>
              <a:gd name="T43" fmla="*/ 3817754 h 6858000"/>
              <a:gd name="T44" fmla="*/ 641828 w 679450"/>
              <a:gd name="T45" fmla="*/ 3660019 h 6858000"/>
              <a:gd name="T46" fmla="*/ 672549 w 679450"/>
              <a:gd name="T47" fmla="*/ 3536902 h 6858000"/>
              <a:gd name="T48" fmla="*/ 677651 w 679450"/>
              <a:gd name="T49" fmla="*/ 3371908 h 6858000"/>
              <a:gd name="T50" fmla="*/ 654197 w 679450"/>
              <a:gd name="T51" fmla="*/ 3234971 h 6858000"/>
              <a:gd name="T52" fmla="*/ 581339 w 679450"/>
              <a:gd name="T53" fmla="*/ 3070954 h 6858000"/>
              <a:gd name="T54" fmla="*/ 524375 w 679450"/>
              <a:gd name="T55" fmla="*/ 2937228 h 6858000"/>
              <a:gd name="T56" fmla="*/ 500921 w 679450"/>
              <a:gd name="T57" fmla="*/ 2800291 h 6858000"/>
              <a:gd name="T58" fmla="*/ 506023 w 679450"/>
              <a:gd name="T59" fmla="*/ 2635297 h 6858000"/>
              <a:gd name="T60" fmla="*/ 536744 w 679450"/>
              <a:gd name="T61" fmla="*/ 2512180 h 6858000"/>
              <a:gd name="T62" fmla="*/ 612905 w 679450"/>
              <a:gd name="T63" fmla="*/ 2354445 h 6858000"/>
              <a:gd name="T64" fmla="*/ 664584 w 679450"/>
              <a:gd name="T65" fmla="*/ 2210668 h 6858000"/>
              <a:gd name="T66" fmla="*/ 679450 w 679450"/>
              <a:gd name="T67" fmla="*/ 2057400 h 6858000"/>
              <a:gd name="T68" fmla="*/ 664584 w 679450"/>
              <a:gd name="T69" fmla="*/ 1904131 h 6858000"/>
              <a:gd name="T70" fmla="*/ 612905 w 679450"/>
              <a:gd name="T71" fmla="*/ 1760354 h 6858000"/>
              <a:gd name="T72" fmla="*/ 536744 w 679450"/>
              <a:gd name="T73" fmla="*/ 1602619 h 6858000"/>
              <a:gd name="T74" fmla="*/ 506023 w 679450"/>
              <a:gd name="T75" fmla="*/ 1479502 h 6858000"/>
              <a:gd name="T76" fmla="*/ 500921 w 679450"/>
              <a:gd name="T77" fmla="*/ 1314508 h 6858000"/>
              <a:gd name="T78" fmla="*/ 524375 w 679450"/>
              <a:gd name="T79" fmla="*/ 1177571 h 6858000"/>
              <a:gd name="T80" fmla="*/ 597232 w 679450"/>
              <a:gd name="T81" fmla="*/ 1013554 h 6858000"/>
              <a:gd name="T82" fmla="*/ 654197 w 679450"/>
              <a:gd name="T83" fmla="*/ 879828 h 6858000"/>
              <a:gd name="T84" fmla="*/ 677651 w 679450"/>
              <a:gd name="T85" fmla="*/ 742891 h 6858000"/>
              <a:gd name="T86" fmla="*/ 672549 w 679450"/>
              <a:gd name="T87" fmla="*/ 577897 h 6858000"/>
              <a:gd name="T88" fmla="*/ 641828 w 679450"/>
              <a:gd name="T89" fmla="*/ 454780 h 6858000"/>
              <a:gd name="T90" fmla="*/ 565667 w 679450"/>
              <a:gd name="T91" fmla="*/ 297045 h 6858000"/>
              <a:gd name="T92" fmla="*/ 513987 w 679450"/>
              <a:gd name="T93" fmla="*/ 153268 h 6858000"/>
              <a:gd name="T94" fmla="*/ 499122 w 679450"/>
              <a:gd name="T95" fmla="*/ 0 h 685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9450" h="6858000">
                <a:moveTo>
                  <a:pt x="499122" y="0"/>
                </a:moveTo>
                <a:lnTo>
                  <a:pt x="0" y="0"/>
                </a:lnTo>
                <a:lnTo>
                  <a:pt x="0" y="6857999"/>
                </a:lnTo>
                <a:lnTo>
                  <a:pt x="499122" y="6857999"/>
                </a:lnTo>
                <a:lnTo>
                  <a:pt x="500921" y="6800908"/>
                </a:lnTo>
                <a:lnTo>
                  <a:pt x="506023" y="6750097"/>
                </a:lnTo>
                <a:lnTo>
                  <a:pt x="513987" y="6704731"/>
                </a:lnTo>
                <a:lnTo>
                  <a:pt x="524375" y="6663971"/>
                </a:lnTo>
                <a:lnTo>
                  <a:pt x="536744" y="6626980"/>
                </a:lnTo>
                <a:lnTo>
                  <a:pt x="565667" y="6560954"/>
                </a:lnTo>
                <a:lnTo>
                  <a:pt x="597232" y="6499954"/>
                </a:lnTo>
                <a:lnTo>
                  <a:pt x="612905" y="6469245"/>
                </a:lnTo>
                <a:lnTo>
                  <a:pt x="641828" y="6403219"/>
                </a:lnTo>
                <a:lnTo>
                  <a:pt x="654197" y="6366228"/>
                </a:lnTo>
                <a:lnTo>
                  <a:pt x="664584" y="6325468"/>
                </a:lnTo>
                <a:lnTo>
                  <a:pt x="672549" y="6280102"/>
                </a:lnTo>
                <a:lnTo>
                  <a:pt x="677651" y="6229291"/>
                </a:lnTo>
                <a:lnTo>
                  <a:pt x="679450" y="6172200"/>
                </a:lnTo>
                <a:lnTo>
                  <a:pt x="677651" y="6115108"/>
                </a:lnTo>
                <a:lnTo>
                  <a:pt x="672549" y="6064297"/>
                </a:lnTo>
                <a:lnTo>
                  <a:pt x="664584" y="6018931"/>
                </a:lnTo>
                <a:lnTo>
                  <a:pt x="654197" y="5978171"/>
                </a:lnTo>
                <a:lnTo>
                  <a:pt x="641828" y="5941180"/>
                </a:lnTo>
                <a:lnTo>
                  <a:pt x="612905" y="5875154"/>
                </a:lnTo>
                <a:lnTo>
                  <a:pt x="581339" y="5814154"/>
                </a:lnTo>
                <a:lnTo>
                  <a:pt x="565667" y="5783445"/>
                </a:lnTo>
                <a:lnTo>
                  <a:pt x="536744" y="5717419"/>
                </a:lnTo>
                <a:lnTo>
                  <a:pt x="524375" y="5680428"/>
                </a:lnTo>
                <a:lnTo>
                  <a:pt x="513987" y="5639668"/>
                </a:lnTo>
                <a:lnTo>
                  <a:pt x="506023" y="5594302"/>
                </a:lnTo>
                <a:lnTo>
                  <a:pt x="500921" y="5543491"/>
                </a:lnTo>
                <a:lnTo>
                  <a:pt x="499122" y="5486400"/>
                </a:lnTo>
                <a:lnTo>
                  <a:pt x="500921" y="5429308"/>
                </a:lnTo>
                <a:lnTo>
                  <a:pt x="506023" y="5378497"/>
                </a:lnTo>
                <a:lnTo>
                  <a:pt x="513987" y="5333131"/>
                </a:lnTo>
                <a:lnTo>
                  <a:pt x="524375" y="5292371"/>
                </a:lnTo>
                <a:lnTo>
                  <a:pt x="536744" y="5255380"/>
                </a:lnTo>
                <a:lnTo>
                  <a:pt x="565667" y="5189354"/>
                </a:lnTo>
                <a:lnTo>
                  <a:pt x="597232" y="5128354"/>
                </a:lnTo>
                <a:lnTo>
                  <a:pt x="612905" y="5097645"/>
                </a:lnTo>
                <a:lnTo>
                  <a:pt x="641828" y="5031619"/>
                </a:lnTo>
                <a:lnTo>
                  <a:pt x="654197" y="4994628"/>
                </a:lnTo>
                <a:lnTo>
                  <a:pt x="664584" y="4953868"/>
                </a:lnTo>
                <a:lnTo>
                  <a:pt x="672549" y="4908502"/>
                </a:lnTo>
                <a:lnTo>
                  <a:pt x="677651" y="4857691"/>
                </a:lnTo>
                <a:lnTo>
                  <a:pt x="679450" y="4800600"/>
                </a:lnTo>
                <a:lnTo>
                  <a:pt x="677651" y="4743508"/>
                </a:lnTo>
                <a:lnTo>
                  <a:pt x="672549" y="4692697"/>
                </a:lnTo>
                <a:lnTo>
                  <a:pt x="664584" y="4647331"/>
                </a:lnTo>
                <a:lnTo>
                  <a:pt x="654197" y="4606571"/>
                </a:lnTo>
                <a:lnTo>
                  <a:pt x="641828" y="4569580"/>
                </a:lnTo>
                <a:lnTo>
                  <a:pt x="612905" y="4503554"/>
                </a:lnTo>
                <a:lnTo>
                  <a:pt x="581339" y="4442554"/>
                </a:lnTo>
                <a:lnTo>
                  <a:pt x="565667" y="4411845"/>
                </a:lnTo>
                <a:lnTo>
                  <a:pt x="536744" y="4345819"/>
                </a:lnTo>
                <a:lnTo>
                  <a:pt x="524375" y="4308828"/>
                </a:lnTo>
                <a:lnTo>
                  <a:pt x="513987" y="4268068"/>
                </a:lnTo>
                <a:lnTo>
                  <a:pt x="506023" y="4222702"/>
                </a:lnTo>
                <a:lnTo>
                  <a:pt x="500921" y="4171891"/>
                </a:lnTo>
                <a:lnTo>
                  <a:pt x="499122" y="4114800"/>
                </a:lnTo>
                <a:lnTo>
                  <a:pt x="500921" y="4057708"/>
                </a:lnTo>
                <a:lnTo>
                  <a:pt x="506023" y="4006897"/>
                </a:lnTo>
                <a:lnTo>
                  <a:pt x="513987" y="3961531"/>
                </a:lnTo>
                <a:lnTo>
                  <a:pt x="524375" y="3920771"/>
                </a:lnTo>
                <a:lnTo>
                  <a:pt x="536744" y="3883780"/>
                </a:lnTo>
                <a:lnTo>
                  <a:pt x="565667" y="3817754"/>
                </a:lnTo>
                <a:lnTo>
                  <a:pt x="597232" y="3756754"/>
                </a:lnTo>
                <a:lnTo>
                  <a:pt x="612905" y="3726045"/>
                </a:lnTo>
                <a:lnTo>
                  <a:pt x="641828" y="3660019"/>
                </a:lnTo>
                <a:lnTo>
                  <a:pt x="654197" y="3623028"/>
                </a:lnTo>
                <a:lnTo>
                  <a:pt x="664584" y="3582268"/>
                </a:lnTo>
                <a:lnTo>
                  <a:pt x="672549" y="3536902"/>
                </a:lnTo>
                <a:lnTo>
                  <a:pt x="677651" y="3486091"/>
                </a:lnTo>
                <a:lnTo>
                  <a:pt x="679450" y="3429000"/>
                </a:lnTo>
                <a:lnTo>
                  <a:pt x="677651" y="3371908"/>
                </a:lnTo>
                <a:lnTo>
                  <a:pt x="672549" y="3321097"/>
                </a:lnTo>
                <a:lnTo>
                  <a:pt x="664584" y="3275731"/>
                </a:lnTo>
                <a:lnTo>
                  <a:pt x="654197" y="3234971"/>
                </a:lnTo>
                <a:lnTo>
                  <a:pt x="641828" y="3197980"/>
                </a:lnTo>
                <a:lnTo>
                  <a:pt x="612905" y="3131954"/>
                </a:lnTo>
                <a:lnTo>
                  <a:pt x="581339" y="3070954"/>
                </a:lnTo>
                <a:lnTo>
                  <a:pt x="565667" y="3040245"/>
                </a:lnTo>
                <a:lnTo>
                  <a:pt x="536744" y="2974219"/>
                </a:lnTo>
                <a:lnTo>
                  <a:pt x="524375" y="2937228"/>
                </a:lnTo>
                <a:lnTo>
                  <a:pt x="513987" y="2896468"/>
                </a:lnTo>
                <a:lnTo>
                  <a:pt x="506023" y="2851102"/>
                </a:lnTo>
                <a:lnTo>
                  <a:pt x="500921" y="2800291"/>
                </a:lnTo>
                <a:lnTo>
                  <a:pt x="499122" y="2743200"/>
                </a:lnTo>
                <a:lnTo>
                  <a:pt x="500921" y="2686108"/>
                </a:lnTo>
                <a:lnTo>
                  <a:pt x="506023" y="2635297"/>
                </a:lnTo>
                <a:lnTo>
                  <a:pt x="513987" y="2589931"/>
                </a:lnTo>
                <a:lnTo>
                  <a:pt x="524375" y="2549171"/>
                </a:lnTo>
                <a:lnTo>
                  <a:pt x="536744" y="2512180"/>
                </a:lnTo>
                <a:lnTo>
                  <a:pt x="565667" y="2446154"/>
                </a:lnTo>
                <a:lnTo>
                  <a:pt x="597232" y="2385154"/>
                </a:lnTo>
                <a:lnTo>
                  <a:pt x="612905" y="2354445"/>
                </a:lnTo>
                <a:lnTo>
                  <a:pt x="641828" y="2288419"/>
                </a:lnTo>
                <a:lnTo>
                  <a:pt x="654197" y="2251428"/>
                </a:lnTo>
                <a:lnTo>
                  <a:pt x="664584" y="2210668"/>
                </a:lnTo>
                <a:lnTo>
                  <a:pt x="672549" y="2165302"/>
                </a:lnTo>
                <a:lnTo>
                  <a:pt x="677651" y="2114491"/>
                </a:lnTo>
                <a:lnTo>
                  <a:pt x="679450" y="2057400"/>
                </a:lnTo>
                <a:lnTo>
                  <a:pt x="677651" y="2000308"/>
                </a:lnTo>
                <a:lnTo>
                  <a:pt x="672549" y="1949497"/>
                </a:lnTo>
                <a:lnTo>
                  <a:pt x="664584" y="1904131"/>
                </a:lnTo>
                <a:lnTo>
                  <a:pt x="654197" y="1863371"/>
                </a:lnTo>
                <a:lnTo>
                  <a:pt x="641828" y="1826380"/>
                </a:lnTo>
                <a:lnTo>
                  <a:pt x="612905" y="1760354"/>
                </a:lnTo>
                <a:lnTo>
                  <a:pt x="581339" y="1699354"/>
                </a:lnTo>
                <a:lnTo>
                  <a:pt x="565667" y="1668645"/>
                </a:lnTo>
                <a:lnTo>
                  <a:pt x="536744" y="1602619"/>
                </a:lnTo>
                <a:lnTo>
                  <a:pt x="524375" y="1565628"/>
                </a:lnTo>
                <a:lnTo>
                  <a:pt x="513987" y="1524868"/>
                </a:lnTo>
                <a:lnTo>
                  <a:pt x="506023" y="1479502"/>
                </a:lnTo>
                <a:lnTo>
                  <a:pt x="500921" y="1428691"/>
                </a:lnTo>
                <a:lnTo>
                  <a:pt x="499122" y="1371600"/>
                </a:lnTo>
                <a:lnTo>
                  <a:pt x="500921" y="1314508"/>
                </a:lnTo>
                <a:lnTo>
                  <a:pt x="506023" y="1263697"/>
                </a:lnTo>
                <a:lnTo>
                  <a:pt x="513987" y="1218331"/>
                </a:lnTo>
                <a:lnTo>
                  <a:pt x="524375" y="1177571"/>
                </a:lnTo>
                <a:lnTo>
                  <a:pt x="536744" y="1140580"/>
                </a:lnTo>
                <a:lnTo>
                  <a:pt x="565667" y="1074554"/>
                </a:lnTo>
                <a:lnTo>
                  <a:pt x="597232" y="1013554"/>
                </a:lnTo>
                <a:lnTo>
                  <a:pt x="612905" y="982845"/>
                </a:lnTo>
                <a:lnTo>
                  <a:pt x="641828" y="916819"/>
                </a:lnTo>
                <a:lnTo>
                  <a:pt x="654197" y="879828"/>
                </a:lnTo>
                <a:lnTo>
                  <a:pt x="664584" y="839068"/>
                </a:lnTo>
                <a:lnTo>
                  <a:pt x="672549" y="793702"/>
                </a:lnTo>
                <a:lnTo>
                  <a:pt x="677651" y="742891"/>
                </a:lnTo>
                <a:lnTo>
                  <a:pt x="679450" y="685800"/>
                </a:lnTo>
                <a:lnTo>
                  <a:pt x="677651" y="628708"/>
                </a:lnTo>
                <a:lnTo>
                  <a:pt x="672549" y="577897"/>
                </a:lnTo>
                <a:lnTo>
                  <a:pt x="664584" y="532531"/>
                </a:lnTo>
                <a:lnTo>
                  <a:pt x="654197" y="491771"/>
                </a:lnTo>
                <a:lnTo>
                  <a:pt x="641828" y="454780"/>
                </a:lnTo>
                <a:lnTo>
                  <a:pt x="612905" y="388754"/>
                </a:lnTo>
                <a:lnTo>
                  <a:pt x="581339" y="327754"/>
                </a:lnTo>
                <a:lnTo>
                  <a:pt x="565667" y="297045"/>
                </a:lnTo>
                <a:lnTo>
                  <a:pt x="536744" y="231019"/>
                </a:lnTo>
                <a:lnTo>
                  <a:pt x="524375" y="194028"/>
                </a:lnTo>
                <a:lnTo>
                  <a:pt x="513987" y="153268"/>
                </a:lnTo>
                <a:lnTo>
                  <a:pt x="506023" y="107902"/>
                </a:lnTo>
                <a:lnTo>
                  <a:pt x="500921" y="57091"/>
                </a:lnTo>
                <a:lnTo>
                  <a:pt x="499122" y="0"/>
                </a:lnTo>
                <a:close/>
              </a:path>
            </a:pathLst>
          </a:custGeom>
          <a:solidFill>
            <a:srgbClr val="17406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1029" name="Holder 2">
            <a:extLst>
              <a:ext uri="{FF2B5EF4-FFF2-40B4-BE49-F238E27FC236}">
                <a16:creationId xmlns:a16="http://schemas.microsoft.com/office/drawing/2014/main" id="{903A5FC5-E942-36C8-5785-D34EA967F865}"/>
              </a:ext>
            </a:extLst>
          </p:cNvPr>
          <p:cNvSpPr>
            <a:spLocks noGrp="1" noChangeArrowheads="1"/>
          </p:cNvSpPr>
          <p:nvPr>
            <p:ph type="title"/>
          </p:nvPr>
        </p:nvSpPr>
        <p:spPr bwMode="auto">
          <a:xfrm>
            <a:off x="1017588" y="333375"/>
            <a:ext cx="56610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0" name="Holder 3">
            <a:extLst>
              <a:ext uri="{FF2B5EF4-FFF2-40B4-BE49-F238E27FC236}">
                <a16:creationId xmlns:a16="http://schemas.microsoft.com/office/drawing/2014/main" id="{D34CDA9E-8AFB-77E4-EA95-8AF69496A517}"/>
              </a:ext>
            </a:extLst>
          </p:cNvPr>
          <p:cNvSpPr>
            <a:spLocks noGrp="1" noChangeArrowheads="1"/>
          </p:cNvSpPr>
          <p:nvPr>
            <p:ph type="body" idx="1"/>
          </p:nvPr>
        </p:nvSpPr>
        <p:spPr bwMode="auto">
          <a:xfrm>
            <a:off x="996950" y="1628775"/>
            <a:ext cx="7150100" cy="272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2F03F27E-172B-09F7-574F-EEF8FD3138DC}"/>
              </a:ext>
            </a:extLst>
          </p:cNvPr>
          <p:cNvSpPr>
            <a:spLocks noGrp="1"/>
          </p:cNvSpPr>
          <p:nvPr>
            <p:ph type="ftr" sz="quarter" idx="5"/>
          </p:nvPr>
        </p:nvSpPr>
        <p:spPr>
          <a:xfrm>
            <a:off x="3841750" y="6465888"/>
            <a:ext cx="1458913" cy="171450"/>
          </a:xfrm>
          <a:prstGeom prst="rect">
            <a:avLst/>
          </a:prstGeom>
        </p:spPr>
        <p:txBody>
          <a:bodyPr wrap="square" lIns="0" tIns="0" rIns="0" bIns="0">
            <a:spAutoFit/>
          </a:bodyPr>
          <a:lstStyle>
            <a:lvl1pPr marL="12700" eaLnBrk="1" fontAlgn="auto" hangingPunct="1">
              <a:spcBef>
                <a:spcPts val="25"/>
              </a:spcBef>
              <a:spcAft>
                <a:spcPts val="0"/>
              </a:spcAft>
              <a:defRPr sz="1000" b="0" i="0" kern="0" dirty="0">
                <a:solidFill>
                  <a:srgbClr val="585858"/>
                </a:solidFill>
                <a:latin typeface="Gill Sans MT"/>
                <a:cs typeface="Gill Sans MT"/>
              </a:defRPr>
            </a:lvl1pPr>
          </a:lstStyle>
          <a:p>
            <a:pPr>
              <a:defRPr/>
            </a:pPr>
            <a:r>
              <a:t>COS700</a:t>
            </a:r>
            <a:r>
              <a:rPr spc="-30"/>
              <a:t> </a:t>
            </a:r>
            <a:r>
              <a:t>Research</a:t>
            </a:r>
            <a:r>
              <a:rPr spc="-35"/>
              <a:t> </a:t>
            </a:r>
            <a:r>
              <a:rPr spc="-10"/>
              <a:t>Methods</a:t>
            </a:r>
          </a:p>
        </p:txBody>
      </p:sp>
      <p:sp>
        <p:nvSpPr>
          <p:cNvPr id="1032" name="Holder 5">
            <a:extLst>
              <a:ext uri="{FF2B5EF4-FFF2-40B4-BE49-F238E27FC236}">
                <a16:creationId xmlns:a16="http://schemas.microsoft.com/office/drawing/2014/main" id="{15A16D06-8624-C799-0952-487900B29E3F}"/>
              </a:ext>
            </a:extLst>
          </p:cNvPr>
          <p:cNvSpPr>
            <a:spLocks noGrp="1" noChangeArrowheads="1"/>
          </p:cNvSpPr>
          <p:nvPr>
            <p:ph type="dt" sz="half" idx="6"/>
          </p:nvPr>
        </p:nvSpPr>
        <p:spPr bwMode="auto">
          <a:xfrm>
            <a:off x="457200" y="6378575"/>
            <a:ext cx="21034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1" hangingPunct="1">
              <a:defRPr>
                <a:solidFill>
                  <a:srgbClr val="898989"/>
                </a:solidFill>
              </a:defRPr>
            </a:lvl1pPr>
          </a:lstStyle>
          <a:p>
            <a:fld id="{1606525E-D638-402D-BC60-7FC06814D07A}" type="datetimeFigureOut">
              <a:rPr lang="en-US" altLang="en-US"/>
              <a:pPr/>
              <a:t>8/6/2024</a:t>
            </a:fld>
            <a:endParaRPr lang="en-US" altLang="en-US"/>
          </a:p>
        </p:txBody>
      </p:sp>
      <p:sp>
        <p:nvSpPr>
          <p:cNvPr id="6" name="Holder 6">
            <a:extLst>
              <a:ext uri="{FF2B5EF4-FFF2-40B4-BE49-F238E27FC236}">
                <a16:creationId xmlns:a16="http://schemas.microsoft.com/office/drawing/2014/main" id="{805C74F5-010F-FBF4-AFD7-357176627AE1}"/>
              </a:ext>
            </a:extLst>
          </p:cNvPr>
          <p:cNvSpPr>
            <a:spLocks noGrp="1"/>
          </p:cNvSpPr>
          <p:nvPr>
            <p:ph type="sldNum" sz="quarter" idx="7"/>
          </p:nvPr>
        </p:nvSpPr>
        <p:spPr>
          <a:xfrm>
            <a:off x="8315325" y="6465888"/>
            <a:ext cx="217488" cy="171450"/>
          </a:xfrm>
          <a:prstGeom prst="rect">
            <a:avLst/>
          </a:prstGeom>
        </p:spPr>
        <p:txBody>
          <a:bodyPr wrap="square" lIns="0" tIns="0" rIns="0" bIns="0">
            <a:spAutoFit/>
          </a:bodyPr>
          <a:lstStyle>
            <a:lvl1pPr marL="101600" eaLnBrk="1" fontAlgn="auto" hangingPunct="1">
              <a:spcBef>
                <a:spcPts val="25"/>
              </a:spcBef>
              <a:spcAft>
                <a:spcPts val="0"/>
              </a:spcAft>
              <a:defRPr sz="1000" b="0" i="0" kern="0" spc="-5" dirty="0">
                <a:solidFill>
                  <a:srgbClr val="585858"/>
                </a:solidFill>
                <a:latin typeface="Gill Sans MT"/>
                <a:cs typeface="Gill Sans MT"/>
              </a:defRPr>
            </a:lvl1pPr>
          </a:lstStyle>
          <a:p>
            <a:pPr>
              <a:defRPr/>
            </a:pPr>
            <a:fld id="{6DF8ACC1-CD3F-47F6-9E9F-58498C0B13FB}"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50" name="object 2">
            <a:extLst>
              <a:ext uri="{FF2B5EF4-FFF2-40B4-BE49-F238E27FC236}">
                <a16:creationId xmlns:a16="http://schemas.microsoft.com/office/drawing/2014/main" id="{15473917-E5D3-1212-06C4-0BFCC20CC7F8}"/>
              </a:ext>
            </a:extLst>
          </p:cNvPr>
          <p:cNvGrpSpPr>
            <a:grpSpLocks/>
          </p:cNvGrpSpPr>
          <p:nvPr/>
        </p:nvGrpSpPr>
        <p:grpSpPr bwMode="auto">
          <a:xfrm>
            <a:off x="0" y="0"/>
            <a:ext cx="9144000" cy="6858000"/>
            <a:chOff x="0" y="0"/>
            <a:chExt cx="9144000" cy="6858000"/>
          </a:xfrm>
        </p:grpSpPr>
        <p:pic>
          <p:nvPicPr>
            <p:cNvPr id="2053" name="object 3">
              <a:extLst>
                <a:ext uri="{FF2B5EF4-FFF2-40B4-BE49-F238E27FC236}">
                  <a16:creationId xmlns:a16="http://schemas.microsoft.com/office/drawing/2014/main" id="{281D166B-6D48-9312-D402-C4499B561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object 4">
              <a:extLst>
                <a:ext uri="{FF2B5EF4-FFF2-40B4-BE49-F238E27FC236}">
                  <a16:creationId xmlns:a16="http://schemas.microsoft.com/office/drawing/2014/main" id="{2C9CF9CC-515D-570D-1572-61D5C4BF1AF5}"/>
                </a:ext>
              </a:extLst>
            </p:cNvPr>
            <p:cNvSpPr>
              <a:spLocks/>
            </p:cNvSpPr>
            <p:nvPr/>
          </p:nvSpPr>
          <p:spPr bwMode="auto">
            <a:xfrm>
              <a:off x="2063750" y="630300"/>
              <a:ext cx="5229225" cy="5229225"/>
            </a:xfrm>
            <a:custGeom>
              <a:avLst/>
              <a:gdLst>
                <a:gd name="T0" fmla="*/ 2371979 w 5229225"/>
                <a:gd name="T1" fmla="*/ 87249 h 5229225"/>
                <a:gd name="T2" fmla="*/ 2031111 w 5229225"/>
                <a:gd name="T3" fmla="*/ 204724 h 5229225"/>
                <a:gd name="T4" fmla="*/ 1710816 w 5229225"/>
                <a:gd name="T5" fmla="*/ 177800 h 5229225"/>
                <a:gd name="T6" fmla="*/ 1469771 w 5229225"/>
                <a:gd name="T7" fmla="*/ 314325 h 5229225"/>
                <a:gd name="T8" fmla="*/ 1246251 w 5229225"/>
                <a:gd name="T9" fmla="*/ 566674 h 5229225"/>
                <a:gd name="T10" fmla="*/ 973582 w 5229225"/>
                <a:gd name="T11" fmla="*/ 663575 h 5229225"/>
                <a:gd name="T12" fmla="*/ 737235 w 5229225"/>
                <a:gd name="T13" fmla="*/ 800100 h 5229225"/>
                <a:gd name="T14" fmla="*/ 638937 w 5229225"/>
                <a:gd name="T15" fmla="*/ 1069975 h 5229225"/>
                <a:gd name="T16" fmla="*/ 507364 w 5229225"/>
                <a:gd name="T17" fmla="*/ 1317625 h 5229225"/>
                <a:gd name="T18" fmla="*/ 218820 w 5229225"/>
                <a:gd name="T19" fmla="*/ 1574800 h 5229225"/>
                <a:gd name="T20" fmla="*/ 187070 w 5229225"/>
                <a:gd name="T21" fmla="*/ 1870075 h 5229225"/>
                <a:gd name="T22" fmla="*/ 185547 w 5229225"/>
                <a:gd name="T23" fmla="*/ 2182749 h 5229225"/>
                <a:gd name="T24" fmla="*/ 36449 w 5229225"/>
                <a:gd name="T25" fmla="*/ 2466848 h 5229225"/>
                <a:gd name="T26" fmla="*/ 36449 w 5229225"/>
                <a:gd name="T27" fmla="*/ 2762250 h 5229225"/>
                <a:gd name="T28" fmla="*/ 185547 w 5229225"/>
                <a:gd name="T29" fmla="*/ 3046349 h 5229225"/>
                <a:gd name="T30" fmla="*/ 187070 w 5229225"/>
                <a:gd name="T31" fmla="*/ 3359023 h 5229225"/>
                <a:gd name="T32" fmla="*/ 218820 w 5229225"/>
                <a:gd name="T33" fmla="*/ 3654298 h 5229225"/>
                <a:gd name="T34" fmla="*/ 507364 w 5229225"/>
                <a:gd name="T35" fmla="*/ 3911473 h 5229225"/>
                <a:gd name="T36" fmla="*/ 638937 w 5229225"/>
                <a:gd name="T37" fmla="*/ 4159123 h 5229225"/>
                <a:gd name="T38" fmla="*/ 737235 w 5229225"/>
                <a:gd name="T39" fmla="*/ 4428998 h 5229225"/>
                <a:gd name="T40" fmla="*/ 973582 w 5229225"/>
                <a:gd name="T41" fmla="*/ 4565523 h 5229225"/>
                <a:gd name="T42" fmla="*/ 1246251 w 5229225"/>
                <a:gd name="T43" fmla="*/ 4662424 h 5229225"/>
                <a:gd name="T44" fmla="*/ 1469771 w 5229225"/>
                <a:gd name="T45" fmla="*/ 4914900 h 5229225"/>
                <a:gd name="T46" fmla="*/ 1710816 w 5229225"/>
                <a:gd name="T47" fmla="*/ 5051361 h 5229225"/>
                <a:gd name="T48" fmla="*/ 2031111 w 5229225"/>
                <a:gd name="T49" fmla="*/ 5024374 h 5229225"/>
                <a:gd name="T50" fmla="*/ 2371979 w 5229225"/>
                <a:gd name="T51" fmla="*/ 5141849 h 5229225"/>
                <a:gd name="T52" fmla="*/ 2665349 w 5229225"/>
                <a:gd name="T53" fmla="*/ 5224399 h 5229225"/>
                <a:gd name="T54" fmla="*/ 2999866 w 5229225"/>
                <a:gd name="T55" fmla="*/ 5062474 h 5229225"/>
                <a:gd name="T56" fmla="*/ 3305937 w 5229225"/>
                <a:gd name="T57" fmla="*/ 5033899 h 5229225"/>
                <a:gd name="T58" fmla="*/ 3615054 w 5229225"/>
                <a:gd name="T59" fmla="*/ 5030724 h 5229225"/>
                <a:gd name="T60" fmla="*/ 3849751 w 5229225"/>
                <a:gd name="T61" fmla="*/ 4797425 h 5229225"/>
                <a:gd name="T62" fmla="*/ 4065397 w 5229225"/>
                <a:gd name="T63" fmla="*/ 4621149 h 5229225"/>
                <a:gd name="T64" fmla="*/ 4347591 w 5229225"/>
                <a:gd name="T65" fmla="*/ 4535424 h 5229225"/>
                <a:gd name="T66" fmla="*/ 4534789 w 5229225"/>
                <a:gd name="T67" fmla="*/ 4348099 h 5229225"/>
                <a:gd name="T68" fmla="*/ 4620386 w 5229225"/>
                <a:gd name="T69" fmla="*/ 4065524 h 5229225"/>
                <a:gd name="T70" fmla="*/ 4796408 w 5229225"/>
                <a:gd name="T71" fmla="*/ 3849624 h 5229225"/>
                <a:gd name="T72" fmla="*/ 5010404 w 5229225"/>
                <a:gd name="T73" fmla="*/ 3654298 h 5229225"/>
                <a:gd name="T74" fmla="*/ 5042154 w 5229225"/>
                <a:gd name="T75" fmla="*/ 3359023 h 5229225"/>
                <a:gd name="T76" fmla="*/ 5043678 w 5229225"/>
                <a:gd name="T77" fmla="*/ 3046349 h 5229225"/>
                <a:gd name="T78" fmla="*/ 5211826 w 5229225"/>
                <a:gd name="T79" fmla="*/ 2714625 h 5229225"/>
                <a:gd name="T80" fmla="*/ 5169027 w 5229225"/>
                <a:gd name="T81" fmla="*/ 2417699 h 5229225"/>
                <a:gd name="T82" fmla="*/ 5024628 w 5229225"/>
                <a:gd name="T83" fmla="*/ 2084324 h 5229225"/>
                <a:gd name="T84" fmla="*/ 5053203 w 5229225"/>
                <a:gd name="T85" fmla="*/ 1762125 h 5229225"/>
                <a:gd name="T86" fmla="*/ 4951730 w 5229225"/>
                <a:gd name="T87" fmla="*/ 1503299 h 5229225"/>
                <a:gd name="T88" fmla="*/ 4721859 w 5229225"/>
                <a:gd name="T89" fmla="*/ 1317625 h 5229225"/>
                <a:gd name="T90" fmla="*/ 4590288 w 5229225"/>
                <a:gd name="T91" fmla="*/ 1069975 h 5229225"/>
                <a:gd name="T92" fmla="*/ 4491990 w 5229225"/>
                <a:gd name="T93" fmla="*/ 800100 h 5229225"/>
                <a:gd name="T94" fmla="*/ 4255643 w 5229225"/>
                <a:gd name="T95" fmla="*/ 663575 h 5229225"/>
                <a:gd name="T96" fmla="*/ 3982974 w 5229225"/>
                <a:gd name="T97" fmla="*/ 566674 h 5229225"/>
                <a:gd name="T98" fmla="*/ 3759454 w 5229225"/>
                <a:gd name="T99" fmla="*/ 314325 h 5229225"/>
                <a:gd name="T100" fmla="*/ 3518408 w 5229225"/>
                <a:gd name="T101" fmla="*/ 177800 h 5229225"/>
                <a:gd name="T102" fmla="*/ 3198114 w 5229225"/>
                <a:gd name="T103" fmla="*/ 204724 h 5229225"/>
                <a:gd name="T104" fmla="*/ 2857246 w 5229225"/>
                <a:gd name="T105" fmla="*/ 87249 h 522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29225" h="5229225">
                  <a:moveTo>
                    <a:pt x="2614549" y="0"/>
                  </a:moveTo>
                  <a:lnTo>
                    <a:pt x="2563876" y="4699"/>
                  </a:lnTo>
                  <a:lnTo>
                    <a:pt x="2514727" y="17399"/>
                  </a:lnTo>
                  <a:lnTo>
                    <a:pt x="2467102" y="36449"/>
                  </a:lnTo>
                  <a:lnTo>
                    <a:pt x="2417953" y="60325"/>
                  </a:lnTo>
                  <a:lnTo>
                    <a:pt x="2371979" y="87249"/>
                  </a:lnTo>
                  <a:lnTo>
                    <a:pt x="2324480" y="115824"/>
                  </a:lnTo>
                  <a:lnTo>
                    <a:pt x="2229358" y="166624"/>
                  </a:lnTo>
                  <a:lnTo>
                    <a:pt x="2181733" y="185674"/>
                  </a:lnTo>
                  <a:lnTo>
                    <a:pt x="2132584" y="198374"/>
                  </a:lnTo>
                  <a:lnTo>
                    <a:pt x="2083435" y="204724"/>
                  </a:lnTo>
                  <a:lnTo>
                    <a:pt x="2031111" y="204724"/>
                  </a:lnTo>
                  <a:lnTo>
                    <a:pt x="1977263" y="201549"/>
                  </a:lnTo>
                  <a:lnTo>
                    <a:pt x="1923288" y="195199"/>
                  </a:lnTo>
                  <a:lnTo>
                    <a:pt x="1869439" y="187325"/>
                  </a:lnTo>
                  <a:lnTo>
                    <a:pt x="1815464" y="180975"/>
                  </a:lnTo>
                  <a:lnTo>
                    <a:pt x="1761616" y="176149"/>
                  </a:lnTo>
                  <a:lnTo>
                    <a:pt x="1710816" y="177800"/>
                  </a:lnTo>
                  <a:lnTo>
                    <a:pt x="1661667" y="184150"/>
                  </a:lnTo>
                  <a:lnTo>
                    <a:pt x="1614170" y="198374"/>
                  </a:lnTo>
                  <a:lnTo>
                    <a:pt x="1574419" y="219075"/>
                  </a:lnTo>
                  <a:lnTo>
                    <a:pt x="1536446" y="245999"/>
                  </a:lnTo>
                  <a:lnTo>
                    <a:pt x="1503172" y="277749"/>
                  </a:lnTo>
                  <a:lnTo>
                    <a:pt x="1469771" y="314325"/>
                  </a:lnTo>
                  <a:lnTo>
                    <a:pt x="1439672" y="352425"/>
                  </a:lnTo>
                  <a:lnTo>
                    <a:pt x="1379474" y="431800"/>
                  </a:lnTo>
                  <a:lnTo>
                    <a:pt x="1349375" y="469900"/>
                  </a:lnTo>
                  <a:lnTo>
                    <a:pt x="1317625" y="506349"/>
                  </a:lnTo>
                  <a:lnTo>
                    <a:pt x="1281176" y="538099"/>
                  </a:lnTo>
                  <a:lnTo>
                    <a:pt x="1246251" y="566674"/>
                  </a:lnTo>
                  <a:lnTo>
                    <a:pt x="1206627" y="588899"/>
                  </a:lnTo>
                  <a:lnTo>
                    <a:pt x="1163827" y="607949"/>
                  </a:lnTo>
                  <a:lnTo>
                    <a:pt x="1117854" y="623824"/>
                  </a:lnTo>
                  <a:lnTo>
                    <a:pt x="1070229" y="638175"/>
                  </a:lnTo>
                  <a:lnTo>
                    <a:pt x="1022731" y="650875"/>
                  </a:lnTo>
                  <a:lnTo>
                    <a:pt x="973582" y="663575"/>
                  </a:lnTo>
                  <a:lnTo>
                    <a:pt x="927607" y="677799"/>
                  </a:lnTo>
                  <a:lnTo>
                    <a:pt x="881633" y="693674"/>
                  </a:lnTo>
                  <a:lnTo>
                    <a:pt x="838707" y="712724"/>
                  </a:lnTo>
                  <a:lnTo>
                    <a:pt x="800735" y="736600"/>
                  </a:lnTo>
                  <a:lnTo>
                    <a:pt x="765810" y="765175"/>
                  </a:lnTo>
                  <a:lnTo>
                    <a:pt x="737235" y="800100"/>
                  </a:lnTo>
                  <a:lnTo>
                    <a:pt x="713486" y="838200"/>
                  </a:lnTo>
                  <a:lnTo>
                    <a:pt x="694436" y="880999"/>
                  </a:lnTo>
                  <a:lnTo>
                    <a:pt x="678688" y="927100"/>
                  </a:lnTo>
                  <a:lnTo>
                    <a:pt x="664337" y="973074"/>
                  </a:lnTo>
                  <a:lnTo>
                    <a:pt x="651637" y="1022350"/>
                  </a:lnTo>
                  <a:lnTo>
                    <a:pt x="638937" y="1069975"/>
                  </a:lnTo>
                  <a:lnTo>
                    <a:pt x="624713" y="1117600"/>
                  </a:lnTo>
                  <a:lnTo>
                    <a:pt x="608838" y="1163574"/>
                  </a:lnTo>
                  <a:lnTo>
                    <a:pt x="589788" y="1206500"/>
                  </a:lnTo>
                  <a:lnTo>
                    <a:pt x="567689" y="1246124"/>
                  </a:lnTo>
                  <a:lnTo>
                    <a:pt x="539114" y="1281049"/>
                  </a:lnTo>
                  <a:lnTo>
                    <a:pt x="507364" y="1317625"/>
                  </a:lnTo>
                  <a:lnTo>
                    <a:pt x="470916" y="1349375"/>
                  </a:lnTo>
                  <a:lnTo>
                    <a:pt x="352044" y="1439799"/>
                  </a:lnTo>
                  <a:lnTo>
                    <a:pt x="313944" y="1470025"/>
                  </a:lnTo>
                  <a:lnTo>
                    <a:pt x="277494" y="1503299"/>
                  </a:lnTo>
                  <a:lnTo>
                    <a:pt x="245744" y="1536700"/>
                  </a:lnTo>
                  <a:lnTo>
                    <a:pt x="218820" y="1574800"/>
                  </a:lnTo>
                  <a:lnTo>
                    <a:pt x="198247" y="1614424"/>
                  </a:lnTo>
                  <a:lnTo>
                    <a:pt x="183895" y="1662049"/>
                  </a:lnTo>
                  <a:lnTo>
                    <a:pt x="177545" y="1711325"/>
                  </a:lnTo>
                  <a:lnTo>
                    <a:pt x="176022" y="1762125"/>
                  </a:lnTo>
                  <a:lnTo>
                    <a:pt x="180720" y="1816100"/>
                  </a:lnTo>
                  <a:lnTo>
                    <a:pt x="187070" y="1870075"/>
                  </a:lnTo>
                  <a:lnTo>
                    <a:pt x="195072" y="1923923"/>
                  </a:lnTo>
                  <a:lnTo>
                    <a:pt x="201422" y="1977898"/>
                  </a:lnTo>
                  <a:lnTo>
                    <a:pt x="204597" y="2031873"/>
                  </a:lnTo>
                  <a:lnTo>
                    <a:pt x="204597" y="2084324"/>
                  </a:lnTo>
                  <a:lnTo>
                    <a:pt x="198247" y="2133473"/>
                  </a:lnTo>
                  <a:lnTo>
                    <a:pt x="185547" y="2182749"/>
                  </a:lnTo>
                  <a:lnTo>
                    <a:pt x="166497" y="2228723"/>
                  </a:lnTo>
                  <a:lnTo>
                    <a:pt x="142748" y="2276348"/>
                  </a:lnTo>
                  <a:lnTo>
                    <a:pt x="115697" y="2323973"/>
                  </a:lnTo>
                  <a:lnTo>
                    <a:pt x="87249" y="2371598"/>
                  </a:lnTo>
                  <a:lnTo>
                    <a:pt x="60198" y="2417699"/>
                  </a:lnTo>
                  <a:lnTo>
                    <a:pt x="36449" y="2466848"/>
                  </a:lnTo>
                  <a:lnTo>
                    <a:pt x="17399" y="2514473"/>
                  </a:lnTo>
                  <a:lnTo>
                    <a:pt x="4699" y="2563749"/>
                  </a:lnTo>
                  <a:lnTo>
                    <a:pt x="0" y="2614549"/>
                  </a:lnTo>
                  <a:lnTo>
                    <a:pt x="4699" y="2665349"/>
                  </a:lnTo>
                  <a:lnTo>
                    <a:pt x="17399" y="2714625"/>
                  </a:lnTo>
                  <a:lnTo>
                    <a:pt x="36449" y="2762250"/>
                  </a:lnTo>
                  <a:lnTo>
                    <a:pt x="60198" y="2811399"/>
                  </a:lnTo>
                  <a:lnTo>
                    <a:pt x="87249" y="2857500"/>
                  </a:lnTo>
                  <a:lnTo>
                    <a:pt x="115697" y="2905125"/>
                  </a:lnTo>
                  <a:lnTo>
                    <a:pt x="142748" y="2952750"/>
                  </a:lnTo>
                  <a:lnTo>
                    <a:pt x="166497" y="3000375"/>
                  </a:lnTo>
                  <a:lnTo>
                    <a:pt x="185547" y="3046349"/>
                  </a:lnTo>
                  <a:lnTo>
                    <a:pt x="198247" y="3095625"/>
                  </a:lnTo>
                  <a:lnTo>
                    <a:pt x="204597" y="3144774"/>
                  </a:lnTo>
                  <a:lnTo>
                    <a:pt x="204597" y="3197098"/>
                  </a:lnTo>
                  <a:lnTo>
                    <a:pt x="201422" y="3251073"/>
                  </a:lnTo>
                  <a:lnTo>
                    <a:pt x="195072" y="3305048"/>
                  </a:lnTo>
                  <a:lnTo>
                    <a:pt x="187070" y="3359023"/>
                  </a:lnTo>
                  <a:lnTo>
                    <a:pt x="180720" y="3412998"/>
                  </a:lnTo>
                  <a:lnTo>
                    <a:pt x="176022" y="3466973"/>
                  </a:lnTo>
                  <a:lnTo>
                    <a:pt x="177545" y="3517773"/>
                  </a:lnTo>
                  <a:lnTo>
                    <a:pt x="183895" y="3567049"/>
                  </a:lnTo>
                  <a:lnTo>
                    <a:pt x="198247" y="3614674"/>
                  </a:lnTo>
                  <a:lnTo>
                    <a:pt x="218820" y="3654298"/>
                  </a:lnTo>
                  <a:lnTo>
                    <a:pt x="245744" y="3692398"/>
                  </a:lnTo>
                  <a:lnTo>
                    <a:pt x="277494" y="3725799"/>
                  </a:lnTo>
                  <a:lnTo>
                    <a:pt x="313944" y="3759073"/>
                  </a:lnTo>
                  <a:lnTo>
                    <a:pt x="352044" y="3789299"/>
                  </a:lnTo>
                  <a:lnTo>
                    <a:pt x="470916" y="3879723"/>
                  </a:lnTo>
                  <a:lnTo>
                    <a:pt x="507364" y="3911473"/>
                  </a:lnTo>
                  <a:lnTo>
                    <a:pt x="539114" y="3948049"/>
                  </a:lnTo>
                  <a:lnTo>
                    <a:pt x="567689" y="3982974"/>
                  </a:lnTo>
                  <a:lnTo>
                    <a:pt x="589788" y="4022598"/>
                  </a:lnTo>
                  <a:lnTo>
                    <a:pt x="608838" y="4065524"/>
                  </a:lnTo>
                  <a:lnTo>
                    <a:pt x="624713" y="4111498"/>
                  </a:lnTo>
                  <a:lnTo>
                    <a:pt x="638937" y="4159123"/>
                  </a:lnTo>
                  <a:lnTo>
                    <a:pt x="651637" y="4206748"/>
                  </a:lnTo>
                  <a:lnTo>
                    <a:pt x="664337" y="4256024"/>
                  </a:lnTo>
                  <a:lnTo>
                    <a:pt x="678688" y="4301998"/>
                  </a:lnTo>
                  <a:lnTo>
                    <a:pt x="694436" y="4348099"/>
                  </a:lnTo>
                  <a:lnTo>
                    <a:pt x="713486" y="4390898"/>
                  </a:lnTo>
                  <a:lnTo>
                    <a:pt x="737235" y="4428998"/>
                  </a:lnTo>
                  <a:lnTo>
                    <a:pt x="765810" y="4463923"/>
                  </a:lnTo>
                  <a:lnTo>
                    <a:pt x="800735" y="4492498"/>
                  </a:lnTo>
                  <a:lnTo>
                    <a:pt x="838707" y="4516374"/>
                  </a:lnTo>
                  <a:lnTo>
                    <a:pt x="881633" y="4535424"/>
                  </a:lnTo>
                  <a:lnTo>
                    <a:pt x="927607" y="4551299"/>
                  </a:lnTo>
                  <a:lnTo>
                    <a:pt x="973582" y="4565523"/>
                  </a:lnTo>
                  <a:lnTo>
                    <a:pt x="1022731" y="4578223"/>
                  </a:lnTo>
                  <a:lnTo>
                    <a:pt x="1070229" y="4590923"/>
                  </a:lnTo>
                  <a:lnTo>
                    <a:pt x="1117854" y="4605274"/>
                  </a:lnTo>
                  <a:lnTo>
                    <a:pt x="1163827" y="4621149"/>
                  </a:lnTo>
                  <a:lnTo>
                    <a:pt x="1206627" y="4640199"/>
                  </a:lnTo>
                  <a:lnTo>
                    <a:pt x="1246251" y="4662424"/>
                  </a:lnTo>
                  <a:lnTo>
                    <a:pt x="1281176" y="4690999"/>
                  </a:lnTo>
                  <a:lnTo>
                    <a:pt x="1317625" y="4722749"/>
                  </a:lnTo>
                  <a:lnTo>
                    <a:pt x="1349375" y="4759325"/>
                  </a:lnTo>
                  <a:lnTo>
                    <a:pt x="1379474" y="4797425"/>
                  </a:lnTo>
                  <a:lnTo>
                    <a:pt x="1439672" y="4876800"/>
                  </a:lnTo>
                  <a:lnTo>
                    <a:pt x="1469771" y="4914900"/>
                  </a:lnTo>
                  <a:lnTo>
                    <a:pt x="1503172" y="4951349"/>
                  </a:lnTo>
                  <a:lnTo>
                    <a:pt x="1536446" y="4983099"/>
                  </a:lnTo>
                  <a:lnTo>
                    <a:pt x="1574419" y="5010086"/>
                  </a:lnTo>
                  <a:lnTo>
                    <a:pt x="1614170" y="5030724"/>
                  </a:lnTo>
                  <a:lnTo>
                    <a:pt x="1661667" y="5045011"/>
                  </a:lnTo>
                  <a:lnTo>
                    <a:pt x="1710816" y="5051361"/>
                  </a:lnTo>
                  <a:lnTo>
                    <a:pt x="1761616" y="5052949"/>
                  </a:lnTo>
                  <a:lnTo>
                    <a:pt x="1815464" y="5048186"/>
                  </a:lnTo>
                  <a:lnTo>
                    <a:pt x="1869439" y="5041836"/>
                  </a:lnTo>
                  <a:lnTo>
                    <a:pt x="1923288" y="5033899"/>
                  </a:lnTo>
                  <a:lnTo>
                    <a:pt x="1977263" y="5027549"/>
                  </a:lnTo>
                  <a:lnTo>
                    <a:pt x="2031111" y="5024374"/>
                  </a:lnTo>
                  <a:lnTo>
                    <a:pt x="2083435" y="5024374"/>
                  </a:lnTo>
                  <a:lnTo>
                    <a:pt x="2132584" y="5030724"/>
                  </a:lnTo>
                  <a:lnTo>
                    <a:pt x="2181733" y="5043424"/>
                  </a:lnTo>
                  <a:lnTo>
                    <a:pt x="2229358" y="5062474"/>
                  </a:lnTo>
                  <a:lnTo>
                    <a:pt x="2324480" y="5113274"/>
                  </a:lnTo>
                  <a:lnTo>
                    <a:pt x="2371979" y="5141849"/>
                  </a:lnTo>
                  <a:lnTo>
                    <a:pt x="2417953" y="5168836"/>
                  </a:lnTo>
                  <a:lnTo>
                    <a:pt x="2467102" y="5192649"/>
                  </a:lnTo>
                  <a:lnTo>
                    <a:pt x="2514727" y="5211699"/>
                  </a:lnTo>
                  <a:lnTo>
                    <a:pt x="2563876" y="5224399"/>
                  </a:lnTo>
                  <a:lnTo>
                    <a:pt x="2614549" y="5229161"/>
                  </a:lnTo>
                  <a:lnTo>
                    <a:pt x="2665349" y="5224399"/>
                  </a:lnTo>
                  <a:lnTo>
                    <a:pt x="2714498" y="5211699"/>
                  </a:lnTo>
                  <a:lnTo>
                    <a:pt x="2762123" y="5192649"/>
                  </a:lnTo>
                  <a:lnTo>
                    <a:pt x="2811272" y="5168836"/>
                  </a:lnTo>
                  <a:lnTo>
                    <a:pt x="2857246" y="5141849"/>
                  </a:lnTo>
                  <a:lnTo>
                    <a:pt x="2904744" y="5113274"/>
                  </a:lnTo>
                  <a:lnTo>
                    <a:pt x="2999866" y="5062474"/>
                  </a:lnTo>
                  <a:lnTo>
                    <a:pt x="3045841" y="5043424"/>
                  </a:lnTo>
                  <a:lnTo>
                    <a:pt x="3096641" y="5030724"/>
                  </a:lnTo>
                  <a:lnTo>
                    <a:pt x="3145790" y="5024374"/>
                  </a:lnTo>
                  <a:lnTo>
                    <a:pt x="3198114" y="5024374"/>
                  </a:lnTo>
                  <a:lnTo>
                    <a:pt x="3251962" y="5027549"/>
                  </a:lnTo>
                  <a:lnTo>
                    <a:pt x="3305937" y="5033899"/>
                  </a:lnTo>
                  <a:lnTo>
                    <a:pt x="3359785" y="5041836"/>
                  </a:lnTo>
                  <a:lnTo>
                    <a:pt x="3413760" y="5048186"/>
                  </a:lnTo>
                  <a:lnTo>
                    <a:pt x="3467608" y="5052949"/>
                  </a:lnTo>
                  <a:lnTo>
                    <a:pt x="3518408" y="5051361"/>
                  </a:lnTo>
                  <a:lnTo>
                    <a:pt x="3567557" y="5045011"/>
                  </a:lnTo>
                  <a:lnTo>
                    <a:pt x="3615054" y="5030724"/>
                  </a:lnTo>
                  <a:lnTo>
                    <a:pt x="3654805" y="5010086"/>
                  </a:lnTo>
                  <a:lnTo>
                    <a:pt x="3692779" y="4983099"/>
                  </a:lnTo>
                  <a:lnTo>
                    <a:pt x="3726053" y="4951349"/>
                  </a:lnTo>
                  <a:lnTo>
                    <a:pt x="3759454" y="4914900"/>
                  </a:lnTo>
                  <a:lnTo>
                    <a:pt x="3789553" y="4876800"/>
                  </a:lnTo>
                  <a:lnTo>
                    <a:pt x="3849751" y="4797425"/>
                  </a:lnTo>
                  <a:lnTo>
                    <a:pt x="3879850" y="4759325"/>
                  </a:lnTo>
                  <a:lnTo>
                    <a:pt x="3911600" y="4722749"/>
                  </a:lnTo>
                  <a:lnTo>
                    <a:pt x="3948049" y="4690999"/>
                  </a:lnTo>
                  <a:lnTo>
                    <a:pt x="3982974" y="4662424"/>
                  </a:lnTo>
                  <a:lnTo>
                    <a:pt x="4022598" y="4640199"/>
                  </a:lnTo>
                  <a:lnTo>
                    <a:pt x="4065397" y="4621149"/>
                  </a:lnTo>
                  <a:lnTo>
                    <a:pt x="4111371" y="4605274"/>
                  </a:lnTo>
                  <a:lnTo>
                    <a:pt x="4158996" y="4590923"/>
                  </a:lnTo>
                  <a:lnTo>
                    <a:pt x="4206494" y="4578223"/>
                  </a:lnTo>
                  <a:lnTo>
                    <a:pt x="4255643" y="4565523"/>
                  </a:lnTo>
                  <a:lnTo>
                    <a:pt x="4301617" y="4551299"/>
                  </a:lnTo>
                  <a:lnTo>
                    <a:pt x="4347591" y="4535424"/>
                  </a:lnTo>
                  <a:lnTo>
                    <a:pt x="4390517" y="4516374"/>
                  </a:lnTo>
                  <a:lnTo>
                    <a:pt x="4428490" y="4492498"/>
                  </a:lnTo>
                  <a:lnTo>
                    <a:pt x="4463415" y="4463923"/>
                  </a:lnTo>
                  <a:lnTo>
                    <a:pt x="4491990" y="4428998"/>
                  </a:lnTo>
                  <a:lnTo>
                    <a:pt x="4515739" y="4390898"/>
                  </a:lnTo>
                  <a:lnTo>
                    <a:pt x="4534789" y="4348099"/>
                  </a:lnTo>
                  <a:lnTo>
                    <a:pt x="4550536" y="4301998"/>
                  </a:lnTo>
                  <a:lnTo>
                    <a:pt x="4564888" y="4256024"/>
                  </a:lnTo>
                  <a:lnTo>
                    <a:pt x="4577588" y="4206748"/>
                  </a:lnTo>
                  <a:lnTo>
                    <a:pt x="4590288" y="4159123"/>
                  </a:lnTo>
                  <a:lnTo>
                    <a:pt x="4604511" y="4111498"/>
                  </a:lnTo>
                  <a:lnTo>
                    <a:pt x="4620386" y="4065524"/>
                  </a:lnTo>
                  <a:lnTo>
                    <a:pt x="4639436" y="4022598"/>
                  </a:lnTo>
                  <a:lnTo>
                    <a:pt x="4661534" y="3982974"/>
                  </a:lnTo>
                  <a:lnTo>
                    <a:pt x="4690109" y="3948049"/>
                  </a:lnTo>
                  <a:lnTo>
                    <a:pt x="4721859" y="3911473"/>
                  </a:lnTo>
                  <a:lnTo>
                    <a:pt x="4758308" y="3879723"/>
                  </a:lnTo>
                  <a:lnTo>
                    <a:pt x="4796408" y="3849624"/>
                  </a:lnTo>
                  <a:lnTo>
                    <a:pt x="4837557" y="3819398"/>
                  </a:lnTo>
                  <a:lnTo>
                    <a:pt x="4877181" y="3789299"/>
                  </a:lnTo>
                  <a:lnTo>
                    <a:pt x="4915281" y="3759073"/>
                  </a:lnTo>
                  <a:lnTo>
                    <a:pt x="4951730" y="3725799"/>
                  </a:lnTo>
                  <a:lnTo>
                    <a:pt x="4983480" y="3692398"/>
                  </a:lnTo>
                  <a:lnTo>
                    <a:pt x="5010404" y="3654298"/>
                  </a:lnTo>
                  <a:lnTo>
                    <a:pt x="5030978" y="3614674"/>
                  </a:lnTo>
                  <a:lnTo>
                    <a:pt x="5045329" y="3567049"/>
                  </a:lnTo>
                  <a:lnTo>
                    <a:pt x="5051679" y="3517773"/>
                  </a:lnTo>
                  <a:lnTo>
                    <a:pt x="5053203" y="3466973"/>
                  </a:lnTo>
                  <a:lnTo>
                    <a:pt x="5048504" y="3412998"/>
                  </a:lnTo>
                  <a:lnTo>
                    <a:pt x="5042154" y="3359023"/>
                  </a:lnTo>
                  <a:lnTo>
                    <a:pt x="5034153" y="3305048"/>
                  </a:lnTo>
                  <a:lnTo>
                    <a:pt x="5027803" y="3251073"/>
                  </a:lnTo>
                  <a:lnTo>
                    <a:pt x="5024628" y="3197098"/>
                  </a:lnTo>
                  <a:lnTo>
                    <a:pt x="5024628" y="3144774"/>
                  </a:lnTo>
                  <a:lnTo>
                    <a:pt x="5030978" y="3095625"/>
                  </a:lnTo>
                  <a:lnTo>
                    <a:pt x="5043678" y="3046349"/>
                  </a:lnTo>
                  <a:lnTo>
                    <a:pt x="5062728" y="3000375"/>
                  </a:lnTo>
                  <a:lnTo>
                    <a:pt x="5113528" y="2905125"/>
                  </a:lnTo>
                  <a:lnTo>
                    <a:pt x="5141976" y="2857500"/>
                  </a:lnTo>
                  <a:lnTo>
                    <a:pt x="5169027" y="2811399"/>
                  </a:lnTo>
                  <a:lnTo>
                    <a:pt x="5192776" y="2762250"/>
                  </a:lnTo>
                  <a:lnTo>
                    <a:pt x="5211826" y="2714625"/>
                  </a:lnTo>
                  <a:lnTo>
                    <a:pt x="5224526" y="2665349"/>
                  </a:lnTo>
                  <a:lnTo>
                    <a:pt x="5229225" y="2614549"/>
                  </a:lnTo>
                  <a:lnTo>
                    <a:pt x="5224526" y="2563749"/>
                  </a:lnTo>
                  <a:lnTo>
                    <a:pt x="5211826" y="2514473"/>
                  </a:lnTo>
                  <a:lnTo>
                    <a:pt x="5192776" y="2466848"/>
                  </a:lnTo>
                  <a:lnTo>
                    <a:pt x="5169027" y="2417699"/>
                  </a:lnTo>
                  <a:lnTo>
                    <a:pt x="5141976" y="2371598"/>
                  </a:lnTo>
                  <a:lnTo>
                    <a:pt x="5113528" y="2323973"/>
                  </a:lnTo>
                  <a:lnTo>
                    <a:pt x="5062728" y="2228723"/>
                  </a:lnTo>
                  <a:lnTo>
                    <a:pt x="5043678" y="2182749"/>
                  </a:lnTo>
                  <a:lnTo>
                    <a:pt x="5030978" y="2133473"/>
                  </a:lnTo>
                  <a:lnTo>
                    <a:pt x="5024628" y="2084324"/>
                  </a:lnTo>
                  <a:lnTo>
                    <a:pt x="5024628" y="2031873"/>
                  </a:lnTo>
                  <a:lnTo>
                    <a:pt x="5027803" y="1977898"/>
                  </a:lnTo>
                  <a:lnTo>
                    <a:pt x="5034153" y="1923923"/>
                  </a:lnTo>
                  <a:lnTo>
                    <a:pt x="5042154" y="1870075"/>
                  </a:lnTo>
                  <a:lnTo>
                    <a:pt x="5048504" y="1816100"/>
                  </a:lnTo>
                  <a:lnTo>
                    <a:pt x="5053203" y="1762125"/>
                  </a:lnTo>
                  <a:lnTo>
                    <a:pt x="5051679" y="1711325"/>
                  </a:lnTo>
                  <a:lnTo>
                    <a:pt x="5045329" y="1662049"/>
                  </a:lnTo>
                  <a:lnTo>
                    <a:pt x="5030978" y="1614424"/>
                  </a:lnTo>
                  <a:lnTo>
                    <a:pt x="5010404" y="1574800"/>
                  </a:lnTo>
                  <a:lnTo>
                    <a:pt x="4983480" y="1536700"/>
                  </a:lnTo>
                  <a:lnTo>
                    <a:pt x="4951730" y="1503299"/>
                  </a:lnTo>
                  <a:lnTo>
                    <a:pt x="4915281" y="1470025"/>
                  </a:lnTo>
                  <a:lnTo>
                    <a:pt x="4877181" y="1439799"/>
                  </a:lnTo>
                  <a:lnTo>
                    <a:pt x="4837557" y="1409700"/>
                  </a:lnTo>
                  <a:lnTo>
                    <a:pt x="4796408" y="1379474"/>
                  </a:lnTo>
                  <a:lnTo>
                    <a:pt x="4758308" y="1349375"/>
                  </a:lnTo>
                  <a:lnTo>
                    <a:pt x="4721859" y="1317625"/>
                  </a:lnTo>
                  <a:lnTo>
                    <a:pt x="4690109" y="1281049"/>
                  </a:lnTo>
                  <a:lnTo>
                    <a:pt x="4661534" y="1246124"/>
                  </a:lnTo>
                  <a:lnTo>
                    <a:pt x="4639436" y="1206500"/>
                  </a:lnTo>
                  <a:lnTo>
                    <a:pt x="4620386" y="1163574"/>
                  </a:lnTo>
                  <a:lnTo>
                    <a:pt x="4604511" y="1117600"/>
                  </a:lnTo>
                  <a:lnTo>
                    <a:pt x="4590288" y="1069975"/>
                  </a:lnTo>
                  <a:lnTo>
                    <a:pt x="4577588" y="1022350"/>
                  </a:lnTo>
                  <a:lnTo>
                    <a:pt x="4564888" y="973074"/>
                  </a:lnTo>
                  <a:lnTo>
                    <a:pt x="4550536" y="927100"/>
                  </a:lnTo>
                  <a:lnTo>
                    <a:pt x="4534789" y="880999"/>
                  </a:lnTo>
                  <a:lnTo>
                    <a:pt x="4515739" y="838200"/>
                  </a:lnTo>
                  <a:lnTo>
                    <a:pt x="4491990" y="800100"/>
                  </a:lnTo>
                  <a:lnTo>
                    <a:pt x="4463415" y="765175"/>
                  </a:lnTo>
                  <a:lnTo>
                    <a:pt x="4428490" y="736600"/>
                  </a:lnTo>
                  <a:lnTo>
                    <a:pt x="4390517" y="712724"/>
                  </a:lnTo>
                  <a:lnTo>
                    <a:pt x="4347591" y="693674"/>
                  </a:lnTo>
                  <a:lnTo>
                    <a:pt x="4301617" y="677799"/>
                  </a:lnTo>
                  <a:lnTo>
                    <a:pt x="4255643" y="663575"/>
                  </a:lnTo>
                  <a:lnTo>
                    <a:pt x="4206494" y="650875"/>
                  </a:lnTo>
                  <a:lnTo>
                    <a:pt x="4158996" y="638175"/>
                  </a:lnTo>
                  <a:lnTo>
                    <a:pt x="4111371" y="623824"/>
                  </a:lnTo>
                  <a:lnTo>
                    <a:pt x="4065397" y="607949"/>
                  </a:lnTo>
                  <a:lnTo>
                    <a:pt x="4022598" y="588899"/>
                  </a:lnTo>
                  <a:lnTo>
                    <a:pt x="3982974" y="566674"/>
                  </a:lnTo>
                  <a:lnTo>
                    <a:pt x="3948049" y="538099"/>
                  </a:lnTo>
                  <a:lnTo>
                    <a:pt x="3911600" y="506349"/>
                  </a:lnTo>
                  <a:lnTo>
                    <a:pt x="3879850" y="469900"/>
                  </a:lnTo>
                  <a:lnTo>
                    <a:pt x="3849751" y="431800"/>
                  </a:lnTo>
                  <a:lnTo>
                    <a:pt x="3789553" y="352425"/>
                  </a:lnTo>
                  <a:lnTo>
                    <a:pt x="3759454" y="314325"/>
                  </a:lnTo>
                  <a:lnTo>
                    <a:pt x="3726053" y="277749"/>
                  </a:lnTo>
                  <a:lnTo>
                    <a:pt x="3692779" y="245999"/>
                  </a:lnTo>
                  <a:lnTo>
                    <a:pt x="3654805" y="219075"/>
                  </a:lnTo>
                  <a:lnTo>
                    <a:pt x="3615054" y="198374"/>
                  </a:lnTo>
                  <a:lnTo>
                    <a:pt x="3567557" y="184150"/>
                  </a:lnTo>
                  <a:lnTo>
                    <a:pt x="3518408" y="177800"/>
                  </a:lnTo>
                  <a:lnTo>
                    <a:pt x="3467608" y="176149"/>
                  </a:lnTo>
                  <a:lnTo>
                    <a:pt x="3413760" y="180975"/>
                  </a:lnTo>
                  <a:lnTo>
                    <a:pt x="3359785" y="187325"/>
                  </a:lnTo>
                  <a:lnTo>
                    <a:pt x="3305937" y="195199"/>
                  </a:lnTo>
                  <a:lnTo>
                    <a:pt x="3251962" y="201549"/>
                  </a:lnTo>
                  <a:lnTo>
                    <a:pt x="3198114" y="204724"/>
                  </a:lnTo>
                  <a:lnTo>
                    <a:pt x="3145790" y="204724"/>
                  </a:lnTo>
                  <a:lnTo>
                    <a:pt x="3096641" y="198374"/>
                  </a:lnTo>
                  <a:lnTo>
                    <a:pt x="3045841" y="185674"/>
                  </a:lnTo>
                  <a:lnTo>
                    <a:pt x="2999866" y="166624"/>
                  </a:lnTo>
                  <a:lnTo>
                    <a:pt x="2904744" y="115824"/>
                  </a:lnTo>
                  <a:lnTo>
                    <a:pt x="2857246" y="87249"/>
                  </a:lnTo>
                  <a:lnTo>
                    <a:pt x="2811272" y="60325"/>
                  </a:lnTo>
                  <a:lnTo>
                    <a:pt x="2762123" y="36449"/>
                  </a:lnTo>
                  <a:lnTo>
                    <a:pt x="2714498" y="17399"/>
                  </a:lnTo>
                  <a:lnTo>
                    <a:pt x="2665349" y="4699"/>
                  </a:lnTo>
                  <a:lnTo>
                    <a:pt x="2614549" y="0"/>
                  </a:lnTo>
                  <a:close/>
                </a:path>
              </a:pathLst>
            </a:custGeom>
            <a:solidFill>
              <a:srgbClr val="DBEE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2055" name="object 5">
              <a:extLst>
                <a:ext uri="{FF2B5EF4-FFF2-40B4-BE49-F238E27FC236}">
                  <a16:creationId xmlns:a16="http://schemas.microsoft.com/office/drawing/2014/main" id="{E46A0620-4E41-4A05-5E67-475BEEA1A16A}"/>
                </a:ext>
              </a:extLst>
            </p:cNvPr>
            <p:cNvSpPr>
              <a:spLocks/>
            </p:cNvSpPr>
            <p:nvPr/>
          </p:nvSpPr>
          <p:spPr bwMode="auto">
            <a:xfrm>
              <a:off x="0" y="0"/>
              <a:ext cx="212725" cy="6858000"/>
            </a:xfrm>
            <a:custGeom>
              <a:avLst/>
              <a:gdLst>
                <a:gd name="T0" fmla="*/ 212725 w 212725"/>
                <a:gd name="T1" fmla="*/ 0 h 6858000"/>
                <a:gd name="T2" fmla="*/ 0 w 212725"/>
                <a:gd name="T3" fmla="*/ 0 h 6858000"/>
                <a:gd name="T4" fmla="*/ 0 w 212725"/>
                <a:gd name="T5" fmla="*/ 6858000 h 6858000"/>
                <a:gd name="T6" fmla="*/ 212725 w 212725"/>
                <a:gd name="T7" fmla="*/ 6858000 h 6858000"/>
                <a:gd name="T8" fmla="*/ 212725 w 212725"/>
                <a:gd name="T9" fmla="*/ 0 h 6858000"/>
              </a:gdLst>
              <a:ahLst/>
              <a:cxnLst>
                <a:cxn ang="0">
                  <a:pos x="T0" y="T1"/>
                </a:cxn>
                <a:cxn ang="0">
                  <a:pos x="T2" y="T3"/>
                </a:cxn>
                <a:cxn ang="0">
                  <a:pos x="T4" y="T5"/>
                </a:cxn>
                <a:cxn ang="0">
                  <a:pos x="T6" y="T7"/>
                </a:cxn>
                <a:cxn ang="0">
                  <a:pos x="T8" y="T9"/>
                </a:cxn>
              </a:cxnLst>
              <a:rect l="0" t="0" r="r" b="b"/>
              <a:pathLst>
                <a:path w="212725" h="6858000">
                  <a:moveTo>
                    <a:pt x="212725" y="0"/>
                  </a:moveTo>
                  <a:lnTo>
                    <a:pt x="0" y="0"/>
                  </a:lnTo>
                  <a:lnTo>
                    <a:pt x="0" y="6858000"/>
                  </a:lnTo>
                  <a:lnTo>
                    <a:pt x="212725" y="6858000"/>
                  </a:lnTo>
                  <a:lnTo>
                    <a:pt x="212725" y="0"/>
                  </a:lnTo>
                  <a:close/>
                </a:path>
              </a:pathLst>
            </a:custGeom>
            <a:solidFill>
              <a:srgbClr val="17406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grpSp>
      <p:sp>
        <p:nvSpPr>
          <p:cNvPr id="6" name="object 6">
            <a:extLst>
              <a:ext uri="{FF2B5EF4-FFF2-40B4-BE49-F238E27FC236}">
                <a16:creationId xmlns:a16="http://schemas.microsoft.com/office/drawing/2014/main" id="{B8D031E7-BDB1-6B62-78DF-33DDD3122218}"/>
              </a:ext>
            </a:extLst>
          </p:cNvPr>
          <p:cNvSpPr txBox="1">
            <a:spLocks noGrp="1"/>
          </p:cNvSpPr>
          <p:nvPr>
            <p:ph type="body" idx="1"/>
          </p:nvPr>
        </p:nvSpPr>
        <p:spPr/>
        <p:txBody>
          <a:bodyPr tIns="643864"/>
          <a:lstStyle/>
          <a:p>
            <a:pPr marL="1628775" indent="-177800" eaLnBrk="1" hangingPunct="1">
              <a:lnSpc>
                <a:spcPts val="8100"/>
              </a:lnSpc>
              <a:spcBef>
                <a:spcPts val="1100"/>
              </a:spcBef>
            </a:pPr>
            <a:r>
              <a:rPr lang="en-US" altLang="en-US" sz="7500">
                <a:solidFill>
                  <a:srgbClr val="17406C"/>
                </a:solidFill>
                <a:latin typeface="Impact" panose="020B0806030902050204" pitchFamily="34" charset="0"/>
                <a:ea typeface="Impact" panose="020B0806030902050204" pitchFamily="34" charset="0"/>
                <a:cs typeface="Impact" panose="020B0806030902050204" pitchFamily="34" charset="0"/>
              </a:rPr>
              <a:t>RESEARCH METHODS</a:t>
            </a:r>
            <a:endParaRPr lang="en-US" altLang="en-US" sz="7500">
              <a:latin typeface="Impact" panose="020B0806030902050204" pitchFamily="34" charset="0"/>
              <a:ea typeface="Impact" panose="020B0806030902050204" pitchFamily="34" charset="0"/>
              <a:cs typeface="Impact" panose="020B0806030902050204" pitchFamily="34" charset="0"/>
            </a:endParaRPr>
          </a:p>
        </p:txBody>
      </p:sp>
      <p:sp>
        <p:nvSpPr>
          <p:cNvPr id="7" name="object 7">
            <a:extLst>
              <a:ext uri="{FF2B5EF4-FFF2-40B4-BE49-F238E27FC236}">
                <a16:creationId xmlns:a16="http://schemas.microsoft.com/office/drawing/2014/main" id="{AD3087E8-BD2A-16D6-48FA-9079DEADAAB3}"/>
              </a:ext>
            </a:extLst>
          </p:cNvPr>
          <p:cNvSpPr txBox="1"/>
          <p:nvPr/>
        </p:nvSpPr>
        <p:spPr>
          <a:xfrm>
            <a:off x="2211388" y="6005513"/>
            <a:ext cx="4897437" cy="482600"/>
          </a:xfrm>
          <a:prstGeom prst="rect">
            <a:avLst/>
          </a:prstGeom>
        </p:spPr>
        <p:txBody>
          <a:bodyPr lIns="0" tIns="12700" rIns="0" bIns="0">
            <a:spAutoFit/>
          </a:bodyPr>
          <a:lstStyle/>
          <a:p>
            <a:pPr algn="ctr" eaLnBrk="1" fontAlgn="auto" hangingPunct="1">
              <a:spcBef>
                <a:spcPts val="100"/>
              </a:spcBef>
              <a:spcAft>
                <a:spcPts val="0"/>
              </a:spcAft>
              <a:tabLst>
                <a:tab pos="2839720" algn="l"/>
                <a:tab pos="3454400" algn="l"/>
              </a:tabLst>
              <a:defRPr/>
            </a:pPr>
            <a:r>
              <a:rPr sz="1500" b="1" kern="0" dirty="0">
                <a:solidFill>
                  <a:srgbClr val="17406C"/>
                </a:solidFill>
                <a:latin typeface="Gill Sans MT"/>
                <a:cs typeface="Gill Sans MT"/>
              </a:rPr>
              <a:t>R</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E</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S</a:t>
            </a:r>
            <a:r>
              <a:rPr sz="1500" b="1" kern="0" spc="-110" dirty="0">
                <a:solidFill>
                  <a:srgbClr val="17406C"/>
                </a:solidFill>
                <a:latin typeface="Gill Sans MT"/>
                <a:cs typeface="Gill Sans MT"/>
              </a:rPr>
              <a:t> </a:t>
            </a:r>
            <a:r>
              <a:rPr sz="1500" b="1" kern="0" dirty="0">
                <a:solidFill>
                  <a:srgbClr val="17406C"/>
                </a:solidFill>
                <a:latin typeface="Gill Sans MT"/>
                <a:cs typeface="Gill Sans MT"/>
              </a:rPr>
              <a:t>E</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A</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R</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C</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H</a:t>
            </a:r>
            <a:r>
              <a:rPr sz="1500" b="1" kern="0" spc="70" dirty="0">
                <a:solidFill>
                  <a:srgbClr val="17406C"/>
                </a:solidFill>
                <a:latin typeface="Gill Sans MT"/>
                <a:cs typeface="Gill Sans MT"/>
              </a:rPr>
              <a:t>  </a:t>
            </a:r>
            <a:r>
              <a:rPr sz="1500" b="1" kern="0" dirty="0">
                <a:solidFill>
                  <a:srgbClr val="17406C"/>
                </a:solidFill>
                <a:latin typeface="Gill Sans MT"/>
                <a:cs typeface="Gill Sans MT"/>
              </a:rPr>
              <a:t>M</a:t>
            </a:r>
            <a:r>
              <a:rPr sz="1500" b="1" kern="0" spc="-110" dirty="0">
                <a:solidFill>
                  <a:srgbClr val="17406C"/>
                </a:solidFill>
                <a:latin typeface="Gill Sans MT"/>
                <a:cs typeface="Gill Sans MT"/>
              </a:rPr>
              <a:t> </a:t>
            </a:r>
            <a:r>
              <a:rPr sz="1500" b="1" kern="0" dirty="0">
                <a:solidFill>
                  <a:srgbClr val="17406C"/>
                </a:solidFill>
                <a:latin typeface="Gill Sans MT"/>
                <a:cs typeface="Gill Sans MT"/>
              </a:rPr>
              <a:t>E</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T</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H</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O</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D</a:t>
            </a:r>
            <a:r>
              <a:rPr sz="1500" b="1" kern="0" spc="-120" dirty="0">
                <a:solidFill>
                  <a:srgbClr val="17406C"/>
                </a:solidFill>
                <a:latin typeface="Gill Sans MT"/>
                <a:cs typeface="Gill Sans MT"/>
              </a:rPr>
              <a:t> </a:t>
            </a:r>
            <a:r>
              <a:rPr sz="1500" b="1" kern="0" spc="-50" dirty="0">
                <a:solidFill>
                  <a:srgbClr val="17406C"/>
                </a:solidFill>
                <a:latin typeface="Gill Sans MT"/>
                <a:cs typeface="Gill Sans MT"/>
              </a:rPr>
              <a:t>S</a:t>
            </a:r>
            <a:r>
              <a:rPr sz="1500" b="1" kern="0" dirty="0">
                <a:solidFill>
                  <a:srgbClr val="17406C"/>
                </a:solidFill>
                <a:latin typeface="Gill Sans MT"/>
                <a:cs typeface="Gill Sans MT"/>
              </a:rPr>
              <a:t>	F</a:t>
            </a:r>
            <a:r>
              <a:rPr sz="1500" b="1" kern="0" spc="-110" dirty="0">
                <a:solidFill>
                  <a:srgbClr val="17406C"/>
                </a:solidFill>
                <a:latin typeface="Gill Sans MT"/>
                <a:cs typeface="Gill Sans MT"/>
              </a:rPr>
              <a:t> </a:t>
            </a:r>
            <a:r>
              <a:rPr sz="1500" b="1" kern="0" dirty="0">
                <a:solidFill>
                  <a:srgbClr val="17406C"/>
                </a:solidFill>
                <a:latin typeface="Gill Sans MT"/>
                <a:cs typeface="Gill Sans MT"/>
              </a:rPr>
              <a:t>O</a:t>
            </a:r>
            <a:r>
              <a:rPr sz="1500" b="1" kern="0" spc="-120" dirty="0">
                <a:solidFill>
                  <a:srgbClr val="17406C"/>
                </a:solidFill>
                <a:latin typeface="Gill Sans MT"/>
                <a:cs typeface="Gill Sans MT"/>
              </a:rPr>
              <a:t> </a:t>
            </a:r>
            <a:r>
              <a:rPr sz="1500" b="1" kern="0" spc="-50" dirty="0">
                <a:solidFill>
                  <a:srgbClr val="17406C"/>
                </a:solidFill>
                <a:latin typeface="Gill Sans MT"/>
                <a:cs typeface="Gill Sans MT"/>
              </a:rPr>
              <a:t>R</a:t>
            </a:r>
            <a:r>
              <a:rPr sz="1500" b="1" kern="0" dirty="0">
                <a:solidFill>
                  <a:srgbClr val="17406C"/>
                </a:solidFill>
                <a:latin typeface="Gill Sans MT"/>
                <a:cs typeface="Gill Sans MT"/>
              </a:rPr>
              <a:t>	C</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O</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M</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P</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U</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T</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E</a:t>
            </a:r>
            <a:r>
              <a:rPr sz="1500" b="1" kern="0" spc="-120" dirty="0">
                <a:solidFill>
                  <a:srgbClr val="17406C"/>
                </a:solidFill>
                <a:latin typeface="Gill Sans MT"/>
                <a:cs typeface="Gill Sans MT"/>
              </a:rPr>
              <a:t> </a:t>
            </a:r>
            <a:r>
              <a:rPr sz="1500" b="1" kern="0" spc="-50" dirty="0">
                <a:solidFill>
                  <a:srgbClr val="17406C"/>
                </a:solidFill>
                <a:latin typeface="Gill Sans MT"/>
                <a:cs typeface="Gill Sans MT"/>
              </a:rPr>
              <a:t>R</a:t>
            </a:r>
            <a:endParaRPr sz="1500" kern="0">
              <a:solidFill>
                <a:sysClr val="windowText" lastClr="000000"/>
              </a:solidFill>
              <a:latin typeface="Gill Sans MT"/>
              <a:cs typeface="Gill Sans MT"/>
            </a:endParaRPr>
          </a:p>
          <a:p>
            <a:pPr algn="ctr" eaLnBrk="1" fontAlgn="auto" hangingPunct="1">
              <a:spcBef>
                <a:spcPts val="0"/>
              </a:spcBef>
              <a:spcAft>
                <a:spcPts val="0"/>
              </a:spcAft>
              <a:defRPr/>
            </a:pPr>
            <a:r>
              <a:rPr sz="1500" b="1" kern="0" dirty="0">
                <a:solidFill>
                  <a:srgbClr val="17406C"/>
                </a:solidFill>
                <a:latin typeface="Gill Sans MT"/>
                <a:cs typeface="Gill Sans MT"/>
              </a:rPr>
              <a:t>S</a:t>
            </a:r>
            <a:r>
              <a:rPr sz="1500" b="1" kern="0" spc="-110" dirty="0">
                <a:solidFill>
                  <a:srgbClr val="17406C"/>
                </a:solidFill>
                <a:latin typeface="Gill Sans MT"/>
                <a:cs typeface="Gill Sans MT"/>
              </a:rPr>
              <a:t> </a:t>
            </a:r>
            <a:r>
              <a:rPr sz="1500" b="1" kern="0" dirty="0">
                <a:solidFill>
                  <a:srgbClr val="17406C"/>
                </a:solidFill>
                <a:latin typeface="Gill Sans MT"/>
                <a:cs typeface="Gill Sans MT"/>
              </a:rPr>
              <a:t>C</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I</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E</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N</a:t>
            </a:r>
            <a:r>
              <a:rPr sz="1500" b="1" kern="0" spc="-110" dirty="0">
                <a:solidFill>
                  <a:srgbClr val="17406C"/>
                </a:solidFill>
                <a:latin typeface="Gill Sans MT"/>
                <a:cs typeface="Gill Sans MT"/>
              </a:rPr>
              <a:t> </a:t>
            </a:r>
            <a:r>
              <a:rPr sz="1500" b="1" kern="0" dirty="0">
                <a:solidFill>
                  <a:srgbClr val="17406C"/>
                </a:solidFill>
                <a:latin typeface="Gill Sans MT"/>
                <a:cs typeface="Gill Sans MT"/>
              </a:rPr>
              <a:t>C</a:t>
            </a:r>
            <a:r>
              <a:rPr sz="1500" b="1" kern="0" spc="-120" dirty="0">
                <a:solidFill>
                  <a:srgbClr val="17406C"/>
                </a:solidFill>
                <a:latin typeface="Gill Sans MT"/>
                <a:cs typeface="Gill Sans MT"/>
              </a:rPr>
              <a:t> </a:t>
            </a:r>
            <a:r>
              <a:rPr sz="1500" b="1" kern="0" spc="-50" dirty="0">
                <a:solidFill>
                  <a:srgbClr val="17406C"/>
                </a:solidFill>
                <a:latin typeface="Gill Sans MT"/>
                <a:cs typeface="Gill Sans MT"/>
              </a:rPr>
              <a:t>E</a:t>
            </a:r>
            <a:endParaRPr sz="1500" kern="0">
              <a:solidFill>
                <a:sysClr val="windowText" lastClr="000000"/>
              </a:solidFill>
              <a:latin typeface="Gill Sans MT"/>
              <a:cs typeface="Gill Sans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FB2E8B5-BA60-4D24-66DB-D2B65CBEADE3}"/>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10" dirty="0"/>
              <a:t>MODELS</a:t>
            </a:r>
          </a:p>
        </p:txBody>
      </p:sp>
      <p:sp>
        <p:nvSpPr>
          <p:cNvPr id="3" name="object 3">
            <a:extLst>
              <a:ext uri="{FF2B5EF4-FFF2-40B4-BE49-F238E27FC236}">
                <a16:creationId xmlns:a16="http://schemas.microsoft.com/office/drawing/2014/main" id="{BFDD43FD-268E-E608-8CE6-C521258F9A20}"/>
              </a:ext>
            </a:extLst>
          </p:cNvPr>
          <p:cNvSpPr txBox="1"/>
          <p:nvPr/>
        </p:nvSpPr>
        <p:spPr>
          <a:xfrm>
            <a:off x="1017588" y="1336675"/>
            <a:ext cx="7456487" cy="3817938"/>
          </a:xfrm>
          <a:prstGeom prst="rect">
            <a:avLst/>
          </a:prstGeom>
        </p:spPr>
        <p:txBody>
          <a:bodyPr lIns="0" tIns="4508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698500" indent="-228600">
              <a:tabLst>
                <a:tab pos="239713" algn="l"/>
                <a:tab pos="241300" algn="l"/>
              </a:tabLst>
              <a:defRPr>
                <a:solidFill>
                  <a:schemeClr val="tx1"/>
                </a:solidFill>
                <a:latin typeface="Arial" panose="020B0604020202020204" pitchFamily="34" charset="0"/>
              </a:defRPr>
            </a:lvl2pPr>
            <a:lvl3pPr marL="11430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lnSpc>
                <a:spcPts val="2050"/>
              </a:lnSpc>
              <a:spcBef>
                <a:spcPts val="350"/>
              </a:spcBef>
              <a:buClr>
                <a:srgbClr val="17406C"/>
              </a:buClr>
              <a:buFont typeface="Arial" panose="020B0604020202020204" pitchFamily="34" charset="0"/>
              <a:buChar char="•"/>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Useful because they are usually easier to understand than the real thing being modelled</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488"/>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Important aspects are abstracted</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488"/>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Detail that is not central to the problem is left out</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463"/>
              </a:spcBef>
              <a:buClr>
                <a:srgbClr val="17406C"/>
              </a:buClr>
              <a:buFont typeface="Arial" panose="020B0604020202020204" pitchFamily="34" charset="0"/>
              <a:buChar char="•"/>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Often used to propose a new idea</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13"/>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Alternative to implementing the whole system / process</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Example: a new reference architecture for some domain</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463"/>
              </a:spcBef>
              <a:buClr>
                <a:srgbClr val="17406C"/>
              </a:buClr>
              <a:buFont typeface="Arial" panose="020B0604020202020204" pitchFamily="34" charset="0"/>
              <a:buChar char="•"/>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Can be proposed formally or informally</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13"/>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Formal: Mathematical models</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Informal: Diagram</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ts val="2163"/>
              </a:lnSpc>
              <a:spcBef>
                <a:spcPts val="463"/>
              </a:spcBef>
              <a:buClr>
                <a:srgbClr val="17406C"/>
              </a:buClr>
              <a:buFont typeface="Arial" panose="020B0604020202020204" pitchFamily="34" charset="0"/>
              <a:buChar char="•"/>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If the main contribution is the proposal of a model, then it IS necessary to</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ts val="2163"/>
              </a:lnSpc>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demonstrate the merits of the new model</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
        <p:nvSpPr>
          <p:cNvPr id="4" name="object 4">
            <a:extLst>
              <a:ext uri="{FF2B5EF4-FFF2-40B4-BE49-F238E27FC236}">
                <a16:creationId xmlns:a16="http://schemas.microsoft.com/office/drawing/2014/main" id="{C9F2C978-4533-EE11-4DA2-838B6C7E9FD5}"/>
              </a:ext>
            </a:extLst>
          </p:cNvPr>
          <p:cNvSpPr txBox="1"/>
          <p:nvPr/>
        </p:nvSpPr>
        <p:spPr>
          <a:xfrm>
            <a:off x="1214438" y="5445125"/>
            <a:ext cx="6715125" cy="646113"/>
          </a:xfrm>
          <a:prstGeom prst="rect">
            <a:avLst/>
          </a:prstGeom>
          <a:solidFill>
            <a:srgbClr val="89DFFF"/>
          </a:solidFill>
        </p:spPr>
        <p:txBody>
          <a:bodyPr lIns="0" tIns="37465" rIns="0" bIns="0">
            <a:spAutoFit/>
          </a:bodyPr>
          <a:lstStyle>
            <a:lvl1pPr marL="904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300"/>
              </a:spcBef>
            </a:pPr>
            <a:r>
              <a:rPr lang="en-US" altLang="en-US" i="1">
                <a:solidFill>
                  <a:srgbClr val="000000"/>
                </a:solidFill>
                <a:latin typeface="Gill Sans MT" panose="020B0502020104020203" pitchFamily="34" charset="0"/>
                <a:ea typeface="Gill Sans MT" panose="020B0502020104020203" pitchFamily="34" charset="0"/>
                <a:cs typeface="Gill Sans MT" panose="020B0502020104020203" pitchFamily="34" charset="0"/>
              </a:rPr>
              <a:t>“Remember that all models are wrong; the practical question is how wrong do they have to be to not be useful</a:t>
            </a:r>
            <a:r>
              <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rPr>
              <a:t>.” – George E.P Box</a:t>
            </a:r>
          </a:p>
        </p:txBody>
      </p:sp>
      <p:pic>
        <p:nvPicPr>
          <p:cNvPr id="11269" name="object 5" descr="The image features a three-dimensional representation of a vehicle, specifically an SUV. The vehicle is depicted in a variety of bright colors, including yellow, red, green, and blue, which are applied to different sections of the car's body. The background is black, enhancing the visibility of the colorful elements. Additionally, there are wireframe structures around the vehicle, suggesting a technical or analytical perspective. The overall composition emphasizes the geometric shapes and forms of the vehicle.">
            <a:extLst>
              <a:ext uri="{FF2B5EF4-FFF2-40B4-BE49-F238E27FC236}">
                <a16:creationId xmlns:a16="http://schemas.microsoft.com/office/drawing/2014/main" id="{56A8F40F-CEAF-2C05-7686-AEA259BCD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94627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bject 6">
            <a:extLst>
              <a:ext uri="{FF2B5EF4-FFF2-40B4-BE49-F238E27FC236}">
                <a16:creationId xmlns:a16="http://schemas.microsoft.com/office/drawing/2014/main" id="{91EACCF3-7C8C-7458-B7BF-2B230AAF2B38}"/>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7" name="object 7">
            <a:extLst>
              <a:ext uri="{FF2B5EF4-FFF2-40B4-BE49-F238E27FC236}">
                <a16:creationId xmlns:a16="http://schemas.microsoft.com/office/drawing/2014/main" id="{57A0DAD6-928E-3DF8-CA0D-7398567384D4}"/>
              </a:ext>
            </a:extLst>
          </p:cNvPr>
          <p:cNvSpPr>
            <a:spLocks noGrp="1"/>
          </p:cNvSpPr>
          <p:nvPr>
            <p:ph type="sldNum" sz="quarter" idx="12"/>
          </p:nvPr>
        </p:nvSpPr>
        <p:spPr/>
        <p:txBody>
          <a:bodyPr vert="horz" tIns="3175" rtlCol="0"/>
          <a:lstStyle/>
          <a:p>
            <a:pPr marL="38100">
              <a:defRPr/>
            </a:pPr>
            <a:fld id="{0CDE6F06-5170-41F9-8D56-B530CF42FFCE}" type="slidenum">
              <a:rPr spc="-25"/>
              <a:pPr marL="38100">
                <a:defRPr/>
              </a:pPr>
              <a:t>10</a:t>
            </a:fld>
            <a:endParaRPr spc="-2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7CF5A65-A759-EF6F-F39F-08CB9A17FECA}"/>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35" dirty="0"/>
              <a:t>LANGUAGES</a:t>
            </a:r>
          </a:p>
        </p:txBody>
      </p:sp>
      <p:sp>
        <p:nvSpPr>
          <p:cNvPr id="3" name="object 3">
            <a:extLst>
              <a:ext uri="{FF2B5EF4-FFF2-40B4-BE49-F238E27FC236}">
                <a16:creationId xmlns:a16="http://schemas.microsoft.com/office/drawing/2014/main" id="{B5BF68EB-92E5-CA2B-E057-70B1B66D90DB}"/>
              </a:ext>
            </a:extLst>
          </p:cNvPr>
          <p:cNvSpPr txBox="1"/>
          <p:nvPr/>
        </p:nvSpPr>
        <p:spPr>
          <a:xfrm>
            <a:off x="784225" y="1335088"/>
            <a:ext cx="7908925" cy="3109912"/>
          </a:xfrm>
          <a:prstGeom prst="rect">
            <a:avLst/>
          </a:prstGeom>
        </p:spPr>
        <p:txBody>
          <a:bodyPr lIns="0" tIns="12065" rIns="0" bIns="0">
            <a:spAutoFit/>
          </a:bodyPr>
          <a:lstStyle>
            <a:lvl1pPr marL="241300" indent="-228600">
              <a:tabLst>
                <a:tab pos="241300" algn="l"/>
              </a:tabLst>
              <a:defRPr>
                <a:solidFill>
                  <a:schemeClr val="tx1"/>
                </a:solidFill>
                <a:latin typeface="Arial" panose="020B0604020202020204" pitchFamily="34" charset="0"/>
              </a:defRPr>
            </a:lvl1pPr>
            <a:lvl2pPr marL="742950" indent="-285750">
              <a:tabLst>
                <a:tab pos="241300" algn="l"/>
              </a:tabLst>
              <a:defRPr>
                <a:solidFill>
                  <a:schemeClr val="tx1"/>
                </a:solidFill>
                <a:latin typeface="Arial" panose="020B0604020202020204" pitchFamily="34" charset="0"/>
              </a:defRPr>
            </a:lvl2pPr>
            <a:lvl3pPr marL="1143000" indent="-228600">
              <a:tabLst>
                <a:tab pos="241300" algn="l"/>
              </a:tabLst>
              <a:defRPr>
                <a:solidFill>
                  <a:schemeClr val="tx1"/>
                </a:solidFill>
                <a:latin typeface="Arial" panose="020B0604020202020204" pitchFamily="34" charset="0"/>
              </a:defRPr>
            </a:lvl3pPr>
            <a:lvl4pPr marL="1600200" indent="-228600">
              <a:tabLst>
                <a:tab pos="241300" algn="l"/>
              </a:tabLst>
              <a:defRPr>
                <a:solidFill>
                  <a:schemeClr val="tx1"/>
                </a:solidFill>
                <a:latin typeface="Arial" panose="020B0604020202020204" pitchFamily="34" charset="0"/>
              </a:defRPr>
            </a:lvl4pPr>
            <a:lvl5pPr marL="2057400" indent="-228600">
              <a:tabLst>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41300" algn="l"/>
              </a:tabLst>
              <a:defRPr>
                <a:solidFill>
                  <a:schemeClr val="tx1"/>
                </a:solidFill>
                <a:latin typeface="Arial" panose="020B0604020202020204" pitchFamily="34" charset="0"/>
              </a:defRPr>
            </a:lvl9pPr>
          </a:lstStyle>
          <a:p>
            <a:pPr eaLnBrk="1" hangingPunct="1">
              <a:lnSpc>
                <a:spcPct val="110000"/>
              </a:lnSpc>
              <a:spcBef>
                <a:spcPts val="1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 new language can be proposed to clarify some aspect of the research</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88"/>
              </a:spcBef>
              <a:buClr>
                <a:srgbClr val="17406C"/>
              </a:buClr>
              <a:buFont typeface="Arial" panose="020B0604020202020204" pitchFamily="34" charset="0"/>
              <a:buChar char="•"/>
            </a:pPr>
            <a:r>
              <a:rPr lang="en-US" altLang="en-US" sz="24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Example</a:t>
            </a: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 A new type of database may require a new language</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7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syntax and semantics must be defined (maybe not completely)</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7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Should indicate from literature why other languages are insufficient</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12292" name="object 4" descr="The image features a vibrant green background with various illustrated sloths engaged in different activities. &#10;&#10;1. **Central Sloth**: A large sloth in the center has a thoughtful expression, with one hand on its chin.&#10;2. **Other Sloths**: Smaller sloths are depicted in various poses: one is sitting and stretching, another is holding a phone, and another is reading a newspaper.&#10;3. **Additional Elements**: There are illustrations of a coffee pot, a television showing a scene, and a sloth with headphones. &#10;4. **Text Elements**: The phrase &quot;BLA BLA&quot; appears multiple times in different orientations and sizes, along with arrows and musical notes.&#10;5. **Animal**: A cartoonish tiger is also present, smiling and interacting with the sloths.&#10;6. **Color Palette**: The overall color scheme is bright and playful, with yellows, browns, and whites contrasting against the green background. &#10;&#10;The composition is lively and whimsical, emphasizing a fun and relaxed atmosphere.">
            <a:extLst>
              <a:ext uri="{FF2B5EF4-FFF2-40B4-BE49-F238E27FC236}">
                <a16:creationId xmlns:a16="http://schemas.microsoft.com/office/drawing/2014/main" id="{09018801-C6AA-2AFA-7F88-5CA8B9313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4359275"/>
            <a:ext cx="35814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8D51497B-C523-03FD-D69A-9CFE12B082D3}"/>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7EAF3CE3-10F0-0D0A-B687-D1D67013FCDC}"/>
              </a:ext>
            </a:extLst>
          </p:cNvPr>
          <p:cNvSpPr>
            <a:spLocks noGrp="1"/>
          </p:cNvSpPr>
          <p:nvPr>
            <p:ph type="sldNum" sz="quarter" idx="12"/>
          </p:nvPr>
        </p:nvSpPr>
        <p:spPr/>
        <p:txBody>
          <a:bodyPr vert="horz" tIns="3175" rtlCol="0"/>
          <a:lstStyle/>
          <a:p>
            <a:pPr marL="38100">
              <a:defRPr/>
            </a:pPr>
            <a:fld id="{C631FFC3-10B3-4252-9055-D6C296E99ED0}" type="slidenum">
              <a:rPr spc="-25"/>
              <a:pPr marL="38100">
                <a:defRPr/>
              </a:pPr>
              <a:t>11</a:t>
            </a:fld>
            <a:endParaRPr spc="-25"/>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F90644A-CDE2-C00B-F6B1-0EEE4B839D94}"/>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35" dirty="0"/>
              <a:t>PROTOTYPES</a:t>
            </a:r>
          </a:p>
        </p:txBody>
      </p:sp>
      <p:sp>
        <p:nvSpPr>
          <p:cNvPr id="3" name="object 3">
            <a:extLst>
              <a:ext uri="{FF2B5EF4-FFF2-40B4-BE49-F238E27FC236}">
                <a16:creationId xmlns:a16="http://schemas.microsoft.com/office/drawing/2014/main" id="{1D615D58-37A7-F59F-19BB-CC859B558909}"/>
              </a:ext>
            </a:extLst>
          </p:cNvPr>
          <p:cNvSpPr txBox="1"/>
          <p:nvPr/>
        </p:nvSpPr>
        <p:spPr>
          <a:xfrm>
            <a:off x="1017588" y="1700213"/>
            <a:ext cx="7415212" cy="4622800"/>
          </a:xfrm>
          <a:prstGeom prst="rect">
            <a:avLst/>
          </a:prstGeom>
        </p:spPr>
        <p:txBody>
          <a:bodyPr lIns="0" tIns="43180" rIns="0" bIns="0">
            <a:spAutoFit/>
          </a:bodyPr>
          <a:lstStyle/>
          <a:p>
            <a:pPr marL="241300" indent="-228600" eaLnBrk="1" fontAlgn="auto" hangingPunct="1">
              <a:spcBef>
                <a:spcPts val="340"/>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Although</a:t>
            </a:r>
            <a:r>
              <a:rPr sz="2000" kern="0" spc="-70" dirty="0">
                <a:solidFill>
                  <a:srgbClr val="585858"/>
                </a:solidFill>
                <a:latin typeface="Gill Sans MT"/>
                <a:cs typeface="Gill Sans MT"/>
              </a:rPr>
              <a:t> </a:t>
            </a:r>
            <a:r>
              <a:rPr sz="2000" kern="0" spc="-10" dirty="0">
                <a:solidFill>
                  <a:srgbClr val="585858"/>
                </a:solidFill>
                <a:latin typeface="Gill Sans MT"/>
                <a:cs typeface="Gill Sans MT"/>
              </a:rPr>
              <a:t>programming</a:t>
            </a:r>
            <a:r>
              <a:rPr sz="2000" kern="0" spc="-55" dirty="0">
                <a:solidFill>
                  <a:srgbClr val="585858"/>
                </a:solidFill>
                <a:latin typeface="Gill Sans MT"/>
                <a:cs typeface="Gill Sans MT"/>
              </a:rPr>
              <a:t> </a:t>
            </a:r>
            <a:r>
              <a:rPr sz="2000" kern="0" dirty="0">
                <a:solidFill>
                  <a:srgbClr val="585858"/>
                </a:solidFill>
                <a:latin typeface="Gill Sans MT"/>
                <a:cs typeface="Gill Sans MT"/>
              </a:rPr>
              <a:t>on</a:t>
            </a:r>
            <a:r>
              <a:rPr sz="2000" kern="0" spc="-15" dirty="0">
                <a:solidFill>
                  <a:srgbClr val="585858"/>
                </a:solidFill>
                <a:latin typeface="Gill Sans MT"/>
                <a:cs typeface="Gill Sans MT"/>
              </a:rPr>
              <a:t> </a:t>
            </a:r>
            <a:r>
              <a:rPr sz="2000" kern="0" dirty="0">
                <a:solidFill>
                  <a:srgbClr val="585858"/>
                </a:solidFill>
                <a:latin typeface="Gill Sans MT"/>
                <a:cs typeface="Gill Sans MT"/>
              </a:rPr>
              <a:t>its</a:t>
            </a:r>
            <a:r>
              <a:rPr sz="2000" kern="0" spc="-25" dirty="0">
                <a:solidFill>
                  <a:srgbClr val="585858"/>
                </a:solidFill>
                <a:latin typeface="Gill Sans MT"/>
                <a:cs typeface="Gill Sans MT"/>
              </a:rPr>
              <a:t> </a:t>
            </a:r>
            <a:r>
              <a:rPr sz="2000" kern="0" dirty="0">
                <a:solidFill>
                  <a:srgbClr val="585858"/>
                </a:solidFill>
                <a:latin typeface="Gill Sans MT"/>
                <a:cs typeface="Gill Sans MT"/>
              </a:rPr>
              <a:t>own</a:t>
            </a:r>
            <a:r>
              <a:rPr sz="2000" kern="0" spc="-15" dirty="0">
                <a:solidFill>
                  <a:srgbClr val="585858"/>
                </a:solidFill>
                <a:latin typeface="Gill Sans MT"/>
                <a:cs typeface="Gill Sans MT"/>
              </a:rPr>
              <a:t> </a:t>
            </a:r>
            <a:r>
              <a:rPr sz="2000" kern="0" dirty="0">
                <a:solidFill>
                  <a:srgbClr val="585858"/>
                </a:solidFill>
                <a:latin typeface="Gill Sans MT"/>
                <a:cs typeface="Gill Sans MT"/>
              </a:rPr>
              <a:t>is</a:t>
            </a:r>
            <a:r>
              <a:rPr sz="2000" kern="0" spc="-5" dirty="0">
                <a:solidFill>
                  <a:srgbClr val="585858"/>
                </a:solidFill>
                <a:latin typeface="Gill Sans MT"/>
                <a:cs typeface="Gill Sans MT"/>
              </a:rPr>
              <a:t> </a:t>
            </a:r>
            <a:r>
              <a:rPr sz="2000" kern="0" dirty="0">
                <a:solidFill>
                  <a:srgbClr val="585858"/>
                </a:solidFill>
                <a:latin typeface="Gill Sans MT"/>
                <a:cs typeface="Gill Sans MT"/>
              </a:rPr>
              <a:t>not</a:t>
            </a:r>
            <a:r>
              <a:rPr sz="2000" kern="0" spc="-30" dirty="0">
                <a:solidFill>
                  <a:srgbClr val="585858"/>
                </a:solidFill>
                <a:latin typeface="Gill Sans MT"/>
                <a:cs typeface="Gill Sans MT"/>
              </a:rPr>
              <a:t> </a:t>
            </a:r>
            <a:r>
              <a:rPr sz="2000" kern="0" spc="-20" dirty="0">
                <a:solidFill>
                  <a:srgbClr val="585858"/>
                </a:solidFill>
                <a:latin typeface="Gill Sans MT"/>
                <a:cs typeface="Gill Sans MT"/>
              </a:rPr>
              <a:t>research,</a:t>
            </a:r>
            <a:r>
              <a:rPr sz="2000" kern="0" spc="-225" dirty="0">
                <a:solidFill>
                  <a:srgbClr val="585858"/>
                </a:solidFill>
                <a:latin typeface="Gill Sans MT"/>
                <a:cs typeface="Gill Sans MT"/>
              </a:rPr>
              <a:t> </a:t>
            </a:r>
            <a:r>
              <a:rPr sz="2000" kern="0" dirty="0">
                <a:solidFill>
                  <a:srgbClr val="585858"/>
                </a:solidFill>
                <a:latin typeface="Gill Sans MT"/>
                <a:cs typeface="Gill Sans MT"/>
              </a:rPr>
              <a:t>prototypes</a:t>
            </a:r>
            <a:r>
              <a:rPr sz="2000" kern="0" spc="-35" dirty="0">
                <a:solidFill>
                  <a:srgbClr val="585858"/>
                </a:solidFill>
                <a:latin typeface="Gill Sans MT"/>
                <a:cs typeface="Gill Sans MT"/>
              </a:rPr>
              <a:t> </a:t>
            </a:r>
            <a:r>
              <a:rPr sz="2000" kern="0" spc="-25" dirty="0">
                <a:solidFill>
                  <a:srgbClr val="585858"/>
                </a:solidFill>
                <a:latin typeface="Gill Sans MT"/>
                <a:cs typeface="Gill Sans MT"/>
              </a:rPr>
              <a:t>can</a:t>
            </a:r>
            <a:endParaRPr sz="2000" kern="0">
              <a:solidFill>
                <a:sysClr val="windowText" lastClr="000000"/>
              </a:solidFill>
              <a:latin typeface="Gill Sans MT"/>
              <a:cs typeface="Gill Sans MT"/>
            </a:endParaRPr>
          </a:p>
          <a:p>
            <a:pPr marL="241300" eaLnBrk="1" fontAlgn="auto" hangingPunct="1">
              <a:spcBef>
                <a:spcPts val="240"/>
              </a:spcBef>
              <a:spcAft>
                <a:spcPts val="0"/>
              </a:spcAft>
              <a:defRPr/>
            </a:pPr>
            <a:r>
              <a:rPr sz="2000" kern="0" dirty="0">
                <a:solidFill>
                  <a:srgbClr val="585858"/>
                </a:solidFill>
                <a:latin typeface="Gill Sans MT"/>
                <a:cs typeface="Gill Sans MT"/>
              </a:rPr>
              <a:t>form</a:t>
            </a:r>
            <a:r>
              <a:rPr sz="2000" kern="0" spc="-60" dirty="0">
                <a:solidFill>
                  <a:srgbClr val="585858"/>
                </a:solidFill>
                <a:latin typeface="Gill Sans MT"/>
                <a:cs typeface="Gill Sans MT"/>
              </a:rPr>
              <a:t> </a:t>
            </a:r>
            <a:r>
              <a:rPr sz="2000" kern="0" dirty="0">
                <a:solidFill>
                  <a:srgbClr val="585858"/>
                </a:solidFill>
                <a:latin typeface="Gill Sans MT"/>
                <a:cs typeface="Gill Sans MT"/>
              </a:rPr>
              <a:t>part</a:t>
            </a:r>
            <a:r>
              <a:rPr sz="2000" kern="0" spc="-45" dirty="0">
                <a:solidFill>
                  <a:srgbClr val="585858"/>
                </a:solidFill>
                <a:latin typeface="Gill Sans MT"/>
                <a:cs typeface="Gill Sans MT"/>
              </a:rPr>
              <a:t> </a:t>
            </a:r>
            <a:r>
              <a:rPr sz="2000" kern="0" dirty="0">
                <a:solidFill>
                  <a:srgbClr val="585858"/>
                </a:solidFill>
                <a:latin typeface="Gill Sans MT"/>
                <a:cs typeface="Gill Sans MT"/>
              </a:rPr>
              <a:t>of</a:t>
            </a:r>
            <a:r>
              <a:rPr sz="2000" kern="0" spc="-20" dirty="0">
                <a:solidFill>
                  <a:srgbClr val="585858"/>
                </a:solidFill>
                <a:latin typeface="Gill Sans MT"/>
                <a:cs typeface="Gill Sans MT"/>
              </a:rPr>
              <a:t> </a:t>
            </a:r>
            <a:r>
              <a:rPr sz="2000" kern="0" dirty="0">
                <a:solidFill>
                  <a:srgbClr val="585858"/>
                </a:solidFill>
                <a:latin typeface="Gill Sans MT"/>
                <a:cs typeface="Gill Sans MT"/>
              </a:rPr>
              <a:t>the</a:t>
            </a:r>
            <a:r>
              <a:rPr sz="2000" kern="0" spc="-50" dirty="0">
                <a:solidFill>
                  <a:srgbClr val="585858"/>
                </a:solidFill>
                <a:latin typeface="Gill Sans MT"/>
                <a:cs typeface="Gill Sans MT"/>
              </a:rPr>
              <a:t> </a:t>
            </a:r>
            <a:r>
              <a:rPr sz="2000" kern="0" dirty="0">
                <a:solidFill>
                  <a:srgbClr val="585858"/>
                </a:solidFill>
                <a:latin typeface="Gill Sans MT"/>
                <a:cs typeface="Gill Sans MT"/>
              </a:rPr>
              <a:t>research</a:t>
            </a:r>
            <a:r>
              <a:rPr sz="2000" kern="0" spc="-30" dirty="0">
                <a:solidFill>
                  <a:srgbClr val="585858"/>
                </a:solidFill>
                <a:latin typeface="Gill Sans MT"/>
                <a:cs typeface="Gill Sans MT"/>
              </a:rPr>
              <a:t> </a:t>
            </a:r>
            <a:r>
              <a:rPr sz="2000" kern="0" spc="-10" dirty="0">
                <a:solidFill>
                  <a:srgbClr val="585858"/>
                </a:solidFill>
                <a:latin typeface="Gill Sans MT"/>
                <a:cs typeface="Gill Sans MT"/>
              </a:rPr>
              <a:t>process</a:t>
            </a:r>
            <a:endParaRPr sz="2000" kern="0">
              <a:solidFill>
                <a:sysClr val="windowText" lastClr="000000"/>
              </a:solidFill>
              <a:latin typeface="Gill Sans MT"/>
              <a:cs typeface="Gill Sans MT"/>
            </a:endParaRPr>
          </a:p>
          <a:p>
            <a:pPr marL="241300" indent="-228600" eaLnBrk="1" fontAlgn="auto" hangingPunct="1">
              <a:spcBef>
                <a:spcPts val="935"/>
              </a:spcBef>
              <a:spcAft>
                <a:spcPts val="0"/>
              </a:spcAft>
              <a:buClr>
                <a:srgbClr val="17406C"/>
              </a:buClr>
              <a:buFont typeface="Arial"/>
              <a:buChar char="•"/>
              <a:tabLst>
                <a:tab pos="240665" algn="l"/>
                <a:tab pos="241300" algn="l"/>
              </a:tabLst>
              <a:defRPr/>
            </a:pPr>
            <a:r>
              <a:rPr sz="2000" kern="0" spc="-30" dirty="0">
                <a:solidFill>
                  <a:srgbClr val="585858"/>
                </a:solidFill>
                <a:latin typeface="Gill Sans MT"/>
                <a:cs typeface="Gill Sans MT"/>
              </a:rPr>
              <a:t>Types</a:t>
            </a:r>
            <a:r>
              <a:rPr sz="2000" kern="0" spc="-45" dirty="0">
                <a:solidFill>
                  <a:srgbClr val="585858"/>
                </a:solidFill>
                <a:latin typeface="Gill Sans MT"/>
                <a:cs typeface="Gill Sans MT"/>
              </a:rPr>
              <a:t> </a:t>
            </a:r>
            <a:r>
              <a:rPr sz="2000" kern="0" dirty="0">
                <a:solidFill>
                  <a:srgbClr val="585858"/>
                </a:solidFill>
                <a:latin typeface="Gill Sans MT"/>
                <a:cs typeface="Gill Sans MT"/>
              </a:rPr>
              <a:t>of</a:t>
            </a:r>
            <a:r>
              <a:rPr sz="2000" kern="0" spc="-50" dirty="0">
                <a:solidFill>
                  <a:srgbClr val="585858"/>
                </a:solidFill>
                <a:latin typeface="Gill Sans MT"/>
                <a:cs typeface="Gill Sans MT"/>
              </a:rPr>
              <a:t> </a:t>
            </a:r>
            <a:r>
              <a:rPr sz="2000" kern="0" dirty="0">
                <a:solidFill>
                  <a:srgbClr val="585858"/>
                </a:solidFill>
                <a:latin typeface="Gill Sans MT"/>
                <a:cs typeface="Gill Sans MT"/>
              </a:rPr>
              <a:t>prototypes</a:t>
            </a:r>
            <a:r>
              <a:rPr sz="2000" kern="0" spc="-65" dirty="0">
                <a:solidFill>
                  <a:srgbClr val="585858"/>
                </a:solidFill>
                <a:latin typeface="Gill Sans MT"/>
                <a:cs typeface="Gill Sans MT"/>
              </a:rPr>
              <a:t> </a:t>
            </a:r>
            <a:r>
              <a:rPr sz="2000" kern="0" dirty="0">
                <a:solidFill>
                  <a:srgbClr val="585858"/>
                </a:solidFill>
                <a:latin typeface="Gill Sans MT"/>
                <a:cs typeface="Gill Sans MT"/>
              </a:rPr>
              <a:t>used</a:t>
            </a:r>
            <a:r>
              <a:rPr sz="2000" kern="0" spc="-35" dirty="0">
                <a:solidFill>
                  <a:srgbClr val="585858"/>
                </a:solidFill>
                <a:latin typeface="Gill Sans MT"/>
                <a:cs typeface="Gill Sans MT"/>
              </a:rPr>
              <a:t> </a:t>
            </a:r>
            <a:r>
              <a:rPr sz="2000" kern="0" dirty="0">
                <a:solidFill>
                  <a:srgbClr val="585858"/>
                </a:solidFill>
                <a:latin typeface="Gill Sans MT"/>
                <a:cs typeface="Gill Sans MT"/>
              </a:rPr>
              <a:t>in</a:t>
            </a:r>
            <a:r>
              <a:rPr sz="2000" kern="0" spc="-45" dirty="0">
                <a:solidFill>
                  <a:srgbClr val="585858"/>
                </a:solidFill>
                <a:latin typeface="Gill Sans MT"/>
                <a:cs typeface="Gill Sans MT"/>
              </a:rPr>
              <a:t> </a:t>
            </a:r>
            <a:r>
              <a:rPr sz="2000" kern="0" spc="-10" dirty="0">
                <a:solidFill>
                  <a:srgbClr val="585858"/>
                </a:solidFill>
                <a:latin typeface="Gill Sans MT"/>
                <a:cs typeface="Gill Sans MT"/>
              </a:rPr>
              <a:t>research:</a:t>
            </a:r>
            <a:endParaRPr sz="2000" kern="0">
              <a:solidFill>
                <a:sysClr val="windowText" lastClr="000000"/>
              </a:solidFill>
              <a:latin typeface="Gill Sans MT"/>
              <a:cs typeface="Gill Sans MT"/>
            </a:endParaRPr>
          </a:p>
          <a:p>
            <a:pPr marL="698500" lvl="1" indent="-229235" eaLnBrk="1" fontAlgn="auto" hangingPunct="1">
              <a:spcBef>
                <a:spcPts val="944"/>
              </a:spcBef>
              <a:spcAft>
                <a:spcPts val="0"/>
              </a:spcAft>
              <a:buClr>
                <a:srgbClr val="17406C"/>
              </a:buClr>
              <a:buFontTx/>
              <a:buChar char="–"/>
              <a:tabLst>
                <a:tab pos="699135" algn="l"/>
              </a:tabLst>
              <a:defRPr/>
            </a:pPr>
            <a:r>
              <a:rPr kern="0" spc="-10" dirty="0">
                <a:solidFill>
                  <a:srgbClr val="585858"/>
                </a:solidFill>
                <a:latin typeface="Gill Sans MT"/>
                <a:cs typeface="Gill Sans MT"/>
              </a:rPr>
              <a:t>“Proof-of-</a:t>
            </a:r>
            <a:r>
              <a:rPr kern="0" dirty="0">
                <a:solidFill>
                  <a:srgbClr val="585858"/>
                </a:solidFill>
                <a:latin typeface="Gill Sans MT"/>
                <a:cs typeface="Gill Sans MT"/>
              </a:rPr>
              <a:t>concept”</a:t>
            </a:r>
            <a:r>
              <a:rPr kern="0" spc="-5" dirty="0">
                <a:solidFill>
                  <a:srgbClr val="585858"/>
                </a:solidFill>
                <a:latin typeface="Gill Sans MT"/>
                <a:cs typeface="Gill Sans MT"/>
              </a:rPr>
              <a:t> </a:t>
            </a:r>
            <a:r>
              <a:rPr kern="0" spc="-10" dirty="0">
                <a:solidFill>
                  <a:srgbClr val="585858"/>
                </a:solidFill>
                <a:latin typeface="Gill Sans MT"/>
                <a:cs typeface="Gill Sans MT"/>
              </a:rPr>
              <a:t>prototype:</a:t>
            </a:r>
            <a:endParaRPr kern="0">
              <a:solidFill>
                <a:sysClr val="windowText" lastClr="000000"/>
              </a:solidFill>
              <a:latin typeface="Gill Sans MT"/>
              <a:cs typeface="Gill Sans MT"/>
            </a:endParaRPr>
          </a:p>
          <a:p>
            <a:pPr marL="1155700" lvl="2" indent="-229235" eaLnBrk="1" fontAlgn="auto" hangingPunct="1">
              <a:spcBef>
                <a:spcPts val="919"/>
              </a:spcBef>
              <a:spcAft>
                <a:spcPts val="0"/>
              </a:spcAft>
              <a:buClr>
                <a:srgbClr val="17406C"/>
              </a:buClr>
              <a:buFont typeface="Arial"/>
              <a:buChar char="•"/>
              <a:tabLst>
                <a:tab pos="1155065" algn="l"/>
                <a:tab pos="1156335" algn="l"/>
              </a:tabLst>
              <a:defRPr/>
            </a:pPr>
            <a:r>
              <a:rPr sz="1600" kern="0" dirty="0">
                <a:solidFill>
                  <a:srgbClr val="585858"/>
                </a:solidFill>
                <a:latin typeface="Gill Sans MT"/>
                <a:cs typeface="Gill Sans MT"/>
              </a:rPr>
              <a:t>Prototype</a:t>
            </a:r>
            <a:r>
              <a:rPr sz="1600" kern="0" spc="-25" dirty="0">
                <a:solidFill>
                  <a:srgbClr val="585858"/>
                </a:solidFill>
                <a:latin typeface="Gill Sans MT"/>
                <a:cs typeface="Gill Sans MT"/>
              </a:rPr>
              <a:t> </a:t>
            </a:r>
            <a:r>
              <a:rPr sz="1600" kern="0" dirty="0">
                <a:solidFill>
                  <a:srgbClr val="585858"/>
                </a:solidFill>
                <a:latin typeface="Gill Sans MT"/>
                <a:cs typeface="Gill Sans MT"/>
              </a:rPr>
              <a:t>demonstrates</a:t>
            </a:r>
            <a:r>
              <a:rPr sz="1600" kern="0" spc="-40" dirty="0">
                <a:solidFill>
                  <a:srgbClr val="585858"/>
                </a:solidFill>
                <a:latin typeface="Gill Sans MT"/>
                <a:cs typeface="Gill Sans MT"/>
              </a:rPr>
              <a:t> </a:t>
            </a:r>
            <a:r>
              <a:rPr sz="1600" kern="0" dirty="0">
                <a:solidFill>
                  <a:srgbClr val="585858"/>
                </a:solidFill>
                <a:latin typeface="Gill Sans MT"/>
                <a:cs typeface="Gill Sans MT"/>
              </a:rPr>
              <a:t>that</a:t>
            </a:r>
            <a:r>
              <a:rPr sz="1600" kern="0" spc="-45" dirty="0">
                <a:solidFill>
                  <a:srgbClr val="585858"/>
                </a:solidFill>
                <a:latin typeface="Gill Sans MT"/>
                <a:cs typeface="Gill Sans MT"/>
              </a:rPr>
              <a:t> </a:t>
            </a:r>
            <a:r>
              <a:rPr sz="1600" kern="0" dirty="0">
                <a:solidFill>
                  <a:srgbClr val="585858"/>
                </a:solidFill>
                <a:latin typeface="Gill Sans MT"/>
                <a:cs typeface="Gill Sans MT"/>
              </a:rPr>
              <a:t>a</a:t>
            </a:r>
            <a:r>
              <a:rPr sz="1600" kern="0" spc="-45" dirty="0">
                <a:solidFill>
                  <a:srgbClr val="585858"/>
                </a:solidFill>
                <a:latin typeface="Gill Sans MT"/>
                <a:cs typeface="Gill Sans MT"/>
              </a:rPr>
              <a:t> </a:t>
            </a:r>
            <a:r>
              <a:rPr sz="1600" kern="0" dirty="0">
                <a:solidFill>
                  <a:srgbClr val="585858"/>
                </a:solidFill>
                <a:latin typeface="Gill Sans MT"/>
                <a:cs typeface="Gill Sans MT"/>
              </a:rPr>
              <a:t>proposed</a:t>
            </a:r>
            <a:r>
              <a:rPr sz="1600" kern="0" spc="-45" dirty="0">
                <a:solidFill>
                  <a:srgbClr val="585858"/>
                </a:solidFill>
                <a:latin typeface="Gill Sans MT"/>
                <a:cs typeface="Gill Sans MT"/>
              </a:rPr>
              <a:t> </a:t>
            </a:r>
            <a:r>
              <a:rPr sz="1600" kern="0" dirty="0">
                <a:solidFill>
                  <a:srgbClr val="585858"/>
                </a:solidFill>
                <a:latin typeface="Gill Sans MT"/>
                <a:cs typeface="Gill Sans MT"/>
              </a:rPr>
              <a:t>model</a:t>
            </a:r>
            <a:r>
              <a:rPr sz="1600" kern="0" spc="-50" dirty="0">
                <a:solidFill>
                  <a:srgbClr val="585858"/>
                </a:solidFill>
                <a:latin typeface="Gill Sans MT"/>
                <a:cs typeface="Gill Sans MT"/>
              </a:rPr>
              <a:t> </a:t>
            </a:r>
            <a:r>
              <a:rPr sz="1600" kern="0" dirty="0">
                <a:solidFill>
                  <a:srgbClr val="585858"/>
                </a:solidFill>
                <a:latin typeface="Gill Sans MT"/>
                <a:cs typeface="Gill Sans MT"/>
              </a:rPr>
              <a:t>can</a:t>
            </a:r>
            <a:r>
              <a:rPr sz="1600" kern="0" spc="-45" dirty="0">
                <a:solidFill>
                  <a:srgbClr val="585858"/>
                </a:solidFill>
                <a:latin typeface="Gill Sans MT"/>
                <a:cs typeface="Gill Sans MT"/>
              </a:rPr>
              <a:t> </a:t>
            </a:r>
            <a:r>
              <a:rPr sz="1600" kern="0" dirty="0">
                <a:solidFill>
                  <a:srgbClr val="585858"/>
                </a:solidFill>
                <a:latin typeface="Gill Sans MT"/>
                <a:cs typeface="Gill Sans MT"/>
              </a:rPr>
              <a:t>be</a:t>
            </a:r>
            <a:r>
              <a:rPr sz="1600" kern="0" spc="-65" dirty="0">
                <a:solidFill>
                  <a:srgbClr val="585858"/>
                </a:solidFill>
                <a:latin typeface="Gill Sans MT"/>
                <a:cs typeface="Gill Sans MT"/>
              </a:rPr>
              <a:t> </a:t>
            </a:r>
            <a:r>
              <a:rPr sz="1600" kern="0" spc="-10" dirty="0">
                <a:solidFill>
                  <a:srgbClr val="585858"/>
                </a:solidFill>
                <a:latin typeface="Gill Sans MT"/>
                <a:cs typeface="Gill Sans MT"/>
              </a:rPr>
              <a:t>implemented</a:t>
            </a:r>
            <a:endParaRPr sz="1600" kern="0">
              <a:solidFill>
                <a:sysClr val="windowText" lastClr="000000"/>
              </a:solidFill>
              <a:latin typeface="Gill Sans MT"/>
              <a:cs typeface="Gill Sans MT"/>
            </a:endParaRPr>
          </a:p>
          <a:p>
            <a:pPr marL="1155700" lvl="2" indent="-229235" eaLnBrk="1" fontAlgn="auto" hangingPunct="1">
              <a:spcBef>
                <a:spcPts val="890"/>
              </a:spcBef>
              <a:spcAft>
                <a:spcPts val="0"/>
              </a:spcAft>
              <a:buClr>
                <a:srgbClr val="17406C"/>
              </a:buClr>
              <a:buFont typeface="Arial"/>
              <a:buChar char="•"/>
              <a:tabLst>
                <a:tab pos="1155065" algn="l"/>
                <a:tab pos="1156335" algn="l"/>
              </a:tabLst>
              <a:defRPr/>
            </a:pPr>
            <a:r>
              <a:rPr sz="1600" kern="0" spc="-10" dirty="0">
                <a:solidFill>
                  <a:srgbClr val="585858"/>
                </a:solidFill>
                <a:latin typeface="Gill Sans MT"/>
                <a:cs typeface="Gill Sans MT"/>
              </a:rPr>
              <a:t>Note:</a:t>
            </a:r>
            <a:r>
              <a:rPr sz="1600" kern="0" spc="-135" dirty="0">
                <a:solidFill>
                  <a:srgbClr val="585858"/>
                </a:solidFill>
                <a:latin typeface="Gill Sans MT"/>
                <a:cs typeface="Gill Sans MT"/>
              </a:rPr>
              <a:t> </a:t>
            </a:r>
            <a:r>
              <a:rPr sz="1600" kern="0" dirty="0">
                <a:solidFill>
                  <a:srgbClr val="585858"/>
                </a:solidFill>
                <a:latin typeface="Gill Sans MT"/>
                <a:cs typeface="Gill Sans MT"/>
              </a:rPr>
              <a:t>not</a:t>
            </a:r>
            <a:r>
              <a:rPr sz="1600" kern="0" spc="-45" dirty="0">
                <a:solidFill>
                  <a:srgbClr val="585858"/>
                </a:solidFill>
                <a:latin typeface="Gill Sans MT"/>
                <a:cs typeface="Gill Sans MT"/>
              </a:rPr>
              <a:t> </a:t>
            </a:r>
            <a:r>
              <a:rPr sz="1600" kern="0" dirty="0">
                <a:solidFill>
                  <a:srgbClr val="585858"/>
                </a:solidFill>
                <a:latin typeface="Gill Sans MT"/>
                <a:cs typeface="Gill Sans MT"/>
              </a:rPr>
              <a:t>really</a:t>
            </a:r>
            <a:r>
              <a:rPr sz="1600" kern="0" spc="-25" dirty="0">
                <a:solidFill>
                  <a:srgbClr val="585858"/>
                </a:solidFill>
                <a:latin typeface="Gill Sans MT"/>
                <a:cs typeface="Gill Sans MT"/>
              </a:rPr>
              <a:t> </a:t>
            </a:r>
            <a:r>
              <a:rPr sz="1600" kern="0" dirty="0">
                <a:solidFill>
                  <a:srgbClr val="585858"/>
                </a:solidFill>
                <a:latin typeface="Gill Sans MT"/>
                <a:cs typeface="Gill Sans MT"/>
              </a:rPr>
              <a:t>a</a:t>
            </a:r>
            <a:r>
              <a:rPr sz="1600" kern="0" spc="-25" dirty="0">
                <a:solidFill>
                  <a:srgbClr val="585858"/>
                </a:solidFill>
                <a:latin typeface="Gill Sans MT"/>
                <a:cs typeface="Gill Sans MT"/>
              </a:rPr>
              <a:t> </a:t>
            </a:r>
            <a:r>
              <a:rPr sz="1600" kern="0" spc="-20" dirty="0">
                <a:solidFill>
                  <a:srgbClr val="585858"/>
                </a:solidFill>
                <a:latin typeface="Gill Sans MT"/>
                <a:cs typeface="Gill Sans MT"/>
              </a:rPr>
              <a:t>proof</a:t>
            </a:r>
            <a:endParaRPr sz="1600" kern="0">
              <a:solidFill>
                <a:sysClr val="windowText" lastClr="000000"/>
              </a:solidFill>
              <a:latin typeface="Gill Sans MT"/>
              <a:cs typeface="Gill Sans MT"/>
            </a:endParaRPr>
          </a:p>
          <a:p>
            <a:pPr marL="698500" lvl="1" indent="-229235" eaLnBrk="1" fontAlgn="auto" hangingPunct="1">
              <a:spcBef>
                <a:spcPts val="890"/>
              </a:spcBef>
              <a:spcAft>
                <a:spcPts val="0"/>
              </a:spcAft>
              <a:buClr>
                <a:srgbClr val="17406C"/>
              </a:buClr>
              <a:buFontTx/>
              <a:buChar char="–"/>
              <a:tabLst>
                <a:tab pos="699135" algn="l"/>
              </a:tabLst>
              <a:defRPr/>
            </a:pPr>
            <a:r>
              <a:rPr kern="0" dirty="0">
                <a:solidFill>
                  <a:srgbClr val="585858"/>
                </a:solidFill>
                <a:latin typeface="Gill Sans MT"/>
                <a:cs typeface="Gill Sans MT"/>
              </a:rPr>
              <a:t>Prototypes</a:t>
            </a:r>
            <a:r>
              <a:rPr kern="0" spc="-60" dirty="0">
                <a:solidFill>
                  <a:srgbClr val="585858"/>
                </a:solidFill>
                <a:latin typeface="Gill Sans MT"/>
                <a:cs typeface="Gill Sans MT"/>
              </a:rPr>
              <a:t> </a:t>
            </a:r>
            <a:r>
              <a:rPr kern="0" dirty="0">
                <a:solidFill>
                  <a:srgbClr val="585858"/>
                </a:solidFill>
                <a:latin typeface="Gill Sans MT"/>
                <a:cs typeface="Gill Sans MT"/>
              </a:rPr>
              <a:t>for</a:t>
            </a:r>
            <a:r>
              <a:rPr kern="0" spc="-55" dirty="0">
                <a:solidFill>
                  <a:srgbClr val="585858"/>
                </a:solidFill>
                <a:latin typeface="Gill Sans MT"/>
                <a:cs typeface="Gill Sans MT"/>
              </a:rPr>
              <a:t> </a:t>
            </a:r>
            <a:r>
              <a:rPr kern="0" spc="-10" dirty="0">
                <a:solidFill>
                  <a:srgbClr val="585858"/>
                </a:solidFill>
                <a:latin typeface="Gill Sans MT"/>
                <a:cs typeface="Gill Sans MT"/>
              </a:rPr>
              <a:t>experimentation:</a:t>
            </a:r>
            <a:endParaRPr kern="0">
              <a:solidFill>
                <a:sysClr val="windowText" lastClr="000000"/>
              </a:solidFill>
              <a:latin typeface="Gill Sans MT"/>
              <a:cs typeface="Gill Sans MT"/>
            </a:endParaRPr>
          </a:p>
          <a:p>
            <a:pPr marL="1155700" lvl="2" indent="-229235" eaLnBrk="1" fontAlgn="auto" hangingPunct="1">
              <a:spcBef>
                <a:spcPts val="925"/>
              </a:spcBef>
              <a:spcAft>
                <a:spcPts val="0"/>
              </a:spcAft>
              <a:buClr>
                <a:srgbClr val="17406C"/>
              </a:buClr>
              <a:buFont typeface="Arial"/>
              <a:buChar char="•"/>
              <a:tabLst>
                <a:tab pos="1155065" algn="l"/>
                <a:tab pos="1156335" algn="l"/>
              </a:tabLst>
              <a:defRPr/>
            </a:pPr>
            <a:r>
              <a:rPr sz="1600" kern="0" dirty="0">
                <a:solidFill>
                  <a:srgbClr val="585858"/>
                </a:solidFill>
                <a:latin typeface="Gill Sans MT"/>
                <a:cs typeface="Gill Sans MT"/>
              </a:rPr>
              <a:t>Create</a:t>
            </a:r>
            <a:r>
              <a:rPr sz="1600" kern="0" spc="-30" dirty="0">
                <a:solidFill>
                  <a:srgbClr val="585858"/>
                </a:solidFill>
                <a:latin typeface="Gill Sans MT"/>
                <a:cs typeface="Gill Sans MT"/>
              </a:rPr>
              <a:t> </a:t>
            </a:r>
            <a:r>
              <a:rPr sz="1600" kern="0" dirty="0">
                <a:solidFill>
                  <a:srgbClr val="585858"/>
                </a:solidFill>
                <a:latin typeface="Gill Sans MT"/>
                <a:cs typeface="Gill Sans MT"/>
              </a:rPr>
              <a:t>a</a:t>
            </a:r>
            <a:r>
              <a:rPr sz="1600" kern="0" spc="-35" dirty="0">
                <a:solidFill>
                  <a:srgbClr val="585858"/>
                </a:solidFill>
                <a:latin typeface="Gill Sans MT"/>
                <a:cs typeface="Gill Sans MT"/>
              </a:rPr>
              <a:t> </a:t>
            </a:r>
            <a:r>
              <a:rPr sz="1600" kern="0" dirty="0">
                <a:solidFill>
                  <a:srgbClr val="585858"/>
                </a:solidFill>
                <a:latin typeface="Gill Sans MT"/>
                <a:cs typeface="Gill Sans MT"/>
              </a:rPr>
              <a:t>prototype</a:t>
            </a:r>
            <a:r>
              <a:rPr sz="1600" kern="0" spc="-10" dirty="0">
                <a:solidFill>
                  <a:srgbClr val="585858"/>
                </a:solidFill>
                <a:latin typeface="Gill Sans MT"/>
                <a:cs typeface="Gill Sans MT"/>
              </a:rPr>
              <a:t> </a:t>
            </a:r>
            <a:r>
              <a:rPr sz="1600" kern="0" dirty="0">
                <a:solidFill>
                  <a:srgbClr val="585858"/>
                </a:solidFill>
                <a:latin typeface="Gill Sans MT"/>
                <a:cs typeface="Gill Sans MT"/>
              </a:rPr>
              <a:t>to</a:t>
            </a:r>
            <a:r>
              <a:rPr sz="1600" kern="0" spc="-35" dirty="0">
                <a:solidFill>
                  <a:srgbClr val="585858"/>
                </a:solidFill>
                <a:latin typeface="Gill Sans MT"/>
                <a:cs typeface="Gill Sans MT"/>
              </a:rPr>
              <a:t> </a:t>
            </a:r>
            <a:r>
              <a:rPr sz="1600" kern="0" dirty="0">
                <a:solidFill>
                  <a:srgbClr val="585858"/>
                </a:solidFill>
                <a:latin typeface="Gill Sans MT"/>
                <a:cs typeface="Gill Sans MT"/>
              </a:rPr>
              <a:t>make</a:t>
            </a:r>
            <a:r>
              <a:rPr sz="1600" kern="0" spc="-50" dirty="0">
                <a:solidFill>
                  <a:srgbClr val="585858"/>
                </a:solidFill>
                <a:latin typeface="Gill Sans MT"/>
                <a:cs typeface="Gill Sans MT"/>
              </a:rPr>
              <a:t> </a:t>
            </a:r>
            <a:r>
              <a:rPr sz="1600" kern="0" dirty="0">
                <a:solidFill>
                  <a:srgbClr val="585858"/>
                </a:solidFill>
                <a:latin typeface="Gill Sans MT"/>
                <a:cs typeface="Gill Sans MT"/>
              </a:rPr>
              <a:t>observations</a:t>
            </a:r>
            <a:r>
              <a:rPr sz="1600" kern="0" spc="-20" dirty="0">
                <a:solidFill>
                  <a:srgbClr val="585858"/>
                </a:solidFill>
                <a:latin typeface="Gill Sans MT"/>
                <a:cs typeface="Gill Sans MT"/>
              </a:rPr>
              <a:t> </a:t>
            </a:r>
            <a:r>
              <a:rPr sz="1600" kern="0" dirty="0">
                <a:solidFill>
                  <a:srgbClr val="585858"/>
                </a:solidFill>
                <a:latin typeface="Gill Sans MT"/>
                <a:cs typeface="Gill Sans MT"/>
              </a:rPr>
              <a:t>&amp;</a:t>
            </a:r>
            <a:r>
              <a:rPr sz="1600" kern="0" spc="-40" dirty="0">
                <a:solidFill>
                  <a:srgbClr val="585858"/>
                </a:solidFill>
                <a:latin typeface="Gill Sans MT"/>
                <a:cs typeface="Gill Sans MT"/>
              </a:rPr>
              <a:t> </a:t>
            </a:r>
            <a:r>
              <a:rPr sz="1600" kern="0" dirty="0">
                <a:solidFill>
                  <a:srgbClr val="585858"/>
                </a:solidFill>
                <a:latin typeface="Gill Sans MT"/>
                <a:cs typeface="Gill Sans MT"/>
              </a:rPr>
              <a:t>run</a:t>
            </a:r>
            <a:r>
              <a:rPr sz="1600" kern="0" spc="-45" dirty="0">
                <a:solidFill>
                  <a:srgbClr val="585858"/>
                </a:solidFill>
                <a:latin typeface="Gill Sans MT"/>
                <a:cs typeface="Gill Sans MT"/>
              </a:rPr>
              <a:t> </a:t>
            </a:r>
            <a:r>
              <a:rPr sz="1600" kern="0" spc="-10" dirty="0">
                <a:solidFill>
                  <a:srgbClr val="585858"/>
                </a:solidFill>
                <a:latin typeface="Gill Sans MT"/>
                <a:cs typeface="Gill Sans MT"/>
              </a:rPr>
              <a:t>experiments</a:t>
            </a:r>
            <a:r>
              <a:rPr sz="1600" kern="0" spc="-65" dirty="0">
                <a:solidFill>
                  <a:srgbClr val="585858"/>
                </a:solidFill>
                <a:latin typeface="Gill Sans MT"/>
                <a:cs typeface="Gill Sans MT"/>
              </a:rPr>
              <a:t> </a:t>
            </a:r>
            <a:r>
              <a:rPr sz="1600" kern="0" dirty="0">
                <a:solidFill>
                  <a:srgbClr val="585858"/>
                </a:solidFill>
                <a:latin typeface="Gill Sans MT"/>
                <a:cs typeface="Gill Sans MT"/>
              </a:rPr>
              <a:t>(either</a:t>
            </a:r>
            <a:r>
              <a:rPr sz="1600" kern="0" spc="-45" dirty="0">
                <a:solidFill>
                  <a:srgbClr val="585858"/>
                </a:solidFill>
                <a:latin typeface="Gill Sans MT"/>
                <a:cs typeface="Gill Sans MT"/>
              </a:rPr>
              <a:t> </a:t>
            </a:r>
            <a:r>
              <a:rPr sz="1600" kern="0" dirty="0">
                <a:solidFill>
                  <a:srgbClr val="585858"/>
                </a:solidFill>
                <a:latin typeface="Gill Sans MT"/>
                <a:cs typeface="Gill Sans MT"/>
              </a:rPr>
              <a:t>on</a:t>
            </a:r>
            <a:r>
              <a:rPr sz="1600" kern="0" spc="-35" dirty="0">
                <a:solidFill>
                  <a:srgbClr val="585858"/>
                </a:solidFill>
                <a:latin typeface="Gill Sans MT"/>
                <a:cs typeface="Gill Sans MT"/>
              </a:rPr>
              <a:t> </a:t>
            </a:r>
            <a:r>
              <a:rPr sz="1600" kern="0" spc="-25" dirty="0">
                <a:solidFill>
                  <a:srgbClr val="585858"/>
                </a:solidFill>
                <a:latin typeface="Gill Sans MT"/>
                <a:cs typeface="Gill Sans MT"/>
              </a:rPr>
              <a:t>the</a:t>
            </a:r>
            <a:endParaRPr sz="1600" kern="0">
              <a:solidFill>
                <a:sysClr val="windowText" lastClr="000000"/>
              </a:solidFill>
              <a:latin typeface="Gill Sans MT"/>
              <a:cs typeface="Gill Sans MT"/>
            </a:endParaRPr>
          </a:p>
          <a:p>
            <a:pPr marL="1155700" eaLnBrk="1" fontAlgn="auto" hangingPunct="1">
              <a:spcBef>
                <a:spcPts val="190"/>
              </a:spcBef>
              <a:spcAft>
                <a:spcPts val="0"/>
              </a:spcAft>
              <a:defRPr/>
            </a:pPr>
            <a:r>
              <a:rPr sz="1600" kern="0" dirty="0">
                <a:solidFill>
                  <a:srgbClr val="585858"/>
                </a:solidFill>
                <a:latin typeface="Gill Sans MT"/>
                <a:cs typeface="Gill Sans MT"/>
              </a:rPr>
              <a:t>software</a:t>
            </a:r>
            <a:r>
              <a:rPr sz="1600" kern="0" spc="-10" dirty="0">
                <a:solidFill>
                  <a:srgbClr val="585858"/>
                </a:solidFill>
                <a:latin typeface="Gill Sans MT"/>
                <a:cs typeface="Gill Sans MT"/>
              </a:rPr>
              <a:t> </a:t>
            </a:r>
            <a:r>
              <a:rPr sz="1600" kern="0" dirty="0">
                <a:solidFill>
                  <a:srgbClr val="585858"/>
                </a:solidFill>
                <a:latin typeface="Gill Sans MT"/>
                <a:cs typeface="Gill Sans MT"/>
              </a:rPr>
              <a:t>itself</a:t>
            </a:r>
            <a:r>
              <a:rPr sz="1600" kern="0" spc="-35" dirty="0">
                <a:solidFill>
                  <a:srgbClr val="585858"/>
                </a:solidFill>
                <a:latin typeface="Gill Sans MT"/>
                <a:cs typeface="Gill Sans MT"/>
              </a:rPr>
              <a:t> </a:t>
            </a:r>
            <a:r>
              <a:rPr sz="1600" kern="0" dirty="0">
                <a:solidFill>
                  <a:srgbClr val="585858"/>
                </a:solidFill>
                <a:latin typeface="Gill Sans MT"/>
                <a:cs typeface="Gill Sans MT"/>
              </a:rPr>
              <a:t>or</a:t>
            </a:r>
            <a:r>
              <a:rPr sz="1600" kern="0" spc="-20" dirty="0">
                <a:solidFill>
                  <a:srgbClr val="585858"/>
                </a:solidFill>
                <a:latin typeface="Gill Sans MT"/>
                <a:cs typeface="Gill Sans MT"/>
              </a:rPr>
              <a:t> </a:t>
            </a:r>
            <a:r>
              <a:rPr sz="1600" kern="0" dirty="0">
                <a:solidFill>
                  <a:srgbClr val="585858"/>
                </a:solidFill>
                <a:latin typeface="Gill Sans MT"/>
                <a:cs typeface="Gill Sans MT"/>
              </a:rPr>
              <a:t>on</a:t>
            </a:r>
            <a:r>
              <a:rPr sz="1600" kern="0" spc="-25" dirty="0">
                <a:solidFill>
                  <a:srgbClr val="585858"/>
                </a:solidFill>
                <a:latin typeface="Gill Sans MT"/>
                <a:cs typeface="Gill Sans MT"/>
              </a:rPr>
              <a:t> </a:t>
            </a:r>
            <a:r>
              <a:rPr sz="1600" kern="0" dirty="0">
                <a:solidFill>
                  <a:srgbClr val="585858"/>
                </a:solidFill>
                <a:latin typeface="Gill Sans MT"/>
                <a:cs typeface="Gill Sans MT"/>
              </a:rPr>
              <a:t>users</a:t>
            </a:r>
            <a:r>
              <a:rPr sz="1600" kern="0" spc="-45" dirty="0">
                <a:solidFill>
                  <a:srgbClr val="585858"/>
                </a:solidFill>
                <a:latin typeface="Gill Sans MT"/>
                <a:cs typeface="Gill Sans MT"/>
              </a:rPr>
              <a:t> </a:t>
            </a:r>
            <a:r>
              <a:rPr sz="1600" kern="0" dirty="0">
                <a:solidFill>
                  <a:srgbClr val="585858"/>
                </a:solidFill>
                <a:latin typeface="Gill Sans MT"/>
                <a:cs typeface="Gill Sans MT"/>
              </a:rPr>
              <a:t>using</a:t>
            </a:r>
            <a:r>
              <a:rPr sz="1600" kern="0" spc="-50" dirty="0">
                <a:solidFill>
                  <a:srgbClr val="585858"/>
                </a:solidFill>
                <a:latin typeface="Gill Sans MT"/>
                <a:cs typeface="Gill Sans MT"/>
              </a:rPr>
              <a:t> </a:t>
            </a:r>
            <a:r>
              <a:rPr sz="1600" kern="0" dirty="0">
                <a:solidFill>
                  <a:srgbClr val="585858"/>
                </a:solidFill>
                <a:latin typeface="Gill Sans MT"/>
                <a:cs typeface="Gill Sans MT"/>
              </a:rPr>
              <a:t>the</a:t>
            </a:r>
            <a:r>
              <a:rPr sz="1600" kern="0" spc="-30" dirty="0">
                <a:solidFill>
                  <a:srgbClr val="585858"/>
                </a:solidFill>
                <a:latin typeface="Gill Sans MT"/>
                <a:cs typeface="Gill Sans MT"/>
              </a:rPr>
              <a:t> </a:t>
            </a:r>
            <a:r>
              <a:rPr sz="1600" kern="0" spc="-10" dirty="0">
                <a:solidFill>
                  <a:srgbClr val="585858"/>
                </a:solidFill>
                <a:latin typeface="Gill Sans MT"/>
                <a:cs typeface="Gill Sans MT"/>
              </a:rPr>
              <a:t>software)</a:t>
            </a:r>
            <a:endParaRPr sz="1600" kern="0">
              <a:solidFill>
                <a:sysClr val="windowText" lastClr="000000"/>
              </a:solidFill>
              <a:latin typeface="Gill Sans MT"/>
              <a:cs typeface="Gill Sans MT"/>
            </a:endParaRPr>
          </a:p>
          <a:p>
            <a:pPr marL="698500" lvl="1" indent="-229235" eaLnBrk="1" fontAlgn="auto" hangingPunct="1">
              <a:spcBef>
                <a:spcPts val="894"/>
              </a:spcBef>
              <a:spcAft>
                <a:spcPts val="0"/>
              </a:spcAft>
              <a:buClr>
                <a:srgbClr val="17406C"/>
              </a:buClr>
              <a:buFontTx/>
              <a:buChar char="–"/>
              <a:tabLst>
                <a:tab pos="699135" algn="l"/>
              </a:tabLst>
              <a:defRPr/>
            </a:pPr>
            <a:r>
              <a:rPr kern="0" dirty="0">
                <a:solidFill>
                  <a:srgbClr val="585858"/>
                </a:solidFill>
                <a:latin typeface="Gill Sans MT"/>
                <a:cs typeface="Gill Sans MT"/>
              </a:rPr>
              <a:t>Exploratory</a:t>
            </a:r>
            <a:r>
              <a:rPr kern="0" spc="40" dirty="0">
                <a:solidFill>
                  <a:srgbClr val="585858"/>
                </a:solidFill>
                <a:latin typeface="Gill Sans MT"/>
                <a:cs typeface="Gill Sans MT"/>
              </a:rPr>
              <a:t> </a:t>
            </a:r>
            <a:r>
              <a:rPr kern="0" spc="-10" dirty="0">
                <a:solidFill>
                  <a:srgbClr val="585858"/>
                </a:solidFill>
                <a:latin typeface="Gill Sans MT"/>
                <a:cs typeface="Gill Sans MT"/>
              </a:rPr>
              <a:t>research:</a:t>
            </a:r>
            <a:endParaRPr kern="0">
              <a:solidFill>
                <a:sysClr val="windowText" lastClr="000000"/>
              </a:solidFill>
              <a:latin typeface="Gill Sans MT"/>
              <a:cs typeface="Gill Sans MT"/>
            </a:endParaRPr>
          </a:p>
          <a:p>
            <a:pPr marL="1155700" lvl="2" indent="-229235" eaLnBrk="1" fontAlgn="auto" hangingPunct="1">
              <a:spcBef>
                <a:spcPts val="919"/>
              </a:spcBef>
              <a:spcAft>
                <a:spcPts val="0"/>
              </a:spcAft>
              <a:buClr>
                <a:srgbClr val="17406C"/>
              </a:buClr>
              <a:buFont typeface="Arial"/>
              <a:buChar char="•"/>
              <a:tabLst>
                <a:tab pos="1155065" algn="l"/>
                <a:tab pos="1156335" algn="l"/>
              </a:tabLst>
              <a:defRPr/>
            </a:pPr>
            <a:r>
              <a:rPr sz="1600" kern="0" dirty="0">
                <a:solidFill>
                  <a:srgbClr val="585858"/>
                </a:solidFill>
                <a:latin typeface="Gill Sans MT"/>
                <a:cs typeface="Gill Sans MT"/>
              </a:rPr>
              <a:t>Create</a:t>
            </a:r>
            <a:r>
              <a:rPr sz="1600" kern="0" spc="-40" dirty="0">
                <a:solidFill>
                  <a:srgbClr val="585858"/>
                </a:solidFill>
                <a:latin typeface="Gill Sans MT"/>
                <a:cs typeface="Gill Sans MT"/>
              </a:rPr>
              <a:t> </a:t>
            </a:r>
            <a:r>
              <a:rPr sz="1600" kern="0" dirty="0">
                <a:solidFill>
                  <a:srgbClr val="585858"/>
                </a:solidFill>
                <a:latin typeface="Gill Sans MT"/>
                <a:cs typeface="Gill Sans MT"/>
              </a:rPr>
              <a:t>a</a:t>
            </a:r>
            <a:r>
              <a:rPr sz="1600" kern="0" spc="-50" dirty="0">
                <a:solidFill>
                  <a:srgbClr val="585858"/>
                </a:solidFill>
                <a:latin typeface="Gill Sans MT"/>
                <a:cs typeface="Gill Sans MT"/>
              </a:rPr>
              <a:t> </a:t>
            </a:r>
            <a:r>
              <a:rPr sz="1600" kern="0" dirty="0">
                <a:solidFill>
                  <a:srgbClr val="585858"/>
                </a:solidFill>
                <a:latin typeface="Gill Sans MT"/>
                <a:cs typeface="Gill Sans MT"/>
              </a:rPr>
              <a:t>prototype</a:t>
            </a:r>
            <a:r>
              <a:rPr sz="1600" kern="0" spc="-25" dirty="0">
                <a:solidFill>
                  <a:srgbClr val="585858"/>
                </a:solidFill>
                <a:latin typeface="Gill Sans MT"/>
                <a:cs typeface="Gill Sans MT"/>
              </a:rPr>
              <a:t> </a:t>
            </a:r>
            <a:r>
              <a:rPr sz="1600" kern="0" dirty="0">
                <a:solidFill>
                  <a:srgbClr val="585858"/>
                </a:solidFill>
                <a:latin typeface="Gill Sans MT"/>
                <a:cs typeface="Gill Sans MT"/>
              </a:rPr>
              <a:t>to</a:t>
            </a:r>
            <a:r>
              <a:rPr sz="1600" kern="0" spc="-50" dirty="0">
                <a:solidFill>
                  <a:srgbClr val="585858"/>
                </a:solidFill>
                <a:latin typeface="Gill Sans MT"/>
                <a:cs typeface="Gill Sans MT"/>
              </a:rPr>
              <a:t> </a:t>
            </a:r>
            <a:r>
              <a:rPr sz="1600" kern="0" dirty="0">
                <a:solidFill>
                  <a:srgbClr val="585858"/>
                </a:solidFill>
                <a:latin typeface="Gill Sans MT"/>
                <a:cs typeface="Gill Sans MT"/>
              </a:rPr>
              <a:t>learn</a:t>
            </a:r>
            <a:r>
              <a:rPr sz="1600" kern="0" spc="-60" dirty="0">
                <a:solidFill>
                  <a:srgbClr val="585858"/>
                </a:solidFill>
                <a:latin typeface="Gill Sans MT"/>
                <a:cs typeface="Gill Sans MT"/>
              </a:rPr>
              <a:t> </a:t>
            </a:r>
            <a:r>
              <a:rPr sz="1600" kern="0" dirty="0">
                <a:solidFill>
                  <a:srgbClr val="585858"/>
                </a:solidFill>
                <a:latin typeface="Gill Sans MT"/>
                <a:cs typeface="Gill Sans MT"/>
              </a:rPr>
              <a:t>lessons</a:t>
            </a:r>
            <a:r>
              <a:rPr sz="1600" kern="0" spc="-50" dirty="0">
                <a:solidFill>
                  <a:srgbClr val="585858"/>
                </a:solidFill>
                <a:latin typeface="Gill Sans MT"/>
                <a:cs typeface="Gill Sans MT"/>
              </a:rPr>
              <a:t> </a:t>
            </a:r>
            <a:r>
              <a:rPr sz="1600" kern="0" dirty="0">
                <a:solidFill>
                  <a:srgbClr val="585858"/>
                </a:solidFill>
                <a:latin typeface="Gill Sans MT"/>
                <a:cs typeface="Gill Sans MT"/>
              </a:rPr>
              <a:t>from</a:t>
            </a:r>
            <a:r>
              <a:rPr sz="1600" kern="0" spc="-40" dirty="0">
                <a:solidFill>
                  <a:srgbClr val="585858"/>
                </a:solidFill>
                <a:latin typeface="Gill Sans MT"/>
                <a:cs typeface="Gill Sans MT"/>
              </a:rPr>
              <a:t> </a:t>
            </a:r>
            <a:r>
              <a:rPr sz="1600" kern="0" dirty="0">
                <a:solidFill>
                  <a:srgbClr val="585858"/>
                </a:solidFill>
                <a:latin typeface="Gill Sans MT"/>
                <a:cs typeface="Gill Sans MT"/>
              </a:rPr>
              <a:t>the</a:t>
            </a:r>
            <a:r>
              <a:rPr sz="1600" kern="0" spc="-55" dirty="0">
                <a:solidFill>
                  <a:srgbClr val="585858"/>
                </a:solidFill>
                <a:latin typeface="Gill Sans MT"/>
                <a:cs typeface="Gill Sans MT"/>
              </a:rPr>
              <a:t> </a:t>
            </a:r>
            <a:r>
              <a:rPr sz="1600" kern="0" dirty="0">
                <a:solidFill>
                  <a:srgbClr val="585858"/>
                </a:solidFill>
                <a:latin typeface="Gill Sans MT"/>
                <a:cs typeface="Gill Sans MT"/>
              </a:rPr>
              <a:t>process</a:t>
            </a:r>
            <a:r>
              <a:rPr sz="1600" kern="0" spc="-55" dirty="0">
                <a:solidFill>
                  <a:srgbClr val="585858"/>
                </a:solidFill>
                <a:latin typeface="Gill Sans MT"/>
                <a:cs typeface="Gill Sans MT"/>
              </a:rPr>
              <a:t> </a:t>
            </a:r>
            <a:r>
              <a:rPr sz="1600" kern="0" dirty="0">
                <a:solidFill>
                  <a:srgbClr val="585858"/>
                </a:solidFill>
                <a:latin typeface="Gill Sans MT"/>
                <a:cs typeface="Gill Sans MT"/>
              </a:rPr>
              <a:t>of</a:t>
            </a:r>
            <a:r>
              <a:rPr sz="1600" kern="0" spc="-45" dirty="0">
                <a:solidFill>
                  <a:srgbClr val="585858"/>
                </a:solidFill>
                <a:latin typeface="Gill Sans MT"/>
                <a:cs typeface="Gill Sans MT"/>
              </a:rPr>
              <a:t> </a:t>
            </a:r>
            <a:r>
              <a:rPr sz="1600" kern="0" dirty="0">
                <a:solidFill>
                  <a:srgbClr val="585858"/>
                </a:solidFill>
                <a:latin typeface="Gill Sans MT"/>
                <a:cs typeface="Gill Sans MT"/>
              </a:rPr>
              <a:t>creating</a:t>
            </a:r>
            <a:r>
              <a:rPr sz="1600" kern="0" spc="-35" dirty="0">
                <a:solidFill>
                  <a:srgbClr val="585858"/>
                </a:solidFill>
                <a:latin typeface="Gill Sans MT"/>
                <a:cs typeface="Gill Sans MT"/>
              </a:rPr>
              <a:t> </a:t>
            </a:r>
            <a:r>
              <a:rPr sz="1600" kern="0" spc="-25" dirty="0">
                <a:solidFill>
                  <a:srgbClr val="585858"/>
                </a:solidFill>
                <a:latin typeface="Gill Sans MT"/>
                <a:cs typeface="Gill Sans MT"/>
              </a:rPr>
              <a:t>the</a:t>
            </a:r>
            <a:endParaRPr sz="1600" kern="0">
              <a:solidFill>
                <a:sysClr val="windowText" lastClr="000000"/>
              </a:solidFill>
              <a:latin typeface="Gill Sans MT"/>
              <a:cs typeface="Gill Sans MT"/>
            </a:endParaRPr>
          </a:p>
          <a:p>
            <a:pPr marL="1155700" eaLnBrk="1" fontAlgn="auto" hangingPunct="1">
              <a:spcBef>
                <a:spcPts val="195"/>
              </a:spcBef>
              <a:spcAft>
                <a:spcPts val="0"/>
              </a:spcAft>
              <a:defRPr/>
            </a:pPr>
            <a:r>
              <a:rPr sz="1600" kern="0" dirty="0">
                <a:solidFill>
                  <a:srgbClr val="585858"/>
                </a:solidFill>
                <a:latin typeface="Gill Sans MT"/>
                <a:cs typeface="Gill Sans MT"/>
              </a:rPr>
              <a:t>prototype</a:t>
            </a:r>
            <a:r>
              <a:rPr sz="1600" kern="0" spc="-30" dirty="0">
                <a:solidFill>
                  <a:srgbClr val="585858"/>
                </a:solidFill>
                <a:latin typeface="Gill Sans MT"/>
                <a:cs typeface="Gill Sans MT"/>
              </a:rPr>
              <a:t> </a:t>
            </a:r>
            <a:r>
              <a:rPr sz="1600" kern="0" dirty="0">
                <a:solidFill>
                  <a:srgbClr val="585858"/>
                </a:solidFill>
                <a:latin typeface="Gill Sans MT"/>
                <a:cs typeface="Gill Sans MT"/>
              </a:rPr>
              <a:t>(for</a:t>
            </a:r>
            <a:r>
              <a:rPr sz="1600" kern="0" spc="-25" dirty="0">
                <a:solidFill>
                  <a:srgbClr val="585858"/>
                </a:solidFill>
                <a:latin typeface="Gill Sans MT"/>
                <a:cs typeface="Gill Sans MT"/>
              </a:rPr>
              <a:t> </a:t>
            </a:r>
            <a:r>
              <a:rPr sz="1600" kern="0" dirty="0">
                <a:solidFill>
                  <a:srgbClr val="585858"/>
                </a:solidFill>
                <a:latin typeface="Gill Sans MT"/>
                <a:cs typeface="Gill Sans MT"/>
              </a:rPr>
              <a:t>a</a:t>
            </a:r>
            <a:r>
              <a:rPr sz="1600" kern="0" spc="-25" dirty="0">
                <a:solidFill>
                  <a:srgbClr val="585858"/>
                </a:solidFill>
                <a:latin typeface="Gill Sans MT"/>
                <a:cs typeface="Gill Sans MT"/>
              </a:rPr>
              <a:t> </a:t>
            </a:r>
            <a:r>
              <a:rPr sz="1600" kern="0" dirty="0">
                <a:solidFill>
                  <a:srgbClr val="585858"/>
                </a:solidFill>
                <a:latin typeface="Gill Sans MT"/>
                <a:cs typeface="Gill Sans MT"/>
              </a:rPr>
              <a:t>particular</a:t>
            </a:r>
            <a:r>
              <a:rPr sz="1600" kern="0" spc="-15" dirty="0">
                <a:solidFill>
                  <a:srgbClr val="585858"/>
                </a:solidFill>
                <a:latin typeface="Gill Sans MT"/>
                <a:cs typeface="Gill Sans MT"/>
              </a:rPr>
              <a:t> </a:t>
            </a:r>
            <a:r>
              <a:rPr sz="1600" kern="0" spc="-20" dirty="0">
                <a:solidFill>
                  <a:srgbClr val="585858"/>
                </a:solidFill>
                <a:latin typeface="Gill Sans MT"/>
                <a:cs typeface="Gill Sans MT"/>
              </a:rPr>
              <a:t>environment,</a:t>
            </a:r>
            <a:r>
              <a:rPr sz="1600" kern="0" spc="-155" dirty="0">
                <a:solidFill>
                  <a:srgbClr val="585858"/>
                </a:solidFill>
                <a:latin typeface="Gill Sans MT"/>
                <a:cs typeface="Gill Sans MT"/>
              </a:rPr>
              <a:t> </a:t>
            </a:r>
            <a:r>
              <a:rPr sz="1600" kern="0" dirty="0">
                <a:solidFill>
                  <a:srgbClr val="585858"/>
                </a:solidFill>
                <a:latin typeface="Gill Sans MT"/>
                <a:cs typeface="Gill Sans MT"/>
              </a:rPr>
              <a:t>for</a:t>
            </a:r>
            <a:r>
              <a:rPr sz="1600" kern="0" spc="-25" dirty="0">
                <a:solidFill>
                  <a:srgbClr val="585858"/>
                </a:solidFill>
                <a:latin typeface="Gill Sans MT"/>
                <a:cs typeface="Gill Sans MT"/>
              </a:rPr>
              <a:t> </a:t>
            </a:r>
            <a:r>
              <a:rPr sz="1600" kern="0" spc="-10" dirty="0">
                <a:solidFill>
                  <a:srgbClr val="585858"/>
                </a:solidFill>
                <a:latin typeface="Gill Sans MT"/>
                <a:cs typeface="Gill Sans MT"/>
              </a:rPr>
              <a:t>example)</a:t>
            </a:r>
            <a:endParaRPr sz="1600" kern="0">
              <a:solidFill>
                <a:sysClr val="windowText" lastClr="000000"/>
              </a:solidFill>
              <a:latin typeface="Gill Sans MT"/>
              <a:cs typeface="Gill Sans MT"/>
            </a:endParaRPr>
          </a:p>
          <a:p>
            <a:pPr marL="1155700" lvl="2" indent="-229235" eaLnBrk="1" fontAlgn="auto" hangingPunct="1">
              <a:spcBef>
                <a:spcPts val="885"/>
              </a:spcBef>
              <a:spcAft>
                <a:spcPts val="0"/>
              </a:spcAft>
              <a:buClr>
                <a:srgbClr val="17406C"/>
              </a:buClr>
              <a:buFont typeface="Arial"/>
              <a:buChar char="•"/>
              <a:tabLst>
                <a:tab pos="1155065" algn="l"/>
                <a:tab pos="1156335" algn="l"/>
              </a:tabLst>
              <a:defRPr/>
            </a:pPr>
            <a:r>
              <a:rPr sz="1600" kern="0" dirty="0">
                <a:solidFill>
                  <a:srgbClr val="585858"/>
                </a:solidFill>
                <a:latin typeface="Gill Sans MT"/>
                <a:cs typeface="Gill Sans MT"/>
              </a:rPr>
              <a:t>Can</a:t>
            </a:r>
            <a:r>
              <a:rPr sz="1600" kern="0" spc="-30" dirty="0">
                <a:solidFill>
                  <a:srgbClr val="585858"/>
                </a:solidFill>
                <a:latin typeface="Gill Sans MT"/>
                <a:cs typeface="Gill Sans MT"/>
              </a:rPr>
              <a:t> </a:t>
            </a:r>
            <a:r>
              <a:rPr sz="1600" kern="0" dirty="0">
                <a:solidFill>
                  <a:srgbClr val="585858"/>
                </a:solidFill>
                <a:latin typeface="Gill Sans MT"/>
                <a:cs typeface="Gill Sans MT"/>
              </a:rPr>
              <a:t>be</a:t>
            </a:r>
            <a:r>
              <a:rPr sz="1600" kern="0" spc="-45" dirty="0">
                <a:solidFill>
                  <a:srgbClr val="585858"/>
                </a:solidFill>
                <a:latin typeface="Gill Sans MT"/>
                <a:cs typeface="Gill Sans MT"/>
              </a:rPr>
              <a:t> </a:t>
            </a:r>
            <a:r>
              <a:rPr sz="1600" kern="0" dirty="0">
                <a:solidFill>
                  <a:srgbClr val="585858"/>
                </a:solidFill>
                <a:latin typeface="Gill Sans MT"/>
                <a:cs typeface="Gill Sans MT"/>
              </a:rPr>
              <a:t>used</a:t>
            </a:r>
            <a:r>
              <a:rPr sz="1600" kern="0" spc="-50" dirty="0">
                <a:solidFill>
                  <a:srgbClr val="585858"/>
                </a:solidFill>
                <a:latin typeface="Gill Sans MT"/>
                <a:cs typeface="Gill Sans MT"/>
              </a:rPr>
              <a:t> </a:t>
            </a:r>
            <a:r>
              <a:rPr sz="1600" kern="0" dirty="0">
                <a:solidFill>
                  <a:srgbClr val="585858"/>
                </a:solidFill>
                <a:latin typeface="Gill Sans MT"/>
                <a:cs typeface="Gill Sans MT"/>
              </a:rPr>
              <a:t>to</a:t>
            </a:r>
            <a:r>
              <a:rPr sz="1600" kern="0" spc="-20" dirty="0">
                <a:solidFill>
                  <a:srgbClr val="585858"/>
                </a:solidFill>
                <a:latin typeface="Gill Sans MT"/>
                <a:cs typeface="Gill Sans MT"/>
              </a:rPr>
              <a:t> </a:t>
            </a:r>
            <a:r>
              <a:rPr sz="1600" kern="0" dirty="0">
                <a:solidFill>
                  <a:srgbClr val="585858"/>
                </a:solidFill>
                <a:latin typeface="Gill Sans MT"/>
                <a:cs typeface="Gill Sans MT"/>
              </a:rPr>
              <a:t>discover</a:t>
            </a:r>
            <a:r>
              <a:rPr sz="1600" kern="0" spc="-30" dirty="0">
                <a:solidFill>
                  <a:srgbClr val="585858"/>
                </a:solidFill>
                <a:latin typeface="Gill Sans MT"/>
                <a:cs typeface="Gill Sans MT"/>
              </a:rPr>
              <a:t> </a:t>
            </a:r>
            <a:r>
              <a:rPr sz="1600" kern="0" dirty="0">
                <a:solidFill>
                  <a:srgbClr val="585858"/>
                </a:solidFill>
                <a:latin typeface="Gill Sans MT"/>
                <a:cs typeface="Gill Sans MT"/>
              </a:rPr>
              <a:t>new</a:t>
            </a:r>
            <a:r>
              <a:rPr sz="1600" kern="0" spc="-40" dirty="0">
                <a:solidFill>
                  <a:srgbClr val="585858"/>
                </a:solidFill>
                <a:latin typeface="Gill Sans MT"/>
                <a:cs typeface="Gill Sans MT"/>
              </a:rPr>
              <a:t> </a:t>
            </a:r>
            <a:r>
              <a:rPr sz="1600" kern="0" spc="-10" dirty="0">
                <a:solidFill>
                  <a:srgbClr val="585858"/>
                </a:solidFill>
                <a:latin typeface="Gill Sans MT"/>
                <a:cs typeface="Gill Sans MT"/>
              </a:rPr>
              <a:t>knowledge</a:t>
            </a:r>
            <a:endParaRPr sz="1600" kern="0">
              <a:solidFill>
                <a:sysClr val="windowText" lastClr="000000"/>
              </a:solidFill>
              <a:latin typeface="Gill Sans MT"/>
              <a:cs typeface="Gill Sans MT"/>
            </a:endParaRPr>
          </a:p>
        </p:txBody>
      </p:sp>
      <p:pic>
        <p:nvPicPr>
          <p:cNvPr id="13316" name="object 4" descr="The image features a humanoid robot with a smooth, white exterior. It has a round head with large, expressive eyes and a small mouth, giving it a friendly appearance. The robot has a tablet-like screen on its chest displaying simple graphics. Its arms are outstretched, and it has a rounded body. In the background, there is a soft, modern interior setting with a couch and decorative elements. A person in a blue dress stands nearby, slightly behind the robot. The overall color scheme is light and neutral, contributing to a contemporary atmosphere.">
            <a:extLst>
              <a:ext uri="{FF2B5EF4-FFF2-40B4-BE49-F238E27FC236}">
                <a16:creationId xmlns:a16="http://schemas.microsoft.com/office/drawing/2014/main" id="{CA88B8B4-F781-E657-6D10-C4BC49A9B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463" y="73025"/>
            <a:ext cx="2041525"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2CFBC54B-8AE6-CF12-43D1-F85DE2BFCD66}"/>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9EEBA696-ADC3-4DAF-E72A-352BC9207B46}"/>
              </a:ext>
            </a:extLst>
          </p:cNvPr>
          <p:cNvSpPr>
            <a:spLocks noGrp="1"/>
          </p:cNvSpPr>
          <p:nvPr>
            <p:ph type="sldNum" sz="quarter" idx="12"/>
          </p:nvPr>
        </p:nvSpPr>
        <p:spPr/>
        <p:txBody>
          <a:bodyPr vert="horz" tIns="3175" rtlCol="0"/>
          <a:lstStyle/>
          <a:p>
            <a:pPr marL="38100">
              <a:defRPr/>
            </a:pPr>
            <a:fld id="{01106252-AAFB-44A8-94A2-52FB55A1946D}" type="slidenum">
              <a:rPr spc="-25"/>
              <a:pPr marL="38100">
                <a:defRPr/>
              </a:pPr>
              <a:t>12</a:t>
            </a:fld>
            <a:endParaRPr spc="-25"/>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1A23250-47D8-E415-5FA9-798D48E26023}"/>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14" dirty="0"/>
              <a:t>ALGORITHMS</a:t>
            </a:r>
          </a:p>
        </p:txBody>
      </p:sp>
      <p:sp>
        <p:nvSpPr>
          <p:cNvPr id="3" name="object 3">
            <a:extLst>
              <a:ext uri="{FF2B5EF4-FFF2-40B4-BE49-F238E27FC236}">
                <a16:creationId xmlns:a16="http://schemas.microsoft.com/office/drawing/2014/main" id="{B2415B13-1BBD-14A0-9312-6A251EAD6328}"/>
              </a:ext>
            </a:extLst>
          </p:cNvPr>
          <p:cNvSpPr txBox="1"/>
          <p:nvPr/>
        </p:nvSpPr>
        <p:spPr>
          <a:xfrm>
            <a:off x="906463" y="2082800"/>
            <a:ext cx="7356475" cy="3914775"/>
          </a:xfrm>
          <a:prstGeom prst="rect">
            <a:avLst/>
          </a:prstGeom>
        </p:spPr>
        <p:txBody>
          <a:bodyPr lIns="0" tIns="4508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698500" indent="-228600">
              <a:tabLst>
                <a:tab pos="239713" algn="l"/>
                <a:tab pos="241300" algn="l"/>
              </a:tabLst>
              <a:defRPr>
                <a:solidFill>
                  <a:schemeClr val="tx1"/>
                </a:solidFill>
                <a:latin typeface="Arial" panose="020B0604020202020204" pitchFamily="34" charset="0"/>
              </a:defRPr>
            </a:lvl2pPr>
            <a:lvl3pPr marL="11557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lnSpc>
                <a:spcPts val="2050"/>
              </a:lnSpc>
              <a:spcBef>
                <a:spcPts val="350"/>
              </a:spcBef>
              <a:buClr>
                <a:srgbClr val="17406C"/>
              </a:buClr>
              <a:buFont typeface="Arial" panose="020B0604020202020204" pitchFamily="34" charset="0"/>
              <a:buChar char="•"/>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Sometimes the purpose of a study is to propose a new algorithm for a specific problem:</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1838"/>
              </a:lnSpc>
              <a:spcBef>
                <a:spcPts val="713"/>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algorithm may be for a problem for which there does not exist an algorithm yet</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1938"/>
              </a:lnSpc>
              <a:spcBef>
                <a:spcPts val="463"/>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algorithm may be a better algorithm than the existing algorithms. In this</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ts val="1938"/>
              </a:lnSpc>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case it needs to be shown that it is better.</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525"/>
              </a:spcBef>
              <a:buClr>
                <a:srgbClr val="17406C"/>
              </a:buClr>
              <a:buFont typeface="Arial" panose="020B0604020202020204" pitchFamily="34" charset="0"/>
              <a:buChar char="•"/>
            </a:pPr>
            <a:r>
              <a:rPr lang="en-US" altLang="en-US" sz="1500">
                <a:solidFill>
                  <a:srgbClr val="585858"/>
                </a:solidFill>
                <a:latin typeface="Gill Sans MT" panose="020B0502020104020203" pitchFamily="34" charset="0"/>
                <a:ea typeface="Gill Sans MT" panose="020B0502020104020203" pitchFamily="34" charset="0"/>
                <a:cs typeface="Gill Sans MT" panose="020B0502020104020203" pitchFamily="34" charset="0"/>
              </a:rPr>
              <a:t>Requires simulations</a:t>
            </a:r>
            <a:endParaRPr lang="en-US" altLang="en-US" sz="15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525"/>
              </a:spcBef>
              <a:buClr>
                <a:srgbClr val="17406C"/>
              </a:buClr>
              <a:buFont typeface="Arial" panose="020B0604020202020204" pitchFamily="34" charset="0"/>
              <a:buChar char="•"/>
            </a:pPr>
            <a:r>
              <a:rPr lang="en-US" altLang="en-US" sz="1500">
                <a:solidFill>
                  <a:srgbClr val="585858"/>
                </a:solidFill>
                <a:latin typeface="Gill Sans MT" panose="020B0502020104020203" pitchFamily="34" charset="0"/>
                <a:ea typeface="Gill Sans MT" panose="020B0502020104020203" pitchFamily="34" charset="0"/>
                <a:cs typeface="Gill Sans MT" panose="020B0502020104020203" pitchFamily="34" charset="0"/>
              </a:rPr>
              <a:t>Or proof in the case of a computational complexity angle.</a:t>
            </a:r>
            <a:endParaRPr lang="en-US" altLang="en-US" sz="15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488"/>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Sometimes an algorithm is not the major thrust, but is part of the research</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463"/>
              </a:spcBef>
              <a:buClr>
                <a:srgbClr val="17406C"/>
              </a:buClr>
              <a:buFont typeface="Arial" panose="020B0604020202020204" pitchFamily="34" charset="0"/>
              <a:buChar char="•"/>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How to report on an algorithms is not always obvious:</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13"/>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What notation to use?</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488"/>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What level of detail to give?</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Look at examples of papers in that field to see what is normally done</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14340" name="object 4" descr="The image features a flowchart with various colored shapes. There are five rectangular shapes: two in blue, one in yellow, one in green, and one in red. The red shape is a diamond, indicating a decision point. Black arrows connect the shapes, indicating the flow of information or steps. The background is white, providing contrast to the colorful elements.">
            <a:extLst>
              <a:ext uri="{FF2B5EF4-FFF2-40B4-BE49-F238E27FC236}">
                <a16:creationId xmlns:a16="http://schemas.microsoft.com/office/drawing/2014/main" id="{70B2A39A-6CFC-6651-78F6-85B01AC2F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950" y="71438"/>
            <a:ext cx="2403475"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46565DB1-C07C-33FB-4E05-2C56D2C79AA3}"/>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3611DBE4-DAB3-5C69-2628-46CB2C1A0D07}"/>
              </a:ext>
            </a:extLst>
          </p:cNvPr>
          <p:cNvSpPr>
            <a:spLocks noGrp="1"/>
          </p:cNvSpPr>
          <p:nvPr>
            <p:ph type="sldNum" sz="quarter" idx="12"/>
          </p:nvPr>
        </p:nvSpPr>
        <p:spPr/>
        <p:txBody>
          <a:bodyPr vert="horz" tIns="3175" rtlCol="0"/>
          <a:lstStyle/>
          <a:p>
            <a:pPr marL="38100">
              <a:defRPr/>
            </a:pPr>
            <a:fld id="{3B71BCF2-B064-4F8C-9AD2-FCBBA1CCD975}" type="slidenum">
              <a:rPr spc="-25"/>
              <a:pPr marL="38100">
                <a:defRPr/>
              </a:pPr>
              <a:t>13</a:t>
            </a:fld>
            <a:endParaRPr spc="-25"/>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0AD6D7A-64B8-5F46-B44F-CF8F67C51CA3}"/>
              </a:ext>
            </a:extLst>
          </p:cNvPr>
          <p:cNvSpPr txBox="1">
            <a:spLocks noGrp="1"/>
          </p:cNvSpPr>
          <p:nvPr>
            <p:ph type="title"/>
          </p:nvPr>
        </p:nvSpPr>
        <p:spPr>
          <a:xfrm>
            <a:off x="979488" y="220663"/>
            <a:ext cx="3644900" cy="803275"/>
          </a:xfrm>
        </p:spPr>
        <p:txBody>
          <a:bodyPr tIns="12700" rtlCol="0"/>
          <a:lstStyle/>
          <a:p>
            <a:pPr marL="12700" eaLnBrk="1" fontAlgn="auto" hangingPunct="1">
              <a:spcBef>
                <a:spcPts val="100"/>
              </a:spcBef>
              <a:spcAft>
                <a:spcPts val="0"/>
              </a:spcAft>
              <a:defRPr/>
            </a:pPr>
            <a:r>
              <a:rPr spc="125" dirty="0"/>
              <a:t>EXPERIMENTS</a:t>
            </a:r>
          </a:p>
        </p:txBody>
      </p:sp>
      <p:sp>
        <p:nvSpPr>
          <p:cNvPr id="3" name="object 3">
            <a:extLst>
              <a:ext uri="{FF2B5EF4-FFF2-40B4-BE49-F238E27FC236}">
                <a16:creationId xmlns:a16="http://schemas.microsoft.com/office/drawing/2014/main" id="{180FC2D5-6EA1-9E81-679D-40224EF8DBEA}"/>
              </a:ext>
            </a:extLst>
          </p:cNvPr>
          <p:cNvSpPr txBox="1"/>
          <p:nvPr/>
        </p:nvSpPr>
        <p:spPr>
          <a:xfrm>
            <a:off x="968375" y="1022350"/>
            <a:ext cx="7832725" cy="5214938"/>
          </a:xfrm>
          <a:prstGeom prst="rect">
            <a:avLst/>
          </a:prstGeom>
        </p:spPr>
        <p:txBody>
          <a:bodyPr lIns="0" tIns="146685" rIns="0" bIns="0">
            <a:spAutoFit/>
          </a:bodyPr>
          <a:lstStyle/>
          <a:p>
            <a:pPr marL="12700" eaLnBrk="1" fontAlgn="auto" hangingPunct="1">
              <a:spcBef>
                <a:spcPts val="1155"/>
              </a:spcBef>
              <a:spcAft>
                <a:spcPts val="0"/>
              </a:spcAft>
              <a:defRPr/>
            </a:pPr>
            <a:r>
              <a:rPr sz="2000" kern="0" dirty="0">
                <a:solidFill>
                  <a:srgbClr val="585858"/>
                </a:solidFill>
                <a:latin typeface="Gill Sans MT"/>
                <a:cs typeface="Gill Sans MT"/>
              </a:rPr>
              <a:t>Main</a:t>
            </a:r>
            <a:r>
              <a:rPr sz="2000" kern="0" spc="-20" dirty="0">
                <a:solidFill>
                  <a:srgbClr val="585858"/>
                </a:solidFill>
                <a:latin typeface="Gill Sans MT"/>
                <a:cs typeface="Gill Sans MT"/>
              </a:rPr>
              <a:t> </a:t>
            </a:r>
            <a:r>
              <a:rPr sz="2000" kern="0" dirty="0">
                <a:solidFill>
                  <a:srgbClr val="585858"/>
                </a:solidFill>
                <a:latin typeface="Gill Sans MT"/>
                <a:cs typeface="Gill Sans MT"/>
              </a:rPr>
              <a:t>idea</a:t>
            </a:r>
            <a:r>
              <a:rPr sz="2000" kern="0" spc="-20" dirty="0">
                <a:solidFill>
                  <a:srgbClr val="585858"/>
                </a:solidFill>
                <a:latin typeface="Gill Sans MT"/>
                <a:cs typeface="Gill Sans MT"/>
              </a:rPr>
              <a:t> </a:t>
            </a:r>
            <a:r>
              <a:rPr sz="2000" kern="0" dirty="0">
                <a:solidFill>
                  <a:srgbClr val="585858"/>
                </a:solidFill>
                <a:latin typeface="Gill Sans MT"/>
                <a:cs typeface="Gill Sans MT"/>
              </a:rPr>
              <a:t>is to</a:t>
            </a:r>
            <a:r>
              <a:rPr sz="2000" kern="0" spc="-20" dirty="0">
                <a:solidFill>
                  <a:srgbClr val="585858"/>
                </a:solidFill>
                <a:latin typeface="Gill Sans MT"/>
                <a:cs typeface="Gill Sans MT"/>
              </a:rPr>
              <a:t> </a:t>
            </a:r>
            <a:r>
              <a:rPr sz="2000" kern="0" dirty="0">
                <a:solidFill>
                  <a:srgbClr val="585858"/>
                </a:solidFill>
                <a:latin typeface="Gill Sans MT"/>
                <a:cs typeface="Gill Sans MT"/>
              </a:rPr>
              <a:t>try</a:t>
            </a:r>
            <a:r>
              <a:rPr sz="2000" kern="0" spc="-20" dirty="0">
                <a:solidFill>
                  <a:srgbClr val="585858"/>
                </a:solidFill>
                <a:latin typeface="Gill Sans MT"/>
                <a:cs typeface="Gill Sans MT"/>
              </a:rPr>
              <a:t> </a:t>
            </a:r>
            <a:r>
              <a:rPr sz="2000" kern="0" dirty="0">
                <a:solidFill>
                  <a:srgbClr val="585858"/>
                </a:solidFill>
                <a:latin typeface="Gill Sans MT"/>
                <a:cs typeface="Gill Sans MT"/>
              </a:rPr>
              <a:t>something</a:t>
            </a:r>
            <a:r>
              <a:rPr sz="2000" kern="0" spc="-50" dirty="0">
                <a:solidFill>
                  <a:srgbClr val="585858"/>
                </a:solidFill>
                <a:latin typeface="Gill Sans MT"/>
                <a:cs typeface="Gill Sans MT"/>
              </a:rPr>
              <a:t> </a:t>
            </a:r>
            <a:r>
              <a:rPr sz="2000" kern="0" dirty="0">
                <a:solidFill>
                  <a:srgbClr val="585858"/>
                </a:solidFill>
                <a:latin typeface="Gill Sans MT"/>
                <a:cs typeface="Gill Sans MT"/>
              </a:rPr>
              <a:t>and note</a:t>
            </a:r>
            <a:r>
              <a:rPr sz="2000" kern="0" spc="-25" dirty="0">
                <a:solidFill>
                  <a:srgbClr val="585858"/>
                </a:solidFill>
                <a:latin typeface="Gill Sans MT"/>
                <a:cs typeface="Gill Sans MT"/>
              </a:rPr>
              <a:t> </a:t>
            </a:r>
            <a:r>
              <a:rPr sz="2000" kern="0" dirty="0">
                <a:solidFill>
                  <a:srgbClr val="585858"/>
                </a:solidFill>
                <a:latin typeface="Gill Sans MT"/>
                <a:cs typeface="Gill Sans MT"/>
              </a:rPr>
              <a:t>what</a:t>
            </a:r>
            <a:r>
              <a:rPr sz="2000" kern="0" spc="-25" dirty="0">
                <a:solidFill>
                  <a:srgbClr val="585858"/>
                </a:solidFill>
                <a:latin typeface="Gill Sans MT"/>
                <a:cs typeface="Gill Sans MT"/>
              </a:rPr>
              <a:t> </a:t>
            </a:r>
            <a:r>
              <a:rPr sz="2000" kern="0" spc="-10" dirty="0">
                <a:solidFill>
                  <a:srgbClr val="585858"/>
                </a:solidFill>
                <a:latin typeface="Gill Sans MT"/>
                <a:cs typeface="Gill Sans MT"/>
              </a:rPr>
              <a:t>happens:</a:t>
            </a:r>
            <a:endParaRPr sz="2000" kern="0">
              <a:solidFill>
                <a:sysClr val="windowText" lastClr="000000"/>
              </a:solidFill>
              <a:latin typeface="Gill Sans MT"/>
              <a:cs typeface="Gill Sans MT"/>
            </a:endParaRPr>
          </a:p>
          <a:p>
            <a:pPr marL="698500" indent="-229235" eaLnBrk="1" fontAlgn="auto" hangingPunct="1">
              <a:spcBef>
                <a:spcPts val="940"/>
              </a:spcBef>
              <a:spcAft>
                <a:spcPts val="0"/>
              </a:spcAft>
              <a:buClr>
                <a:srgbClr val="17406C"/>
              </a:buClr>
              <a:buFontTx/>
              <a:buChar char="–"/>
              <a:tabLst>
                <a:tab pos="699135" algn="l"/>
              </a:tabLst>
              <a:defRPr/>
            </a:pPr>
            <a:r>
              <a:rPr kern="0" dirty="0">
                <a:solidFill>
                  <a:srgbClr val="585858"/>
                </a:solidFill>
                <a:latin typeface="Gill Sans MT"/>
                <a:cs typeface="Gill Sans MT"/>
              </a:rPr>
              <a:t>Exploratory</a:t>
            </a:r>
            <a:r>
              <a:rPr kern="0" spc="40" dirty="0">
                <a:solidFill>
                  <a:srgbClr val="585858"/>
                </a:solidFill>
                <a:latin typeface="Gill Sans MT"/>
                <a:cs typeface="Gill Sans MT"/>
              </a:rPr>
              <a:t> </a:t>
            </a:r>
            <a:r>
              <a:rPr kern="0" spc="-10" dirty="0">
                <a:solidFill>
                  <a:srgbClr val="585858"/>
                </a:solidFill>
                <a:latin typeface="Gill Sans MT"/>
                <a:cs typeface="Gill Sans MT"/>
              </a:rPr>
              <a:t>experiment:</a:t>
            </a:r>
            <a:endParaRPr kern="0">
              <a:solidFill>
                <a:sysClr val="windowText" lastClr="000000"/>
              </a:solidFill>
              <a:latin typeface="Gill Sans MT"/>
              <a:cs typeface="Gill Sans MT"/>
            </a:endParaRPr>
          </a:p>
          <a:p>
            <a:pPr marL="1155700" lvl="1" indent="-229235" eaLnBrk="1" fontAlgn="auto" hangingPunct="1">
              <a:spcBef>
                <a:spcPts val="919"/>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Play</a:t>
            </a:r>
            <a:r>
              <a:rPr sz="1600" kern="0" spc="-50" dirty="0">
                <a:solidFill>
                  <a:srgbClr val="585858"/>
                </a:solidFill>
                <a:latin typeface="Gill Sans MT"/>
                <a:cs typeface="Gill Sans MT"/>
              </a:rPr>
              <a:t> </a:t>
            </a:r>
            <a:r>
              <a:rPr sz="1600" kern="0" dirty="0">
                <a:solidFill>
                  <a:srgbClr val="585858"/>
                </a:solidFill>
                <a:latin typeface="Gill Sans MT"/>
                <a:cs typeface="Gill Sans MT"/>
              </a:rPr>
              <a:t>around</a:t>
            </a:r>
            <a:r>
              <a:rPr sz="1600" kern="0" spc="-55" dirty="0">
                <a:solidFill>
                  <a:srgbClr val="585858"/>
                </a:solidFill>
                <a:latin typeface="Gill Sans MT"/>
                <a:cs typeface="Gill Sans MT"/>
              </a:rPr>
              <a:t> </a:t>
            </a:r>
            <a:r>
              <a:rPr sz="1600" kern="0" dirty="0">
                <a:solidFill>
                  <a:srgbClr val="585858"/>
                </a:solidFill>
                <a:latin typeface="Gill Sans MT"/>
                <a:cs typeface="Gill Sans MT"/>
              </a:rPr>
              <a:t>with</a:t>
            </a:r>
            <a:r>
              <a:rPr sz="1600" kern="0" spc="-35" dirty="0">
                <a:solidFill>
                  <a:srgbClr val="585858"/>
                </a:solidFill>
                <a:latin typeface="Gill Sans MT"/>
                <a:cs typeface="Gill Sans MT"/>
              </a:rPr>
              <a:t> </a:t>
            </a:r>
            <a:r>
              <a:rPr sz="1600" kern="0" dirty="0">
                <a:solidFill>
                  <a:srgbClr val="585858"/>
                </a:solidFill>
                <a:latin typeface="Gill Sans MT"/>
                <a:cs typeface="Gill Sans MT"/>
              </a:rPr>
              <a:t>something</a:t>
            </a:r>
            <a:r>
              <a:rPr sz="1600" kern="0" spc="-30" dirty="0">
                <a:solidFill>
                  <a:srgbClr val="585858"/>
                </a:solidFill>
                <a:latin typeface="Gill Sans MT"/>
                <a:cs typeface="Gill Sans MT"/>
              </a:rPr>
              <a:t> </a:t>
            </a:r>
            <a:r>
              <a:rPr sz="1600" kern="0" dirty="0">
                <a:solidFill>
                  <a:srgbClr val="585858"/>
                </a:solidFill>
                <a:latin typeface="Gill Sans MT"/>
                <a:cs typeface="Gill Sans MT"/>
              </a:rPr>
              <a:t>to</a:t>
            </a:r>
            <a:r>
              <a:rPr sz="1600" kern="0" spc="-45" dirty="0">
                <a:solidFill>
                  <a:srgbClr val="585858"/>
                </a:solidFill>
                <a:latin typeface="Gill Sans MT"/>
                <a:cs typeface="Gill Sans MT"/>
              </a:rPr>
              <a:t> </a:t>
            </a:r>
            <a:r>
              <a:rPr sz="1600" kern="0" dirty="0">
                <a:solidFill>
                  <a:srgbClr val="585858"/>
                </a:solidFill>
                <a:latin typeface="Gill Sans MT"/>
                <a:cs typeface="Gill Sans MT"/>
              </a:rPr>
              <a:t>see</a:t>
            </a:r>
            <a:r>
              <a:rPr sz="1600" kern="0" spc="-50" dirty="0">
                <a:solidFill>
                  <a:srgbClr val="585858"/>
                </a:solidFill>
                <a:latin typeface="Gill Sans MT"/>
                <a:cs typeface="Gill Sans MT"/>
              </a:rPr>
              <a:t> </a:t>
            </a:r>
            <a:r>
              <a:rPr sz="1600" kern="0" dirty="0">
                <a:solidFill>
                  <a:srgbClr val="585858"/>
                </a:solidFill>
                <a:latin typeface="Gill Sans MT"/>
                <a:cs typeface="Gill Sans MT"/>
              </a:rPr>
              <a:t>what</a:t>
            </a:r>
            <a:r>
              <a:rPr sz="1600" kern="0" spc="-45" dirty="0">
                <a:solidFill>
                  <a:srgbClr val="585858"/>
                </a:solidFill>
                <a:latin typeface="Gill Sans MT"/>
                <a:cs typeface="Gill Sans MT"/>
              </a:rPr>
              <a:t> </a:t>
            </a:r>
            <a:r>
              <a:rPr sz="1600" kern="0" spc="-10" dirty="0">
                <a:solidFill>
                  <a:srgbClr val="585858"/>
                </a:solidFill>
                <a:latin typeface="Gill Sans MT"/>
                <a:cs typeface="Gill Sans MT"/>
              </a:rPr>
              <a:t>happens</a:t>
            </a:r>
            <a:endParaRPr sz="1600" kern="0">
              <a:solidFill>
                <a:sysClr val="windowText" lastClr="000000"/>
              </a:solidFill>
              <a:latin typeface="Gill Sans MT"/>
              <a:cs typeface="Gill Sans MT"/>
            </a:endParaRPr>
          </a:p>
          <a:p>
            <a:pPr marL="698500" indent="-229235" eaLnBrk="1" fontAlgn="auto" hangingPunct="1">
              <a:spcBef>
                <a:spcPts val="894"/>
              </a:spcBef>
              <a:spcAft>
                <a:spcPts val="0"/>
              </a:spcAft>
              <a:buClr>
                <a:srgbClr val="17406C"/>
              </a:buClr>
              <a:buFontTx/>
              <a:buChar char="–"/>
              <a:tabLst>
                <a:tab pos="699135" algn="l"/>
              </a:tabLst>
              <a:defRPr/>
            </a:pPr>
            <a:r>
              <a:rPr kern="0" dirty="0">
                <a:solidFill>
                  <a:srgbClr val="585858"/>
                </a:solidFill>
                <a:latin typeface="Gill Sans MT"/>
                <a:cs typeface="Gill Sans MT"/>
              </a:rPr>
              <a:t>Experiment</a:t>
            </a:r>
            <a:r>
              <a:rPr kern="0" spc="-10" dirty="0">
                <a:solidFill>
                  <a:srgbClr val="585858"/>
                </a:solidFill>
                <a:latin typeface="Gill Sans MT"/>
                <a:cs typeface="Gill Sans MT"/>
              </a:rPr>
              <a:t> </a:t>
            </a:r>
            <a:r>
              <a:rPr kern="0" dirty="0">
                <a:solidFill>
                  <a:srgbClr val="585858"/>
                </a:solidFill>
                <a:latin typeface="Gill Sans MT"/>
                <a:cs typeface="Gill Sans MT"/>
              </a:rPr>
              <a:t>to</a:t>
            </a:r>
            <a:r>
              <a:rPr kern="0" spc="-20" dirty="0">
                <a:solidFill>
                  <a:srgbClr val="585858"/>
                </a:solidFill>
                <a:latin typeface="Gill Sans MT"/>
                <a:cs typeface="Gill Sans MT"/>
              </a:rPr>
              <a:t> </a:t>
            </a:r>
            <a:r>
              <a:rPr kern="0" dirty="0">
                <a:solidFill>
                  <a:srgbClr val="585858"/>
                </a:solidFill>
                <a:latin typeface="Gill Sans MT"/>
                <a:cs typeface="Gill Sans MT"/>
              </a:rPr>
              <a:t>test</a:t>
            </a:r>
            <a:r>
              <a:rPr kern="0" spc="-15" dirty="0">
                <a:solidFill>
                  <a:srgbClr val="585858"/>
                </a:solidFill>
                <a:latin typeface="Gill Sans MT"/>
                <a:cs typeface="Gill Sans MT"/>
              </a:rPr>
              <a:t> </a:t>
            </a:r>
            <a:r>
              <a:rPr kern="0" dirty="0">
                <a:solidFill>
                  <a:srgbClr val="585858"/>
                </a:solidFill>
                <a:latin typeface="Gill Sans MT"/>
                <a:cs typeface="Gill Sans MT"/>
              </a:rPr>
              <a:t>a</a:t>
            </a:r>
            <a:r>
              <a:rPr kern="0" spc="-15" dirty="0">
                <a:solidFill>
                  <a:srgbClr val="585858"/>
                </a:solidFill>
                <a:latin typeface="Gill Sans MT"/>
                <a:cs typeface="Gill Sans MT"/>
              </a:rPr>
              <a:t> </a:t>
            </a:r>
            <a:r>
              <a:rPr kern="0" spc="-10" dirty="0">
                <a:solidFill>
                  <a:srgbClr val="585858"/>
                </a:solidFill>
                <a:latin typeface="Gill Sans MT"/>
                <a:cs typeface="Gill Sans MT"/>
              </a:rPr>
              <a:t>theory:</a:t>
            </a:r>
            <a:endParaRPr kern="0">
              <a:solidFill>
                <a:sysClr val="windowText" lastClr="000000"/>
              </a:solidFill>
              <a:latin typeface="Gill Sans MT"/>
              <a:cs typeface="Gill Sans MT"/>
            </a:endParaRPr>
          </a:p>
          <a:p>
            <a:pPr marL="1155700" lvl="1" indent="-229235" eaLnBrk="1" fontAlgn="auto" hangingPunct="1">
              <a:spcBef>
                <a:spcPts val="910"/>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Design</a:t>
            </a:r>
            <a:r>
              <a:rPr sz="1600" kern="0" spc="-30" dirty="0">
                <a:solidFill>
                  <a:srgbClr val="585858"/>
                </a:solidFill>
                <a:latin typeface="Gill Sans MT"/>
                <a:cs typeface="Gill Sans MT"/>
              </a:rPr>
              <a:t> </a:t>
            </a:r>
            <a:r>
              <a:rPr sz="1600" kern="0" dirty="0">
                <a:solidFill>
                  <a:srgbClr val="585858"/>
                </a:solidFill>
                <a:latin typeface="Gill Sans MT"/>
                <a:cs typeface="Gill Sans MT"/>
              </a:rPr>
              <a:t>an</a:t>
            </a:r>
            <a:r>
              <a:rPr sz="1600" kern="0" spc="-15" dirty="0">
                <a:solidFill>
                  <a:srgbClr val="585858"/>
                </a:solidFill>
                <a:latin typeface="Gill Sans MT"/>
                <a:cs typeface="Gill Sans MT"/>
              </a:rPr>
              <a:t> </a:t>
            </a:r>
            <a:r>
              <a:rPr sz="1600" kern="0" spc="-10" dirty="0">
                <a:solidFill>
                  <a:srgbClr val="585858"/>
                </a:solidFill>
                <a:latin typeface="Gill Sans MT"/>
                <a:cs typeface="Gill Sans MT"/>
              </a:rPr>
              <a:t>experiment</a:t>
            </a:r>
            <a:endParaRPr sz="1600" kern="0">
              <a:solidFill>
                <a:sysClr val="windowText" lastClr="000000"/>
              </a:solidFill>
              <a:latin typeface="Gill Sans MT"/>
              <a:cs typeface="Gill Sans MT"/>
            </a:endParaRPr>
          </a:p>
          <a:p>
            <a:pPr marL="1155700" lvl="1" indent="-229235" eaLnBrk="1" fontAlgn="auto" hangingPunct="1">
              <a:spcBef>
                <a:spcPts val="900"/>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Conduct</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experiment</a:t>
            </a:r>
            <a:endParaRPr sz="1600" kern="0">
              <a:solidFill>
                <a:sysClr val="windowText" lastClr="000000"/>
              </a:solidFill>
              <a:latin typeface="Gill Sans MT"/>
              <a:cs typeface="Gill Sans MT"/>
            </a:endParaRPr>
          </a:p>
          <a:p>
            <a:pPr marL="1155700" lvl="1" indent="-229235" eaLnBrk="1" fontAlgn="auto" hangingPunct="1">
              <a:spcBef>
                <a:spcPts val="885"/>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Observe</a:t>
            </a:r>
            <a:r>
              <a:rPr sz="1600" kern="0" spc="-65" dirty="0">
                <a:solidFill>
                  <a:srgbClr val="585858"/>
                </a:solidFill>
                <a:latin typeface="Gill Sans MT"/>
                <a:cs typeface="Gill Sans MT"/>
              </a:rPr>
              <a:t> </a:t>
            </a:r>
            <a:r>
              <a:rPr sz="1600" kern="0" spc="-10" dirty="0">
                <a:solidFill>
                  <a:srgbClr val="585858"/>
                </a:solidFill>
                <a:latin typeface="Gill Sans MT"/>
                <a:cs typeface="Gill Sans MT"/>
              </a:rPr>
              <a:t>results</a:t>
            </a:r>
            <a:endParaRPr sz="1600" kern="0">
              <a:solidFill>
                <a:sysClr val="windowText" lastClr="000000"/>
              </a:solidFill>
              <a:latin typeface="Gill Sans MT"/>
              <a:cs typeface="Gill Sans MT"/>
            </a:endParaRPr>
          </a:p>
          <a:p>
            <a:pPr marL="698500" indent="-229235" eaLnBrk="1" fontAlgn="auto" hangingPunct="1">
              <a:spcBef>
                <a:spcPts val="894"/>
              </a:spcBef>
              <a:spcAft>
                <a:spcPts val="0"/>
              </a:spcAft>
              <a:buClr>
                <a:srgbClr val="17406C"/>
              </a:buClr>
              <a:buFontTx/>
              <a:buChar char="–"/>
              <a:tabLst>
                <a:tab pos="699135" algn="l"/>
              </a:tabLst>
              <a:defRPr/>
            </a:pPr>
            <a:r>
              <a:rPr kern="0" dirty="0">
                <a:solidFill>
                  <a:srgbClr val="585858"/>
                </a:solidFill>
                <a:latin typeface="Gill Sans MT"/>
                <a:cs typeface="Gill Sans MT"/>
              </a:rPr>
              <a:t>Experiment</a:t>
            </a:r>
            <a:r>
              <a:rPr kern="0" spc="-10" dirty="0">
                <a:solidFill>
                  <a:srgbClr val="585858"/>
                </a:solidFill>
                <a:latin typeface="Gill Sans MT"/>
                <a:cs typeface="Gill Sans MT"/>
              </a:rPr>
              <a:t> </a:t>
            </a:r>
            <a:r>
              <a:rPr kern="0" dirty="0">
                <a:solidFill>
                  <a:srgbClr val="585858"/>
                </a:solidFill>
                <a:latin typeface="Gill Sans MT"/>
                <a:cs typeface="Gill Sans MT"/>
              </a:rPr>
              <a:t>to</a:t>
            </a:r>
            <a:r>
              <a:rPr kern="0" spc="-20" dirty="0">
                <a:solidFill>
                  <a:srgbClr val="585858"/>
                </a:solidFill>
                <a:latin typeface="Gill Sans MT"/>
                <a:cs typeface="Gill Sans MT"/>
              </a:rPr>
              <a:t> </a:t>
            </a:r>
            <a:r>
              <a:rPr kern="0" dirty="0">
                <a:solidFill>
                  <a:srgbClr val="585858"/>
                </a:solidFill>
                <a:latin typeface="Gill Sans MT"/>
                <a:cs typeface="Gill Sans MT"/>
              </a:rPr>
              <a:t>empirically</a:t>
            </a:r>
            <a:r>
              <a:rPr kern="0" spc="-10" dirty="0">
                <a:solidFill>
                  <a:srgbClr val="585858"/>
                </a:solidFill>
                <a:latin typeface="Gill Sans MT"/>
                <a:cs typeface="Gill Sans MT"/>
              </a:rPr>
              <a:t> </a:t>
            </a:r>
            <a:r>
              <a:rPr kern="0" dirty="0">
                <a:solidFill>
                  <a:srgbClr val="585858"/>
                </a:solidFill>
                <a:latin typeface="Gill Sans MT"/>
                <a:cs typeface="Gill Sans MT"/>
              </a:rPr>
              <a:t>validate</a:t>
            </a:r>
            <a:r>
              <a:rPr kern="0" spc="-25" dirty="0">
                <a:solidFill>
                  <a:srgbClr val="585858"/>
                </a:solidFill>
                <a:latin typeface="Gill Sans MT"/>
                <a:cs typeface="Gill Sans MT"/>
              </a:rPr>
              <a:t> </a:t>
            </a:r>
            <a:r>
              <a:rPr kern="0" dirty="0">
                <a:solidFill>
                  <a:srgbClr val="585858"/>
                </a:solidFill>
                <a:latin typeface="Gill Sans MT"/>
                <a:cs typeface="Gill Sans MT"/>
              </a:rPr>
              <a:t>a</a:t>
            </a:r>
            <a:r>
              <a:rPr kern="0" spc="-20" dirty="0">
                <a:solidFill>
                  <a:srgbClr val="585858"/>
                </a:solidFill>
                <a:latin typeface="Gill Sans MT"/>
                <a:cs typeface="Gill Sans MT"/>
              </a:rPr>
              <a:t> </a:t>
            </a:r>
            <a:r>
              <a:rPr kern="0" dirty="0">
                <a:solidFill>
                  <a:srgbClr val="585858"/>
                </a:solidFill>
                <a:latin typeface="Gill Sans MT"/>
                <a:cs typeface="Gill Sans MT"/>
              </a:rPr>
              <a:t>theory/hypothesis</a:t>
            </a:r>
            <a:r>
              <a:rPr kern="0" spc="-55" dirty="0">
                <a:solidFill>
                  <a:srgbClr val="585858"/>
                </a:solidFill>
                <a:latin typeface="Gill Sans MT"/>
                <a:cs typeface="Gill Sans MT"/>
              </a:rPr>
              <a:t> </a:t>
            </a:r>
            <a:r>
              <a:rPr kern="0" dirty="0">
                <a:solidFill>
                  <a:srgbClr val="585858"/>
                </a:solidFill>
                <a:latin typeface="Gill Sans MT"/>
                <a:cs typeface="Gill Sans MT"/>
              </a:rPr>
              <a:t>(typically</a:t>
            </a:r>
            <a:r>
              <a:rPr kern="0" spc="-5" dirty="0">
                <a:solidFill>
                  <a:srgbClr val="585858"/>
                </a:solidFill>
                <a:latin typeface="Gill Sans MT"/>
                <a:cs typeface="Gill Sans MT"/>
              </a:rPr>
              <a:t> </a:t>
            </a:r>
            <a:r>
              <a:rPr kern="0" spc="-10" dirty="0">
                <a:solidFill>
                  <a:srgbClr val="585858"/>
                </a:solidFill>
                <a:latin typeface="Gill Sans MT"/>
                <a:cs typeface="Gill Sans MT"/>
              </a:rPr>
              <a:t>simulations):</a:t>
            </a:r>
            <a:endParaRPr kern="0">
              <a:solidFill>
                <a:sysClr val="windowText" lastClr="000000"/>
              </a:solidFill>
              <a:latin typeface="Gill Sans MT"/>
              <a:cs typeface="Gill Sans MT"/>
            </a:endParaRPr>
          </a:p>
          <a:p>
            <a:pPr marL="1155700" lvl="1" indent="-229235" eaLnBrk="1" fontAlgn="auto" hangingPunct="1">
              <a:spcBef>
                <a:spcPts val="919"/>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Design</a:t>
            </a:r>
            <a:r>
              <a:rPr sz="1600" kern="0" spc="-60" dirty="0">
                <a:solidFill>
                  <a:srgbClr val="585858"/>
                </a:solidFill>
                <a:latin typeface="Gill Sans MT"/>
                <a:cs typeface="Gill Sans MT"/>
              </a:rPr>
              <a:t> </a:t>
            </a:r>
            <a:r>
              <a:rPr sz="1600" kern="0" dirty="0">
                <a:solidFill>
                  <a:srgbClr val="585858"/>
                </a:solidFill>
                <a:latin typeface="Gill Sans MT"/>
                <a:cs typeface="Gill Sans MT"/>
              </a:rPr>
              <a:t>statistical</a:t>
            </a:r>
            <a:r>
              <a:rPr sz="1600" kern="0" spc="-10" dirty="0">
                <a:solidFill>
                  <a:srgbClr val="585858"/>
                </a:solidFill>
                <a:latin typeface="Gill Sans MT"/>
                <a:cs typeface="Gill Sans MT"/>
              </a:rPr>
              <a:t> experiment</a:t>
            </a:r>
            <a:endParaRPr sz="1600" kern="0">
              <a:solidFill>
                <a:sysClr val="windowText" lastClr="000000"/>
              </a:solidFill>
              <a:latin typeface="Gill Sans MT"/>
              <a:cs typeface="Gill Sans MT"/>
            </a:endParaRPr>
          </a:p>
          <a:p>
            <a:pPr marL="1155700" lvl="1" indent="-229235" eaLnBrk="1" fontAlgn="auto" hangingPunct="1">
              <a:spcBef>
                <a:spcPts val="890"/>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Formulate</a:t>
            </a:r>
            <a:r>
              <a:rPr sz="1600" kern="0" spc="-80" dirty="0">
                <a:solidFill>
                  <a:srgbClr val="585858"/>
                </a:solidFill>
                <a:latin typeface="Gill Sans MT"/>
                <a:cs typeface="Gill Sans MT"/>
              </a:rPr>
              <a:t> </a:t>
            </a:r>
            <a:r>
              <a:rPr sz="1600" kern="0" spc="-10" dirty="0">
                <a:solidFill>
                  <a:srgbClr val="585858"/>
                </a:solidFill>
                <a:latin typeface="Gill Sans MT"/>
                <a:cs typeface="Gill Sans MT"/>
              </a:rPr>
              <a:t>hypotheses</a:t>
            </a:r>
            <a:endParaRPr sz="1600" kern="0">
              <a:solidFill>
                <a:sysClr val="windowText" lastClr="000000"/>
              </a:solidFill>
              <a:latin typeface="Gill Sans MT"/>
              <a:cs typeface="Gill Sans MT"/>
            </a:endParaRPr>
          </a:p>
          <a:p>
            <a:pPr marL="1155700" lvl="1" indent="-229235" eaLnBrk="1" fontAlgn="auto" hangingPunct="1">
              <a:spcBef>
                <a:spcPts val="890"/>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Conduct</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experiment</a:t>
            </a:r>
            <a:endParaRPr sz="1600" kern="0">
              <a:solidFill>
                <a:sysClr val="windowText" lastClr="000000"/>
              </a:solidFill>
              <a:latin typeface="Gill Sans MT"/>
              <a:cs typeface="Gill Sans MT"/>
            </a:endParaRPr>
          </a:p>
          <a:p>
            <a:pPr marL="1155700" lvl="1" indent="-229235" eaLnBrk="1" fontAlgn="auto" hangingPunct="1">
              <a:spcBef>
                <a:spcPts val="900"/>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Collect</a:t>
            </a:r>
            <a:r>
              <a:rPr sz="1600" kern="0" spc="-55" dirty="0">
                <a:solidFill>
                  <a:srgbClr val="585858"/>
                </a:solidFill>
                <a:latin typeface="Gill Sans MT"/>
                <a:cs typeface="Gill Sans MT"/>
              </a:rPr>
              <a:t> </a:t>
            </a:r>
            <a:r>
              <a:rPr sz="1600" kern="0" spc="-20" dirty="0">
                <a:solidFill>
                  <a:srgbClr val="585858"/>
                </a:solidFill>
                <a:latin typeface="Gill Sans MT"/>
                <a:cs typeface="Gill Sans MT"/>
              </a:rPr>
              <a:t>data</a:t>
            </a:r>
            <a:endParaRPr sz="1600" kern="0">
              <a:solidFill>
                <a:sysClr val="windowText" lastClr="000000"/>
              </a:solidFill>
              <a:latin typeface="Gill Sans MT"/>
              <a:cs typeface="Gill Sans MT"/>
            </a:endParaRPr>
          </a:p>
          <a:p>
            <a:pPr marL="1155700" lvl="1" indent="-229235" eaLnBrk="1" fontAlgn="auto" hangingPunct="1">
              <a:spcBef>
                <a:spcPts val="885"/>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Process</a:t>
            </a:r>
            <a:r>
              <a:rPr sz="1600" kern="0" spc="-85" dirty="0">
                <a:solidFill>
                  <a:srgbClr val="585858"/>
                </a:solidFill>
                <a:latin typeface="Gill Sans MT"/>
                <a:cs typeface="Gill Sans MT"/>
              </a:rPr>
              <a:t> </a:t>
            </a:r>
            <a:r>
              <a:rPr sz="1600" kern="0" spc="-20" dirty="0">
                <a:solidFill>
                  <a:srgbClr val="585858"/>
                </a:solidFill>
                <a:latin typeface="Gill Sans MT"/>
                <a:cs typeface="Gill Sans MT"/>
              </a:rPr>
              <a:t>data</a:t>
            </a:r>
            <a:endParaRPr sz="1600" kern="0">
              <a:solidFill>
                <a:sysClr val="windowText" lastClr="000000"/>
              </a:solidFill>
              <a:latin typeface="Gill Sans MT"/>
              <a:cs typeface="Gill Sans MT"/>
            </a:endParaRPr>
          </a:p>
          <a:p>
            <a:pPr marL="1155700" lvl="1" indent="-229235" eaLnBrk="1" fontAlgn="auto" hangingPunct="1">
              <a:spcBef>
                <a:spcPts val="890"/>
              </a:spcBef>
              <a:spcAft>
                <a:spcPts val="0"/>
              </a:spcAft>
              <a:buClr>
                <a:srgbClr val="17406C"/>
              </a:buClr>
              <a:buFont typeface="Arial"/>
              <a:buChar char="•"/>
              <a:tabLst>
                <a:tab pos="1155700" algn="l"/>
                <a:tab pos="1156335" algn="l"/>
              </a:tabLst>
              <a:defRPr/>
            </a:pPr>
            <a:r>
              <a:rPr sz="1600" kern="0" spc="-55" dirty="0">
                <a:solidFill>
                  <a:srgbClr val="585858"/>
                </a:solidFill>
                <a:latin typeface="Gill Sans MT"/>
                <a:cs typeface="Gill Sans MT"/>
              </a:rPr>
              <a:t>Test</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hypotheses</a:t>
            </a:r>
            <a:endParaRPr sz="1600" kern="0">
              <a:solidFill>
                <a:sysClr val="windowText" lastClr="000000"/>
              </a:solidFill>
              <a:latin typeface="Gill Sans MT"/>
              <a:cs typeface="Gill Sans MT"/>
            </a:endParaRPr>
          </a:p>
        </p:txBody>
      </p:sp>
      <p:pic>
        <p:nvPicPr>
          <p:cNvPr id="15364" name="object 4" descr="The image features a cartoon cow sitting at a desk. The cow has a white body with black spots and a cheerful expression. It is using a computer mouse and is positioned in front of a computer monitor displaying the word &quot;GRASS&quot; along with images of grass. The desk is simple, with a keyboard and a red chair. The background is minimal, focusing on the cow and the computer setup. The overall color scheme includes greens, whites, and reds, contributing to a playful and lighthearted atmosphere.">
            <a:extLst>
              <a:ext uri="{FF2B5EF4-FFF2-40B4-BE49-F238E27FC236}">
                <a16:creationId xmlns:a16="http://schemas.microsoft.com/office/drawing/2014/main" id="{1612B432-B8D9-F808-47CC-B9BB3D549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075" y="63500"/>
            <a:ext cx="22987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46636C77-7E53-FE9E-746A-1AFA32370F57}"/>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F4188FBD-A6AB-7C44-0CA0-E4DF9EA2CBB6}"/>
              </a:ext>
            </a:extLst>
          </p:cNvPr>
          <p:cNvSpPr>
            <a:spLocks noGrp="1"/>
          </p:cNvSpPr>
          <p:nvPr>
            <p:ph type="sldNum" sz="quarter" idx="12"/>
          </p:nvPr>
        </p:nvSpPr>
        <p:spPr/>
        <p:txBody>
          <a:bodyPr vert="horz" tIns="3175" rtlCol="0"/>
          <a:lstStyle/>
          <a:p>
            <a:pPr marL="38100">
              <a:defRPr/>
            </a:pPr>
            <a:fld id="{6C6F45B2-92A3-4767-A034-12C129F2F957}" type="slidenum">
              <a:rPr spc="-25"/>
              <a:pPr marL="38100">
                <a:defRPr/>
              </a:pPr>
              <a:t>14</a:t>
            </a:fld>
            <a:endParaRPr spc="-2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B36B45D-FD67-B5DB-8161-FE1F2C7E2BB1}"/>
              </a:ext>
            </a:extLst>
          </p:cNvPr>
          <p:cNvSpPr txBox="1">
            <a:spLocks noGrp="1"/>
          </p:cNvSpPr>
          <p:nvPr>
            <p:ph type="title"/>
          </p:nvPr>
        </p:nvSpPr>
        <p:spPr>
          <a:xfrm>
            <a:off x="979488" y="220663"/>
            <a:ext cx="5740400" cy="803275"/>
          </a:xfrm>
        </p:spPr>
        <p:txBody>
          <a:bodyPr tIns="12700" rtlCol="0"/>
          <a:lstStyle/>
          <a:p>
            <a:pPr marL="12700" eaLnBrk="1" fontAlgn="auto" hangingPunct="1">
              <a:spcBef>
                <a:spcPts val="100"/>
              </a:spcBef>
              <a:spcAft>
                <a:spcPts val="0"/>
              </a:spcAft>
              <a:defRPr/>
            </a:pPr>
            <a:r>
              <a:rPr spc="135" dirty="0"/>
              <a:t>EXPERIMENTS</a:t>
            </a:r>
            <a:r>
              <a:rPr spc="260" dirty="0"/>
              <a:t> </a:t>
            </a:r>
            <a:r>
              <a:rPr spc="55" dirty="0"/>
              <a:t>(CONT.)</a:t>
            </a:r>
          </a:p>
        </p:txBody>
      </p:sp>
      <p:sp>
        <p:nvSpPr>
          <p:cNvPr id="3" name="object 3">
            <a:extLst>
              <a:ext uri="{FF2B5EF4-FFF2-40B4-BE49-F238E27FC236}">
                <a16:creationId xmlns:a16="http://schemas.microsoft.com/office/drawing/2014/main" id="{0C8C3597-ECC7-1C66-E452-E554FC601763}"/>
              </a:ext>
            </a:extLst>
          </p:cNvPr>
          <p:cNvSpPr txBox="1"/>
          <p:nvPr/>
        </p:nvSpPr>
        <p:spPr>
          <a:xfrm>
            <a:off x="742950" y="1220788"/>
            <a:ext cx="5365750" cy="1916112"/>
          </a:xfrm>
          <a:prstGeom prst="rect">
            <a:avLst/>
          </a:prstGeom>
        </p:spPr>
        <p:txBody>
          <a:bodyPr lIns="0" tIns="163830" rIns="0" bIns="0">
            <a:spAutoFit/>
          </a:bodyPr>
          <a:lstStyle/>
          <a:p>
            <a:pPr marL="241300" indent="-228600" eaLnBrk="1" fontAlgn="auto" hangingPunct="1">
              <a:spcBef>
                <a:spcPts val="1290"/>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Statistics</a:t>
            </a:r>
            <a:r>
              <a:rPr sz="2000" kern="0" spc="-50" dirty="0">
                <a:solidFill>
                  <a:srgbClr val="585858"/>
                </a:solidFill>
                <a:latin typeface="Gill Sans MT"/>
                <a:cs typeface="Gill Sans MT"/>
              </a:rPr>
              <a:t> </a:t>
            </a:r>
            <a:r>
              <a:rPr sz="2000" kern="0" dirty="0">
                <a:solidFill>
                  <a:srgbClr val="585858"/>
                </a:solidFill>
                <a:latin typeface="Gill Sans MT"/>
                <a:cs typeface="Gill Sans MT"/>
              </a:rPr>
              <a:t>is</a:t>
            </a:r>
            <a:r>
              <a:rPr sz="2000" kern="0" spc="5" dirty="0">
                <a:solidFill>
                  <a:srgbClr val="585858"/>
                </a:solidFill>
                <a:latin typeface="Gill Sans MT"/>
                <a:cs typeface="Gill Sans MT"/>
              </a:rPr>
              <a:t> </a:t>
            </a:r>
            <a:r>
              <a:rPr sz="2000" kern="0" dirty="0">
                <a:solidFill>
                  <a:srgbClr val="585858"/>
                </a:solidFill>
                <a:latin typeface="Gill Sans MT"/>
                <a:cs typeface="Gill Sans MT"/>
              </a:rPr>
              <a:t>an</a:t>
            </a:r>
            <a:r>
              <a:rPr sz="2000" kern="0" spc="-5" dirty="0">
                <a:solidFill>
                  <a:srgbClr val="585858"/>
                </a:solidFill>
                <a:latin typeface="Gill Sans MT"/>
                <a:cs typeface="Gill Sans MT"/>
              </a:rPr>
              <a:t> </a:t>
            </a:r>
            <a:r>
              <a:rPr sz="2000" kern="0" dirty="0">
                <a:solidFill>
                  <a:srgbClr val="585858"/>
                </a:solidFill>
                <a:latin typeface="Gill Sans MT"/>
                <a:cs typeface="Gill Sans MT"/>
              </a:rPr>
              <a:t>important</a:t>
            </a:r>
            <a:r>
              <a:rPr sz="2000" kern="0" spc="-50" dirty="0">
                <a:solidFill>
                  <a:srgbClr val="585858"/>
                </a:solidFill>
                <a:latin typeface="Gill Sans MT"/>
                <a:cs typeface="Gill Sans MT"/>
              </a:rPr>
              <a:t> </a:t>
            </a:r>
            <a:r>
              <a:rPr sz="2000" kern="0" dirty="0">
                <a:solidFill>
                  <a:srgbClr val="585858"/>
                </a:solidFill>
                <a:latin typeface="Gill Sans MT"/>
                <a:cs typeface="Gill Sans MT"/>
              </a:rPr>
              <a:t>part</a:t>
            </a:r>
            <a:r>
              <a:rPr sz="2000" kern="0" spc="-20" dirty="0">
                <a:solidFill>
                  <a:srgbClr val="585858"/>
                </a:solidFill>
                <a:latin typeface="Gill Sans MT"/>
                <a:cs typeface="Gill Sans MT"/>
              </a:rPr>
              <a:t> </a:t>
            </a:r>
            <a:r>
              <a:rPr sz="2000" kern="0" dirty="0">
                <a:solidFill>
                  <a:srgbClr val="585858"/>
                </a:solidFill>
                <a:latin typeface="Gill Sans MT"/>
                <a:cs typeface="Gill Sans MT"/>
              </a:rPr>
              <a:t>of</a:t>
            </a:r>
            <a:r>
              <a:rPr sz="2000" kern="0" spc="10" dirty="0">
                <a:solidFill>
                  <a:srgbClr val="585858"/>
                </a:solidFill>
                <a:latin typeface="Gill Sans MT"/>
                <a:cs typeface="Gill Sans MT"/>
              </a:rPr>
              <a:t> </a:t>
            </a:r>
            <a:r>
              <a:rPr sz="2000" kern="0" spc="-10" dirty="0">
                <a:solidFill>
                  <a:srgbClr val="585858"/>
                </a:solidFill>
                <a:latin typeface="Gill Sans MT"/>
                <a:cs typeface="Gill Sans MT"/>
              </a:rPr>
              <a:t>experimentation:</a:t>
            </a:r>
            <a:endParaRPr sz="2000" kern="0">
              <a:solidFill>
                <a:sysClr val="windowText" lastClr="000000"/>
              </a:solidFill>
              <a:latin typeface="Gill Sans MT"/>
              <a:cs typeface="Gill Sans MT"/>
            </a:endParaRPr>
          </a:p>
          <a:p>
            <a:pPr marL="697865" lvl="1" indent="-229235" eaLnBrk="1" fontAlgn="auto" hangingPunct="1">
              <a:spcBef>
                <a:spcPts val="940"/>
              </a:spcBef>
              <a:spcAft>
                <a:spcPts val="0"/>
              </a:spcAft>
              <a:buClr>
                <a:srgbClr val="17406C"/>
              </a:buClr>
              <a:buFontTx/>
              <a:buChar char="–"/>
              <a:tabLst>
                <a:tab pos="697865" algn="l"/>
                <a:tab pos="698500" algn="l"/>
              </a:tabLst>
              <a:defRPr/>
            </a:pPr>
            <a:r>
              <a:rPr sz="1600" kern="0" dirty="0">
                <a:solidFill>
                  <a:srgbClr val="585858"/>
                </a:solidFill>
                <a:latin typeface="Gill Sans MT"/>
                <a:cs typeface="Gill Sans MT"/>
              </a:rPr>
              <a:t>Descriptive</a:t>
            </a:r>
            <a:r>
              <a:rPr sz="1600" kern="0" spc="-35" dirty="0">
                <a:solidFill>
                  <a:srgbClr val="585858"/>
                </a:solidFill>
                <a:latin typeface="Gill Sans MT"/>
                <a:cs typeface="Gill Sans MT"/>
              </a:rPr>
              <a:t> </a:t>
            </a:r>
            <a:r>
              <a:rPr sz="1600" kern="0" dirty="0">
                <a:solidFill>
                  <a:srgbClr val="585858"/>
                </a:solidFill>
                <a:latin typeface="Gill Sans MT"/>
                <a:cs typeface="Gill Sans MT"/>
              </a:rPr>
              <a:t>statistics</a:t>
            </a:r>
            <a:r>
              <a:rPr sz="1600" kern="0" spc="-20" dirty="0">
                <a:solidFill>
                  <a:srgbClr val="585858"/>
                </a:solidFill>
                <a:latin typeface="Gill Sans MT"/>
                <a:cs typeface="Gill Sans MT"/>
              </a:rPr>
              <a:t> </a:t>
            </a:r>
            <a:r>
              <a:rPr sz="1600" kern="0" spc="-10" dirty="0">
                <a:solidFill>
                  <a:srgbClr val="585858"/>
                </a:solidFill>
                <a:latin typeface="Gill Sans MT"/>
                <a:cs typeface="Gill Sans MT"/>
              </a:rPr>
              <a:t>(measures</a:t>
            </a:r>
            <a:r>
              <a:rPr sz="1600" kern="0" spc="-65" dirty="0">
                <a:solidFill>
                  <a:srgbClr val="585858"/>
                </a:solidFill>
                <a:latin typeface="Gill Sans MT"/>
                <a:cs typeface="Gill Sans MT"/>
              </a:rPr>
              <a:t> </a:t>
            </a:r>
            <a:r>
              <a:rPr sz="1600" kern="0" dirty="0">
                <a:solidFill>
                  <a:srgbClr val="585858"/>
                </a:solidFill>
                <a:latin typeface="Gill Sans MT"/>
                <a:cs typeface="Gill Sans MT"/>
              </a:rPr>
              <a:t>&amp;</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graphs)</a:t>
            </a:r>
            <a:endParaRPr sz="1600" kern="0">
              <a:solidFill>
                <a:sysClr val="windowText" lastClr="000000"/>
              </a:solidFill>
              <a:latin typeface="Gill Sans MT"/>
              <a:cs typeface="Gill Sans MT"/>
            </a:endParaRPr>
          </a:p>
          <a:p>
            <a:pPr marL="697865" lvl="1" indent="-229235" eaLnBrk="1" fontAlgn="auto" hangingPunct="1">
              <a:spcBef>
                <a:spcPts val="900"/>
              </a:spcBef>
              <a:spcAft>
                <a:spcPts val="0"/>
              </a:spcAft>
              <a:buClr>
                <a:srgbClr val="17406C"/>
              </a:buClr>
              <a:buFontTx/>
              <a:buChar char="–"/>
              <a:tabLst>
                <a:tab pos="697865" algn="l"/>
                <a:tab pos="698500" algn="l"/>
              </a:tabLst>
              <a:defRPr/>
            </a:pPr>
            <a:r>
              <a:rPr sz="1600" kern="0" dirty="0">
                <a:solidFill>
                  <a:srgbClr val="585858"/>
                </a:solidFill>
                <a:latin typeface="Gill Sans MT"/>
                <a:cs typeface="Gill Sans MT"/>
              </a:rPr>
              <a:t>Formulating</a:t>
            </a:r>
            <a:r>
              <a:rPr sz="1600" kern="0" spc="-30" dirty="0">
                <a:solidFill>
                  <a:srgbClr val="585858"/>
                </a:solidFill>
                <a:latin typeface="Gill Sans MT"/>
                <a:cs typeface="Gill Sans MT"/>
              </a:rPr>
              <a:t> </a:t>
            </a:r>
            <a:r>
              <a:rPr sz="1600" kern="0" dirty="0">
                <a:solidFill>
                  <a:srgbClr val="585858"/>
                </a:solidFill>
                <a:latin typeface="Gill Sans MT"/>
                <a:cs typeface="Gill Sans MT"/>
              </a:rPr>
              <a:t>&amp;</a:t>
            </a:r>
            <a:r>
              <a:rPr sz="1600" kern="0" spc="-55" dirty="0">
                <a:solidFill>
                  <a:srgbClr val="585858"/>
                </a:solidFill>
                <a:latin typeface="Gill Sans MT"/>
                <a:cs typeface="Gill Sans MT"/>
              </a:rPr>
              <a:t> </a:t>
            </a:r>
            <a:r>
              <a:rPr sz="1600" kern="0" dirty="0">
                <a:solidFill>
                  <a:srgbClr val="585858"/>
                </a:solidFill>
                <a:latin typeface="Gill Sans MT"/>
                <a:cs typeface="Gill Sans MT"/>
              </a:rPr>
              <a:t>testing</a:t>
            </a:r>
            <a:r>
              <a:rPr sz="1600" kern="0" spc="-35" dirty="0">
                <a:solidFill>
                  <a:srgbClr val="585858"/>
                </a:solidFill>
                <a:latin typeface="Gill Sans MT"/>
                <a:cs typeface="Gill Sans MT"/>
              </a:rPr>
              <a:t> </a:t>
            </a:r>
            <a:r>
              <a:rPr sz="1600" kern="0" spc="-10" dirty="0">
                <a:solidFill>
                  <a:srgbClr val="585858"/>
                </a:solidFill>
                <a:latin typeface="Gill Sans MT"/>
                <a:cs typeface="Gill Sans MT"/>
              </a:rPr>
              <a:t>hypotheses</a:t>
            </a:r>
            <a:endParaRPr sz="1600" kern="0">
              <a:solidFill>
                <a:sysClr val="windowText" lastClr="000000"/>
              </a:solidFill>
              <a:latin typeface="Gill Sans MT"/>
              <a:cs typeface="Gill Sans MT"/>
            </a:endParaRPr>
          </a:p>
          <a:p>
            <a:pPr marL="697865" lvl="1" indent="-229235" eaLnBrk="1" fontAlgn="auto" hangingPunct="1">
              <a:spcBef>
                <a:spcPts val="890"/>
              </a:spcBef>
              <a:spcAft>
                <a:spcPts val="0"/>
              </a:spcAft>
              <a:buClr>
                <a:srgbClr val="17406C"/>
              </a:buClr>
              <a:buFontTx/>
              <a:buChar char="–"/>
              <a:tabLst>
                <a:tab pos="697865" algn="l"/>
                <a:tab pos="698500" algn="l"/>
              </a:tabLst>
              <a:defRPr/>
            </a:pPr>
            <a:r>
              <a:rPr sz="1600" kern="0" spc="-30" dirty="0">
                <a:solidFill>
                  <a:srgbClr val="585858"/>
                </a:solidFill>
                <a:latin typeface="Gill Sans MT"/>
                <a:cs typeface="Gill Sans MT"/>
              </a:rPr>
              <a:t>Testing</a:t>
            </a:r>
            <a:r>
              <a:rPr sz="1600" kern="0" spc="-70" dirty="0">
                <a:solidFill>
                  <a:srgbClr val="585858"/>
                </a:solidFill>
                <a:latin typeface="Gill Sans MT"/>
                <a:cs typeface="Gill Sans MT"/>
              </a:rPr>
              <a:t> </a:t>
            </a:r>
            <a:r>
              <a:rPr sz="1600" kern="0" spc="-10" dirty="0">
                <a:solidFill>
                  <a:srgbClr val="585858"/>
                </a:solidFill>
                <a:latin typeface="Gill Sans MT"/>
                <a:cs typeface="Gill Sans MT"/>
              </a:rPr>
              <a:t>correlation</a:t>
            </a:r>
            <a:endParaRPr sz="1600" kern="0">
              <a:solidFill>
                <a:sysClr val="windowText" lastClr="000000"/>
              </a:solidFill>
              <a:latin typeface="Gill Sans MT"/>
              <a:cs typeface="Gill Sans MT"/>
            </a:endParaRPr>
          </a:p>
          <a:p>
            <a:pPr marL="697865" lvl="1" indent="-229235" eaLnBrk="1" fontAlgn="auto" hangingPunct="1">
              <a:spcBef>
                <a:spcPts val="885"/>
              </a:spcBef>
              <a:spcAft>
                <a:spcPts val="0"/>
              </a:spcAft>
              <a:buClr>
                <a:srgbClr val="17406C"/>
              </a:buClr>
              <a:buFontTx/>
              <a:buChar char="–"/>
              <a:tabLst>
                <a:tab pos="697865" algn="l"/>
                <a:tab pos="698500" algn="l"/>
              </a:tabLst>
              <a:defRPr/>
            </a:pPr>
            <a:r>
              <a:rPr sz="1600" kern="0" dirty="0">
                <a:solidFill>
                  <a:srgbClr val="585858"/>
                </a:solidFill>
                <a:latin typeface="Gill Sans MT"/>
                <a:cs typeface="Gill Sans MT"/>
              </a:rPr>
              <a:t>Are</a:t>
            </a:r>
            <a:r>
              <a:rPr sz="1600" kern="0" spc="-75" dirty="0">
                <a:solidFill>
                  <a:srgbClr val="585858"/>
                </a:solidFill>
                <a:latin typeface="Gill Sans MT"/>
                <a:cs typeface="Gill Sans MT"/>
              </a:rPr>
              <a:t> </a:t>
            </a:r>
            <a:r>
              <a:rPr sz="1600" kern="0" dirty="0">
                <a:solidFill>
                  <a:srgbClr val="585858"/>
                </a:solidFill>
                <a:latin typeface="Gill Sans MT"/>
                <a:cs typeface="Gill Sans MT"/>
              </a:rPr>
              <a:t>the</a:t>
            </a:r>
            <a:r>
              <a:rPr sz="1600" kern="0" spc="-60" dirty="0">
                <a:solidFill>
                  <a:srgbClr val="585858"/>
                </a:solidFill>
                <a:latin typeface="Gill Sans MT"/>
                <a:cs typeface="Gill Sans MT"/>
              </a:rPr>
              <a:t> </a:t>
            </a:r>
            <a:r>
              <a:rPr sz="1600" kern="0" dirty="0">
                <a:solidFill>
                  <a:srgbClr val="585858"/>
                </a:solidFill>
                <a:latin typeface="Gill Sans MT"/>
                <a:cs typeface="Gill Sans MT"/>
              </a:rPr>
              <a:t>results</a:t>
            </a:r>
            <a:r>
              <a:rPr sz="1600" kern="0" spc="-60" dirty="0">
                <a:solidFill>
                  <a:srgbClr val="585858"/>
                </a:solidFill>
                <a:latin typeface="Gill Sans MT"/>
                <a:cs typeface="Gill Sans MT"/>
              </a:rPr>
              <a:t> </a:t>
            </a:r>
            <a:r>
              <a:rPr sz="1600" kern="0" dirty="0">
                <a:solidFill>
                  <a:srgbClr val="585858"/>
                </a:solidFill>
                <a:latin typeface="Gill Sans MT"/>
                <a:cs typeface="Gill Sans MT"/>
              </a:rPr>
              <a:t>statistically</a:t>
            </a:r>
            <a:r>
              <a:rPr sz="1600" kern="0" spc="-35" dirty="0">
                <a:solidFill>
                  <a:srgbClr val="585858"/>
                </a:solidFill>
                <a:latin typeface="Gill Sans MT"/>
                <a:cs typeface="Gill Sans MT"/>
              </a:rPr>
              <a:t> </a:t>
            </a:r>
            <a:r>
              <a:rPr sz="1600" kern="0" spc="-10" dirty="0">
                <a:solidFill>
                  <a:srgbClr val="585858"/>
                </a:solidFill>
                <a:latin typeface="Gill Sans MT"/>
                <a:cs typeface="Gill Sans MT"/>
              </a:rPr>
              <a:t>significant?</a:t>
            </a:r>
            <a:endParaRPr sz="1600" kern="0">
              <a:solidFill>
                <a:sysClr val="windowText" lastClr="000000"/>
              </a:solidFill>
              <a:latin typeface="Gill Sans MT"/>
              <a:cs typeface="Gill Sans MT"/>
            </a:endParaRPr>
          </a:p>
        </p:txBody>
      </p:sp>
      <p:pic>
        <p:nvPicPr>
          <p:cNvPr id="16388" name="object 4" descr="The image features four humanoid figures arranged in a row, each labeled with a generation number above them: &quot;Generation 1,&quot; &quot;Generation 6,&quot; &quot;Generation 17,&quot; and &quot;Generation 921.&quot; &#10;&#10;- Each figure has a simplistic design with a block-shaped head and a skeletal structure made of lines and joints.&#10;- The figures are depicted in a standing pose, with arms slightly bent and legs apart.&#10;- The color scheme includes shades of blue for the limbs and joints, with some figures having a more transparent appearance.&#10;- The background consists of a checkered pattern, creating a sense of depth and space. &#10;- The overall lighting is bright, highlighting the figures against a plain white backdrop.">
            <a:extLst>
              <a:ext uri="{FF2B5EF4-FFF2-40B4-BE49-F238E27FC236}">
                <a16:creationId xmlns:a16="http://schemas.microsoft.com/office/drawing/2014/main" id="{1D2BDC16-8940-A332-48A6-025FF0EF3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4963" y="3429000"/>
            <a:ext cx="442595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E846C190-1D9E-9499-2399-5D3389238CA4}"/>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BA33F100-65E2-C488-33D5-BF282109ABCE}"/>
              </a:ext>
            </a:extLst>
          </p:cNvPr>
          <p:cNvSpPr>
            <a:spLocks noGrp="1"/>
          </p:cNvSpPr>
          <p:nvPr>
            <p:ph type="sldNum" sz="quarter" idx="12"/>
          </p:nvPr>
        </p:nvSpPr>
        <p:spPr/>
        <p:txBody>
          <a:bodyPr vert="horz" tIns="3175" rtlCol="0"/>
          <a:lstStyle/>
          <a:p>
            <a:pPr marL="38100">
              <a:defRPr/>
            </a:pPr>
            <a:fld id="{97A92A45-A63F-4241-9BF5-AC531A8E3B75}" type="slidenum">
              <a:rPr spc="-25"/>
              <a:pPr marL="38100">
                <a:defRPr/>
              </a:pPr>
              <a:t>15</a:t>
            </a:fld>
            <a:endParaRPr spc="-25"/>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05502AB-C23F-166C-67ED-7BEAE85C0067}"/>
              </a:ext>
            </a:extLst>
          </p:cNvPr>
          <p:cNvSpPr txBox="1">
            <a:spLocks noGrp="1"/>
          </p:cNvSpPr>
          <p:nvPr>
            <p:ph type="title"/>
          </p:nvPr>
        </p:nvSpPr>
        <p:spPr>
          <a:xfrm>
            <a:off x="814388" y="220663"/>
            <a:ext cx="6310312" cy="803275"/>
          </a:xfrm>
        </p:spPr>
        <p:txBody>
          <a:bodyPr tIns="12700" rtlCol="0"/>
          <a:lstStyle/>
          <a:p>
            <a:pPr marL="12700" eaLnBrk="1" fontAlgn="auto" hangingPunct="1">
              <a:spcBef>
                <a:spcPts val="100"/>
              </a:spcBef>
              <a:spcAft>
                <a:spcPts val="0"/>
              </a:spcAft>
              <a:defRPr/>
            </a:pPr>
            <a:r>
              <a:rPr spc="85" dirty="0"/>
              <a:t>MATHEMATICAL</a:t>
            </a:r>
            <a:r>
              <a:rPr spc="275" dirty="0"/>
              <a:t> </a:t>
            </a:r>
            <a:r>
              <a:rPr spc="110" dirty="0"/>
              <a:t>PROOFS</a:t>
            </a:r>
          </a:p>
        </p:txBody>
      </p:sp>
      <p:sp>
        <p:nvSpPr>
          <p:cNvPr id="3" name="object 3">
            <a:extLst>
              <a:ext uri="{FF2B5EF4-FFF2-40B4-BE49-F238E27FC236}">
                <a16:creationId xmlns:a16="http://schemas.microsoft.com/office/drawing/2014/main" id="{4DA81ACF-302F-8AFF-2603-F10701D9C18F}"/>
              </a:ext>
            </a:extLst>
          </p:cNvPr>
          <p:cNvSpPr txBox="1"/>
          <p:nvPr/>
        </p:nvSpPr>
        <p:spPr>
          <a:xfrm>
            <a:off x="823913" y="1035050"/>
            <a:ext cx="5943600" cy="2309813"/>
          </a:xfrm>
          <a:prstGeom prst="rect">
            <a:avLst/>
          </a:prstGeom>
        </p:spPr>
        <p:txBody>
          <a:bodyPr lIns="0" tIns="131445" rIns="0" bIns="0">
            <a:spAutoFit/>
          </a:bodyPr>
          <a:lstStyle/>
          <a:p>
            <a:pPr marL="241300" indent="-228600" eaLnBrk="1" fontAlgn="auto" hangingPunct="1">
              <a:spcBef>
                <a:spcPts val="1035"/>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If</a:t>
            </a:r>
            <a:r>
              <a:rPr sz="2000" kern="0" spc="-30" dirty="0">
                <a:solidFill>
                  <a:srgbClr val="585858"/>
                </a:solidFill>
                <a:latin typeface="Gill Sans MT"/>
                <a:cs typeface="Gill Sans MT"/>
              </a:rPr>
              <a:t> </a:t>
            </a:r>
            <a:r>
              <a:rPr sz="2000" kern="0" dirty="0">
                <a:solidFill>
                  <a:srgbClr val="585858"/>
                </a:solidFill>
                <a:latin typeface="Gill Sans MT"/>
                <a:cs typeface="Gill Sans MT"/>
              </a:rPr>
              <a:t>a</a:t>
            </a:r>
            <a:r>
              <a:rPr sz="2000" kern="0" spc="-25" dirty="0">
                <a:solidFill>
                  <a:srgbClr val="585858"/>
                </a:solidFill>
                <a:latin typeface="Gill Sans MT"/>
                <a:cs typeface="Gill Sans MT"/>
              </a:rPr>
              <a:t> </a:t>
            </a:r>
            <a:r>
              <a:rPr sz="2000" kern="0" dirty="0">
                <a:solidFill>
                  <a:srgbClr val="585858"/>
                </a:solidFill>
                <a:latin typeface="Gill Sans MT"/>
                <a:cs typeface="Gill Sans MT"/>
              </a:rPr>
              <a:t>mathematical</a:t>
            </a:r>
            <a:r>
              <a:rPr sz="2000" kern="0" spc="-65" dirty="0">
                <a:solidFill>
                  <a:srgbClr val="585858"/>
                </a:solidFill>
                <a:latin typeface="Gill Sans MT"/>
                <a:cs typeface="Gill Sans MT"/>
              </a:rPr>
              <a:t> </a:t>
            </a:r>
            <a:r>
              <a:rPr sz="2000" kern="0" dirty="0">
                <a:solidFill>
                  <a:srgbClr val="585858"/>
                </a:solidFill>
                <a:latin typeface="Gill Sans MT"/>
                <a:cs typeface="Gill Sans MT"/>
              </a:rPr>
              <a:t>proof</a:t>
            </a:r>
            <a:r>
              <a:rPr sz="2000" kern="0" spc="-40" dirty="0">
                <a:solidFill>
                  <a:srgbClr val="585858"/>
                </a:solidFill>
                <a:latin typeface="Gill Sans MT"/>
                <a:cs typeface="Gill Sans MT"/>
              </a:rPr>
              <a:t> </a:t>
            </a:r>
            <a:r>
              <a:rPr sz="2000" kern="0" dirty="0">
                <a:solidFill>
                  <a:srgbClr val="585858"/>
                </a:solidFill>
                <a:latin typeface="Gill Sans MT"/>
                <a:cs typeface="Gill Sans MT"/>
              </a:rPr>
              <a:t>is</a:t>
            </a:r>
            <a:r>
              <a:rPr sz="2000" kern="0" spc="-15" dirty="0">
                <a:solidFill>
                  <a:srgbClr val="585858"/>
                </a:solidFill>
                <a:latin typeface="Gill Sans MT"/>
                <a:cs typeface="Gill Sans MT"/>
              </a:rPr>
              <a:t> </a:t>
            </a:r>
            <a:r>
              <a:rPr sz="2000" kern="0" spc="-10" dirty="0">
                <a:solidFill>
                  <a:srgbClr val="585858"/>
                </a:solidFill>
                <a:latin typeface="Gill Sans MT"/>
                <a:cs typeface="Gill Sans MT"/>
              </a:rPr>
              <a:t>correct,</a:t>
            </a:r>
            <a:r>
              <a:rPr sz="2000" kern="0" spc="-229" dirty="0">
                <a:solidFill>
                  <a:srgbClr val="585858"/>
                </a:solidFill>
                <a:latin typeface="Gill Sans MT"/>
                <a:cs typeface="Gill Sans MT"/>
              </a:rPr>
              <a:t> </a:t>
            </a:r>
            <a:r>
              <a:rPr sz="2000" kern="0" dirty="0">
                <a:solidFill>
                  <a:srgbClr val="585858"/>
                </a:solidFill>
                <a:latin typeface="Gill Sans MT"/>
                <a:cs typeface="Gill Sans MT"/>
              </a:rPr>
              <a:t>it</a:t>
            </a:r>
            <a:r>
              <a:rPr sz="2000" kern="0" spc="-35" dirty="0">
                <a:solidFill>
                  <a:srgbClr val="585858"/>
                </a:solidFill>
                <a:latin typeface="Gill Sans MT"/>
                <a:cs typeface="Gill Sans MT"/>
              </a:rPr>
              <a:t> </a:t>
            </a:r>
            <a:r>
              <a:rPr sz="2000" kern="0" dirty="0">
                <a:solidFill>
                  <a:srgbClr val="585858"/>
                </a:solidFill>
                <a:latin typeface="Gill Sans MT"/>
                <a:cs typeface="Gill Sans MT"/>
              </a:rPr>
              <a:t>cannot</a:t>
            </a:r>
            <a:r>
              <a:rPr sz="2000" kern="0" spc="-50" dirty="0">
                <a:solidFill>
                  <a:srgbClr val="585858"/>
                </a:solidFill>
                <a:latin typeface="Gill Sans MT"/>
                <a:cs typeface="Gill Sans MT"/>
              </a:rPr>
              <a:t> </a:t>
            </a:r>
            <a:r>
              <a:rPr sz="2000" kern="0" dirty="0">
                <a:solidFill>
                  <a:srgbClr val="585858"/>
                </a:solidFill>
                <a:latin typeface="Gill Sans MT"/>
                <a:cs typeface="Gill Sans MT"/>
              </a:rPr>
              <a:t>be</a:t>
            </a:r>
            <a:r>
              <a:rPr sz="2000" kern="0" spc="-10" dirty="0">
                <a:solidFill>
                  <a:srgbClr val="585858"/>
                </a:solidFill>
                <a:latin typeface="Gill Sans MT"/>
                <a:cs typeface="Gill Sans MT"/>
              </a:rPr>
              <a:t> disputed</a:t>
            </a:r>
            <a:endParaRPr sz="2000" kern="0">
              <a:solidFill>
                <a:sysClr val="windowText" lastClr="000000"/>
              </a:solidFill>
              <a:latin typeface="Gill Sans MT"/>
              <a:cs typeface="Gill Sans MT"/>
            </a:endParaRPr>
          </a:p>
          <a:p>
            <a:pPr marL="241300" indent="-228600" eaLnBrk="1" fontAlgn="auto" hangingPunct="1">
              <a:spcBef>
                <a:spcPts val="940"/>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Examples</a:t>
            </a:r>
            <a:r>
              <a:rPr sz="2000" kern="0" spc="-45" dirty="0">
                <a:solidFill>
                  <a:srgbClr val="585858"/>
                </a:solidFill>
                <a:latin typeface="Gill Sans MT"/>
                <a:cs typeface="Gill Sans MT"/>
              </a:rPr>
              <a:t> </a:t>
            </a:r>
            <a:r>
              <a:rPr sz="2000" kern="0" dirty="0">
                <a:solidFill>
                  <a:srgbClr val="585858"/>
                </a:solidFill>
                <a:latin typeface="Gill Sans MT"/>
                <a:cs typeface="Gill Sans MT"/>
              </a:rPr>
              <a:t>of</a:t>
            </a:r>
            <a:r>
              <a:rPr sz="2000" kern="0" spc="-10" dirty="0">
                <a:solidFill>
                  <a:srgbClr val="585858"/>
                </a:solidFill>
                <a:latin typeface="Gill Sans MT"/>
                <a:cs typeface="Gill Sans MT"/>
              </a:rPr>
              <a:t> </a:t>
            </a:r>
            <a:r>
              <a:rPr sz="2000" kern="0" dirty="0">
                <a:solidFill>
                  <a:srgbClr val="585858"/>
                </a:solidFill>
                <a:latin typeface="Gill Sans MT"/>
                <a:cs typeface="Gill Sans MT"/>
              </a:rPr>
              <a:t>things</a:t>
            </a:r>
            <a:r>
              <a:rPr sz="2000" kern="0" spc="-40" dirty="0">
                <a:solidFill>
                  <a:srgbClr val="585858"/>
                </a:solidFill>
                <a:latin typeface="Gill Sans MT"/>
                <a:cs typeface="Gill Sans MT"/>
              </a:rPr>
              <a:t> </a:t>
            </a:r>
            <a:r>
              <a:rPr sz="2000" kern="0" dirty="0">
                <a:solidFill>
                  <a:srgbClr val="585858"/>
                </a:solidFill>
                <a:latin typeface="Gill Sans MT"/>
                <a:cs typeface="Gill Sans MT"/>
              </a:rPr>
              <a:t>that</a:t>
            </a:r>
            <a:r>
              <a:rPr sz="2000" kern="0" spc="-35" dirty="0">
                <a:solidFill>
                  <a:srgbClr val="585858"/>
                </a:solidFill>
                <a:latin typeface="Gill Sans MT"/>
                <a:cs typeface="Gill Sans MT"/>
              </a:rPr>
              <a:t> </a:t>
            </a:r>
            <a:r>
              <a:rPr sz="2000" kern="0" dirty="0">
                <a:solidFill>
                  <a:srgbClr val="585858"/>
                </a:solidFill>
                <a:latin typeface="Gill Sans MT"/>
                <a:cs typeface="Gill Sans MT"/>
              </a:rPr>
              <a:t>can</a:t>
            </a:r>
            <a:r>
              <a:rPr sz="2000" kern="0" spc="-10" dirty="0">
                <a:solidFill>
                  <a:srgbClr val="585858"/>
                </a:solidFill>
                <a:latin typeface="Gill Sans MT"/>
                <a:cs typeface="Gill Sans MT"/>
              </a:rPr>
              <a:t> </a:t>
            </a:r>
            <a:r>
              <a:rPr sz="2000" kern="0" dirty="0">
                <a:solidFill>
                  <a:srgbClr val="585858"/>
                </a:solidFill>
                <a:latin typeface="Gill Sans MT"/>
                <a:cs typeface="Gill Sans MT"/>
              </a:rPr>
              <a:t>be</a:t>
            </a:r>
            <a:r>
              <a:rPr sz="2000" kern="0" spc="10" dirty="0">
                <a:solidFill>
                  <a:srgbClr val="585858"/>
                </a:solidFill>
                <a:latin typeface="Gill Sans MT"/>
                <a:cs typeface="Gill Sans MT"/>
              </a:rPr>
              <a:t> </a:t>
            </a:r>
            <a:r>
              <a:rPr sz="2000" kern="0" spc="-10" dirty="0">
                <a:solidFill>
                  <a:srgbClr val="585858"/>
                </a:solidFill>
                <a:latin typeface="Gill Sans MT"/>
                <a:cs typeface="Gill Sans MT"/>
              </a:rPr>
              <a:t>proved:</a:t>
            </a:r>
            <a:endParaRPr sz="2000" kern="0">
              <a:solidFill>
                <a:sysClr val="windowText" lastClr="000000"/>
              </a:solidFill>
              <a:latin typeface="Gill Sans MT"/>
              <a:cs typeface="Gill Sans MT"/>
            </a:endParaRPr>
          </a:p>
          <a:p>
            <a:pPr marL="697865" lvl="1" indent="-229235" eaLnBrk="1" fontAlgn="auto" hangingPunct="1">
              <a:spcBef>
                <a:spcPts val="950"/>
              </a:spcBef>
              <a:spcAft>
                <a:spcPts val="0"/>
              </a:spcAft>
              <a:buClr>
                <a:srgbClr val="17406C"/>
              </a:buClr>
              <a:buFontTx/>
              <a:buChar char="–"/>
              <a:tabLst>
                <a:tab pos="697865" algn="l"/>
                <a:tab pos="698500" algn="l"/>
              </a:tabLst>
              <a:defRPr/>
            </a:pPr>
            <a:r>
              <a:rPr sz="1600" kern="0" dirty="0">
                <a:solidFill>
                  <a:srgbClr val="585858"/>
                </a:solidFill>
                <a:latin typeface="Gill Sans MT"/>
                <a:cs typeface="Gill Sans MT"/>
              </a:rPr>
              <a:t>Computability</a:t>
            </a:r>
            <a:r>
              <a:rPr sz="1600" kern="0" spc="-40" dirty="0">
                <a:solidFill>
                  <a:srgbClr val="585858"/>
                </a:solidFill>
                <a:latin typeface="Gill Sans MT"/>
                <a:cs typeface="Gill Sans MT"/>
              </a:rPr>
              <a:t> </a:t>
            </a:r>
            <a:r>
              <a:rPr sz="1600" kern="0" dirty="0">
                <a:solidFill>
                  <a:srgbClr val="585858"/>
                </a:solidFill>
                <a:latin typeface="Gill Sans MT"/>
                <a:cs typeface="Gill Sans MT"/>
              </a:rPr>
              <a:t>&amp;</a:t>
            </a:r>
            <a:r>
              <a:rPr sz="1600" kern="0" spc="-70" dirty="0">
                <a:solidFill>
                  <a:srgbClr val="585858"/>
                </a:solidFill>
                <a:latin typeface="Gill Sans MT"/>
                <a:cs typeface="Gill Sans MT"/>
              </a:rPr>
              <a:t> </a:t>
            </a:r>
            <a:r>
              <a:rPr sz="1600" kern="0" dirty="0">
                <a:solidFill>
                  <a:srgbClr val="585858"/>
                </a:solidFill>
                <a:latin typeface="Gill Sans MT"/>
                <a:cs typeface="Gill Sans MT"/>
              </a:rPr>
              <a:t>algorithmic</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complexity</a:t>
            </a:r>
            <a:endParaRPr sz="1600" kern="0">
              <a:solidFill>
                <a:sysClr val="windowText" lastClr="000000"/>
              </a:solidFill>
              <a:latin typeface="Gill Sans MT"/>
              <a:cs typeface="Gill Sans MT"/>
            </a:endParaRPr>
          </a:p>
          <a:p>
            <a:pPr marL="697865" lvl="1" indent="-229235" eaLnBrk="1" fontAlgn="auto" hangingPunct="1">
              <a:spcBef>
                <a:spcPts val="890"/>
              </a:spcBef>
              <a:spcAft>
                <a:spcPts val="0"/>
              </a:spcAft>
              <a:buClr>
                <a:srgbClr val="17406C"/>
              </a:buClr>
              <a:buFontTx/>
              <a:buChar char="–"/>
              <a:tabLst>
                <a:tab pos="697865" algn="l"/>
                <a:tab pos="698500" algn="l"/>
              </a:tabLst>
              <a:defRPr/>
            </a:pPr>
            <a:r>
              <a:rPr sz="1600" kern="0" spc="-10" dirty="0">
                <a:solidFill>
                  <a:srgbClr val="585858"/>
                </a:solidFill>
                <a:latin typeface="Gill Sans MT"/>
                <a:cs typeface="Gill Sans MT"/>
              </a:rPr>
              <a:t>Correctness</a:t>
            </a:r>
            <a:endParaRPr sz="1600" kern="0">
              <a:solidFill>
                <a:sysClr val="windowText" lastClr="000000"/>
              </a:solidFill>
              <a:latin typeface="Gill Sans MT"/>
              <a:cs typeface="Gill Sans MT"/>
            </a:endParaRPr>
          </a:p>
          <a:p>
            <a:pPr marL="697865" lvl="1" indent="-229235" eaLnBrk="1" fontAlgn="auto" hangingPunct="1">
              <a:spcBef>
                <a:spcPts val="890"/>
              </a:spcBef>
              <a:spcAft>
                <a:spcPts val="0"/>
              </a:spcAft>
              <a:buClr>
                <a:srgbClr val="17406C"/>
              </a:buClr>
              <a:buFontTx/>
              <a:buChar char="–"/>
              <a:tabLst>
                <a:tab pos="697865" algn="l"/>
                <a:tab pos="698500" algn="l"/>
              </a:tabLst>
              <a:defRPr/>
            </a:pPr>
            <a:r>
              <a:rPr sz="1600" kern="0" dirty="0">
                <a:solidFill>
                  <a:srgbClr val="585858"/>
                </a:solidFill>
                <a:latin typeface="Gill Sans MT"/>
                <a:cs typeface="Gill Sans MT"/>
              </a:rPr>
              <a:t>Combinatorics</a:t>
            </a:r>
            <a:r>
              <a:rPr sz="1600" kern="0" spc="-20" dirty="0">
                <a:solidFill>
                  <a:srgbClr val="585858"/>
                </a:solidFill>
                <a:latin typeface="Gill Sans MT"/>
                <a:cs typeface="Gill Sans MT"/>
              </a:rPr>
              <a:t> </a:t>
            </a:r>
            <a:r>
              <a:rPr sz="1600" kern="0" dirty="0">
                <a:solidFill>
                  <a:srgbClr val="585858"/>
                </a:solidFill>
                <a:latin typeface="Gill Sans MT"/>
                <a:cs typeface="Gill Sans MT"/>
              </a:rPr>
              <a:t>&amp;</a:t>
            </a:r>
            <a:r>
              <a:rPr sz="1600" kern="0" spc="-65" dirty="0">
                <a:solidFill>
                  <a:srgbClr val="585858"/>
                </a:solidFill>
                <a:latin typeface="Gill Sans MT"/>
                <a:cs typeface="Gill Sans MT"/>
              </a:rPr>
              <a:t> </a:t>
            </a:r>
            <a:r>
              <a:rPr sz="1600" kern="0" dirty="0">
                <a:solidFill>
                  <a:srgbClr val="585858"/>
                </a:solidFill>
                <a:latin typeface="Gill Sans MT"/>
                <a:cs typeface="Gill Sans MT"/>
              </a:rPr>
              <a:t>graph</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theory</a:t>
            </a:r>
            <a:endParaRPr sz="1600" kern="0">
              <a:solidFill>
                <a:sysClr val="windowText" lastClr="000000"/>
              </a:solidFill>
              <a:latin typeface="Gill Sans MT"/>
              <a:cs typeface="Gill Sans MT"/>
            </a:endParaRPr>
          </a:p>
          <a:p>
            <a:pPr marL="697865" lvl="1" indent="-229235" eaLnBrk="1" fontAlgn="auto" hangingPunct="1">
              <a:spcBef>
                <a:spcPts val="900"/>
              </a:spcBef>
              <a:spcAft>
                <a:spcPts val="0"/>
              </a:spcAft>
              <a:buClr>
                <a:srgbClr val="17406C"/>
              </a:buClr>
              <a:buFontTx/>
              <a:buChar char="–"/>
              <a:tabLst>
                <a:tab pos="697865" algn="l"/>
                <a:tab pos="698500" algn="l"/>
              </a:tabLst>
              <a:defRPr/>
            </a:pPr>
            <a:r>
              <a:rPr sz="1600" kern="0" dirty="0">
                <a:solidFill>
                  <a:srgbClr val="585858"/>
                </a:solidFill>
                <a:latin typeface="Gill Sans MT"/>
                <a:cs typeface="Gill Sans MT"/>
              </a:rPr>
              <a:t>Behaviour</a:t>
            </a:r>
            <a:r>
              <a:rPr sz="1600" kern="0" spc="-30" dirty="0">
                <a:solidFill>
                  <a:srgbClr val="585858"/>
                </a:solidFill>
                <a:latin typeface="Gill Sans MT"/>
                <a:cs typeface="Gill Sans MT"/>
              </a:rPr>
              <a:t> </a:t>
            </a:r>
            <a:r>
              <a:rPr sz="1600" kern="0" dirty="0">
                <a:solidFill>
                  <a:srgbClr val="585858"/>
                </a:solidFill>
                <a:latin typeface="Gill Sans MT"/>
                <a:cs typeface="Gill Sans MT"/>
              </a:rPr>
              <a:t>of</a:t>
            </a:r>
            <a:r>
              <a:rPr sz="1600" kern="0" spc="-45" dirty="0">
                <a:solidFill>
                  <a:srgbClr val="585858"/>
                </a:solidFill>
                <a:latin typeface="Gill Sans MT"/>
                <a:cs typeface="Gill Sans MT"/>
              </a:rPr>
              <a:t> </a:t>
            </a:r>
            <a:r>
              <a:rPr sz="1600" kern="0" dirty="0">
                <a:solidFill>
                  <a:srgbClr val="585858"/>
                </a:solidFill>
                <a:latin typeface="Gill Sans MT"/>
                <a:cs typeface="Gill Sans MT"/>
              </a:rPr>
              <a:t>an</a:t>
            </a:r>
            <a:r>
              <a:rPr sz="1600" kern="0" spc="-35" dirty="0">
                <a:solidFill>
                  <a:srgbClr val="585858"/>
                </a:solidFill>
                <a:latin typeface="Gill Sans MT"/>
                <a:cs typeface="Gill Sans MT"/>
              </a:rPr>
              <a:t> </a:t>
            </a:r>
            <a:r>
              <a:rPr sz="1600" kern="0" dirty="0">
                <a:solidFill>
                  <a:srgbClr val="585858"/>
                </a:solidFill>
                <a:latin typeface="Gill Sans MT"/>
                <a:cs typeface="Gill Sans MT"/>
              </a:rPr>
              <a:t>algorithm</a:t>
            </a:r>
            <a:r>
              <a:rPr sz="1600" kern="0" spc="-20" dirty="0">
                <a:solidFill>
                  <a:srgbClr val="585858"/>
                </a:solidFill>
                <a:latin typeface="Gill Sans MT"/>
                <a:cs typeface="Gill Sans MT"/>
              </a:rPr>
              <a:t> </a:t>
            </a:r>
            <a:r>
              <a:rPr sz="1600" kern="0" dirty="0">
                <a:solidFill>
                  <a:srgbClr val="585858"/>
                </a:solidFill>
                <a:latin typeface="Gill Sans MT"/>
                <a:cs typeface="Gill Sans MT"/>
              </a:rPr>
              <a:t>(such</a:t>
            </a:r>
            <a:r>
              <a:rPr sz="1600" kern="0" spc="-50" dirty="0">
                <a:solidFill>
                  <a:srgbClr val="585858"/>
                </a:solidFill>
                <a:latin typeface="Gill Sans MT"/>
                <a:cs typeface="Gill Sans MT"/>
              </a:rPr>
              <a:t> </a:t>
            </a:r>
            <a:r>
              <a:rPr sz="1600" kern="0" dirty="0">
                <a:solidFill>
                  <a:srgbClr val="585858"/>
                </a:solidFill>
                <a:latin typeface="Gill Sans MT"/>
                <a:cs typeface="Gill Sans MT"/>
              </a:rPr>
              <a:t>as</a:t>
            </a:r>
            <a:r>
              <a:rPr sz="1600" kern="0" spc="-55" dirty="0">
                <a:solidFill>
                  <a:srgbClr val="585858"/>
                </a:solidFill>
                <a:latin typeface="Gill Sans MT"/>
                <a:cs typeface="Gill Sans MT"/>
              </a:rPr>
              <a:t> </a:t>
            </a:r>
            <a:r>
              <a:rPr sz="1600" kern="0" dirty="0">
                <a:solidFill>
                  <a:srgbClr val="585858"/>
                </a:solidFill>
                <a:latin typeface="Gill Sans MT"/>
                <a:cs typeface="Gill Sans MT"/>
              </a:rPr>
              <a:t>a</a:t>
            </a:r>
            <a:r>
              <a:rPr sz="1600" kern="0" spc="-40" dirty="0">
                <a:solidFill>
                  <a:srgbClr val="585858"/>
                </a:solidFill>
                <a:latin typeface="Gill Sans MT"/>
                <a:cs typeface="Gill Sans MT"/>
              </a:rPr>
              <a:t> </a:t>
            </a:r>
            <a:r>
              <a:rPr sz="1600" kern="0" dirty="0">
                <a:solidFill>
                  <a:srgbClr val="585858"/>
                </a:solidFill>
                <a:latin typeface="Gill Sans MT"/>
                <a:cs typeface="Gill Sans MT"/>
              </a:rPr>
              <a:t>stochastic</a:t>
            </a:r>
            <a:r>
              <a:rPr sz="1600" kern="0" spc="-20" dirty="0">
                <a:solidFill>
                  <a:srgbClr val="585858"/>
                </a:solidFill>
                <a:latin typeface="Gill Sans MT"/>
                <a:cs typeface="Gill Sans MT"/>
              </a:rPr>
              <a:t> </a:t>
            </a:r>
            <a:r>
              <a:rPr sz="1600" kern="0" spc="-10" dirty="0">
                <a:solidFill>
                  <a:srgbClr val="585858"/>
                </a:solidFill>
                <a:latin typeface="Gill Sans MT"/>
                <a:cs typeface="Gill Sans MT"/>
              </a:rPr>
              <a:t>algorithm)</a:t>
            </a:r>
            <a:endParaRPr sz="1600" kern="0">
              <a:solidFill>
                <a:sysClr val="windowText" lastClr="000000"/>
              </a:solidFill>
              <a:latin typeface="Gill Sans MT"/>
              <a:cs typeface="Gill Sans MT"/>
            </a:endParaRPr>
          </a:p>
        </p:txBody>
      </p:sp>
      <p:pic>
        <p:nvPicPr>
          <p:cNvPr id="17412" name="object 4" descr="The image features a blackboard filled with various mathematical equations and symbols. There are two characters in the foreground: one is standing and pointing at the blackboard, while the other is slightly hunched over, observing. The character at the blackboard is holding a piece of paper or a notebook. The text at the bottom includes a speech bubble from one character, suggesting a dialogue. The overall tone of the image appears to be humorous, indicated by the expressions and the content on the blackboard.">
            <a:extLst>
              <a:ext uri="{FF2B5EF4-FFF2-40B4-BE49-F238E27FC236}">
                <a16:creationId xmlns:a16="http://schemas.microsoft.com/office/drawing/2014/main" id="{56839313-3A8D-6C84-4308-FEE42F700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3592513"/>
            <a:ext cx="2576513" cy="293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9B457394-B37C-5FF2-CE41-E179CF0535AA}"/>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5FFEA629-D04C-9C6C-C245-445D7611C272}"/>
              </a:ext>
            </a:extLst>
          </p:cNvPr>
          <p:cNvSpPr>
            <a:spLocks noGrp="1"/>
          </p:cNvSpPr>
          <p:nvPr>
            <p:ph type="sldNum" sz="quarter" idx="12"/>
          </p:nvPr>
        </p:nvSpPr>
        <p:spPr/>
        <p:txBody>
          <a:bodyPr vert="horz" tIns="3175" rtlCol="0"/>
          <a:lstStyle/>
          <a:p>
            <a:pPr marL="38100">
              <a:defRPr/>
            </a:pPr>
            <a:fld id="{F8F1329F-90E8-4B20-B3FD-2730D9DE5829}" type="slidenum">
              <a:rPr spc="-25"/>
              <a:pPr marL="38100">
                <a:defRPr/>
              </a:pPr>
              <a:t>16</a:t>
            </a:fld>
            <a:endParaRPr spc="-2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DC10D06-C1C1-5844-FAAC-34C3421F26EA}"/>
              </a:ext>
            </a:extLst>
          </p:cNvPr>
          <p:cNvSpPr txBox="1">
            <a:spLocks noGrp="1"/>
          </p:cNvSpPr>
          <p:nvPr>
            <p:ph type="title"/>
          </p:nvPr>
        </p:nvSpPr>
        <p:spPr>
          <a:xfrm>
            <a:off x="814388" y="228600"/>
            <a:ext cx="7624762" cy="725488"/>
          </a:xfrm>
        </p:spPr>
        <p:txBody>
          <a:bodyPr tIns="12065" rtlCol="0"/>
          <a:lstStyle/>
          <a:p>
            <a:pPr marL="12700" eaLnBrk="1" fontAlgn="auto" hangingPunct="1">
              <a:spcBef>
                <a:spcPts val="95"/>
              </a:spcBef>
              <a:spcAft>
                <a:spcPts val="0"/>
              </a:spcAft>
              <a:defRPr/>
            </a:pPr>
            <a:r>
              <a:rPr sz="4600" spc="60" dirty="0"/>
              <a:t>MATHEMATICAL</a:t>
            </a:r>
            <a:r>
              <a:rPr sz="4600" spc="385" dirty="0"/>
              <a:t> </a:t>
            </a:r>
            <a:r>
              <a:rPr sz="4600" spc="85" dirty="0"/>
              <a:t>PROOFS</a:t>
            </a:r>
            <a:r>
              <a:rPr sz="4600" spc="375" dirty="0"/>
              <a:t> </a:t>
            </a:r>
            <a:r>
              <a:rPr sz="4600" spc="35" dirty="0"/>
              <a:t>(CONT.)</a:t>
            </a:r>
            <a:endParaRPr sz="4600"/>
          </a:p>
        </p:txBody>
      </p:sp>
      <p:sp>
        <p:nvSpPr>
          <p:cNvPr id="3" name="object 3">
            <a:extLst>
              <a:ext uri="{FF2B5EF4-FFF2-40B4-BE49-F238E27FC236}">
                <a16:creationId xmlns:a16="http://schemas.microsoft.com/office/drawing/2014/main" id="{04442A09-7955-E6F4-3995-B72FF369865D}"/>
              </a:ext>
            </a:extLst>
          </p:cNvPr>
          <p:cNvSpPr txBox="1"/>
          <p:nvPr/>
        </p:nvSpPr>
        <p:spPr>
          <a:xfrm>
            <a:off x="823913" y="1350963"/>
            <a:ext cx="7659687" cy="3984625"/>
          </a:xfrm>
          <a:prstGeom prst="rect">
            <a:avLst/>
          </a:prstGeom>
        </p:spPr>
        <p:txBody>
          <a:bodyPr lIns="0" tIns="4381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696913" indent="-228600">
              <a:tabLst>
                <a:tab pos="239713" algn="l"/>
                <a:tab pos="241300" algn="l"/>
              </a:tabLst>
              <a:defRPr>
                <a:solidFill>
                  <a:schemeClr val="tx1"/>
                </a:solidFill>
                <a:latin typeface="Arial" panose="020B0604020202020204" pitchFamily="34" charset="0"/>
              </a:defRPr>
            </a:lvl2pPr>
            <a:lvl3pPr marL="11430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spcBef>
                <a:spcPts val="350"/>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Before any statement can be proved, it must be phrased in mathematical</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238"/>
              </a:spcBef>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notation, such as:</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38"/>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Sets, functions and relations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00"/>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Propositional or predicate logic</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888"/>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Finite-state automata</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888"/>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Petri nets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00"/>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Formal grammars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888"/>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Specification languages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888"/>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Mathematical deduction:</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46000"/>
              </a:lnSpc>
              <a:spcBef>
                <a:spcPts val="63"/>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From a starting point (assumptions) use mathematical deduction to reach conclusions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18436" name="object 4" descr="The image consists of two panels, each divided into two sections. &#10;&#10;1. **Top Panel: &quot;Conventional Logic&quot;**&#10;   - Left Section: Features two stick figures, one in yellow and one in green. The yellow figure has a speech bubble saying, &quot;Sometimes, I turn into a unicorn,&quot; while the green figure responds with, &quot;Oh yeah? Prove it.&quot;&#10;   - Right Section: Shows the yellow figure next to a unicorn, with the unicorn appearing realistic in comparison to the stick figures. The yellow figure says, &quot;Okay, you're right!&quot;&#10;&#10;2. **Bottom Panel: &quot;Shifting the Burden of Proof&quot;**&#10;   - Left Section: Similar stick figures in yellow and green. The yellow figure again states, &quot;Sometimes, I turn into a unicorn,&quot; and the green figure responds, &quot;Oh yeah? Prove it.&quot;&#10;   - Right Section: The yellow figure has an exaggerated, angry expression with sharp teeth and wide eyes, shouting, &quot;YOU CAN'T PROVE THAT I DON'T!!!&quot; The green figure looks surprised.&#10;&#10;The overall style is simplistic and cartoonish, with bright colors and clear facial expressions.">
            <a:extLst>
              <a:ext uri="{FF2B5EF4-FFF2-40B4-BE49-F238E27FC236}">
                <a16:creationId xmlns:a16="http://schemas.microsoft.com/office/drawing/2014/main" id="{E7402D63-5FB4-B3AE-C592-6D9874D8E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2060575"/>
            <a:ext cx="3240088"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92A8E283-D59E-3466-86A5-D7E5AC620F4F}"/>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B4EA5ABF-006B-7D60-5E07-CB4FC9A9EE6E}"/>
              </a:ext>
            </a:extLst>
          </p:cNvPr>
          <p:cNvSpPr>
            <a:spLocks noGrp="1"/>
          </p:cNvSpPr>
          <p:nvPr>
            <p:ph type="sldNum" sz="quarter" idx="12"/>
          </p:nvPr>
        </p:nvSpPr>
        <p:spPr/>
        <p:txBody>
          <a:bodyPr vert="horz" tIns="3175" rtlCol="0"/>
          <a:lstStyle/>
          <a:p>
            <a:pPr marL="38100">
              <a:defRPr/>
            </a:pPr>
            <a:fld id="{71D03CCE-2F11-46D0-A756-F8A2450746F4}" type="slidenum">
              <a:rPr spc="-25"/>
              <a:pPr marL="38100">
                <a:defRPr/>
              </a:pPr>
              <a:t>17</a:t>
            </a:fld>
            <a:endParaRPr spc="-25"/>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F66E32F-5F0B-D57F-C94C-5511F3AEFAF8}"/>
              </a:ext>
            </a:extLst>
          </p:cNvPr>
          <p:cNvSpPr txBox="1">
            <a:spLocks noGrp="1"/>
          </p:cNvSpPr>
          <p:nvPr>
            <p:ph type="title"/>
          </p:nvPr>
        </p:nvSpPr>
        <p:spPr>
          <a:xfrm>
            <a:off x="814388" y="228600"/>
            <a:ext cx="7624762" cy="725488"/>
          </a:xfrm>
        </p:spPr>
        <p:txBody>
          <a:bodyPr tIns="12065" rtlCol="0"/>
          <a:lstStyle/>
          <a:p>
            <a:pPr marL="12700" eaLnBrk="1" fontAlgn="auto" hangingPunct="1">
              <a:spcBef>
                <a:spcPts val="95"/>
              </a:spcBef>
              <a:spcAft>
                <a:spcPts val="0"/>
              </a:spcAft>
              <a:defRPr/>
            </a:pPr>
            <a:r>
              <a:rPr sz="4600" spc="60" dirty="0"/>
              <a:t>MATHEMATICAL</a:t>
            </a:r>
            <a:r>
              <a:rPr sz="4600" spc="385" dirty="0"/>
              <a:t> </a:t>
            </a:r>
            <a:r>
              <a:rPr sz="4600" spc="85" dirty="0"/>
              <a:t>PROOFS</a:t>
            </a:r>
            <a:r>
              <a:rPr sz="4600" spc="375" dirty="0"/>
              <a:t> </a:t>
            </a:r>
            <a:r>
              <a:rPr sz="4600" spc="35" dirty="0"/>
              <a:t>(CONT.)</a:t>
            </a:r>
            <a:endParaRPr sz="4600"/>
          </a:p>
        </p:txBody>
      </p:sp>
      <p:sp>
        <p:nvSpPr>
          <p:cNvPr id="4" name="object 4">
            <a:extLst>
              <a:ext uri="{FF2B5EF4-FFF2-40B4-BE49-F238E27FC236}">
                <a16:creationId xmlns:a16="http://schemas.microsoft.com/office/drawing/2014/main" id="{826E74E8-0340-C994-74B8-5B81526012EF}"/>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5" name="object 5">
            <a:extLst>
              <a:ext uri="{FF2B5EF4-FFF2-40B4-BE49-F238E27FC236}">
                <a16:creationId xmlns:a16="http://schemas.microsoft.com/office/drawing/2014/main" id="{FADF8B58-9CC9-02D0-9994-C1B35095FA47}"/>
              </a:ext>
            </a:extLst>
          </p:cNvPr>
          <p:cNvSpPr>
            <a:spLocks noGrp="1"/>
          </p:cNvSpPr>
          <p:nvPr>
            <p:ph type="sldNum" sz="quarter" idx="12"/>
          </p:nvPr>
        </p:nvSpPr>
        <p:spPr/>
        <p:txBody>
          <a:bodyPr vert="horz" tIns="3175" rtlCol="0"/>
          <a:lstStyle/>
          <a:p>
            <a:pPr marL="38100">
              <a:defRPr/>
            </a:pPr>
            <a:fld id="{CA15E8F5-DA7E-4067-A3AD-F414EBB79115}" type="slidenum">
              <a:rPr spc="-25"/>
              <a:pPr marL="38100">
                <a:defRPr/>
              </a:pPr>
              <a:t>18</a:t>
            </a:fld>
            <a:endParaRPr spc="-25"/>
          </a:p>
        </p:txBody>
      </p:sp>
      <p:sp>
        <p:nvSpPr>
          <p:cNvPr id="3" name="object 3">
            <a:extLst>
              <a:ext uri="{FF2B5EF4-FFF2-40B4-BE49-F238E27FC236}">
                <a16:creationId xmlns:a16="http://schemas.microsoft.com/office/drawing/2014/main" id="{B59E68B6-D8BD-F2F4-33A3-2FA8ECA13E0E}"/>
              </a:ext>
            </a:extLst>
          </p:cNvPr>
          <p:cNvSpPr txBox="1"/>
          <p:nvPr/>
        </p:nvSpPr>
        <p:spPr>
          <a:xfrm>
            <a:off x="823913" y="1338263"/>
            <a:ext cx="7758112" cy="3852862"/>
          </a:xfrm>
          <a:prstGeom prst="rect">
            <a:avLst/>
          </a:prstGeom>
        </p:spPr>
        <p:txBody>
          <a:bodyPr lIns="0" tIns="12700" rIns="0" bIns="0">
            <a:spAutoFit/>
          </a:bodyPr>
          <a:lstStyle>
            <a:lvl1pPr marL="241300" indent="-228600">
              <a:tabLst>
                <a:tab pos="241300" algn="l"/>
              </a:tabLst>
              <a:defRPr>
                <a:solidFill>
                  <a:schemeClr val="tx1"/>
                </a:solidFill>
                <a:latin typeface="Arial" panose="020B0604020202020204" pitchFamily="34" charset="0"/>
              </a:defRPr>
            </a:lvl1pPr>
            <a:lvl2pPr marL="696913" indent="-228600">
              <a:tabLst>
                <a:tab pos="241300" algn="l"/>
              </a:tabLst>
              <a:defRPr>
                <a:solidFill>
                  <a:schemeClr val="tx1"/>
                </a:solidFill>
                <a:latin typeface="Arial" panose="020B0604020202020204" pitchFamily="34" charset="0"/>
              </a:defRPr>
            </a:lvl2pPr>
            <a:lvl3pPr marL="1155700" indent="-228600">
              <a:tabLst>
                <a:tab pos="241300" algn="l"/>
              </a:tabLst>
              <a:defRPr>
                <a:solidFill>
                  <a:schemeClr val="tx1"/>
                </a:solidFill>
                <a:latin typeface="Arial" panose="020B0604020202020204" pitchFamily="34" charset="0"/>
              </a:defRPr>
            </a:lvl3pPr>
            <a:lvl4pPr marL="1612900" indent="-228600">
              <a:tabLst>
                <a:tab pos="241300" algn="l"/>
              </a:tabLst>
              <a:defRPr>
                <a:solidFill>
                  <a:schemeClr val="tx1"/>
                </a:solidFill>
                <a:latin typeface="Arial" panose="020B0604020202020204" pitchFamily="34" charset="0"/>
              </a:defRPr>
            </a:lvl4pPr>
            <a:lvl5pPr marL="2057400" indent="-228600">
              <a:tabLst>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41300" algn="l"/>
              </a:tabLst>
              <a:defRPr>
                <a:solidFill>
                  <a:schemeClr val="tx1"/>
                </a:solidFill>
                <a:latin typeface="Arial" panose="020B0604020202020204" pitchFamily="34" charset="0"/>
              </a:defRPr>
            </a:lvl9pPr>
          </a:lstStyle>
          <a:p>
            <a:pPr eaLnBrk="1" hangingPunct="1">
              <a:lnSpc>
                <a:spcPct val="110000"/>
              </a:lnSpc>
              <a:spcBef>
                <a:spcPts val="100"/>
              </a:spcBef>
              <a:buClr>
                <a:srgbClr val="17406C"/>
              </a:buClr>
              <a:buFont typeface="Arial" panose="020B0604020202020204" pitchFamily="34" charset="0"/>
              <a:buChar char="•"/>
            </a:pPr>
            <a:r>
              <a:rPr lang="en-US" altLang="en-US" sz="28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There are many techniques to valid mathematical proof.</a:t>
            </a:r>
            <a:endParaRPr lang="en-US" altLang="en-US" sz="28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10000"/>
              </a:lnSpc>
              <a:spcBef>
                <a:spcPts val="75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best approach depends on the statement to be proved.</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10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There is often many ways of proving the same statement.</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lnSpc>
                <a:spcPct val="110000"/>
              </a:lnSpc>
              <a:spcBef>
                <a:spcPts val="750"/>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In this case people often use the most “elegant” way or he way that provides the most insight into to the mathematical statement.</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3" eaLnBrk="1" hangingPunct="1">
              <a:spcBef>
                <a:spcPts val="950"/>
              </a:spcBef>
              <a:buClr>
                <a:srgbClr val="17406C"/>
              </a:buClr>
              <a:buFont typeface="Arial" panose="020B0604020202020204" pitchFamily="34" charset="0"/>
              <a:buChar char="•"/>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This is however subjective</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B486590-1D83-0FDA-1DE5-5FDCD2BE615A}"/>
              </a:ext>
            </a:extLst>
          </p:cNvPr>
          <p:cNvSpPr txBox="1">
            <a:spLocks noGrp="1"/>
          </p:cNvSpPr>
          <p:nvPr>
            <p:ph type="title"/>
          </p:nvPr>
        </p:nvSpPr>
        <p:spPr>
          <a:xfrm>
            <a:off x="1017588" y="333375"/>
            <a:ext cx="3282950" cy="803275"/>
          </a:xfrm>
        </p:spPr>
        <p:txBody>
          <a:bodyPr tIns="12700" rtlCol="0"/>
          <a:lstStyle/>
          <a:p>
            <a:pPr marL="12700" eaLnBrk="1" fontAlgn="auto" hangingPunct="1">
              <a:spcBef>
                <a:spcPts val="100"/>
              </a:spcBef>
              <a:spcAft>
                <a:spcPts val="0"/>
              </a:spcAft>
              <a:defRPr/>
            </a:pPr>
            <a:r>
              <a:rPr spc="120" dirty="0"/>
              <a:t>ARGUMENTS</a:t>
            </a:r>
          </a:p>
        </p:txBody>
      </p:sp>
      <p:sp>
        <p:nvSpPr>
          <p:cNvPr id="3" name="object 3">
            <a:extLst>
              <a:ext uri="{FF2B5EF4-FFF2-40B4-BE49-F238E27FC236}">
                <a16:creationId xmlns:a16="http://schemas.microsoft.com/office/drawing/2014/main" id="{AAC9ED11-F325-C2C8-BAE8-C360EC68BCBE}"/>
              </a:ext>
            </a:extLst>
          </p:cNvPr>
          <p:cNvSpPr txBox="1"/>
          <p:nvPr/>
        </p:nvSpPr>
        <p:spPr>
          <a:xfrm>
            <a:off x="669925" y="1077913"/>
            <a:ext cx="6546850" cy="2305050"/>
          </a:xfrm>
          <a:prstGeom prst="rect">
            <a:avLst/>
          </a:prstGeom>
        </p:spPr>
        <p:txBody>
          <a:bodyPr lIns="0" tIns="161925" rIns="0" bIns="0">
            <a:spAutoFit/>
          </a:bodyPr>
          <a:lstStyle/>
          <a:p>
            <a:pPr marL="241300" indent="-228600" eaLnBrk="1" fontAlgn="auto" hangingPunct="1">
              <a:spcBef>
                <a:spcPts val="1275"/>
              </a:spcBef>
              <a:spcAft>
                <a:spcPts val="0"/>
              </a:spcAft>
              <a:buClr>
                <a:srgbClr val="17406C"/>
              </a:buClr>
              <a:buFont typeface="Arial"/>
              <a:buChar char="•"/>
              <a:tabLst>
                <a:tab pos="241300" algn="l"/>
              </a:tabLst>
              <a:defRPr/>
            </a:pPr>
            <a:r>
              <a:rPr sz="2400" kern="0" dirty="0">
                <a:solidFill>
                  <a:srgbClr val="585858"/>
                </a:solidFill>
                <a:latin typeface="Gill Sans MT"/>
                <a:cs typeface="Gill Sans MT"/>
              </a:rPr>
              <a:t>All</a:t>
            </a:r>
            <a:r>
              <a:rPr sz="2400" kern="0" spc="-80" dirty="0">
                <a:solidFill>
                  <a:srgbClr val="585858"/>
                </a:solidFill>
                <a:latin typeface="Gill Sans MT"/>
                <a:cs typeface="Gill Sans MT"/>
              </a:rPr>
              <a:t> </a:t>
            </a:r>
            <a:r>
              <a:rPr sz="2400" kern="0" dirty="0">
                <a:solidFill>
                  <a:srgbClr val="585858"/>
                </a:solidFill>
                <a:latin typeface="Gill Sans MT"/>
                <a:cs typeface="Gill Sans MT"/>
              </a:rPr>
              <a:t>research</a:t>
            </a:r>
            <a:r>
              <a:rPr sz="2400" kern="0" spc="-60" dirty="0">
                <a:solidFill>
                  <a:srgbClr val="585858"/>
                </a:solidFill>
                <a:latin typeface="Gill Sans MT"/>
                <a:cs typeface="Gill Sans MT"/>
              </a:rPr>
              <a:t> </a:t>
            </a:r>
            <a:r>
              <a:rPr sz="2400" kern="0" dirty="0">
                <a:solidFill>
                  <a:srgbClr val="585858"/>
                </a:solidFill>
                <a:latin typeface="Gill Sans MT"/>
                <a:cs typeface="Gill Sans MT"/>
              </a:rPr>
              <a:t>requires</a:t>
            </a:r>
            <a:r>
              <a:rPr sz="2400" kern="0" spc="-60" dirty="0">
                <a:solidFill>
                  <a:srgbClr val="585858"/>
                </a:solidFill>
                <a:latin typeface="Gill Sans MT"/>
                <a:cs typeface="Gill Sans MT"/>
              </a:rPr>
              <a:t> </a:t>
            </a:r>
            <a:r>
              <a:rPr sz="2400" kern="0" dirty="0">
                <a:solidFill>
                  <a:srgbClr val="585858"/>
                </a:solidFill>
                <a:latin typeface="Gill Sans MT"/>
                <a:cs typeface="Gill Sans MT"/>
              </a:rPr>
              <a:t>some</a:t>
            </a:r>
            <a:r>
              <a:rPr sz="2400" kern="0" spc="-55" dirty="0">
                <a:solidFill>
                  <a:srgbClr val="585858"/>
                </a:solidFill>
                <a:latin typeface="Gill Sans MT"/>
                <a:cs typeface="Gill Sans MT"/>
              </a:rPr>
              <a:t> </a:t>
            </a:r>
            <a:r>
              <a:rPr sz="2400" kern="0" spc="-10" dirty="0">
                <a:solidFill>
                  <a:srgbClr val="585858"/>
                </a:solidFill>
                <a:latin typeface="Gill Sans MT"/>
                <a:cs typeface="Gill Sans MT"/>
              </a:rPr>
              <a:t>argumentation:</a:t>
            </a:r>
            <a:endParaRPr sz="2400" kern="0">
              <a:solidFill>
                <a:sysClr val="windowText" lastClr="000000"/>
              </a:solidFill>
              <a:latin typeface="Gill Sans MT"/>
              <a:cs typeface="Gill Sans MT"/>
            </a:endParaRPr>
          </a:p>
          <a:p>
            <a:pPr marL="697865" lvl="1" indent="-228600" eaLnBrk="1" fontAlgn="auto" hangingPunct="1">
              <a:spcBef>
                <a:spcPts val="990"/>
              </a:spcBef>
              <a:spcAft>
                <a:spcPts val="0"/>
              </a:spcAft>
              <a:buClr>
                <a:srgbClr val="17406C"/>
              </a:buClr>
              <a:buFontTx/>
              <a:buChar char="–"/>
              <a:tabLst>
                <a:tab pos="698500" algn="l"/>
              </a:tabLst>
              <a:defRPr/>
            </a:pPr>
            <a:r>
              <a:rPr sz="2000" kern="0" dirty="0">
                <a:solidFill>
                  <a:srgbClr val="585858"/>
                </a:solidFill>
                <a:latin typeface="Gill Sans MT"/>
                <a:cs typeface="Gill Sans MT"/>
              </a:rPr>
              <a:t>Argue</a:t>
            </a:r>
            <a:r>
              <a:rPr sz="2000" kern="0" spc="-40" dirty="0">
                <a:solidFill>
                  <a:srgbClr val="585858"/>
                </a:solidFill>
                <a:latin typeface="Gill Sans MT"/>
                <a:cs typeface="Gill Sans MT"/>
              </a:rPr>
              <a:t> </a:t>
            </a:r>
            <a:r>
              <a:rPr sz="2000" kern="0" dirty="0">
                <a:solidFill>
                  <a:srgbClr val="585858"/>
                </a:solidFill>
                <a:latin typeface="Gill Sans MT"/>
                <a:cs typeface="Gill Sans MT"/>
              </a:rPr>
              <a:t>that</a:t>
            </a:r>
            <a:r>
              <a:rPr sz="2000" kern="0" spc="-50" dirty="0">
                <a:solidFill>
                  <a:srgbClr val="585858"/>
                </a:solidFill>
                <a:latin typeface="Gill Sans MT"/>
                <a:cs typeface="Gill Sans MT"/>
              </a:rPr>
              <a:t> </a:t>
            </a:r>
            <a:r>
              <a:rPr sz="2000" kern="0" dirty="0">
                <a:solidFill>
                  <a:srgbClr val="585858"/>
                </a:solidFill>
                <a:latin typeface="Gill Sans MT"/>
                <a:cs typeface="Gill Sans MT"/>
              </a:rPr>
              <a:t>your</a:t>
            </a:r>
            <a:r>
              <a:rPr sz="2000" kern="0" spc="-50" dirty="0">
                <a:solidFill>
                  <a:srgbClr val="585858"/>
                </a:solidFill>
                <a:latin typeface="Gill Sans MT"/>
                <a:cs typeface="Gill Sans MT"/>
              </a:rPr>
              <a:t> </a:t>
            </a:r>
            <a:r>
              <a:rPr sz="2000" kern="0" dirty="0">
                <a:solidFill>
                  <a:srgbClr val="585858"/>
                </a:solidFill>
                <a:latin typeface="Gill Sans MT"/>
                <a:cs typeface="Gill Sans MT"/>
              </a:rPr>
              <a:t>proposed</a:t>
            </a:r>
            <a:r>
              <a:rPr sz="2000" kern="0" spc="-60" dirty="0">
                <a:solidFill>
                  <a:srgbClr val="585858"/>
                </a:solidFill>
                <a:latin typeface="Gill Sans MT"/>
                <a:cs typeface="Gill Sans MT"/>
              </a:rPr>
              <a:t> </a:t>
            </a:r>
            <a:r>
              <a:rPr sz="2000" kern="0" dirty="0">
                <a:solidFill>
                  <a:srgbClr val="585858"/>
                </a:solidFill>
                <a:latin typeface="Gill Sans MT"/>
                <a:cs typeface="Gill Sans MT"/>
              </a:rPr>
              <a:t>model</a:t>
            </a:r>
            <a:r>
              <a:rPr sz="2000" kern="0" spc="-35" dirty="0">
                <a:solidFill>
                  <a:srgbClr val="585858"/>
                </a:solidFill>
                <a:latin typeface="Gill Sans MT"/>
                <a:cs typeface="Gill Sans MT"/>
              </a:rPr>
              <a:t> </a:t>
            </a:r>
            <a:r>
              <a:rPr sz="2000" kern="0" dirty="0">
                <a:solidFill>
                  <a:srgbClr val="585858"/>
                </a:solidFill>
                <a:latin typeface="Gill Sans MT"/>
                <a:cs typeface="Gill Sans MT"/>
              </a:rPr>
              <a:t>is</a:t>
            </a:r>
            <a:r>
              <a:rPr sz="2000" kern="0" spc="-20" dirty="0">
                <a:solidFill>
                  <a:srgbClr val="585858"/>
                </a:solidFill>
                <a:latin typeface="Gill Sans MT"/>
                <a:cs typeface="Gill Sans MT"/>
              </a:rPr>
              <a:t> </a:t>
            </a:r>
            <a:r>
              <a:rPr sz="2000" kern="0" spc="-10" dirty="0">
                <a:solidFill>
                  <a:srgbClr val="585858"/>
                </a:solidFill>
                <a:latin typeface="Gill Sans MT"/>
                <a:cs typeface="Gill Sans MT"/>
              </a:rPr>
              <a:t>better</a:t>
            </a:r>
            <a:endParaRPr sz="2000" kern="0">
              <a:solidFill>
                <a:sysClr val="windowText" lastClr="000000"/>
              </a:solidFill>
              <a:latin typeface="Gill Sans MT"/>
              <a:cs typeface="Gill Sans MT"/>
            </a:endParaRPr>
          </a:p>
          <a:p>
            <a:pPr marL="697865" lvl="1" indent="-228600" eaLnBrk="1" fontAlgn="auto" hangingPunct="1">
              <a:spcBef>
                <a:spcPts val="950"/>
              </a:spcBef>
              <a:spcAft>
                <a:spcPts val="0"/>
              </a:spcAft>
              <a:buClr>
                <a:srgbClr val="17406C"/>
              </a:buClr>
              <a:buFontTx/>
              <a:buChar char="–"/>
              <a:tabLst>
                <a:tab pos="698500" algn="l"/>
              </a:tabLst>
              <a:defRPr/>
            </a:pPr>
            <a:r>
              <a:rPr sz="2000" kern="0" dirty="0">
                <a:solidFill>
                  <a:srgbClr val="585858"/>
                </a:solidFill>
                <a:latin typeface="Gill Sans MT"/>
                <a:cs typeface="Gill Sans MT"/>
              </a:rPr>
              <a:t>Argue</a:t>
            </a:r>
            <a:r>
              <a:rPr sz="2000" kern="0" spc="-30" dirty="0">
                <a:solidFill>
                  <a:srgbClr val="585858"/>
                </a:solidFill>
                <a:latin typeface="Gill Sans MT"/>
                <a:cs typeface="Gill Sans MT"/>
              </a:rPr>
              <a:t> </a:t>
            </a:r>
            <a:r>
              <a:rPr sz="2000" kern="0" dirty="0">
                <a:solidFill>
                  <a:srgbClr val="585858"/>
                </a:solidFill>
                <a:latin typeface="Gill Sans MT"/>
                <a:cs typeface="Gill Sans MT"/>
              </a:rPr>
              <a:t>that</a:t>
            </a:r>
            <a:r>
              <a:rPr sz="2000" kern="0" spc="-45" dirty="0">
                <a:solidFill>
                  <a:srgbClr val="585858"/>
                </a:solidFill>
                <a:latin typeface="Gill Sans MT"/>
                <a:cs typeface="Gill Sans MT"/>
              </a:rPr>
              <a:t> </a:t>
            </a:r>
            <a:r>
              <a:rPr sz="2000" kern="0" dirty="0">
                <a:solidFill>
                  <a:srgbClr val="585858"/>
                </a:solidFill>
                <a:latin typeface="Gill Sans MT"/>
                <a:cs typeface="Gill Sans MT"/>
              </a:rPr>
              <a:t>your</a:t>
            </a:r>
            <a:r>
              <a:rPr sz="2000" kern="0" spc="-40" dirty="0">
                <a:solidFill>
                  <a:srgbClr val="585858"/>
                </a:solidFill>
                <a:latin typeface="Gill Sans MT"/>
                <a:cs typeface="Gill Sans MT"/>
              </a:rPr>
              <a:t> </a:t>
            </a:r>
            <a:r>
              <a:rPr sz="2000" kern="0" dirty="0">
                <a:solidFill>
                  <a:srgbClr val="585858"/>
                </a:solidFill>
                <a:latin typeface="Gill Sans MT"/>
                <a:cs typeface="Gill Sans MT"/>
              </a:rPr>
              <a:t>results</a:t>
            </a:r>
            <a:r>
              <a:rPr sz="2000" kern="0" spc="-40" dirty="0">
                <a:solidFill>
                  <a:srgbClr val="585858"/>
                </a:solidFill>
                <a:latin typeface="Gill Sans MT"/>
                <a:cs typeface="Gill Sans MT"/>
              </a:rPr>
              <a:t> </a:t>
            </a:r>
            <a:r>
              <a:rPr sz="2000" kern="0" dirty="0">
                <a:solidFill>
                  <a:srgbClr val="585858"/>
                </a:solidFill>
                <a:latin typeface="Gill Sans MT"/>
                <a:cs typeface="Gill Sans MT"/>
              </a:rPr>
              <a:t>support</a:t>
            </a:r>
            <a:r>
              <a:rPr sz="2000" kern="0" spc="-40" dirty="0">
                <a:solidFill>
                  <a:srgbClr val="585858"/>
                </a:solidFill>
                <a:latin typeface="Gill Sans MT"/>
                <a:cs typeface="Gill Sans MT"/>
              </a:rPr>
              <a:t> </a:t>
            </a:r>
            <a:r>
              <a:rPr sz="2000" kern="0" dirty="0">
                <a:solidFill>
                  <a:srgbClr val="585858"/>
                </a:solidFill>
                <a:latin typeface="Gill Sans MT"/>
                <a:cs typeface="Gill Sans MT"/>
              </a:rPr>
              <a:t>your</a:t>
            </a:r>
            <a:r>
              <a:rPr sz="2000" kern="0" spc="-35" dirty="0">
                <a:solidFill>
                  <a:srgbClr val="585858"/>
                </a:solidFill>
                <a:latin typeface="Gill Sans MT"/>
                <a:cs typeface="Gill Sans MT"/>
              </a:rPr>
              <a:t> </a:t>
            </a:r>
            <a:r>
              <a:rPr sz="2000" kern="0" spc="-10" dirty="0">
                <a:solidFill>
                  <a:srgbClr val="585858"/>
                </a:solidFill>
                <a:latin typeface="Gill Sans MT"/>
                <a:cs typeface="Gill Sans MT"/>
              </a:rPr>
              <a:t>claims</a:t>
            </a:r>
            <a:endParaRPr sz="2000" kern="0">
              <a:solidFill>
                <a:sysClr val="windowText" lastClr="000000"/>
              </a:solidFill>
              <a:latin typeface="Gill Sans MT"/>
              <a:cs typeface="Gill Sans MT"/>
            </a:endParaRPr>
          </a:p>
          <a:p>
            <a:pPr marL="697865" lvl="1" indent="-228600" eaLnBrk="1" fontAlgn="auto" hangingPunct="1">
              <a:spcBef>
                <a:spcPts val="935"/>
              </a:spcBef>
              <a:spcAft>
                <a:spcPts val="0"/>
              </a:spcAft>
              <a:buClr>
                <a:srgbClr val="17406C"/>
              </a:buClr>
              <a:buFontTx/>
              <a:buChar char="–"/>
              <a:tabLst>
                <a:tab pos="698500" algn="l"/>
              </a:tabLst>
              <a:defRPr/>
            </a:pPr>
            <a:r>
              <a:rPr sz="2000" kern="0" dirty="0">
                <a:solidFill>
                  <a:srgbClr val="585858"/>
                </a:solidFill>
                <a:latin typeface="Gill Sans MT"/>
                <a:cs typeface="Gill Sans MT"/>
              </a:rPr>
              <a:t>Argue</a:t>
            </a:r>
            <a:r>
              <a:rPr sz="2000" kern="0" spc="-25" dirty="0">
                <a:solidFill>
                  <a:srgbClr val="585858"/>
                </a:solidFill>
                <a:latin typeface="Gill Sans MT"/>
                <a:cs typeface="Gill Sans MT"/>
              </a:rPr>
              <a:t> </a:t>
            </a:r>
            <a:r>
              <a:rPr sz="2000" kern="0" dirty="0">
                <a:solidFill>
                  <a:srgbClr val="585858"/>
                </a:solidFill>
                <a:latin typeface="Gill Sans MT"/>
                <a:cs typeface="Gill Sans MT"/>
              </a:rPr>
              <a:t>that</a:t>
            </a:r>
            <a:r>
              <a:rPr sz="2000" kern="0" spc="-40" dirty="0">
                <a:solidFill>
                  <a:srgbClr val="585858"/>
                </a:solidFill>
                <a:latin typeface="Gill Sans MT"/>
                <a:cs typeface="Gill Sans MT"/>
              </a:rPr>
              <a:t> </a:t>
            </a:r>
            <a:r>
              <a:rPr sz="2000" kern="0" dirty="0">
                <a:solidFill>
                  <a:srgbClr val="585858"/>
                </a:solidFill>
                <a:latin typeface="Gill Sans MT"/>
                <a:cs typeface="Gill Sans MT"/>
              </a:rPr>
              <a:t>your</a:t>
            </a:r>
            <a:r>
              <a:rPr sz="2000" kern="0" spc="-35" dirty="0">
                <a:solidFill>
                  <a:srgbClr val="585858"/>
                </a:solidFill>
                <a:latin typeface="Gill Sans MT"/>
                <a:cs typeface="Gill Sans MT"/>
              </a:rPr>
              <a:t> </a:t>
            </a:r>
            <a:r>
              <a:rPr sz="2000" kern="0" dirty="0">
                <a:solidFill>
                  <a:srgbClr val="585858"/>
                </a:solidFill>
                <a:latin typeface="Gill Sans MT"/>
                <a:cs typeface="Gill Sans MT"/>
              </a:rPr>
              <a:t>experimental</a:t>
            </a:r>
            <a:r>
              <a:rPr sz="2000" kern="0" spc="-60" dirty="0">
                <a:solidFill>
                  <a:srgbClr val="585858"/>
                </a:solidFill>
                <a:latin typeface="Gill Sans MT"/>
                <a:cs typeface="Gill Sans MT"/>
              </a:rPr>
              <a:t> </a:t>
            </a:r>
            <a:r>
              <a:rPr sz="2000" kern="0" dirty="0">
                <a:solidFill>
                  <a:srgbClr val="585858"/>
                </a:solidFill>
                <a:latin typeface="Gill Sans MT"/>
                <a:cs typeface="Gill Sans MT"/>
              </a:rPr>
              <a:t>setup</a:t>
            </a:r>
            <a:r>
              <a:rPr sz="2000" kern="0" spc="-35" dirty="0">
                <a:solidFill>
                  <a:srgbClr val="585858"/>
                </a:solidFill>
                <a:latin typeface="Gill Sans MT"/>
                <a:cs typeface="Gill Sans MT"/>
              </a:rPr>
              <a:t> </a:t>
            </a:r>
            <a:r>
              <a:rPr sz="2000" kern="0" dirty="0">
                <a:solidFill>
                  <a:srgbClr val="585858"/>
                </a:solidFill>
                <a:latin typeface="Gill Sans MT"/>
                <a:cs typeface="Gill Sans MT"/>
              </a:rPr>
              <a:t>is</a:t>
            </a:r>
            <a:r>
              <a:rPr sz="2000" kern="0" spc="-10" dirty="0">
                <a:solidFill>
                  <a:srgbClr val="585858"/>
                </a:solidFill>
                <a:latin typeface="Gill Sans MT"/>
                <a:cs typeface="Gill Sans MT"/>
              </a:rPr>
              <a:t> </a:t>
            </a:r>
            <a:r>
              <a:rPr sz="2000" kern="0" dirty="0">
                <a:solidFill>
                  <a:srgbClr val="585858"/>
                </a:solidFill>
                <a:latin typeface="Gill Sans MT"/>
                <a:cs typeface="Gill Sans MT"/>
              </a:rPr>
              <a:t>valid</a:t>
            </a:r>
            <a:r>
              <a:rPr sz="2000" kern="0" spc="-30" dirty="0">
                <a:solidFill>
                  <a:srgbClr val="585858"/>
                </a:solidFill>
                <a:latin typeface="Gill Sans MT"/>
                <a:cs typeface="Gill Sans MT"/>
              </a:rPr>
              <a:t> </a:t>
            </a:r>
            <a:r>
              <a:rPr sz="2000" kern="0" dirty="0">
                <a:solidFill>
                  <a:srgbClr val="585858"/>
                </a:solidFill>
                <a:latin typeface="Gill Sans MT"/>
                <a:cs typeface="Gill Sans MT"/>
              </a:rPr>
              <a:t>for</a:t>
            </a:r>
            <a:r>
              <a:rPr sz="2000" kern="0" spc="-30" dirty="0">
                <a:solidFill>
                  <a:srgbClr val="585858"/>
                </a:solidFill>
                <a:latin typeface="Gill Sans MT"/>
                <a:cs typeface="Gill Sans MT"/>
              </a:rPr>
              <a:t> </a:t>
            </a:r>
            <a:r>
              <a:rPr sz="2000" kern="0" dirty="0">
                <a:solidFill>
                  <a:srgbClr val="585858"/>
                </a:solidFill>
                <a:latin typeface="Gill Sans MT"/>
                <a:cs typeface="Gill Sans MT"/>
              </a:rPr>
              <a:t>the</a:t>
            </a:r>
            <a:r>
              <a:rPr sz="2000" kern="0" spc="-20" dirty="0">
                <a:solidFill>
                  <a:srgbClr val="585858"/>
                </a:solidFill>
                <a:latin typeface="Gill Sans MT"/>
                <a:cs typeface="Gill Sans MT"/>
              </a:rPr>
              <a:t> </a:t>
            </a:r>
            <a:r>
              <a:rPr sz="2000" kern="0" spc="-10" dirty="0">
                <a:solidFill>
                  <a:srgbClr val="585858"/>
                </a:solidFill>
                <a:latin typeface="Gill Sans MT"/>
                <a:cs typeface="Gill Sans MT"/>
              </a:rPr>
              <a:t>study</a:t>
            </a:r>
            <a:endParaRPr sz="2000" kern="0">
              <a:solidFill>
                <a:sysClr val="windowText" lastClr="000000"/>
              </a:solidFill>
              <a:latin typeface="Gill Sans MT"/>
              <a:cs typeface="Gill Sans MT"/>
            </a:endParaRPr>
          </a:p>
          <a:p>
            <a:pPr marL="241300" indent="-228600" eaLnBrk="1" fontAlgn="auto" hangingPunct="1">
              <a:spcBef>
                <a:spcPts val="935"/>
              </a:spcBef>
              <a:spcAft>
                <a:spcPts val="0"/>
              </a:spcAft>
              <a:buClr>
                <a:srgbClr val="17406C"/>
              </a:buClr>
              <a:buFont typeface="Arial"/>
              <a:buChar char="•"/>
              <a:tabLst>
                <a:tab pos="241300" algn="l"/>
              </a:tabLst>
              <a:defRPr/>
            </a:pPr>
            <a:r>
              <a:rPr sz="2400" kern="0" dirty="0">
                <a:solidFill>
                  <a:srgbClr val="585858"/>
                </a:solidFill>
                <a:latin typeface="Gill Sans MT"/>
                <a:cs typeface="Gill Sans MT"/>
              </a:rPr>
              <a:t>When</a:t>
            </a:r>
            <a:r>
              <a:rPr sz="2400" kern="0" spc="-35" dirty="0">
                <a:solidFill>
                  <a:srgbClr val="585858"/>
                </a:solidFill>
                <a:latin typeface="Gill Sans MT"/>
                <a:cs typeface="Gill Sans MT"/>
              </a:rPr>
              <a:t> </a:t>
            </a:r>
            <a:r>
              <a:rPr sz="2400" b="1" kern="0" dirty="0">
                <a:solidFill>
                  <a:srgbClr val="585858"/>
                </a:solidFill>
                <a:latin typeface="Gill Sans MT"/>
                <a:cs typeface="Gill Sans MT"/>
              </a:rPr>
              <a:t>reasoning</a:t>
            </a:r>
            <a:r>
              <a:rPr sz="2400" b="1" kern="0" spc="-15" dirty="0">
                <a:solidFill>
                  <a:srgbClr val="585858"/>
                </a:solidFill>
                <a:latin typeface="Gill Sans MT"/>
                <a:cs typeface="Gill Sans MT"/>
              </a:rPr>
              <a:t> </a:t>
            </a:r>
            <a:r>
              <a:rPr sz="2400" kern="0" dirty="0">
                <a:solidFill>
                  <a:srgbClr val="585858"/>
                </a:solidFill>
                <a:latin typeface="Gill Sans MT"/>
                <a:cs typeface="Gill Sans MT"/>
              </a:rPr>
              <a:t>is</a:t>
            </a:r>
            <a:r>
              <a:rPr sz="2400" kern="0" spc="-20" dirty="0">
                <a:solidFill>
                  <a:srgbClr val="585858"/>
                </a:solidFill>
                <a:latin typeface="Gill Sans MT"/>
                <a:cs typeface="Gill Sans MT"/>
              </a:rPr>
              <a:t> </a:t>
            </a:r>
            <a:r>
              <a:rPr sz="2400" kern="0" dirty="0">
                <a:solidFill>
                  <a:srgbClr val="585858"/>
                </a:solidFill>
                <a:latin typeface="Gill Sans MT"/>
                <a:cs typeface="Gill Sans MT"/>
              </a:rPr>
              <a:t>used</a:t>
            </a:r>
            <a:r>
              <a:rPr sz="2400" kern="0" spc="-20" dirty="0">
                <a:solidFill>
                  <a:srgbClr val="585858"/>
                </a:solidFill>
                <a:latin typeface="Gill Sans MT"/>
                <a:cs typeface="Gill Sans MT"/>
              </a:rPr>
              <a:t> </a:t>
            </a:r>
            <a:r>
              <a:rPr sz="2400" kern="0" dirty="0">
                <a:solidFill>
                  <a:srgbClr val="585858"/>
                </a:solidFill>
                <a:latin typeface="Gill Sans MT"/>
                <a:cs typeface="Gill Sans MT"/>
              </a:rPr>
              <a:t>to</a:t>
            </a:r>
            <a:r>
              <a:rPr sz="2400" kern="0" spc="-25" dirty="0">
                <a:solidFill>
                  <a:srgbClr val="585858"/>
                </a:solidFill>
                <a:latin typeface="Gill Sans MT"/>
                <a:cs typeface="Gill Sans MT"/>
              </a:rPr>
              <a:t> </a:t>
            </a:r>
            <a:r>
              <a:rPr sz="2400" kern="0" dirty="0">
                <a:solidFill>
                  <a:srgbClr val="585858"/>
                </a:solidFill>
                <a:latin typeface="Gill Sans MT"/>
                <a:cs typeface="Gill Sans MT"/>
              </a:rPr>
              <a:t>back</a:t>
            </a:r>
            <a:r>
              <a:rPr sz="2400" kern="0" spc="-15" dirty="0">
                <a:solidFill>
                  <a:srgbClr val="585858"/>
                </a:solidFill>
                <a:latin typeface="Gill Sans MT"/>
                <a:cs typeface="Gill Sans MT"/>
              </a:rPr>
              <a:t> </a:t>
            </a:r>
            <a:r>
              <a:rPr sz="2400" kern="0" dirty="0">
                <a:solidFill>
                  <a:srgbClr val="585858"/>
                </a:solidFill>
                <a:latin typeface="Gill Sans MT"/>
                <a:cs typeface="Gill Sans MT"/>
              </a:rPr>
              <a:t>up</a:t>
            </a:r>
            <a:r>
              <a:rPr sz="2400" kern="0" spc="-20" dirty="0">
                <a:solidFill>
                  <a:srgbClr val="585858"/>
                </a:solidFill>
                <a:latin typeface="Gill Sans MT"/>
                <a:cs typeface="Gill Sans MT"/>
              </a:rPr>
              <a:t> </a:t>
            </a:r>
            <a:r>
              <a:rPr sz="2400" kern="0" dirty="0">
                <a:solidFill>
                  <a:srgbClr val="585858"/>
                </a:solidFill>
                <a:latin typeface="Gill Sans MT"/>
                <a:cs typeface="Gill Sans MT"/>
              </a:rPr>
              <a:t>your</a:t>
            </a:r>
            <a:r>
              <a:rPr sz="2400" kern="0" spc="-20" dirty="0">
                <a:solidFill>
                  <a:srgbClr val="585858"/>
                </a:solidFill>
                <a:latin typeface="Gill Sans MT"/>
                <a:cs typeface="Gill Sans MT"/>
              </a:rPr>
              <a:t> </a:t>
            </a:r>
            <a:r>
              <a:rPr sz="2400" kern="0" spc="-10" dirty="0">
                <a:solidFill>
                  <a:srgbClr val="585858"/>
                </a:solidFill>
                <a:latin typeface="Gill Sans MT"/>
                <a:cs typeface="Gill Sans MT"/>
              </a:rPr>
              <a:t>claims</a:t>
            </a:r>
            <a:endParaRPr sz="2400" kern="0">
              <a:solidFill>
                <a:sysClr val="windowText" lastClr="000000"/>
              </a:solidFill>
              <a:latin typeface="Gill Sans MT"/>
              <a:cs typeface="Gill Sans MT"/>
            </a:endParaRPr>
          </a:p>
        </p:txBody>
      </p:sp>
      <p:pic>
        <p:nvPicPr>
          <p:cNvPr id="20484" name="object 4" descr="The image features two cartoon squirrels, each depicted in a different pose. The squirrel on the left is sitting with its legs crossed, holding a piece of food in its paws, and has a playful expression. It has a light-colored body with darker stripes on its back. The squirrel on the right is sitting with its back straight, holding a small object in its paws, and appears more serious. It is wearing a striped shirt and a cap. Both squirrels have large, expressive eyes and bushy tails. The background is a textured, light-colored surface, and there are text boxes with quotes next to each squirrel. The overall style is whimsical and illustrative.">
            <a:extLst>
              <a:ext uri="{FF2B5EF4-FFF2-40B4-BE49-F238E27FC236}">
                <a16:creationId xmlns:a16="http://schemas.microsoft.com/office/drawing/2014/main" id="{88BB40E6-481B-4A6A-DBCF-2ADCD9E45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3573463"/>
            <a:ext cx="3224213"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EEB6E7BB-28B3-4AF8-0EF9-204362FA6AD4}"/>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02D529C3-1A38-36BA-4482-E4014635543D}"/>
              </a:ext>
            </a:extLst>
          </p:cNvPr>
          <p:cNvSpPr>
            <a:spLocks noGrp="1"/>
          </p:cNvSpPr>
          <p:nvPr>
            <p:ph type="sldNum" sz="quarter" idx="12"/>
          </p:nvPr>
        </p:nvSpPr>
        <p:spPr/>
        <p:txBody>
          <a:bodyPr vert="horz" tIns="3175" rtlCol="0"/>
          <a:lstStyle/>
          <a:p>
            <a:pPr marL="38100">
              <a:defRPr/>
            </a:pPr>
            <a:fld id="{EBD95D4A-45D9-456D-87BA-F6AC7563932C}" type="slidenum">
              <a:rPr spc="-25"/>
              <a:pPr marL="38100">
                <a:defRPr/>
              </a:pPr>
              <a:t>19</a:t>
            </a:fld>
            <a:endParaRPr spc="-2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BF32260-E134-377B-6334-17B981D0D626}"/>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30" dirty="0"/>
              <a:t>RESEARCH</a:t>
            </a:r>
            <a:r>
              <a:rPr spc="270" dirty="0"/>
              <a:t> </a:t>
            </a:r>
            <a:r>
              <a:rPr spc="100" dirty="0"/>
              <a:t>METHOD</a:t>
            </a:r>
          </a:p>
        </p:txBody>
      </p:sp>
      <p:sp>
        <p:nvSpPr>
          <p:cNvPr id="3" name="object 3">
            <a:extLst>
              <a:ext uri="{FF2B5EF4-FFF2-40B4-BE49-F238E27FC236}">
                <a16:creationId xmlns:a16="http://schemas.microsoft.com/office/drawing/2014/main" id="{779E5E12-7A52-C030-23F3-80EC476D5776}"/>
              </a:ext>
            </a:extLst>
          </p:cNvPr>
          <p:cNvSpPr txBox="1"/>
          <p:nvPr/>
        </p:nvSpPr>
        <p:spPr>
          <a:xfrm>
            <a:off x="742950" y="1468438"/>
            <a:ext cx="7758113" cy="4628190"/>
          </a:xfrm>
          <a:prstGeom prst="rect">
            <a:avLst/>
          </a:prstGeom>
        </p:spPr>
        <p:txBody>
          <a:bodyPr lIns="0" tIns="82550" rIns="0" bIns="0">
            <a:spAutoFit/>
          </a:bodyPr>
          <a:lstStyle>
            <a:lvl1pPr marL="241300" indent="-228600">
              <a:tabLst>
                <a:tab pos="241300" algn="l"/>
              </a:tabLst>
              <a:defRPr>
                <a:solidFill>
                  <a:schemeClr val="tx1"/>
                </a:solidFill>
                <a:latin typeface="Arial" panose="020B0604020202020204" pitchFamily="34" charset="0"/>
              </a:defRPr>
            </a:lvl1pPr>
            <a:lvl2pPr marL="696913" indent="-228600">
              <a:tabLst>
                <a:tab pos="241300" algn="l"/>
              </a:tabLst>
              <a:defRPr>
                <a:solidFill>
                  <a:schemeClr val="tx1"/>
                </a:solidFill>
                <a:latin typeface="Arial" panose="020B0604020202020204" pitchFamily="34" charset="0"/>
              </a:defRPr>
            </a:lvl2pPr>
            <a:lvl3pPr marL="1143000" indent="-228600">
              <a:tabLst>
                <a:tab pos="241300" algn="l"/>
              </a:tabLst>
              <a:defRPr>
                <a:solidFill>
                  <a:schemeClr val="tx1"/>
                </a:solidFill>
                <a:latin typeface="Arial" panose="020B0604020202020204" pitchFamily="34" charset="0"/>
              </a:defRPr>
            </a:lvl3pPr>
            <a:lvl4pPr marL="1600200" indent="-228600">
              <a:tabLst>
                <a:tab pos="241300" algn="l"/>
              </a:tabLst>
              <a:defRPr>
                <a:solidFill>
                  <a:schemeClr val="tx1"/>
                </a:solidFill>
                <a:latin typeface="Arial" panose="020B0604020202020204" pitchFamily="34" charset="0"/>
              </a:defRPr>
            </a:lvl4pPr>
            <a:lvl5pPr marL="2057400" indent="-228600">
              <a:tabLst>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41300" algn="l"/>
              </a:tabLst>
              <a:defRPr>
                <a:solidFill>
                  <a:schemeClr val="tx1"/>
                </a:solidFill>
                <a:latin typeface="Arial" panose="020B0604020202020204" pitchFamily="34" charset="0"/>
              </a:defRPr>
            </a:lvl9pPr>
          </a:lstStyle>
          <a:p>
            <a:pPr eaLnBrk="1" hangingPunct="1">
              <a:spcBef>
                <a:spcPts val="650"/>
              </a:spcBef>
              <a:buClr>
                <a:srgbClr val="17406C"/>
              </a:buClr>
              <a:buFont typeface="Arial" panose="020B0604020202020204" pitchFamily="34" charset="0"/>
              <a:buChar char="•"/>
            </a:pPr>
            <a:r>
              <a:rPr lang="en-US" altLang="en-US" sz="2600" dirty="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research method / methodology:</a:t>
            </a:r>
            <a:endParaRPr lang="en-US" altLang="en-US" sz="2600" dirty="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2375"/>
              </a:lnSpc>
              <a:spcBef>
                <a:spcPts val="763"/>
              </a:spcBef>
              <a:buClr>
                <a:srgbClr val="17406C"/>
              </a:buClr>
              <a:buFontTx/>
              <a:buChar char="–"/>
            </a:pPr>
            <a:r>
              <a:rPr lang="en-US" altLang="en-US" sz="2200" dirty="0">
                <a:solidFill>
                  <a:srgbClr val="585858"/>
                </a:solidFill>
                <a:latin typeface="Gill Sans MT" panose="020B0502020104020203" pitchFamily="34" charset="0"/>
                <a:ea typeface="Gill Sans MT" panose="020B0502020104020203" pitchFamily="34" charset="0"/>
                <a:cs typeface="Gill Sans MT" panose="020B0502020104020203" pitchFamily="34" charset="0"/>
              </a:rPr>
              <a:t>A description of </a:t>
            </a:r>
            <a:r>
              <a:rPr lang="en-US" altLang="en-US" sz="2200" i="1" dirty="0">
                <a:solidFill>
                  <a:srgbClr val="585858"/>
                </a:solidFill>
                <a:latin typeface="Gill Sans MT" panose="020B0502020104020203" pitchFamily="34" charset="0"/>
                <a:ea typeface="Gill Sans MT" panose="020B0502020104020203" pitchFamily="34" charset="0"/>
                <a:cs typeface="Gill Sans MT" panose="020B0502020104020203" pitchFamily="34" charset="0"/>
              </a:rPr>
              <a:t>how </a:t>
            </a:r>
            <a:r>
              <a:rPr lang="en-US" altLang="en-US" sz="2200" dirty="0">
                <a:solidFill>
                  <a:srgbClr val="585858"/>
                </a:solidFill>
                <a:latin typeface="Gill Sans MT" panose="020B0502020104020203" pitchFamily="34" charset="0"/>
                <a:ea typeface="Gill Sans MT" panose="020B0502020104020203" pitchFamily="34" charset="0"/>
                <a:cs typeface="Gill Sans MT" panose="020B0502020104020203" pitchFamily="34" charset="0"/>
              </a:rPr>
              <a:t>you obtained results, i.e. </a:t>
            </a:r>
            <a:r>
              <a:rPr lang="en-US" altLang="en-US" sz="2200" i="1" dirty="0">
                <a:solidFill>
                  <a:srgbClr val="585858"/>
                </a:solidFill>
                <a:latin typeface="Gill Sans MT" panose="020B0502020104020203" pitchFamily="34" charset="0"/>
                <a:ea typeface="Gill Sans MT" panose="020B0502020104020203" pitchFamily="34" charset="0"/>
                <a:cs typeface="Gill Sans MT" panose="020B0502020104020203" pitchFamily="34" charset="0"/>
              </a:rPr>
              <a:t>what </a:t>
            </a:r>
            <a:r>
              <a:rPr lang="en-US" altLang="en-US" sz="2200" dirty="0">
                <a:solidFill>
                  <a:srgbClr val="585858"/>
                </a:solidFill>
                <a:latin typeface="Gill Sans MT" panose="020B0502020104020203" pitchFamily="34" charset="0"/>
                <a:ea typeface="Gill Sans MT" panose="020B0502020104020203" pitchFamily="34" charset="0"/>
                <a:cs typeface="Gill Sans MT" panose="020B0502020104020203" pitchFamily="34" charset="0"/>
              </a:rPr>
              <a:t>you did to reach your conclusions</a:t>
            </a:r>
            <a:endParaRPr lang="en-US" altLang="en-US" sz="2200" dirty="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400"/>
              </a:spcBef>
              <a:buClr>
                <a:srgbClr val="17406C"/>
              </a:buClr>
              <a:buFontTx/>
              <a:buChar char="–"/>
            </a:pPr>
            <a:r>
              <a:rPr lang="en-US" altLang="en-US" sz="2200" dirty="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Convinces the reader of the validity of your conclusions</a:t>
            </a:r>
            <a:endParaRPr lang="en-US" altLang="en-US" sz="2200" dirty="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363"/>
              </a:spcBef>
              <a:buClr>
                <a:srgbClr val="17406C"/>
              </a:buClr>
              <a:buFont typeface="Arial" panose="020B0604020202020204" pitchFamily="34" charset="0"/>
              <a:buChar char="•"/>
            </a:pPr>
            <a:r>
              <a:rPr lang="en-US" altLang="en-US" sz="2600" dirty="0">
                <a:solidFill>
                  <a:srgbClr val="585858"/>
                </a:solidFill>
                <a:latin typeface="Gill Sans MT" panose="020B0502020104020203" pitchFamily="34" charset="0"/>
                <a:ea typeface="Gill Sans MT" panose="020B0502020104020203" pitchFamily="34" charset="0"/>
                <a:cs typeface="Gill Sans MT" panose="020B0502020104020203" pitchFamily="34" charset="0"/>
              </a:rPr>
              <a:t>Proposal stage:</a:t>
            </a:r>
            <a:endParaRPr lang="en-US" altLang="en-US" sz="2600" dirty="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2375"/>
              </a:lnSpc>
              <a:spcBef>
                <a:spcPts val="750"/>
              </a:spcBef>
              <a:buClr>
                <a:srgbClr val="17406C"/>
              </a:buClr>
              <a:buFontTx/>
              <a:buChar char="–"/>
            </a:pPr>
            <a:r>
              <a:rPr lang="en-US" altLang="en-US" sz="2200" dirty="0">
                <a:solidFill>
                  <a:srgbClr val="585858"/>
                </a:solidFill>
                <a:latin typeface="Gill Sans MT" panose="020B0502020104020203" pitchFamily="34" charset="0"/>
                <a:ea typeface="Gill Sans MT" panose="020B0502020104020203" pitchFamily="34" charset="0"/>
                <a:cs typeface="Gill Sans MT" panose="020B0502020104020203" pitchFamily="34" charset="0"/>
              </a:rPr>
              <a:t>Explain what method you will use and how it will be applied in your study</a:t>
            </a:r>
            <a:endParaRPr lang="en-US" altLang="en-US" sz="2200" dirty="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400"/>
              </a:spcBef>
              <a:buClr>
                <a:srgbClr val="17406C"/>
              </a:buClr>
              <a:buFontTx/>
              <a:buChar char="–"/>
            </a:pPr>
            <a:r>
              <a:rPr lang="en-US" altLang="en-US" sz="2200" dirty="0">
                <a:solidFill>
                  <a:srgbClr val="585858"/>
                </a:solidFill>
                <a:latin typeface="Gill Sans MT" panose="020B0502020104020203" pitchFamily="34" charset="0"/>
                <a:ea typeface="Gill Sans MT" panose="020B0502020104020203" pitchFamily="34" charset="0"/>
                <a:cs typeface="Gill Sans MT" panose="020B0502020104020203" pitchFamily="34" charset="0"/>
              </a:rPr>
              <a:t>Will you be collecting any data? What will you do with it?</a:t>
            </a:r>
            <a:endParaRPr lang="en-US" altLang="en-US" sz="2200" dirty="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375"/>
              </a:spcBef>
              <a:buClr>
                <a:srgbClr val="17406C"/>
              </a:buClr>
              <a:buFont typeface="Arial" panose="020B0604020202020204" pitchFamily="34" charset="0"/>
              <a:buChar char="•"/>
            </a:pPr>
            <a:r>
              <a:rPr lang="en-US" altLang="en-US" sz="2600" dirty="0">
                <a:solidFill>
                  <a:srgbClr val="585858"/>
                </a:solidFill>
                <a:latin typeface="Gill Sans MT" panose="020B0502020104020203" pitchFamily="34" charset="0"/>
                <a:ea typeface="Gill Sans MT" panose="020B0502020104020203" pitchFamily="34" charset="0"/>
                <a:cs typeface="Gill Sans MT" panose="020B0502020104020203" pitchFamily="34" charset="0"/>
              </a:rPr>
              <a:t>Final report stage:</a:t>
            </a:r>
            <a:endParaRPr lang="en-US" altLang="en-US" sz="2600" dirty="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2513"/>
              </a:lnSpc>
              <a:spcBef>
                <a:spcPts val="463"/>
              </a:spcBef>
              <a:buClr>
                <a:srgbClr val="17406C"/>
              </a:buClr>
              <a:buFontTx/>
              <a:buChar char="–"/>
            </a:pPr>
            <a:r>
              <a:rPr lang="en-US" altLang="en-US" sz="2200" dirty="0">
                <a:solidFill>
                  <a:srgbClr val="585858"/>
                </a:solidFill>
                <a:latin typeface="Gill Sans MT" panose="020B0502020104020203" pitchFamily="34" charset="0"/>
                <a:ea typeface="Gill Sans MT" panose="020B0502020104020203" pitchFamily="34" charset="0"/>
                <a:cs typeface="Gill Sans MT" panose="020B0502020104020203" pitchFamily="34" charset="0"/>
              </a:rPr>
              <a:t>Report on what you actually did (i.e. tweak the description in</a:t>
            </a:r>
            <a:endParaRPr lang="en-US" altLang="en-US" sz="2200" dirty="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ts val="2513"/>
              </a:lnSpc>
            </a:pPr>
            <a:r>
              <a:rPr lang="en-US" altLang="en-US" sz="2200" dirty="0">
                <a:solidFill>
                  <a:srgbClr val="585858"/>
                </a:solidFill>
                <a:latin typeface="Gill Sans MT" panose="020B0502020104020203" pitchFamily="34" charset="0"/>
                <a:ea typeface="Gill Sans MT" panose="020B0502020104020203" pitchFamily="34" charset="0"/>
                <a:cs typeface="Gill Sans MT" panose="020B0502020104020203" pitchFamily="34" charset="0"/>
              </a:rPr>
              <a:t>your proposal so that it accurately reflects what you did)</a:t>
            </a:r>
          </a:p>
          <a:p>
            <a:pPr eaLnBrk="1" hangingPunct="1">
              <a:lnSpc>
                <a:spcPts val="2513"/>
              </a:lnSpc>
            </a:pPr>
            <a:endParaRPr lang="en-US" altLang="en-US" sz="2200" dirty="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3076" name="object 4" descr="The image features a man sitting at a desk with a concerned expression. He has a bald head with gray hair on the sides and is wearing a white shirt with a patterned tie. His chin rests on his hand, indicating a thoughtful or worried demeanor. &#10;&#10;On the desk, there are several stacks of books in various colors, including green, blue, and orange, along with a few sheets of paper. The desk itself is a solid color, and the overall composition is simple and cartoonish in style.">
            <a:extLst>
              <a:ext uri="{FF2B5EF4-FFF2-40B4-BE49-F238E27FC236}">
                <a16:creationId xmlns:a16="http://schemas.microsoft.com/office/drawing/2014/main" id="{FB6EBFF8-BB04-589F-C287-C491C4F58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950" y="88900"/>
            <a:ext cx="213995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07BED96D-1F0F-1375-38DA-DD371C7DD368}"/>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412606AE-903C-E402-D364-F9236D5758A1}"/>
              </a:ext>
            </a:extLst>
          </p:cNvPr>
          <p:cNvSpPr>
            <a:spLocks noGrp="1"/>
          </p:cNvSpPr>
          <p:nvPr>
            <p:ph type="sldNum" sz="quarter" idx="12"/>
          </p:nvPr>
        </p:nvSpPr>
        <p:spPr/>
        <p:txBody>
          <a:bodyPr vert="horz" tIns="3175" rtlCol="0"/>
          <a:lstStyle/>
          <a:p>
            <a:pPr>
              <a:defRPr/>
            </a:pPr>
            <a:fld id="{04E36B25-C87E-4CF6-AC88-976AC3D50782}" type="slidenum">
              <a:rPr/>
              <a:pPr>
                <a:defRPr/>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8304927-B631-602D-2AD1-0582ADE89EDE}"/>
              </a:ext>
            </a:extLst>
          </p:cNvPr>
          <p:cNvSpPr txBox="1">
            <a:spLocks noGrp="1"/>
          </p:cNvSpPr>
          <p:nvPr>
            <p:ph type="title"/>
          </p:nvPr>
        </p:nvSpPr>
        <p:spPr>
          <a:xfrm>
            <a:off x="1017588" y="333375"/>
            <a:ext cx="3282950" cy="803275"/>
          </a:xfrm>
        </p:spPr>
        <p:txBody>
          <a:bodyPr tIns="12700" rtlCol="0"/>
          <a:lstStyle/>
          <a:p>
            <a:pPr marL="12700" eaLnBrk="1" fontAlgn="auto" hangingPunct="1">
              <a:spcBef>
                <a:spcPts val="100"/>
              </a:spcBef>
              <a:spcAft>
                <a:spcPts val="0"/>
              </a:spcAft>
              <a:defRPr/>
            </a:pPr>
            <a:r>
              <a:rPr spc="120" dirty="0"/>
              <a:t>ARGUMENTS</a:t>
            </a:r>
          </a:p>
        </p:txBody>
      </p:sp>
      <p:sp>
        <p:nvSpPr>
          <p:cNvPr id="3" name="object 3">
            <a:extLst>
              <a:ext uri="{FF2B5EF4-FFF2-40B4-BE49-F238E27FC236}">
                <a16:creationId xmlns:a16="http://schemas.microsoft.com/office/drawing/2014/main" id="{AE313A79-C8E6-82C9-9A2A-2A771016F710}"/>
              </a:ext>
            </a:extLst>
          </p:cNvPr>
          <p:cNvSpPr txBox="1"/>
          <p:nvPr/>
        </p:nvSpPr>
        <p:spPr>
          <a:xfrm>
            <a:off x="669925" y="1077913"/>
            <a:ext cx="7788275" cy="3073400"/>
          </a:xfrm>
          <a:prstGeom prst="rect">
            <a:avLst/>
          </a:prstGeom>
        </p:spPr>
        <p:txBody>
          <a:bodyPr lIns="0" tIns="161925" rIns="0" bIns="0">
            <a:spAutoFit/>
          </a:bodyPr>
          <a:lstStyle>
            <a:lvl1pPr marL="241300" indent="-228600">
              <a:tabLst>
                <a:tab pos="241300" algn="l"/>
              </a:tabLst>
              <a:defRPr>
                <a:solidFill>
                  <a:schemeClr val="tx1"/>
                </a:solidFill>
                <a:latin typeface="Arial" panose="020B0604020202020204" pitchFamily="34" charset="0"/>
              </a:defRPr>
            </a:lvl1pPr>
            <a:lvl2pPr marL="696913" indent="-228600">
              <a:tabLst>
                <a:tab pos="241300" algn="l"/>
              </a:tabLst>
              <a:defRPr>
                <a:solidFill>
                  <a:schemeClr val="tx1"/>
                </a:solidFill>
                <a:latin typeface="Arial" panose="020B0604020202020204" pitchFamily="34" charset="0"/>
              </a:defRPr>
            </a:lvl2pPr>
            <a:lvl3pPr marL="1143000" indent="-228600">
              <a:tabLst>
                <a:tab pos="241300" algn="l"/>
              </a:tabLst>
              <a:defRPr>
                <a:solidFill>
                  <a:schemeClr val="tx1"/>
                </a:solidFill>
                <a:latin typeface="Arial" panose="020B0604020202020204" pitchFamily="34" charset="0"/>
              </a:defRPr>
            </a:lvl3pPr>
            <a:lvl4pPr marL="1600200" indent="-228600">
              <a:tabLst>
                <a:tab pos="241300" algn="l"/>
              </a:tabLst>
              <a:defRPr>
                <a:solidFill>
                  <a:schemeClr val="tx1"/>
                </a:solidFill>
                <a:latin typeface="Arial" panose="020B0604020202020204" pitchFamily="34" charset="0"/>
              </a:defRPr>
            </a:lvl4pPr>
            <a:lvl5pPr marL="2057400" indent="-228600">
              <a:tabLst>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41300" algn="l"/>
              </a:tabLst>
              <a:defRPr>
                <a:solidFill>
                  <a:schemeClr val="tx1"/>
                </a:solidFill>
                <a:latin typeface="Arial" panose="020B0604020202020204" pitchFamily="34" charset="0"/>
              </a:defRPr>
            </a:lvl9pPr>
          </a:lstStyle>
          <a:p>
            <a:pPr eaLnBrk="1" hangingPunct="1">
              <a:spcBef>
                <a:spcPts val="1275"/>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Common arguments:</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10000"/>
              </a:lnSpc>
              <a:spcBef>
                <a:spcPts val="750"/>
              </a:spcBef>
              <a:buClr>
                <a:srgbClr val="17406C"/>
              </a:buClr>
              <a:buFontTx/>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proposed model is simpler than existing models. Simplicity is a desirable characteristic of models.Therefore, the proposed model is better.</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50"/>
              </a:spcBef>
              <a:buClr>
                <a:srgbClr val="17406C"/>
              </a:buClr>
              <a:buFontTx/>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experimental variable was different for the experimental control</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groups. All other variables were the same for the two groups. Therefore, the observed differences between the two groups can be attributed to the experimental variable.</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21508" name="object 4" descr="The image features two cartoon squirrels, each depicted in a different pose. The squirrel on the left is sitting with its legs crossed, holding a piece of food in its paws, and has a playful expression. It is wearing a small vest. The squirrel on the right is sitting with its back straight, holding a piece of food in its hands, and appears more serious. It is wearing a striped shirt and a cap. &#10;&#10;Both squirrels have large, expressive eyes and bushy tails. The background is a textured, light-colored surface that gives a vintage feel. There are text boxes next to each squirrel, containing quotes in a stylized font. The overall color scheme is muted, with earthy tones dominating the image.">
            <a:extLst>
              <a:ext uri="{FF2B5EF4-FFF2-40B4-BE49-F238E27FC236}">
                <a16:creationId xmlns:a16="http://schemas.microsoft.com/office/drawing/2014/main" id="{30439C78-8C17-759A-E990-63BE1BAC0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4257675"/>
            <a:ext cx="2725738"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object 5">
            <a:extLst>
              <a:ext uri="{FF2B5EF4-FFF2-40B4-BE49-F238E27FC236}">
                <a16:creationId xmlns:a16="http://schemas.microsoft.com/office/drawing/2014/main" id="{C6E3D2D0-BBA1-2956-5AAE-96AEA4D35B3F}"/>
              </a:ext>
            </a:extLst>
          </p:cNvPr>
          <p:cNvSpPr txBox="1">
            <a:spLocks noChangeArrowheads="1"/>
          </p:cNvSpPr>
          <p:nvPr/>
        </p:nvSpPr>
        <p:spPr bwMode="auto">
          <a:xfrm>
            <a:off x="8353425" y="6478588"/>
            <a:ext cx="65088"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125"/>
              </a:lnSpc>
            </a:pPr>
            <a:r>
              <a:rPr lang="en-US" altLang="en-US" sz="1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2</a:t>
            </a:r>
            <a:endParaRPr lang="en-US" altLang="en-US" sz="1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
        <p:nvSpPr>
          <p:cNvPr id="6" name="object 6">
            <a:extLst>
              <a:ext uri="{FF2B5EF4-FFF2-40B4-BE49-F238E27FC236}">
                <a16:creationId xmlns:a16="http://schemas.microsoft.com/office/drawing/2014/main" id="{CBA7D45A-9C31-8B14-DA94-BE78120F001D}"/>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21511" name="object 7">
            <a:extLst>
              <a:ext uri="{FF2B5EF4-FFF2-40B4-BE49-F238E27FC236}">
                <a16:creationId xmlns:a16="http://schemas.microsoft.com/office/drawing/2014/main" id="{492C55D6-12DE-3ADB-085E-8D36EFFD8CCD}"/>
              </a:ext>
            </a:extLst>
          </p:cNvPr>
          <p:cNvSpPr txBox="1">
            <a:spLocks noChangeArrowheads="1"/>
          </p:cNvSpPr>
          <p:nvPr/>
        </p:nvSpPr>
        <p:spPr bwMode="auto">
          <a:xfrm>
            <a:off x="8404225" y="6465888"/>
            <a:ext cx="90488"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75" rIns="0" bIns="0">
            <a:spAutoFit/>
          </a:bodyPr>
          <a:lstStyle>
            <a:lvl1pPr marL="12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25"/>
              </a:spcBef>
            </a:pPr>
            <a:r>
              <a:rPr lang="en-US" altLang="en-US" sz="1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0</a:t>
            </a:r>
            <a:endParaRPr lang="en-US" altLang="en-US" sz="1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26E1351-968D-290A-1981-CF7342A64815}"/>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14" dirty="0"/>
              <a:t>SURVEYS</a:t>
            </a:r>
          </a:p>
        </p:txBody>
      </p:sp>
      <p:sp>
        <p:nvSpPr>
          <p:cNvPr id="3" name="object 3">
            <a:extLst>
              <a:ext uri="{FF2B5EF4-FFF2-40B4-BE49-F238E27FC236}">
                <a16:creationId xmlns:a16="http://schemas.microsoft.com/office/drawing/2014/main" id="{C344B5B2-444B-5E4A-092E-16563D5A47CC}"/>
              </a:ext>
            </a:extLst>
          </p:cNvPr>
          <p:cNvSpPr txBox="1">
            <a:spLocks noGrp="1"/>
          </p:cNvSpPr>
          <p:nvPr>
            <p:ph type="body" idx="1"/>
          </p:nvPr>
        </p:nvSpPr>
        <p:spPr/>
        <p:txBody>
          <a:bodyPr tIns="12700"/>
          <a:lstStyle/>
          <a:p>
            <a:pPr marL="260350" indent="-228600" eaLnBrk="1" hangingPunct="1">
              <a:lnSpc>
                <a:spcPct val="110000"/>
              </a:lnSpc>
              <a:spcBef>
                <a:spcPts val="100"/>
              </a:spcBef>
              <a:buClr>
                <a:srgbClr val="17406C"/>
              </a:buClr>
              <a:buFontTx/>
              <a:buChar char="•"/>
              <a:tabLst>
                <a:tab pos="260350" algn="l"/>
                <a:tab pos="261938" algn="l"/>
              </a:tabLst>
            </a:pPr>
            <a:r>
              <a:rPr lang="en-US" altLang="en-US">
                <a:latin typeface="Gill Sans MT" panose="020B0502020104020203" pitchFamily="34" charset="0"/>
                <a:ea typeface="Gill Sans MT" panose="020B0502020104020203" pitchFamily="34" charset="0"/>
                <a:cs typeface="Gill Sans MT" panose="020B0502020104020203" pitchFamily="34" charset="0"/>
              </a:rPr>
              <a:t>Surveys are used to obtain information from the people in the field (for computer science, this would normally be the users)</a:t>
            </a:r>
          </a:p>
          <a:p>
            <a:pPr marL="260350" indent="-228600" eaLnBrk="1" hangingPunct="1">
              <a:lnSpc>
                <a:spcPct val="110000"/>
              </a:lnSpc>
              <a:spcBef>
                <a:spcPts val="700"/>
              </a:spcBef>
              <a:buClr>
                <a:srgbClr val="17406C"/>
              </a:buClr>
              <a:buFontTx/>
              <a:buChar char="•"/>
              <a:tabLst>
                <a:tab pos="260350" algn="l"/>
                <a:tab pos="261938" algn="l"/>
              </a:tabLst>
            </a:pPr>
            <a:r>
              <a:rPr lang="en-US" altLang="en-US">
                <a:latin typeface="Gill Sans MT" panose="020B0502020104020203" pitchFamily="34" charset="0"/>
                <a:ea typeface="Gill Sans MT" panose="020B0502020104020203" pitchFamily="34" charset="0"/>
                <a:cs typeface="Gill Sans MT" panose="020B0502020104020203" pitchFamily="34" charset="0"/>
              </a:rPr>
              <a:t>Can range from highly structured questionnaires to unstructured interviews</a:t>
            </a:r>
          </a:p>
          <a:p>
            <a:pPr marL="260350" indent="-228600" eaLnBrk="1" hangingPunct="1">
              <a:spcBef>
                <a:spcPts val="950"/>
              </a:spcBef>
              <a:buClr>
                <a:srgbClr val="17406C"/>
              </a:buClr>
              <a:buFontTx/>
              <a:buChar char="•"/>
              <a:tabLst>
                <a:tab pos="260350" algn="l"/>
                <a:tab pos="261938" algn="l"/>
              </a:tabLst>
            </a:pPr>
            <a:r>
              <a:rPr lang="en-US" altLang="en-US">
                <a:latin typeface="Gill Sans MT" panose="020B0502020104020203" pitchFamily="34" charset="0"/>
                <a:ea typeface="Gill Sans MT" panose="020B0502020104020203" pitchFamily="34" charset="0"/>
                <a:cs typeface="Gill Sans MT" panose="020B0502020104020203" pitchFamily="34" charset="0"/>
              </a:rPr>
              <a:t>Can also involve counting (e.g. incidents on the Internet)</a:t>
            </a:r>
          </a:p>
          <a:p>
            <a:pPr marL="260350" indent="-228600" eaLnBrk="1" hangingPunct="1">
              <a:spcBef>
                <a:spcPts val="938"/>
              </a:spcBef>
              <a:buClr>
                <a:srgbClr val="17406C"/>
              </a:buClr>
              <a:buFontTx/>
              <a:buChar char="•"/>
              <a:tabLst>
                <a:tab pos="260350" algn="l"/>
                <a:tab pos="261938" algn="l"/>
              </a:tabLst>
            </a:pPr>
            <a:r>
              <a:rPr lang="en-US" altLang="en-US">
                <a:latin typeface="Gill Sans MT" panose="020B0502020104020203" pitchFamily="34" charset="0"/>
                <a:ea typeface="Gill Sans MT" panose="020B0502020104020203" pitchFamily="34" charset="0"/>
                <a:cs typeface="Gill Sans MT" panose="020B0502020104020203" pitchFamily="34" charset="0"/>
              </a:rPr>
              <a:t>If surveys involve people, will require </a:t>
            </a:r>
            <a:r>
              <a:rPr lang="en-US" altLang="en-US" b="1">
                <a:latin typeface="Gill Sans MT" panose="020B0502020104020203" pitchFamily="34" charset="0"/>
                <a:ea typeface="Gill Sans MT" panose="020B0502020104020203" pitchFamily="34" charset="0"/>
                <a:cs typeface="Gill Sans MT" panose="020B0502020104020203" pitchFamily="34" charset="0"/>
              </a:rPr>
              <a:t>ethical clearance</a:t>
            </a:r>
            <a:r>
              <a:rPr lang="en-US" altLang="en-US">
                <a:latin typeface="Gill Sans MT" panose="020B0502020104020203" pitchFamily="34" charset="0"/>
                <a:ea typeface="Gill Sans MT" panose="020B0502020104020203" pitchFamily="34" charset="0"/>
                <a:cs typeface="Gill Sans MT" panose="020B0502020104020203" pitchFamily="34" charset="0"/>
              </a:rPr>
              <a:t>!</a:t>
            </a:r>
          </a:p>
          <a:p>
            <a:pPr marL="260350" indent="-228600" eaLnBrk="1" hangingPunct="1">
              <a:spcBef>
                <a:spcPts val="938"/>
              </a:spcBef>
              <a:buClr>
                <a:srgbClr val="17406C"/>
              </a:buClr>
              <a:buFontTx/>
              <a:buChar char="•"/>
              <a:tabLst>
                <a:tab pos="260350" algn="l"/>
                <a:tab pos="261938" algn="l"/>
              </a:tabLst>
            </a:pPr>
            <a:r>
              <a:rPr lang="en-US" altLang="en-US">
                <a:latin typeface="Gill Sans MT" panose="020B0502020104020203" pitchFamily="34" charset="0"/>
                <a:ea typeface="Gill Sans MT" panose="020B0502020104020203" pitchFamily="34" charset="0"/>
                <a:cs typeface="Gill Sans MT" panose="020B0502020104020203" pitchFamily="34" charset="0"/>
              </a:rPr>
              <a:t>Not often used in Computer Science</a:t>
            </a:r>
          </a:p>
        </p:txBody>
      </p:sp>
      <p:pic>
        <p:nvPicPr>
          <p:cNvPr id="22532" name="object 4" descr="The image features a cartoon character with a large head and exaggerated facial features. The character has a prominent nose and wide eyes, displaying a thoughtful expression. He is holding a piece of paper labeled &quot;Survey&quot; in one hand and a pencil in the other. The character is wearing a light blue shirt and a brown vest, paired with green pants. The background is plain, emphasizing the character and the paper he is examining.">
            <a:extLst>
              <a:ext uri="{FF2B5EF4-FFF2-40B4-BE49-F238E27FC236}">
                <a16:creationId xmlns:a16="http://schemas.microsoft.com/office/drawing/2014/main" id="{09524717-543D-54C1-22FF-40518F6D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221163"/>
            <a:ext cx="1795462"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3D053659-11C0-364C-4961-3EB744AC3DD3}"/>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75BE3046-16A8-410E-BAD1-9EB91ED54149}"/>
              </a:ext>
            </a:extLst>
          </p:cNvPr>
          <p:cNvSpPr>
            <a:spLocks noGrp="1"/>
          </p:cNvSpPr>
          <p:nvPr>
            <p:ph type="sldNum" sz="quarter" idx="12"/>
          </p:nvPr>
        </p:nvSpPr>
        <p:spPr/>
        <p:txBody>
          <a:bodyPr vert="horz" tIns="3175" rtlCol="0"/>
          <a:lstStyle/>
          <a:p>
            <a:pPr marL="38100">
              <a:defRPr/>
            </a:pPr>
            <a:fld id="{BD16F5C8-BA46-4C02-B539-3FDEC698EBC0}" type="slidenum">
              <a:rPr spc="-25"/>
              <a:pPr marL="38100">
                <a:defRPr/>
              </a:pPr>
              <a:t>21</a:t>
            </a:fld>
            <a:endParaRPr spc="-25"/>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7FEABE0-8E98-10A9-47BF-FBA352497ED6}"/>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10" dirty="0"/>
              <a:t>CASE</a:t>
            </a:r>
            <a:r>
              <a:rPr spc="265" dirty="0"/>
              <a:t> </a:t>
            </a:r>
            <a:r>
              <a:rPr spc="114" dirty="0"/>
              <a:t>STUDIES</a:t>
            </a:r>
          </a:p>
        </p:txBody>
      </p:sp>
      <p:sp>
        <p:nvSpPr>
          <p:cNvPr id="3" name="object 3">
            <a:extLst>
              <a:ext uri="{FF2B5EF4-FFF2-40B4-BE49-F238E27FC236}">
                <a16:creationId xmlns:a16="http://schemas.microsoft.com/office/drawing/2014/main" id="{4110F361-9B71-144B-C64D-D1B9F39A9544}"/>
              </a:ext>
            </a:extLst>
          </p:cNvPr>
          <p:cNvSpPr txBox="1"/>
          <p:nvPr/>
        </p:nvSpPr>
        <p:spPr>
          <a:xfrm>
            <a:off x="1017588" y="1335088"/>
            <a:ext cx="7405687" cy="3556000"/>
          </a:xfrm>
          <a:prstGeom prst="rect">
            <a:avLst/>
          </a:prstGeom>
        </p:spPr>
        <p:txBody>
          <a:bodyPr lIns="0" tIns="12065" rIns="0" bIns="0">
            <a:spAutoFit/>
          </a:bodyPr>
          <a:lstStyle>
            <a:lvl1pPr marL="241300" indent="-228600">
              <a:tabLst>
                <a:tab pos="241300" algn="l"/>
              </a:tabLst>
              <a:defRPr>
                <a:solidFill>
                  <a:schemeClr val="tx1"/>
                </a:solidFill>
                <a:latin typeface="Arial" panose="020B0604020202020204" pitchFamily="34" charset="0"/>
              </a:defRPr>
            </a:lvl1pPr>
            <a:lvl2pPr marL="698500" indent="-228600">
              <a:tabLst>
                <a:tab pos="241300" algn="l"/>
              </a:tabLst>
              <a:defRPr>
                <a:solidFill>
                  <a:schemeClr val="tx1"/>
                </a:solidFill>
                <a:latin typeface="Arial" panose="020B0604020202020204" pitchFamily="34" charset="0"/>
              </a:defRPr>
            </a:lvl2pPr>
            <a:lvl3pPr marL="1143000" indent="-228600">
              <a:tabLst>
                <a:tab pos="241300" algn="l"/>
              </a:tabLst>
              <a:defRPr>
                <a:solidFill>
                  <a:schemeClr val="tx1"/>
                </a:solidFill>
                <a:latin typeface="Arial" panose="020B0604020202020204" pitchFamily="34" charset="0"/>
              </a:defRPr>
            </a:lvl3pPr>
            <a:lvl4pPr marL="1600200" indent="-228600">
              <a:tabLst>
                <a:tab pos="241300" algn="l"/>
              </a:tabLst>
              <a:defRPr>
                <a:solidFill>
                  <a:schemeClr val="tx1"/>
                </a:solidFill>
                <a:latin typeface="Arial" panose="020B0604020202020204" pitchFamily="34" charset="0"/>
              </a:defRPr>
            </a:lvl4pPr>
            <a:lvl5pPr marL="2057400" indent="-228600">
              <a:tabLst>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41300" algn="l"/>
              </a:tabLst>
              <a:defRPr>
                <a:solidFill>
                  <a:schemeClr val="tx1"/>
                </a:solidFill>
                <a:latin typeface="Arial" panose="020B0604020202020204" pitchFamily="34" charset="0"/>
              </a:defRPr>
            </a:lvl9pPr>
          </a:lstStyle>
          <a:p>
            <a:pPr eaLnBrk="1" hangingPunct="1">
              <a:lnSpc>
                <a:spcPct val="110000"/>
              </a:lnSpc>
              <a:spcBef>
                <a:spcPts val="1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 case study is an approach where you investigate a particular case in a structured way</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7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particular case may be worth investigating, but usually the aim is to extrapolate the findings to similar cases</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10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Similar to survey:</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88"/>
              </a:spcBef>
              <a:buClr>
                <a:srgbClr val="17406C"/>
              </a:buClr>
              <a:buFontTx/>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Survey: Measures a few aspects of a large number of cases</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38"/>
              </a:spcBef>
              <a:buClr>
                <a:srgbClr val="17406C"/>
              </a:buClr>
              <a:buFontTx/>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Case study: Observes a large number of aspects of a few cases</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5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Results can be qualitative or quantitative</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23556" name="object 4" descr="The image features a cartoonish character dressed in a brown coat and a green checkered hat. He is leaning forward, examining footprints on the ground with a magnifying glass in one hand and holding a notepad in the other. The character has a prominent nose and a pipe in his mouth. The footprints are visible on the ground, leading away from the character. The background is plain and white, emphasizing the character and the footprints.">
            <a:extLst>
              <a:ext uri="{FF2B5EF4-FFF2-40B4-BE49-F238E27FC236}">
                <a16:creationId xmlns:a16="http://schemas.microsoft.com/office/drawing/2014/main" id="{F72390CB-0C0A-DC5F-6894-F9346AC8C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5056188"/>
            <a:ext cx="2557462"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3AB8BBC3-25B8-0E06-0820-B695FF720632}"/>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CF5C737E-C384-A289-1BB8-D86BADFB414A}"/>
              </a:ext>
            </a:extLst>
          </p:cNvPr>
          <p:cNvSpPr>
            <a:spLocks noGrp="1"/>
          </p:cNvSpPr>
          <p:nvPr>
            <p:ph type="sldNum" sz="quarter" idx="12"/>
          </p:nvPr>
        </p:nvSpPr>
        <p:spPr/>
        <p:txBody>
          <a:bodyPr vert="horz" tIns="3175" rtlCol="0"/>
          <a:lstStyle/>
          <a:p>
            <a:pPr marL="38100">
              <a:defRPr/>
            </a:pPr>
            <a:fld id="{7E93BEB0-56A0-4CD5-A142-6B5DB2329D89}" type="slidenum">
              <a:rPr spc="-25"/>
              <a:pPr marL="38100">
                <a:defRPr/>
              </a:pPr>
              <a:t>22</a:t>
            </a:fld>
            <a:endParaRPr spc="-25"/>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3FF6A65-C8CA-573A-9E18-9DF1969A0857}"/>
              </a:ext>
            </a:extLst>
          </p:cNvPr>
          <p:cNvSpPr txBox="1">
            <a:spLocks noGrp="1"/>
          </p:cNvSpPr>
          <p:nvPr>
            <p:ph type="title"/>
          </p:nvPr>
        </p:nvSpPr>
        <p:spPr>
          <a:xfrm>
            <a:off x="803275" y="66675"/>
            <a:ext cx="2767013" cy="803275"/>
          </a:xfrm>
        </p:spPr>
        <p:txBody>
          <a:bodyPr tIns="12700" rtlCol="0"/>
          <a:lstStyle/>
          <a:p>
            <a:pPr marL="12700" eaLnBrk="1" fontAlgn="auto" hangingPunct="1">
              <a:spcBef>
                <a:spcPts val="100"/>
              </a:spcBef>
              <a:spcAft>
                <a:spcPts val="0"/>
              </a:spcAft>
              <a:defRPr/>
            </a:pPr>
            <a:r>
              <a:rPr spc="145" dirty="0"/>
              <a:t>EXAMPLE</a:t>
            </a:r>
            <a:r>
              <a:rPr spc="260" dirty="0"/>
              <a:t> </a:t>
            </a:r>
            <a:r>
              <a:rPr spc="-50" dirty="0"/>
              <a:t>1</a:t>
            </a:r>
          </a:p>
        </p:txBody>
      </p:sp>
      <p:sp>
        <p:nvSpPr>
          <p:cNvPr id="4" name="object 4">
            <a:extLst>
              <a:ext uri="{FF2B5EF4-FFF2-40B4-BE49-F238E27FC236}">
                <a16:creationId xmlns:a16="http://schemas.microsoft.com/office/drawing/2014/main" id="{7A6CD4B0-D97C-B37C-AE0C-90081E85E218}"/>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5" name="object 5">
            <a:extLst>
              <a:ext uri="{FF2B5EF4-FFF2-40B4-BE49-F238E27FC236}">
                <a16:creationId xmlns:a16="http://schemas.microsoft.com/office/drawing/2014/main" id="{FE429FB4-641B-C303-7E28-C403E7ABE728}"/>
              </a:ext>
            </a:extLst>
          </p:cNvPr>
          <p:cNvSpPr>
            <a:spLocks noGrp="1"/>
          </p:cNvSpPr>
          <p:nvPr>
            <p:ph type="sldNum" sz="quarter" idx="12"/>
          </p:nvPr>
        </p:nvSpPr>
        <p:spPr/>
        <p:txBody>
          <a:bodyPr vert="horz" tIns="3175" rtlCol="0"/>
          <a:lstStyle/>
          <a:p>
            <a:pPr marL="38100">
              <a:defRPr/>
            </a:pPr>
            <a:fld id="{CD03B01A-2C8C-419A-A29B-6CE3EC2CD75F}" type="slidenum">
              <a:rPr spc="-25"/>
              <a:pPr marL="38100">
                <a:defRPr/>
              </a:pPr>
              <a:t>23</a:t>
            </a:fld>
            <a:endParaRPr spc="-25"/>
          </a:p>
        </p:txBody>
      </p:sp>
      <p:sp>
        <p:nvSpPr>
          <p:cNvPr id="3" name="object 3">
            <a:extLst>
              <a:ext uri="{FF2B5EF4-FFF2-40B4-BE49-F238E27FC236}">
                <a16:creationId xmlns:a16="http://schemas.microsoft.com/office/drawing/2014/main" id="{77F4A20C-A7CA-1105-9092-002BF6A5C409}"/>
              </a:ext>
            </a:extLst>
          </p:cNvPr>
          <p:cNvSpPr txBox="1"/>
          <p:nvPr/>
        </p:nvSpPr>
        <p:spPr>
          <a:xfrm>
            <a:off x="536575" y="1038225"/>
            <a:ext cx="8054975" cy="4475163"/>
          </a:xfrm>
          <a:prstGeom prst="rect">
            <a:avLst/>
          </a:prstGeom>
        </p:spPr>
        <p:txBody>
          <a:bodyPr lIns="0" tIns="13144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708025" indent="-239713">
              <a:tabLst>
                <a:tab pos="239713" algn="l"/>
                <a:tab pos="241300" algn="l"/>
              </a:tabLst>
              <a:defRPr>
                <a:solidFill>
                  <a:schemeClr val="tx1"/>
                </a:solidFill>
                <a:latin typeface="Arial" panose="020B0604020202020204" pitchFamily="34" charset="0"/>
              </a:defRPr>
            </a:lvl2pPr>
            <a:lvl3pPr marL="11557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spcBef>
                <a:spcPts val="1038"/>
              </a:spcBef>
              <a:buClr>
                <a:srgbClr val="17406C"/>
              </a:buClr>
              <a:buFont typeface="Arial" panose="020B0604020202020204" pitchFamily="34" charset="0"/>
              <a:buChar char="•"/>
            </a:pPr>
            <a:r>
              <a:rPr lang="en-US" altLang="en-US" sz="20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Scenario</a:t>
            </a: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 New protocols that have been described in literature</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700"/>
              </a:spcBef>
              <a:buClr>
                <a:srgbClr val="17406C"/>
              </a:buClr>
              <a:buFont typeface="Arial" panose="020B0604020202020204" pitchFamily="34" charset="0"/>
              <a:buChar char="•"/>
            </a:pPr>
            <a:r>
              <a:rPr lang="en-US" altLang="en-US" sz="20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Research question</a:t>
            </a: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 Are the protocols suitable for application in the given environment?</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50"/>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Possible approaches to research:</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50"/>
              </a:spcBef>
              <a:buSzPct val="89000"/>
              <a:buFont typeface="Gill Sans MT" panose="020B0502020104020203" pitchFamily="34" charset="0"/>
              <a:buAutoNum type="arabicPeriod"/>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Case study </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as the main approach</a:t>
            </a: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9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Carry out a literature survey on the application environment and on the protocols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lnSpc>
                <a:spcPct val="110000"/>
              </a:lnSpc>
              <a:spcBef>
                <a:spcPts val="713"/>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Find a study on applying the protocol in the environment, study the case and report on it</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algn="r" eaLnBrk="1" hangingPunct="1">
              <a:spcBef>
                <a:spcPts val="888"/>
              </a:spcBef>
              <a:buSzPct val="89000"/>
              <a:buFont typeface="Gill Sans MT" panose="020B0502020104020203" pitchFamily="34" charset="0"/>
              <a:buAutoNum type="arabicPeriod"/>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Field experiment &amp; prototype construction</a:t>
            </a: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algn="r" eaLnBrk="1" hangingPunct="1">
              <a:spcBef>
                <a:spcPts val="913"/>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Carry out a literature survey as above</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9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Construct a prototype &amp; deploy it in a number of real-life situations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888"/>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Observe the results and report on the findings (what was learnt from the exercise)</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652A988-B389-14F1-4044-8AC9F6397568}"/>
              </a:ext>
            </a:extLst>
          </p:cNvPr>
          <p:cNvSpPr txBox="1">
            <a:spLocks noGrp="1"/>
          </p:cNvSpPr>
          <p:nvPr>
            <p:ph type="title"/>
          </p:nvPr>
        </p:nvSpPr>
        <p:spPr>
          <a:xfrm>
            <a:off x="803275" y="66675"/>
            <a:ext cx="4865688" cy="803275"/>
          </a:xfrm>
        </p:spPr>
        <p:txBody>
          <a:bodyPr tIns="12700" rtlCol="0"/>
          <a:lstStyle/>
          <a:p>
            <a:pPr marL="12700" eaLnBrk="1" fontAlgn="auto" hangingPunct="1">
              <a:spcBef>
                <a:spcPts val="100"/>
              </a:spcBef>
              <a:spcAft>
                <a:spcPts val="0"/>
              </a:spcAft>
              <a:defRPr/>
            </a:pPr>
            <a:r>
              <a:rPr spc="145" dirty="0"/>
              <a:t>EXAMPLE</a:t>
            </a:r>
            <a:r>
              <a:rPr spc="254" dirty="0"/>
              <a:t> </a:t>
            </a:r>
            <a:r>
              <a:rPr dirty="0"/>
              <a:t>1</a:t>
            </a:r>
            <a:r>
              <a:rPr spc="285" dirty="0"/>
              <a:t> </a:t>
            </a:r>
            <a:r>
              <a:rPr spc="55" dirty="0"/>
              <a:t>(CONT.)</a:t>
            </a:r>
          </a:p>
        </p:txBody>
      </p:sp>
      <p:sp>
        <p:nvSpPr>
          <p:cNvPr id="4" name="object 4">
            <a:extLst>
              <a:ext uri="{FF2B5EF4-FFF2-40B4-BE49-F238E27FC236}">
                <a16:creationId xmlns:a16="http://schemas.microsoft.com/office/drawing/2014/main" id="{1DD7286B-0064-7594-5017-75763D2821CC}"/>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5" name="object 5">
            <a:extLst>
              <a:ext uri="{FF2B5EF4-FFF2-40B4-BE49-F238E27FC236}">
                <a16:creationId xmlns:a16="http://schemas.microsoft.com/office/drawing/2014/main" id="{ECCFE676-3246-BB13-467F-1394E19351D5}"/>
              </a:ext>
            </a:extLst>
          </p:cNvPr>
          <p:cNvSpPr>
            <a:spLocks noGrp="1"/>
          </p:cNvSpPr>
          <p:nvPr>
            <p:ph type="sldNum" sz="quarter" idx="12"/>
          </p:nvPr>
        </p:nvSpPr>
        <p:spPr/>
        <p:txBody>
          <a:bodyPr vert="horz" tIns="3175" rtlCol="0"/>
          <a:lstStyle/>
          <a:p>
            <a:pPr marL="38100">
              <a:defRPr/>
            </a:pPr>
            <a:fld id="{68A91B2A-F277-4822-B269-9EA37D5B6F10}" type="slidenum">
              <a:rPr spc="-25"/>
              <a:pPr marL="38100">
                <a:defRPr/>
              </a:pPr>
              <a:t>24</a:t>
            </a:fld>
            <a:endParaRPr spc="-25"/>
          </a:p>
        </p:txBody>
      </p:sp>
      <p:sp>
        <p:nvSpPr>
          <p:cNvPr id="3" name="object 3">
            <a:extLst>
              <a:ext uri="{FF2B5EF4-FFF2-40B4-BE49-F238E27FC236}">
                <a16:creationId xmlns:a16="http://schemas.microsoft.com/office/drawing/2014/main" id="{86F09B92-0B9E-2F21-8002-2DFDB3ACF5F4}"/>
              </a:ext>
            </a:extLst>
          </p:cNvPr>
          <p:cNvSpPr txBox="1"/>
          <p:nvPr/>
        </p:nvSpPr>
        <p:spPr>
          <a:xfrm>
            <a:off x="536575" y="1038225"/>
            <a:ext cx="7980363" cy="4129088"/>
          </a:xfrm>
          <a:prstGeom prst="rect">
            <a:avLst/>
          </a:prstGeom>
        </p:spPr>
        <p:txBody>
          <a:bodyPr lIns="0" tIns="13144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1155700" indent="-228600">
              <a:tabLst>
                <a:tab pos="239713" algn="l"/>
                <a:tab pos="241300" algn="l"/>
              </a:tabLst>
              <a:defRPr>
                <a:solidFill>
                  <a:schemeClr val="tx1"/>
                </a:solidFill>
                <a:latin typeface="Arial" panose="020B0604020202020204" pitchFamily="34" charset="0"/>
              </a:defRPr>
            </a:lvl2pPr>
            <a:lvl3pPr marL="11430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spcBef>
                <a:spcPts val="1038"/>
              </a:spcBef>
              <a:buClr>
                <a:srgbClr val="17406C"/>
              </a:buClr>
              <a:buFont typeface="Arial" panose="020B0604020202020204" pitchFamily="34" charset="0"/>
              <a:buChar char="•"/>
            </a:pPr>
            <a:r>
              <a:rPr lang="en-US" altLang="en-US" sz="20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Scenario</a:t>
            </a: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 New protocols that have been described in literature</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700"/>
              </a:spcBef>
              <a:buClr>
                <a:srgbClr val="17406C"/>
              </a:buClr>
              <a:buFont typeface="Arial" panose="020B0604020202020204" pitchFamily="34" charset="0"/>
              <a:buChar char="•"/>
            </a:pPr>
            <a:r>
              <a:rPr lang="en-US" altLang="en-US" sz="20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Research question</a:t>
            </a: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 Are the protocols suitable for application in the given environment?</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algn="r" eaLnBrk="1" hangingPunct="1">
              <a:spcBef>
                <a:spcPts val="950"/>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Possible approaches to research:</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algn="r" eaLnBrk="1" hangingPunct="1">
              <a:spcBef>
                <a:spcPts val="950"/>
              </a:spcBef>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3. </a:t>
            </a: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Argument </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as the main approach:</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Carry out a literature survey as above</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10000"/>
              </a:lnSpc>
              <a:spcBef>
                <a:spcPts val="713"/>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Argue, based on the known characteristics and restrictions of the protocol and on the requirements of the application, the suitability of the protocol</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638"/>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Whether the above approaches would constitute research or not will depend on the contribution:</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50"/>
              </a:spcBef>
            </a:pPr>
            <a:r>
              <a:rPr lang="en-US" altLang="en-US" sz="1600">
                <a:solidFill>
                  <a:srgbClr val="17406C"/>
                </a:solidFill>
                <a:latin typeface="Gill Sans MT" panose="020B0502020104020203" pitchFamily="34" charset="0"/>
                <a:ea typeface="Gill Sans MT" panose="020B0502020104020203" pitchFamily="34" charset="0"/>
                <a:cs typeface="Gill Sans MT" panose="020B0502020104020203" pitchFamily="34" charset="0"/>
              </a:rPr>
              <a:t>–	</a:t>
            </a: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If the application is obvious, then none of the approaches would be regarded as research</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2BD21ED-BC53-CE89-8D97-7B2665A70754}"/>
              </a:ext>
            </a:extLst>
          </p:cNvPr>
          <p:cNvSpPr txBox="1">
            <a:spLocks noGrp="1"/>
          </p:cNvSpPr>
          <p:nvPr>
            <p:ph type="title"/>
          </p:nvPr>
        </p:nvSpPr>
        <p:spPr>
          <a:xfrm>
            <a:off x="935038" y="-4763"/>
            <a:ext cx="2846387" cy="803276"/>
          </a:xfrm>
        </p:spPr>
        <p:txBody>
          <a:bodyPr tIns="12700" rtlCol="0"/>
          <a:lstStyle/>
          <a:p>
            <a:pPr marL="12700" eaLnBrk="1" fontAlgn="auto" hangingPunct="1">
              <a:spcBef>
                <a:spcPts val="100"/>
              </a:spcBef>
              <a:spcAft>
                <a:spcPts val="0"/>
              </a:spcAft>
              <a:defRPr/>
            </a:pPr>
            <a:r>
              <a:rPr spc="145" dirty="0"/>
              <a:t>EXAMPLE</a:t>
            </a:r>
            <a:r>
              <a:rPr spc="270" dirty="0"/>
              <a:t> </a:t>
            </a:r>
            <a:r>
              <a:rPr spc="-50" dirty="0"/>
              <a:t>2</a:t>
            </a:r>
          </a:p>
        </p:txBody>
      </p:sp>
      <p:sp>
        <p:nvSpPr>
          <p:cNvPr id="4" name="object 4">
            <a:extLst>
              <a:ext uri="{FF2B5EF4-FFF2-40B4-BE49-F238E27FC236}">
                <a16:creationId xmlns:a16="http://schemas.microsoft.com/office/drawing/2014/main" id="{1681D34D-369A-5C88-FB08-5471F5C05827}"/>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5" name="object 5">
            <a:extLst>
              <a:ext uri="{FF2B5EF4-FFF2-40B4-BE49-F238E27FC236}">
                <a16:creationId xmlns:a16="http://schemas.microsoft.com/office/drawing/2014/main" id="{820A48B9-3C96-460D-B216-457699DB83D5}"/>
              </a:ext>
            </a:extLst>
          </p:cNvPr>
          <p:cNvSpPr>
            <a:spLocks noGrp="1"/>
          </p:cNvSpPr>
          <p:nvPr>
            <p:ph type="sldNum" sz="quarter" idx="12"/>
          </p:nvPr>
        </p:nvSpPr>
        <p:spPr/>
        <p:txBody>
          <a:bodyPr vert="horz" tIns="3175" rtlCol="0"/>
          <a:lstStyle/>
          <a:p>
            <a:pPr marL="38100">
              <a:defRPr/>
            </a:pPr>
            <a:fld id="{9D372E8E-5B67-4D8E-811C-9D2017B09D8D}" type="slidenum">
              <a:rPr spc="-25"/>
              <a:pPr marL="38100">
                <a:defRPr/>
              </a:pPr>
              <a:t>25</a:t>
            </a:fld>
            <a:endParaRPr spc="-25"/>
          </a:p>
        </p:txBody>
      </p:sp>
      <p:sp>
        <p:nvSpPr>
          <p:cNvPr id="3" name="object 3">
            <a:extLst>
              <a:ext uri="{FF2B5EF4-FFF2-40B4-BE49-F238E27FC236}">
                <a16:creationId xmlns:a16="http://schemas.microsoft.com/office/drawing/2014/main" id="{FCDFAAA1-A8F2-4997-3527-CB9B29A25577}"/>
              </a:ext>
            </a:extLst>
          </p:cNvPr>
          <p:cNvSpPr txBox="1"/>
          <p:nvPr/>
        </p:nvSpPr>
        <p:spPr>
          <a:xfrm>
            <a:off x="885825" y="1122363"/>
            <a:ext cx="7718425" cy="4778375"/>
          </a:xfrm>
          <a:prstGeom prst="rect">
            <a:avLst/>
          </a:prstGeom>
        </p:spPr>
        <p:txBody>
          <a:bodyPr lIns="0" tIns="43815" rIns="0" bIns="0">
            <a:spAutoFit/>
          </a:bodyPr>
          <a:lstStyle>
            <a:lvl1pPr marL="12700">
              <a:defRPr>
                <a:solidFill>
                  <a:schemeClr val="tx1"/>
                </a:solidFill>
                <a:latin typeface="Arial" panose="020B0604020202020204" pitchFamily="34" charset="0"/>
              </a:defRPr>
            </a:lvl1pPr>
            <a:lvl2pPr marL="1155700" indent="-2286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938"/>
              </a:lnSpc>
              <a:spcBef>
                <a:spcPts val="350"/>
              </a:spcBef>
            </a:pPr>
            <a:r>
              <a:rPr lang="en-US" altLang="en-US"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Scenario</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Some new paradigm (</a:t>
            </a: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evolutionary-oriented programming</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is used to develop software and has become very popular. Someone has argued that evolutionary- oriented databases (EOD) are not only possible, but also beneficial. Some models have been proposed for such databases.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475"/>
              </a:spcBef>
            </a:pPr>
            <a:r>
              <a:rPr lang="en-US" altLang="en-US"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Research question</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What is the best way to do transactions in EOD databases?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1713"/>
              </a:spcBef>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Possible approaches to research:</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525"/>
              </a:spcBef>
              <a:buFontTx/>
              <a:buAutoNum type="arabicPeriod"/>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Model &amp; argument:</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1825"/>
              </a:lnSpc>
              <a:spcBef>
                <a:spcPts val="5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Study the literature on EOD models in depth and find that there are no</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ts val="1825"/>
              </a:lnSpc>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models for EOD transactions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Design a model of transactions in EODs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25"/>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Argue that the model supports transactions &amp; fits into the new paradigm</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500"/>
              </a:spcBef>
              <a:buFontTx/>
              <a:buAutoNum type="arabicPeriod"/>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Model &amp; prototype:</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Conduct literature survey &amp; design a model as above</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25"/>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Construct a prototype of the model</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1725"/>
              </a:lnSpc>
              <a:spcBef>
                <a:spcPts val="725"/>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State that it is possible to implement the model &amp; share lessons learnt from the implementation</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051399C-74A4-2900-DE8D-6F7AA8F887AF}"/>
              </a:ext>
            </a:extLst>
          </p:cNvPr>
          <p:cNvSpPr txBox="1">
            <a:spLocks noGrp="1"/>
          </p:cNvSpPr>
          <p:nvPr>
            <p:ph type="title"/>
          </p:nvPr>
        </p:nvSpPr>
        <p:spPr>
          <a:xfrm>
            <a:off x="935038" y="-4763"/>
            <a:ext cx="4946650" cy="803276"/>
          </a:xfrm>
        </p:spPr>
        <p:txBody>
          <a:bodyPr tIns="12700" rtlCol="0"/>
          <a:lstStyle/>
          <a:p>
            <a:pPr marL="12700" eaLnBrk="1" fontAlgn="auto" hangingPunct="1">
              <a:spcBef>
                <a:spcPts val="100"/>
              </a:spcBef>
              <a:spcAft>
                <a:spcPts val="0"/>
              </a:spcAft>
              <a:defRPr/>
            </a:pPr>
            <a:r>
              <a:rPr spc="145" dirty="0"/>
              <a:t>EXAMPLE</a:t>
            </a:r>
            <a:r>
              <a:rPr spc="260" dirty="0"/>
              <a:t> </a:t>
            </a:r>
            <a:r>
              <a:rPr dirty="0"/>
              <a:t>2</a:t>
            </a:r>
            <a:r>
              <a:rPr spc="305" dirty="0"/>
              <a:t> </a:t>
            </a:r>
            <a:r>
              <a:rPr spc="55" dirty="0"/>
              <a:t>(CONT.)</a:t>
            </a:r>
          </a:p>
        </p:txBody>
      </p:sp>
      <p:sp>
        <p:nvSpPr>
          <p:cNvPr id="4" name="object 4">
            <a:extLst>
              <a:ext uri="{FF2B5EF4-FFF2-40B4-BE49-F238E27FC236}">
                <a16:creationId xmlns:a16="http://schemas.microsoft.com/office/drawing/2014/main" id="{62935305-9C7C-7374-724A-BE1BAB5F326A}"/>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5" name="object 5">
            <a:extLst>
              <a:ext uri="{FF2B5EF4-FFF2-40B4-BE49-F238E27FC236}">
                <a16:creationId xmlns:a16="http://schemas.microsoft.com/office/drawing/2014/main" id="{A69FC7E7-EC28-37B5-38A0-24091AF3A5B5}"/>
              </a:ext>
            </a:extLst>
          </p:cNvPr>
          <p:cNvSpPr>
            <a:spLocks noGrp="1"/>
          </p:cNvSpPr>
          <p:nvPr>
            <p:ph type="sldNum" sz="quarter" idx="12"/>
          </p:nvPr>
        </p:nvSpPr>
        <p:spPr/>
        <p:txBody>
          <a:bodyPr vert="horz" tIns="3175" rtlCol="0"/>
          <a:lstStyle/>
          <a:p>
            <a:pPr marL="38100">
              <a:defRPr/>
            </a:pPr>
            <a:fld id="{074A6CEA-A533-43FD-86C3-8FB935F9B807}" type="slidenum">
              <a:rPr spc="-25"/>
              <a:pPr marL="38100">
                <a:defRPr/>
              </a:pPr>
              <a:t>26</a:t>
            </a:fld>
            <a:endParaRPr spc="-25"/>
          </a:p>
        </p:txBody>
      </p:sp>
      <p:sp>
        <p:nvSpPr>
          <p:cNvPr id="3" name="object 3">
            <a:extLst>
              <a:ext uri="{FF2B5EF4-FFF2-40B4-BE49-F238E27FC236}">
                <a16:creationId xmlns:a16="http://schemas.microsoft.com/office/drawing/2014/main" id="{5FF5E1B4-3D26-7A20-CB8E-7D318FC09E0F}"/>
              </a:ext>
            </a:extLst>
          </p:cNvPr>
          <p:cNvSpPr txBox="1"/>
          <p:nvPr/>
        </p:nvSpPr>
        <p:spPr>
          <a:xfrm>
            <a:off x="814388" y="1049338"/>
            <a:ext cx="7989887" cy="4921250"/>
          </a:xfrm>
          <a:prstGeom prst="rect">
            <a:avLst/>
          </a:prstGeom>
        </p:spPr>
        <p:txBody>
          <a:bodyPr lIns="0" tIns="40005" rIns="0" bIns="0">
            <a:spAutoFit/>
          </a:bodyPr>
          <a:lstStyle>
            <a:lvl1pPr marL="12700">
              <a:defRPr>
                <a:solidFill>
                  <a:schemeClr val="tx1"/>
                </a:solidFill>
                <a:latin typeface="Arial" panose="020B0604020202020204" pitchFamily="34" charset="0"/>
              </a:defRPr>
            </a:lvl1pPr>
            <a:lvl2pPr marL="1155700" indent="-2286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ts val="313"/>
              </a:spcBef>
            </a:pPr>
            <a:r>
              <a:rPr lang="en-US" altLang="en-US"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Scenario</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Some new paradigm (</a:t>
            </a: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evolutionary-oriented programming</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is used to develop software and has become very popular. Someone has argued that evolutionary- oriented databases (EOD) are not only possible, but also beneficial. Some models have been proposed for such databases.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488"/>
              </a:spcBef>
            </a:pPr>
            <a:r>
              <a:rPr lang="en-US" altLang="en-US"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Research question</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What is the best way to do transactions in EOD databases?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1713"/>
              </a:spcBef>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Possible approaches to research:</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525"/>
              </a:spcBef>
              <a:buFontTx/>
              <a:buAutoNum type="arabicPeriod" startAt="3"/>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Prototype:</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Conduct a literature survey and find a proposed model of transactions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Construct a prototype of the proposed model</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1725"/>
              </a:lnSpc>
              <a:spcBef>
                <a:spcPts val="738"/>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State that it is possible to implement the model &amp; share lessons learnt from the implementation</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475"/>
              </a:spcBef>
              <a:buFontTx/>
              <a:buAutoNum type="arabicPeriod" startAt="3"/>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Mathematical proof:</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Model the properties of the new database and transactions mathematically</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25"/>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Prove some properties of transactions in the new database mathematically</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38"/>
              </a:spcBef>
            </a:pPr>
            <a:endParaRPr lang="en-US" altLang="en-US" sz="2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buClr>
                <a:srgbClr val="17406C"/>
              </a:buClr>
              <a:buFont typeface="Arial" panose="020B0604020202020204" pitchFamily="34" charset="0"/>
              <a:buChar char="•"/>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Which approach would you regard as the weakest? Why?</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4624311-9660-8B70-AACD-390AA25B7E67}"/>
              </a:ext>
            </a:extLst>
          </p:cNvPr>
          <p:cNvSpPr txBox="1">
            <a:spLocks noGrp="1"/>
          </p:cNvSpPr>
          <p:nvPr>
            <p:ph type="title"/>
          </p:nvPr>
        </p:nvSpPr>
        <p:spPr>
          <a:xfrm>
            <a:off x="1017588" y="333375"/>
            <a:ext cx="3090862" cy="1501775"/>
          </a:xfrm>
        </p:spPr>
        <p:txBody>
          <a:bodyPr tIns="100330"/>
          <a:lstStyle/>
          <a:p>
            <a:pPr marL="12700" eaLnBrk="1" hangingPunct="1">
              <a:lnSpc>
                <a:spcPts val="5513"/>
              </a:lnSpc>
              <a:spcBef>
                <a:spcPts val="788"/>
              </a:spcBef>
            </a:pPr>
            <a:r>
              <a:rPr lang="en-US" altLang="en-US">
                <a:latin typeface="Impact" panose="020B0806030902050204" pitchFamily="34" charset="0"/>
                <a:ea typeface="Impact" panose="020B0806030902050204" pitchFamily="34" charset="0"/>
                <a:cs typeface="Impact" panose="020B0806030902050204" pitchFamily="34" charset="0"/>
              </a:rPr>
              <a:t>INDIVIDUAL EXERCISE</a:t>
            </a:r>
          </a:p>
        </p:txBody>
      </p:sp>
      <p:sp>
        <p:nvSpPr>
          <p:cNvPr id="3" name="object 3">
            <a:extLst>
              <a:ext uri="{FF2B5EF4-FFF2-40B4-BE49-F238E27FC236}">
                <a16:creationId xmlns:a16="http://schemas.microsoft.com/office/drawing/2014/main" id="{4B6F3102-7041-EAB5-C2FD-A6CC2DD9FFB4}"/>
              </a:ext>
            </a:extLst>
          </p:cNvPr>
          <p:cNvSpPr txBox="1"/>
          <p:nvPr/>
        </p:nvSpPr>
        <p:spPr>
          <a:xfrm>
            <a:off x="1017588" y="2376488"/>
            <a:ext cx="6662737" cy="2552700"/>
          </a:xfrm>
          <a:prstGeom prst="rect">
            <a:avLst/>
          </a:prstGeom>
        </p:spPr>
        <p:txBody>
          <a:bodyPr lIns="0" tIns="165100" rIns="0" bIns="0">
            <a:spAutoFit/>
          </a:bodyPr>
          <a:lstStyle>
            <a:lvl1pPr marL="12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300"/>
              </a:spcBef>
            </a:pPr>
            <a:r>
              <a:rPr lang="en-US" altLang="en-US" sz="2800">
                <a:solidFill>
                  <a:srgbClr val="585858"/>
                </a:solidFill>
                <a:latin typeface="Gill Sans MT" panose="020B0502020104020203" pitchFamily="34" charset="0"/>
                <a:ea typeface="Gill Sans MT" panose="020B0502020104020203" pitchFamily="34" charset="0"/>
                <a:cs typeface="Gill Sans MT" panose="020B0502020104020203" pitchFamily="34" charset="0"/>
              </a:rPr>
              <a:t>For your topic:</a:t>
            </a:r>
            <a:endParaRPr lang="en-US" altLang="en-US" sz="28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1038"/>
              </a:spcBef>
              <a:buClr>
                <a:srgbClr val="17406C"/>
              </a:buClr>
              <a:buFontTx/>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Which research methods will you use?</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1000"/>
              </a:spcBef>
              <a:buClr>
                <a:srgbClr val="17406C"/>
              </a:buClr>
              <a:buFontTx/>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Why?</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675"/>
              </a:spcBef>
              <a:buClr>
                <a:srgbClr val="17406C"/>
              </a:buClr>
              <a:buFont typeface="Arial" panose="020B0604020202020204" pitchFamily="34" charset="0"/>
              <a:buChar char="•"/>
            </a:pPr>
            <a:r>
              <a:rPr lang="en-US" altLang="en-US" sz="2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Your answer should come across clearly in your research proposal.</a:t>
            </a:r>
            <a:endParaRPr lang="en-US" altLang="en-US" sz="2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28676" name="object 4" descr="The image features several small, cartoonish characters wearing brown hooded robes. Each character has large, round eyes with prominent pupils. The characters have yellow skin and distinct facial expressions, with some appearing more mischievous than others. The background consists of additional figures in similar attire, creating a sense of depth. The overall color palette is dominated by browns and yellows, with hints of darker shades in the background.">
            <a:extLst>
              <a:ext uri="{FF2B5EF4-FFF2-40B4-BE49-F238E27FC236}">
                <a16:creationId xmlns:a16="http://schemas.microsoft.com/office/drawing/2014/main" id="{DFDA0294-C453-CD19-B0AB-6EFB5EE72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463" y="188913"/>
            <a:ext cx="3030537"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14FA36D3-9A22-894C-9952-646C2E9CB9B1}"/>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965ECCCE-5024-F3CB-D0DF-54C595C8E832}"/>
              </a:ext>
            </a:extLst>
          </p:cNvPr>
          <p:cNvSpPr>
            <a:spLocks noGrp="1"/>
          </p:cNvSpPr>
          <p:nvPr>
            <p:ph type="sldNum" sz="quarter" idx="12"/>
          </p:nvPr>
        </p:nvSpPr>
        <p:spPr/>
        <p:txBody>
          <a:bodyPr vert="horz" tIns="3175" rtlCol="0"/>
          <a:lstStyle/>
          <a:p>
            <a:pPr marL="38100">
              <a:defRPr/>
            </a:pPr>
            <a:r>
              <a:rPr spc="-25"/>
              <a:t>28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object 2">
            <a:extLst>
              <a:ext uri="{FF2B5EF4-FFF2-40B4-BE49-F238E27FC236}">
                <a16:creationId xmlns:a16="http://schemas.microsoft.com/office/drawing/2014/main" id="{E649C48E-1BED-28DD-E5E7-E805A3CD0D42}"/>
              </a:ext>
            </a:extLst>
          </p:cNvPr>
          <p:cNvSpPr>
            <a:spLocks/>
          </p:cNvSpPr>
          <p:nvPr/>
        </p:nvSpPr>
        <p:spPr bwMode="auto">
          <a:xfrm>
            <a:off x="0" y="0"/>
            <a:ext cx="8932863" cy="6858000"/>
          </a:xfrm>
          <a:custGeom>
            <a:avLst/>
            <a:gdLst>
              <a:gd name="T0" fmla="*/ 0 w 8932545"/>
              <a:gd name="T1" fmla="*/ 6858000 h 6858000"/>
              <a:gd name="T2" fmla="*/ 8932164 w 8932545"/>
              <a:gd name="T3" fmla="*/ 6858000 h 6858000"/>
              <a:gd name="T4" fmla="*/ 8932164 w 8932545"/>
              <a:gd name="T5" fmla="*/ 0 h 6858000"/>
              <a:gd name="T6" fmla="*/ 0 w 8932545"/>
              <a:gd name="T7" fmla="*/ 0 h 6858000"/>
              <a:gd name="T8" fmla="*/ 0 w 8932545"/>
              <a:gd name="T9" fmla="*/ 6858000 h 6858000"/>
            </a:gdLst>
            <a:ahLst/>
            <a:cxnLst>
              <a:cxn ang="0">
                <a:pos x="T0" y="T1"/>
              </a:cxn>
              <a:cxn ang="0">
                <a:pos x="T2" y="T3"/>
              </a:cxn>
              <a:cxn ang="0">
                <a:pos x="T4" y="T5"/>
              </a:cxn>
              <a:cxn ang="0">
                <a:pos x="T6" y="T7"/>
              </a:cxn>
              <a:cxn ang="0">
                <a:pos x="T8" y="T9"/>
              </a:cxn>
            </a:cxnLst>
            <a:rect l="0" t="0" r="r" b="b"/>
            <a:pathLst>
              <a:path w="8932545" h="6858000">
                <a:moveTo>
                  <a:pt x="0" y="6858000"/>
                </a:moveTo>
                <a:lnTo>
                  <a:pt x="8932164" y="6858000"/>
                </a:lnTo>
                <a:lnTo>
                  <a:pt x="8932164" y="0"/>
                </a:lnTo>
                <a:lnTo>
                  <a:pt x="0" y="0"/>
                </a:lnTo>
                <a:lnTo>
                  <a:pt x="0" y="6858000"/>
                </a:lnTo>
                <a:close/>
              </a:path>
            </a:pathLst>
          </a:custGeom>
          <a:solidFill>
            <a:srgbClr val="DBEE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29699" name="object 3">
            <a:extLst>
              <a:ext uri="{FF2B5EF4-FFF2-40B4-BE49-F238E27FC236}">
                <a16:creationId xmlns:a16="http://schemas.microsoft.com/office/drawing/2014/main" id="{37F7B5C3-CD4E-174C-B290-7F3FD2CF1128}"/>
              </a:ext>
            </a:extLst>
          </p:cNvPr>
          <p:cNvSpPr>
            <a:spLocks/>
          </p:cNvSpPr>
          <p:nvPr/>
        </p:nvSpPr>
        <p:spPr bwMode="auto">
          <a:xfrm>
            <a:off x="0" y="0"/>
            <a:ext cx="685800" cy="6858000"/>
          </a:xfrm>
          <a:custGeom>
            <a:avLst/>
            <a:gdLst>
              <a:gd name="T0" fmla="*/ 0 w 685800"/>
              <a:gd name="T1" fmla="*/ 6857999 h 6858000"/>
              <a:gd name="T2" fmla="*/ 556755 w 685800"/>
              <a:gd name="T3" fmla="*/ 6729412 h 6858000"/>
              <a:gd name="T4" fmla="*/ 588708 w 685800"/>
              <a:gd name="T5" fmla="*/ 6589712 h 6858000"/>
              <a:gd name="T6" fmla="*/ 645236 w 685800"/>
              <a:gd name="T7" fmla="*/ 6440487 h 6858000"/>
              <a:gd name="T8" fmla="*/ 678421 w 685800"/>
              <a:gd name="T9" fmla="*/ 6300787 h 6858000"/>
              <a:gd name="T10" fmla="*/ 683336 w 685800"/>
              <a:gd name="T11" fmla="*/ 6103937 h 6858000"/>
              <a:gd name="T12" fmla="*/ 657529 w 685800"/>
              <a:gd name="T13" fmla="*/ 5945187 h 6858000"/>
              <a:gd name="T14" fmla="*/ 603453 w 685800"/>
              <a:gd name="T15" fmla="*/ 5791200 h 6858000"/>
              <a:gd name="T16" fmla="*/ 565353 w 685800"/>
              <a:gd name="T17" fmla="*/ 5667375 h 6858000"/>
              <a:gd name="T18" fmla="*/ 549376 w 685800"/>
              <a:gd name="T19" fmla="*/ 5486400 h 6858000"/>
              <a:gd name="T20" fmla="*/ 565353 w 685800"/>
              <a:gd name="T21" fmla="*/ 5305425 h 6858000"/>
              <a:gd name="T22" fmla="*/ 603453 w 685800"/>
              <a:gd name="T23" fmla="*/ 5181600 h 6858000"/>
              <a:gd name="T24" fmla="*/ 657529 w 685800"/>
              <a:gd name="T25" fmla="*/ 5027549 h 6858000"/>
              <a:gd name="T26" fmla="*/ 683336 w 685800"/>
              <a:gd name="T27" fmla="*/ 4868799 h 6858000"/>
              <a:gd name="T28" fmla="*/ 678421 w 685800"/>
              <a:gd name="T29" fmla="*/ 4671949 h 6858000"/>
              <a:gd name="T30" fmla="*/ 645236 w 685800"/>
              <a:gd name="T31" fmla="*/ 4532249 h 6858000"/>
              <a:gd name="T32" fmla="*/ 588708 w 685800"/>
              <a:gd name="T33" fmla="*/ 4383024 h 6858000"/>
              <a:gd name="T34" fmla="*/ 556755 w 685800"/>
              <a:gd name="T35" fmla="*/ 4243324 h 6858000"/>
              <a:gd name="T36" fmla="*/ 550608 w 685800"/>
              <a:gd name="T37" fmla="*/ 4046474 h 6858000"/>
              <a:gd name="T38" fmla="*/ 576414 w 685800"/>
              <a:gd name="T39" fmla="*/ 3887724 h 6858000"/>
              <a:gd name="T40" fmla="*/ 632955 w 685800"/>
              <a:gd name="T41" fmla="*/ 3733800 h 6858000"/>
              <a:gd name="T42" fmla="*/ 669823 w 685800"/>
              <a:gd name="T43" fmla="*/ 3609975 h 6858000"/>
              <a:gd name="T44" fmla="*/ 685800 w 685800"/>
              <a:gd name="T45" fmla="*/ 3427349 h 6858000"/>
              <a:gd name="T46" fmla="*/ 669823 w 685800"/>
              <a:gd name="T47" fmla="*/ 3248025 h 6858000"/>
              <a:gd name="T48" fmla="*/ 632955 w 685800"/>
              <a:gd name="T49" fmla="*/ 3124200 h 6858000"/>
              <a:gd name="T50" fmla="*/ 576414 w 685800"/>
              <a:gd name="T51" fmla="*/ 2970149 h 6858000"/>
              <a:gd name="T52" fmla="*/ 550608 w 685800"/>
              <a:gd name="T53" fmla="*/ 2811399 h 6858000"/>
              <a:gd name="T54" fmla="*/ 556755 w 685800"/>
              <a:gd name="T55" fmla="*/ 2614549 h 6858000"/>
              <a:gd name="T56" fmla="*/ 588708 w 685800"/>
              <a:gd name="T57" fmla="*/ 2474849 h 6858000"/>
              <a:gd name="T58" fmla="*/ 645236 w 685800"/>
              <a:gd name="T59" fmla="*/ 2325624 h 6858000"/>
              <a:gd name="T60" fmla="*/ 678421 w 685800"/>
              <a:gd name="T61" fmla="*/ 2185924 h 6858000"/>
              <a:gd name="T62" fmla="*/ 683336 w 685800"/>
              <a:gd name="T63" fmla="*/ 1989074 h 6858000"/>
              <a:gd name="T64" fmla="*/ 657529 w 685800"/>
              <a:gd name="T65" fmla="*/ 1830324 h 6858000"/>
              <a:gd name="T66" fmla="*/ 603453 w 685800"/>
              <a:gd name="T67" fmla="*/ 1676400 h 6858000"/>
              <a:gd name="T68" fmla="*/ 565353 w 685800"/>
              <a:gd name="T69" fmla="*/ 1552575 h 6858000"/>
              <a:gd name="T70" fmla="*/ 549376 w 685800"/>
              <a:gd name="T71" fmla="*/ 1371600 h 6858000"/>
              <a:gd name="T72" fmla="*/ 565353 w 685800"/>
              <a:gd name="T73" fmla="*/ 1190625 h 6858000"/>
              <a:gd name="T74" fmla="*/ 603453 w 685800"/>
              <a:gd name="T75" fmla="*/ 1066800 h 6858000"/>
              <a:gd name="T76" fmla="*/ 657529 w 685800"/>
              <a:gd name="T77" fmla="*/ 912749 h 6858000"/>
              <a:gd name="T78" fmla="*/ 683336 w 685800"/>
              <a:gd name="T79" fmla="*/ 753999 h 6858000"/>
              <a:gd name="T80" fmla="*/ 678421 w 685800"/>
              <a:gd name="T81" fmla="*/ 557149 h 6858000"/>
              <a:gd name="T82" fmla="*/ 645236 w 685800"/>
              <a:gd name="T83" fmla="*/ 417449 h 6858000"/>
              <a:gd name="T84" fmla="*/ 588708 w 685800"/>
              <a:gd name="T85" fmla="*/ 268224 h 6858000"/>
              <a:gd name="T86" fmla="*/ 556755 w 685800"/>
              <a:gd name="T87" fmla="*/ 128524 h 685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5800" h="6858000">
                <a:moveTo>
                  <a:pt x="549376" y="0"/>
                </a:moveTo>
                <a:lnTo>
                  <a:pt x="0" y="0"/>
                </a:lnTo>
                <a:lnTo>
                  <a:pt x="0" y="6857999"/>
                </a:lnTo>
                <a:lnTo>
                  <a:pt x="549376" y="6857999"/>
                </a:lnTo>
                <a:lnTo>
                  <a:pt x="550608" y="6789736"/>
                </a:lnTo>
                <a:lnTo>
                  <a:pt x="556755" y="6729412"/>
                </a:lnTo>
                <a:lnTo>
                  <a:pt x="565353" y="6677025"/>
                </a:lnTo>
                <a:lnTo>
                  <a:pt x="576414" y="6630987"/>
                </a:lnTo>
                <a:lnTo>
                  <a:pt x="588708" y="6589712"/>
                </a:lnTo>
                <a:lnTo>
                  <a:pt x="603453" y="6553200"/>
                </a:lnTo>
                <a:lnTo>
                  <a:pt x="632955" y="6477000"/>
                </a:lnTo>
                <a:lnTo>
                  <a:pt x="645236" y="6440487"/>
                </a:lnTo>
                <a:lnTo>
                  <a:pt x="657529" y="6399212"/>
                </a:lnTo>
                <a:lnTo>
                  <a:pt x="669823" y="6353175"/>
                </a:lnTo>
                <a:lnTo>
                  <a:pt x="678421" y="6300787"/>
                </a:lnTo>
                <a:lnTo>
                  <a:pt x="683336" y="6240462"/>
                </a:lnTo>
                <a:lnTo>
                  <a:pt x="685800" y="6172200"/>
                </a:lnTo>
                <a:lnTo>
                  <a:pt x="683336" y="6103937"/>
                </a:lnTo>
                <a:lnTo>
                  <a:pt x="678421" y="6043612"/>
                </a:lnTo>
                <a:lnTo>
                  <a:pt x="669823" y="5991225"/>
                </a:lnTo>
                <a:lnTo>
                  <a:pt x="657529" y="5945187"/>
                </a:lnTo>
                <a:lnTo>
                  <a:pt x="645236" y="5903912"/>
                </a:lnTo>
                <a:lnTo>
                  <a:pt x="632955" y="5867400"/>
                </a:lnTo>
                <a:lnTo>
                  <a:pt x="603453" y="5791200"/>
                </a:lnTo>
                <a:lnTo>
                  <a:pt x="588708" y="5754687"/>
                </a:lnTo>
                <a:lnTo>
                  <a:pt x="576414" y="5713412"/>
                </a:lnTo>
                <a:lnTo>
                  <a:pt x="565353" y="5667375"/>
                </a:lnTo>
                <a:lnTo>
                  <a:pt x="556755" y="5614987"/>
                </a:lnTo>
                <a:lnTo>
                  <a:pt x="550608" y="5554599"/>
                </a:lnTo>
                <a:lnTo>
                  <a:pt x="549376" y="5486400"/>
                </a:lnTo>
                <a:lnTo>
                  <a:pt x="550608" y="5418074"/>
                </a:lnTo>
                <a:lnTo>
                  <a:pt x="556755" y="5357749"/>
                </a:lnTo>
                <a:lnTo>
                  <a:pt x="565353" y="5305425"/>
                </a:lnTo>
                <a:lnTo>
                  <a:pt x="576414" y="5259324"/>
                </a:lnTo>
                <a:lnTo>
                  <a:pt x="588708" y="5218049"/>
                </a:lnTo>
                <a:lnTo>
                  <a:pt x="603453" y="5181600"/>
                </a:lnTo>
                <a:lnTo>
                  <a:pt x="632955" y="5105400"/>
                </a:lnTo>
                <a:lnTo>
                  <a:pt x="645236" y="5068824"/>
                </a:lnTo>
                <a:lnTo>
                  <a:pt x="657529" y="5027549"/>
                </a:lnTo>
                <a:lnTo>
                  <a:pt x="669823" y="4981575"/>
                </a:lnTo>
                <a:lnTo>
                  <a:pt x="678421" y="4929124"/>
                </a:lnTo>
                <a:lnTo>
                  <a:pt x="683336" y="4868799"/>
                </a:lnTo>
                <a:lnTo>
                  <a:pt x="685800" y="4800600"/>
                </a:lnTo>
                <a:lnTo>
                  <a:pt x="683336" y="4732274"/>
                </a:lnTo>
                <a:lnTo>
                  <a:pt x="678421" y="4671949"/>
                </a:lnTo>
                <a:lnTo>
                  <a:pt x="669823" y="4619625"/>
                </a:lnTo>
                <a:lnTo>
                  <a:pt x="657529" y="4573524"/>
                </a:lnTo>
                <a:lnTo>
                  <a:pt x="645236" y="4532249"/>
                </a:lnTo>
                <a:lnTo>
                  <a:pt x="632955" y="4495800"/>
                </a:lnTo>
                <a:lnTo>
                  <a:pt x="603453" y="4419600"/>
                </a:lnTo>
                <a:lnTo>
                  <a:pt x="588708" y="4383024"/>
                </a:lnTo>
                <a:lnTo>
                  <a:pt x="576414" y="4341749"/>
                </a:lnTo>
                <a:lnTo>
                  <a:pt x="565353" y="4295775"/>
                </a:lnTo>
                <a:lnTo>
                  <a:pt x="556755" y="4243324"/>
                </a:lnTo>
                <a:lnTo>
                  <a:pt x="550608" y="4182999"/>
                </a:lnTo>
                <a:lnTo>
                  <a:pt x="549376" y="4114800"/>
                </a:lnTo>
                <a:lnTo>
                  <a:pt x="550608" y="4046474"/>
                </a:lnTo>
                <a:lnTo>
                  <a:pt x="556755" y="3986149"/>
                </a:lnTo>
                <a:lnTo>
                  <a:pt x="565353" y="3933825"/>
                </a:lnTo>
                <a:lnTo>
                  <a:pt x="576414" y="3887724"/>
                </a:lnTo>
                <a:lnTo>
                  <a:pt x="588708" y="3846449"/>
                </a:lnTo>
                <a:lnTo>
                  <a:pt x="603453" y="3810000"/>
                </a:lnTo>
                <a:lnTo>
                  <a:pt x="632955" y="3733800"/>
                </a:lnTo>
                <a:lnTo>
                  <a:pt x="645236" y="3697224"/>
                </a:lnTo>
                <a:lnTo>
                  <a:pt x="657529" y="3655949"/>
                </a:lnTo>
                <a:lnTo>
                  <a:pt x="669823" y="3609975"/>
                </a:lnTo>
                <a:lnTo>
                  <a:pt x="678421" y="3557524"/>
                </a:lnTo>
                <a:lnTo>
                  <a:pt x="683336" y="3497199"/>
                </a:lnTo>
                <a:lnTo>
                  <a:pt x="685800" y="3427349"/>
                </a:lnTo>
                <a:lnTo>
                  <a:pt x="683336" y="3360674"/>
                </a:lnTo>
                <a:lnTo>
                  <a:pt x="678421" y="3300349"/>
                </a:lnTo>
                <a:lnTo>
                  <a:pt x="669823" y="3248025"/>
                </a:lnTo>
                <a:lnTo>
                  <a:pt x="657529" y="3201924"/>
                </a:lnTo>
                <a:lnTo>
                  <a:pt x="645236" y="3160649"/>
                </a:lnTo>
                <a:lnTo>
                  <a:pt x="632955" y="3124200"/>
                </a:lnTo>
                <a:lnTo>
                  <a:pt x="603453" y="3048000"/>
                </a:lnTo>
                <a:lnTo>
                  <a:pt x="588708" y="3011424"/>
                </a:lnTo>
                <a:lnTo>
                  <a:pt x="576414" y="2970149"/>
                </a:lnTo>
                <a:lnTo>
                  <a:pt x="565353" y="2924175"/>
                </a:lnTo>
                <a:lnTo>
                  <a:pt x="556755" y="2871724"/>
                </a:lnTo>
                <a:lnTo>
                  <a:pt x="550608" y="2811399"/>
                </a:lnTo>
                <a:lnTo>
                  <a:pt x="549376" y="2743200"/>
                </a:lnTo>
                <a:lnTo>
                  <a:pt x="550608" y="2674874"/>
                </a:lnTo>
                <a:lnTo>
                  <a:pt x="556755" y="2614549"/>
                </a:lnTo>
                <a:lnTo>
                  <a:pt x="565353" y="2562225"/>
                </a:lnTo>
                <a:lnTo>
                  <a:pt x="576414" y="2516124"/>
                </a:lnTo>
                <a:lnTo>
                  <a:pt x="588708" y="2474849"/>
                </a:lnTo>
                <a:lnTo>
                  <a:pt x="603453" y="2438400"/>
                </a:lnTo>
                <a:lnTo>
                  <a:pt x="632955" y="2362200"/>
                </a:lnTo>
                <a:lnTo>
                  <a:pt x="645236" y="2325624"/>
                </a:lnTo>
                <a:lnTo>
                  <a:pt x="657529" y="2284349"/>
                </a:lnTo>
                <a:lnTo>
                  <a:pt x="669823" y="2238375"/>
                </a:lnTo>
                <a:lnTo>
                  <a:pt x="678421" y="2185924"/>
                </a:lnTo>
                <a:lnTo>
                  <a:pt x="683336" y="2125599"/>
                </a:lnTo>
                <a:lnTo>
                  <a:pt x="685800" y="2057400"/>
                </a:lnTo>
                <a:lnTo>
                  <a:pt x="683336" y="1989074"/>
                </a:lnTo>
                <a:lnTo>
                  <a:pt x="678421" y="1928749"/>
                </a:lnTo>
                <a:lnTo>
                  <a:pt x="669823" y="1876425"/>
                </a:lnTo>
                <a:lnTo>
                  <a:pt x="657529" y="1830324"/>
                </a:lnTo>
                <a:lnTo>
                  <a:pt x="645236" y="1789049"/>
                </a:lnTo>
                <a:lnTo>
                  <a:pt x="632955" y="1752600"/>
                </a:lnTo>
                <a:lnTo>
                  <a:pt x="603453" y="1676400"/>
                </a:lnTo>
                <a:lnTo>
                  <a:pt x="588708" y="1639824"/>
                </a:lnTo>
                <a:lnTo>
                  <a:pt x="576414" y="1598549"/>
                </a:lnTo>
                <a:lnTo>
                  <a:pt x="565353" y="1552575"/>
                </a:lnTo>
                <a:lnTo>
                  <a:pt x="556755" y="1500124"/>
                </a:lnTo>
                <a:lnTo>
                  <a:pt x="550608" y="1439799"/>
                </a:lnTo>
                <a:lnTo>
                  <a:pt x="549376" y="1371600"/>
                </a:lnTo>
                <a:lnTo>
                  <a:pt x="550608" y="1303274"/>
                </a:lnTo>
                <a:lnTo>
                  <a:pt x="556755" y="1242949"/>
                </a:lnTo>
                <a:lnTo>
                  <a:pt x="565353" y="1190625"/>
                </a:lnTo>
                <a:lnTo>
                  <a:pt x="576414" y="1144524"/>
                </a:lnTo>
                <a:lnTo>
                  <a:pt x="588708" y="1103249"/>
                </a:lnTo>
                <a:lnTo>
                  <a:pt x="603453" y="1066800"/>
                </a:lnTo>
                <a:lnTo>
                  <a:pt x="632955" y="990600"/>
                </a:lnTo>
                <a:lnTo>
                  <a:pt x="645236" y="954024"/>
                </a:lnTo>
                <a:lnTo>
                  <a:pt x="657529" y="912749"/>
                </a:lnTo>
                <a:lnTo>
                  <a:pt x="669823" y="866775"/>
                </a:lnTo>
                <a:lnTo>
                  <a:pt x="678421" y="814324"/>
                </a:lnTo>
                <a:lnTo>
                  <a:pt x="683336" y="753999"/>
                </a:lnTo>
                <a:lnTo>
                  <a:pt x="685800" y="685800"/>
                </a:lnTo>
                <a:lnTo>
                  <a:pt x="683336" y="617474"/>
                </a:lnTo>
                <a:lnTo>
                  <a:pt x="678421" y="557149"/>
                </a:lnTo>
                <a:lnTo>
                  <a:pt x="669823" y="504825"/>
                </a:lnTo>
                <a:lnTo>
                  <a:pt x="657529" y="458724"/>
                </a:lnTo>
                <a:lnTo>
                  <a:pt x="645236" y="417449"/>
                </a:lnTo>
                <a:lnTo>
                  <a:pt x="632955" y="381000"/>
                </a:lnTo>
                <a:lnTo>
                  <a:pt x="603453" y="304800"/>
                </a:lnTo>
                <a:lnTo>
                  <a:pt x="588708" y="268224"/>
                </a:lnTo>
                <a:lnTo>
                  <a:pt x="576414" y="226949"/>
                </a:lnTo>
                <a:lnTo>
                  <a:pt x="565353" y="180975"/>
                </a:lnTo>
                <a:lnTo>
                  <a:pt x="556755" y="128524"/>
                </a:lnTo>
                <a:lnTo>
                  <a:pt x="550608" y="68199"/>
                </a:lnTo>
                <a:lnTo>
                  <a:pt x="549376" y="0"/>
                </a:lnTo>
                <a:close/>
              </a:path>
            </a:pathLst>
          </a:custGeom>
          <a:solidFill>
            <a:srgbClr val="17406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29700" name="object 4">
            <a:extLst>
              <a:ext uri="{FF2B5EF4-FFF2-40B4-BE49-F238E27FC236}">
                <a16:creationId xmlns:a16="http://schemas.microsoft.com/office/drawing/2014/main" id="{89CF7F60-C654-AA67-5FF4-BC90B995055E}"/>
              </a:ext>
            </a:extLst>
          </p:cNvPr>
          <p:cNvSpPr>
            <a:spLocks/>
          </p:cNvSpPr>
          <p:nvPr/>
        </p:nvSpPr>
        <p:spPr bwMode="auto">
          <a:xfrm>
            <a:off x="8932863" y="0"/>
            <a:ext cx="211137" cy="6858000"/>
          </a:xfrm>
          <a:custGeom>
            <a:avLst/>
            <a:gdLst>
              <a:gd name="T0" fmla="*/ 211835 w 212090"/>
              <a:gd name="T1" fmla="*/ 0 h 6858000"/>
              <a:gd name="T2" fmla="*/ 0 w 212090"/>
              <a:gd name="T3" fmla="*/ 0 h 6858000"/>
              <a:gd name="T4" fmla="*/ 0 w 212090"/>
              <a:gd name="T5" fmla="*/ 6858000 h 6858000"/>
              <a:gd name="T6" fmla="*/ 211835 w 212090"/>
              <a:gd name="T7" fmla="*/ 6858000 h 6858000"/>
              <a:gd name="T8" fmla="*/ 211835 w 212090"/>
              <a:gd name="T9" fmla="*/ 0 h 6858000"/>
            </a:gdLst>
            <a:ahLst/>
            <a:cxnLst>
              <a:cxn ang="0">
                <a:pos x="T0" y="T1"/>
              </a:cxn>
              <a:cxn ang="0">
                <a:pos x="T2" y="T3"/>
              </a:cxn>
              <a:cxn ang="0">
                <a:pos x="T4" y="T5"/>
              </a:cxn>
              <a:cxn ang="0">
                <a:pos x="T6" y="T7"/>
              </a:cxn>
              <a:cxn ang="0">
                <a:pos x="T8" y="T9"/>
              </a:cxn>
            </a:cxnLst>
            <a:rect l="0" t="0" r="r" b="b"/>
            <a:pathLst>
              <a:path w="212090" h="6858000">
                <a:moveTo>
                  <a:pt x="211835" y="0"/>
                </a:moveTo>
                <a:lnTo>
                  <a:pt x="0" y="0"/>
                </a:lnTo>
                <a:lnTo>
                  <a:pt x="0" y="6858000"/>
                </a:lnTo>
                <a:lnTo>
                  <a:pt x="211835" y="6858000"/>
                </a:lnTo>
                <a:lnTo>
                  <a:pt x="211835" y="0"/>
                </a:lnTo>
                <a:close/>
              </a:path>
            </a:pathLst>
          </a:custGeom>
          <a:solidFill>
            <a:srgbClr val="0E6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5" name="object 5">
            <a:extLst>
              <a:ext uri="{FF2B5EF4-FFF2-40B4-BE49-F238E27FC236}">
                <a16:creationId xmlns:a16="http://schemas.microsoft.com/office/drawing/2014/main" id="{292CF791-CE79-00A3-3F0D-52D3CABFE813}"/>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25" dirty="0"/>
              <a:t>REFERENCES</a:t>
            </a:r>
          </a:p>
        </p:txBody>
      </p:sp>
      <p:sp>
        <p:nvSpPr>
          <p:cNvPr id="7" name="object 7">
            <a:extLst>
              <a:ext uri="{FF2B5EF4-FFF2-40B4-BE49-F238E27FC236}">
                <a16:creationId xmlns:a16="http://schemas.microsoft.com/office/drawing/2014/main" id="{47F90905-3B75-1DC6-1C74-00C7C6DF5944}"/>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8" name="object 8">
            <a:extLst>
              <a:ext uri="{FF2B5EF4-FFF2-40B4-BE49-F238E27FC236}">
                <a16:creationId xmlns:a16="http://schemas.microsoft.com/office/drawing/2014/main" id="{90997BDF-92DA-00E7-79D8-20E43818CC55}"/>
              </a:ext>
            </a:extLst>
          </p:cNvPr>
          <p:cNvSpPr>
            <a:spLocks noGrp="1"/>
          </p:cNvSpPr>
          <p:nvPr>
            <p:ph type="sldNum" sz="quarter" idx="12"/>
          </p:nvPr>
        </p:nvSpPr>
        <p:spPr/>
        <p:txBody>
          <a:bodyPr vert="horz" tIns="3175" rtlCol="0"/>
          <a:lstStyle/>
          <a:p>
            <a:pPr marL="38100">
              <a:defRPr/>
            </a:pPr>
            <a:r>
              <a:rPr spc="-25"/>
              <a:t>29</a:t>
            </a:r>
          </a:p>
        </p:txBody>
      </p:sp>
      <p:sp>
        <p:nvSpPr>
          <p:cNvPr id="6" name="object 6">
            <a:extLst>
              <a:ext uri="{FF2B5EF4-FFF2-40B4-BE49-F238E27FC236}">
                <a16:creationId xmlns:a16="http://schemas.microsoft.com/office/drawing/2014/main" id="{EDF90F8B-3465-0FED-8A5F-30FF156A34F2}"/>
              </a:ext>
            </a:extLst>
          </p:cNvPr>
          <p:cNvSpPr txBox="1"/>
          <p:nvPr/>
        </p:nvSpPr>
        <p:spPr>
          <a:xfrm>
            <a:off x="992188" y="1868488"/>
            <a:ext cx="7481887" cy="1698625"/>
          </a:xfrm>
          <a:prstGeom prst="rect">
            <a:avLst/>
          </a:prstGeom>
        </p:spPr>
        <p:txBody>
          <a:bodyPr lIns="0" tIns="12700" rIns="0" bIns="0">
            <a:spAutoFit/>
          </a:bodyPr>
          <a:lstStyle>
            <a:lvl1pPr marL="209550" indent="-171450">
              <a:tabLst>
                <a:tab pos="209550" algn="l"/>
              </a:tabLst>
              <a:defRPr>
                <a:solidFill>
                  <a:schemeClr val="tx1"/>
                </a:solidFill>
                <a:latin typeface="Arial" panose="020B0604020202020204" pitchFamily="34" charset="0"/>
              </a:defRPr>
            </a:lvl1pPr>
            <a:lvl2pPr marL="742950" indent="-285750">
              <a:tabLst>
                <a:tab pos="209550" algn="l"/>
              </a:tabLst>
              <a:defRPr>
                <a:solidFill>
                  <a:schemeClr val="tx1"/>
                </a:solidFill>
                <a:latin typeface="Arial" panose="020B0604020202020204" pitchFamily="34" charset="0"/>
              </a:defRPr>
            </a:lvl2pPr>
            <a:lvl3pPr marL="1143000" indent="-228600">
              <a:tabLst>
                <a:tab pos="209550" algn="l"/>
              </a:tabLst>
              <a:defRPr>
                <a:solidFill>
                  <a:schemeClr val="tx1"/>
                </a:solidFill>
                <a:latin typeface="Arial" panose="020B0604020202020204" pitchFamily="34" charset="0"/>
              </a:defRPr>
            </a:lvl3pPr>
            <a:lvl4pPr marL="1600200" indent="-228600">
              <a:tabLst>
                <a:tab pos="209550" algn="l"/>
              </a:tabLst>
              <a:defRPr>
                <a:solidFill>
                  <a:schemeClr val="tx1"/>
                </a:solidFill>
                <a:latin typeface="Arial" panose="020B0604020202020204" pitchFamily="34" charset="0"/>
              </a:defRPr>
            </a:lvl4pPr>
            <a:lvl5pPr marL="2057400" indent="-228600">
              <a:tabLst>
                <a:tab pos="2095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095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095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095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09550" algn="l"/>
              </a:tabLst>
              <a:defRPr>
                <a:solidFill>
                  <a:schemeClr val="tx1"/>
                </a:solidFill>
                <a:latin typeface="Arial" panose="020B0604020202020204" pitchFamily="34" charset="0"/>
              </a:defRPr>
            </a:lvl9pPr>
          </a:lstStyle>
          <a:p>
            <a:pPr eaLnBrk="1" hangingPunct="1">
              <a:lnSpc>
                <a:spcPct val="110000"/>
              </a:lnSpc>
              <a:spcBef>
                <a:spcPts val="1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“Information Technology Research: A practical guide for Computer Science and Informatics”, Martin S. Olivier, 3</a:t>
            </a:r>
            <a:r>
              <a:rPr lang="en-US" altLang="en-US" sz="2400" baseline="24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rd </a:t>
            </a: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edition, 2009,Van Schaik.</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788"/>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Slides from Prof Katherine Malan (adapted for this lecture)</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6C41E34-4621-FBCB-96B0-8121AABD9D57}"/>
              </a:ext>
            </a:extLst>
          </p:cNvPr>
          <p:cNvSpPr txBox="1">
            <a:spLocks noGrp="1"/>
          </p:cNvSpPr>
          <p:nvPr>
            <p:ph type="title"/>
          </p:nvPr>
        </p:nvSpPr>
        <p:spPr>
          <a:xfrm>
            <a:off x="906463" y="69850"/>
            <a:ext cx="6553200" cy="1443038"/>
          </a:xfrm>
        </p:spPr>
        <p:txBody>
          <a:bodyPr tIns="97155"/>
          <a:lstStyle/>
          <a:p>
            <a:pPr marL="12700" eaLnBrk="1" hangingPunct="1">
              <a:lnSpc>
                <a:spcPts val="5288"/>
              </a:lnSpc>
              <a:spcBef>
                <a:spcPts val="763"/>
              </a:spcBef>
            </a:pPr>
            <a:r>
              <a:rPr lang="en-US" altLang="en-US" sz="4900">
                <a:latin typeface="Impact" panose="020B0806030902050204" pitchFamily="34" charset="0"/>
                <a:ea typeface="Impact" panose="020B0806030902050204" pitchFamily="34" charset="0"/>
                <a:cs typeface="Impact" panose="020B0806030902050204" pitchFamily="34" charset="0"/>
              </a:rPr>
              <a:t>ASSESSING VALIDITY OF A RESEARCH FINDING</a:t>
            </a:r>
          </a:p>
        </p:txBody>
      </p:sp>
      <p:sp>
        <p:nvSpPr>
          <p:cNvPr id="3" name="object 3">
            <a:extLst>
              <a:ext uri="{FF2B5EF4-FFF2-40B4-BE49-F238E27FC236}">
                <a16:creationId xmlns:a16="http://schemas.microsoft.com/office/drawing/2014/main" id="{E6E06A10-7482-F468-F44C-D0DB99D58564}"/>
              </a:ext>
            </a:extLst>
          </p:cNvPr>
          <p:cNvSpPr txBox="1"/>
          <p:nvPr/>
        </p:nvSpPr>
        <p:spPr>
          <a:xfrm>
            <a:off x="835025" y="1511300"/>
            <a:ext cx="8018463" cy="3487738"/>
          </a:xfrm>
          <a:prstGeom prst="rect">
            <a:avLst/>
          </a:prstGeom>
        </p:spPr>
        <p:txBody>
          <a:bodyPr lIns="0" tIns="13144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698500" indent="-228600">
              <a:tabLst>
                <a:tab pos="239713" algn="l"/>
                <a:tab pos="241300" algn="l"/>
              </a:tabLst>
              <a:defRPr>
                <a:solidFill>
                  <a:schemeClr val="tx1"/>
                </a:solidFill>
                <a:latin typeface="Arial" panose="020B0604020202020204" pitchFamily="34" charset="0"/>
              </a:defRPr>
            </a:lvl2pPr>
            <a:lvl3pPr marL="11557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spcBef>
                <a:spcPts val="1038"/>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Example: </a:t>
            </a:r>
            <a:r>
              <a:rPr lang="en-US" altLang="en-US" sz="20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Continental drift</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38"/>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In 1903 Alfred Wegener proposed the theory that continents drift</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10000"/>
              </a:lnSpc>
              <a:spcBef>
                <a:spcPts val="725"/>
              </a:spcBef>
              <a:buClr>
                <a:srgbClr val="17406C"/>
              </a:buClr>
              <a:buFontTx/>
              <a:buChar char="–"/>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He noticed that the coastline of the Americas matched the coastlines of Africa &amp; Europe, so he wondered whether they were once joined together</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25"/>
              </a:spcBef>
              <a:buClr>
                <a:srgbClr val="17406C"/>
              </a:buClr>
              <a:buFontTx/>
              <a:buChar char="–"/>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With a theory, he started looking for evidence:</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913"/>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geology matched up on the edges (e.g. coal seams)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9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Matching up of fossils &amp; animals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888"/>
              </a:spcBef>
              <a:buClr>
                <a:srgbClr val="17406C"/>
              </a:buClr>
              <a:buFontTx/>
              <a:buChar char="–"/>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His theory was ridiculed by experts of the time (no theory on how it happens)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00"/>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1953:Theory of plate tectonics finally led to acceptance of continental drift</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4100" name="object 4" descr="The image features two world maps side by side. On the left, labeled &quot;135 Million Years Ago,&quot; the continents are depicted in a more fragmented arrangement, with a lighter shade of orange for the landmasses against a blue background representing the ocean. On the right, labeled &quot;Present Day,&quot; the continents are shown in their current configuration, also in orange, but with a more recognizable shape and arrangement. The background remains blue for the ocean in both maps. The overall design has a simple, cartoonish style, with a light green border surrounding the maps.">
            <a:extLst>
              <a:ext uri="{FF2B5EF4-FFF2-40B4-BE49-F238E27FC236}">
                <a16:creationId xmlns:a16="http://schemas.microsoft.com/office/drawing/2014/main" id="{A905D004-17B8-C314-E681-F5913D0C3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5218113"/>
            <a:ext cx="2962275"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243D3BD4-7DF5-72D9-14C2-B4C301423300}"/>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AB424215-3FDC-6E04-B519-BB48F96547A0}"/>
              </a:ext>
            </a:extLst>
          </p:cNvPr>
          <p:cNvSpPr>
            <a:spLocks noGrp="1"/>
          </p:cNvSpPr>
          <p:nvPr>
            <p:ph type="sldNum" sz="quarter" idx="12"/>
          </p:nvPr>
        </p:nvSpPr>
        <p:spPr/>
        <p:txBody>
          <a:bodyPr vert="horz" tIns="3175" rtlCol="0"/>
          <a:lstStyle/>
          <a:p>
            <a:pPr>
              <a:defRPr/>
            </a:pPr>
            <a:fld id="{BD761367-628E-415B-A763-A56B646C9A02}" type="slidenum">
              <a:rPr/>
              <a:pPr>
                <a:defRPr/>
              </a:pPr>
              <a:t>3</a:t>
            </a:fld>
            <a:endParaRPr/>
          </a:p>
        </p:txBody>
      </p:sp>
      <p:pic>
        <p:nvPicPr>
          <p:cNvPr id="4" name="Picture 3" descr="The image consists of a tree structure made up of boxes connected by lines. At the top, there is a single box labeled &quot;45.&quot; Below it, two boxes are connected: one labeled &quot;30&quot; on the left and another labeled &quot;55&quot; on the right. &#10;&#10;From the box labeled &quot;30,&quot; two additional boxes extend downward: one labeled &quot;20&quot; on the left and another labeled &quot;25&quot; on the right. &#10;&#10;From the box labeled &quot;55,&quot; two more boxes extend downward: one labeled &quot;50&quot; on the left and another labeled &quot;60&quot; on the right. &#10;&#10;There is a box labeled &quot;35&quot; connected to the box labeled &quot;30&quot; and another box labeled &quot;40&quot; connected to the box labeled &quot;35.&quot; The overall layout is symmetrical, with a clear hierarchical structure.">
            <a:extLst>
              <a:ext uri="{FF2B5EF4-FFF2-40B4-BE49-F238E27FC236}">
                <a16:creationId xmlns:a16="http://schemas.microsoft.com/office/drawing/2014/main" id="{15DAA88A-7BE8-58DE-967C-AF2A79888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276" y="5047839"/>
            <a:ext cx="3956400" cy="17942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1559F46-A2A7-B45A-C99C-51C955A4BA51}"/>
              </a:ext>
            </a:extLst>
          </p:cNvPr>
          <p:cNvSpPr txBox="1">
            <a:spLocks noGrp="1"/>
          </p:cNvSpPr>
          <p:nvPr>
            <p:ph type="title"/>
          </p:nvPr>
        </p:nvSpPr>
        <p:spPr>
          <a:xfrm>
            <a:off x="1017588" y="144463"/>
            <a:ext cx="6437312" cy="1416050"/>
          </a:xfrm>
        </p:spPr>
        <p:txBody>
          <a:bodyPr tIns="94615"/>
          <a:lstStyle/>
          <a:p>
            <a:pPr marL="12700" eaLnBrk="1" hangingPunct="1">
              <a:lnSpc>
                <a:spcPts val="5188"/>
              </a:lnSpc>
              <a:spcBef>
                <a:spcPts val="750"/>
              </a:spcBef>
            </a:pPr>
            <a:r>
              <a:rPr lang="en-US" altLang="en-US" sz="4800">
                <a:latin typeface="Impact" panose="020B0806030902050204" pitchFamily="34" charset="0"/>
                <a:ea typeface="Impact" panose="020B0806030902050204" pitchFamily="34" charset="0"/>
                <a:cs typeface="Impact" panose="020B0806030902050204" pitchFamily="34" charset="0"/>
              </a:rPr>
              <a:t>ASSESSING VALIDITY OF A RESEARCH FINDING</a:t>
            </a:r>
          </a:p>
        </p:txBody>
      </p:sp>
      <p:sp>
        <p:nvSpPr>
          <p:cNvPr id="3" name="object 3">
            <a:extLst>
              <a:ext uri="{FF2B5EF4-FFF2-40B4-BE49-F238E27FC236}">
                <a16:creationId xmlns:a16="http://schemas.microsoft.com/office/drawing/2014/main" id="{0D995A6F-8880-A374-923A-A25BD5385BFA}"/>
              </a:ext>
            </a:extLst>
          </p:cNvPr>
          <p:cNvSpPr txBox="1"/>
          <p:nvPr/>
        </p:nvSpPr>
        <p:spPr>
          <a:xfrm>
            <a:off x="814388" y="1719263"/>
            <a:ext cx="6315075" cy="3006725"/>
          </a:xfrm>
          <a:prstGeom prst="rect">
            <a:avLst/>
          </a:prstGeom>
        </p:spPr>
        <p:txBody>
          <a:bodyPr lIns="0" tIns="146685" rIns="0" bIns="0">
            <a:spAutoFit/>
          </a:bodyPr>
          <a:lstStyle/>
          <a:p>
            <a:pPr marL="12700" eaLnBrk="1" fontAlgn="auto" hangingPunct="1">
              <a:spcBef>
                <a:spcPts val="1155"/>
              </a:spcBef>
              <a:spcAft>
                <a:spcPts val="0"/>
              </a:spcAft>
              <a:defRPr/>
            </a:pPr>
            <a:r>
              <a:rPr sz="2000" kern="0" dirty="0">
                <a:solidFill>
                  <a:srgbClr val="585858"/>
                </a:solidFill>
                <a:latin typeface="Gill Sans MT"/>
                <a:cs typeface="Gill Sans MT"/>
              </a:rPr>
              <a:t>Example:</a:t>
            </a:r>
            <a:r>
              <a:rPr sz="2000" kern="0" spc="-235" dirty="0">
                <a:solidFill>
                  <a:srgbClr val="585858"/>
                </a:solidFill>
                <a:latin typeface="Gill Sans MT"/>
                <a:cs typeface="Gill Sans MT"/>
              </a:rPr>
              <a:t> </a:t>
            </a:r>
            <a:r>
              <a:rPr sz="2000" u="sng" kern="0" dirty="0">
                <a:solidFill>
                  <a:srgbClr val="585858"/>
                </a:solidFill>
                <a:uFill>
                  <a:solidFill>
                    <a:srgbClr val="585858"/>
                  </a:solidFill>
                </a:uFill>
                <a:latin typeface="Gill Sans MT"/>
                <a:cs typeface="Gill Sans MT"/>
              </a:rPr>
              <a:t>Guns</a:t>
            </a:r>
            <a:r>
              <a:rPr sz="2000" u="sng" kern="0" spc="-20" dirty="0">
                <a:solidFill>
                  <a:srgbClr val="585858"/>
                </a:solidFill>
                <a:uFill>
                  <a:solidFill>
                    <a:srgbClr val="585858"/>
                  </a:solidFill>
                </a:uFill>
                <a:latin typeface="Gill Sans MT"/>
                <a:cs typeface="Gill Sans MT"/>
              </a:rPr>
              <a:t> </a:t>
            </a:r>
            <a:r>
              <a:rPr sz="2000" u="sng" kern="0" dirty="0">
                <a:solidFill>
                  <a:srgbClr val="585858"/>
                </a:solidFill>
                <a:uFill>
                  <a:solidFill>
                    <a:srgbClr val="585858"/>
                  </a:solidFill>
                </a:uFill>
                <a:latin typeface="Gill Sans MT"/>
                <a:cs typeface="Gill Sans MT"/>
              </a:rPr>
              <a:t>&amp; </a:t>
            </a:r>
            <a:r>
              <a:rPr sz="2000" u="sng" kern="0" spc="-10" dirty="0">
                <a:solidFill>
                  <a:srgbClr val="585858"/>
                </a:solidFill>
                <a:uFill>
                  <a:solidFill>
                    <a:srgbClr val="585858"/>
                  </a:solidFill>
                </a:uFill>
                <a:latin typeface="Gill Sans MT"/>
                <a:cs typeface="Gill Sans MT"/>
              </a:rPr>
              <a:t>Crime</a:t>
            </a:r>
            <a:endParaRPr sz="2000" kern="0">
              <a:solidFill>
                <a:sysClr val="windowText" lastClr="000000"/>
              </a:solidFill>
              <a:latin typeface="Gill Sans MT"/>
              <a:cs typeface="Gill Sans MT"/>
            </a:endParaRPr>
          </a:p>
          <a:p>
            <a:pPr marL="419734" indent="-229235" eaLnBrk="1" fontAlgn="auto" hangingPunct="1">
              <a:spcBef>
                <a:spcPts val="940"/>
              </a:spcBef>
              <a:spcAft>
                <a:spcPts val="0"/>
              </a:spcAft>
              <a:buClr>
                <a:srgbClr val="17406C"/>
              </a:buClr>
              <a:buFontTx/>
              <a:buChar char="–"/>
              <a:tabLst>
                <a:tab pos="420370" algn="l"/>
              </a:tabLst>
              <a:defRPr/>
            </a:pPr>
            <a:r>
              <a:rPr kern="0" dirty="0">
                <a:solidFill>
                  <a:srgbClr val="585858"/>
                </a:solidFill>
                <a:latin typeface="Gill Sans MT"/>
                <a:cs typeface="Gill Sans MT"/>
              </a:rPr>
              <a:t>Research</a:t>
            </a:r>
            <a:r>
              <a:rPr kern="0" spc="-40" dirty="0">
                <a:solidFill>
                  <a:srgbClr val="585858"/>
                </a:solidFill>
                <a:latin typeface="Gill Sans MT"/>
                <a:cs typeface="Gill Sans MT"/>
              </a:rPr>
              <a:t> </a:t>
            </a:r>
            <a:r>
              <a:rPr kern="0" dirty="0">
                <a:solidFill>
                  <a:srgbClr val="585858"/>
                </a:solidFill>
                <a:latin typeface="Gill Sans MT"/>
                <a:cs typeface="Gill Sans MT"/>
              </a:rPr>
              <a:t>study</a:t>
            </a:r>
            <a:r>
              <a:rPr kern="0" spc="-190" dirty="0">
                <a:solidFill>
                  <a:srgbClr val="585858"/>
                </a:solidFill>
                <a:latin typeface="Gill Sans MT"/>
                <a:cs typeface="Gill Sans MT"/>
              </a:rPr>
              <a:t> </a:t>
            </a:r>
            <a:r>
              <a:rPr kern="0" dirty="0">
                <a:solidFill>
                  <a:srgbClr val="585858"/>
                </a:solidFill>
                <a:latin typeface="Gill Sans MT"/>
                <a:cs typeface="Gill Sans MT"/>
              </a:rPr>
              <a:t>A</a:t>
            </a:r>
            <a:r>
              <a:rPr kern="0" spc="-20" dirty="0">
                <a:solidFill>
                  <a:srgbClr val="585858"/>
                </a:solidFill>
                <a:latin typeface="Gill Sans MT"/>
                <a:cs typeface="Gill Sans MT"/>
              </a:rPr>
              <a:t> </a:t>
            </a:r>
            <a:r>
              <a:rPr kern="0" dirty="0">
                <a:solidFill>
                  <a:srgbClr val="585858"/>
                </a:solidFill>
                <a:latin typeface="Gill Sans MT"/>
                <a:cs typeface="Gill Sans MT"/>
              </a:rPr>
              <a:t>has</a:t>
            </a:r>
            <a:r>
              <a:rPr kern="0" spc="-20" dirty="0">
                <a:solidFill>
                  <a:srgbClr val="585858"/>
                </a:solidFill>
                <a:latin typeface="Gill Sans MT"/>
                <a:cs typeface="Gill Sans MT"/>
              </a:rPr>
              <a:t> </a:t>
            </a:r>
            <a:r>
              <a:rPr kern="0" dirty="0">
                <a:solidFill>
                  <a:srgbClr val="585858"/>
                </a:solidFill>
                <a:latin typeface="Gill Sans MT"/>
                <a:cs typeface="Gill Sans MT"/>
              </a:rPr>
              <a:t>shown</a:t>
            </a:r>
            <a:r>
              <a:rPr kern="0" spc="-35" dirty="0">
                <a:solidFill>
                  <a:srgbClr val="585858"/>
                </a:solidFill>
                <a:latin typeface="Gill Sans MT"/>
                <a:cs typeface="Gill Sans MT"/>
              </a:rPr>
              <a:t> </a:t>
            </a:r>
            <a:r>
              <a:rPr kern="0" dirty="0">
                <a:solidFill>
                  <a:srgbClr val="585858"/>
                </a:solidFill>
                <a:latin typeface="Gill Sans MT"/>
                <a:cs typeface="Gill Sans MT"/>
              </a:rPr>
              <a:t>that</a:t>
            </a:r>
            <a:r>
              <a:rPr kern="0" spc="-20" dirty="0">
                <a:solidFill>
                  <a:srgbClr val="585858"/>
                </a:solidFill>
                <a:latin typeface="Gill Sans MT"/>
                <a:cs typeface="Gill Sans MT"/>
              </a:rPr>
              <a:t> </a:t>
            </a:r>
            <a:r>
              <a:rPr kern="0" dirty="0">
                <a:solidFill>
                  <a:srgbClr val="585858"/>
                </a:solidFill>
                <a:latin typeface="Gill Sans MT"/>
                <a:cs typeface="Gill Sans MT"/>
              </a:rPr>
              <a:t>more</a:t>
            </a:r>
            <a:r>
              <a:rPr kern="0" spc="-20" dirty="0">
                <a:solidFill>
                  <a:srgbClr val="585858"/>
                </a:solidFill>
                <a:latin typeface="Gill Sans MT"/>
                <a:cs typeface="Gill Sans MT"/>
              </a:rPr>
              <a:t> </a:t>
            </a:r>
            <a:r>
              <a:rPr kern="0" dirty="0">
                <a:solidFill>
                  <a:srgbClr val="585858"/>
                </a:solidFill>
                <a:latin typeface="Gill Sans MT"/>
                <a:cs typeface="Gill Sans MT"/>
              </a:rPr>
              <a:t>guns</a:t>
            </a:r>
            <a:r>
              <a:rPr kern="0" spc="-15" dirty="0">
                <a:solidFill>
                  <a:srgbClr val="585858"/>
                </a:solidFill>
                <a:latin typeface="Gill Sans MT"/>
                <a:cs typeface="Gill Sans MT"/>
              </a:rPr>
              <a:t> </a:t>
            </a:r>
            <a:r>
              <a:rPr kern="0" dirty="0">
                <a:solidFill>
                  <a:srgbClr val="585858"/>
                </a:solidFill>
                <a:latin typeface="Gill Sans MT"/>
                <a:cs typeface="Gill Sans MT"/>
              </a:rPr>
              <a:t>means</a:t>
            </a:r>
            <a:r>
              <a:rPr kern="0" spc="-30" dirty="0">
                <a:solidFill>
                  <a:srgbClr val="585858"/>
                </a:solidFill>
                <a:latin typeface="Gill Sans MT"/>
                <a:cs typeface="Gill Sans MT"/>
              </a:rPr>
              <a:t> </a:t>
            </a:r>
            <a:r>
              <a:rPr kern="0" dirty="0">
                <a:solidFill>
                  <a:srgbClr val="585858"/>
                </a:solidFill>
                <a:latin typeface="Gill Sans MT"/>
                <a:cs typeface="Gill Sans MT"/>
              </a:rPr>
              <a:t>less</a:t>
            </a:r>
            <a:r>
              <a:rPr kern="0" spc="-30" dirty="0">
                <a:solidFill>
                  <a:srgbClr val="585858"/>
                </a:solidFill>
                <a:latin typeface="Gill Sans MT"/>
                <a:cs typeface="Gill Sans MT"/>
              </a:rPr>
              <a:t> </a:t>
            </a:r>
            <a:r>
              <a:rPr kern="0" spc="-10" dirty="0">
                <a:solidFill>
                  <a:srgbClr val="585858"/>
                </a:solidFill>
                <a:latin typeface="Gill Sans MT"/>
                <a:cs typeface="Gill Sans MT"/>
              </a:rPr>
              <a:t>crime</a:t>
            </a:r>
            <a:endParaRPr kern="0">
              <a:solidFill>
                <a:sysClr val="windowText" lastClr="000000"/>
              </a:solidFill>
              <a:latin typeface="Gill Sans MT"/>
              <a:cs typeface="Gill Sans MT"/>
            </a:endParaRPr>
          </a:p>
          <a:p>
            <a:pPr marL="419734" indent="-229235" eaLnBrk="1" fontAlgn="auto" hangingPunct="1">
              <a:spcBef>
                <a:spcPts val="930"/>
              </a:spcBef>
              <a:spcAft>
                <a:spcPts val="0"/>
              </a:spcAft>
              <a:buClr>
                <a:srgbClr val="17406C"/>
              </a:buClr>
              <a:buFontTx/>
              <a:buChar char="–"/>
              <a:tabLst>
                <a:tab pos="420370" algn="l"/>
              </a:tabLst>
              <a:defRPr/>
            </a:pPr>
            <a:r>
              <a:rPr kern="0" dirty="0">
                <a:solidFill>
                  <a:srgbClr val="585858"/>
                </a:solidFill>
                <a:latin typeface="Gill Sans MT"/>
                <a:cs typeface="Gill Sans MT"/>
              </a:rPr>
              <a:t>Research</a:t>
            </a:r>
            <a:r>
              <a:rPr kern="0" spc="-35" dirty="0">
                <a:solidFill>
                  <a:srgbClr val="585858"/>
                </a:solidFill>
                <a:latin typeface="Gill Sans MT"/>
                <a:cs typeface="Gill Sans MT"/>
              </a:rPr>
              <a:t> </a:t>
            </a:r>
            <a:r>
              <a:rPr kern="0" dirty="0">
                <a:solidFill>
                  <a:srgbClr val="585858"/>
                </a:solidFill>
                <a:latin typeface="Gill Sans MT"/>
                <a:cs typeface="Gill Sans MT"/>
              </a:rPr>
              <a:t>study</a:t>
            </a:r>
            <a:r>
              <a:rPr kern="0" spc="-25" dirty="0">
                <a:solidFill>
                  <a:srgbClr val="585858"/>
                </a:solidFill>
                <a:latin typeface="Gill Sans MT"/>
                <a:cs typeface="Gill Sans MT"/>
              </a:rPr>
              <a:t> </a:t>
            </a:r>
            <a:r>
              <a:rPr kern="0" dirty="0">
                <a:solidFill>
                  <a:srgbClr val="585858"/>
                </a:solidFill>
                <a:latin typeface="Gill Sans MT"/>
                <a:cs typeface="Gill Sans MT"/>
              </a:rPr>
              <a:t>B</a:t>
            </a:r>
            <a:r>
              <a:rPr kern="0" spc="-25" dirty="0">
                <a:solidFill>
                  <a:srgbClr val="585858"/>
                </a:solidFill>
                <a:latin typeface="Gill Sans MT"/>
                <a:cs typeface="Gill Sans MT"/>
              </a:rPr>
              <a:t> </a:t>
            </a:r>
            <a:r>
              <a:rPr kern="0" dirty="0">
                <a:solidFill>
                  <a:srgbClr val="585858"/>
                </a:solidFill>
                <a:latin typeface="Gill Sans MT"/>
                <a:cs typeface="Gill Sans MT"/>
              </a:rPr>
              <a:t>has</a:t>
            </a:r>
            <a:r>
              <a:rPr kern="0" spc="-30" dirty="0">
                <a:solidFill>
                  <a:srgbClr val="585858"/>
                </a:solidFill>
                <a:latin typeface="Gill Sans MT"/>
                <a:cs typeface="Gill Sans MT"/>
              </a:rPr>
              <a:t> </a:t>
            </a:r>
            <a:r>
              <a:rPr kern="0" dirty="0">
                <a:solidFill>
                  <a:srgbClr val="585858"/>
                </a:solidFill>
                <a:latin typeface="Gill Sans MT"/>
                <a:cs typeface="Gill Sans MT"/>
              </a:rPr>
              <a:t>shown</a:t>
            </a:r>
            <a:r>
              <a:rPr kern="0" spc="-35" dirty="0">
                <a:solidFill>
                  <a:srgbClr val="585858"/>
                </a:solidFill>
                <a:latin typeface="Gill Sans MT"/>
                <a:cs typeface="Gill Sans MT"/>
              </a:rPr>
              <a:t> </a:t>
            </a:r>
            <a:r>
              <a:rPr kern="0" dirty="0">
                <a:solidFill>
                  <a:srgbClr val="585858"/>
                </a:solidFill>
                <a:latin typeface="Gill Sans MT"/>
                <a:cs typeface="Gill Sans MT"/>
              </a:rPr>
              <a:t>that</a:t>
            </a:r>
            <a:r>
              <a:rPr kern="0" spc="-15" dirty="0">
                <a:solidFill>
                  <a:srgbClr val="585858"/>
                </a:solidFill>
                <a:latin typeface="Gill Sans MT"/>
                <a:cs typeface="Gill Sans MT"/>
              </a:rPr>
              <a:t> </a:t>
            </a:r>
            <a:r>
              <a:rPr kern="0" dirty="0">
                <a:solidFill>
                  <a:srgbClr val="585858"/>
                </a:solidFill>
                <a:latin typeface="Gill Sans MT"/>
                <a:cs typeface="Gill Sans MT"/>
              </a:rPr>
              <a:t>more</a:t>
            </a:r>
            <a:r>
              <a:rPr kern="0" spc="-30" dirty="0">
                <a:solidFill>
                  <a:srgbClr val="585858"/>
                </a:solidFill>
                <a:latin typeface="Gill Sans MT"/>
                <a:cs typeface="Gill Sans MT"/>
              </a:rPr>
              <a:t> </a:t>
            </a:r>
            <a:r>
              <a:rPr kern="0" dirty="0">
                <a:solidFill>
                  <a:srgbClr val="585858"/>
                </a:solidFill>
                <a:latin typeface="Gill Sans MT"/>
                <a:cs typeface="Gill Sans MT"/>
              </a:rPr>
              <a:t>guns</a:t>
            </a:r>
            <a:r>
              <a:rPr kern="0" spc="-20" dirty="0">
                <a:solidFill>
                  <a:srgbClr val="585858"/>
                </a:solidFill>
                <a:latin typeface="Gill Sans MT"/>
                <a:cs typeface="Gill Sans MT"/>
              </a:rPr>
              <a:t> </a:t>
            </a:r>
            <a:r>
              <a:rPr kern="0" dirty="0">
                <a:solidFill>
                  <a:srgbClr val="585858"/>
                </a:solidFill>
                <a:latin typeface="Gill Sans MT"/>
                <a:cs typeface="Gill Sans MT"/>
              </a:rPr>
              <a:t>means</a:t>
            </a:r>
            <a:r>
              <a:rPr kern="0" spc="-35" dirty="0">
                <a:solidFill>
                  <a:srgbClr val="585858"/>
                </a:solidFill>
                <a:latin typeface="Gill Sans MT"/>
                <a:cs typeface="Gill Sans MT"/>
              </a:rPr>
              <a:t> </a:t>
            </a:r>
            <a:r>
              <a:rPr kern="0" dirty="0">
                <a:solidFill>
                  <a:srgbClr val="585858"/>
                </a:solidFill>
                <a:latin typeface="Gill Sans MT"/>
                <a:cs typeface="Gill Sans MT"/>
              </a:rPr>
              <a:t>more</a:t>
            </a:r>
            <a:r>
              <a:rPr kern="0" spc="-20" dirty="0">
                <a:solidFill>
                  <a:srgbClr val="585858"/>
                </a:solidFill>
                <a:latin typeface="Gill Sans MT"/>
                <a:cs typeface="Gill Sans MT"/>
              </a:rPr>
              <a:t> </a:t>
            </a:r>
            <a:r>
              <a:rPr kern="0" spc="-10" dirty="0">
                <a:solidFill>
                  <a:srgbClr val="585858"/>
                </a:solidFill>
                <a:latin typeface="Gill Sans MT"/>
                <a:cs typeface="Gill Sans MT"/>
              </a:rPr>
              <a:t>crime</a:t>
            </a:r>
            <a:endParaRPr kern="0">
              <a:solidFill>
                <a:sysClr val="windowText" lastClr="000000"/>
              </a:solidFill>
              <a:latin typeface="Gill Sans MT"/>
              <a:cs typeface="Gill Sans MT"/>
            </a:endParaRPr>
          </a:p>
          <a:p>
            <a:pPr marL="419734" indent="-229235" eaLnBrk="1" fontAlgn="auto" hangingPunct="1">
              <a:spcBef>
                <a:spcPts val="910"/>
              </a:spcBef>
              <a:spcAft>
                <a:spcPts val="0"/>
              </a:spcAft>
              <a:buClr>
                <a:srgbClr val="17406C"/>
              </a:buClr>
              <a:buFontTx/>
              <a:buChar char="–"/>
              <a:tabLst>
                <a:tab pos="420370" algn="l"/>
              </a:tabLst>
              <a:defRPr/>
            </a:pPr>
            <a:r>
              <a:rPr kern="0" dirty="0">
                <a:solidFill>
                  <a:srgbClr val="585858"/>
                </a:solidFill>
                <a:latin typeface="Gill Sans MT"/>
                <a:cs typeface="Gill Sans MT"/>
              </a:rPr>
              <a:t>Which</a:t>
            </a:r>
            <a:r>
              <a:rPr kern="0" spc="-10" dirty="0">
                <a:solidFill>
                  <a:srgbClr val="585858"/>
                </a:solidFill>
                <a:latin typeface="Gill Sans MT"/>
                <a:cs typeface="Gill Sans MT"/>
              </a:rPr>
              <a:t> </a:t>
            </a:r>
            <a:r>
              <a:rPr kern="0" dirty="0">
                <a:solidFill>
                  <a:srgbClr val="585858"/>
                </a:solidFill>
                <a:latin typeface="Gill Sans MT"/>
                <a:cs typeface="Gill Sans MT"/>
              </a:rPr>
              <a:t>study</a:t>
            </a:r>
            <a:r>
              <a:rPr kern="0" spc="-35" dirty="0">
                <a:solidFill>
                  <a:srgbClr val="585858"/>
                </a:solidFill>
                <a:latin typeface="Gill Sans MT"/>
                <a:cs typeface="Gill Sans MT"/>
              </a:rPr>
              <a:t> </a:t>
            </a:r>
            <a:r>
              <a:rPr kern="0" dirty="0">
                <a:solidFill>
                  <a:srgbClr val="585858"/>
                </a:solidFill>
                <a:latin typeface="Gill Sans MT"/>
                <a:cs typeface="Gill Sans MT"/>
              </a:rPr>
              <a:t>do</a:t>
            </a:r>
            <a:r>
              <a:rPr kern="0" spc="-15" dirty="0">
                <a:solidFill>
                  <a:srgbClr val="585858"/>
                </a:solidFill>
                <a:latin typeface="Gill Sans MT"/>
                <a:cs typeface="Gill Sans MT"/>
              </a:rPr>
              <a:t> </a:t>
            </a:r>
            <a:r>
              <a:rPr kern="0" dirty="0">
                <a:solidFill>
                  <a:srgbClr val="585858"/>
                </a:solidFill>
                <a:latin typeface="Gill Sans MT"/>
                <a:cs typeface="Gill Sans MT"/>
              </a:rPr>
              <a:t>you</a:t>
            </a:r>
            <a:r>
              <a:rPr kern="0" spc="-10" dirty="0">
                <a:solidFill>
                  <a:srgbClr val="585858"/>
                </a:solidFill>
                <a:latin typeface="Gill Sans MT"/>
                <a:cs typeface="Gill Sans MT"/>
              </a:rPr>
              <a:t> believe?</a:t>
            </a:r>
            <a:endParaRPr kern="0">
              <a:solidFill>
                <a:sysClr val="windowText" lastClr="000000"/>
              </a:solidFill>
              <a:latin typeface="Gill Sans MT"/>
              <a:cs typeface="Gill Sans MT"/>
            </a:endParaRPr>
          </a:p>
          <a:p>
            <a:pPr eaLnBrk="1" fontAlgn="auto" hangingPunct="1">
              <a:spcBef>
                <a:spcPts val="40"/>
              </a:spcBef>
              <a:spcAft>
                <a:spcPts val="0"/>
              </a:spcAft>
              <a:buClr>
                <a:srgbClr val="17406C"/>
              </a:buClr>
              <a:buFont typeface="Gill Sans MT"/>
              <a:buChar char="–"/>
              <a:defRPr/>
            </a:pPr>
            <a:endParaRPr sz="2500" kern="0">
              <a:solidFill>
                <a:sysClr val="windowText" lastClr="000000"/>
              </a:solidFill>
              <a:latin typeface="Gill Sans MT"/>
              <a:cs typeface="Gill Sans MT"/>
            </a:endParaRPr>
          </a:p>
          <a:p>
            <a:pPr marL="419734" indent="-229235" eaLnBrk="1" fontAlgn="auto" hangingPunct="1">
              <a:spcBef>
                <a:spcPts val="5"/>
              </a:spcBef>
              <a:spcAft>
                <a:spcPts val="0"/>
              </a:spcAft>
              <a:buClr>
                <a:srgbClr val="17406C"/>
              </a:buClr>
              <a:buFontTx/>
              <a:buChar char="–"/>
              <a:tabLst>
                <a:tab pos="420370" algn="l"/>
              </a:tabLst>
              <a:defRPr/>
            </a:pPr>
            <a:r>
              <a:rPr kern="0" dirty="0">
                <a:solidFill>
                  <a:srgbClr val="585858"/>
                </a:solidFill>
                <a:latin typeface="Gill Sans MT"/>
                <a:cs typeface="Gill Sans MT"/>
              </a:rPr>
              <a:t>Will</a:t>
            </a:r>
            <a:r>
              <a:rPr kern="0" spc="-5" dirty="0">
                <a:solidFill>
                  <a:srgbClr val="585858"/>
                </a:solidFill>
                <a:latin typeface="Gill Sans MT"/>
                <a:cs typeface="Gill Sans MT"/>
              </a:rPr>
              <a:t> </a:t>
            </a:r>
            <a:r>
              <a:rPr kern="0" dirty="0">
                <a:solidFill>
                  <a:srgbClr val="585858"/>
                </a:solidFill>
                <a:latin typeface="Gill Sans MT"/>
                <a:cs typeface="Gill Sans MT"/>
              </a:rPr>
              <a:t>a</a:t>
            </a:r>
            <a:r>
              <a:rPr kern="0" spc="-25" dirty="0">
                <a:solidFill>
                  <a:srgbClr val="585858"/>
                </a:solidFill>
                <a:latin typeface="Gill Sans MT"/>
                <a:cs typeface="Gill Sans MT"/>
              </a:rPr>
              <a:t> </a:t>
            </a:r>
            <a:r>
              <a:rPr i="1" kern="0" dirty="0">
                <a:solidFill>
                  <a:srgbClr val="585858"/>
                </a:solidFill>
                <a:latin typeface="Gill Sans MT"/>
                <a:cs typeface="Gill Sans MT"/>
              </a:rPr>
              <a:t>logical</a:t>
            </a:r>
            <a:r>
              <a:rPr i="1" kern="0" spc="-30" dirty="0">
                <a:solidFill>
                  <a:srgbClr val="585858"/>
                </a:solidFill>
                <a:latin typeface="Gill Sans MT"/>
                <a:cs typeface="Gill Sans MT"/>
              </a:rPr>
              <a:t> </a:t>
            </a:r>
            <a:r>
              <a:rPr i="1" kern="0" dirty="0">
                <a:solidFill>
                  <a:srgbClr val="585858"/>
                </a:solidFill>
                <a:latin typeface="Gill Sans MT"/>
                <a:cs typeface="Gill Sans MT"/>
              </a:rPr>
              <a:t>argument </a:t>
            </a:r>
            <a:r>
              <a:rPr kern="0" dirty="0">
                <a:solidFill>
                  <a:srgbClr val="585858"/>
                </a:solidFill>
                <a:latin typeface="Gill Sans MT"/>
                <a:cs typeface="Gill Sans MT"/>
              </a:rPr>
              <a:t>convince</a:t>
            </a:r>
            <a:r>
              <a:rPr kern="0" spc="-35" dirty="0">
                <a:solidFill>
                  <a:srgbClr val="585858"/>
                </a:solidFill>
                <a:latin typeface="Gill Sans MT"/>
                <a:cs typeface="Gill Sans MT"/>
              </a:rPr>
              <a:t> </a:t>
            </a:r>
            <a:r>
              <a:rPr kern="0" spc="-20" dirty="0">
                <a:solidFill>
                  <a:srgbClr val="585858"/>
                </a:solidFill>
                <a:latin typeface="Gill Sans MT"/>
                <a:cs typeface="Gill Sans MT"/>
              </a:rPr>
              <a:t>you?</a:t>
            </a:r>
            <a:endParaRPr kern="0">
              <a:solidFill>
                <a:sysClr val="windowText" lastClr="000000"/>
              </a:solidFill>
              <a:latin typeface="Gill Sans MT"/>
              <a:cs typeface="Gill Sans MT"/>
            </a:endParaRPr>
          </a:p>
          <a:p>
            <a:pPr marL="876935" lvl="1" indent="-229235" eaLnBrk="1" fontAlgn="auto" hangingPunct="1">
              <a:spcBef>
                <a:spcPts val="905"/>
              </a:spcBef>
              <a:spcAft>
                <a:spcPts val="0"/>
              </a:spcAft>
              <a:buClr>
                <a:srgbClr val="17406C"/>
              </a:buClr>
              <a:buFont typeface="Arial"/>
              <a:buChar char="•"/>
              <a:tabLst>
                <a:tab pos="876935" algn="l"/>
                <a:tab pos="877569" algn="l"/>
              </a:tabLst>
              <a:defRPr/>
            </a:pPr>
            <a:r>
              <a:rPr sz="1600" kern="0" dirty="0">
                <a:solidFill>
                  <a:srgbClr val="585858"/>
                </a:solidFill>
                <a:latin typeface="Gill Sans MT"/>
                <a:cs typeface="Gill Sans MT"/>
              </a:rPr>
              <a:t>A:</a:t>
            </a:r>
            <a:r>
              <a:rPr sz="1600" kern="0" spc="204" dirty="0">
                <a:solidFill>
                  <a:srgbClr val="585858"/>
                </a:solidFill>
                <a:latin typeface="Gill Sans MT"/>
                <a:cs typeface="Gill Sans MT"/>
              </a:rPr>
              <a:t> </a:t>
            </a:r>
            <a:r>
              <a:rPr sz="1600" kern="0" dirty="0">
                <a:solidFill>
                  <a:srgbClr val="585858"/>
                </a:solidFill>
                <a:latin typeface="Gill Sans MT"/>
                <a:cs typeface="Gill Sans MT"/>
              </a:rPr>
              <a:t>More</a:t>
            </a:r>
            <a:r>
              <a:rPr sz="1600" kern="0" spc="-10" dirty="0">
                <a:solidFill>
                  <a:srgbClr val="585858"/>
                </a:solidFill>
                <a:latin typeface="Gill Sans MT"/>
                <a:cs typeface="Gill Sans MT"/>
              </a:rPr>
              <a:t> </a:t>
            </a:r>
            <a:r>
              <a:rPr sz="1600" kern="0" dirty="0">
                <a:solidFill>
                  <a:srgbClr val="585858"/>
                </a:solidFill>
                <a:latin typeface="Gill Sans MT"/>
                <a:cs typeface="Gill Sans MT"/>
              </a:rPr>
              <a:t>guns</a:t>
            </a:r>
            <a:r>
              <a:rPr sz="1600" kern="0" spc="-35" dirty="0">
                <a:solidFill>
                  <a:srgbClr val="585858"/>
                </a:solidFill>
                <a:latin typeface="Gill Sans MT"/>
                <a:cs typeface="Gill Sans MT"/>
              </a:rPr>
              <a:t> </a:t>
            </a:r>
            <a:r>
              <a:rPr sz="1600" kern="0" dirty="0">
                <a:solidFill>
                  <a:srgbClr val="585858"/>
                </a:solidFill>
                <a:latin typeface="Gill Sans MT"/>
                <a:cs typeface="Gill Sans MT"/>
              </a:rPr>
              <a:t>deters</a:t>
            </a:r>
            <a:r>
              <a:rPr sz="1600" kern="0" spc="-35" dirty="0">
                <a:solidFill>
                  <a:srgbClr val="585858"/>
                </a:solidFill>
                <a:latin typeface="Gill Sans MT"/>
                <a:cs typeface="Gill Sans MT"/>
              </a:rPr>
              <a:t> </a:t>
            </a:r>
            <a:r>
              <a:rPr sz="1600" kern="0" spc="-10" dirty="0">
                <a:solidFill>
                  <a:srgbClr val="585858"/>
                </a:solidFill>
                <a:latin typeface="Gill Sans MT"/>
                <a:cs typeface="Gill Sans MT"/>
              </a:rPr>
              <a:t>criminals,</a:t>
            </a:r>
            <a:r>
              <a:rPr sz="1600" kern="0" spc="-145" dirty="0">
                <a:solidFill>
                  <a:srgbClr val="585858"/>
                </a:solidFill>
                <a:latin typeface="Gill Sans MT"/>
                <a:cs typeface="Gill Sans MT"/>
              </a:rPr>
              <a:t> </a:t>
            </a:r>
            <a:r>
              <a:rPr sz="1600" kern="0" dirty="0">
                <a:solidFill>
                  <a:srgbClr val="585858"/>
                </a:solidFill>
                <a:latin typeface="Gill Sans MT"/>
                <a:cs typeface="Gill Sans MT"/>
              </a:rPr>
              <a:t>so</a:t>
            </a:r>
            <a:r>
              <a:rPr sz="1600" kern="0" spc="-35" dirty="0">
                <a:solidFill>
                  <a:srgbClr val="585858"/>
                </a:solidFill>
                <a:latin typeface="Gill Sans MT"/>
                <a:cs typeface="Gill Sans MT"/>
              </a:rPr>
              <a:t> </a:t>
            </a:r>
            <a:r>
              <a:rPr sz="1600" kern="0" dirty="0">
                <a:solidFill>
                  <a:srgbClr val="585858"/>
                </a:solidFill>
                <a:latin typeface="Gill Sans MT"/>
                <a:cs typeface="Gill Sans MT"/>
              </a:rPr>
              <a:t>results</a:t>
            </a:r>
            <a:r>
              <a:rPr sz="1600" kern="0" spc="-10" dirty="0">
                <a:solidFill>
                  <a:srgbClr val="585858"/>
                </a:solidFill>
                <a:latin typeface="Gill Sans MT"/>
                <a:cs typeface="Gill Sans MT"/>
              </a:rPr>
              <a:t> </a:t>
            </a:r>
            <a:r>
              <a:rPr sz="1600" kern="0" dirty="0">
                <a:solidFill>
                  <a:srgbClr val="585858"/>
                </a:solidFill>
                <a:latin typeface="Gill Sans MT"/>
                <a:cs typeface="Gill Sans MT"/>
              </a:rPr>
              <a:t>in</a:t>
            </a:r>
            <a:r>
              <a:rPr sz="1600" kern="0" spc="-30" dirty="0">
                <a:solidFill>
                  <a:srgbClr val="585858"/>
                </a:solidFill>
                <a:latin typeface="Gill Sans MT"/>
                <a:cs typeface="Gill Sans MT"/>
              </a:rPr>
              <a:t> </a:t>
            </a:r>
            <a:r>
              <a:rPr sz="1600" kern="0" dirty="0">
                <a:solidFill>
                  <a:srgbClr val="585858"/>
                </a:solidFill>
                <a:latin typeface="Gill Sans MT"/>
                <a:cs typeface="Gill Sans MT"/>
              </a:rPr>
              <a:t>less</a:t>
            </a:r>
            <a:r>
              <a:rPr sz="1600" kern="0" spc="-35" dirty="0">
                <a:solidFill>
                  <a:srgbClr val="585858"/>
                </a:solidFill>
                <a:latin typeface="Gill Sans MT"/>
                <a:cs typeface="Gill Sans MT"/>
              </a:rPr>
              <a:t> </a:t>
            </a:r>
            <a:r>
              <a:rPr sz="1600" kern="0" spc="-10" dirty="0">
                <a:solidFill>
                  <a:srgbClr val="585858"/>
                </a:solidFill>
                <a:latin typeface="Gill Sans MT"/>
                <a:cs typeface="Gill Sans MT"/>
              </a:rPr>
              <a:t>crime</a:t>
            </a:r>
            <a:endParaRPr sz="1600" kern="0">
              <a:solidFill>
                <a:sysClr val="windowText" lastClr="000000"/>
              </a:solidFill>
              <a:latin typeface="Gill Sans MT"/>
              <a:cs typeface="Gill Sans MT"/>
            </a:endParaRPr>
          </a:p>
          <a:p>
            <a:pPr marL="876935" lvl="1" indent="-229235" eaLnBrk="1" fontAlgn="auto" hangingPunct="1">
              <a:spcBef>
                <a:spcPts val="900"/>
              </a:spcBef>
              <a:spcAft>
                <a:spcPts val="0"/>
              </a:spcAft>
              <a:buClr>
                <a:srgbClr val="17406C"/>
              </a:buClr>
              <a:buFont typeface="Arial"/>
              <a:buChar char="•"/>
              <a:tabLst>
                <a:tab pos="876935" algn="l"/>
                <a:tab pos="877569" algn="l"/>
              </a:tabLst>
              <a:defRPr/>
            </a:pPr>
            <a:r>
              <a:rPr sz="1600" kern="0" dirty="0">
                <a:solidFill>
                  <a:srgbClr val="585858"/>
                </a:solidFill>
                <a:latin typeface="Gill Sans MT"/>
                <a:cs typeface="Gill Sans MT"/>
              </a:rPr>
              <a:t>B:</a:t>
            </a:r>
            <a:r>
              <a:rPr sz="1600" kern="0" spc="215" dirty="0">
                <a:solidFill>
                  <a:srgbClr val="585858"/>
                </a:solidFill>
                <a:latin typeface="Gill Sans MT"/>
                <a:cs typeface="Gill Sans MT"/>
              </a:rPr>
              <a:t> </a:t>
            </a:r>
            <a:r>
              <a:rPr sz="1600" kern="0" dirty="0">
                <a:solidFill>
                  <a:srgbClr val="585858"/>
                </a:solidFill>
                <a:latin typeface="Gill Sans MT"/>
                <a:cs typeface="Gill Sans MT"/>
              </a:rPr>
              <a:t>More</a:t>
            </a:r>
            <a:r>
              <a:rPr sz="1600" kern="0" spc="-25" dirty="0">
                <a:solidFill>
                  <a:srgbClr val="585858"/>
                </a:solidFill>
                <a:latin typeface="Gill Sans MT"/>
                <a:cs typeface="Gill Sans MT"/>
              </a:rPr>
              <a:t> </a:t>
            </a:r>
            <a:r>
              <a:rPr sz="1600" kern="0" dirty="0">
                <a:solidFill>
                  <a:srgbClr val="585858"/>
                </a:solidFill>
                <a:latin typeface="Gill Sans MT"/>
                <a:cs typeface="Gill Sans MT"/>
              </a:rPr>
              <a:t>guns</a:t>
            </a:r>
            <a:r>
              <a:rPr sz="1600" kern="0" spc="-25" dirty="0">
                <a:solidFill>
                  <a:srgbClr val="585858"/>
                </a:solidFill>
                <a:latin typeface="Gill Sans MT"/>
                <a:cs typeface="Gill Sans MT"/>
              </a:rPr>
              <a:t> </a:t>
            </a:r>
            <a:r>
              <a:rPr sz="1600" kern="0" dirty="0">
                <a:solidFill>
                  <a:srgbClr val="585858"/>
                </a:solidFill>
                <a:latin typeface="Gill Sans MT"/>
                <a:cs typeface="Gill Sans MT"/>
              </a:rPr>
              <a:t>results</a:t>
            </a:r>
            <a:r>
              <a:rPr sz="1600" kern="0" spc="-25" dirty="0">
                <a:solidFill>
                  <a:srgbClr val="585858"/>
                </a:solidFill>
                <a:latin typeface="Gill Sans MT"/>
                <a:cs typeface="Gill Sans MT"/>
              </a:rPr>
              <a:t> </a:t>
            </a:r>
            <a:r>
              <a:rPr sz="1600" kern="0" dirty="0">
                <a:solidFill>
                  <a:srgbClr val="585858"/>
                </a:solidFill>
                <a:latin typeface="Gill Sans MT"/>
                <a:cs typeface="Gill Sans MT"/>
              </a:rPr>
              <a:t>in</a:t>
            </a:r>
            <a:r>
              <a:rPr sz="1600" kern="0" spc="-35" dirty="0">
                <a:solidFill>
                  <a:srgbClr val="585858"/>
                </a:solidFill>
                <a:latin typeface="Gill Sans MT"/>
                <a:cs typeface="Gill Sans MT"/>
              </a:rPr>
              <a:t> </a:t>
            </a:r>
            <a:r>
              <a:rPr sz="1600" kern="0" dirty="0">
                <a:solidFill>
                  <a:srgbClr val="585858"/>
                </a:solidFill>
                <a:latin typeface="Gill Sans MT"/>
                <a:cs typeface="Gill Sans MT"/>
              </a:rPr>
              <a:t>more</a:t>
            </a:r>
            <a:r>
              <a:rPr sz="1600" kern="0" spc="-10" dirty="0">
                <a:solidFill>
                  <a:srgbClr val="585858"/>
                </a:solidFill>
                <a:latin typeface="Gill Sans MT"/>
                <a:cs typeface="Gill Sans MT"/>
              </a:rPr>
              <a:t> </a:t>
            </a:r>
            <a:r>
              <a:rPr sz="1600" kern="0" dirty="0">
                <a:solidFill>
                  <a:srgbClr val="585858"/>
                </a:solidFill>
                <a:latin typeface="Gill Sans MT"/>
                <a:cs typeface="Gill Sans MT"/>
              </a:rPr>
              <a:t>deadly</a:t>
            </a:r>
            <a:r>
              <a:rPr sz="1600" kern="0" spc="-35" dirty="0">
                <a:solidFill>
                  <a:srgbClr val="585858"/>
                </a:solidFill>
                <a:latin typeface="Gill Sans MT"/>
                <a:cs typeface="Gill Sans MT"/>
              </a:rPr>
              <a:t> </a:t>
            </a:r>
            <a:r>
              <a:rPr sz="1600" kern="0" spc="-20" dirty="0">
                <a:solidFill>
                  <a:srgbClr val="585858"/>
                </a:solidFill>
                <a:latin typeface="Gill Sans MT"/>
                <a:cs typeface="Gill Sans MT"/>
              </a:rPr>
              <a:t>aggression,</a:t>
            </a:r>
            <a:r>
              <a:rPr sz="1600" kern="0" spc="-140" dirty="0">
                <a:solidFill>
                  <a:srgbClr val="585858"/>
                </a:solidFill>
                <a:latin typeface="Gill Sans MT"/>
                <a:cs typeface="Gill Sans MT"/>
              </a:rPr>
              <a:t> </a:t>
            </a:r>
            <a:r>
              <a:rPr sz="1600" kern="0" dirty="0">
                <a:solidFill>
                  <a:srgbClr val="585858"/>
                </a:solidFill>
                <a:latin typeface="Gill Sans MT"/>
                <a:cs typeface="Gill Sans MT"/>
              </a:rPr>
              <a:t>so</a:t>
            </a:r>
            <a:r>
              <a:rPr sz="1600" kern="0" spc="-35" dirty="0">
                <a:solidFill>
                  <a:srgbClr val="585858"/>
                </a:solidFill>
                <a:latin typeface="Gill Sans MT"/>
                <a:cs typeface="Gill Sans MT"/>
              </a:rPr>
              <a:t> </a:t>
            </a:r>
            <a:r>
              <a:rPr sz="1600" kern="0" dirty="0">
                <a:solidFill>
                  <a:srgbClr val="585858"/>
                </a:solidFill>
                <a:latin typeface="Gill Sans MT"/>
                <a:cs typeface="Gill Sans MT"/>
              </a:rPr>
              <a:t>more</a:t>
            </a:r>
            <a:r>
              <a:rPr sz="1600" kern="0" spc="-10" dirty="0">
                <a:solidFill>
                  <a:srgbClr val="585858"/>
                </a:solidFill>
                <a:latin typeface="Gill Sans MT"/>
                <a:cs typeface="Gill Sans MT"/>
              </a:rPr>
              <a:t> crime</a:t>
            </a:r>
            <a:endParaRPr sz="1600" kern="0">
              <a:solidFill>
                <a:sysClr val="windowText" lastClr="000000"/>
              </a:solidFill>
              <a:latin typeface="Gill Sans MT"/>
              <a:cs typeface="Gill Sans MT"/>
            </a:endParaRPr>
          </a:p>
        </p:txBody>
      </p:sp>
      <p:pic>
        <p:nvPicPr>
          <p:cNvPr id="5124" name="object 4" descr="The image features three green, cartoon-like figures. One figure is holding a large, yellow megaphone and appears to be speaking into it. The other two figures are positioned to the left, with one figure reaching out towards the middle figure, who is standing still. The background is plain white, emphasizing the colorful figures and the megaphone.">
            <a:extLst>
              <a:ext uri="{FF2B5EF4-FFF2-40B4-BE49-F238E27FC236}">
                <a16:creationId xmlns:a16="http://schemas.microsoft.com/office/drawing/2014/main" id="{C0526044-0C7B-CABA-EC04-7BBE0F6B9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5053013"/>
            <a:ext cx="28098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1162C2A1-96B9-5D00-C630-6C828EBAE7C2}"/>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EEE812DF-C418-B887-D06D-AAEF13FC7AA4}"/>
              </a:ext>
            </a:extLst>
          </p:cNvPr>
          <p:cNvSpPr>
            <a:spLocks noGrp="1"/>
          </p:cNvSpPr>
          <p:nvPr>
            <p:ph type="sldNum" sz="quarter" idx="12"/>
          </p:nvPr>
        </p:nvSpPr>
        <p:spPr/>
        <p:txBody>
          <a:bodyPr vert="horz" tIns="3175" rtlCol="0"/>
          <a:lstStyle/>
          <a:p>
            <a:pPr>
              <a:defRPr/>
            </a:pPr>
            <a:fld id="{470F6FEC-93DD-4FCE-B0B2-714FE51D9376}" type="slidenum">
              <a:rPr/>
              <a:pPr>
                <a:defRPr/>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52687BC-A52A-C000-BD1B-F04AE27CD4AB}"/>
              </a:ext>
            </a:extLst>
          </p:cNvPr>
          <p:cNvSpPr txBox="1">
            <a:spLocks noGrp="1"/>
          </p:cNvSpPr>
          <p:nvPr>
            <p:ph type="title"/>
          </p:nvPr>
        </p:nvSpPr>
        <p:spPr>
          <a:xfrm>
            <a:off x="2027238" y="84138"/>
            <a:ext cx="5426075" cy="1184275"/>
          </a:xfrm>
        </p:spPr>
        <p:txBody>
          <a:bodyPr tIns="81280"/>
          <a:lstStyle/>
          <a:p>
            <a:pPr marL="704850" indent="-692150" eaLnBrk="1" hangingPunct="1">
              <a:lnSpc>
                <a:spcPts val="4325"/>
              </a:lnSpc>
              <a:spcBef>
                <a:spcPts val="638"/>
              </a:spcBef>
            </a:pPr>
            <a:r>
              <a:rPr lang="en-US" altLang="en-US" sz="4000">
                <a:latin typeface="Impact" panose="020B0806030902050204" pitchFamily="34" charset="0"/>
                <a:ea typeface="Impact" panose="020B0806030902050204" pitchFamily="34" charset="0"/>
                <a:cs typeface="Impact" panose="020B0806030902050204" pitchFamily="34" charset="0"/>
              </a:rPr>
              <a:t>ASSESSING VALIDITY OF A RESEARCH FINDING</a:t>
            </a:r>
          </a:p>
        </p:txBody>
      </p:sp>
      <p:sp>
        <p:nvSpPr>
          <p:cNvPr id="3" name="object 3">
            <a:extLst>
              <a:ext uri="{FF2B5EF4-FFF2-40B4-BE49-F238E27FC236}">
                <a16:creationId xmlns:a16="http://schemas.microsoft.com/office/drawing/2014/main" id="{0D68BA1E-4EED-3F5A-01EB-E5AA5401267F}"/>
              </a:ext>
            </a:extLst>
          </p:cNvPr>
          <p:cNvSpPr txBox="1"/>
          <p:nvPr/>
        </p:nvSpPr>
        <p:spPr>
          <a:xfrm>
            <a:off x="536575" y="1238250"/>
            <a:ext cx="7567613" cy="2747963"/>
          </a:xfrm>
          <a:prstGeom prst="rect">
            <a:avLst/>
          </a:prstGeom>
        </p:spPr>
        <p:txBody>
          <a:bodyPr lIns="0" tIns="146685" rIns="0" bIns="0">
            <a:spAutoFit/>
          </a:bodyPr>
          <a:lstStyle/>
          <a:p>
            <a:pPr marL="241300" indent="-228600" eaLnBrk="1" fontAlgn="auto" hangingPunct="1">
              <a:spcBef>
                <a:spcPts val="1155"/>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Example:</a:t>
            </a:r>
            <a:r>
              <a:rPr sz="2000" kern="0" spc="-240" dirty="0">
                <a:solidFill>
                  <a:srgbClr val="585858"/>
                </a:solidFill>
                <a:latin typeface="Gill Sans MT"/>
                <a:cs typeface="Gill Sans MT"/>
              </a:rPr>
              <a:t> </a:t>
            </a:r>
            <a:r>
              <a:rPr sz="2000" u="sng" kern="0" dirty="0">
                <a:solidFill>
                  <a:srgbClr val="585858"/>
                </a:solidFill>
                <a:uFill>
                  <a:solidFill>
                    <a:srgbClr val="585858"/>
                  </a:solidFill>
                </a:uFill>
                <a:latin typeface="Gill Sans MT"/>
                <a:cs typeface="Gill Sans MT"/>
              </a:rPr>
              <a:t>Guns</a:t>
            </a:r>
            <a:r>
              <a:rPr sz="2000" u="sng" kern="0" spc="-20" dirty="0">
                <a:solidFill>
                  <a:srgbClr val="585858"/>
                </a:solidFill>
                <a:uFill>
                  <a:solidFill>
                    <a:srgbClr val="585858"/>
                  </a:solidFill>
                </a:uFill>
                <a:latin typeface="Gill Sans MT"/>
                <a:cs typeface="Gill Sans MT"/>
              </a:rPr>
              <a:t> </a:t>
            </a:r>
            <a:r>
              <a:rPr sz="2000" u="sng" kern="0" dirty="0">
                <a:solidFill>
                  <a:srgbClr val="585858"/>
                </a:solidFill>
                <a:uFill>
                  <a:solidFill>
                    <a:srgbClr val="585858"/>
                  </a:solidFill>
                </a:uFill>
                <a:latin typeface="Gill Sans MT"/>
                <a:cs typeface="Gill Sans MT"/>
              </a:rPr>
              <a:t>&amp;</a:t>
            </a:r>
            <a:r>
              <a:rPr sz="2000" u="sng" kern="0" spc="-5" dirty="0">
                <a:solidFill>
                  <a:srgbClr val="585858"/>
                </a:solidFill>
                <a:uFill>
                  <a:solidFill>
                    <a:srgbClr val="585858"/>
                  </a:solidFill>
                </a:uFill>
                <a:latin typeface="Gill Sans MT"/>
                <a:cs typeface="Gill Sans MT"/>
              </a:rPr>
              <a:t> </a:t>
            </a:r>
            <a:r>
              <a:rPr sz="2000" u="sng" kern="0" spc="-10" dirty="0">
                <a:solidFill>
                  <a:srgbClr val="585858"/>
                </a:solidFill>
                <a:uFill>
                  <a:solidFill>
                    <a:srgbClr val="585858"/>
                  </a:solidFill>
                </a:uFill>
                <a:latin typeface="Gill Sans MT"/>
                <a:cs typeface="Gill Sans MT"/>
              </a:rPr>
              <a:t>Crime</a:t>
            </a:r>
            <a:endParaRPr sz="2000" kern="0">
              <a:solidFill>
                <a:sysClr val="windowText" lastClr="000000"/>
              </a:solidFill>
              <a:latin typeface="Gill Sans MT"/>
              <a:cs typeface="Gill Sans MT"/>
            </a:endParaRPr>
          </a:p>
          <a:p>
            <a:pPr marL="698500" lvl="1" indent="-229235" eaLnBrk="1" fontAlgn="auto" hangingPunct="1">
              <a:spcBef>
                <a:spcPts val="944"/>
              </a:spcBef>
              <a:spcAft>
                <a:spcPts val="0"/>
              </a:spcAft>
              <a:buClr>
                <a:srgbClr val="17406C"/>
              </a:buClr>
              <a:buFontTx/>
              <a:buChar char="–"/>
              <a:tabLst>
                <a:tab pos="699135" algn="l"/>
              </a:tabLst>
              <a:defRPr/>
            </a:pPr>
            <a:r>
              <a:rPr kern="0" dirty="0">
                <a:solidFill>
                  <a:srgbClr val="585858"/>
                </a:solidFill>
                <a:latin typeface="Gill Sans MT"/>
                <a:cs typeface="Gill Sans MT"/>
              </a:rPr>
              <a:t>Research</a:t>
            </a:r>
            <a:r>
              <a:rPr kern="0" spc="-40" dirty="0">
                <a:solidFill>
                  <a:srgbClr val="585858"/>
                </a:solidFill>
                <a:latin typeface="Gill Sans MT"/>
                <a:cs typeface="Gill Sans MT"/>
              </a:rPr>
              <a:t> </a:t>
            </a:r>
            <a:r>
              <a:rPr kern="0" dirty="0">
                <a:solidFill>
                  <a:srgbClr val="585858"/>
                </a:solidFill>
                <a:latin typeface="Gill Sans MT"/>
                <a:cs typeface="Gill Sans MT"/>
              </a:rPr>
              <a:t>study</a:t>
            </a:r>
            <a:r>
              <a:rPr kern="0" spc="-190" dirty="0">
                <a:solidFill>
                  <a:srgbClr val="585858"/>
                </a:solidFill>
                <a:latin typeface="Gill Sans MT"/>
                <a:cs typeface="Gill Sans MT"/>
              </a:rPr>
              <a:t> </a:t>
            </a:r>
            <a:r>
              <a:rPr kern="0" dirty="0">
                <a:solidFill>
                  <a:srgbClr val="585858"/>
                </a:solidFill>
                <a:latin typeface="Gill Sans MT"/>
                <a:cs typeface="Gill Sans MT"/>
              </a:rPr>
              <a:t>A</a:t>
            </a:r>
            <a:r>
              <a:rPr kern="0" spc="-20" dirty="0">
                <a:solidFill>
                  <a:srgbClr val="585858"/>
                </a:solidFill>
                <a:latin typeface="Gill Sans MT"/>
                <a:cs typeface="Gill Sans MT"/>
              </a:rPr>
              <a:t> </a:t>
            </a:r>
            <a:r>
              <a:rPr kern="0" dirty="0">
                <a:solidFill>
                  <a:srgbClr val="585858"/>
                </a:solidFill>
                <a:latin typeface="Gill Sans MT"/>
                <a:cs typeface="Gill Sans MT"/>
              </a:rPr>
              <a:t>has</a:t>
            </a:r>
            <a:r>
              <a:rPr kern="0" spc="-20" dirty="0">
                <a:solidFill>
                  <a:srgbClr val="585858"/>
                </a:solidFill>
                <a:latin typeface="Gill Sans MT"/>
                <a:cs typeface="Gill Sans MT"/>
              </a:rPr>
              <a:t> </a:t>
            </a:r>
            <a:r>
              <a:rPr kern="0" dirty="0">
                <a:solidFill>
                  <a:srgbClr val="585858"/>
                </a:solidFill>
                <a:latin typeface="Gill Sans MT"/>
                <a:cs typeface="Gill Sans MT"/>
              </a:rPr>
              <a:t>shown</a:t>
            </a:r>
            <a:r>
              <a:rPr kern="0" spc="-35" dirty="0">
                <a:solidFill>
                  <a:srgbClr val="585858"/>
                </a:solidFill>
                <a:latin typeface="Gill Sans MT"/>
                <a:cs typeface="Gill Sans MT"/>
              </a:rPr>
              <a:t> </a:t>
            </a:r>
            <a:r>
              <a:rPr kern="0" dirty="0">
                <a:solidFill>
                  <a:srgbClr val="585858"/>
                </a:solidFill>
                <a:latin typeface="Gill Sans MT"/>
                <a:cs typeface="Gill Sans MT"/>
              </a:rPr>
              <a:t>that</a:t>
            </a:r>
            <a:r>
              <a:rPr kern="0" spc="-20" dirty="0">
                <a:solidFill>
                  <a:srgbClr val="585858"/>
                </a:solidFill>
                <a:latin typeface="Gill Sans MT"/>
                <a:cs typeface="Gill Sans MT"/>
              </a:rPr>
              <a:t> </a:t>
            </a:r>
            <a:r>
              <a:rPr kern="0" dirty="0">
                <a:solidFill>
                  <a:srgbClr val="585858"/>
                </a:solidFill>
                <a:latin typeface="Gill Sans MT"/>
                <a:cs typeface="Gill Sans MT"/>
              </a:rPr>
              <a:t>more</a:t>
            </a:r>
            <a:r>
              <a:rPr kern="0" spc="-20" dirty="0">
                <a:solidFill>
                  <a:srgbClr val="585858"/>
                </a:solidFill>
                <a:latin typeface="Gill Sans MT"/>
                <a:cs typeface="Gill Sans MT"/>
              </a:rPr>
              <a:t> </a:t>
            </a:r>
            <a:r>
              <a:rPr kern="0" dirty="0">
                <a:solidFill>
                  <a:srgbClr val="585858"/>
                </a:solidFill>
                <a:latin typeface="Gill Sans MT"/>
                <a:cs typeface="Gill Sans MT"/>
              </a:rPr>
              <a:t>guns</a:t>
            </a:r>
            <a:r>
              <a:rPr kern="0" spc="-15" dirty="0">
                <a:solidFill>
                  <a:srgbClr val="585858"/>
                </a:solidFill>
                <a:latin typeface="Gill Sans MT"/>
                <a:cs typeface="Gill Sans MT"/>
              </a:rPr>
              <a:t> </a:t>
            </a:r>
            <a:r>
              <a:rPr kern="0" dirty="0">
                <a:solidFill>
                  <a:srgbClr val="585858"/>
                </a:solidFill>
                <a:latin typeface="Gill Sans MT"/>
                <a:cs typeface="Gill Sans MT"/>
              </a:rPr>
              <a:t>means</a:t>
            </a:r>
            <a:r>
              <a:rPr kern="0" spc="-30" dirty="0">
                <a:solidFill>
                  <a:srgbClr val="585858"/>
                </a:solidFill>
                <a:latin typeface="Gill Sans MT"/>
                <a:cs typeface="Gill Sans MT"/>
              </a:rPr>
              <a:t> </a:t>
            </a:r>
            <a:r>
              <a:rPr kern="0" dirty="0">
                <a:solidFill>
                  <a:srgbClr val="585858"/>
                </a:solidFill>
                <a:latin typeface="Gill Sans MT"/>
                <a:cs typeface="Gill Sans MT"/>
              </a:rPr>
              <a:t>less</a:t>
            </a:r>
            <a:r>
              <a:rPr kern="0" spc="-30" dirty="0">
                <a:solidFill>
                  <a:srgbClr val="585858"/>
                </a:solidFill>
                <a:latin typeface="Gill Sans MT"/>
                <a:cs typeface="Gill Sans MT"/>
              </a:rPr>
              <a:t> </a:t>
            </a:r>
            <a:r>
              <a:rPr kern="0" spc="-10" dirty="0">
                <a:solidFill>
                  <a:srgbClr val="585858"/>
                </a:solidFill>
                <a:latin typeface="Gill Sans MT"/>
                <a:cs typeface="Gill Sans MT"/>
              </a:rPr>
              <a:t>crime</a:t>
            </a:r>
            <a:endParaRPr kern="0">
              <a:solidFill>
                <a:sysClr val="windowText" lastClr="000000"/>
              </a:solidFill>
              <a:latin typeface="Gill Sans MT"/>
              <a:cs typeface="Gill Sans MT"/>
            </a:endParaRPr>
          </a:p>
          <a:p>
            <a:pPr marL="698500" lvl="1" indent="-229235" eaLnBrk="1" fontAlgn="auto" hangingPunct="1">
              <a:spcBef>
                <a:spcPts val="915"/>
              </a:spcBef>
              <a:spcAft>
                <a:spcPts val="0"/>
              </a:spcAft>
              <a:buClr>
                <a:srgbClr val="17406C"/>
              </a:buClr>
              <a:buFontTx/>
              <a:buChar char="–"/>
              <a:tabLst>
                <a:tab pos="699135" algn="l"/>
              </a:tabLst>
              <a:defRPr/>
            </a:pPr>
            <a:r>
              <a:rPr kern="0" dirty="0">
                <a:solidFill>
                  <a:srgbClr val="585858"/>
                </a:solidFill>
                <a:latin typeface="Gill Sans MT"/>
                <a:cs typeface="Gill Sans MT"/>
              </a:rPr>
              <a:t>Research</a:t>
            </a:r>
            <a:r>
              <a:rPr kern="0" spc="-35" dirty="0">
                <a:solidFill>
                  <a:srgbClr val="585858"/>
                </a:solidFill>
                <a:latin typeface="Gill Sans MT"/>
                <a:cs typeface="Gill Sans MT"/>
              </a:rPr>
              <a:t> </a:t>
            </a:r>
            <a:r>
              <a:rPr kern="0" dirty="0">
                <a:solidFill>
                  <a:srgbClr val="585858"/>
                </a:solidFill>
                <a:latin typeface="Gill Sans MT"/>
                <a:cs typeface="Gill Sans MT"/>
              </a:rPr>
              <a:t>study</a:t>
            </a:r>
            <a:r>
              <a:rPr kern="0" spc="-25" dirty="0">
                <a:solidFill>
                  <a:srgbClr val="585858"/>
                </a:solidFill>
                <a:latin typeface="Gill Sans MT"/>
                <a:cs typeface="Gill Sans MT"/>
              </a:rPr>
              <a:t> </a:t>
            </a:r>
            <a:r>
              <a:rPr kern="0" dirty="0">
                <a:solidFill>
                  <a:srgbClr val="585858"/>
                </a:solidFill>
                <a:latin typeface="Gill Sans MT"/>
                <a:cs typeface="Gill Sans MT"/>
              </a:rPr>
              <a:t>B</a:t>
            </a:r>
            <a:r>
              <a:rPr kern="0" spc="-25" dirty="0">
                <a:solidFill>
                  <a:srgbClr val="585858"/>
                </a:solidFill>
                <a:latin typeface="Gill Sans MT"/>
                <a:cs typeface="Gill Sans MT"/>
              </a:rPr>
              <a:t> </a:t>
            </a:r>
            <a:r>
              <a:rPr kern="0" dirty="0">
                <a:solidFill>
                  <a:srgbClr val="585858"/>
                </a:solidFill>
                <a:latin typeface="Gill Sans MT"/>
                <a:cs typeface="Gill Sans MT"/>
              </a:rPr>
              <a:t>has</a:t>
            </a:r>
            <a:r>
              <a:rPr kern="0" spc="-30" dirty="0">
                <a:solidFill>
                  <a:srgbClr val="585858"/>
                </a:solidFill>
                <a:latin typeface="Gill Sans MT"/>
                <a:cs typeface="Gill Sans MT"/>
              </a:rPr>
              <a:t> </a:t>
            </a:r>
            <a:r>
              <a:rPr kern="0" dirty="0">
                <a:solidFill>
                  <a:srgbClr val="585858"/>
                </a:solidFill>
                <a:latin typeface="Gill Sans MT"/>
                <a:cs typeface="Gill Sans MT"/>
              </a:rPr>
              <a:t>shown</a:t>
            </a:r>
            <a:r>
              <a:rPr kern="0" spc="-35" dirty="0">
                <a:solidFill>
                  <a:srgbClr val="585858"/>
                </a:solidFill>
                <a:latin typeface="Gill Sans MT"/>
                <a:cs typeface="Gill Sans MT"/>
              </a:rPr>
              <a:t> </a:t>
            </a:r>
            <a:r>
              <a:rPr kern="0" dirty="0">
                <a:solidFill>
                  <a:srgbClr val="585858"/>
                </a:solidFill>
                <a:latin typeface="Gill Sans MT"/>
                <a:cs typeface="Gill Sans MT"/>
              </a:rPr>
              <a:t>that</a:t>
            </a:r>
            <a:r>
              <a:rPr kern="0" spc="-15" dirty="0">
                <a:solidFill>
                  <a:srgbClr val="585858"/>
                </a:solidFill>
                <a:latin typeface="Gill Sans MT"/>
                <a:cs typeface="Gill Sans MT"/>
              </a:rPr>
              <a:t> </a:t>
            </a:r>
            <a:r>
              <a:rPr kern="0" dirty="0">
                <a:solidFill>
                  <a:srgbClr val="585858"/>
                </a:solidFill>
                <a:latin typeface="Gill Sans MT"/>
                <a:cs typeface="Gill Sans MT"/>
              </a:rPr>
              <a:t>more</a:t>
            </a:r>
            <a:r>
              <a:rPr kern="0" spc="-30" dirty="0">
                <a:solidFill>
                  <a:srgbClr val="585858"/>
                </a:solidFill>
                <a:latin typeface="Gill Sans MT"/>
                <a:cs typeface="Gill Sans MT"/>
              </a:rPr>
              <a:t> </a:t>
            </a:r>
            <a:r>
              <a:rPr kern="0" dirty="0">
                <a:solidFill>
                  <a:srgbClr val="585858"/>
                </a:solidFill>
                <a:latin typeface="Gill Sans MT"/>
                <a:cs typeface="Gill Sans MT"/>
              </a:rPr>
              <a:t>guns</a:t>
            </a:r>
            <a:r>
              <a:rPr kern="0" spc="-20" dirty="0">
                <a:solidFill>
                  <a:srgbClr val="585858"/>
                </a:solidFill>
                <a:latin typeface="Gill Sans MT"/>
                <a:cs typeface="Gill Sans MT"/>
              </a:rPr>
              <a:t> </a:t>
            </a:r>
            <a:r>
              <a:rPr kern="0" dirty="0">
                <a:solidFill>
                  <a:srgbClr val="585858"/>
                </a:solidFill>
                <a:latin typeface="Gill Sans MT"/>
                <a:cs typeface="Gill Sans MT"/>
              </a:rPr>
              <a:t>means</a:t>
            </a:r>
            <a:r>
              <a:rPr kern="0" spc="-35" dirty="0">
                <a:solidFill>
                  <a:srgbClr val="585858"/>
                </a:solidFill>
                <a:latin typeface="Gill Sans MT"/>
                <a:cs typeface="Gill Sans MT"/>
              </a:rPr>
              <a:t> </a:t>
            </a:r>
            <a:r>
              <a:rPr kern="0" dirty="0">
                <a:solidFill>
                  <a:srgbClr val="585858"/>
                </a:solidFill>
                <a:latin typeface="Gill Sans MT"/>
                <a:cs typeface="Gill Sans MT"/>
              </a:rPr>
              <a:t>more</a:t>
            </a:r>
            <a:r>
              <a:rPr kern="0" spc="-20" dirty="0">
                <a:solidFill>
                  <a:srgbClr val="585858"/>
                </a:solidFill>
                <a:latin typeface="Gill Sans MT"/>
                <a:cs typeface="Gill Sans MT"/>
              </a:rPr>
              <a:t> </a:t>
            </a:r>
            <a:r>
              <a:rPr kern="0" spc="-10" dirty="0">
                <a:solidFill>
                  <a:srgbClr val="585858"/>
                </a:solidFill>
                <a:latin typeface="Gill Sans MT"/>
                <a:cs typeface="Gill Sans MT"/>
              </a:rPr>
              <a:t>crime</a:t>
            </a:r>
            <a:endParaRPr kern="0">
              <a:solidFill>
                <a:sysClr val="windowText" lastClr="000000"/>
              </a:solidFill>
              <a:latin typeface="Gill Sans MT"/>
              <a:cs typeface="Gill Sans MT"/>
            </a:endParaRPr>
          </a:p>
          <a:p>
            <a:pPr marL="698500" lvl="1" indent="-229235" eaLnBrk="1" fontAlgn="auto" hangingPunct="1">
              <a:spcBef>
                <a:spcPts val="919"/>
              </a:spcBef>
              <a:spcAft>
                <a:spcPts val="0"/>
              </a:spcAft>
              <a:buClr>
                <a:srgbClr val="17406C"/>
              </a:buClr>
              <a:buFontTx/>
              <a:buChar char="–"/>
              <a:tabLst>
                <a:tab pos="699135" algn="l"/>
              </a:tabLst>
              <a:defRPr/>
            </a:pPr>
            <a:r>
              <a:rPr kern="0" dirty="0">
                <a:solidFill>
                  <a:srgbClr val="585858"/>
                </a:solidFill>
                <a:latin typeface="Gill Sans MT"/>
                <a:cs typeface="Gill Sans MT"/>
              </a:rPr>
              <a:t>Which</a:t>
            </a:r>
            <a:r>
              <a:rPr kern="0" spc="-10" dirty="0">
                <a:solidFill>
                  <a:srgbClr val="585858"/>
                </a:solidFill>
                <a:latin typeface="Gill Sans MT"/>
                <a:cs typeface="Gill Sans MT"/>
              </a:rPr>
              <a:t> </a:t>
            </a:r>
            <a:r>
              <a:rPr kern="0" dirty="0">
                <a:solidFill>
                  <a:srgbClr val="585858"/>
                </a:solidFill>
                <a:latin typeface="Gill Sans MT"/>
                <a:cs typeface="Gill Sans MT"/>
              </a:rPr>
              <a:t>study</a:t>
            </a:r>
            <a:r>
              <a:rPr kern="0" spc="-35" dirty="0">
                <a:solidFill>
                  <a:srgbClr val="585858"/>
                </a:solidFill>
                <a:latin typeface="Gill Sans MT"/>
                <a:cs typeface="Gill Sans MT"/>
              </a:rPr>
              <a:t> </a:t>
            </a:r>
            <a:r>
              <a:rPr kern="0" dirty="0">
                <a:solidFill>
                  <a:srgbClr val="585858"/>
                </a:solidFill>
                <a:latin typeface="Gill Sans MT"/>
                <a:cs typeface="Gill Sans MT"/>
              </a:rPr>
              <a:t>do</a:t>
            </a:r>
            <a:r>
              <a:rPr kern="0" spc="-15" dirty="0">
                <a:solidFill>
                  <a:srgbClr val="585858"/>
                </a:solidFill>
                <a:latin typeface="Gill Sans MT"/>
                <a:cs typeface="Gill Sans MT"/>
              </a:rPr>
              <a:t> </a:t>
            </a:r>
            <a:r>
              <a:rPr kern="0" dirty="0">
                <a:solidFill>
                  <a:srgbClr val="585858"/>
                </a:solidFill>
                <a:latin typeface="Gill Sans MT"/>
                <a:cs typeface="Gill Sans MT"/>
              </a:rPr>
              <a:t>you</a:t>
            </a:r>
            <a:r>
              <a:rPr kern="0" spc="-10" dirty="0">
                <a:solidFill>
                  <a:srgbClr val="585858"/>
                </a:solidFill>
                <a:latin typeface="Gill Sans MT"/>
                <a:cs typeface="Gill Sans MT"/>
              </a:rPr>
              <a:t> believe?</a:t>
            </a:r>
            <a:endParaRPr kern="0">
              <a:solidFill>
                <a:sysClr val="windowText" lastClr="000000"/>
              </a:solidFill>
              <a:latin typeface="Gill Sans MT"/>
              <a:cs typeface="Gill Sans MT"/>
            </a:endParaRPr>
          </a:p>
          <a:p>
            <a:pPr marL="698500" lvl="1" indent="-229235" eaLnBrk="1" fontAlgn="auto" hangingPunct="1">
              <a:spcBef>
                <a:spcPts val="915"/>
              </a:spcBef>
              <a:spcAft>
                <a:spcPts val="0"/>
              </a:spcAft>
              <a:buClr>
                <a:srgbClr val="17406C"/>
              </a:buClr>
              <a:buFontTx/>
              <a:buChar char="–"/>
              <a:tabLst>
                <a:tab pos="699135" algn="l"/>
              </a:tabLst>
              <a:defRPr/>
            </a:pPr>
            <a:r>
              <a:rPr kern="0" dirty="0">
                <a:solidFill>
                  <a:srgbClr val="585858"/>
                </a:solidFill>
                <a:latin typeface="Gill Sans MT"/>
                <a:cs typeface="Gill Sans MT"/>
              </a:rPr>
              <a:t>Will</a:t>
            </a:r>
            <a:r>
              <a:rPr kern="0" spc="15" dirty="0">
                <a:solidFill>
                  <a:srgbClr val="585858"/>
                </a:solidFill>
                <a:latin typeface="Gill Sans MT"/>
                <a:cs typeface="Gill Sans MT"/>
              </a:rPr>
              <a:t> </a:t>
            </a:r>
            <a:r>
              <a:rPr kern="0" dirty="0">
                <a:solidFill>
                  <a:srgbClr val="585858"/>
                </a:solidFill>
                <a:latin typeface="Gill Sans MT"/>
                <a:cs typeface="Gill Sans MT"/>
              </a:rPr>
              <a:t>an</a:t>
            </a:r>
            <a:r>
              <a:rPr kern="0" spc="-10" dirty="0">
                <a:solidFill>
                  <a:srgbClr val="585858"/>
                </a:solidFill>
                <a:latin typeface="Gill Sans MT"/>
                <a:cs typeface="Gill Sans MT"/>
              </a:rPr>
              <a:t> </a:t>
            </a:r>
            <a:r>
              <a:rPr i="1" kern="0" dirty="0">
                <a:solidFill>
                  <a:srgbClr val="585858"/>
                </a:solidFill>
                <a:latin typeface="Gill Sans MT"/>
                <a:cs typeface="Gill Sans MT"/>
              </a:rPr>
              <a:t>empirical</a:t>
            </a:r>
            <a:r>
              <a:rPr i="1" kern="0" spc="-10" dirty="0">
                <a:solidFill>
                  <a:srgbClr val="585858"/>
                </a:solidFill>
                <a:latin typeface="Gill Sans MT"/>
                <a:cs typeface="Gill Sans MT"/>
              </a:rPr>
              <a:t> </a:t>
            </a:r>
            <a:r>
              <a:rPr i="1" kern="0" dirty="0">
                <a:solidFill>
                  <a:srgbClr val="585858"/>
                </a:solidFill>
                <a:latin typeface="Gill Sans MT"/>
                <a:cs typeface="Gill Sans MT"/>
              </a:rPr>
              <a:t>study</a:t>
            </a:r>
            <a:r>
              <a:rPr i="1" kern="0" spc="25" dirty="0">
                <a:solidFill>
                  <a:srgbClr val="585858"/>
                </a:solidFill>
                <a:latin typeface="Gill Sans MT"/>
                <a:cs typeface="Gill Sans MT"/>
              </a:rPr>
              <a:t> </a:t>
            </a:r>
            <a:r>
              <a:rPr kern="0" dirty="0">
                <a:solidFill>
                  <a:srgbClr val="585858"/>
                </a:solidFill>
                <a:latin typeface="Gill Sans MT"/>
                <a:cs typeface="Gill Sans MT"/>
              </a:rPr>
              <a:t>convince</a:t>
            </a:r>
            <a:r>
              <a:rPr kern="0" spc="-30" dirty="0">
                <a:solidFill>
                  <a:srgbClr val="585858"/>
                </a:solidFill>
                <a:latin typeface="Gill Sans MT"/>
                <a:cs typeface="Gill Sans MT"/>
              </a:rPr>
              <a:t> </a:t>
            </a:r>
            <a:r>
              <a:rPr kern="0" spc="-20" dirty="0">
                <a:solidFill>
                  <a:srgbClr val="585858"/>
                </a:solidFill>
                <a:latin typeface="Gill Sans MT"/>
                <a:cs typeface="Gill Sans MT"/>
              </a:rPr>
              <a:t>you?</a:t>
            </a:r>
            <a:endParaRPr kern="0">
              <a:solidFill>
                <a:sysClr val="windowText" lastClr="000000"/>
              </a:solidFill>
              <a:latin typeface="Gill Sans MT"/>
              <a:cs typeface="Gill Sans MT"/>
            </a:endParaRPr>
          </a:p>
          <a:p>
            <a:pPr marL="1155700" lvl="2" indent="-229235" eaLnBrk="1" fontAlgn="auto" hangingPunct="1">
              <a:spcBef>
                <a:spcPts val="919"/>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A:</a:t>
            </a:r>
            <a:r>
              <a:rPr sz="1600" kern="0" spc="195" dirty="0">
                <a:solidFill>
                  <a:srgbClr val="585858"/>
                </a:solidFill>
                <a:latin typeface="Gill Sans MT"/>
                <a:cs typeface="Gill Sans MT"/>
              </a:rPr>
              <a:t> </a:t>
            </a:r>
            <a:r>
              <a:rPr sz="1600" kern="0" dirty="0">
                <a:solidFill>
                  <a:srgbClr val="585858"/>
                </a:solidFill>
                <a:latin typeface="Gill Sans MT"/>
                <a:cs typeface="Gill Sans MT"/>
              </a:rPr>
              <a:t>Study</a:t>
            </a:r>
            <a:r>
              <a:rPr sz="1600" kern="0" spc="-35" dirty="0">
                <a:solidFill>
                  <a:srgbClr val="585858"/>
                </a:solidFill>
                <a:latin typeface="Gill Sans MT"/>
                <a:cs typeface="Gill Sans MT"/>
              </a:rPr>
              <a:t> </a:t>
            </a:r>
            <a:r>
              <a:rPr sz="1600" kern="0" dirty="0">
                <a:solidFill>
                  <a:srgbClr val="585858"/>
                </a:solidFill>
                <a:latin typeface="Gill Sans MT"/>
                <a:cs typeface="Gill Sans MT"/>
              </a:rPr>
              <a:t>that</a:t>
            </a:r>
            <a:r>
              <a:rPr sz="1600" kern="0" spc="-40" dirty="0">
                <a:solidFill>
                  <a:srgbClr val="585858"/>
                </a:solidFill>
                <a:latin typeface="Gill Sans MT"/>
                <a:cs typeface="Gill Sans MT"/>
              </a:rPr>
              <a:t> </a:t>
            </a:r>
            <a:r>
              <a:rPr sz="1600" kern="0" dirty="0">
                <a:solidFill>
                  <a:srgbClr val="585858"/>
                </a:solidFill>
                <a:latin typeface="Gill Sans MT"/>
                <a:cs typeface="Gill Sans MT"/>
              </a:rPr>
              <a:t>shows</a:t>
            </a:r>
            <a:r>
              <a:rPr sz="1600" kern="0" spc="-40" dirty="0">
                <a:solidFill>
                  <a:srgbClr val="585858"/>
                </a:solidFill>
                <a:latin typeface="Gill Sans MT"/>
                <a:cs typeface="Gill Sans MT"/>
              </a:rPr>
              <a:t> </a:t>
            </a:r>
            <a:r>
              <a:rPr sz="1600" kern="0" dirty="0">
                <a:solidFill>
                  <a:srgbClr val="585858"/>
                </a:solidFill>
                <a:latin typeface="Gill Sans MT"/>
                <a:cs typeface="Gill Sans MT"/>
              </a:rPr>
              <a:t>a</a:t>
            </a:r>
            <a:r>
              <a:rPr sz="1600" kern="0" spc="-55" dirty="0">
                <a:solidFill>
                  <a:srgbClr val="585858"/>
                </a:solidFill>
                <a:latin typeface="Gill Sans MT"/>
                <a:cs typeface="Gill Sans MT"/>
              </a:rPr>
              <a:t> </a:t>
            </a:r>
            <a:r>
              <a:rPr sz="1600" kern="0" dirty="0">
                <a:solidFill>
                  <a:srgbClr val="585858"/>
                </a:solidFill>
                <a:latin typeface="Gill Sans MT"/>
                <a:cs typeface="Gill Sans MT"/>
              </a:rPr>
              <a:t>positive</a:t>
            </a:r>
            <a:r>
              <a:rPr sz="1600" kern="0" spc="-15" dirty="0">
                <a:solidFill>
                  <a:srgbClr val="585858"/>
                </a:solidFill>
                <a:latin typeface="Gill Sans MT"/>
                <a:cs typeface="Gill Sans MT"/>
              </a:rPr>
              <a:t> </a:t>
            </a:r>
            <a:r>
              <a:rPr sz="1600" kern="0" dirty="0">
                <a:solidFill>
                  <a:srgbClr val="585858"/>
                </a:solidFill>
                <a:latin typeface="Gill Sans MT"/>
                <a:cs typeface="Gill Sans MT"/>
              </a:rPr>
              <a:t>correlation</a:t>
            </a:r>
            <a:r>
              <a:rPr sz="1600" kern="0" spc="-10" dirty="0">
                <a:solidFill>
                  <a:srgbClr val="585858"/>
                </a:solidFill>
                <a:latin typeface="Gill Sans MT"/>
                <a:cs typeface="Gill Sans MT"/>
              </a:rPr>
              <a:t> </a:t>
            </a:r>
            <a:r>
              <a:rPr sz="1600" kern="0" dirty="0">
                <a:solidFill>
                  <a:srgbClr val="585858"/>
                </a:solidFill>
                <a:latin typeface="Gill Sans MT"/>
                <a:cs typeface="Gill Sans MT"/>
              </a:rPr>
              <a:t>between</a:t>
            </a:r>
            <a:r>
              <a:rPr sz="1600" kern="0" spc="-55" dirty="0">
                <a:solidFill>
                  <a:srgbClr val="585858"/>
                </a:solidFill>
                <a:latin typeface="Gill Sans MT"/>
                <a:cs typeface="Gill Sans MT"/>
              </a:rPr>
              <a:t> </a:t>
            </a:r>
            <a:r>
              <a:rPr sz="1600" kern="0" dirty="0">
                <a:solidFill>
                  <a:srgbClr val="585858"/>
                </a:solidFill>
                <a:latin typeface="Gill Sans MT"/>
                <a:cs typeface="Gill Sans MT"/>
              </a:rPr>
              <a:t>gun</a:t>
            </a:r>
            <a:r>
              <a:rPr sz="1600" kern="0" spc="-50" dirty="0">
                <a:solidFill>
                  <a:srgbClr val="585858"/>
                </a:solidFill>
                <a:latin typeface="Gill Sans MT"/>
                <a:cs typeface="Gill Sans MT"/>
              </a:rPr>
              <a:t> </a:t>
            </a:r>
            <a:r>
              <a:rPr sz="1600" kern="0" dirty="0">
                <a:solidFill>
                  <a:srgbClr val="585858"/>
                </a:solidFill>
                <a:latin typeface="Gill Sans MT"/>
                <a:cs typeface="Gill Sans MT"/>
              </a:rPr>
              <a:t>ownership</a:t>
            </a:r>
            <a:r>
              <a:rPr sz="1600" kern="0" spc="-50" dirty="0">
                <a:solidFill>
                  <a:srgbClr val="585858"/>
                </a:solidFill>
                <a:latin typeface="Gill Sans MT"/>
                <a:cs typeface="Gill Sans MT"/>
              </a:rPr>
              <a:t> </a:t>
            </a:r>
            <a:r>
              <a:rPr sz="1600" kern="0" dirty="0">
                <a:solidFill>
                  <a:srgbClr val="585858"/>
                </a:solidFill>
                <a:latin typeface="Gill Sans MT"/>
                <a:cs typeface="Gill Sans MT"/>
              </a:rPr>
              <a:t>and</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crime</a:t>
            </a:r>
            <a:endParaRPr sz="1600" kern="0">
              <a:solidFill>
                <a:sysClr val="windowText" lastClr="000000"/>
              </a:solidFill>
              <a:latin typeface="Gill Sans MT"/>
              <a:cs typeface="Gill Sans MT"/>
            </a:endParaRPr>
          </a:p>
          <a:p>
            <a:pPr marL="1155700" lvl="2" indent="-229235" eaLnBrk="1" fontAlgn="auto" hangingPunct="1">
              <a:spcBef>
                <a:spcPts val="890"/>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B:</a:t>
            </a:r>
            <a:r>
              <a:rPr sz="1600" kern="0" spc="204" dirty="0">
                <a:solidFill>
                  <a:srgbClr val="585858"/>
                </a:solidFill>
                <a:latin typeface="Gill Sans MT"/>
                <a:cs typeface="Gill Sans MT"/>
              </a:rPr>
              <a:t> </a:t>
            </a:r>
            <a:r>
              <a:rPr sz="1600" kern="0" dirty="0">
                <a:solidFill>
                  <a:srgbClr val="585858"/>
                </a:solidFill>
                <a:latin typeface="Gill Sans MT"/>
                <a:cs typeface="Gill Sans MT"/>
              </a:rPr>
              <a:t>Study</a:t>
            </a:r>
            <a:r>
              <a:rPr sz="1600" kern="0" spc="-45" dirty="0">
                <a:solidFill>
                  <a:srgbClr val="585858"/>
                </a:solidFill>
                <a:latin typeface="Gill Sans MT"/>
                <a:cs typeface="Gill Sans MT"/>
              </a:rPr>
              <a:t> </a:t>
            </a:r>
            <a:r>
              <a:rPr sz="1600" kern="0" dirty="0">
                <a:solidFill>
                  <a:srgbClr val="585858"/>
                </a:solidFill>
                <a:latin typeface="Gill Sans MT"/>
                <a:cs typeface="Gill Sans MT"/>
              </a:rPr>
              <a:t>that</a:t>
            </a:r>
            <a:r>
              <a:rPr sz="1600" kern="0" spc="-35" dirty="0">
                <a:solidFill>
                  <a:srgbClr val="585858"/>
                </a:solidFill>
                <a:latin typeface="Gill Sans MT"/>
                <a:cs typeface="Gill Sans MT"/>
              </a:rPr>
              <a:t> </a:t>
            </a:r>
            <a:r>
              <a:rPr sz="1600" kern="0" dirty="0">
                <a:solidFill>
                  <a:srgbClr val="585858"/>
                </a:solidFill>
                <a:latin typeface="Gill Sans MT"/>
                <a:cs typeface="Gill Sans MT"/>
              </a:rPr>
              <a:t>shows</a:t>
            </a:r>
            <a:r>
              <a:rPr sz="1600" kern="0" spc="-40" dirty="0">
                <a:solidFill>
                  <a:srgbClr val="585858"/>
                </a:solidFill>
                <a:latin typeface="Gill Sans MT"/>
                <a:cs typeface="Gill Sans MT"/>
              </a:rPr>
              <a:t> </a:t>
            </a:r>
            <a:r>
              <a:rPr sz="1600" kern="0" dirty="0">
                <a:solidFill>
                  <a:srgbClr val="585858"/>
                </a:solidFill>
                <a:latin typeface="Gill Sans MT"/>
                <a:cs typeface="Gill Sans MT"/>
              </a:rPr>
              <a:t>a</a:t>
            </a:r>
            <a:r>
              <a:rPr sz="1600" kern="0" spc="-40" dirty="0">
                <a:solidFill>
                  <a:srgbClr val="585858"/>
                </a:solidFill>
                <a:latin typeface="Gill Sans MT"/>
                <a:cs typeface="Gill Sans MT"/>
              </a:rPr>
              <a:t> </a:t>
            </a:r>
            <a:r>
              <a:rPr sz="1600" kern="0" dirty="0">
                <a:solidFill>
                  <a:srgbClr val="585858"/>
                </a:solidFill>
                <a:latin typeface="Gill Sans MT"/>
                <a:cs typeface="Gill Sans MT"/>
              </a:rPr>
              <a:t>negative</a:t>
            </a:r>
            <a:r>
              <a:rPr sz="1600" kern="0" spc="-40" dirty="0">
                <a:solidFill>
                  <a:srgbClr val="585858"/>
                </a:solidFill>
                <a:latin typeface="Gill Sans MT"/>
                <a:cs typeface="Gill Sans MT"/>
              </a:rPr>
              <a:t> </a:t>
            </a:r>
            <a:r>
              <a:rPr sz="1600" kern="0" dirty="0">
                <a:solidFill>
                  <a:srgbClr val="585858"/>
                </a:solidFill>
                <a:latin typeface="Gill Sans MT"/>
                <a:cs typeface="Gill Sans MT"/>
              </a:rPr>
              <a:t>correlation between</a:t>
            </a:r>
            <a:r>
              <a:rPr sz="1600" kern="0" spc="-60" dirty="0">
                <a:solidFill>
                  <a:srgbClr val="585858"/>
                </a:solidFill>
                <a:latin typeface="Gill Sans MT"/>
                <a:cs typeface="Gill Sans MT"/>
              </a:rPr>
              <a:t> </a:t>
            </a:r>
            <a:r>
              <a:rPr sz="1600" kern="0" dirty="0">
                <a:solidFill>
                  <a:srgbClr val="585858"/>
                </a:solidFill>
                <a:latin typeface="Gill Sans MT"/>
                <a:cs typeface="Gill Sans MT"/>
              </a:rPr>
              <a:t>gun</a:t>
            </a:r>
            <a:r>
              <a:rPr sz="1600" kern="0" spc="-35" dirty="0">
                <a:solidFill>
                  <a:srgbClr val="585858"/>
                </a:solidFill>
                <a:latin typeface="Gill Sans MT"/>
                <a:cs typeface="Gill Sans MT"/>
              </a:rPr>
              <a:t> </a:t>
            </a:r>
            <a:r>
              <a:rPr sz="1600" kern="0" dirty="0">
                <a:solidFill>
                  <a:srgbClr val="585858"/>
                </a:solidFill>
                <a:latin typeface="Gill Sans MT"/>
                <a:cs typeface="Gill Sans MT"/>
              </a:rPr>
              <a:t>ownership</a:t>
            </a:r>
            <a:r>
              <a:rPr sz="1600" kern="0" spc="-60" dirty="0">
                <a:solidFill>
                  <a:srgbClr val="585858"/>
                </a:solidFill>
                <a:latin typeface="Gill Sans MT"/>
                <a:cs typeface="Gill Sans MT"/>
              </a:rPr>
              <a:t> </a:t>
            </a:r>
            <a:r>
              <a:rPr sz="1600" kern="0" dirty="0">
                <a:solidFill>
                  <a:srgbClr val="585858"/>
                </a:solidFill>
                <a:latin typeface="Gill Sans MT"/>
                <a:cs typeface="Gill Sans MT"/>
              </a:rPr>
              <a:t>and</a:t>
            </a:r>
            <a:r>
              <a:rPr sz="1600" kern="0" spc="-40" dirty="0">
                <a:solidFill>
                  <a:srgbClr val="585858"/>
                </a:solidFill>
                <a:latin typeface="Gill Sans MT"/>
                <a:cs typeface="Gill Sans MT"/>
              </a:rPr>
              <a:t> </a:t>
            </a:r>
            <a:r>
              <a:rPr sz="1600" kern="0" spc="-10" dirty="0">
                <a:solidFill>
                  <a:srgbClr val="585858"/>
                </a:solidFill>
                <a:latin typeface="Gill Sans MT"/>
                <a:cs typeface="Gill Sans MT"/>
              </a:rPr>
              <a:t>crime</a:t>
            </a:r>
            <a:endParaRPr sz="1600" kern="0">
              <a:solidFill>
                <a:sysClr val="windowText" lastClr="000000"/>
              </a:solidFill>
              <a:latin typeface="Gill Sans MT"/>
              <a:cs typeface="Gill Sans MT"/>
            </a:endParaRPr>
          </a:p>
        </p:txBody>
      </p:sp>
      <p:pic>
        <p:nvPicPr>
          <p:cNvPr id="6148" name="object 4" descr="The image features a scatter plot with the following visual elements:&#10;&#10;- The horizontal axis (x-axis) is labeled &quot;Guns per 100 People&quot; and ranges from 0 to 100.&#10;- The vertical axis (y-axis) is labeled &quot;Homicide by Firearm Rate per 100,000 People&quot; and ranges from 0 to 3.5.&#10;- Data points are represented as light blue diamonds scattered across the plot.&#10;- A straight line, indicating a trend, runs from the lower left to the upper right of the plot.&#10;- The equation for the line of best fit is displayed, showing \( R^2 = 0.50451 \).&#10;- A specific data point is labeled as &quot;United States,&quot; positioned significantly higher than the other points. &#10;- The title of the plot is &quot;Guns per Capita vs. Homicide by Firearm Rate (Developed Countries Excluding South Africa)&quot; and is positioned at the top of the image.">
            <a:extLst>
              <a:ext uri="{FF2B5EF4-FFF2-40B4-BE49-F238E27FC236}">
                <a16:creationId xmlns:a16="http://schemas.microsoft.com/office/drawing/2014/main" id="{A877C6C4-3CD7-9456-9574-1E8A044BD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4175125"/>
            <a:ext cx="3951287"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object 5" descr="The image features a scatter plot with a horizontal axis labeled &quot;Guns per 100 population&quot; and a vertical axis labeled &quot;Homicides per 100,000 population.&quot; The plot contains numerous black dots representing data points. A downward-sloping trend line is present, indicating a negative correlation. The equation of the line is displayed in the center, along with an R² value in the lower section of the plot. The background is white, and the overall layout is clean and simple.">
            <a:extLst>
              <a:ext uri="{FF2B5EF4-FFF2-40B4-BE49-F238E27FC236}">
                <a16:creationId xmlns:a16="http://schemas.microsoft.com/office/drawing/2014/main" id="{5871ADF2-015D-4AC4-648D-7936D1160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163" y="4140200"/>
            <a:ext cx="405288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bject 6">
            <a:extLst>
              <a:ext uri="{FF2B5EF4-FFF2-40B4-BE49-F238E27FC236}">
                <a16:creationId xmlns:a16="http://schemas.microsoft.com/office/drawing/2014/main" id="{B5C4275B-7F36-A169-A185-C235DFE4765B}"/>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7" name="object 7">
            <a:extLst>
              <a:ext uri="{FF2B5EF4-FFF2-40B4-BE49-F238E27FC236}">
                <a16:creationId xmlns:a16="http://schemas.microsoft.com/office/drawing/2014/main" id="{FE472D44-538D-808A-34A0-C90B39AE48D0}"/>
              </a:ext>
            </a:extLst>
          </p:cNvPr>
          <p:cNvSpPr>
            <a:spLocks noGrp="1"/>
          </p:cNvSpPr>
          <p:nvPr>
            <p:ph type="sldNum" sz="quarter" idx="12"/>
          </p:nvPr>
        </p:nvSpPr>
        <p:spPr/>
        <p:txBody>
          <a:bodyPr vert="horz" tIns="3175" rtlCol="0"/>
          <a:lstStyle/>
          <a:p>
            <a:pPr>
              <a:defRPr/>
            </a:pPr>
            <a:fld id="{AF3BEC1F-7109-4465-A6F4-7759B183F6CC}" type="slidenum">
              <a:rPr/>
              <a:pPr>
                <a:defRPr/>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object 2" descr="The image features three small, yellow, cartoon-like characters known for their round bodies and large, expressive eyes. Two of the characters are wearing blue overalls, while the third character, who is in the center, is wearing a yellow hard hat with a name written on it. The central character is holding a blue paper that has the word &quot;minions&quot; printed in large letters. The characters have various facial expressions, and the background is plain white, emphasizing their vibrant colors.">
            <a:extLst>
              <a:ext uri="{FF2B5EF4-FFF2-40B4-BE49-F238E27FC236}">
                <a16:creationId xmlns:a16="http://schemas.microsoft.com/office/drawing/2014/main" id="{81F8F04A-6F8B-92DB-7C9D-06C66ED17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5335588"/>
            <a:ext cx="2268538"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bject 3">
            <a:extLst>
              <a:ext uri="{FF2B5EF4-FFF2-40B4-BE49-F238E27FC236}">
                <a16:creationId xmlns:a16="http://schemas.microsoft.com/office/drawing/2014/main" id="{8374BA72-6B3D-E6BB-050D-C8CB92328E8E}"/>
              </a:ext>
            </a:extLst>
          </p:cNvPr>
          <p:cNvSpPr txBox="1">
            <a:spLocks noGrp="1"/>
          </p:cNvSpPr>
          <p:nvPr>
            <p:ph type="title"/>
          </p:nvPr>
        </p:nvSpPr>
        <p:spPr>
          <a:xfrm>
            <a:off x="1017588" y="336550"/>
            <a:ext cx="6556375" cy="1444625"/>
          </a:xfrm>
        </p:spPr>
        <p:txBody>
          <a:bodyPr tIns="97155"/>
          <a:lstStyle/>
          <a:p>
            <a:pPr marL="12700" eaLnBrk="1" hangingPunct="1">
              <a:lnSpc>
                <a:spcPts val="5288"/>
              </a:lnSpc>
              <a:spcBef>
                <a:spcPts val="763"/>
              </a:spcBef>
            </a:pPr>
            <a:r>
              <a:rPr lang="en-US" altLang="en-US" sz="4900">
                <a:latin typeface="Impact" panose="020B0806030902050204" pitchFamily="34" charset="0"/>
                <a:ea typeface="Impact" panose="020B0806030902050204" pitchFamily="34" charset="0"/>
                <a:cs typeface="Impact" panose="020B0806030902050204" pitchFamily="34" charset="0"/>
              </a:rPr>
              <a:t>ASSESSING VALIDITY OF A RESEARCH FINDING</a:t>
            </a:r>
          </a:p>
        </p:txBody>
      </p:sp>
      <p:sp>
        <p:nvSpPr>
          <p:cNvPr id="5" name="object 5">
            <a:extLst>
              <a:ext uri="{FF2B5EF4-FFF2-40B4-BE49-F238E27FC236}">
                <a16:creationId xmlns:a16="http://schemas.microsoft.com/office/drawing/2014/main" id="{D41CE4DA-98B1-6151-B3CB-53D6683EBA14}"/>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28108EB1-F829-65C3-66CE-A440A02C1AA5}"/>
              </a:ext>
            </a:extLst>
          </p:cNvPr>
          <p:cNvSpPr>
            <a:spLocks noGrp="1"/>
          </p:cNvSpPr>
          <p:nvPr>
            <p:ph type="sldNum" sz="quarter" idx="12"/>
          </p:nvPr>
        </p:nvSpPr>
        <p:spPr/>
        <p:txBody>
          <a:bodyPr vert="horz" tIns="3175" rtlCol="0"/>
          <a:lstStyle/>
          <a:p>
            <a:pPr>
              <a:defRPr/>
            </a:pPr>
            <a:fld id="{E33CB23F-9041-4C6E-8697-075AFA439D08}" type="slidenum">
              <a:rPr/>
              <a:pPr>
                <a:defRPr/>
              </a:pPr>
              <a:t>6</a:t>
            </a:fld>
            <a:endParaRPr/>
          </a:p>
        </p:txBody>
      </p:sp>
      <p:sp>
        <p:nvSpPr>
          <p:cNvPr id="4" name="object 4">
            <a:extLst>
              <a:ext uri="{FF2B5EF4-FFF2-40B4-BE49-F238E27FC236}">
                <a16:creationId xmlns:a16="http://schemas.microsoft.com/office/drawing/2014/main" id="{D7828443-9FAE-445F-5D55-D0779CBFE8B0}"/>
              </a:ext>
            </a:extLst>
          </p:cNvPr>
          <p:cNvSpPr txBox="1"/>
          <p:nvPr/>
        </p:nvSpPr>
        <p:spPr>
          <a:xfrm>
            <a:off x="1017588" y="1978025"/>
            <a:ext cx="6783387" cy="3386138"/>
          </a:xfrm>
          <a:prstGeom prst="rect">
            <a:avLst/>
          </a:prstGeom>
        </p:spPr>
        <p:txBody>
          <a:bodyPr lIns="0" tIns="121920" rIns="0" bIns="0">
            <a:spAutoFit/>
          </a:bodyPr>
          <a:lstStyle>
            <a:lvl1pPr marL="241300" indent="-228600">
              <a:tabLst>
                <a:tab pos="241300" algn="l"/>
              </a:tabLst>
              <a:defRPr>
                <a:solidFill>
                  <a:schemeClr val="tx1"/>
                </a:solidFill>
                <a:latin typeface="Arial" panose="020B0604020202020204" pitchFamily="34" charset="0"/>
              </a:defRPr>
            </a:lvl1pPr>
            <a:lvl2pPr marL="698500" indent="-228600">
              <a:tabLst>
                <a:tab pos="241300" algn="l"/>
              </a:tabLst>
              <a:defRPr>
                <a:solidFill>
                  <a:schemeClr val="tx1"/>
                </a:solidFill>
                <a:latin typeface="Arial" panose="020B0604020202020204" pitchFamily="34" charset="0"/>
              </a:defRPr>
            </a:lvl2pPr>
            <a:lvl3pPr marL="1143000" indent="-228600">
              <a:tabLst>
                <a:tab pos="241300" algn="l"/>
              </a:tabLst>
              <a:defRPr>
                <a:solidFill>
                  <a:schemeClr val="tx1"/>
                </a:solidFill>
                <a:latin typeface="Arial" panose="020B0604020202020204" pitchFamily="34" charset="0"/>
              </a:defRPr>
            </a:lvl3pPr>
            <a:lvl4pPr marL="1600200" indent="-228600">
              <a:tabLst>
                <a:tab pos="241300" algn="l"/>
              </a:tabLst>
              <a:defRPr>
                <a:solidFill>
                  <a:schemeClr val="tx1"/>
                </a:solidFill>
                <a:latin typeface="Arial" panose="020B0604020202020204" pitchFamily="34" charset="0"/>
              </a:defRPr>
            </a:lvl4pPr>
            <a:lvl5pPr marL="2057400" indent="-228600">
              <a:tabLst>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41300" algn="l"/>
              </a:tabLst>
              <a:defRPr>
                <a:solidFill>
                  <a:schemeClr val="tx1"/>
                </a:solidFill>
                <a:latin typeface="Arial" panose="020B0604020202020204" pitchFamily="34" charset="0"/>
              </a:defRPr>
            </a:lvl9pPr>
          </a:lstStyle>
          <a:p>
            <a:pPr eaLnBrk="1" hangingPunct="1">
              <a:spcBef>
                <a:spcPts val="963"/>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What affects whether research is accepted or not?</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725"/>
              </a:spcBef>
              <a:buClr>
                <a:srgbClr val="17406C"/>
              </a:buClr>
              <a:buFontTx/>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context (current knowledge, opinions)</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700"/>
              </a:spcBef>
              <a:buClr>
                <a:srgbClr val="17406C"/>
              </a:buClr>
              <a:buFontTx/>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How research is done (the methods used)</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675"/>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You can’t do anything about the context</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7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But you can do something about </a:t>
            </a:r>
            <a:r>
              <a:rPr lang="en-US" altLang="en-US" sz="24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how</a:t>
            </a: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 you do your research</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7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methods that you use must be acceptable to the research community that you work in</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FD56DBB-363D-9994-02BD-C2BC04447262}"/>
              </a:ext>
            </a:extLst>
          </p:cNvPr>
          <p:cNvSpPr txBox="1">
            <a:spLocks noGrp="1"/>
          </p:cNvSpPr>
          <p:nvPr>
            <p:ph type="title"/>
          </p:nvPr>
        </p:nvSpPr>
        <p:spPr>
          <a:xfrm>
            <a:off x="1017588" y="341313"/>
            <a:ext cx="7169150" cy="1357312"/>
          </a:xfrm>
        </p:spPr>
        <p:txBody>
          <a:bodyPr tIns="91440"/>
          <a:lstStyle/>
          <a:p>
            <a:pPr marL="12700" eaLnBrk="1" hangingPunct="1">
              <a:lnSpc>
                <a:spcPts val="4975"/>
              </a:lnSpc>
              <a:spcBef>
                <a:spcPts val="725"/>
              </a:spcBef>
            </a:pPr>
            <a:r>
              <a:rPr lang="en-US" altLang="en-US" sz="4600">
                <a:latin typeface="Impact" panose="020B0806030902050204" pitchFamily="34" charset="0"/>
                <a:ea typeface="Impact" panose="020B0806030902050204" pitchFamily="34" charset="0"/>
                <a:cs typeface="Impact" panose="020B0806030902050204" pitchFamily="34" charset="0"/>
              </a:rPr>
              <a:t>COMMON COMPUTER SCIENCE RESEARCH APPROACHES</a:t>
            </a:r>
          </a:p>
        </p:txBody>
      </p:sp>
      <p:sp>
        <p:nvSpPr>
          <p:cNvPr id="3" name="object 3">
            <a:extLst>
              <a:ext uri="{FF2B5EF4-FFF2-40B4-BE49-F238E27FC236}">
                <a16:creationId xmlns:a16="http://schemas.microsoft.com/office/drawing/2014/main" id="{70214041-62BD-0083-DE43-B06705A4CE3A}"/>
              </a:ext>
            </a:extLst>
          </p:cNvPr>
          <p:cNvSpPr txBox="1"/>
          <p:nvPr/>
        </p:nvSpPr>
        <p:spPr>
          <a:xfrm>
            <a:off x="814388" y="1789113"/>
            <a:ext cx="6915150" cy="4478337"/>
          </a:xfrm>
          <a:prstGeom prst="rect">
            <a:avLst/>
          </a:prstGeom>
        </p:spPr>
        <p:txBody>
          <a:bodyPr lIns="0" tIns="102235" rIns="0" bIns="0">
            <a:spAutoFit/>
          </a:bodyPr>
          <a:lstStyle/>
          <a:p>
            <a:pPr marL="241300" indent="-228600" eaLnBrk="1" fontAlgn="auto" hangingPunct="1">
              <a:spcBef>
                <a:spcPts val="805"/>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Many</a:t>
            </a:r>
            <a:r>
              <a:rPr sz="2000" kern="0" spc="-55" dirty="0">
                <a:solidFill>
                  <a:srgbClr val="585858"/>
                </a:solidFill>
                <a:latin typeface="Gill Sans MT"/>
                <a:cs typeface="Gill Sans MT"/>
              </a:rPr>
              <a:t> </a:t>
            </a:r>
            <a:r>
              <a:rPr sz="2000" kern="0" dirty="0">
                <a:solidFill>
                  <a:srgbClr val="585858"/>
                </a:solidFill>
                <a:latin typeface="Gill Sans MT"/>
                <a:cs typeface="Gill Sans MT"/>
              </a:rPr>
              <a:t>different</a:t>
            </a:r>
            <a:r>
              <a:rPr sz="2000" kern="0" spc="-70" dirty="0">
                <a:solidFill>
                  <a:srgbClr val="585858"/>
                </a:solidFill>
                <a:latin typeface="Gill Sans MT"/>
                <a:cs typeface="Gill Sans MT"/>
              </a:rPr>
              <a:t> </a:t>
            </a:r>
            <a:r>
              <a:rPr sz="2000" kern="0" dirty="0">
                <a:solidFill>
                  <a:srgbClr val="585858"/>
                </a:solidFill>
                <a:latin typeface="Gill Sans MT"/>
                <a:cs typeface="Gill Sans MT"/>
              </a:rPr>
              <a:t>approaches</a:t>
            </a:r>
            <a:r>
              <a:rPr sz="2000" kern="0" spc="-60" dirty="0">
                <a:solidFill>
                  <a:srgbClr val="585858"/>
                </a:solidFill>
                <a:latin typeface="Gill Sans MT"/>
                <a:cs typeface="Gill Sans MT"/>
              </a:rPr>
              <a:t> </a:t>
            </a:r>
            <a:r>
              <a:rPr sz="2000" kern="0" dirty="0">
                <a:solidFill>
                  <a:srgbClr val="585858"/>
                </a:solidFill>
                <a:latin typeface="Gill Sans MT"/>
                <a:cs typeface="Gill Sans MT"/>
              </a:rPr>
              <a:t>are</a:t>
            </a:r>
            <a:r>
              <a:rPr sz="2000" kern="0" spc="-50" dirty="0">
                <a:solidFill>
                  <a:srgbClr val="585858"/>
                </a:solidFill>
                <a:latin typeface="Gill Sans MT"/>
                <a:cs typeface="Gill Sans MT"/>
              </a:rPr>
              <a:t> </a:t>
            </a:r>
            <a:r>
              <a:rPr sz="2000" kern="0" dirty="0">
                <a:solidFill>
                  <a:srgbClr val="585858"/>
                </a:solidFill>
                <a:latin typeface="Gill Sans MT"/>
                <a:cs typeface="Gill Sans MT"/>
              </a:rPr>
              <a:t>used</a:t>
            </a:r>
            <a:r>
              <a:rPr sz="2000" kern="0" spc="-30" dirty="0">
                <a:solidFill>
                  <a:srgbClr val="585858"/>
                </a:solidFill>
                <a:latin typeface="Gill Sans MT"/>
                <a:cs typeface="Gill Sans MT"/>
              </a:rPr>
              <a:t> </a:t>
            </a:r>
            <a:r>
              <a:rPr sz="2000" kern="0" dirty="0">
                <a:solidFill>
                  <a:srgbClr val="585858"/>
                </a:solidFill>
                <a:latin typeface="Gill Sans MT"/>
                <a:cs typeface="Gill Sans MT"/>
              </a:rPr>
              <a:t>in</a:t>
            </a:r>
            <a:r>
              <a:rPr sz="2000" kern="0" spc="-55" dirty="0">
                <a:solidFill>
                  <a:srgbClr val="585858"/>
                </a:solidFill>
                <a:latin typeface="Gill Sans MT"/>
                <a:cs typeface="Gill Sans MT"/>
              </a:rPr>
              <a:t> </a:t>
            </a:r>
            <a:r>
              <a:rPr sz="2000" kern="0" dirty="0">
                <a:solidFill>
                  <a:srgbClr val="585858"/>
                </a:solidFill>
                <a:latin typeface="Gill Sans MT"/>
                <a:cs typeface="Gill Sans MT"/>
              </a:rPr>
              <a:t>Computer</a:t>
            </a:r>
            <a:r>
              <a:rPr sz="2000" kern="0" spc="-80" dirty="0">
                <a:solidFill>
                  <a:srgbClr val="585858"/>
                </a:solidFill>
                <a:latin typeface="Gill Sans MT"/>
                <a:cs typeface="Gill Sans MT"/>
              </a:rPr>
              <a:t> </a:t>
            </a:r>
            <a:r>
              <a:rPr sz="2000" kern="0" spc="-10" dirty="0">
                <a:solidFill>
                  <a:srgbClr val="585858"/>
                </a:solidFill>
                <a:latin typeface="Gill Sans MT"/>
                <a:cs typeface="Gill Sans MT"/>
              </a:rPr>
              <a:t>Science</a:t>
            </a:r>
            <a:endParaRPr sz="2000" kern="0" dirty="0">
              <a:solidFill>
                <a:sysClr val="windowText" lastClr="000000"/>
              </a:solidFill>
              <a:latin typeface="Gill Sans MT"/>
              <a:cs typeface="Gill Sans MT"/>
            </a:endParaRPr>
          </a:p>
          <a:p>
            <a:pPr marL="241300" indent="-228600" eaLnBrk="1" fontAlgn="auto" hangingPunct="1">
              <a:spcBef>
                <a:spcPts val="710"/>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Some</a:t>
            </a:r>
            <a:r>
              <a:rPr sz="2000" kern="0" spc="-25" dirty="0">
                <a:solidFill>
                  <a:srgbClr val="585858"/>
                </a:solidFill>
                <a:latin typeface="Gill Sans MT"/>
                <a:cs typeface="Gill Sans MT"/>
              </a:rPr>
              <a:t> </a:t>
            </a:r>
            <a:r>
              <a:rPr sz="2000" kern="0" dirty="0">
                <a:solidFill>
                  <a:srgbClr val="585858"/>
                </a:solidFill>
                <a:latin typeface="Gill Sans MT"/>
                <a:cs typeface="Gill Sans MT"/>
              </a:rPr>
              <a:t>of</a:t>
            </a:r>
            <a:r>
              <a:rPr sz="2000" kern="0" spc="-25" dirty="0">
                <a:solidFill>
                  <a:srgbClr val="585858"/>
                </a:solidFill>
                <a:latin typeface="Gill Sans MT"/>
                <a:cs typeface="Gill Sans MT"/>
              </a:rPr>
              <a:t> </a:t>
            </a:r>
            <a:r>
              <a:rPr sz="2000" kern="0" dirty="0">
                <a:solidFill>
                  <a:srgbClr val="585858"/>
                </a:solidFill>
                <a:latin typeface="Gill Sans MT"/>
                <a:cs typeface="Gill Sans MT"/>
              </a:rPr>
              <a:t>the</a:t>
            </a:r>
            <a:r>
              <a:rPr sz="2000" kern="0" spc="-20" dirty="0">
                <a:solidFill>
                  <a:srgbClr val="585858"/>
                </a:solidFill>
                <a:latin typeface="Gill Sans MT"/>
                <a:cs typeface="Gill Sans MT"/>
              </a:rPr>
              <a:t> </a:t>
            </a:r>
            <a:r>
              <a:rPr sz="2000" kern="0" dirty="0">
                <a:solidFill>
                  <a:srgbClr val="585858"/>
                </a:solidFill>
                <a:latin typeface="Gill Sans MT"/>
                <a:cs typeface="Gill Sans MT"/>
              </a:rPr>
              <a:t>more</a:t>
            </a:r>
            <a:r>
              <a:rPr sz="2000" kern="0" spc="-40" dirty="0">
                <a:solidFill>
                  <a:srgbClr val="585858"/>
                </a:solidFill>
                <a:latin typeface="Gill Sans MT"/>
                <a:cs typeface="Gill Sans MT"/>
              </a:rPr>
              <a:t> </a:t>
            </a:r>
            <a:r>
              <a:rPr sz="2000" kern="0" dirty="0">
                <a:solidFill>
                  <a:srgbClr val="585858"/>
                </a:solidFill>
                <a:latin typeface="Gill Sans MT"/>
                <a:cs typeface="Gill Sans MT"/>
              </a:rPr>
              <a:t>common</a:t>
            </a:r>
            <a:r>
              <a:rPr sz="2000" kern="0" spc="-55" dirty="0">
                <a:solidFill>
                  <a:srgbClr val="585858"/>
                </a:solidFill>
                <a:latin typeface="Gill Sans MT"/>
                <a:cs typeface="Gill Sans MT"/>
              </a:rPr>
              <a:t> </a:t>
            </a:r>
            <a:r>
              <a:rPr sz="2000" kern="0" dirty="0">
                <a:solidFill>
                  <a:srgbClr val="585858"/>
                </a:solidFill>
                <a:latin typeface="Gill Sans MT"/>
                <a:cs typeface="Gill Sans MT"/>
              </a:rPr>
              <a:t>ones</a:t>
            </a:r>
            <a:r>
              <a:rPr sz="2000" kern="0" spc="-5" dirty="0">
                <a:solidFill>
                  <a:srgbClr val="585858"/>
                </a:solidFill>
                <a:latin typeface="Gill Sans MT"/>
                <a:cs typeface="Gill Sans MT"/>
              </a:rPr>
              <a:t> </a:t>
            </a:r>
            <a:r>
              <a:rPr sz="2000" kern="0" spc="-20" dirty="0">
                <a:solidFill>
                  <a:srgbClr val="585858"/>
                </a:solidFill>
                <a:latin typeface="Gill Sans MT"/>
                <a:cs typeface="Gill Sans MT"/>
              </a:rPr>
              <a:t>are:</a:t>
            </a:r>
            <a:endParaRPr sz="2000" kern="0" dirty="0">
              <a:solidFill>
                <a:sysClr val="windowText" lastClr="000000"/>
              </a:solidFill>
              <a:latin typeface="Gill Sans MT"/>
              <a:cs typeface="Gill Sans MT"/>
            </a:endParaRPr>
          </a:p>
          <a:p>
            <a:pPr marL="698500" lvl="1" indent="-229235" eaLnBrk="1" fontAlgn="auto" hangingPunct="1">
              <a:spcBef>
                <a:spcPts val="705"/>
              </a:spcBef>
              <a:spcAft>
                <a:spcPts val="0"/>
              </a:spcAft>
              <a:buClr>
                <a:srgbClr val="17406C"/>
              </a:buClr>
              <a:buFontTx/>
              <a:buChar char="–"/>
              <a:tabLst>
                <a:tab pos="699135" algn="l"/>
              </a:tabLst>
              <a:defRPr/>
            </a:pPr>
            <a:r>
              <a:rPr kern="0" dirty="0">
                <a:solidFill>
                  <a:srgbClr val="585858"/>
                </a:solidFill>
                <a:latin typeface="Gill Sans MT"/>
                <a:cs typeface="Gill Sans MT"/>
              </a:rPr>
              <a:t>Literature</a:t>
            </a:r>
            <a:r>
              <a:rPr kern="0" spc="-80" dirty="0">
                <a:solidFill>
                  <a:srgbClr val="585858"/>
                </a:solidFill>
                <a:latin typeface="Gill Sans MT"/>
                <a:cs typeface="Gill Sans MT"/>
              </a:rPr>
              <a:t> </a:t>
            </a:r>
            <a:r>
              <a:rPr kern="0" spc="-10" dirty="0">
                <a:solidFill>
                  <a:srgbClr val="585858"/>
                </a:solidFill>
                <a:latin typeface="Gill Sans MT"/>
                <a:cs typeface="Gill Sans MT"/>
              </a:rPr>
              <a:t>Surveys</a:t>
            </a:r>
            <a:endParaRPr kern="0" dirty="0">
              <a:solidFill>
                <a:sysClr val="windowText" lastClr="000000"/>
              </a:solidFill>
              <a:latin typeface="Gill Sans MT"/>
              <a:cs typeface="Gill Sans MT"/>
            </a:endParaRPr>
          </a:p>
          <a:p>
            <a:pPr marL="698500" lvl="1" indent="-229235" eaLnBrk="1" fontAlgn="auto" hangingPunct="1">
              <a:spcBef>
                <a:spcPts val="695"/>
              </a:spcBef>
              <a:spcAft>
                <a:spcPts val="0"/>
              </a:spcAft>
              <a:buClr>
                <a:srgbClr val="17406C"/>
              </a:buClr>
              <a:buFontTx/>
              <a:buChar char="–"/>
              <a:tabLst>
                <a:tab pos="699135" algn="l"/>
              </a:tabLst>
              <a:defRPr/>
            </a:pPr>
            <a:r>
              <a:rPr kern="0" spc="-10" dirty="0">
                <a:solidFill>
                  <a:srgbClr val="585858"/>
                </a:solidFill>
                <a:latin typeface="Gill Sans MT"/>
                <a:cs typeface="Gill Sans MT"/>
              </a:rPr>
              <a:t>Models</a:t>
            </a:r>
            <a:endParaRPr kern="0" dirty="0">
              <a:solidFill>
                <a:sysClr val="windowText" lastClr="000000"/>
              </a:solidFill>
              <a:latin typeface="Gill Sans MT"/>
              <a:cs typeface="Gill Sans MT"/>
            </a:endParaRPr>
          </a:p>
          <a:p>
            <a:pPr marL="698500" lvl="1" indent="-229235" eaLnBrk="1" fontAlgn="auto" hangingPunct="1">
              <a:spcBef>
                <a:spcPts val="710"/>
              </a:spcBef>
              <a:spcAft>
                <a:spcPts val="0"/>
              </a:spcAft>
              <a:buClr>
                <a:srgbClr val="17406C"/>
              </a:buClr>
              <a:buFontTx/>
              <a:buChar char="–"/>
              <a:tabLst>
                <a:tab pos="699135" algn="l"/>
              </a:tabLst>
              <a:defRPr/>
            </a:pPr>
            <a:r>
              <a:rPr kern="0" spc="-10" dirty="0">
                <a:solidFill>
                  <a:srgbClr val="585858"/>
                </a:solidFill>
                <a:latin typeface="Gill Sans MT"/>
                <a:cs typeface="Gill Sans MT"/>
              </a:rPr>
              <a:t>Languages</a:t>
            </a:r>
            <a:endParaRPr kern="0" dirty="0">
              <a:solidFill>
                <a:sysClr val="windowText" lastClr="000000"/>
              </a:solidFill>
              <a:latin typeface="Gill Sans MT"/>
              <a:cs typeface="Gill Sans MT"/>
            </a:endParaRPr>
          </a:p>
          <a:p>
            <a:pPr marL="698500" lvl="1" indent="-229235" eaLnBrk="1" fontAlgn="auto" hangingPunct="1">
              <a:spcBef>
                <a:spcPts val="700"/>
              </a:spcBef>
              <a:spcAft>
                <a:spcPts val="0"/>
              </a:spcAft>
              <a:buClr>
                <a:srgbClr val="17406C"/>
              </a:buClr>
              <a:buFontTx/>
              <a:buChar char="–"/>
              <a:tabLst>
                <a:tab pos="699135" algn="l"/>
              </a:tabLst>
              <a:defRPr/>
            </a:pPr>
            <a:r>
              <a:rPr kern="0" spc="-10" dirty="0">
                <a:solidFill>
                  <a:srgbClr val="585858"/>
                </a:solidFill>
                <a:latin typeface="Gill Sans MT"/>
                <a:cs typeface="Gill Sans MT"/>
              </a:rPr>
              <a:t>Prototypes</a:t>
            </a:r>
            <a:endParaRPr kern="0" dirty="0">
              <a:solidFill>
                <a:sysClr val="windowText" lastClr="000000"/>
              </a:solidFill>
              <a:latin typeface="Gill Sans MT"/>
              <a:cs typeface="Gill Sans MT"/>
            </a:endParaRPr>
          </a:p>
          <a:p>
            <a:pPr marL="698500" lvl="1" indent="-229235" eaLnBrk="1" fontAlgn="auto" hangingPunct="1">
              <a:spcBef>
                <a:spcPts val="695"/>
              </a:spcBef>
              <a:spcAft>
                <a:spcPts val="0"/>
              </a:spcAft>
              <a:buClr>
                <a:srgbClr val="17406C"/>
              </a:buClr>
              <a:buFontTx/>
              <a:buChar char="–"/>
              <a:tabLst>
                <a:tab pos="699135" algn="l"/>
              </a:tabLst>
              <a:defRPr/>
            </a:pPr>
            <a:r>
              <a:rPr kern="0" spc="-10" dirty="0">
                <a:solidFill>
                  <a:srgbClr val="585858"/>
                </a:solidFill>
                <a:latin typeface="Gill Sans MT"/>
                <a:cs typeface="Gill Sans MT"/>
              </a:rPr>
              <a:t>Algorithms</a:t>
            </a:r>
            <a:endParaRPr kern="0" dirty="0">
              <a:solidFill>
                <a:sysClr val="windowText" lastClr="000000"/>
              </a:solidFill>
              <a:latin typeface="Gill Sans MT"/>
              <a:cs typeface="Gill Sans MT"/>
            </a:endParaRPr>
          </a:p>
          <a:p>
            <a:pPr marL="698500" lvl="1" indent="-229235" eaLnBrk="1" fontAlgn="auto" hangingPunct="1">
              <a:spcBef>
                <a:spcPts val="705"/>
              </a:spcBef>
              <a:spcAft>
                <a:spcPts val="0"/>
              </a:spcAft>
              <a:buClr>
                <a:srgbClr val="17406C"/>
              </a:buClr>
              <a:buFontTx/>
              <a:buChar char="–"/>
              <a:tabLst>
                <a:tab pos="699135" algn="l"/>
              </a:tabLst>
              <a:defRPr/>
            </a:pPr>
            <a:r>
              <a:rPr kern="0" dirty="0">
                <a:solidFill>
                  <a:srgbClr val="585858"/>
                </a:solidFill>
                <a:latin typeface="Gill Sans MT"/>
                <a:cs typeface="Gill Sans MT"/>
              </a:rPr>
              <a:t>Mathematical</a:t>
            </a:r>
            <a:r>
              <a:rPr kern="0" spc="-20" dirty="0">
                <a:solidFill>
                  <a:srgbClr val="585858"/>
                </a:solidFill>
                <a:latin typeface="Gill Sans MT"/>
                <a:cs typeface="Gill Sans MT"/>
              </a:rPr>
              <a:t> </a:t>
            </a:r>
            <a:r>
              <a:rPr kern="0" spc="-10" dirty="0">
                <a:solidFill>
                  <a:srgbClr val="585858"/>
                </a:solidFill>
                <a:latin typeface="Gill Sans MT"/>
                <a:cs typeface="Gill Sans MT"/>
              </a:rPr>
              <a:t>proofs</a:t>
            </a:r>
            <a:endParaRPr kern="0" dirty="0">
              <a:solidFill>
                <a:sysClr val="windowText" lastClr="000000"/>
              </a:solidFill>
              <a:latin typeface="Gill Sans MT"/>
              <a:cs typeface="Gill Sans MT"/>
            </a:endParaRPr>
          </a:p>
          <a:p>
            <a:pPr marL="698500" lvl="1" indent="-229235" eaLnBrk="1" fontAlgn="auto" hangingPunct="1">
              <a:spcBef>
                <a:spcPts val="700"/>
              </a:spcBef>
              <a:spcAft>
                <a:spcPts val="0"/>
              </a:spcAft>
              <a:buClr>
                <a:srgbClr val="17406C"/>
              </a:buClr>
              <a:buFontTx/>
              <a:buChar char="–"/>
              <a:tabLst>
                <a:tab pos="699135" algn="l"/>
              </a:tabLst>
              <a:defRPr/>
            </a:pPr>
            <a:r>
              <a:rPr kern="0" dirty="0">
                <a:solidFill>
                  <a:srgbClr val="585858"/>
                </a:solidFill>
                <a:latin typeface="Gill Sans MT"/>
                <a:cs typeface="Gill Sans MT"/>
              </a:rPr>
              <a:t>Experiments</a:t>
            </a:r>
            <a:r>
              <a:rPr kern="0" spc="-5" dirty="0">
                <a:solidFill>
                  <a:srgbClr val="585858"/>
                </a:solidFill>
                <a:latin typeface="Gill Sans MT"/>
                <a:cs typeface="Gill Sans MT"/>
              </a:rPr>
              <a:t> </a:t>
            </a:r>
            <a:r>
              <a:rPr kern="0" dirty="0">
                <a:solidFill>
                  <a:srgbClr val="585858"/>
                </a:solidFill>
                <a:latin typeface="Gill Sans MT"/>
                <a:cs typeface="Gill Sans MT"/>
              </a:rPr>
              <a:t>/</a:t>
            </a:r>
            <a:r>
              <a:rPr kern="0" spc="-10" dirty="0">
                <a:solidFill>
                  <a:srgbClr val="585858"/>
                </a:solidFill>
                <a:latin typeface="Gill Sans MT"/>
                <a:cs typeface="Gill Sans MT"/>
              </a:rPr>
              <a:t> Evaluations</a:t>
            </a:r>
            <a:endParaRPr kern="0" dirty="0">
              <a:solidFill>
                <a:sysClr val="windowText" lastClr="000000"/>
              </a:solidFill>
              <a:latin typeface="Gill Sans MT"/>
              <a:cs typeface="Gill Sans MT"/>
            </a:endParaRPr>
          </a:p>
          <a:p>
            <a:pPr marL="698500" lvl="1" indent="-229235" eaLnBrk="1" fontAlgn="auto" hangingPunct="1">
              <a:spcBef>
                <a:spcPts val="695"/>
              </a:spcBef>
              <a:spcAft>
                <a:spcPts val="0"/>
              </a:spcAft>
              <a:buClr>
                <a:srgbClr val="17406C"/>
              </a:buClr>
              <a:buFontTx/>
              <a:buChar char="–"/>
              <a:tabLst>
                <a:tab pos="699135" algn="l"/>
              </a:tabLst>
              <a:defRPr/>
            </a:pPr>
            <a:r>
              <a:rPr kern="0" dirty="0">
                <a:solidFill>
                  <a:srgbClr val="585858"/>
                </a:solidFill>
                <a:latin typeface="Gill Sans MT"/>
                <a:cs typeface="Gill Sans MT"/>
              </a:rPr>
              <a:t>Case</a:t>
            </a:r>
            <a:r>
              <a:rPr kern="0" spc="-20" dirty="0">
                <a:solidFill>
                  <a:srgbClr val="585858"/>
                </a:solidFill>
                <a:latin typeface="Gill Sans MT"/>
                <a:cs typeface="Gill Sans MT"/>
              </a:rPr>
              <a:t> </a:t>
            </a:r>
            <a:r>
              <a:rPr kern="0" spc="-10" dirty="0">
                <a:solidFill>
                  <a:srgbClr val="585858"/>
                </a:solidFill>
                <a:latin typeface="Gill Sans MT"/>
                <a:cs typeface="Gill Sans MT"/>
              </a:rPr>
              <a:t>Studies</a:t>
            </a:r>
            <a:endParaRPr kern="0" dirty="0">
              <a:solidFill>
                <a:sysClr val="windowText" lastClr="000000"/>
              </a:solidFill>
              <a:latin typeface="Gill Sans MT"/>
              <a:cs typeface="Gill Sans MT"/>
            </a:endParaRPr>
          </a:p>
          <a:p>
            <a:pPr marL="698500" lvl="1" indent="-229235" eaLnBrk="1" fontAlgn="auto" hangingPunct="1">
              <a:spcBef>
                <a:spcPts val="710"/>
              </a:spcBef>
              <a:spcAft>
                <a:spcPts val="0"/>
              </a:spcAft>
              <a:buClr>
                <a:srgbClr val="17406C"/>
              </a:buClr>
              <a:buFontTx/>
              <a:buChar char="–"/>
              <a:tabLst>
                <a:tab pos="699135" algn="l"/>
              </a:tabLst>
              <a:defRPr/>
            </a:pPr>
            <a:r>
              <a:rPr kern="0" spc="-10" dirty="0">
                <a:solidFill>
                  <a:srgbClr val="585858"/>
                </a:solidFill>
                <a:latin typeface="Gill Sans MT"/>
                <a:cs typeface="Gill Sans MT"/>
              </a:rPr>
              <a:t>Arguments</a:t>
            </a:r>
            <a:endParaRPr kern="0" dirty="0">
              <a:solidFill>
                <a:sysClr val="windowText" lastClr="000000"/>
              </a:solidFill>
              <a:latin typeface="Gill Sans MT"/>
              <a:cs typeface="Gill Sans MT"/>
            </a:endParaRPr>
          </a:p>
          <a:p>
            <a:pPr marL="241300" indent="-228600" eaLnBrk="1" fontAlgn="auto" hangingPunct="1">
              <a:spcBef>
                <a:spcPts val="685"/>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A</a:t>
            </a:r>
            <a:r>
              <a:rPr sz="2000" kern="0" spc="-40" dirty="0">
                <a:solidFill>
                  <a:srgbClr val="585858"/>
                </a:solidFill>
                <a:latin typeface="Gill Sans MT"/>
                <a:cs typeface="Gill Sans MT"/>
              </a:rPr>
              <a:t> </a:t>
            </a:r>
            <a:r>
              <a:rPr sz="2000" kern="0" dirty="0">
                <a:solidFill>
                  <a:srgbClr val="585858"/>
                </a:solidFill>
                <a:latin typeface="Gill Sans MT"/>
                <a:cs typeface="Gill Sans MT"/>
              </a:rPr>
              <a:t>research</a:t>
            </a:r>
            <a:r>
              <a:rPr sz="2000" kern="0" spc="-45" dirty="0">
                <a:solidFill>
                  <a:srgbClr val="585858"/>
                </a:solidFill>
                <a:latin typeface="Gill Sans MT"/>
                <a:cs typeface="Gill Sans MT"/>
              </a:rPr>
              <a:t> </a:t>
            </a:r>
            <a:r>
              <a:rPr sz="2000" kern="0" dirty="0">
                <a:solidFill>
                  <a:srgbClr val="585858"/>
                </a:solidFill>
                <a:latin typeface="Gill Sans MT"/>
                <a:cs typeface="Gill Sans MT"/>
              </a:rPr>
              <a:t>project</a:t>
            </a:r>
            <a:r>
              <a:rPr sz="2000" kern="0" spc="-65" dirty="0">
                <a:solidFill>
                  <a:srgbClr val="585858"/>
                </a:solidFill>
                <a:latin typeface="Gill Sans MT"/>
                <a:cs typeface="Gill Sans MT"/>
              </a:rPr>
              <a:t> </a:t>
            </a:r>
            <a:r>
              <a:rPr sz="2000" kern="0" dirty="0">
                <a:solidFill>
                  <a:srgbClr val="585858"/>
                </a:solidFill>
                <a:latin typeface="Gill Sans MT"/>
                <a:cs typeface="Gill Sans MT"/>
              </a:rPr>
              <a:t>may</a:t>
            </a:r>
            <a:r>
              <a:rPr sz="2000" kern="0" spc="-45" dirty="0">
                <a:solidFill>
                  <a:srgbClr val="585858"/>
                </a:solidFill>
                <a:latin typeface="Gill Sans MT"/>
                <a:cs typeface="Gill Sans MT"/>
              </a:rPr>
              <a:t> </a:t>
            </a:r>
            <a:r>
              <a:rPr sz="2000" b="1" kern="0" dirty="0">
                <a:solidFill>
                  <a:srgbClr val="585858"/>
                </a:solidFill>
                <a:latin typeface="Gill Sans MT"/>
                <a:cs typeface="Gill Sans MT"/>
              </a:rPr>
              <a:t>combine</a:t>
            </a:r>
            <a:r>
              <a:rPr sz="2000" b="1" kern="0" spc="-60" dirty="0">
                <a:solidFill>
                  <a:srgbClr val="585858"/>
                </a:solidFill>
                <a:latin typeface="Gill Sans MT"/>
                <a:cs typeface="Gill Sans MT"/>
              </a:rPr>
              <a:t> </a:t>
            </a:r>
            <a:r>
              <a:rPr sz="2000" kern="0" dirty="0">
                <a:solidFill>
                  <a:srgbClr val="585858"/>
                </a:solidFill>
                <a:latin typeface="Gill Sans MT"/>
                <a:cs typeface="Gill Sans MT"/>
              </a:rPr>
              <a:t>a</a:t>
            </a:r>
            <a:r>
              <a:rPr sz="2000" kern="0" spc="-45" dirty="0">
                <a:solidFill>
                  <a:srgbClr val="585858"/>
                </a:solidFill>
                <a:latin typeface="Gill Sans MT"/>
                <a:cs typeface="Gill Sans MT"/>
              </a:rPr>
              <a:t> </a:t>
            </a:r>
            <a:r>
              <a:rPr sz="2000" kern="0" dirty="0">
                <a:solidFill>
                  <a:srgbClr val="585858"/>
                </a:solidFill>
                <a:latin typeface="Gill Sans MT"/>
                <a:cs typeface="Gill Sans MT"/>
              </a:rPr>
              <a:t>number</a:t>
            </a:r>
            <a:r>
              <a:rPr sz="2000" kern="0" spc="-60" dirty="0">
                <a:solidFill>
                  <a:srgbClr val="585858"/>
                </a:solidFill>
                <a:latin typeface="Gill Sans MT"/>
                <a:cs typeface="Gill Sans MT"/>
              </a:rPr>
              <a:t> </a:t>
            </a:r>
            <a:r>
              <a:rPr sz="2000" kern="0" dirty="0">
                <a:solidFill>
                  <a:srgbClr val="585858"/>
                </a:solidFill>
                <a:latin typeface="Gill Sans MT"/>
                <a:cs typeface="Gill Sans MT"/>
              </a:rPr>
              <a:t>of</a:t>
            </a:r>
            <a:r>
              <a:rPr sz="2000" kern="0" spc="-45" dirty="0">
                <a:solidFill>
                  <a:srgbClr val="585858"/>
                </a:solidFill>
                <a:latin typeface="Gill Sans MT"/>
                <a:cs typeface="Gill Sans MT"/>
              </a:rPr>
              <a:t> </a:t>
            </a:r>
            <a:r>
              <a:rPr sz="2000" kern="0" dirty="0">
                <a:solidFill>
                  <a:srgbClr val="585858"/>
                </a:solidFill>
                <a:latin typeface="Gill Sans MT"/>
                <a:cs typeface="Gill Sans MT"/>
              </a:rPr>
              <a:t>these</a:t>
            </a:r>
            <a:r>
              <a:rPr sz="2000" kern="0" spc="-45" dirty="0">
                <a:solidFill>
                  <a:srgbClr val="585858"/>
                </a:solidFill>
                <a:latin typeface="Gill Sans MT"/>
                <a:cs typeface="Gill Sans MT"/>
              </a:rPr>
              <a:t> </a:t>
            </a:r>
            <a:r>
              <a:rPr sz="2000" kern="0" spc="-10" dirty="0">
                <a:solidFill>
                  <a:srgbClr val="585858"/>
                </a:solidFill>
                <a:latin typeface="Gill Sans MT"/>
                <a:cs typeface="Gill Sans MT"/>
              </a:rPr>
              <a:t>approaches</a:t>
            </a:r>
            <a:endParaRPr sz="2000" kern="0" dirty="0">
              <a:solidFill>
                <a:sysClr val="windowText" lastClr="000000"/>
              </a:solidFill>
              <a:latin typeface="Gill Sans MT"/>
              <a:cs typeface="Gill Sans MT"/>
            </a:endParaRPr>
          </a:p>
        </p:txBody>
      </p:sp>
      <p:pic>
        <p:nvPicPr>
          <p:cNvPr id="8196" name="object 4" descr="The image features two cartoon characters in a simple office setting. One character, wearing a blue shirt and a red tie, stands to the left with a puzzled expression. The other character, seated at a desk, is wearing a yellow shirt and has a surprised look. On the desk, there is a computer and a box labeled &quot;BEER.&quot; The background has a patterned carpet, and the overall color scheme includes muted tones. Speech bubbles above the characters contain text.">
            <a:extLst>
              <a:ext uri="{FF2B5EF4-FFF2-40B4-BE49-F238E27FC236}">
                <a16:creationId xmlns:a16="http://schemas.microsoft.com/office/drawing/2014/main" id="{E6EC5708-A0EA-E615-59B3-DB5125072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903" y="3104025"/>
            <a:ext cx="195262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The image depicts a binary tree structure. At the top, there is a circle labeled &quot;12.&quot; Below it, a central circle labeled &quot;9&quot; connects to two circles: one on the left labeled &quot;5&quot; and one on the right labeled &quot;10.&quot; Below the circle labeled &quot;9,&quot; there is another circle labeled &quot;7&quot; positioned directly beneath the circle labeled &quot;5.&quot; The circles are connected by straight lines, forming a branching structure. All circles are outlined in black, and the labels are centered within each circle. The background is plain, with no additional elements.">
            <a:extLst>
              <a:ext uri="{FF2B5EF4-FFF2-40B4-BE49-F238E27FC236}">
                <a16:creationId xmlns:a16="http://schemas.microsoft.com/office/drawing/2014/main" id="{2116B47D-F7A5-BD87-9FDE-C50560638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3108941"/>
            <a:ext cx="1388877" cy="19032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1A46241-D2A4-1428-5AF1-8040D149B39E}"/>
              </a:ext>
            </a:extLst>
          </p:cNvPr>
          <p:cNvSpPr txBox="1">
            <a:spLocks noGrp="1"/>
          </p:cNvSpPr>
          <p:nvPr>
            <p:ph type="title"/>
          </p:nvPr>
        </p:nvSpPr>
        <p:spPr>
          <a:xfrm>
            <a:off x="1017588" y="341313"/>
            <a:ext cx="7169150" cy="1357312"/>
          </a:xfrm>
        </p:spPr>
        <p:txBody>
          <a:bodyPr tIns="91440"/>
          <a:lstStyle/>
          <a:p>
            <a:pPr marL="12700" eaLnBrk="1" hangingPunct="1">
              <a:lnSpc>
                <a:spcPts val="4975"/>
              </a:lnSpc>
              <a:spcBef>
                <a:spcPts val="725"/>
              </a:spcBef>
            </a:pPr>
            <a:r>
              <a:rPr lang="en-US" altLang="en-US" sz="4600">
                <a:latin typeface="Impact" panose="020B0806030902050204" pitchFamily="34" charset="0"/>
                <a:ea typeface="Impact" panose="020B0806030902050204" pitchFamily="34" charset="0"/>
                <a:cs typeface="Impact" panose="020B0806030902050204" pitchFamily="34" charset="0"/>
              </a:rPr>
              <a:t>COMMON COMPUTER SCIENCE RESEARCH APPROACHES</a:t>
            </a:r>
          </a:p>
        </p:txBody>
      </p:sp>
      <p:sp>
        <p:nvSpPr>
          <p:cNvPr id="3" name="object 3">
            <a:extLst>
              <a:ext uri="{FF2B5EF4-FFF2-40B4-BE49-F238E27FC236}">
                <a16:creationId xmlns:a16="http://schemas.microsoft.com/office/drawing/2014/main" id="{24A9983B-1B89-03DB-A783-BDD5E83A9B3C}"/>
              </a:ext>
            </a:extLst>
          </p:cNvPr>
          <p:cNvSpPr txBox="1"/>
          <p:nvPr/>
        </p:nvSpPr>
        <p:spPr>
          <a:xfrm>
            <a:off x="536575" y="2046288"/>
            <a:ext cx="8051800" cy="3435350"/>
          </a:xfrm>
          <a:prstGeom prst="rect">
            <a:avLst/>
          </a:prstGeom>
        </p:spPr>
        <p:txBody>
          <a:bodyPr lIns="0" tIns="13271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698500" indent="-228600">
              <a:tabLst>
                <a:tab pos="239713" algn="l"/>
                <a:tab pos="241300" algn="l"/>
              </a:tabLst>
              <a:defRPr>
                <a:solidFill>
                  <a:schemeClr val="tx1"/>
                </a:solidFill>
                <a:latin typeface="Arial" panose="020B0604020202020204" pitchFamily="34" charset="0"/>
              </a:defRPr>
            </a:lvl2pPr>
            <a:lvl3pPr marL="11430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spcBef>
                <a:spcPts val="1050"/>
              </a:spcBef>
              <a:buClr>
                <a:srgbClr val="17406C"/>
              </a:buClr>
              <a:buFont typeface="Arial" panose="020B0604020202020204" pitchFamily="34" charset="0"/>
              <a:buChar char="•"/>
            </a:pPr>
            <a:r>
              <a:rPr lang="en-US" altLang="en-US" sz="20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Example</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50"/>
              </a:spcBef>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 research project that </a:t>
            </a:r>
            <a:r>
              <a:rPr lang="en-US" altLang="en-US" sz="2000" b="1">
                <a:solidFill>
                  <a:srgbClr val="585858"/>
                </a:solidFill>
                <a:latin typeface="Gill Sans MT" panose="020B0502020104020203" pitchFamily="34" charset="0"/>
                <a:ea typeface="Gill Sans MT" panose="020B0502020104020203" pitchFamily="34" charset="0"/>
                <a:cs typeface="Gill Sans MT" panose="020B0502020104020203" pitchFamily="34" charset="0"/>
              </a:rPr>
              <a:t>proposes a new language for specifying GUIs</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10000"/>
              </a:lnSpc>
              <a:spcBef>
                <a:spcPts val="725"/>
              </a:spcBef>
              <a:buClr>
                <a:srgbClr val="17406C"/>
              </a:buClr>
              <a:buFont typeface="Gill Sans MT" panose="020B0502020104020203" pitchFamily="34" charset="0"/>
              <a:buChar char="–"/>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Literature survey </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on related languages that points out the need for the new language</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13"/>
              </a:spcBef>
              <a:buClr>
                <a:srgbClr val="17406C"/>
              </a:buClr>
              <a:buFont typeface="Gill Sans MT" panose="020B0502020104020203" pitchFamily="34" charset="0"/>
              <a:buChar char="–"/>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Language definition</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specification of the syntax and semantics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13"/>
              </a:spcBef>
              <a:buClr>
                <a:srgbClr val="17406C"/>
              </a:buClr>
              <a:buFont typeface="Gill Sans MT" panose="020B0502020104020203" pitchFamily="34" charset="0"/>
              <a:buChar char="–"/>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Prototype</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may construct a prototype compiler / environment for the language</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10000"/>
              </a:lnSpc>
              <a:spcBef>
                <a:spcPts val="713"/>
              </a:spcBef>
              <a:buClr>
                <a:srgbClr val="17406C"/>
              </a:buClr>
              <a:buFont typeface="Gill Sans MT" panose="020B0502020104020203" pitchFamily="34" charset="0"/>
              <a:buChar char="–"/>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Experiment</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may conduct an experiment that compares the construction time of a user interface using the new system and another existing system</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13"/>
              </a:spcBef>
              <a:buClr>
                <a:srgbClr val="17406C"/>
              </a:buClr>
              <a:buFont typeface="Gill Sans MT" panose="020B0502020104020203" pitchFamily="34" charset="0"/>
              <a:buChar char="–"/>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Evaluation: </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may conduct an evaluation of system by typical users (developers)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C0FF430-17C9-9903-A7F2-E27F970C45A4}"/>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0" dirty="0"/>
              <a:t>LITERATURE</a:t>
            </a:r>
            <a:r>
              <a:rPr spc="305" dirty="0"/>
              <a:t> </a:t>
            </a:r>
            <a:r>
              <a:rPr spc="114" dirty="0"/>
              <a:t>SURVEYS</a:t>
            </a:r>
          </a:p>
        </p:txBody>
      </p:sp>
      <p:sp>
        <p:nvSpPr>
          <p:cNvPr id="3" name="object 3">
            <a:extLst>
              <a:ext uri="{FF2B5EF4-FFF2-40B4-BE49-F238E27FC236}">
                <a16:creationId xmlns:a16="http://schemas.microsoft.com/office/drawing/2014/main" id="{B53B183C-C2E0-0B49-C1D2-F8A8A3A595B6}"/>
              </a:ext>
            </a:extLst>
          </p:cNvPr>
          <p:cNvSpPr txBox="1"/>
          <p:nvPr/>
        </p:nvSpPr>
        <p:spPr>
          <a:xfrm>
            <a:off x="1017588" y="1631950"/>
            <a:ext cx="7235825" cy="4346575"/>
          </a:xfrm>
          <a:prstGeom prst="rect">
            <a:avLst/>
          </a:prstGeom>
        </p:spPr>
        <p:txBody>
          <a:bodyPr lIns="0" tIns="73660" rIns="0" bIns="0">
            <a:spAutoFit/>
          </a:bodyPr>
          <a:lstStyle/>
          <a:p>
            <a:pPr marL="241300" indent="-228600" eaLnBrk="1" fontAlgn="auto" hangingPunct="1">
              <a:spcBef>
                <a:spcPts val="580"/>
              </a:spcBef>
              <a:spcAft>
                <a:spcPts val="0"/>
              </a:spcAft>
              <a:buClr>
                <a:srgbClr val="17406C"/>
              </a:buClr>
              <a:buFont typeface="Arial"/>
              <a:buChar char="•"/>
              <a:tabLst>
                <a:tab pos="240665" algn="l"/>
                <a:tab pos="241300" algn="l"/>
              </a:tabLst>
              <a:defRPr/>
            </a:pPr>
            <a:r>
              <a:rPr sz="1900" kern="0" spc="-10" dirty="0">
                <a:solidFill>
                  <a:srgbClr val="585858"/>
                </a:solidFill>
                <a:latin typeface="Gill Sans MT"/>
                <a:cs typeface="Gill Sans MT"/>
              </a:rPr>
              <a:t>Provide</a:t>
            </a:r>
            <a:r>
              <a:rPr sz="1900" kern="0" spc="-50" dirty="0">
                <a:solidFill>
                  <a:srgbClr val="585858"/>
                </a:solidFill>
                <a:latin typeface="Gill Sans MT"/>
                <a:cs typeface="Gill Sans MT"/>
              </a:rPr>
              <a:t> </a:t>
            </a:r>
            <a:r>
              <a:rPr sz="1900" kern="0" dirty="0">
                <a:solidFill>
                  <a:srgbClr val="585858"/>
                </a:solidFill>
                <a:latin typeface="Gill Sans MT"/>
                <a:cs typeface="Gill Sans MT"/>
              </a:rPr>
              <a:t>an</a:t>
            </a:r>
            <a:r>
              <a:rPr sz="1900" kern="0" spc="-35" dirty="0">
                <a:solidFill>
                  <a:srgbClr val="585858"/>
                </a:solidFill>
                <a:latin typeface="Gill Sans MT"/>
                <a:cs typeface="Gill Sans MT"/>
              </a:rPr>
              <a:t> </a:t>
            </a:r>
            <a:r>
              <a:rPr sz="1900" kern="0" dirty="0">
                <a:solidFill>
                  <a:srgbClr val="585858"/>
                </a:solidFill>
                <a:latin typeface="Gill Sans MT"/>
                <a:cs typeface="Gill Sans MT"/>
              </a:rPr>
              <a:t>overview</a:t>
            </a:r>
            <a:r>
              <a:rPr sz="1900" kern="0" spc="-35" dirty="0">
                <a:solidFill>
                  <a:srgbClr val="585858"/>
                </a:solidFill>
                <a:latin typeface="Gill Sans MT"/>
                <a:cs typeface="Gill Sans MT"/>
              </a:rPr>
              <a:t> </a:t>
            </a:r>
            <a:r>
              <a:rPr sz="1900" kern="0" dirty="0">
                <a:solidFill>
                  <a:srgbClr val="585858"/>
                </a:solidFill>
                <a:latin typeface="Gill Sans MT"/>
                <a:cs typeface="Gill Sans MT"/>
              </a:rPr>
              <a:t>of</a:t>
            </a:r>
            <a:r>
              <a:rPr sz="1900" kern="0" spc="-40" dirty="0">
                <a:solidFill>
                  <a:srgbClr val="585858"/>
                </a:solidFill>
                <a:latin typeface="Gill Sans MT"/>
                <a:cs typeface="Gill Sans MT"/>
              </a:rPr>
              <a:t> </a:t>
            </a:r>
            <a:r>
              <a:rPr sz="1900" kern="0" dirty="0">
                <a:solidFill>
                  <a:srgbClr val="585858"/>
                </a:solidFill>
                <a:latin typeface="Gill Sans MT"/>
                <a:cs typeface="Gill Sans MT"/>
              </a:rPr>
              <a:t>the</a:t>
            </a:r>
            <a:r>
              <a:rPr sz="1900" kern="0" spc="-40" dirty="0">
                <a:solidFill>
                  <a:srgbClr val="585858"/>
                </a:solidFill>
                <a:latin typeface="Gill Sans MT"/>
                <a:cs typeface="Gill Sans MT"/>
              </a:rPr>
              <a:t> </a:t>
            </a:r>
            <a:r>
              <a:rPr sz="1900" kern="0" dirty="0">
                <a:solidFill>
                  <a:srgbClr val="585858"/>
                </a:solidFill>
                <a:latin typeface="Gill Sans MT"/>
                <a:cs typeface="Gill Sans MT"/>
              </a:rPr>
              <a:t>literature</a:t>
            </a:r>
            <a:r>
              <a:rPr sz="1900" kern="0" spc="-45" dirty="0">
                <a:solidFill>
                  <a:srgbClr val="585858"/>
                </a:solidFill>
                <a:latin typeface="Gill Sans MT"/>
                <a:cs typeface="Gill Sans MT"/>
              </a:rPr>
              <a:t> </a:t>
            </a:r>
            <a:r>
              <a:rPr sz="1900" kern="0" dirty="0">
                <a:solidFill>
                  <a:srgbClr val="585858"/>
                </a:solidFill>
                <a:latin typeface="Gill Sans MT"/>
                <a:cs typeface="Gill Sans MT"/>
              </a:rPr>
              <a:t>in</a:t>
            </a:r>
            <a:r>
              <a:rPr sz="1900" kern="0" spc="-45" dirty="0">
                <a:solidFill>
                  <a:srgbClr val="585858"/>
                </a:solidFill>
                <a:latin typeface="Gill Sans MT"/>
                <a:cs typeface="Gill Sans MT"/>
              </a:rPr>
              <a:t> </a:t>
            </a:r>
            <a:r>
              <a:rPr sz="1900" kern="0" dirty="0">
                <a:solidFill>
                  <a:srgbClr val="585858"/>
                </a:solidFill>
                <a:latin typeface="Gill Sans MT"/>
                <a:cs typeface="Gill Sans MT"/>
              </a:rPr>
              <a:t>a</a:t>
            </a:r>
            <a:r>
              <a:rPr sz="1900" kern="0" spc="-30" dirty="0">
                <a:solidFill>
                  <a:srgbClr val="585858"/>
                </a:solidFill>
                <a:latin typeface="Gill Sans MT"/>
                <a:cs typeface="Gill Sans MT"/>
              </a:rPr>
              <a:t> </a:t>
            </a:r>
            <a:r>
              <a:rPr sz="1900" kern="0" dirty="0">
                <a:solidFill>
                  <a:srgbClr val="585858"/>
                </a:solidFill>
                <a:latin typeface="Gill Sans MT"/>
                <a:cs typeface="Gill Sans MT"/>
              </a:rPr>
              <a:t>particular</a:t>
            </a:r>
            <a:r>
              <a:rPr sz="1900" kern="0" spc="-45" dirty="0">
                <a:solidFill>
                  <a:srgbClr val="585858"/>
                </a:solidFill>
                <a:latin typeface="Gill Sans MT"/>
                <a:cs typeface="Gill Sans MT"/>
              </a:rPr>
              <a:t> </a:t>
            </a:r>
            <a:r>
              <a:rPr sz="1900" kern="0" dirty="0">
                <a:solidFill>
                  <a:srgbClr val="585858"/>
                </a:solidFill>
                <a:latin typeface="Gill Sans MT"/>
                <a:cs typeface="Gill Sans MT"/>
              </a:rPr>
              <a:t>aspect</a:t>
            </a:r>
            <a:r>
              <a:rPr sz="1900" kern="0" spc="-20" dirty="0">
                <a:solidFill>
                  <a:srgbClr val="585858"/>
                </a:solidFill>
                <a:latin typeface="Gill Sans MT"/>
                <a:cs typeface="Gill Sans MT"/>
              </a:rPr>
              <a:t> </a:t>
            </a:r>
            <a:r>
              <a:rPr sz="1900" kern="0" dirty="0">
                <a:solidFill>
                  <a:srgbClr val="585858"/>
                </a:solidFill>
                <a:latin typeface="Gill Sans MT"/>
                <a:cs typeface="Gill Sans MT"/>
              </a:rPr>
              <a:t>of</a:t>
            </a:r>
            <a:r>
              <a:rPr sz="1900" kern="0" spc="-35" dirty="0">
                <a:solidFill>
                  <a:srgbClr val="585858"/>
                </a:solidFill>
                <a:latin typeface="Gill Sans MT"/>
                <a:cs typeface="Gill Sans MT"/>
              </a:rPr>
              <a:t> </a:t>
            </a:r>
            <a:r>
              <a:rPr sz="1900" kern="0" dirty="0">
                <a:solidFill>
                  <a:srgbClr val="585858"/>
                </a:solidFill>
                <a:latin typeface="Gill Sans MT"/>
                <a:cs typeface="Gill Sans MT"/>
              </a:rPr>
              <a:t>a</a:t>
            </a:r>
            <a:r>
              <a:rPr sz="1900" kern="0" spc="-40" dirty="0">
                <a:solidFill>
                  <a:srgbClr val="585858"/>
                </a:solidFill>
                <a:latin typeface="Gill Sans MT"/>
                <a:cs typeface="Gill Sans MT"/>
              </a:rPr>
              <a:t> </a:t>
            </a:r>
            <a:r>
              <a:rPr sz="1900" kern="0" spc="-10" dirty="0">
                <a:solidFill>
                  <a:srgbClr val="585858"/>
                </a:solidFill>
                <a:latin typeface="Gill Sans MT"/>
                <a:cs typeface="Gill Sans MT"/>
              </a:rPr>
              <a:t>topic</a:t>
            </a:r>
            <a:endParaRPr sz="1900" kern="0">
              <a:solidFill>
                <a:sysClr val="windowText" lastClr="000000"/>
              </a:solidFill>
              <a:latin typeface="Gill Sans MT"/>
              <a:cs typeface="Gill Sans MT"/>
            </a:endParaRPr>
          </a:p>
          <a:p>
            <a:pPr marL="241300" indent="-228600" eaLnBrk="1" fontAlgn="auto" hangingPunct="1">
              <a:spcBef>
                <a:spcPts val="480"/>
              </a:spcBef>
              <a:spcAft>
                <a:spcPts val="0"/>
              </a:spcAft>
              <a:buClr>
                <a:srgbClr val="17406C"/>
              </a:buClr>
              <a:buFont typeface="Arial"/>
              <a:buChar char="•"/>
              <a:tabLst>
                <a:tab pos="240665" algn="l"/>
                <a:tab pos="241300" algn="l"/>
              </a:tabLst>
              <a:defRPr/>
            </a:pPr>
            <a:r>
              <a:rPr sz="1900" kern="0" dirty="0">
                <a:solidFill>
                  <a:srgbClr val="585858"/>
                </a:solidFill>
                <a:latin typeface="Gill Sans MT"/>
                <a:cs typeface="Gill Sans MT"/>
              </a:rPr>
              <a:t>All</a:t>
            </a:r>
            <a:r>
              <a:rPr sz="1900" kern="0" spc="-70" dirty="0">
                <a:solidFill>
                  <a:srgbClr val="585858"/>
                </a:solidFill>
                <a:latin typeface="Gill Sans MT"/>
                <a:cs typeface="Gill Sans MT"/>
              </a:rPr>
              <a:t> </a:t>
            </a:r>
            <a:r>
              <a:rPr sz="1900" kern="0" spc="-10" dirty="0">
                <a:solidFill>
                  <a:srgbClr val="585858"/>
                </a:solidFill>
                <a:latin typeface="Gill Sans MT"/>
                <a:cs typeface="Gill Sans MT"/>
              </a:rPr>
              <a:t>research</a:t>
            </a:r>
            <a:r>
              <a:rPr sz="1900" kern="0" spc="-80" dirty="0">
                <a:solidFill>
                  <a:srgbClr val="585858"/>
                </a:solidFill>
                <a:latin typeface="Gill Sans MT"/>
                <a:cs typeface="Gill Sans MT"/>
              </a:rPr>
              <a:t> </a:t>
            </a:r>
            <a:r>
              <a:rPr sz="1900" kern="0" dirty="0">
                <a:solidFill>
                  <a:srgbClr val="585858"/>
                </a:solidFill>
                <a:latin typeface="Gill Sans MT"/>
                <a:cs typeface="Gill Sans MT"/>
              </a:rPr>
              <a:t>studies</a:t>
            </a:r>
            <a:r>
              <a:rPr sz="1900" kern="0" spc="-85" dirty="0">
                <a:solidFill>
                  <a:srgbClr val="585858"/>
                </a:solidFill>
                <a:latin typeface="Gill Sans MT"/>
                <a:cs typeface="Gill Sans MT"/>
              </a:rPr>
              <a:t> </a:t>
            </a:r>
            <a:r>
              <a:rPr sz="1900" kern="0" dirty="0">
                <a:solidFill>
                  <a:srgbClr val="585858"/>
                </a:solidFill>
                <a:latin typeface="Gill Sans MT"/>
                <a:cs typeface="Gill Sans MT"/>
              </a:rPr>
              <a:t>will</a:t>
            </a:r>
            <a:r>
              <a:rPr sz="1900" kern="0" spc="-90" dirty="0">
                <a:solidFill>
                  <a:srgbClr val="585858"/>
                </a:solidFill>
                <a:latin typeface="Gill Sans MT"/>
                <a:cs typeface="Gill Sans MT"/>
              </a:rPr>
              <a:t> </a:t>
            </a:r>
            <a:r>
              <a:rPr sz="1900" kern="0" spc="-10" dirty="0">
                <a:solidFill>
                  <a:srgbClr val="585858"/>
                </a:solidFill>
                <a:latin typeface="Gill Sans MT"/>
                <a:cs typeface="Gill Sans MT"/>
              </a:rPr>
              <a:t>have</a:t>
            </a:r>
            <a:r>
              <a:rPr sz="1900" kern="0" spc="-40" dirty="0">
                <a:solidFill>
                  <a:srgbClr val="585858"/>
                </a:solidFill>
                <a:latin typeface="Gill Sans MT"/>
                <a:cs typeface="Gill Sans MT"/>
              </a:rPr>
              <a:t> </a:t>
            </a:r>
            <a:r>
              <a:rPr sz="1900" kern="0" dirty="0">
                <a:solidFill>
                  <a:srgbClr val="585858"/>
                </a:solidFill>
                <a:latin typeface="Gill Sans MT"/>
                <a:cs typeface="Gill Sans MT"/>
              </a:rPr>
              <a:t>a</a:t>
            </a:r>
            <a:r>
              <a:rPr sz="1900" kern="0" spc="-65" dirty="0">
                <a:solidFill>
                  <a:srgbClr val="585858"/>
                </a:solidFill>
                <a:latin typeface="Gill Sans MT"/>
                <a:cs typeface="Gill Sans MT"/>
              </a:rPr>
              <a:t> </a:t>
            </a:r>
            <a:r>
              <a:rPr sz="1900" kern="0" dirty="0">
                <a:solidFill>
                  <a:srgbClr val="585858"/>
                </a:solidFill>
                <a:latin typeface="Gill Sans MT"/>
                <a:cs typeface="Gill Sans MT"/>
              </a:rPr>
              <a:t>limited</a:t>
            </a:r>
            <a:r>
              <a:rPr sz="1900" kern="0" spc="-90" dirty="0">
                <a:solidFill>
                  <a:srgbClr val="585858"/>
                </a:solidFill>
                <a:latin typeface="Gill Sans MT"/>
                <a:cs typeface="Gill Sans MT"/>
              </a:rPr>
              <a:t> </a:t>
            </a:r>
            <a:r>
              <a:rPr sz="1900" kern="0" dirty="0">
                <a:solidFill>
                  <a:srgbClr val="585858"/>
                </a:solidFill>
                <a:latin typeface="Gill Sans MT"/>
                <a:cs typeface="Gill Sans MT"/>
              </a:rPr>
              <a:t>literature</a:t>
            </a:r>
            <a:r>
              <a:rPr sz="1900" kern="0" spc="-80" dirty="0">
                <a:solidFill>
                  <a:srgbClr val="585858"/>
                </a:solidFill>
                <a:latin typeface="Gill Sans MT"/>
                <a:cs typeface="Gill Sans MT"/>
              </a:rPr>
              <a:t> </a:t>
            </a:r>
            <a:r>
              <a:rPr sz="1900" kern="0" spc="-10" dirty="0">
                <a:solidFill>
                  <a:srgbClr val="585858"/>
                </a:solidFill>
                <a:latin typeface="Gill Sans MT"/>
                <a:cs typeface="Gill Sans MT"/>
              </a:rPr>
              <a:t>survey</a:t>
            </a:r>
            <a:endParaRPr sz="1900" kern="0">
              <a:solidFill>
                <a:sysClr val="windowText" lastClr="000000"/>
              </a:solidFill>
              <a:latin typeface="Gill Sans MT"/>
              <a:cs typeface="Gill Sans MT"/>
            </a:endParaRPr>
          </a:p>
          <a:p>
            <a:pPr marL="241300" indent="-228600" eaLnBrk="1" fontAlgn="auto" hangingPunct="1">
              <a:spcBef>
                <a:spcPts val="470"/>
              </a:spcBef>
              <a:spcAft>
                <a:spcPts val="0"/>
              </a:spcAft>
              <a:buClr>
                <a:srgbClr val="17406C"/>
              </a:buClr>
              <a:buFont typeface="Arial"/>
              <a:buChar char="•"/>
              <a:tabLst>
                <a:tab pos="240665" algn="l"/>
                <a:tab pos="241300" algn="l"/>
              </a:tabLst>
              <a:defRPr/>
            </a:pPr>
            <a:r>
              <a:rPr sz="1900" kern="0" dirty="0">
                <a:solidFill>
                  <a:srgbClr val="585858"/>
                </a:solidFill>
                <a:latin typeface="Gill Sans MT"/>
                <a:cs typeface="Gill Sans MT"/>
              </a:rPr>
              <a:t>Extended</a:t>
            </a:r>
            <a:r>
              <a:rPr sz="1900" kern="0" spc="-50" dirty="0">
                <a:solidFill>
                  <a:srgbClr val="585858"/>
                </a:solidFill>
                <a:latin typeface="Gill Sans MT"/>
                <a:cs typeface="Gill Sans MT"/>
              </a:rPr>
              <a:t> </a:t>
            </a:r>
            <a:r>
              <a:rPr sz="1900" kern="0" dirty="0">
                <a:solidFill>
                  <a:srgbClr val="585858"/>
                </a:solidFill>
                <a:latin typeface="Gill Sans MT"/>
                <a:cs typeface="Gill Sans MT"/>
              </a:rPr>
              <a:t>literature</a:t>
            </a:r>
            <a:r>
              <a:rPr sz="1900" kern="0" spc="-60" dirty="0">
                <a:solidFill>
                  <a:srgbClr val="585858"/>
                </a:solidFill>
                <a:latin typeface="Gill Sans MT"/>
                <a:cs typeface="Gill Sans MT"/>
              </a:rPr>
              <a:t> </a:t>
            </a:r>
            <a:r>
              <a:rPr sz="1900" kern="0" dirty="0">
                <a:solidFill>
                  <a:srgbClr val="585858"/>
                </a:solidFill>
                <a:latin typeface="Gill Sans MT"/>
                <a:cs typeface="Gill Sans MT"/>
              </a:rPr>
              <a:t>survey</a:t>
            </a:r>
            <a:r>
              <a:rPr sz="1900" kern="0" spc="-45" dirty="0">
                <a:solidFill>
                  <a:srgbClr val="585858"/>
                </a:solidFill>
                <a:latin typeface="Gill Sans MT"/>
                <a:cs typeface="Gill Sans MT"/>
              </a:rPr>
              <a:t> </a:t>
            </a:r>
            <a:r>
              <a:rPr sz="1900" kern="0" dirty="0">
                <a:solidFill>
                  <a:srgbClr val="585858"/>
                </a:solidFill>
                <a:latin typeface="Gill Sans MT"/>
                <a:cs typeface="Gill Sans MT"/>
              </a:rPr>
              <a:t>is</a:t>
            </a:r>
            <a:r>
              <a:rPr sz="1900" kern="0" spc="-50" dirty="0">
                <a:solidFill>
                  <a:srgbClr val="585858"/>
                </a:solidFill>
                <a:latin typeface="Gill Sans MT"/>
                <a:cs typeface="Gill Sans MT"/>
              </a:rPr>
              <a:t> </a:t>
            </a:r>
            <a:r>
              <a:rPr sz="1900" kern="0" dirty="0">
                <a:solidFill>
                  <a:srgbClr val="585858"/>
                </a:solidFill>
                <a:latin typeface="Gill Sans MT"/>
                <a:cs typeface="Gill Sans MT"/>
              </a:rPr>
              <a:t>when</a:t>
            </a:r>
            <a:r>
              <a:rPr sz="1900" kern="0" spc="-50" dirty="0">
                <a:solidFill>
                  <a:srgbClr val="585858"/>
                </a:solidFill>
                <a:latin typeface="Gill Sans MT"/>
                <a:cs typeface="Gill Sans MT"/>
              </a:rPr>
              <a:t> </a:t>
            </a:r>
            <a:r>
              <a:rPr sz="1900" kern="0" dirty="0">
                <a:solidFill>
                  <a:srgbClr val="585858"/>
                </a:solidFill>
                <a:latin typeface="Gill Sans MT"/>
                <a:cs typeface="Gill Sans MT"/>
              </a:rPr>
              <a:t>it</a:t>
            </a:r>
            <a:r>
              <a:rPr sz="1900" kern="0" spc="-45" dirty="0">
                <a:solidFill>
                  <a:srgbClr val="585858"/>
                </a:solidFill>
                <a:latin typeface="Gill Sans MT"/>
                <a:cs typeface="Gill Sans MT"/>
              </a:rPr>
              <a:t> </a:t>
            </a:r>
            <a:r>
              <a:rPr sz="1900" kern="0" dirty="0">
                <a:solidFill>
                  <a:srgbClr val="585858"/>
                </a:solidFill>
                <a:latin typeface="Gill Sans MT"/>
                <a:cs typeface="Gill Sans MT"/>
              </a:rPr>
              <a:t>is</a:t>
            </a:r>
            <a:r>
              <a:rPr sz="1900" kern="0" spc="-50" dirty="0">
                <a:solidFill>
                  <a:srgbClr val="585858"/>
                </a:solidFill>
                <a:latin typeface="Gill Sans MT"/>
                <a:cs typeface="Gill Sans MT"/>
              </a:rPr>
              <a:t> </a:t>
            </a:r>
            <a:r>
              <a:rPr sz="1900" kern="0" dirty="0">
                <a:solidFill>
                  <a:srgbClr val="585858"/>
                </a:solidFill>
                <a:latin typeface="Gill Sans MT"/>
                <a:cs typeface="Gill Sans MT"/>
              </a:rPr>
              <a:t>the</a:t>
            </a:r>
            <a:r>
              <a:rPr sz="1900" kern="0" spc="-40" dirty="0">
                <a:solidFill>
                  <a:srgbClr val="585858"/>
                </a:solidFill>
                <a:latin typeface="Gill Sans MT"/>
                <a:cs typeface="Gill Sans MT"/>
              </a:rPr>
              <a:t> </a:t>
            </a:r>
            <a:r>
              <a:rPr sz="1900" kern="0" dirty="0">
                <a:solidFill>
                  <a:srgbClr val="585858"/>
                </a:solidFill>
                <a:latin typeface="Gill Sans MT"/>
                <a:cs typeface="Gill Sans MT"/>
              </a:rPr>
              <a:t>main</a:t>
            </a:r>
            <a:r>
              <a:rPr sz="1900" kern="0" spc="-45" dirty="0">
                <a:solidFill>
                  <a:srgbClr val="585858"/>
                </a:solidFill>
                <a:latin typeface="Gill Sans MT"/>
                <a:cs typeface="Gill Sans MT"/>
              </a:rPr>
              <a:t> </a:t>
            </a:r>
            <a:r>
              <a:rPr sz="1900" kern="0" dirty="0">
                <a:solidFill>
                  <a:srgbClr val="585858"/>
                </a:solidFill>
                <a:latin typeface="Gill Sans MT"/>
                <a:cs typeface="Gill Sans MT"/>
              </a:rPr>
              <a:t>focus</a:t>
            </a:r>
            <a:r>
              <a:rPr sz="1900" kern="0" spc="-35" dirty="0">
                <a:solidFill>
                  <a:srgbClr val="585858"/>
                </a:solidFill>
                <a:latin typeface="Gill Sans MT"/>
                <a:cs typeface="Gill Sans MT"/>
              </a:rPr>
              <a:t> </a:t>
            </a:r>
            <a:r>
              <a:rPr sz="1900" kern="0" dirty="0">
                <a:solidFill>
                  <a:srgbClr val="585858"/>
                </a:solidFill>
                <a:latin typeface="Gill Sans MT"/>
                <a:cs typeface="Gill Sans MT"/>
              </a:rPr>
              <a:t>of</a:t>
            </a:r>
            <a:r>
              <a:rPr sz="1900" kern="0" spc="-50" dirty="0">
                <a:solidFill>
                  <a:srgbClr val="585858"/>
                </a:solidFill>
                <a:latin typeface="Gill Sans MT"/>
                <a:cs typeface="Gill Sans MT"/>
              </a:rPr>
              <a:t> </a:t>
            </a:r>
            <a:r>
              <a:rPr sz="1900" kern="0" dirty="0">
                <a:solidFill>
                  <a:srgbClr val="585858"/>
                </a:solidFill>
                <a:latin typeface="Gill Sans MT"/>
                <a:cs typeface="Gill Sans MT"/>
              </a:rPr>
              <a:t>the</a:t>
            </a:r>
            <a:r>
              <a:rPr sz="1900" kern="0" spc="-25" dirty="0">
                <a:solidFill>
                  <a:srgbClr val="585858"/>
                </a:solidFill>
                <a:latin typeface="Gill Sans MT"/>
                <a:cs typeface="Gill Sans MT"/>
              </a:rPr>
              <a:t> </a:t>
            </a:r>
            <a:r>
              <a:rPr sz="1900" kern="0" spc="-10" dirty="0">
                <a:solidFill>
                  <a:srgbClr val="585858"/>
                </a:solidFill>
                <a:latin typeface="Gill Sans MT"/>
                <a:cs typeface="Gill Sans MT"/>
              </a:rPr>
              <a:t>research</a:t>
            </a:r>
            <a:endParaRPr sz="1900" kern="0">
              <a:solidFill>
                <a:sysClr val="windowText" lastClr="000000"/>
              </a:solidFill>
              <a:latin typeface="Gill Sans MT"/>
              <a:cs typeface="Gill Sans MT"/>
            </a:endParaRPr>
          </a:p>
          <a:p>
            <a:pPr marL="241300" indent="-228600" eaLnBrk="1" fontAlgn="auto" hangingPunct="1">
              <a:spcBef>
                <a:spcPts val="465"/>
              </a:spcBef>
              <a:spcAft>
                <a:spcPts val="0"/>
              </a:spcAft>
              <a:buClr>
                <a:srgbClr val="17406C"/>
              </a:buClr>
              <a:buFont typeface="Arial"/>
              <a:buChar char="•"/>
              <a:tabLst>
                <a:tab pos="240665" algn="l"/>
                <a:tab pos="241300" algn="l"/>
              </a:tabLst>
              <a:defRPr/>
            </a:pPr>
            <a:r>
              <a:rPr sz="1900" kern="0" dirty="0">
                <a:solidFill>
                  <a:srgbClr val="585858"/>
                </a:solidFill>
                <a:latin typeface="Gill Sans MT"/>
                <a:cs typeface="Gill Sans MT"/>
              </a:rPr>
              <a:t>Requires</a:t>
            </a:r>
            <a:r>
              <a:rPr sz="1900" kern="0" spc="-50" dirty="0">
                <a:solidFill>
                  <a:srgbClr val="585858"/>
                </a:solidFill>
                <a:latin typeface="Gill Sans MT"/>
                <a:cs typeface="Gill Sans MT"/>
              </a:rPr>
              <a:t> </a:t>
            </a:r>
            <a:r>
              <a:rPr sz="1900" kern="0" dirty="0">
                <a:solidFill>
                  <a:srgbClr val="585858"/>
                </a:solidFill>
                <a:latin typeface="Gill Sans MT"/>
                <a:cs typeface="Gill Sans MT"/>
              </a:rPr>
              <a:t>a</a:t>
            </a:r>
            <a:r>
              <a:rPr sz="1900" kern="0" spc="-35" dirty="0">
                <a:solidFill>
                  <a:srgbClr val="585858"/>
                </a:solidFill>
                <a:latin typeface="Gill Sans MT"/>
                <a:cs typeface="Gill Sans MT"/>
              </a:rPr>
              <a:t> </a:t>
            </a:r>
            <a:r>
              <a:rPr sz="1900" u="sng" kern="0" dirty="0">
                <a:solidFill>
                  <a:srgbClr val="585858"/>
                </a:solidFill>
                <a:uFill>
                  <a:solidFill>
                    <a:srgbClr val="585858"/>
                  </a:solidFill>
                </a:uFill>
                <a:latin typeface="Gill Sans MT"/>
                <a:cs typeface="Gill Sans MT"/>
              </a:rPr>
              <a:t>lot</a:t>
            </a:r>
            <a:r>
              <a:rPr sz="1900" kern="0" spc="-40" dirty="0">
                <a:solidFill>
                  <a:srgbClr val="585858"/>
                </a:solidFill>
                <a:latin typeface="Gill Sans MT"/>
                <a:cs typeface="Gill Sans MT"/>
              </a:rPr>
              <a:t> </a:t>
            </a:r>
            <a:r>
              <a:rPr sz="1900" kern="0" dirty="0">
                <a:solidFill>
                  <a:srgbClr val="585858"/>
                </a:solidFill>
                <a:latin typeface="Gill Sans MT"/>
                <a:cs typeface="Gill Sans MT"/>
              </a:rPr>
              <a:t>of</a:t>
            </a:r>
            <a:r>
              <a:rPr sz="1900" kern="0" spc="-40" dirty="0">
                <a:solidFill>
                  <a:srgbClr val="585858"/>
                </a:solidFill>
                <a:latin typeface="Gill Sans MT"/>
                <a:cs typeface="Gill Sans MT"/>
              </a:rPr>
              <a:t> </a:t>
            </a:r>
            <a:r>
              <a:rPr sz="1900" kern="0" spc="-10" dirty="0">
                <a:solidFill>
                  <a:srgbClr val="585858"/>
                </a:solidFill>
                <a:latin typeface="Gill Sans MT"/>
                <a:cs typeface="Gill Sans MT"/>
              </a:rPr>
              <a:t>reading</a:t>
            </a:r>
            <a:endParaRPr sz="1900" kern="0">
              <a:solidFill>
                <a:sysClr val="windowText" lastClr="000000"/>
              </a:solidFill>
              <a:latin typeface="Gill Sans MT"/>
              <a:cs typeface="Gill Sans MT"/>
            </a:endParaRPr>
          </a:p>
          <a:p>
            <a:pPr marL="241300" indent="-228600" eaLnBrk="1" fontAlgn="auto" hangingPunct="1">
              <a:lnSpc>
                <a:spcPts val="2165"/>
              </a:lnSpc>
              <a:spcBef>
                <a:spcPts val="480"/>
              </a:spcBef>
              <a:spcAft>
                <a:spcPts val="0"/>
              </a:spcAft>
              <a:buClr>
                <a:srgbClr val="17406C"/>
              </a:buClr>
              <a:buFont typeface="Arial"/>
              <a:buChar char="•"/>
              <a:tabLst>
                <a:tab pos="240665" algn="l"/>
                <a:tab pos="241300" algn="l"/>
              </a:tabLst>
              <a:defRPr/>
            </a:pPr>
            <a:r>
              <a:rPr sz="1900" kern="0" dirty="0">
                <a:solidFill>
                  <a:srgbClr val="585858"/>
                </a:solidFill>
                <a:latin typeface="Gill Sans MT"/>
                <a:cs typeface="Gill Sans MT"/>
              </a:rPr>
              <a:t>Although</a:t>
            </a:r>
            <a:r>
              <a:rPr sz="1900" kern="0" spc="-75" dirty="0">
                <a:solidFill>
                  <a:srgbClr val="585858"/>
                </a:solidFill>
                <a:latin typeface="Gill Sans MT"/>
                <a:cs typeface="Gill Sans MT"/>
              </a:rPr>
              <a:t> </a:t>
            </a:r>
            <a:r>
              <a:rPr sz="1900" kern="0" spc="-10" dirty="0">
                <a:solidFill>
                  <a:srgbClr val="585858"/>
                </a:solidFill>
                <a:latin typeface="Gill Sans MT"/>
                <a:cs typeface="Gill Sans MT"/>
              </a:rPr>
              <a:t>no</a:t>
            </a:r>
            <a:r>
              <a:rPr sz="1900" kern="0" spc="-185" dirty="0">
                <a:solidFill>
                  <a:srgbClr val="585858"/>
                </a:solidFill>
                <a:latin typeface="Gill Sans MT"/>
                <a:cs typeface="Gill Sans MT"/>
              </a:rPr>
              <a:t> </a:t>
            </a:r>
            <a:r>
              <a:rPr sz="1900" kern="0" dirty="0">
                <a:solidFill>
                  <a:srgbClr val="585858"/>
                </a:solidFill>
                <a:latin typeface="Gill Sans MT"/>
                <a:cs typeface="Gill Sans MT"/>
              </a:rPr>
              <a:t>“new”</a:t>
            </a:r>
            <a:r>
              <a:rPr sz="1900" kern="0" spc="-40" dirty="0">
                <a:solidFill>
                  <a:srgbClr val="585858"/>
                </a:solidFill>
                <a:latin typeface="Gill Sans MT"/>
                <a:cs typeface="Gill Sans MT"/>
              </a:rPr>
              <a:t> </a:t>
            </a:r>
            <a:r>
              <a:rPr sz="1900" kern="0" dirty="0">
                <a:solidFill>
                  <a:srgbClr val="585858"/>
                </a:solidFill>
                <a:latin typeface="Gill Sans MT"/>
                <a:cs typeface="Gill Sans MT"/>
              </a:rPr>
              <a:t>contribution</a:t>
            </a:r>
            <a:r>
              <a:rPr sz="1900" kern="0" spc="-35" dirty="0">
                <a:solidFill>
                  <a:srgbClr val="585858"/>
                </a:solidFill>
                <a:latin typeface="Gill Sans MT"/>
                <a:cs typeface="Gill Sans MT"/>
              </a:rPr>
              <a:t> </a:t>
            </a:r>
            <a:r>
              <a:rPr sz="1900" kern="0" dirty="0">
                <a:solidFill>
                  <a:srgbClr val="585858"/>
                </a:solidFill>
                <a:latin typeface="Gill Sans MT"/>
                <a:cs typeface="Gill Sans MT"/>
              </a:rPr>
              <a:t>in</a:t>
            </a:r>
            <a:r>
              <a:rPr sz="1900" kern="0" spc="-45" dirty="0">
                <a:solidFill>
                  <a:srgbClr val="585858"/>
                </a:solidFill>
                <a:latin typeface="Gill Sans MT"/>
                <a:cs typeface="Gill Sans MT"/>
              </a:rPr>
              <a:t> </a:t>
            </a:r>
            <a:r>
              <a:rPr sz="1900" kern="0" dirty="0">
                <a:solidFill>
                  <a:srgbClr val="585858"/>
                </a:solidFill>
                <a:latin typeface="Gill Sans MT"/>
                <a:cs typeface="Gill Sans MT"/>
              </a:rPr>
              <a:t>terms</a:t>
            </a:r>
            <a:r>
              <a:rPr sz="1900" kern="0" spc="-40" dirty="0">
                <a:solidFill>
                  <a:srgbClr val="585858"/>
                </a:solidFill>
                <a:latin typeface="Gill Sans MT"/>
                <a:cs typeface="Gill Sans MT"/>
              </a:rPr>
              <a:t> </a:t>
            </a:r>
            <a:r>
              <a:rPr sz="1900" kern="0" dirty="0">
                <a:solidFill>
                  <a:srgbClr val="585858"/>
                </a:solidFill>
                <a:latin typeface="Gill Sans MT"/>
                <a:cs typeface="Gill Sans MT"/>
              </a:rPr>
              <a:t>of</a:t>
            </a:r>
            <a:r>
              <a:rPr sz="1900" kern="0" spc="-40" dirty="0">
                <a:solidFill>
                  <a:srgbClr val="585858"/>
                </a:solidFill>
                <a:latin typeface="Gill Sans MT"/>
                <a:cs typeface="Gill Sans MT"/>
              </a:rPr>
              <a:t> </a:t>
            </a:r>
            <a:r>
              <a:rPr sz="1900" kern="0" spc="-20" dirty="0">
                <a:solidFill>
                  <a:srgbClr val="585858"/>
                </a:solidFill>
                <a:latin typeface="Gill Sans MT"/>
                <a:cs typeface="Gill Sans MT"/>
              </a:rPr>
              <a:t>results,</a:t>
            </a:r>
            <a:r>
              <a:rPr sz="1900" kern="0" spc="-225" dirty="0">
                <a:solidFill>
                  <a:srgbClr val="585858"/>
                </a:solidFill>
                <a:latin typeface="Gill Sans MT"/>
                <a:cs typeface="Gill Sans MT"/>
              </a:rPr>
              <a:t> </a:t>
            </a:r>
            <a:r>
              <a:rPr sz="1900" kern="0" dirty="0">
                <a:solidFill>
                  <a:srgbClr val="585858"/>
                </a:solidFill>
                <a:latin typeface="Gill Sans MT"/>
                <a:cs typeface="Gill Sans MT"/>
              </a:rPr>
              <a:t>extended</a:t>
            </a:r>
            <a:r>
              <a:rPr sz="1900" kern="0" spc="-40" dirty="0">
                <a:solidFill>
                  <a:srgbClr val="585858"/>
                </a:solidFill>
                <a:latin typeface="Gill Sans MT"/>
                <a:cs typeface="Gill Sans MT"/>
              </a:rPr>
              <a:t> </a:t>
            </a:r>
            <a:r>
              <a:rPr sz="1900" kern="0" spc="-10" dirty="0">
                <a:solidFill>
                  <a:srgbClr val="585858"/>
                </a:solidFill>
                <a:latin typeface="Gill Sans MT"/>
                <a:cs typeface="Gill Sans MT"/>
              </a:rPr>
              <a:t>literature</a:t>
            </a:r>
            <a:endParaRPr sz="1900" kern="0">
              <a:solidFill>
                <a:sysClr val="windowText" lastClr="000000"/>
              </a:solidFill>
              <a:latin typeface="Gill Sans MT"/>
              <a:cs typeface="Gill Sans MT"/>
            </a:endParaRPr>
          </a:p>
          <a:p>
            <a:pPr marL="241300" eaLnBrk="1" fontAlgn="auto" hangingPunct="1">
              <a:lnSpc>
                <a:spcPts val="2165"/>
              </a:lnSpc>
              <a:spcBef>
                <a:spcPts val="0"/>
              </a:spcBef>
              <a:spcAft>
                <a:spcPts val="0"/>
              </a:spcAft>
              <a:defRPr/>
            </a:pPr>
            <a:r>
              <a:rPr sz="1900" kern="0" dirty="0">
                <a:solidFill>
                  <a:srgbClr val="585858"/>
                </a:solidFill>
                <a:latin typeface="Gill Sans MT"/>
                <a:cs typeface="Gill Sans MT"/>
              </a:rPr>
              <a:t>surveys</a:t>
            </a:r>
            <a:r>
              <a:rPr sz="1900" kern="0" spc="-60" dirty="0">
                <a:solidFill>
                  <a:srgbClr val="585858"/>
                </a:solidFill>
                <a:latin typeface="Gill Sans MT"/>
                <a:cs typeface="Gill Sans MT"/>
              </a:rPr>
              <a:t> </a:t>
            </a:r>
            <a:r>
              <a:rPr sz="1900" kern="0" dirty="0">
                <a:solidFill>
                  <a:srgbClr val="585858"/>
                </a:solidFill>
                <a:latin typeface="Gill Sans MT"/>
                <a:cs typeface="Gill Sans MT"/>
              </a:rPr>
              <a:t>should</a:t>
            </a:r>
            <a:r>
              <a:rPr sz="1900" kern="0" spc="-50" dirty="0">
                <a:solidFill>
                  <a:srgbClr val="585858"/>
                </a:solidFill>
                <a:latin typeface="Gill Sans MT"/>
                <a:cs typeface="Gill Sans MT"/>
              </a:rPr>
              <a:t> </a:t>
            </a:r>
            <a:r>
              <a:rPr sz="1900" kern="0" spc="-10" dirty="0">
                <a:solidFill>
                  <a:srgbClr val="585858"/>
                </a:solidFill>
                <a:latin typeface="Gill Sans MT"/>
                <a:cs typeface="Gill Sans MT"/>
              </a:rPr>
              <a:t>provide</a:t>
            </a:r>
            <a:r>
              <a:rPr sz="1900" kern="0" spc="-50" dirty="0">
                <a:solidFill>
                  <a:srgbClr val="585858"/>
                </a:solidFill>
                <a:latin typeface="Gill Sans MT"/>
                <a:cs typeface="Gill Sans MT"/>
              </a:rPr>
              <a:t> </a:t>
            </a:r>
            <a:r>
              <a:rPr sz="1900" kern="0" dirty="0">
                <a:solidFill>
                  <a:srgbClr val="585858"/>
                </a:solidFill>
                <a:latin typeface="Gill Sans MT"/>
                <a:cs typeface="Gill Sans MT"/>
              </a:rPr>
              <a:t>new</a:t>
            </a:r>
            <a:r>
              <a:rPr sz="1900" kern="0" spc="-45" dirty="0">
                <a:solidFill>
                  <a:srgbClr val="585858"/>
                </a:solidFill>
                <a:latin typeface="Gill Sans MT"/>
                <a:cs typeface="Gill Sans MT"/>
              </a:rPr>
              <a:t> </a:t>
            </a:r>
            <a:r>
              <a:rPr sz="1900" kern="0" spc="-10" dirty="0">
                <a:solidFill>
                  <a:srgbClr val="585858"/>
                </a:solidFill>
                <a:latin typeface="Gill Sans MT"/>
                <a:cs typeface="Gill Sans MT"/>
              </a:rPr>
              <a:t>perspectives</a:t>
            </a:r>
            <a:r>
              <a:rPr sz="1900" kern="0" spc="-55" dirty="0">
                <a:solidFill>
                  <a:srgbClr val="585858"/>
                </a:solidFill>
                <a:latin typeface="Gill Sans MT"/>
                <a:cs typeface="Gill Sans MT"/>
              </a:rPr>
              <a:t> </a:t>
            </a:r>
            <a:r>
              <a:rPr sz="1900" kern="0" dirty="0">
                <a:solidFill>
                  <a:srgbClr val="585858"/>
                </a:solidFill>
                <a:latin typeface="Gill Sans MT"/>
                <a:cs typeface="Gill Sans MT"/>
              </a:rPr>
              <a:t>on</a:t>
            </a:r>
            <a:r>
              <a:rPr sz="1900" kern="0" spc="-40" dirty="0">
                <a:solidFill>
                  <a:srgbClr val="585858"/>
                </a:solidFill>
                <a:latin typeface="Gill Sans MT"/>
                <a:cs typeface="Gill Sans MT"/>
              </a:rPr>
              <a:t> </a:t>
            </a:r>
            <a:r>
              <a:rPr sz="1900" kern="0" dirty="0">
                <a:solidFill>
                  <a:srgbClr val="585858"/>
                </a:solidFill>
                <a:latin typeface="Gill Sans MT"/>
                <a:cs typeface="Gill Sans MT"/>
              </a:rPr>
              <a:t>the</a:t>
            </a:r>
            <a:r>
              <a:rPr sz="1900" kern="0" spc="-45" dirty="0">
                <a:solidFill>
                  <a:srgbClr val="585858"/>
                </a:solidFill>
                <a:latin typeface="Gill Sans MT"/>
                <a:cs typeface="Gill Sans MT"/>
              </a:rPr>
              <a:t> </a:t>
            </a:r>
            <a:r>
              <a:rPr sz="1900" kern="0" spc="-10" dirty="0">
                <a:solidFill>
                  <a:srgbClr val="585858"/>
                </a:solidFill>
                <a:latin typeface="Gill Sans MT"/>
                <a:cs typeface="Gill Sans MT"/>
              </a:rPr>
              <a:t>field</a:t>
            </a:r>
            <a:endParaRPr sz="1900" kern="0">
              <a:solidFill>
                <a:sysClr val="windowText" lastClr="000000"/>
              </a:solidFill>
              <a:latin typeface="Gill Sans MT"/>
              <a:cs typeface="Gill Sans MT"/>
            </a:endParaRPr>
          </a:p>
          <a:p>
            <a:pPr marL="698500" lvl="1" indent="-229235" eaLnBrk="1" fontAlgn="auto" hangingPunct="1">
              <a:spcBef>
                <a:spcPts val="500"/>
              </a:spcBef>
              <a:spcAft>
                <a:spcPts val="0"/>
              </a:spcAft>
              <a:buClr>
                <a:srgbClr val="17406C"/>
              </a:buClr>
              <a:buFontTx/>
              <a:buChar char="–"/>
              <a:tabLst>
                <a:tab pos="699135" algn="l"/>
              </a:tabLst>
              <a:defRPr/>
            </a:pPr>
            <a:r>
              <a:rPr sz="1700" kern="0" dirty="0">
                <a:solidFill>
                  <a:srgbClr val="585858"/>
                </a:solidFill>
                <a:latin typeface="Gill Sans MT"/>
                <a:cs typeface="Gill Sans MT"/>
              </a:rPr>
              <a:t>New</a:t>
            </a:r>
            <a:r>
              <a:rPr sz="1700" kern="0" spc="-30" dirty="0">
                <a:solidFill>
                  <a:srgbClr val="585858"/>
                </a:solidFill>
                <a:latin typeface="Gill Sans MT"/>
                <a:cs typeface="Gill Sans MT"/>
              </a:rPr>
              <a:t> </a:t>
            </a:r>
            <a:r>
              <a:rPr sz="1700" kern="0" dirty="0">
                <a:solidFill>
                  <a:srgbClr val="585858"/>
                </a:solidFill>
                <a:latin typeface="Gill Sans MT"/>
                <a:cs typeface="Gill Sans MT"/>
              </a:rPr>
              <a:t>structure</a:t>
            </a:r>
            <a:r>
              <a:rPr sz="1700" kern="0" spc="-25" dirty="0">
                <a:solidFill>
                  <a:srgbClr val="585858"/>
                </a:solidFill>
                <a:latin typeface="Gill Sans MT"/>
                <a:cs typeface="Gill Sans MT"/>
              </a:rPr>
              <a:t> </a:t>
            </a:r>
            <a:r>
              <a:rPr sz="1700" kern="0" dirty="0">
                <a:solidFill>
                  <a:srgbClr val="585858"/>
                </a:solidFill>
                <a:latin typeface="Gill Sans MT"/>
                <a:cs typeface="Gill Sans MT"/>
              </a:rPr>
              <a:t>to</a:t>
            </a:r>
            <a:r>
              <a:rPr sz="1700" kern="0" spc="-30" dirty="0">
                <a:solidFill>
                  <a:srgbClr val="585858"/>
                </a:solidFill>
                <a:latin typeface="Gill Sans MT"/>
                <a:cs typeface="Gill Sans MT"/>
              </a:rPr>
              <a:t> </a:t>
            </a:r>
            <a:r>
              <a:rPr sz="1700" kern="0" dirty="0">
                <a:solidFill>
                  <a:srgbClr val="585858"/>
                </a:solidFill>
                <a:latin typeface="Gill Sans MT"/>
                <a:cs typeface="Gill Sans MT"/>
              </a:rPr>
              <a:t>the</a:t>
            </a:r>
            <a:r>
              <a:rPr sz="1700" kern="0" spc="-30" dirty="0">
                <a:solidFill>
                  <a:srgbClr val="585858"/>
                </a:solidFill>
                <a:latin typeface="Gill Sans MT"/>
                <a:cs typeface="Gill Sans MT"/>
              </a:rPr>
              <a:t> </a:t>
            </a:r>
            <a:r>
              <a:rPr sz="1700" kern="0" dirty="0">
                <a:solidFill>
                  <a:srgbClr val="585858"/>
                </a:solidFill>
                <a:latin typeface="Gill Sans MT"/>
                <a:cs typeface="Gill Sans MT"/>
              </a:rPr>
              <a:t>topic</a:t>
            </a:r>
            <a:r>
              <a:rPr sz="1700" kern="0" spc="-15" dirty="0">
                <a:solidFill>
                  <a:srgbClr val="585858"/>
                </a:solidFill>
                <a:latin typeface="Gill Sans MT"/>
                <a:cs typeface="Gill Sans MT"/>
              </a:rPr>
              <a:t> </a:t>
            </a:r>
            <a:r>
              <a:rPr sz="1700" kern="0" dirty="0">
                <a:solidFill>
                  <a:srgbClr val="585858"/>
                </a:solidFill>
                <a:latin typeface="Gill Sans MT"/>
                <a:cs typeface="Gill Sans MT"/>
              </a:rPr>
              <a:t>(classification</a:t>
            </a:r>
            <a:r>
              <a:rPr sz="1700" kern="0" spc="-40" dirty="0">
                <a:solidFill>
                  <a:srgbClr val="585858"/>
                </a:solidFill>
                <a:latin typeface="Gill Sans MT"/>
                <a:cs typeface="Gill Sans MT"/>
              </a:rPr>
              <a:t> </a:t>
            </a:r>
            <a:r>
              <a:rPr sz="1700" kern="0" dirty="0">
                <a:solidFill>
                  <a:srgbClr val="585858"/>
                </a:solidFill>
                <a:latin typeface="Gill Sans MT"/>
                <a:cs typeface="Gill Sans MT"/>
              </a:rPr>
              <a:t>or</a:t>
            </a:r>
            <a:r>
              <a:rPr sz="1700" kern="0" spc="-15" dirty="0">
                <a:solidFill>
                  <a:srgbClr val="585858"/>
                </a:solidFill>
                <a:latin typeface="Gill Sans MT"/>
                <a:cs typeface="Gill Sans MT"/>
              </a:rPr>
              <a:t> </a:t>
            </a:r>
            <a:r>
              <a:rPr sz="1700" kern="0" spc="-10" dirty="0">
                <a:solidFill>
                  <a:srgbClr val="585858"/>
                </a:solidFill>
                <a:latin typeface="Gill Sans MT"/>
                <a:cs typeface="Gill Sans MT"/>
              </a:rPr>
              <a:t>taxonomy)</a:t>
            </a:r>
            <a:endParaRPr sz="1700" kern="0">
              <a:solidFill>
                <a:sysClr val="windowText" lastClr="000000"/>
              </a:solidFill>
              <a:latin typeface="Gill Sans MT"/>
              <a:cs typeface="Gill Sans MT"/>
            </a:endParaRPr>
          </a:p>
          <a:p>
            <a:pPr marL="698500" lvl="1" indent="-229235" eaLnBrk="1" fontAlgn="auto" hangingPunct="1">
              <a:spcBef>
                <a:spcPts val="495"/>
              </a:spcBef>
              <a:spcAft>
                <a:spcPts val="0"/>
              </a:spcAft>
              <a:buClr>
                <a:srgbClr val="17406C"/>
              </a:buClr>
              <a:buFontTx/>
              <a:buChar char="–"/>
              <a:tabLst>
                <a:tab pos="699135" algn="l"/>
              </a:tabLst>
              <a:defRPr/>
            </a:pPr>
            <a:r>
              <a:rPr sz="1700" kern="0" dirty="0">
                <a:solidFill>
                  <a:srgbClr val="585858"/>
                </a:solidFill>
                <a:latin typeface="Gill Sans MT"/>
                <a:cs typeface="Gill Sans MT"/>
              </a:rPr>
              <a:t>A</a:t>
            </a:r>
            <a:r>
              <a:rPr sz="1700" kern="0" spc="-20" dirty="0">
                <a:solidFill>
                  <a:srgbClr val="585858"/>
                </a:solidFill>
                <a:latin typeface="Gill Sans MT"/>
                <a:cs typeface="Gill Sans MT"/>
              </a:rPr>
              <a:t> </a:t>
            </a:r>
            <a:r>
              <a:rPr sz="1700" kern="0" dirty="0">
                <a:solidFill>
                  <a:srgbClr val="585858"/>
                </a:solidFill>
                <a:latin typeface="Gill Sans MT"/>
                <a:cs typeface="Gill Sans MT"/>
              </a:rPr>
              <a:t>new</a:t>
            </a:r>
            <a:r>
              <a:rPr sz="1700" kern="0" spc="-30" dirty="0">
                <a:solidFill>
                  <a:srgbClr val="585858"/>
                </a:solidFill>
                <a:latin typeface="Gill Sans MT"/>
                <a:cs typeface="Gill Sans MT"/>
              </a:rPr>
              <a:t> </a:t>
            </a:r>
            <a:r>
              <a:rPr sz="1700" kern="0" dirty="0">
                <a:solidFill>
                  <a:srgbClr val="585858"/>
                </a:solidFill>
                <a:latin typeface="Gill Sans MT"/>
                <a:cs typeface="Gill Sans MT"/>
              </a:rPr>
              <a:t>way</a:t>
            </a:r>
            <a:r>
              <a:rPr sz="1700" kern="0" spc="-20" dirty="0">
                <a:solidFill>
                  <a:srgbClr val="585858"/>
                </a:solidFill>
                <a:latin typeface="Gill Sans MT"/>
                <a:cs typeface="Gill Sans MT"/>
              </a:rPr>
              <a:t> </a:t>
            </a:r>
            <a:r>
              <a:rPr sz="1700" kern="0" dirty="0">
                <a:solidFill>
                  <a:srgbClr val="585858"/>
                </a:solidFill>
                <a:latin typeface="Gill Sans MT"/>
                <a:cs typeface="Gill Sans MT"/>
              </a:rPr>
              <a:t>of</a:t>
            </a:r>
            <a:r>
              <a:rPr sz="1700" kern="0" spc="-20" dirty="0">
                <a:solidFill>
                  <a:srgbClr val="585858"/>
                </a:solidFill>
                <a:latin typeface="Gill Sans MT"/>
                <a:cs typeface="Gill Sans MT"/>
              </a:rPr>
              <a:t> </a:t>
            </a:r>
            <a:r>
              <a:rPr sz="1700" kern="0" dirty="0">
                <a:solidFill>
                  <a:srgbClr val="585858"/>
                </a:solidFill>
                <a:latin typeface="Gill Sans MT"/>
                <a:cs typeface="Gill Sans MT"/>
              </a:rPr>
              <a:t>understanding</a:t>
            </a:r>
            <a:r>
              <a:rPr sz="1700" kern="0" spc="-50" dirty="0">
                <a:solidFill>
                  <a:srgbClr val="585858"/>
                </a:solidFill>
                <a:latin typeface="Gill Sans MT"/>
                <a:cs typeface="Gill Sans MT"/>
              </a:rPr>
              <a:t> </a:t>
            </a:r>
            <a:r>
              <a:rPr sz="1700" kern="0" dirty="0">
                <a:solidFill>
                  <a:srgbClr val="585858"/>
                </a:solidFill>
                <a:latin typeface="Gill Sans MT"/>
                <a:cs typeface="Gill Sans MT"/>
              </a:rPr>
              <a:t>the</a:t>
            </a:r>
            <a:r>
              <a:rPr sz="1700" kern="0" spc="-25" dirty="0">
                <a:solidFill>
                  <a:srgbClr val="585858"/>
                </a:solidFill>
                <a:latin typeface="Gill Sans MT"/>
                <a:cs typeface="Gill Sans MT"/>
              </a:rPr>
              <a:t> </a:t>
            </a:r>
            <a:r>
              <a:rPr sz="1700" kern="0" spc="-10" dirty="0">
                <a:solidFill>
                  <a:srgbClr val="585858"/>
                </a:solidFill>
                <a:latin typeface="Gill Sans MT"/>
                <a:cs typeface="Gill Sans MT"/>
              </a:rPr>
              <a:t>topic</a:t>
            </a:r>
            <a:endParaRPr sz="1700" kern="0">
              <a:solidFill>
                <a:sysClr val="windowText" lastClr="000000"/>
              </a:solidFill>
              <a:latin typeface="Gill Sans MT"/>
              <a:cs typeface="Gill Sans MT"/>
            </a:endParaRPr>
          </a:p>
          <a:p>
            <a:pPr marL="698500" lvl="1" indent="-229235" eaLnBrk="1" fontAlgn="auto" hangingPunct="1">
              <a:spcBef>
                <a:spcPts val="500"/>
              </a:spcBef>
              <a:spcAft>
                <a:spcPts val="0"/>
              </a:spcAft>
              <a:buClr>
                <a:srgbClr val="17406C"/>
              </a:buClr>
              <a:buFontTx/>
              <a:buChar char="–"/>
              <a:tabLst>
                <a:tab pos="699135" algn="l"/>
              </a:tabLst>
              <a:defRPr/>
            </a:pPr>
            <a:r>
              <a:rPr sz="1700" kern="0" dirty="0">
                <a:solidFill>
                  <a:srgbClr val="585858"/>
                </a:solidFill>
                <a:latin typeface="Gill Sans MT"/>
                <a:cs typeface="Gill Sans MT"/>
              </a:rPr>
              <a:t>Identification</a:t>
            </a:r>
            <a:r>
              <a:rPr sz="1700" kern="0" spc="-25" dirty="0">
                <a:solidFill>
                  <a:srgbClr val="585858"/>
                </a:solidFill>
                <a:latin typeface="Gill Sans MT"/>
                <a:cs typeface="Gill Sans MT"/>
              </a:rPr>
              <a:t> </a:t>
            </a:r>
            <a:r>
              <a:rPr sz="1700" kern="0" dirty="0">
                <a:solidFill>
                  <a:srgbClr val="585858"/>
                </a:solidFill>
                <a:latin typeface="Gill Sans MT"/>
                <a:cs typeface="Gill Sans MT"/>
              </a:rPr>
              <a:t>of</a:t>
            </a:r>
            <a:r>
              <a:rPr sz="1700" kern="0" spc="-5" dirty="0">
                <a:solidFill>
                  <a:srgbClr val="585858"/>
                </a:solidFill>
                <a:latin typeface="Gill Sans MT"/>
                <a:cs typeface="Gill Sans MT"/>
              </a:rPr>
              <a:t> </a:t>
            </a:r>
            <a:r>
              <a:rPr sz="1700" kern="0" dirty="0">
                <a:solidFill>
                  <a:srgbClr val="585858"/>
                </a:solidFill>
                <a:latin typeface="Gill Sans MT"/>
                <a:cs typeface="Gill Sans MT"/>
              </a:rPr>
              <a:t>gaps</a:t>
            </a:r>
            <a:r>
              <a:rPr sz="1700" kern="0" spc="-30" dirty="0">
                <a:solidFill>
                  <a:srgbClr val="585858"/>
                </a:solidFill>
                <a:latin typeface="Gill Sans MT"/>
                <a:cs typeface="Gill Sans MT"/>
              </a:rPr>
              <a:t> </a:t>
            </a:r>
            <a:r>
              <a:rPr sz="1700" kern="0" dirty="0">
                <a:solidFill>
                  <a:srgbClr val="585858"/>
                </a:solidFill>
                <a:latin typeface="Gill Sans MT"/>
                <a:cs typeface="Gill Sans MT"/>
              </a:rPr>
              <a:t>in</a:t>
            </a:r>
            <a:r>
              <a:rPr sz="1700" kern="0" spc="-5" dirty="0">
                <a:solidFill>
                  <a:srgbClr val="585858"/>
                </a:solidFill>
                <a:latin typeface="Gill Sans MT"/>
                <a:cs typeface="Gill Sans MT"/>
              </a:rPr>
              <a:t> </a:t>
            </a:r>
            <a:r>
              <a:rPr sz="1700" kern="0" dirty="0">
                <a:solidFill>
                  <a:srgbClr val="585858"/>
                </a:solidFill>
                <a:latin typeface="Gill Sans MT"/>
                <a:cs typeface="Gill Sans MT"/>
              </a:rPr>
              <a:t>the</a:t>
            </a:r>
            <a:r>
              <a:rPr sz="1700" kern="0" spc="-15" dirty="0">
                <a:solidFill>
                  <a:srgbClr val="585858"/>
                </a:solidFill>
                <a:latin typeface="Gill Sans MT"/>
                <a:cs typeface="Gill Sans MT"/>
              </a:rPr>
              <a:t> </a:t>
            </a:r>
            <a:r>
              <a:rPr sz="1700" kern="0" spc="-10" dirty="0">
                <a:solidFill>
                  <a:srgbClr val="585858"/>
                </a:solidFill>
                <a:latin typeface="Gill Sans MT"/>
                <a:cs typeface="Gill Sans MT"/>
              </a:rPr>
              <a:t>field</a:t>
            </a:r>
            <a:endParaRPr sz="1700" kern="0">
              <a:solidFill>
                <a:sysClr val="windowText" lastClr="000000"/>
              </a:solidFill>
              <a:latin typeface="Gill Sans MT"/>
              <a:cs typeface="Gill Sans MT"/>
            </a:endParaRPr>
          </a:p>
          <a:p>
            <a:pPr marL="241300" indent="-228600" eaLnBrk="1" fontAlgn="auto" hangingPunct="1">
              <a:spcBef>
                <a:spcPts val="465"/>
              </a:spcBef>
              <a:spcAft>
                <a:spcPts val="0"/>
              </a:spcAft>
              <a:buClr>
                <a:srgbClr val="17406C"/>
              </a:buClr>
              <a:buFont typeface="Arial"/>
              <a:buChar char="•"/>
              <a:tabLst>
                <a:tab pos="240665" algn="l"/>
                <a:tab pos="241300" algn="l"/>
              </a:tabLst>
              <a:defRPr/>
            </a:pPr>
            <a:r>
              <a:rPr sz="1900" kern="0" dirty="0">
                <a:solidFill>
                  <a:srgbClr val="585858"/>
                </a:solidFill>
                <a:latin typeface="Gill Sans MT"/>
                <a:cs typeface="Gill Sans MT"/>
              </a:rPr>
              <a:t>It</a:t>
            </a:r>
            <a:r>
              <a:rPr sz="1900" kern="0" spc="-50" dirty="0">
                <a:solidFill>
                  <a:srgbClr val="585858"/>
                </a:solidFill>
                <a:latin typeface="Gill Sans MT"/>
                <a:cs typeface="Gill Sans MT"/>
              </a:rPr>
              <a:t> </a:t>
            </a:r>
            <a:r>
              <a:rPr sz="1900" kern="0" dirty="0">
                <a:solidFill>
                  <a:srgbClr val="585858"/>
                </a:solidFill>
                <a:latin typeface="Gill Sans MT"/>
                <a:cs typeface="Gill Sans MT"/>
              </a:rPr>
              <a:t>is</a:t>
            </a:r>
            <a:r>
              <a:rPr sz="1900" kern="0" spc="-55" dirty="0">
                <a:solidFill>
                  <a:srgbClr val="585858"/>
                </a:solidFill>
                <a:latin typeface="Gill Sans MT"/>
                <a:cs typeface="Gill Sans MT"/>
              </a:rPr>
              <a:t> </a:t>
            </a:r>
            <a:r>
              <a:rPr sz="1900" kern="0" dirty="0">
                <a:solidFill>
                  <a:srgbClr val="585858"/>
                </a:solidFill>
                <a:latin typeface="Gill Sans MT"/>
                <a:cs typeface="Gill Sans MT"/>
              </a:rPr>
              <a:t>all</a:t>
            </a:r>
            <a:r>
              <a:rPr sz="1900" kern="0" spc="-55" dirty="0">
                <a:solidFill>
                  <a:srgbClr val="585858"/>
                </a:solidFill>
                <a:latin typeface="Gill Sans MT"/>
                <a:cs typeface="Gill Sans MT"/>
              </a:rPr>
              <a:t> </a:t>
            </a:r>
            <a:r>
              <a:rPr sz="1900" kern="0" dirty="0">
                <a:solidFill>
                  <a:srgbClr val="585858"/>
                </a:solidFill>
                <a:latin typeface="Gill Sans MT"/>
                <a:cs typeface="Gill Sans MT"/>
              </a:rPr>
              <a:t>about</a:t>
            </a:r>
            <a:r>
              <a:rPr sz="1900" kern="0" spc="-20" dirty="0">
                <a:solidFill>
                  <a:srgbClr val="585858"/>
                </a:solidFill>
                <a:latin typeface="Gill Sans MT"/>
                <a:cs typeface="Gill Sans MT"/>
              </a:rPr>
              <a:t> </a:t>
            </a:r>
            <a:r>
              <a:rPr sz="1900" kern="0" dirty="0">
                <a:solidFill>
                  <a:srgbClr val="585858"/>
                </a:solidFill>
                <a:latin typeface="Gill Sans MT"/>
                <a:cs typeface="Gill Sans MT"/>
              </a:rPr>
              <a:t>classification</a:t>
            </a:r>
            <a:r>
              <a:rPr sz="1900" kern="0" spc="-65" dirty="0">
                <a:solidFill>
                  <a:srgbClr val="585858"/>
                </a:solidFill>
                <a:latin typeface="Gill Sans MT"/>
                <a:cs typeface="Gill Sans MT"/>
              </a:rPr>
              <a:t> </a:t>
            </a:r>
            <a:r>
              <a:rPr sz="1900" kern="0" dirty="0">
                <a:solidFill>
                  <a:srgbClr val="585858"/>
                </a:solidFill>
                <a:latin typeface="Gill Sans MT"/>
                <a:cs typeface="Gill Sans MT"/>
              </a:rPr>
              <a:t>and</a:t>
            </a:r>
            <a:r>
              <a:rPr sz="1900" kern="0" spc="-50" dirty="0">
                <a:solidFill>
                  <a:srgbClr val="585858"/>
                </a:solidFill>
                <a:latin typeface="Gill Sans MT"/>
                <a:cs typeface="Gill Sans MT"/>
              </a:rPr>
              <a:t> </a:t>
            </a:r>
            <a:r>
              <a:rPr sz="1900" kern="0" spc="-10" dirty="0">
                <a:solidFill>
                  <a:srgbClr val="585858"/>
                </a:solidFill>
                <a:latin typeface="Gill Sans MT"/>
                <a:cs typeface="Gill Sans MT"/>
              </a:rPr>
              <a:t>linking</a:t>
            </a:r>
            <a:endParaRPr sz="1900" kern="0">
              <a:solidFill>
                <a:sysClr val="windowText" lastClr="000000"/>
              </a:solidFill>
              <a:latin typeface="Gill Sans MT"/>
              <a:cs typeface="Gill Sans MT"/>
            </a:endParaRPr>
          </a:p>
          <a:p>
            <a:pPr marL="698500" lvl="1" indent="-229235" eaLnBrk="1" fontAlgn="auto" hangingPunct="1">
              <a:spcBef>
                <a:spcPts val="500"/>
              </a:spcBef>
              <a:spcAft>
                <a:spcPts val="0"/>
              </a:spcAft>
              <a:buClr>
                <a:srgbClr val="17406C"/>
              </a:buClr>
              <a:buFontTx/>
              <a:buChar char="–"/>
              <a:tabLst>
                <a:tab pos="699135" algn="l"/>
              </a:tabLst>
              <a:defRPr/>
            </a:pPr>
            <a:r>
              <a:rPr sz="1700" kern="0" spc="-75" dirty="0">
                <a:solidFill>
                  <a:srgbClr val="585858"/>
                </a:solidFill>
                <a:latin typeface="Gill Sans MT"/>
                <a:cs typeface="Gill Sans MT"/>
              </a:rPr>
              <a:t>You</a:t>
            </a:r>
            <a:r>
              <a:rPr sz="1700" kern="0" spc="-20" dirty="0">
                <a:solidFill>
                  <a:srgbClr val="585858"/>
                </a:solidFill>
                <a:latin typeface="Gill Sans MT"/>
                <a:cs typeface="Gill Sans MT"/>
              </a:rPr>
              <a:t> </a:t>
            </a:r>
            <a:r>
              <a:rPr sz="1700" kern="0" dirty="0">
                <a:solidFill>
                  <a:srgbClr val="585858"/>
                </a:solidFill>
                <a:latin typeface="Gill Sans MT"/>
                <a:cs typeface="Gill Sans MT"/>
              </a:rPr>
              <a:t>cannot</a:t>
            </a:r>
            <a:r>
              <a:rPr sz="1700" kern="0" spc="-25" dirty="0">
                <a:solidFill>
                  <a:srgbClr val="585858"/>
                </a:solidFill>
                <a:latin typeface="Gill Sans MT"/>
                <a:cs typeface="Gill Sans MT"/>
              </a:rPr>
              <a:t> </a:t>
            </a:r>
            <a:r>
              <a:rPr sz="1700" kern="0" dirty="0">
                <a:solidFill>
                  <a:srgbClr val="585858"/>
                </a:solidFill>
                <a:latin typeface="Gill Sans MT"/>
                <a:cs typeface="Gill Sans MT"/>
              </a:rPr>
              <a:t>classify</a:t>
            </a:r>
            <a:r>
              <a:rPr sz="1700" kern="0" spc="-10" dirty="0">
                <a:solidFill>
                  <a:srgbClr val="585858"/>
                </a:solidFill>
                <a:latin typeface="Gill Sans MT"/>
                <a:cs typeface="Gill Sans MT"/>
              </a:rPr>
              <a:t> </a:t>
            </a:r>
            <a:r>
              <a:rPr sz="1700" kern="0" dirty="0">
                <a:solidFill>
                  <a:srgbClr val="585858"/>
                </a:solidFill>
                <a:latin typeface="Gill Sans MT"/>
                <a:cs typeface="Gill Sans MT"/>
              </a:rPr>
              <a:t>something</a:t>
            </a:r>
            <a:r>
              <a:rPr sz="1700" kern="0" spc="-30" dirty="0">
                <a:solidFill>
                  <a:srgbClr val="585858"/>
                </a:solidFill>
                <a:latin typeface="Gill Sans MT"/>
                <a:cs typeface="Gill Sans MT"/>
              </a:rPr>
              <a:t> </a:t>
            </a:r>
            <a:r>
              <a:rPr sz="1700" kern="0" dirty="0">
                <a:solidFill>
                  <a:srgbClr val="585858"/>
                </a:solidFill>
                <a:latin typeface="Gill Sans MT"/>
                <a:cs typeface="Gill Sans MT"/>
              </a:rPr>
              <a:t>that</a:t>
            </a:r>
            <a:r>
              <a:rPr sz="1700" kern="0" spc="-25" dirty="0">
                <a:solidFill>
                  <a:srgbClr val="585858"/>
                </a:solidFill>
                <a:latin typeface="Gill Sans MT"/>
                <a:cs typeface="Gill Sans MT"/>
              </a:rPr>
              <a:t> </a:t>
            </a:r>
            <a:r>
              <a:rPr sz="1700" kern="0" dirty="0">
                <a:solidFill>
                  <a:srgbClr val="585858"/>
                </a:solidFill>
                <a:latin typeface="Gill Sans MT"/>
                <a:cs typeface="Gill Sans MT"/>
              </a:rPr>
              <a:t>you do</a:t>
            </a:r>
            <a:r>
              <a:rPr sz="1700" kern="0" spc="-25" dirty="0">
                <a:solidFill>
                  <a:srgbClr val="585858"/>
                </a:solidFill>
                <a:latin typeface="Gill Sans MT"/>
                <a:cs typeface="Gill Sans MT"/>
              </a:rPr>
              <a:t> </a:t>
            </a:r>
            <a:r>
              <a:rPr sz="1700" kern="0" dirty="0">
                <a:solidFill>
                  <a:srgbClr val="585858"/>
                </a:solidFill>
                <a:latin typeface="Gill Sans MT"/>
                <a:cs typeface="Gill Sans MT"/>
              </a:rPr>
              <a:t>not</a:t>
            </a:r>
            <a:r>
              <a:rPr sz="1700" kern="0" spc="-15" dirty="0">
                <a:solidFill>
                  <a:srgbClr val="585858"/>
                </a:solidFill>
                <a:latin typeface="Gill Sans MT"/>
                <a:cs typeface="Gill Sans MT"/>
              </a:rPr>
              <a:t> </a:t>
            </a:r>
            <a:r>
              <a:rPr sz="1700" kern="0" dirty="0">
                <a:solidFill>
                  <a:srgbClr val="585858"/>
                </a:solidFill>
                <a:latin typeface="Gill Sans MT"/>
                <a:cs typeface="Gill Sans MT"/>
              </a:rPr>
              <a:t>understand</a:t>
            </a:r>
            <a:r>
              <a:rPr sz="1700" kern="0" spc="-40" dirty="0">
                <a:solidFill>
                  <a:srgbClr val="585858"/>
                </a:solidFill>
                <a:latin typeface="Gill Sans MT"/>
                <a:cs typeface="Gill Sans MT"/>
              </a:rPr>
              <a:t> </a:t>
            </a:r>
            <a:r>
              <a:rPr sz="1700" kern="0" spc="-20" dirty="0">
                <a:solidFill>
                  <a:srgbClr val="585858"/>
                </a:solidFill>
                <a:latin typeface="Gill Sans MT"/>
                <a:cs typeface="Gill Sans MT"/>
              </a:rPr>
              <a:t>well</a:t>
            </a:r>
            <a:endParaRPr sz="1700" kern="0">
              <a:solidFill>
                <a:sysClr val="windowText" lastClr="000000"/>
              </a:solidFill>
              <a:latin typeface="Gill Sans MT"/>
              <a:cs typeface="Gill Sans MT"/>
            </a:endParaRPr>
          </a:p>
          <a:p>
            <a:pPr marL="241300" indent="-228600" eaLnBrk="1" fontAlgn="auto" hangingPunct="1">
              <a:spcBef>
                <a:spcPts val="470"/>
              </a:spcBef>
              <a:spcAft>
                <a:spcPts val="0"/>
              </a:spcAft>
              <a:buClr>
                <a:srgbClr val="17406C"/>
              </a:buClr>
              <a:buFont typeface="Arial"/>
              <a:buChar char="•"/>
              <a:tabLst>
                <a:tab pos="240665" algn="l"/>
                <a:tab pos="241300" algn="l"/>
              </a:tabLst>
              <a:defRPr/>
            </a:pPr>
            <a:r>
              <a:rPr sz="1900" kern="0" dirty="0">
                <a:solidFill>
                  <a:srgbClr val="585858"/>
                </a:solidFill>
                <a:latin typeface="Gill Sans MT"/>
                <a:cs typeface="Gill Sans MT"/>
              </a:rPr>
              <a:t>Surveys</a:t>
            </a:r>
            <a:r>
              <a:rPr sz="1900" kern="0" spc="-70" dirty="0">
                <a:solidFill>
                  <a:srgbClr val="585858"/>
                </a:solidFill>
                <a:latin typeface="Gill Sans MT"/>
                <a:cs typeface="Gill Sans MT"/>
              </a:rPr>
              <a:t> </a:t>
            </a:r>
            <a:r>
              <a:rPr sz="1900" kern="0" dirty="0">
                <a:solidFill>
                  <a:srgbClr val="585858"/>
                </a:solidFill>
                <a:latin typeface="Gill Sans MT"/>
                <a:cs typeface="Gill Sans MT"/>
              </a:rPr>
              <a:t>are</a:t>
            </a:r>
            <a:r>
              <a:rPr sz="1900" kern="0" spc="-70" dirty="0">
                <a:solidFill>
                  <a:srgbClr val="585858"/>
                </a:solidFill>
                <a:latin typeface="Gill Sans MT"/>
                <a:cs typeface="Gill Sans MT"/>
              </a:rPr>
              <a:t> </a:t>
            </a:r>
            <a:r>
              <a:rPr sz="1900" kern="0" dirty="0">
                <a:solidFill>
                  <a:srgbClr val="585858"/>
                </a:solidFill>
                <a:latin typeface="Gill Sans MT"/>
                <a:cs typeface="Gill Sans MT"/>
              </a:rPr>
              <a:t>extremely</a:t>
            </a:r>
            <a:r>
              <a:rPr sz="1900" kern="0" spc="-65" dirty="0">
                <a:solidFill>
                  <a:srgbClr val="585858"/>
                </a:solidFill>
                <a:latin typeface="Gill Sans MT"/>
                <a:cs typeface="Gill Sans MT"/>
              </a:rPr>
              <a:t> </a:t>
            </a:r>
            <a:r>
              <a:rPr sz="1900" kern="0" dirty="0">
                <a:solidFill>
                  <a:srgbClr val="585858"/>
                </a:solidFill>
                <a:latin typeface="Gill Sans MT"/>
                <a:cs typeface="Gill Sans MT"/>
              </a:rPr>
              <a:t>useful</a:t>
            </a:r>
            <a:r>
              <a:rPr sz="1900" kern="0" spc="-70" dirty="0">
                <a:solidFill>
                  <a:srgbClr val="585858"/>
                </a:solidFill>
                <a:latin typeface="Gill Sans MT"/>
                <a:cs typeface="Gill Sans MT"/>
              </a:rPr>
              <a:t> </a:t>
            </a:r>
            <a:r>
              <a:rPr sz="1900" kern="0" dirty="0">
                <a:solidFill>
                  <a:srgbClr val="585858"/>
                </a:solidFill>
                <a:latin typeface="Gill Sans MT"/>
                <a:cs typeface="Gill Sans MT"/>
              </a:rPr>
              <a:t>for</a:t>
            </a:r>
            <a:r>
              <a:rPr sz="1900" kern="0" spc="-65" dirty="0">
                <a:solidFill>
                  <a:srgbClr val="585858"/>
                </a:solidFill>
                <a:latin typeface="Gill Sans MT"/>
                <a:cs typeface="Gill Sans MT"/>
              </a:rPr>
              <a:t> </a:t>
            </a:r>
            <a:r>
              <a:rPr sz="1900" kern="0" dirty="0">
                <a:solidFill>
                  <a:srgbClr val="585858"/>
                </a:solidFill>
                <a:latin typeface="Gill Sans MT"/>
                <a:cs typeface="Gill Sans MT"/>
              </a:rPr>
              <a:t>other</a:t>
            </a:r>
            <a:r>
              <a:rPr sz="1900" kern="0" spc="-65" dirty="0">
                <a:solidFill>
                  <a:srgbClr val="585858"/>
                </a:solidFill>
                <a:latin typeface="Gill Sans MT"/>
                <a:cs typeface="Gill Sans MT"/>
              </a:rPr>
              <a:t> </a:t>
            </a:r>
            <a:r>
              <a:rPr sz="1900" kern="0" spc="-10" dirty="0">
                <a:solidFill>
                  <a:srgbClr val="585858"/>
                </a:solidFill>
                <a:latin typeface="Gill Sans MT"/>
                <a:cs typeface="Gill Sans MT"/>
              </a:rPr>
              <a:t>researchers</a:t>
            </a:r>
            <a:endParaRPr sz="1900" kern="0">
              <a:solidFill>
                <a:sysClr val="windowText" lastClr="000000"/>
              </a:solidFill>
              <a:latin typeface="Gill Sans MT"/>
              <a:cs typeface="Gill Sans MT"/>
            </a:endParaRPr>
          </a:p>
          <a:p>
            <a:pPr marL="698500" lvl="1" indent="-229235" eaLnBrk="1" fontAlgn="auto" hangingPunct="1">
              <a:spcBef>
                <a:spcPts val="500"/>
              </a:spcBef>
              <a:spcAft>
                <a:spcPts val="0"/>
              </a:spcAft>
              <a:buClr>
                <a:srgbClr val="17406C"/>
              </a:buClr>
              <a:buFontTx/>
              <a:buChar char="–"/>
              <a:tabLst>
                <a:tab pos="699135" algn="l"/>
              </a:tabLst>
              <a:defRPr/>
            </a:pPr>
            <a:r>
              <a:rPr sz="1700" kern="0" dirty="0">
                <a:solidFill>
                  <a:srgbClr val="585858"/>
                </a:solidFill>
                <a:latin typeface="Gill Sans MT"/>
                <a:cs typeface="Gill Sans MT"/>
              </a:rPr>
              <a:t>Look</a:t>
            </a:r>
            <a:r>
              <a:rPr sz="1700" kern="0" spc="-40" dirty="0">
                <a:solidFill>
                  <a:srgbClr val="585858"/>
                </a:solidFill>
                <a:latin typeface="Gill Sans MT"/>
                <a:cs typeface="Gill Sans MT"/>
              </a:rPr>
              <a:t> </a:t>
            </a:r>
            <a:r>
              <a:rPr sz="1700" kern="0" dirty="0">
                <a:solidFill>
                  <a:srgbClr val="585858"/>
                </a:solidFill>
                <a:latin typeface="Gill Sans MT"/>
                <a:cs typeface="Gill Sans MT"/>
              </a:rPr>
              <a:t>for</a:t>
            </a:r>
            <a:r>
              <a:rPr sz="1700" kern="0" spc="-30" dirty="0">
                <a:solidFill>
                  <a:srgbClr val="585858"/>
                </a:solidFill>
                <a:latin typeface="Gill Sans MT"/>
                <a:cs typeface="Gill Sans MT"/>
              </a:rPr>
              <a:t> </a:t>
            </a:r>
            <a:r>
              <a:rPr sz="1700" kern="0" dirty="0">
                <a:solidFill>
                  <a:srgbClr val="585858"/>
                </a:solidFill>
                <a:latin typeface="Gill Sans MT"/>
                <a:cs typeface="Gill Sans MT"/>
              </a:rPr>
              <a:t>published</a:t>
            </a:r>
            <a:r>
              <a:rPr sz="1700" kern="0" spc="-30" dirty="0">
                <a:solidFill>
                  <a:srgbClr val="585858"/>
                </a:solidFill>
                <a:latin typeface="Gill Sans MT"/>
                <a:cs typeface="Gill Sans MT"/>
              </a:rPr>
              <a:t> </a:t>
            </a:r>
            <a:r>
              <a:rPr sz="1700" kern="0" dirty="0">
                <a:solidFill>
                  <a:srgbClr val="585858"/>
                </a:solidFill>
                <a:latin typeface="Gill Sans MT"/>
                <a:cs typeface="Gill Sans MT"/>
              </a:rPr>
              <a:t>surveys</a:t>
            </a:r>
            <a:r>
              <a:rPr sz="1700" kern="0" spc="-30" dirty="0">
                <a:solidFill>
                  <a:srgbClr val="585858"/>
                </a:solidFill>
                <a:latin typeface="Gill Sans MT"/>
                <a:cs typeface="Gill Sans MT"/>
              </a:rPr>
              <a:t> </a:t>
            </a:r>
            <a:r>
              <a:rPr sz="1700" kern="0" spc="-20" dirty="0">
                <a:solidFill>
                  <a:srgbClr val="585858"/>
                </a:solidFill>
                <a:latin typeface="Gill Sans MT"/>
                <a:cs typeface="Gill Sans MT"/>
              </a:rPr>
              <a:t>(STARs)</a:t>
            </a:r>
            <a:r>
              <a:rPr sz="1700" kern="0" spc="-40" dirty="0">
                <a:solidFill>
                  <a:srgbClr val="585858"/>
                </a:solidFill>
                <a:latin typeface="Gill Sans MT"/>
                <a:cs typeface="Gill Sans MT"/>
              </a:rPr>
              <a:t> </a:t>
            </a:r>
            <a:r>
              <a:rPr sz="1700" kern="0" dirty="0">
                <a:solidFill>
                  <a:srgbClr val="585858"/>
                </a:solidFill>
                <a:latin typeface="Gill Sans MT"/>
                <a:cs typeface="Gill Sans MT"/>
              </a:rPr>
              <a:t>in</a:t>
            </a:r>
            <a:r>
              <a:rPr sz="1700" kern="0" spc="-20" dirty="0">
                <a:solidFill>
                  <a:srgbClr val="585858"/>
                </a:solidFill>
                <a:latin typeface="Gill Sans MT"/>
                <a:cs typeface="Gill Sans MT"/>
              </a:rPr>
              <a:t> </a:t>
            </a:r>
            <a:r>
              <a:rPr sz="1700" kern="0" dirty="0">
                <a:solidFill>
                  <a:srgbClr val="585858"/>
                </a:solidFill>
                <a:latin typeface="Gill Sans MT"/>
                <a:cs typeface="Gill Sans MT"/>
              </a:rPr>
              <a:t>your</a:t>
            </a:r>
            <a:r>
              <a:rPr sz="1700" kern="0" spc="-15" dirty="0">
                <a:solidFill>
                  <a:srgbClr val="585858"/>
                </a:solidFill>
                <a:latin typeface="Gill Sans MT"/>
                <a:cs typeface="Gill Sans MT"/>
              </a:rPr>
              <a:t> </a:t>
            </a:r>
            <a:r>
              <a:rPr sz="1700" kern="0" spc="-10" dirty="0">
                <a:solidFill>
                  <a:srgbClr val="585858"/>
                </a:solidFill>
                <a:latin typeface="Gill Sans MT"/>
                <a:cs typeface="Gill Sans MT"/>
              </a:rPr>
              <a:t>topic</a:t>
            </a:r>
            <a:endParaRPr sz="1700" kern="0">
              <a:solidFill>
                <a:sysClr val="windowText" lastClr="000000"/>
              </a:solidFill>
              <a:latin typeface="Gill Sans MT"/>
              <a:cs typeface="Gill Sans MT"/>
            </a:endParaRPr>
          </a:p>
        </p:txBody>
      </p:sp>
      <p:pic>
        <p:nvPicPr>
          <p:cNvPr id="10244" name="object 4" descr="The image features a cartoon-style illustration of a boy with messy brown hair, sitting at a desk. He has a thoughtful expression, resting his chin on his hand. Surrounding him are tall stacks of colorful books, some open and some closed. In the background, there are several wooden school desks arranged in a row. The overall color palette includes bright and varied colors for the books, with a light background.">
            <a:extLst>
              <a:ext uri="{FF2B5EF4-FFF2-40B4-BE49-F238E27FC236}">
                <a16:creationId xmlns:a16="http://schemas.microsoft.com/office/drawing/2014/main" id="{564A01EF-1E5F-EECC-E582-B8F38175F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44450"/>
            <a:ext cx="190817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3C87E617-4892-3F79-6B22-D2DF42F55BB6}"/>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A10726D6-D4EA-3395-687A-EC8A2BF52DE8}"/>
              </a:ext>
            </a:extLst>
          </p:cNvPr>
          <p:cNvSpPr>
            <a:spLocks noGrp="1"/>
          </p:cNvSpPr>
          <p:nvPr>
            <p:ph type="sldNum" sz="quarter" idx="12"/>
          </p:nvPr>
        </p:nvSpPr>
        <p:spPr/>
        <p:txBody>
          <a:bodyPr vert="horz" tIns="3175" rtlCol="0"/>
          <a:lstStyle/>
          <a:p>
            <a:pPr marL="38100">
              <a:defRPr/>
            </a:pPr>
            <a:fld id="{B96F2E43-E09F-4113-8986-BFCC6B98D720}" type="slidenum">
              <a:rPr spc="-25"/>
              <a:pPr marL="38100">
                <a:defRPr/>
              </a:pPr>
              <a:t>9</a:t>
            </a:fld>
            <a:endParaRPr spc="-25"/>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TotalTime>
  <Words>2270</Words>
  <Application>Microsoft Office PowerPoint</Application>
  <PresentationFormat>On-screen Show (4:3)</PresentationFormat>
  <Paragraphs>299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Gill Sans MT</vt:lpstr>
      <vt:lpstr>Impact</vt:lpstr>
      <vt:lpstr>Office Theme</vt:lpstr>
      <vt:lpstr>PowerPoint Presentation</vt:lpstr>
      <vt:lpstr>RESEARCH METHOD</vt:lpstr>
      <vt:lpstr>ASSESSING VALIDITY OF A RESEARCH FINDING</vt:lpstr>
      <vt:lpstr>ASSESSING VALIDITY OF A RESEARCH FINDING</vt:lpstr>
      <vt:lpstr>ASSESSING VALIDITY OF A RESEARCH FINDING</vt:lpstr>
      <vt:lpstr>ASSESSING VALIDITY OF A RESEARCH FINDING</vt:lpstr>
      <vt:lpstr>COMMON COMPUTER SCIENCE RESEARCH APPROACHES</vt:lpstr>
      <vt:lpstr>COMMON COMPUTER SCIENCE RESEARCH APPROACHES</vt:lpstr>
      <vt:lpstr>LITERATURE SURVEYS</vt:lpstr>
      <vt:lpstr>MODELS</vt:lpstr>
      <vt:lpstr>LANGUAGES</vt:lpstr>
      <vt:lpstr>PROTOTYPES</vt:lpstr>
      <vt:lpstr>ALGORITHMS</vt:lpstr>
      <vt:lpstr>EXPERIMENTS</vt:lpstr>
      <vt:lpstr>EXPERIMENTS (CONT.)</vt:lpstr>
      <vt:lpstr>MATHEMATICAL PROOFS</vt:lpstr>
      <vt:lpstr>MATHEMATICAL PROOFS (CONT.)</vt:lpstr>
      <vt:lpstr>MATHEMATICAL PROOFS (CONT.)</vt:lpstr>
      <vt:lpstr>ARGUMENTS</vt:lpstr>
      <vt:lpstr>ARGUMENTS</vt:lpstr>
      <vt:lpstr>SURVEYS</vt:lpstr>
      <vt:lpstr>CASE STUDIES</vt:lpstr>
      <vt:lpstr>EXAMPLE 1</vt:lpstr>
      <vt:lpstr>EXAMPLE 1 (CONT.)</vt:lpstr>
      <vt:lpstr>EXAMPLE 2</vt:lpstr>
      <vt:lpstr>EXAMPLE 2 (CONT.)</vt:lpstr>
      <vt:lpstr>INDIVIDUAL EXERCISE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Jano Esterhuizen</dc:creator>
  <cp:lastModifiedBy>Jano Esterhuizen</cp:lastModifiedBy>
  <cp:revision>3</cp:revision>
  <dcterms:created xsi:type="dcterms:W3CDTF">2024-05-26T01:46:16Z</dcterms:created>
  <dcterms:modified xsi:type="dcterms:W3CDTF">2024-08-06T07:51:57Z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2021-03-23T00:00:00Z</vt:filetime>
  </property>
  <property fmtid="{D5CDD505-2E9C-101B-9397-08002B2CF9AE}" pid="3" name="Creator">
    <vt:lpwstr>pdftk 2.02 - www.pdftk.com</vt:lpwstr>
  </property>
  <property fmtid="{D5CDD505-2E9C-101B-9397-08002B2CF9AE}" pid="4" name="LastSaved">
    <vt:filetime>2024-05-26T00:00:00Z</vt:filetime>
  </property>
  <property fmtid="{D5CDD505-2E9C-101B-9397-08002B2CF9AE}" pid="5" name="Producer">
    <vt:lpwstr>itext-paulo-155 (itextpdf.sf.net-lowagie.com)</vt:lpwstr>
  </property>
</Properties>
</file>