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6" r:id="rId2"/>
    <p:sldId id="267" r:id="rId3"/>
    <p:sldId id="268" r:id="rId4"/>
    <p:sldId id="290" r:id="rId5"/>
    <p:sldId id="291" r:id="rId6"/>
    <p:sldId id="272" r:id="rId7"/>
    <p:sldId id="273" r:id="rId8"/>
    <p:sldId id="287" r:id="rId9"/>
    <p:sldId id="286" r:id="rId10"/>
    <p:sldId id="269" r:id="rId11"/>
    <p:sldId id="283" r:id="rId12"/>
    <p:sldId id="288" r:id="rId13"/>
    <p:sldId id="289" r:id="rId14"/>
    <p:sldId id="279" r:id="rId15"/>
    <p:sldId id="296" r:id="rId16"/>
    <p:sldId id="293" r:id="rId17"/>
    <p:sldId id="292" r:id="rId18"/>
    <p:sldId id="278" r:id="rId19"/>
    <p:sldId id="280" r:id="rId20"/>
    <p:sldId id="299" r:id="rId21"/>
    <p:sldId id="298" r:id="rId22"/>
    <p:sldId id="304" r:id="rId23"/>
    <p:sldId id="301" r:id="rId24"/>
    <p:sldId id="302" r:id="rId25"/>
    <p:sldId id="303" r:id="rId26"/>
    <p:sldId id="305" r:id="rId27"/>
    <p:sldId id="29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0" autoAdjust="0"/>
    <p:restoredTop sz="85793" autoAdjust="0"/>
  </p:normalViewPr>
  <p:slideViewPr>
    <p:cSldViewPr snapToGrid="0">
      <p:cViewPr varScale="1">
        <p:scale>
          <a:sx n="62" d="100"/>
          <a:sy n="62" d="100"/>
        </p:scale>
        <p:origin x="108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F749B-8246-449E-97AC-BB57F7F57BC2}" type="datetimeFigureOut">
              <a:rPr lang="zh-CN" altLang="en-US" smtClean="0"/>
              <a:t>2016/4/16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81C80-3021-4DE8-A106-B9D5BF32BFB1}" type="slidenum">
              <a:rPr lang="zh-CN" altLang="en-US" smtClean="0"/>
              <a:t>‹#›</a:t>
            </a:fld>
            <a:endParaRPr lang="zh-CN" altLang="en-US"/>
          </a:p>
        </p:txBody>
      </p:sp>
    </p:spTree>
    <p:extLst>
      <p:ext uri="{BB962C8B-B14F-4D97-AF65-F5344CB8AC3E}">
        <p14:creationId xmlns:p14="http://schemas.microsoft.com/office/powerpoint/2010/main" val="426255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a:t>不配置下发</a:t>
            </a:r>
            <a:r>
              <a:rPr lang="en-US" altLang="zh-CN" sz="1200" dirty="0"/>
              <a:t>Drop</a:t>
            </a:r>
            <a:r>
              <a:rPr lang="zh-CN" altLang="en-US" sz="1200" dirty="0"/>
              <a:t>操作流表也可以实现</a:t>
            </a:r>
            <a:r>
              <a:rPr lang="en-US" altLang="zh-CN" sz="1200" dirty="0" err="1"/>
              <a:t>OnePing</a:t>
            </a:r>
            <a:r>
              <a:rPr lang="zh-CN" altLang="en-US" sz="1200" dirty="0"/>
              <a:t>的功能，但会造成大量的</a:t>
            </a:r>
            <a:r>
              <a:rPr lang="en-US" altLang="zh-CN" sz="1200" dirty="0" err="1"/>
              <a:t>Packet_in</a:t>
            </a:r>
            <a:r>
              <a:rPr lang="zh-CN" altLang="en-US" sz="1200" dirty="0"/>
              <a:t>报文，与节省网络资源的目的不符</a:t>
            </a:r>
            <a:endParaRPr lang="zh-CN" altLang="en-US" dirty="0"/>
          </a:p>
        </p:txBody>
      </p:sp>
      <p:sp>
        <p:nvSpPr>
          <p:cNvPr id="4" name="Slide Number Placeholder 3"/>
          <p:cNvSpPr>
            <a:spLocks noGrp="1"/>
          </p:cNvSpPr>
          <p:nvPr>
            <p:ph type="sldNum" sz="quarter" idx="10"/>
          </p:nvPr>
        </p:nvSpPr>
        <p:spPr/>
        <p:txBody>
          <a:bodyPr/>
          <a:lstStyle/>
          <a:p>
            <a:fld id="{7B181C80-3021-4DE8-A106-B9D5BF32BFB1}" type="slidenum">
              <a:rPr lang="zh-CN" altLang="en-US" smtClean="0"/>
              <a:t>9</a:t>
            </a:fld>
            <a:endParaRPr lang="zh-CN" altLang="en-US"/>
          </a:p>
        </p:txBody>
      </p:sp>
    </p:spTree>
    <p:extLst>
      <p:ext uri="{BB962C8B-B14F-4D97-AF65-F5344CB8AC3E}">
        <p14:creationId xmlns:p14="http://schemas.microsoft.com/office/powerpoint/2010/main" val="46051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dirty="0"/>
              <a:t>在连续报文这种极端情况下的处理解决方案</a:t>
            </a:r>
            <a:br>
              <a:rPr lang="en-US" altLang="zh-CN" sz="1200" dirty="0"/>
            </a:br>
            <a:r>
              <a:rPr lang="zh-CN" altLang="en-US" sz="1200" dirty="0"/>
              <a:t>（当执行</a:t>
            </a:r>
            <a:r>
              <a:rPr lang="en-US" altLang="zh-CN" sz="1200" dirty="0"/>
              <a:t>Drop</a:t>
            </a:r>
            <a:r>
              <a:rPr lang="zh-CN" altLang="en-US" sz="1200" dirty="0"/>
              <a:t>动作的流表下发至</a:t>
            </a:r>
            <a:r>
              <a:rPr lang="en-US" altLang="zh-CN" sz="1200" dirty="0"/>
              <a:t>Device</a:t>
            </a:r>
            <a:r>
              <a:rPr lang="zh-CN" altLang="en-US" sz="1200" dirty="0"/>
              <a:t>前，控制器已经收到了两个或多个控制器报文）</a:t>
            </a:r>
            <a:endParaRPr lang="zh-CN" altLang="en-US" dirty="0"/>
          </a:p>
        </p:txBody>
      </p:sp>
      <p:sp>
        <p:nvSpPr>
          <p:cNvPr id="4" name="Slide Number Placeholder 3"/>
          <p:cNvSpPr>
            <a:spLocks noGrp="1"/>
          </p:cNvSpPr>
          <p:nvPr>
            <p:ph type="sldNum" sz="quarter" idx="10"/>
          </p:nvPr>
        </p:nvSpPr>
        <p:spPr/>
        <p:txBody>
          <a:bodyPr/>
          <a:lstStyle/>
          <a:p>
            <a:fld id="{7B181C80-3021-4DE8-A106-B9D5BF32BFB1}" type="slidenum">
              <a:rPr lang="zh-CN" altLang="en-US" smtClean="0"/>
              <a:t>11</a:t>
            </a:fld>
            <a:endParaRPr lang="zh-CN" altLang="en-US"/>
          </a:p>
        </p:txBody>
      </p:sp>
    </p:spTree>
    <p:extLst>
      <p:ext uri="{BB962C8B-B14F-4D97-AF65-F5344CB8AC3E}">
        <p14:creationId xmlns:p14="http://schemas.microsoft.com/office/powerpoint/2010/main" val="77063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B181C80-3021-4DE8-A106-B9D5BF32BFB1}" type="slidenum">
              <a:rPr lang="zh-CN" altLang="en-US" smtClean="0"/>
              <a:t>14</a:t>
            </a:fld>
            <a:endParaRPr lang="zh-CN" altLang="en-US"/>
          </a:p>
        </p:txBody>
      </p:sp>
    </p:spTree>
    <p:extLst>
      <p:ext uri="{BB962C8B-B14F-4D97-AF65-F5344CB8AC3E}">
        <p14:creationId xmlns:p14="http://schemas.microsoft.com/office/powerpoint/2010/main" val="37943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B181C80-3021-4DE8-A106-B9D5BF32BFB1}" type="slidenum">
              <a:rPr lang="zh-CN" altLang="en-US" smtClean="0"/>
              <a:t>15</a:t>
            </a:fld>
            <a:endParaRPr lang="zh-CN" altLang="en-US"/>
          </a:p>
        </p:txBody>
      </p:sp>
    </p:spTree>
    <p:extLst>
      <p:ext uri="{BB962C8B-B14F-4D97-AF65-F5344CB8AC3E}">
        <p14:creationId xmlns:p14="http://schemas.microsoft.com/office/powerpoint/2010/main" val="324202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Ping</a:t>
            </a:r>
            <a:r>
              <a:rPr lang="zh-CN" altLang="en-US" sz="1200" dirty="0"/>
              <a:t>功能的作用：</a:t>
            </a:r>
            <a:r>
              <a:rPr lang="en-US" altLang="zh-CN" sz="1200" dirty="0"/>
              <a:t>1</a:t>
            </a:r>
            <a:r>
              <a:rPr lang="zh-CN" altLang="en-US" sz="1200" dirty="0"/>
              <a:t>）验证端到端业务路径连通性；</a:t>
            </a:r>
            <a:r>
              <a:rPr lang="en-US" altLang="zh-CN" sz="1200" dirty="0"/>
              <a:t>2</a:t>
            </a:r>
            <a:r>
              <a:rPr lang="zh-CN" altLang="en-US" sz="1200" dirty="0"/>
              <a:t>）得到端到端业务路径时延；</a:t>
            </a:r>
            <a:endParaRPr lang="en-US" altLang="zh-CN" sz="1200" dirty="0"/>
          </a:p>
          <a:p>
            <a:pPr marL="342900" indent="-342900">
              <a:lnSpc>
                <a:spcPct val="150000"/>
              </a:lnSpc>
              <a:buFont typeface="Wingdings" panose="05000000000000000000" pitchFamily="2" charset="2"/>
              <a:buChar char="u"/>
            </a:pPr>
            <a:r>
              <a:rPr lang="en-US" altLang="zh-CN" sz="1200" kern="1200" dirty="0" err="1">
                <a:solidFill>
                  <a:schemeClr val="tx1"/>
                </a:solidFill>
                <a:latin typeface="+mn-lt"/>
                <a:ea typeface="+mn-ea"/>
                <a:cs typeface="+mn-cs"/>
              </a:rPr>
              <a:t>OnePingApp</a:t>
            </a:r>
            <a:r>
              <a:rPr lang="zh-CN" altLang="en-US" sz="1200" kern="1200" dirty="0">
                <a:solidFill>
                  <a:schemeClr val="tx1"/>
                </a:solidFill>
                <a:latin typeface="+mn-lt"/>
                <a:ea typeface="+mn-ea"/>
                <a:cs typeface="+mn-cs"/>
              </a:rPr>
              <a:t>解决方案返回的时延是经过控制器的时延（红色线）；</a:t>
            </a:r>
            <a:endParaRPr lang="en-US" altLang="zh-CN" sz="1200" kern="1200" dirty="0">
              <a:solidFill>
                <a:schemeClr val="tx1"/>
              </a:solidFill>
              <a:latin typeface="+mn-lt"/>
              <a:ea typeface="+mn-ea"/>
              <a:cs typeface="+mn-cs"/>
            </a:endParaRPr>
          </a:p>
          <a:p>
            <a:pPr marL="342900" indent="-342900">
              <a:lnSpc>
                <a:spcPct val="150000"/>
              </a:lnSpc>
              <a:buFont typeface="Wingdings" panose="05000000000000000000" pitchFamily="2" charset="2"/>
              <a:buChar char="u"/>
            </a:pPr>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LatencyMeasurePing</a:t>
            </a:r>
            <a:r>
              <a:rPr lang="zh-CN" altLang="en-US" sz="1200" kern="1200" dirty="0">
                <a:solidFill>
                  <a:schemeClr val="tx1"/>
                </a:solidFill>
                <a:latin typeface="+mn-lt"/>
                <a:ea typeface="+mn-ea"/>
                <a:cs typeface="+mn-cs"/>
              </a:rPr>
              <a:t>功能可以实现在减少</a:t>
            </a:r>
            <a:r>
              <a:rPr lang="en-US" altLang="zh-CN" sz="1200" kern="1200" dirty="0">
                <a:solidFill>
                  <a:schemeClr val="tx1"/>
                </a:solidFill>
                <a:latin typeface="+mn-lt"/>
                <a:ea typeface="+mn-ea"/>
                <a:cs typeface="+mn-cs"/>
              </a:rPr>
              <a:t>Ping</a:t>
            </a:r>
            <a:r>
              <a:rPr lang="zh-CN" altLang="en-US" sz="1200" kern="1200" dirty="0">
                <a:solidFill>
                  <a:schemeClr val="tx1"/>
                </a:solidFill>
                <a:latin typeface="+mn-lt"/>
                <a:ea typeface="+mn-ea"/>
                <a:cs typeface="+mn-cs"/>
              </a:rPr>
              <a:t>报文数量的前提下，返回业务路径时延（绿色线）；</a:t>
            </a:r>
          </a:p>
          <a:p>
            <a:endParaRPr lang="zh-CN" altLang="en-US" dirty="0"/>
          </a:p>
        </p:txBody>
      </p:sp>
      <p:sp>
        <p:nvSpPr>
          <p:cNvPr id="4" name="灯片编号占位符 3"/>
          <p:cNvSpPr>
            <a:spLocks noGrp="1"/>
          </p:cNvSpPr>
          <p:nvPr>
            <p:ph type="sldNum" sz="quarter" idx="10"/>
          </p:nvPr>
        </p:nvSpPr>
        <p:spPr/>
        <p:txBody>
          <a:bodyPr/>
          <a:lstStyle/>
          <a:p>
            <a:fld id="{DD9EE4C1-224A-4ABC-A1F0-35868FD036F1}" type="slidenum">
              <a:rPr lang="zh-CN" altLang="en-US" smtClean="0"/>
              <a:t>16</a:t>
            </a:fld>
            <a:endParaRPr lang="zh-CN" altLang="en-US"/>
          </a:p>
        </p:txBody>
      </p:sp>
    </p:spTree>
    <p:extLst>
      <p:ext uri="{BB962C8B-B14F-4D97-AF65-F5344CB8AC3E}">
        <p14:creationId xmlns:p14="http://schemas.microsoft.com/office/powerpoint/2010/main" val="403775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四个优点：</a:t>
            </a:r>
            <a:endParaRPr lang="en-US" altLang="zh-CN" dirty="0"/>
          </a:p>
          <a:p>
            <a:pPr marL="228600" indent="-228600">
              <a:buAutoNum type="arabicPeriod"/>
            </a:pPr>
            <a:r>
              <a:rPr lang="zh-CN" altLang="en-US" dirty="0"/>
              <a:t>巧妙地利用了流表会</a:t>
            </a:r>
            <a:r>
              <a:rPr lang="en-US" altLang="zh-CN" dirty="0"/>
              <a:t>cover</a:t>
            </a:r>
            <a:r>
              <a:rPr lang="zh-CN" altLang="en-US" dirty="0"/>
              <a:t>的特性，选择了简单的实现方法  </a:t>
            </a:r>
            <a:r>
              <a:rPr lang="en-US" altLang="zh-CN" dirty="0" err="1"/>
              <a:t>Simplecity</a:t>
            </a:r>
            <a:endParaRPr lang="en-US" altLang="zh-CN" dirty="0"/>
          </a:p>
          <a:p>
            <a:pPr marL="228600" indent="-228600">
              <a:buAutoNum type="arabicPeriod"/>
            </a:pPr>
            <a:r>
              <a:rPr lang="zh-CN" altLang="en-US" dirty="0"/>
              <a:t>避免了</a:t>
            </a:r>
            <a:r>
              <a:rPr lang="en-US" altLang="zh-CN" dirty="0" err="1"/>
              <a:t>packet_in</a:t>
            </a:r>
            <a:r>
              <a:rPr lang="zh-CN" altLang="en-US" dirty="0"/>
              <a:t>的消息数量，减少了带宽的占用</a:t>
            </a:r>
            <a:endParaRPr lang="en-US" altLang="zh-CN" dirty="0"/>
          </a:p>
          <a:p>
            <a:pPr marL="228600" indent="-228600">
              <a:buAutoNum type="arabicPeriod"/>
            </a:pPr>
            <a:r>
              <a:rPr lang="zh-CN" altLang="en-US" dirty="0"/>
              <a:t>将</a:t>
            </a:r>
            <a:r>
              <a:rPr lang="en-US" altLang="zh-CN" dirty="0"/>
              <a:t>60s</a:t>
            </a:r>
            <a:r>
              <a:rPr lang="zh-CN" altLang="en-US" dirty="0"/>
              <a:t>内通</a:t>
            </a:r>
            <a:r>
              <a:rPr lang="en-US" altLang="zh-CN" dirty="0"/>
              <a:t>ping</a:t>
            </a:r>
            <a:r>
              <a:rPr lang="zh-CN" altLang="en-US" dirty="0"/>
              <a:t>包的判断策略在数据平面上实现，控制器通过简单的流表策略即可实现，避免了复杂的计算，减轻了控制器的负担</a:t>
            </a:r>
            <a:endParaRPr lang="en-US" altLang="zh-CN" dirty="0"/>
          </a:p>
          <a:p>
            <a:pPr marL="228600" indent="-228600">
              <a:buAutoNum type="arabicPeriod"/>
            </a:pPr>
            <a:r>
              <a:rPr lang="en-US" altLang="zh-CN" dirty="0"/>
              <a:t>4. </a:t>
            </a:r>
            <a:r>
              <a:rPr lang="zh-CN" altLang="en-US" dirty="0"/>
              <a:t>旧方法需要在控制层维护一个</a:t>
            </a:r>
            <a:r>
              <a:rPr lang="en-US" altLang="zh-CN" dirty="0" err="1"/>
              <a:t>HushMap</a:t>
            </a:r>
            <a:r>
              <a:rPr lang="zh-CN" altLang="en-US" dirty="0"/>
              <a:t>，大的拓扑的时候维护很困难</a:t>
            </a:r>
          </a:p>
        </p:txBody>
      </p:sp>
      <p:sp>
        <p:nvSpPr>
          <p:cNvPr id="4" name="Slide Number Placeholder 3"/>
          <p:cNvSpPr>
            <a:spLocks noGrp="1"/>
          </p:cNvSpPr>
          <p:nvPr>
            <p:ph type="sldNum" sz="quarter" idx="10"/>
          </p:nvPr>
        </p:nvSpPr>
        <p:spPr/>
        <p:txBody>
          <a:bodyPr/>
          <a:lstStyle/>
          <a:p>
            <a:fld id="{7B181C80-3021-4DE8-A106-B9D5BF32BFB1}" type="slidenum">
              <a:rPr lang="zh-CN" altLang="en-US" smtClean="0"/>
              <a:t>26</a:t>
            </a:fld>
            <a:endParaRPr lang="zh-CN" altLang="en-US"/>
          </a:p>
        </p:txBody>
      </p:sp>
    </p:spTree>
    <p:extLst>
      <p:ext uri="{BB962C8B-B14F-4D97-AF65-F5344CB8AC3E}">
        <p14:creationId xmlns:p14="http://schemas.microsoft.com/office/powerpoint/2010/main" val="963077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BCF50D5-FED2-43E5-9CC5-B8F3409EBE9C}" type="datetimeFigureOut">
              <a:rPr lang="zh-CN" altLang="en-US" smtClean="0"/>
              <a:t>2016/4/16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00FC8-C24F-4979-BF58-A0871726118A}" type="slidenum">
              <a:rPr lang="zh-CN" altLang="en-US" smtClean="0"/>
              <a:t>‹#›</a:t>
            </a:fld>
            <a:endParaRPr lang="zh-CN" altLang="en-US"/>
          </a:p>
        </p:txBody>
      </p:sp>
    </p:spTree>
    <p:extLst>
      <p:ext uri="{BB962C8B-B14F-4D97-AF65-F5344CB8AC3E}">
        <p14:creationId xmlns:p14="http://schemas.microsoft.com/office/powerpoint/2010/main" val="14084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CF50D5-FED2-43E5-9CC5-B8F3409EBE9C}" type="datetimeFigureOut">
              <a:rPr lang="zh-CN" altLang="en-US" smtClean="0"/>
              <a:t>2016/4/16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00FC8-C24F-4979-BF58-A0871726118A}" type="slidenum">
              <a:rPr lang="zh-CN" altLang="en-US" smtClean="0"/>
              <a:t>‹#›</a:t>
            </a:fld>
            <a:endParaRPr lang="zh-CN" altLang="en-US"/>
          </a:p>
        </p:txBody>
      </p:sp>
    </p:spTree>
    <p:extLst>
      <p:ext uri="{BB962C8B-B14F-4D97-AF65-F5344CB8AC3E}">
        <p14:creationId xmlns:p14="http://schemas.microsoft.com/office/powerpoint/2010/main" val="3748328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CF50D5-FED2-43E5-9CC5-B8F3409EBE9C}" type="datetimeFigureOut">
              <a:rPr lang="zh-CN" altLang="en-US" smtClean="0"/>
              <a:t>2016/4/16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00FC8-C24F-4979-BF58-A0871726118A}" type="slidenum">
              <a:rPr lang="zh-CN" altLang="en-US" smtClean="0"/>
              <a:t>‹#›</a:t>
            </a:fld>
            <a:endParaRPr lang="zh-CN" altLang="en-US"/>
          </a:p>
        </p:txBody>
      </p:sp>
    </p:spTree>
    <p:extLst>
      <p:ext uri="{BB962C8B-B14F-4D97-AF65-F5344CB8AC3E}">
        <p14:creationId xmlns:p14="http://schemas.microsoft.com/office/powerpoint/2010/main" val="51850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CF50D5-FED2-43E5-9CC5-B8F3409EBE9C}" type="datetimeFigureOut">
              <a:rPr lang="zh-CN" altLang="en-US" smtClean="0"/>
              <a:t>2016/4/16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00FC8-C24F-4979-BF58-A0871726118A}" type="slidenum">
              <a:rPr lang="zh-CN" altLang="en-US" smtClean="0"/>
              <a:t>‹#›</a:t>
            </a:fld>
            <a:endParaRPr lang="zh-CN" altLang="en-US"/>
          </a:p>
        </p:txBody>
      </p:sp>
    </p:spTree>
    <p:extLst>
      <p:ext uri="{BB962C8B-B14F-4D97-AF65-F5344CB8AC3E}">
        <p14:creationId xmlns:p14="http://schemas.microsoft.com/office/powerpoint/2010/main" val="142340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BCF50D5-FED2-43E5-9CC5-B8F3409EBE9C}" type="datetimeFigureOut">
              <a:rPr lang="zh-CN" altLang="en-US" smtClean="0"/>
              <a:t>2016/4/16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00FC8-C24F-4979-BF58-A0871726118A}" type="slidenum">
              <a:rPr lang="zh-CN" altLang="en-US" smtClean="0"/>
              <a:t>‹#›</a:t>
            </a:fld>
            <a:endParaRPr lang="zh-CN" altLang="en-US"/>
          </a:p>
        </p:txBody>
      </p:sp>
    </p:spTree>
    <p:extLst>
      <p:ext uri="{BB962C8B-B14F-4D97-AF65-F5344CB8AC3E}">
        <p14:creationId xmlns:p14="http://schemas.microsoft.com/office/powerpoint/2010/main" val="263900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BCF50D5-FED2-43E5-9CC5-B8F3409EBE9C}" type="datetimeFigureOut">
              <a:rPr lang="zh-CN" altLang="en-US" smtClean="0"/>
              <a:t>2016/4/16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00FC8-C24F-4979-BF58-A0871726118A}" type="slidenum">
              <a:rPr lang="zh-CN" altLang="en-US" smtClean="0"/>
              <a:t>‹#›</a:t>
            </a:fld>
            <a:endParaRPr lang="zh-CN" altLang="en-US"/>
          </a:p>
        </p:txBody>
      </p:sp>
    </p:spTree>
    <p:extLst>
      <p:ext uri="{BB962C8B-B14F-4D97-AF65-F5344CB8AC3E}">
        <p14:creationId xmlns:p14="http://schemas.microsoft.com/office/powerpoint/2010/main" val="208135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BCF50D5-FED2-43E5-9CC5-B8F3409EBE9C}" type="datetimeFigureOut">
              <a:rPr lang="zh-CN" altLang="en-US" smtClean="0"/>
              <a:t>2016/4/16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300FC8-C24F-4979-BF58-A0871726118A}" type="slidenum">
              <a:rPr lang="zh-CN" altLang="en-US" smtClean="0"/>
              <a:t>‹#›</a:t>
            </a:fld>
            <a:endParaRPr lang="zh-CN" altLang="en-US"/>
          </a:p>
        </p:txBody>
      </p:sp>
    </p:spTree>
    <p:extLst>
      <p:ext uri="{BB962C8B-B14F-4D97-AF65-F5344CB8AC3E}">
        <p14:creationId xmlns:p14="http://schemas.microsoft.com/office/powerpoint/2010/main" val="334385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BCF50D5-FED2-43E5-9CC5-B8F3409EBE9C}" type="datetimeFigureOut">
              <a:rPr lang="zh-CN" altLang="en-US" smtClean="0"/>
              <a:t>2016/4/16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300FC8-C24F-4979-BF58-A0871726118A}" type="slidenum">
              <a:rPr lang="zh-CN" altLang="en-US" smtClean="0"/>
              <a:t>‹#›</a:t>
            </a:fld>
            <a:endParaRPr lang="zh-CN" altLang="en-US"/>
          </a:p>
        </p:txBody>
      </p:sp>
    </p:spTree>
    <p:extLst>
      <p:ext uri="{BB962C8B-B14F-4D97-AF65-F5344CB8AC3E}">
        <p14:creationId xmlns:p14="http://schemas.microsoft.com/office/powerpoint/2010/main" val="403467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CF50D5-FED2-43E5-9CC5-B8F3409EBE9C}" type="datetimeFigureOut">
              <a:rPr lang="zh-CN" altLang="en-US" smtClean="0"/>
              <a:t>2016/4/16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300FC8-C24F-4979-BF58-A0871726118A}" type="slidenum">
              <a:rPr lang="zh-CN" altLang="en-US" smtClean="0"/>
              <a:t>‹#›</a:t>
            </a:fld>
            <a:endParaRPr lang="zh-CN" altLang="en-US"/>
          </a:p>
        </p:txBody>
      </p:sp>
    </p:spTree>
    <p:extLst>
      <p:ext uri="{BB962C8B-B14F-4D97-AF65-F5344CB8AC3E}">
        <p14:creationId xmlns:p14="http://schemas.microsoft.com/office/powerpoint/2010/main" val="425128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BCF50D5-FED2-43E5-9CC5-B8F3409EBE9C}" type="datetimeFigureOut">
              <a:rPr lang="zh-CN" altLang="en-US" smtClean="0"/>
              <a:t>2016/4/16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00FC8-C24F-4979-BF58-A0871726118A}" type="slidenum">
              <a:rPr lang="zh-CN" altLang="en-US" smtClean="0"/>
              <a:t>‹#›</a:t>
            </a:fld>
            <a:endParaRPr lang="zh-CN" altLang="en-US"/>
          </a:p>
        </p:txBody>
      </p:sp>
    </p:spTree>
    <p:extLst>
      <p:ext uri="{BB962C8B-B14F-4D97-AF65-F5344CB8AC3E}">
        <p14:creationId xmlns:p14="http://schemas.microsoft.com/office/powerpoint/2010/main" val="275449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BCF50D5-FED2-43E5-9CC5-B8F3409EBE9C}" type="datetimeFigureOut">
              <a:rPr lang="zh-CN" altLang="en-US" smtClean="0"/>
              <a:t>2016/4/16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00FC8-C24F-4979-BF58-A0871726118A}" type="slidenum">
              <a:rPr lang="zh-CN" altLang="en-US" smtClean="0"/>
              <a:t>‹#›</a:t>
            </a:fld>
            <a:endParaRPr lang="zh-CN" altLang="en-US"/>
          </a:p>
        </p:txBody>
      </p:sp>
    </p:spTree>
    <p:extLst>
      <p:ext uri="{BB962C8B-B14F-4D97-AF65-F5344CB8AC3E}">
        <p14:creationId xmlns:p14="http://schemas.microsoft.com/office/powerpoint/2010/main" val="400603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F50D5-FED2-43E5-9CC5-B8F3409EBE9C}" type="datetimeFigureOut">
              <a:rPr lang="zh-CN" altLang="en-US" smtClean="0"/>
              <a:t>2016/4/16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00FC8-C24F-4979-BF58-A0871726118A}" type="slidenum">
              <a:rPr lang="zh-CN" altLang="en-US" smtClean="0"/>
              <a:t>‹#›</a:t>
            </a:fld>
            <a:endParaRPr lang="zh-CN" altLang="en-US"/>
          </a:p>
        </p:txBody>
      </p:sp>
    </p:spTree>
    <p:extLst>
      <p:ext uri="{BB962C8B-B14F-4D97-AF65-F5344CB8AC3E}">
        <p14:creationId xmlns:p14="http://schemas.microsoft.com/office/powerpoint/2010/main" val="2365145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Ping Flooding Prevention</a:t>
            </a:r>
            <a:endParaRPr lang="zh-CN" altLang="en-US" dirty="0"/>
          </a:p>
        </p:txBody>
      </p:sp>
      <p:sp>
        <p:nvSpPr>
          <p:cNvPr id="3" name="Subtitle 2"/>
          <p:cNvSpPr>
            <a:spLocks noGrp="1"/>
          </p:cNvSpPr>
          <p:nvPr>
            <p:ph type="subTitle" idx="1"/>
          </p:nvPr>
        </p:nvSpPr>
        <p:spPr/>
        <p:txBody>
          <a:bodyPr/>
          <a:lstStyle/>
          <a:p>
            <a:r>
              <a:rPr lang="en-US" altLang="zh-CN" dirty="0"/>
              <a:t>ONOS </a:t>
            </a:r>
            <a:r>
              <a:rPr lang="en-US" altLang="zh-CN" dirty="0" err="1"/>
              <a:t>Hackthon</a:t>
            </a:r>
            <a:r>
              <a:rPr lang="en-US" altLang="zh-CN" dirty="0"/>
              <a:t> Report</a:t>
            </a:r>
          </a:p>
          <a:p>
            <a:r>
              <a:rPr lang="en-US" altLang="zh-CN" dirty="0"/>
              <a:t>Group-2</a:t>
            </a:r>
            <a:endParaRPr lang="zh-CN" altLang="en-US" dirty="0"/>
          </a:p>
        </p:txBody>
      </p:sp>
    </p:spTree>
    <p:extLst>
      <p:ext uri="{BB962C8B-B14F-4D97-AF65-F5344CB8AC3E}">
        <p14:creationId xmlns:p14="http://schemas.microsoft.com/office/powerpoint/2010/main" val="3433425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Adding 2</a:t>
            </a:r>
            <a:r>
              <a:rPr lang="en-US" altLang="zh-CN" baseline="30000" dirty="0"/>
              <a:t>nd</a:t>
            </a:r>
            <a:r>
              <a:rPr lang="en-US" altLang="zh-CN" dirty="0"/>
              <a:t> Flow Entry</a:t>
            </a:r>
            <a:endParaRPr lang="zh-CN" altLang="en-US" dirty="0"/>
          </a:p>
        </p:txBody>
      </p:sp>
      <p:sp>
        <p:nvSpPr>
          <p:cNvPr id="44" name="Content Placeholder 43"/>
          <p:cNvSpPr>
            <a:spLocks noGrp="1"/>
          </p:cNvSpPr>
          <p:nvPr>
            <p:ph idx="1"/>
          </p:nvPr>
        </p:nvSpPr>
        <p:spPr>
          <a:xfrm>
            <a:off x="838200" y="1825624"/>
            <a:ext cx="10515600" cy="5032376"/>
          </a:xfrm>
        </p:spPr>
        <p:txBody>
          <a:bodyPr>
            <a:normAutofit fontScale="92500" lnSpcReduction="20000"/>
          </a:bodyPr>
          <a:lstStyle/>
          <a:p>
            <a:r>
              <a:rPr lang="en-US" altLang="zh-CN" dirty="0"/>
              <a:t>Initialization</a:t>
            </a:r>
          </a:p>
          <a:p>
            <a:pPr lvl="1"/>
            <a:r>
              <a:rPr lang="en-US" altLang="zh-CN" dirty="0"/>
              <a:t>By default, each ping to </a:t>
            </a:r>
            <a:r>
              <a:rPr lang="en-US" altLang="zh-CN" dirty="0" err="1"/>
              <a:t>packetin</a:t>
            </a:r>
            <a:r>
              <a:rPr lang="en-US" altLang="zh-CN" dirty="0"/>
              <a:t> to controller</a:t>
            </a:r>
            <a:br>
              <a:rPr lang="en-US" altLang="zh-CN" dirty="0"/>
            </a:br>
            <a:r>
              <a:rPr lang="en-US" altLang="zh-CN" dirty="0" err="1"/>
              <a:t>Controller</a:t>
            </a:r>
            <a:r>
              <a:rPr lang="en-US" altLang="zh-CN" dirty="0"/>
              <a:t> installs the default 1</a:t>
            </a:r>
            <a:r>
              <a:rPr lang="en-US" altLang="zh-CN" baseline="30000" dirty="0"/>
              <a:t>st</a:t>
            </a:r>
            <a:r>
              <a:rPr lang="en-US" altLang="zh-CN" dirty="0"/>
              <a:t> Flow Entry to all the Switches</a:t>
            </a:r>
          </a:p>
          <a:p>
            <a:r>
              <a:rPr lang="en-US" altLang="zh-CN" dirty="0"/>
              <a:t>For each received packet, loop</a:t>
            </a:r>
          </a:p>
          <a:p>
            <a:pPr lvl="1"/>
            <a:r>
              <a:rPr lang="en-US" altLang="zh-CN" dirty="0"/>
              <a:t>Differentiate 1</a:t>
            </a:r>
            <a:r>
              <a:rPr lang="en-US" altLang="zh-CN" baseline="30000" dirty="0"/>
              <a:t>st</a:t>
            </a:r>
            <a:r>
              <a:rPr lang="en-US" altLang="zh-CN" dirty="0"/>
              <a:t> ping and other pings</a:t>
            </a:r>
          </a:p>
          <a:p>
            <a:pPr lvl="2"/>
            <a:r>
              <a:rPr lang="en-US" altLang="zh-CN" dirty="0"/>
              <a:t>Controller to identify the 1</a:t>
            </a:r>
            <a:r>
              <a:rPr lang="en-US" altLang="zh-CN" baseline="30000" dirty="0"/>
              <a:t>st</a:t>
            </a:r>
            <a:r>
              <a:rPr lang="en-US" altLang="zh-CN" dirty="0"/>
              <a:t> ping from the other pings</a:t>
            </a:r>
          </a:p>
          <a:p>
            <a:pPr lvl="1"/>
            <a:r>
              <a:rPr lang="en-US" altLang="zh-CN" dirty="0"/>
              <a:t>Allow 1</a:t>
            </a:r>
            <a:r>
              <a:rPr lang="en-US" altLang="zh-CN" baseline="30000" dirty="0"/>
              <a:t>st</a:t>
            </a:r>
            <a:r>
              <a:rPr lang="en-US" altLang="zh-CN" dirty="0"/>
              <a:t> ping and block other pings</a:t>
            </a:r>
          </a:p>
          <a:p>
            <a:pPr lvl="2"/>
            <a:r>
              <a:rPr lang="en-US" altLang="zh-CN" dirty="0"/>
              <a:t>1</a:t>
            </a:r>
            <a:r>
              <a:rPr lang="en-US" altLang="zh-CN" baseline="30000" dirty="0"/>
              <a:t>st</a:t>
            </a:r>
            <a:r>
              <a:rPr lang="en-US" altLang="zh-CN" dirty="0"/>
              <a:t> ping: pass down to next switch</a:t>
            </a:r>
          </a:p>
          <a:p>
            <a:pPr lvl="2"/>
            <a:r>
              <a:rPr lang="en-US" altLang="zh-CN" strike="sngStrike" dirty="0">
                <a:solidFill>
                  <a:srgbClr val="FF0000"/>
                </a:solidFill>
              </a:rPr>
              <a:t>Other pings: block</a:t>
            </a:r>
          </a:p>
          <a:p>
            <a:pPr lvl="2"/>
            <a:r>
              <a:rPr lang="en-US" altLang="zh-CN" dirty="0">
                <a:solidFill>
                  <a:srgbClr val="FF0000"/>
                </a:solidFill>
              </a:rPr>
              <a:t>2</a:t>
            </a:r>
            <a:r>
              <a:rPr lang="en-US" altLang="zh-CN" baseline="30000" dirty="0">
                <a:solidFill>
                  <a:srgbClr val="FF0000"/>
                </a:solidFill>
              </a:rPr>
              <a:t>nd</a:t>
            </a:r>
            <a:r>
              <a:rPr lang="en-US" altLang="zh-CN" dirty="0">
                <a:solidFill>
                  <a:srgbClr val="FF0000"/>
                </a:solidFill>
              </a:rPr>
              <a:t> Flow Entry: Drop for the next 60s all the pings from the source</a:t>
            </a:r>
            <a:endParaRPr lang="en-US" altLang="zh-CN" strike="sngStrike" dirty="0"/>
          </a:p>
          <a:p>
            <a:pPr lvl="1"/>
            <a:r>
              <a:rPr lang="en-US" altLang="zh-CN" dirty="0"/>
              <a:t>Clean up</a:t>
            </a:r>
          </a:p>
          <a:p>
            <a:pPr lvl="2"/>
            <a:r>
              <a:rPr lang="en-US" altLang="zh-CN" dirty="0">
                <a:solidFill>
                  <a:srgbClr val="FF0000"/>
                </a:solidFill>
              </a:rPr>
              <a:t>Remove 2</a:t>
            </a:r>
            <a:r>
              <a:rPr lang="en-US" altLang="zh-CN" baseline="30000" dirty="0">
                <a:solidFill>
                  <a:srgbClr val="FF0000"/>
                </a:solidFill>
              </a:rPr>
              <a:t>nd</a:t>
            </a:r>
            <a:r>
              <a:rPr lang="en-US" altLang="zh-CN" dirty="0">
                <a:solidFill>
                  <a:srgbClr val="FF0000"/>
                </a:solidFill>
              </a:rPr>
              <a:t> Flow Entry at the end of 60s</a:t>
            </a:r>
          </a:p>
          <a:p>
            <a:r>
              <a:rPr lang="en-US" altLang="zh-CN" dirty="0"/>
              <a:t>The next question:</a:t>
            </a:r>
          </a:p>
          <a:p>
            <a:pPr lvl="1"/>
            <a:r>
              <a:rPr lang="en-US" altLang="zh-CN" dirty="0">
                <a:solidFill>
                  <a:srgbClr val="0070C0"/>
                </a:solidFill>
              </a:rPr>
              <a:t>What if pings are sent very frequent so that a second ping arrives before </a:t>
            </a:r>
            <a:br>
              <a:rPr lang="en-US" altLang="zh-CN" dirty="0">
                <a:solidFill>
                  <a:srgbClr val="0070C0"/>
                </a:solidFill>
              </a:rPr>
            </a:br>
            <a:r>
              <a:rPr lang="en-US" altLang="zh-CN" dirty="0">
                <a:solidFill>
                  <a:srgbClr val="0070C0"/>
                </a:solidFill>
              </a:rPr>
              <a:t>the installation and activation of the dropping FE accomplishes in the </a:t>
            </a:r>
            <a:br>
              <a:rPr lang="en-US" altLang="zh-CN" dirty="0">
                <a:solidFill>
                  <a:srgbClr val="0070C0"/>
                </a:solidFill>
              </a:rPr>
            </a:br>
            <a:r>
              <a:rPr lang="en-US" altLang="zh-CN" dirty="0">
                <a:solidFill>
                  <a:srgbClr val="0070C0"/>
                </a:solidFill>
              </a:rPr>
              <a:t>targeted switch?</a:t>
            </a:r>
          </a:p>
          <a:p>
            <a:pPr lvl="2"/>
            <a:endParaRPr lang="en-US" altLang="zh-CN" dirty="0"/>
          </a:p>
        </p:txBody>
      </p:sp>
      <p:sp>
        <p:nvSpPr>
          <p:cNvPr id="61" name="圆角矩形 3"/>
          <p:cNvSpPr/>
          <p:nvPr/>
        </p:nvSpPr>
        <p:spPr>
          <a:xfrm>
            <a:off x="9930632" y="1207169"/>
            <a:ext cx="1320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Start</a:t>
            </a:r>
            <a:endParaRPr lang="zh-CN" altLang="en-US" dirty="0"/>
          </a:p>
        </p:txBody>
      </p:sp>
      <p:sp>
        <p:nvSpPr>
          <p:cNvPr id="62" name="矩形 5"/>
          <p:cNvSpPr/>
          <p:nvPr/>
        </p:nvSpPr>
        <p:spPr>
          <a:xfrm>
            <a:off x="9428982" y="1893567"/>
            <a:ext cx="2324100" cy="793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Initialization</a:t>
            </a:r>
          </a:p>
          <a:p>
            <a:pPr algn="ctr"/>
            <a:r>
              <a:rPr lang="en-US" altLang="zh-CN" dirty="0">
                <a:solidFill>
                  <a:schemeClr val="tx1"/>
                </a:solidFill>
              </a:rPr>
              <a:t>Install packet-in</a:t>
            </a:r>
            <a:r>
              <a:rPr lang="zh-CN" altLang="en-US" dirty="0">
                <a:solidFill>
                  <a:schemeClr val="tx1"/>
                </a:solidFill>
              </a:rPr>
              <a:t> </a:t>
            </a:r>
            <a:r>
              <a:rPr lang="en-US" altLang="zh-CN" dirty="0">
                <a:solidFill>
                  <a:schemeClr val="tx1"/>
                </a:solidFill>
              </a:rPr>
              <a:t>FE</a:t>
            </a:r>
            <a:endParaRPr lang="zh-CN" altLang="en-US" dirty="0">
              <a:solidFill>
                <a:schemeClr val="tx1"/>
              </a:solidFill>
            </a:endParaRPr>
          </a:p>
          <a:p>
            <a:pPr algn="ctr"/>
            <a:r>
              <a:rPr lang="en-US" altLang="zh-CN" dirty="0">
                <a:solidFill>
                  <a:schemeClr val="tx1"/>
                </a:solidFill>
              </a:rPr>
              <a:t>Set </a:t>
            </a:r>
            <a:r>
              <a:rPr lang="en-US" altLang="zh-CN" dirty="0" err="1">
                <a:solidFill>
                  <a:schemeClr val="tx1"/>
                </a:solidFill>
              </a:rPr>
              <a:t>first_flag</a:t>
            </a:r>
            <a:r>
              <a:rPr lang="en-US" altLang="zh-CN" dirty="0">
                <a:solidFill>
                  <a:schemeClr val="tx1"/>
                </a:solidFill>
              </a:rPr>
              <a:t>=1</a:t>
            </a:r>
          </a:p>
        </p:txBody>
      </p:sp>
      <p:sp>
        <p:nvSpPr>
          <p:cNvPr id="63" name="矩形 6"/>
          <p:cNvSpPr/>
          <p:nvPr/>
        </p:nvSpPr>
        <p:spPr>
          <a:xfrm>
            <a:off x="9428982" y="3049576"/>
            <a:ext cx="2324100" cy="6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Ping Differentiation</a:t>
            </a:r>
          </a:p>
          <a:p>
            <a:pPr algn="ctr"/>
            <a:r>
              <a:rPr lang="en-US" altLang="zh-CN" dirty="0">
                <a:solidFill>
                  <a:schemeClr val="tx1"/>
                </a:solidFill>
              </a:rPr>
              <a:t>Check </a:t>
            </a:r>
            <a:r>
              <a:rPr lang="en-US" altLang="zh-CN" dirty="0" err="1">
                <a:solidFill>
                  <a:schemeClr val="tx1"/>
                </a:solidFill>
              </a:rPr>
              <a:t>first_flag</a:t>
            </a:r>
            <a:r>
              <a:rPr lang="en-US" altLang="zh-CN" dirty="0">
                <a:solidFill>
                  <a:schemeClr val="tx1"/>
                </a:solidFill>
              </a:rPr>
              <a:t>?=1</a:t>
            </a:r>
            <a:endParaRPr lang="zh-CN" altLang="en-US" dirty="0">
              <a:solidFill>
                <a:schemeClr val="tx1"/>
              </a:solidFill>
            </a:endParaRPr>
          </a:p>
        </p:txBody>
      </p:sp>
      <p:sp>
        <p:nvSpPr>
          <p:cNvPr id="64" name="矩形 8"/>
          <p:cNvSpPr/>
          <p:nvPr/>
        </p:nvSpPr>
        <p:spPr>
          <a:xfrm>
            <a:off x="9428982" y="3994872"/>
            <a:ext cx="2324100" cy="8060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Ping Handling</a:t>
            </a:r>
          </a:p>
          <a:p>
            <a:pPr algn="ctr"/>
            <a:r>
              <a:rPr lang="en-US" altLang="zh-CN" dirty="0">
                <a:solidFill>
                  <a:schemeClr val="tx1"/>
                </a:solidFill>
              </a:rPr>
              <a:t>Set </a:t>
            </a:r>
            <a:r>
              <a:rPr lang="en-US" altLang="zh-CN" dirty="0" err="1">
                <a:solidFill>
                  <a:schemeClr val="tx1"/>
                </a:solidFill>
              </a:rPr>
              <a:t>first_flag</a:t>
            </a:r>
            <a:r>
              <a:rPr lang="en-US" altLang="zh-CN" dirty="0">
                <a:solidFill>
                  <a:schemeClr val="tx1"/>
                </a:solidFill>
              </a:rPr>
              <a:t>=0</a:t>
            </a:r>
          </a:p>
          <a:p>
            <a:pPr algn="ctr"/>
            <a:r>
              <a:rPr lang="en-US" altLang="zh-CN" dirty="0">
                <a:solidFill>
                  <a:srgbClr val="FF0000"/>
                </a:solidFill>
              </a:rPr>
              <a:t>Install drop FE</a:t>
            </a:r>
            <a:endParaRPr lang="zh-CN" altLang="en-US" dirty="0">
              <a:solidFill>
                <a:srgbClr val="FF0000"/>
              </a:solidFill>
            </a:endParaRPr>
          </a:p>
        </p:txBody>
      </p:sp>
      <p:sp>
        <p:nvSpPr>
          <p:cNvPr id="65" name="圆角矩形 9"/>
          <p:cNvSpPr/>
          <p:nvPr/>
        </p:nvSpPr>
        <p:spPr>
          <a:xfrm>
            <a:off x="9930632" y="5198598"/>
            <a:ext cx="1320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End</a:t>
            </a:r>
            <a:endParaRPr lang="zh-CN" altLang="en-US" dirty="0"/>
          </a:p>
        </p:txBody>
      </p:sp>
      <p:cxnSp>
        <p:nvCxnSpPr>
          <p:cNvPr id="66" name="直接连接符 11"/>
          <p:cNvCxnSpPr>
            <a:stCxn id="61" idx="2"/>
          </p:cNvCxnSpPr>
          <p:nvPr/>
        </p:nvCxnSpPr>
        <p:spPr>
          <a:xfrm>
            <a:off x="10591032" y="1727869"/>
            <a:ext cx="0" cy="29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16"/>
          <p:cNvCxnSpPr>
            <a:stCxn id="63" idx="2"/>
            <a:endCxn id="64" idx="0"/>
          </p:cNvCxnSpPr>
          <p:nvPr/>
        </p:nvCxnSpPr>
        <p:spPr>
          <a:xfrm>
            <a:off x="10591032" y="3684576"/>
            <a:ext cx="0" cy="310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18"/>
          <p:cNvCxnSpPr>
            <a:stCxn id="62" idx="2"/>
            <a:endCxn id="63" idx="0"/>
          </p:cNvCxnSpPr>
          <p:nvPr/>
        </p:nvCxnSpPr>
        <p:spPr>
          <a:xfrm>
            <a:off x="10591032" y="2686719"/>
            <a:ext cx="0" cy="362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20"/>
          <p:cNvCxnSpPr>
            <a:endCxn id="62" idx="0"/>
          </p:cNvCxnSpPr>
          <p:nvPr/>
        </p:nvCxnSpPr>
        <p:spPr>
          <a:xfrm>
            <a:off x="10591032" y="1734219"/>
            <a:ext cx="0" cy="159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22"/>
          <p:cNvCxnSpPr>
            <a:stCxn id="64" idx="2"/>
            <a:endCxn id="65" idx="0"/>
          </p:cNvCxnSpPr>
          <p:nvPr/>
        </p:nvCxnSpPr>
        <p:spPr>
          <a:xfrm>
            <a:off x="10591032" y="4800927"/>
            <a:ext cx="0" cy="397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9158068" y="5064369"/>
            <a:ext cx="143296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9158068" y="2883878"/>
            <a:ext cx="0" cy="2180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158068" y="2883877"/>
            <a:ext cx="143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0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196" y="49365"/>
            <a:ext cx="10769600" cy="1850272"/>
          </a:xfrm>
        </p:spPr>
        <p:txBody>
          <a:bodyPr>
            <a:normAutofit/>
          </a:bodyPr>
          <a:lstStyle/>
          <a:p>
            <a:r>
              <a:rPr lang="en-US" altLang="zh-CN" sz="2800" dirty="0"/>
              <a:t>Issue #2: Controller needs to be prepared for consecutive packet-in pings before the dropping FE reaches the switch and become effective.</a:t>
            </a:r>
            <a:endParaRPr lang="zh-CN" altLang="en-US" sz="2800" dirty="0"/>
          </a:p>
        </p:txBody>
      </p:sp>
      <p:sp>
        <p:nvSpPr>
          <p:cNvPr id="19" name="Rectangle 5"/>
          <p:cNvSpPr/>
          <p:nvPr/>
        </p:nvSpPr>
        <p:spPr>
          <a:xfrm>
            <a:off x="723900" y="3146323"/>
            <a:ext cx="1244600" cy="1961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ONOS Controller</a:t>
            </a:r>
            <a:endParaRPr lang="zh-CN" altLang="en-US" dirty="0"/>
          </a:p>
        </p:txBody>
      </p:sp>
      <p:sp>
        <p:nvSpPr>
          <p:cNvPr id="20" name="Rectangle 5"/>
          <p:cNvSpPr/>
          <p:nvPr/>
        </p:nvSpPr>
        <p:spPr>
          <a:xfrm>
            <a:off x="3938782" y="3146322"/>
            <a:ext cx="1244600" cy="1961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Device</a:t>
            </a:r>
            <a:endParaRPr lang="zh-CN" altLang="en-US" dirty="0"/>
          </a:p>
        </p:txBody>
      </p:sp>
      <p:sp>
        <p:nvSpPr>
          <p:cNvPr id="23" name="下箭头 22"/>
          <p:cNvSpPr/>
          <p:nvPr/>
        </p:nvSpPr>
        <p:spPr>
          <a:xfrm rot="5400000">
            <a:off x="2779649" y="2617301"/>
            <a:ext cx="390769" cy="192749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24" name="矩形 23"/>
          <p:cNvSpPr/>
          <p:nvPr/>
        </p:nvSpPr>
        <p:spPr>
          <a:xfrm>
            <a:off x="2396600" y="3195245"/>
            <a:ext cx="1310615" cy="307777"/>
          </a:xfrm>
          <a:prstGeom prst="rect">
            <a:avLst/>
          </a:prstGeom>
        </p:spPr>
        <p:txBody>
          <a:bodyPr wrap="none">
            <a:spAutoFit/>
          </a:bodyPr>
          <a:lstStyle/>
          <a:p>
            <a:pPr algn="ctr"/>
            <a:r>
              <a:rPr lang="en-US" altLang="zh-CN" sz="1400" dirty="0"/>
              <a:t>ICMP Packet_1 </a:t>
            </a:r>
            <a:endParaRPr lang="zh-CN" altLang="en-US" sz="1400" dirty="0"/>
          </a:p>
        </p:txBody>
      </p:sp>
      <p:sp>
        <p:nvSpPr>
          <p:cNvPr id="25" name="下箭头 24"/>
          <p:cNvSpPr/>
          <p:nvPr/>
        </p:nvSpPr>
        <p:spPr>
          <a:xfrm rot="5400000">
            <a:off x="2779649" y="3157164"/>
            <a:ext cx="390769" cy="192749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26" name="矩形 25"/>
          <p:cNvSpPr/>
          <p:nvPr/>
        </p:nvSpPr>
        <p:spPr>
          <a:xfrm>
            <a:off x="2396599" y="3767904"/>
            <a:ext cx="1310615" cy="307777"/>
          </a:xfrm>
          <a:prstGeom prst="rect">
            <a:avLst/>
          </a:prstGeom>
        </p:spPr>
        <p:txBody>
          <a:bodyPr wrap="none">
            <a:spAutoFit/>
          </a:bodyPr>
          <a:lstStyle/>
          <a:p>
            <a:pPr algn="ctr"/>
            <a:r>
              <a:rPr lang="en-US" altLang="zh-CN" sz="1400" dirty="0"/>
              <a:t>ICMP Packet_2 </a:t>
            </a:r>
            <a:endParaRPr lang="zh-CN" altLang="en-US" sz="1400" dirty="0"/>
          </a:p>
        </p:txBody>
      </p:sp>
      <p:sp>
        <p:nvSpPr>
          <p:cNvPr id="27" name="下箭头 26"/>
          <p:cNvSpPr/>
          <p:nvPr/>
        </p:nvSpPr>
        <p:spPr>
          <a:xfrm rot="16200000">
            <a:off x="2747561" y="3682598"/>
            <a:ext cx="390769" cy="194888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28" name="矩形 27"/>
          <p:cNvSpPr/>
          <p:nvPr/>
        </p:nvSpPr>
        <p:spPr>
          <a:xfrm>
            <a:off x="2169657" y="4296405"/>
            <a:ext cx="1546577" cy="307777"/>
          </a:xfrm>
          <a:prstGeom prst="rect">
            <a:avLst/>
          </a:prstGeom>
        </p:spPr>
        <p:txBody>
          <a:bodyPr wrap="none">
            <a:spAutoFit/>
          </a:bodyPr>
          <a:lstStyle/>
          <a:p>
            <a:pPr algn="ctr"/>
            <a:r>
              <a:rPr lang="en-US" altLang="zh-CN" sz="1400" dirty="0"/>
              <a:t>Install Dropping FE</a:t>
            </a:r>
            <a:endParaRPr lang="zh-CN" altLang="en-US" sz="1400" dirty="0"/>
          </a:p>
        </p:txBody>
      </p:sp>
      <p:sp>
        <p:nvSpPr>
          <p:cNvPr id="29" name="文本框 28"/>
          <p:cNvSpPr txBox="1"/>
          <p:nvPr/>
        </p:nvSpPr>
        <p:spPr>
          <a:xfrm>
            <a:off x="364196" y="1442905"/>
            <a:ext cx="2841697" cy="461665"/>
          </a:xfrm>
          <a:prstGeom prst="rect">
            <a:avLst/>
          </a:prstGeom>
          <a:noFill/>
        </p:spPr>
        <p:txBody>
          <a:bodyPr wrap="square" rtlCol="0">
            <a:spAutoFit/>
          </a:bodyPr>
          <a:lstStyle/>
          <a:p>
            <a:r>
              <a:rPr lang="en-US" altLang="zh-CN" sz="2400" b="1" dirty="0"/>
              <a:t>Problem Illustration</a:t>
            </a:r>
            <a:endParaRPr lang="zh-CN" altLang="en-US" sz="2400" b="1" dirty="0"/>
          </a:p>
        </p:txBody>
      </p:sp>
      <p:sp>
        <p:nvSpPr>
          <p:cNvPr id="30" name="文本框 29"/>
          <p:cNvSpPr txBox="1"/>
          <p:nvPr/>
        </p:nvSpPr>
        <p:spPr>
          <a:xfrm>
            <a:off x="10419772" y="1411757"/>
            <a:ext cx="2197100" cy="461665"/>
          </a:xfrm>
          <a:prstGeom prst="rect">
            <a:avLst/>
          </a:prstGeom>
          <a:noFill/>
        </p:spPr>
        <p:txBody>
          <a:bodyPr wrap="square" rtlCol="0">
            <a:spAutoFit/>
          </a:bodyPr>
          <a:lstStyle/>
          <a:p>
            <a:r>
              <a:rPr lang="en-US" altLang="zh-CN" sz="2400" b="1" dirty="0"/>
              <a:t>Solution</a:t>
            </a:r>
            <a:endParaRPr lang="zh-CN" altLang="en-US" sz="2400" b="1" dirty="0"/>
          </a:p>
        </p:txBody>
      </p:sp>
      <p:sp>
        <p:nvSpPr>
          <p:cNvPr id="31" name="流程图: 决策 30"/>
          <p:cNvSpPr/>
          <p:nvPr/>
        </p:nvSpPr>
        <p:spPr>
          <a:xfrm>
            <a:off x="6057901" y="3249198"/>
            <a:ext cx="3147340" cy="70017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Non-first Ping?</a:t>
            </a:r>
            <a:endParaRPr lang="zh-CN" altLang="en-US" sz="1400" dirty="0"/>
          </a:p>
        </p:txBody>
      </p:sp>
      <p:sp>
        <p:nvSpPr>
          <p:cNvPr id="32" name="圆角矩形 31"/>
          <p:cNvSpPr/>
          <p:nvPr/>
        </p:nvSpPr>
        <p:spPr>
          <a:xfrm>
            <a:off x="9896919" y="5154437"/>
            <a:ext cx="1164781"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sp>
        <p:nvSpPr>
          <p:cNvPr id="33" name="矩形 32"/>
          <p:cNvSpPr/>
          <p:nvPr/>
        </p:nvSpPr>
        <p:spPr>
          <a:xfrm>
            <a:off x="6126168" y="4304511"/>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Install FE, drop subsequent ICMP packets from Host1</a:t>
            </a:r>
            <a:endParaRPr lang="zh-CN" altLang="en-US" sz="1400" dirty="0"/>
          </a:p>
        </p:txBody>
      </p:sp>
      <p:sp>
        <p:nvSpPr>
          <p:cNvPr id="34" name="矩形 33"/>
          <p:cNvSpPr/>
          <p:nvPr/>
        </p:nvSpPr>
        <p:spPr>
          <a:xfrm>
            <a:off x="7731898" y="3940955"/>
            <a:ext cx="300083" cy="307777"/>
          </a:xfrm>
          <a:prstGeom prst="rect">
            <a:avLst/>
          </a:prstGeom>
        </p:spPr>
        <p:txBody>
          <a:bodyPr wrap="none">
            <a:spAutoFit/>
          </a:bodyPr>
          <a:lstStyle/>
          <a:p>
            <a:pPr algn="ctr"/>
            <a:r>
              <a:rPr lang="en-US" altLang="zh-CN" sz="1400" dirty="0"/>
              <a:t>N</a:t>
            </a:r>
            <a:endParaRPr lang="zh-CN" altLang="en-US" sz="1400" dirty="0"/>
          </a:p>
        </p:txBody>
      </p:sp>
      <p:cxnSp>
        <p:nvCxnSpPr>
          <p:cNvPr id="35" name="直接连接符 34"/>
          <p:cNvCxnSpPr>
            <a:endCxn id="31" idx="0"/>
          </p:cNvCxnSpPr>
          <p:nvPr/>
        </p:nvCxnSpPr>
        <p:spPr>
          <a:xfrm>
            <a:off x="7631571" y="2050543"/>
            <a:ext cx="0" cy="1198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50"/>
          <p:cNvCxnSpPr>
            <a:stCxn id="31" idx="3"/>
            <a:endCxn id="42" idx="0"/>
          </p:cNvCxnSpPr>
          <p:nvPr/>
        </p:nvCxnSpPr>
        <p:spPr>
          <a:xfrm>
            <a:off x="9205241" y="3599286"/>
            <a:ext cx="1276800" cy="71701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31" idx="2"/>
            <a:endCxn id="33" idx="0"/>
          </p:cNvCxnSpPr>
          <p:nvPr/>
        </p:nvCxnSpPr>
        <p:spPr>
          <a:xfrm rot="16200000" flipH="1">
            <a:off x="7454003" y="4126941"/>
            <a:ext cx="355137"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480782" y="3660609"/>
            <a:ext cx="272832" cy="307777"/>
          </a:xfrm>
          <a:prstGeom prst="rect">
            <a:avLst/>
          </a:prstGeom>
        </p:spPr>
        <p:txBody>
          <a:bodyPr wrap="none">
            <a:spAutoFit/>
          </a:bodyPr>
          <a:lstStyle/>
          <a:p>
            <a:pPr algn="ctr"/>
            <a:r>
              <a:rPr lang="en-US" altLang="zh-CN" sz="1400" dirty="0"/>
              <a:t>Y</a:t>
            </a:r>
            <a:endParaRPr lang="zh-CN" altLang="en-US" sz="1400" dirty="0"/>
          </a:p>
        </p:txBody>
      </p:sp>
      <p:sp>
        <p:nvSpPr>
          <p:cNvPr id="39" name="矩形 38"/>
          <p:cNvSpPr/>
          <p:nvPr/>
        </p:nvSpPr>
        <p:spPr>
          <a:xfrm>
            <a:off x="6126168" y="5004684"/>
            <a:ext cx="3010807" cy="7170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solidFill>
                  <a:schemeClr val="tx1"/>
                </a:solidFill>
              </a:rPr>
              <a:t>Set </a:t>
            </a:r>
            <a:r>
              <a:rPr lang="en-US" altLang="zh-CN" sz="1400" dirty="0" err="1">
                <a:solidFill>
                  <a:schemeClr val="tx1"/>
                </a:solidFill>
              </a:rPr>
              <a:t>first_flag</a:t>
            </a:r>
            <a:r>
              <a:rPr lang="en-US" altLang="zh-CN" sz="1400" dirty="0">
                <a:solidFill>
                  <a:schemeClr val="tx1"/>
                </a:solidFill>
              </a:rPr>
              <a:t>=0 in 60s.</a:t>
            </a:r>
          </a:p>
        </p:txBody>
      </p:sp>
      <p:cxnSp>
        <p:nvCxnSpPr>
          <p:cNvPr id="40" name="直接连接符 39"/>
          <p:cNvCxnSpPr>
            <a:stCxn id="33" idx="2"/>
            <a:endCxn id="39" idx="0"/>
          </p:cNvCxnSpPr>
          <p:nvPr/>
        </p:nvCxnSpPr>
        <p:spPr>
          <a:xfrm>
            <a:off x="7631572" y="4713746"/>
            <a:ext cx="0" cy="290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2"/>
          </p:cNvCxnSpPr>
          <p:nvPr/>
        </p:nvCxnSpPr>
        <p:spPr>
          <a:xfrm>
            <a:off x="7631572" y="5721696"/>
            <a:ext cx="0" cy="230104"/>
          </a:xfrm>
          <a:prstGeom prst="line">
            <a:avLst/>
          </a:prstGeom>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9577502" y="4316297"/>
            <a:ext cx="180907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Drop </a:t>
            </a:r>
            <a:endParaRPr lang="zh-CN" altLang="en-US" sz="1400" dirty="0"/>
          </a:p>
        </p:txBody>
      </p:sp>
      <p:cxnSp>
        <p:nvCxnSpPr>
          <p:cNvPr id="43" name="直接连接符 42"/>
          <p:cNvCxnSpPr>
            <a:stCxn id="42" idx="2"/>
            <a:endCxn id="32" idx="0"/>
          </p:cNvCxnSpPr>
          <p:nvPr/>
        </p:nvCxnSpPr>
        <p:spPr>
          <a:xfrm flipH="1">
            <a:off x="10479310" y="4725532"/>
            <a:ext cx="2731" cy="428905"/>
          </a:xfrm>
          <a:prstGeom prst="line">
            <a:avLst/>
          </a:prstGeom>
        </p:spPr>
        <p:style>
          <a:lnRef idx="1">
            <a:schemeClr val="accent1"/>
          </a:lnRef>
          <a:fillRef idx="0">
            <a:schemeClr val="accent1"/>
          </a:fillRef>
          <a:effectRef idx="0">
            <a:schemeClr val="accent1"/>
          </a:effectRef>
          <a:fontRef idx="minor">
            <a:schemeClr val="tx1"/>
          </a:fontRef>
        </p:style>
      </p:cxnSp>
      <p:sp>
        <p:nvSpPr>
          <p:cNvPr id="44" name="矩形 28"/>
          <p:cNvSpPr/>
          <p:nvPr/>
        </p:nvSpPr>
        <p:spPr>
          <a:xfrm>
            <a:off x="6126168" y="2594186"/>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solidFill>
                  <a:schemeClr val="tx1"/>
                </a:solidFill>
              </a:rPr>
              <a:t>Set </a:t>
            </a:r>
            <a:r>
              <a:rPr lang="en-US" altLang="zh-CN" sz="1400" dirty="0" err="1">
                <a:solidFill>
                  <a:schemeClr val="tx1"/>
                </a:solidFill>
              </a:rPr>
              <a:t>first_flag</a:t>
            </a:r>
            <a:r>
              <a:rPr lang="en-US" altLang="zh-CN" sz="1400" dirty="0">
                <a:solidFill>
                  <a:schemeClr val="tx1"/>
                </a:solidFill>
              </a:rPr>
              <a:t>=1</a:t>
            </a:r>
          </a:p>
        </p:txBody>
      </p:sp>
      <p:sp>
        <p:nvSpPr>
          <p:cNvPr id="45" name="圆角矩形 3"/>
          <p:cNvSpPr/>
          <p:nvPr/>
        </p:nvSpPr>
        <p:spPr>
          <a:xfrm>
            <a:off x="6983038" y="1874882"/>
            <a:ext cx="1320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Start</a:t>
            </a:r>
            <a:endParaRPr lang="zh-CN" altLang="en-US" dirty="0"/>
          </a:p>
        </p:txBody>
      </p:sp>
      <p:sp>
        <p:nvSpPr>
          <p:cNvPr id="46" name="圆角矩形 9"/>
          <p:cNvSpPr/>
          <p:nvPr/>
        </p:nvSpPr>
        <p:spPr>
          <a:xfrm>
            <a:off x="6983038" y="5943801"/>
            <a:ext cx="1320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End</a:t>
            </a:r>
            <a:endParaRPr lang="zh-CN" altLang="en-US" dirty="0"/>
          </a:p>
        </p:txBody>
      </p:sp>
    </p:spTree>
    <p:extLst>
      <p:ext uri="{BB962C8B-B14F-4D97-AF65-F5344CB8AC3E}">
        <p14:creationId xmlns:p14="http://schemas.microsoft.com/office/powerpoint/2010/main" val="2617160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Handling Rushing-in Pings</a:t>
            </a:r>
            <a:endParaRPr lang="zh-CN" altLang="en-US" dirty="0"/>
          </a:p>
        </p:txBody>
      </p:sp>
      <p:sp>
        <p:nvSpPr>
          <p:cNvPr id="44" name="Content Placeholder 43"/>
          <p:cNvSpPr>
            <a:spLocks noGrp="1"/>
          </p:cNvSpPr>
          <p:nvPr>
            <p:ph idx="1"/>
          </p:nvPr>
        </p:nvSpPr>
        <p:spPr/>
        <p:txBody>
          <a:bodyPr>
            <a:normAutofit fontScale="92500" lnSpcReduction="20000"/>
          </a:bodyPr>
          <a:lstStyle/>
          <a:p>
            <a:r>
              <a:rPr lang="en-US" altLang="zh-CN" dirty="0"/>
              <a:t>Initialization</a:t>
            </a:r>
          </a:p>
          <a:p>
            <a:pPr lvl="1"/>
            <a:r>
              <a:rPr lang="en-US" altLang="zh-CN" dirty="0"/>
              <a:t>By default, each ping to packet-in to controller</a:t>
            </a:r>
            <a:br>
              <a:rPr lang="en-US" altLang="zh-CN" dirty="0"/>
            </a:br>
            <a:r>
              <a:rPr lang="en-US" altLang="zh-CN" dirty="0" err="1"/>
              <a:t>Controller</a:t>
            </a:r>
            <a:r>
              <a:rPr lang="en-US" altLang="zh-CN" dirty="0"/>
              <a:t> installs the default 1</a:t>
            </a:r>
            <a:r>
              <a:rPr lang="en-US" altLang="zh-CN" baseline="30000" dirty="0"/>
              <a:t>st</a:t>
            </a:r>
            <a:r>
              <a:rPr lang="en-US" altLang="zh-CN" dirty="0"/>
              <a:t> Flow Entry to all the Switches</a:t>
            </a:r>
          </a:p>
          <a:p>
            <a:r>
              <a:rPr lang="en-US" altLang="zh-CN" dirty="0"/>
              <a:t>For each received packet, loop</a:t>
            </a:r>
          </a:p>
          <a:p>
            <a:pPr lvl="1"/>
            <a:r>
              <a:rPr lang="en-US" altLang="zh-CN" dirty="0"/>
              <a:t>Differentiate 1</a:t>
            </a:r>
            <a:r>
              <a:rPr lang="en-US" altLang="zh-CN" baseline="30000" dirty="0"/>
              <a:t>st</a:t>
            </a:r>
            <a:r>
              <a:rPr lang="en-US" altLang="zh-CN" dirty="0"/>
              <a:t> ping and other pings</a:t>
            </a:r>
          </a:p>
          <a:p>
            <a:pPr lvl="2"/>
            <a:r>
              <a:rPr lang="en-US" altLang="zh-CN" dirty="0"/>
              <a:t>Controller to identify the 1</a:t>
            </a:r>
            <a:r>
              <a:rPr lang="en-US" altLang="zh-CN" baseline="30000" dirty="0"/>
              <a:t>st</a:t>
            </a:r>
            <a:r>
              <a:rPr lang="en-US" altLang="zh-CN" dirty="0"/>
              <a:t> ping from the other pings</a:t>
            </a:r>
          </a:p>
          <a:p>
            <a:pPr lvl="1"/>
            <a:r>
              <a:rPr lang="en-US" altLang="zh-CN" dirty="0"/>
              <a:t>Allow 1</a:t>
            </a:r>
            <a:r>
              <a:rPr lang="en-US" altLang="zh-CN" baseline="30000" dirty="0"/>
              <a:t>st</a:t>
            </a:r>
            <a:r>
              <a:rPr lang="en-US" altLang="zh-CN" dirty="0"/>
              <a:t> ping and block other pings</a:t>
            </a:r>
          </a:p>
          <a:p>
            <a:pPr lvl="2"/>
            <a:r>
              <a:rPr lang="en-US" altLang="zh-CN" dirty="0"/>
              <a:t>1</a:t>
            </a:r>
            <a:r>
              <a:rPr lang="en-US" altLang="zh-CN" baseline="30000" dirty="0"/>
              <a:t>st</a:t>
            </a:r>
            <a:r>
              <a:rPr lang="en-US" altLang="zh-CN" dirty="0"/>
              <a:t> ping: pass down to next switch</a:t>
            </a:r>
          </a:p>
          <a:p>
            <a:pPr lvl="2"/>
            <a:r>
              <a:rPr lang="en-US" altLang="zh-CN" dirty="0">
                <a:solidFill>
                  <a:srgbClr val="FF0000"/>
                </a:solidFill>
              </a:rPr>
              <a:t>Other pings: block</a:t>
            </a:r>
          </a:p>
          <a:p>
            <a:pPr lvl="2"/>
            <a:r>
              <a:rPr lang="en-US" altLang="zh-CN" dirty="0"/>
              <a:t>2</a:t>
            </a:r>
            <a:r>
              <a:rPr lang="en-US" altLang="zh-CN" baseline="30000" dirty="0"/>
              <a:t>nd</a:t>
            </a:r>
            <a:r>
              <a:rPr lang="en-US" altLang="zh-CN" dirty="0"/>
              <a:t> Flow Entry: Drop for the next 60s all the pings from the source</a:t>
            </a:r>
            <a:endParaRPr lang="en-US" altLang="zh-CN" strike="sngStrike" dirty="0"/>
          </a:p>
          <a:p>
            <a:pPr lvl="1"/>
            <a:r>
              <a:rPr lang="en-US" altLang="zh-CN" dirty="0"/>
              <a:t>Clean up</a:t>
            </a:r>
          </a:p>
          <a:p>
            <a:pPr lvl="2"/>
            <a:r>
              <a:rPr lang="en-US" altLang="zh-CN" dirty="0"/>
              <a:t>Remove 2</a:t>
            </a:r>
            <a:r>
              <a:rPr lang="en-US" altLang="zh-CN" baseline="30000" dirty="0"/>
              <a:t>nd</a:t>
            </a:r>
            <a:r>
              <a:rPr lang="en-US" altLang="zh-CN" dirty="0"/>
              <a:t> Flow Entry at the end of 60s</a:t>
            </a:r>
          </a:p>
          <a:p>
            <a:r>
              <a:rPr lang="en-US" altLang="zh-CN" dirty="0"/>
              <a:t>The next question:</a:t>
            </a:r>
          </a:p>
          <a:p>
            <a:pPr lvl="1"/>
            <a:r>
              <a:rPr lang="en-US" altLang="zh-CN" dirty="0">
                <a:solidFill>
                  <a:srgbClr val="0070C0"/>
                </a:solidFill>
              </a:rPr>
              <a:t>Can we support regulation for multiple hosts?</a:t>
            </a:r>
          </a:p>
          <a:p>
            <a:pPr lvl="2"/>
            <a:endParaRPr lang="en-US" altLang="zh-CN" dirty="0"/>
          </a:p>
        </p:txBody>
      </p:sp>
      <p:sp>
        <p:nvSpPr>
          <p:cNvPr id="61" name="圆角矩形 3"/>
          <p:cNvSpPr/>
          <p:nvPr/>
        </p:nvSpPr>
        <p:spPr>
          <a:xfrm>
            <a:off x="9930632" y="1207169"/>
            <a:ext cx="1320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Start</a:t>
            </a:r>
            <a:endParaRPr lang="zh-CN" altLang="en-US" dirty="0"/>
          </a:p>
        </p:txBody>
      </p:sp>
      <p:sp>
        <p:nvSpPr>
          <p:cNvPr id="62" name="矩形 5"/>
          <p:cNvSpPr/>
          <p:nvPr/>
        </p:nvSpPr>
        <p:spPr>
          <a:xfrm>
            <a:off x="9428982" y="1893567"/>
            <a:ext cx="2324100" cy="793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Initialization</a:t>
            </a:r>
          </a:p>
          <a:p>
            <a:pPr algn="ctr"/>
            <a:r>
              <a:rPr lang="en-US" altLang="zh-CN" dirty="0">
                <a:solidFill>
                  <a:schemeClr val="tx1"/>
                </a:solidFill>
              </a:rPr>
              <a:t>Install packet-in</a:t>
            </a:r>
            <a:r>
              <a:rPr lang="zh-CN" altLang="en-US" dirty="0">
                <a:solidFill>
                  <a:schemeClr val="tx1"/>
                </a:solidFill>
              </a:rPr>
              <a:t> </a:t>
            </a:r>
            <a:r>
              <a:rPr lang="en-US" altLang="zh-CN" dirty="0">
                <a:solidFill>
                  <a:schemeClr val="tx1"/>
                </a:solidFill>
              </a:rPr>
              <a:t>FE</a:t>
            </a:r>
            <a:endParaRPr lang="zh-CN" altLang="en-US" dirty="0">
              <a:solidFill>
                <a:schemeClr val="tx1"/>
              </a:solidFill>
            </a:endParaRPr>
          </a:p>
          <a:p>
            <a:pPr algn="ctr"/>
            <a:r>
              <a:rPr lang="en-US" altLang="zh-CN" dirty="0">
                <a:solidFill>
                  <a:schemeClr val="tx1"/>
                </a:solidFill>
              </a:rPr>
              <a:t>Set </a:t>
            </a:r>
            <a:r>
              <a:rPr lang="en-US" altLang="zh-CN" dirty="0" err="1">
                <a:solidFill>
                  <a:schemeClr val="tx1"/>
                </a:solidFill>
              </a:rPr>
              <a:t>first_flag</a:t>
            </a:r>
            <a:r>
              <a:rPr lang="en-US" altLang="zh-CN" dirty="0">
                <a:solidFill>
                  <a:schemeClr val="tx1"/>
                </a:solidFill>
              </a:rPr>
              <a:t>=1</a:t>
            </a:r>
          </a:p>
        </p:txBody>
      </p:sp>
      <p:sp>
        <p:nvSpPr>
          <p:cNvPr id="63" name="矩形 6"/>
          <p:cNvSpPr/>
          <p:nvPr/>
        </p:nvSpPr>
        <p:spPr>
          <a:xfrm>
            <a:off x="9428982" y="3248392"/>
            <a:ext cx="2324100" cy="6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Ping Differentiation</a:t>
            </a:r>
          </a:p>
          <a:p>
            <a:pPr algn="ctr"/>
            <a:r>
              <a:rPr lang="en-US" altLang="zh-CN" dirty="0">
                <a:solidFill>
                  <a:schemeClr val="tx1"/>
                </a:solidFill>
              </a:rPr>
              <a:t>Check </a:t>
            </a:r>
            <a:r>
              <a:rPr lang="en-US" altLang="zh-CN" dirty="0" err="1">
                <a:solidFill>
                  <a:schemeClr val="tx1"/>
                </a:solidFill>
              </a:rPr>
              <a:t>first_flag</a:t>
            </a:r>
            <a:r>
              <a:rPr lang="en-US" altLang="zh-CN" dirty="0">
                <a:solidFill>
                  <a:schemeClr val="tx1"/>
                </a:solidFill>
              </a:rPr>
              <a:t>?=1</a:t>
            </a:r>
            <a:endParaRPr lang="zh-CN" altLang="en-US" dirty="0">
              <a:solidFill>
                <a:schemeClr val="tx1"/>
              </a:solidFill>
            </a:endParaRPr>
          </a:p>
        </p:txBody>
      </p:sp>
      <p:sp>
        <p:nvSpPr>
          <p:cNvPr id="64" name="矩形 8"/>
          <p:cNvSpPr/>
          <p:nvPr/>
        </p:nvSpPr>
        <p:spPr>
          <a:xfrm>
            <a:off x="9428982" y="4207242"/>
            <a:ext cx="2324100" cy="12158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Ping Handling</a:t>
            </a:r>
          </a:p>
          <a:p>
            <a:pPr algn="ctr"/>
            <a:r>
              <a:rPr lang="en-US" altLang="zh-CN" dirty="0">
                <a:solidFill>
                  <a:schemeClr val="tx1"/>
                </a:solidFill>
              </a:rPr>
              <a:t>Set </a:t>
            </a:r>
            <a:r>
              <a:rPr lang="en-US" altLang="zh-CN" dirty="0" err="1">
                <a:solidFill>
                  <a:schemeClr val="tx1"/>
                </a:solidFill>
              </a:rPr>
              <a:t>first_flag</a:t>
            </a:r>
            <a:r>
              <a:rPr lang="en-US" altLang="zh-CN" dirty="0">
                <a:solidFill>
                  <a:schemeClr val="tx1"/>
                </a:solidFill>
              </a:rPr>
              <a:t>=0</a:t>
            </a:r>
          </a:p>
          <a:p>
            <a:pPr algn="ctr"/>
            <a:r>
              <a:rPr lang="en-US" altLang="zh-CN" dirty="0">
                <a:solidFill>
                  <a:schemeClr val="tx1"/>
                </a:solidFill>
              </a:rPr>
              <a:t>Install drop FE</a:t>
            </a:r>
          </a:p>
          <a:p>
            <a:pPr algn="ctr"/>
            <a:r>
              <a:rPr lang="en-US" altLang="zh-CN" dirty="0">
                <a:solidFill>
                  <a:srgbClr val="FF0000"/>
                </a:solidFill>
              </a:rPr>
              <a:t>Drop other pings</a:t>
            </a:r>
            <a:endParaRPr lang="zh-CN" altLang="en-US" dirty="0">
              <a:solidFill>
                <a:srgbClr val="FF0000"/>
              </a:solidFill>
            </a:endParaRPr>
          </a:p>
        </p:txBody>
      </p:sp>
      <p:sp>
        <p:nvSpPr>
          <p:cNvPr id="65" name="圆角矩形 9"/>
          <p:cNvSpPr/>
          <p:nvPr/>
        </p:nvSpPr>
        <p:spPr>
          <a:xfrm>
            <a:off x="9930632" y="5845711"/>
            <a:ext cx="1320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End</a:t>
            </a:r>
            <a:endParaRPr lang="zh-CN" altLang="en-US" dirty="0"/>
          </a:p>
        </p:txBody>
      </p:sp>
      <p:cxnSp>
        <p:nvCxnSpPr>
          <p:cNvPr id="66" name="直接连接符 11"/>
          <p:cNvCxnSpPr>
            <a:stCxn id="61" idx="2"/>
          </p:cNvCxnSpPr>
          <p:nvPr/>
        </p:nvCxnSpPr>
        <p:spPr>
          <a:xfrm>
            <a:off x="10591032" y="1727869"/>
            <a:ext cx="0" cy="29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16"/>
          <p:cNvCxnSpPr>
            <a:stCxn id="63" idx="2"/>
            <a:endCxn id="64" idx="0"/>
          </p:cNvCxnSpPr>
          <p:nvPr/>
        </p:nvCxnSpPr>
        <p:spPr>
          <a:xfrm>
            <a:off x="10591032" y="3883392"/>
            <a:ext cx="0"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18"/>
          <p:cNvCxnSpPr>
            <a:stCxn id="62" idx="2"/>
            <a:endCxn id="63" idx="0"/>
          </p:cNvCxnSpPr>
          <p:nvPr/>
        </p:nvCxnSpPr>
        <p:spPr>
          <a:xfrm>
            <a:off x="10591032" y="2686719"/>
            <a:ext cx="0" cy="561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20"/>
          <p:cNvCxnSpPr>
            <a:endCxn id="62" idx="0"/>
          </p:cNvCxnSpPr>
          <p:nvPr/>
        </p:nvCxnSpPr>
        <p:spPr>
          <a:xfrm>
            <a:off x="10591032" y="1734219"/>
            <a:ext cx="0" cy="159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22"/>
          <p:cNvCxnSpPr>
            <a:endCxn id="65" idx="0"/>
          </p:cNvCxnSpPr>
          <p:nvPr/>
        </p:nvCxnSpPr>
        <p:spPr>
          <a:xfrm>
            <a:off x="10591032" y="5448040"/>
            <a:ext cx="0" cy="397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9158068" y="5711482"/>
            <a:ext cx="143296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9158068" y="2883879"/>
            <a:ext cx="0" cy="2827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158068" y="2883877"/>
            <a:ext cx="143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76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Handling Multiple Hosts </a:t>
            </a:r>
            <a:endParaRPr lang="zh-CN" altLang="en-US" dirty="0"/>
          </a:p>
        </p:txBody>
      </p:sp>
      <p:sp>
        <p:nvSpPr>
          <p:cNvPr id="4" name="Rectangle 4"/>
          <p:cNvSpPr/>
          <p:nvPr/>
        </p:nvSpPr>
        <p:spPr>
          <a:xfrm>
            <a:off x="4874455" y="2213806"/>
            <a:ext cx="2208628" cy="51794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Times New Roman"/>
                <a:ea typeface="宋体"/>
                <a:cs typeface="Times New Roman"/>
              </a:rPr>
              <a:t>One Ping App</a:t>
            </a:r>
            <a:endParaRPr kumimoji="0" lang="zh-CN" altLang="en-US" sz="1800" b="0" i="0" u="none" strike="noStrike" kern="0" cap="none" spc="0" normalizeH="0" baseline="0" noProof="0" dirty="0">
              <a:ln>
                <a:noFill/>
              </a:ln>
              <a:solidFill>
                <a:sysClr val="window" lastClr="FFFFFF"/>
              </a:solidFill>
              <a:effectLst/>
              <a:uLnTx/>
              <a:uFillTx/>
              <a:latin typeface="Times New Roman"/>
              <a:ea typeface="宋体"/>
              <a:cs typeface="Times New Roman"/>
            </a:endParaRPr>
          </a:p>
        </p:txBody>
      </p:sp>
      <p:sp>
        <p:nvSpPr>
          <p:cNvPr id="5" name="Rectangle 5"/>
          <p:cNvSpPr/>
          <p:nvPr/>
        </p:nvSpPr>
        <p:spPr>
          <a:xfrm>
            <a:off x="4874455" y="3266331"/>
            <a:ext cx="2208628" cy="51794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Times New Roman"/>
                <a:ea typeface="宋体"/>
                <a:cs typeface="Times New Roman"/>
              </a:rPr>
              <a:t>ONOS Controller</a:t>
            </a:r>
            <a:endParaRPr kumimoji="0" lang="zh-CN" altLang="en-US" sz="1800" b="0" i="0" u="none" strike="noStrike" kern="0" cap="none" spc="0" normalizeH="0" baseline="0" noProof="0" dirty="0">
              <a:ln>
                <a:noFill/>
              </a:ln>
              <a:solidFill>
                <a:sysClr val="window" lastClr="FFFFFF"/>
              </a:solidFill>
              <a:effectLst/>
              <a:uLnTx/>
              <a:uFillTx/>
              <a:latin typeface="Times New Roman"/>
              <a:ea typeface="宋体"/>
              <a:cs typeface="Times New Roman"/>
            </a:endParaRPr>
          </a:p>
        </p:txBody>
      </p:sp>
      <p:sp>
        <p:nvSpPr>
          <p:cNvPr id="6" name="Rectangle 6"/>
          <p:cNvSpPr/>
          <p:nvPr/>
        </p:nvSpPr>
        <p:spPr>
          <a:xfrm>
            <a:off x="2832295" y="4462892"/>
            <a:ext cx="1423181" cy="51794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Times New Roman"/>
                <a:ea typeface="宋体"/>
                <a:cs typeface="Times New Roman"/>
              </a:rPr>
              <a:t>Device 1</a:t>
            </a:r>
            <a:endParaRPr kumimoji="0" lang="zh-CN" altLang="en-US" sz="1800" b="0" i="0" u="none" strike="noStrike" kern="0" cap="none" spc="0" normalizeH="0" baseline="0" noProof="0" dirty="0">
              <a:ln>
                <a:noFill/>
              </a:ln>
              <a:solidFill>
                <a:sysClr val="window" lastClr="FFFFFF"/>
              </a:solidFill>
              <a:effectLst/>
              <a:uLnTx/>
              <a:uFillTx/>
              <a:latin typeface="Times New Roman"/>
              <a:ea typeface="宋体"/>
              <a:cs typeface="Times New Roman"/>
            </a:endParaRPr>
          </a:p>
        </p:txBody>
      </p:sp>
      <p:sp>
        <p:nvSpPr>
          <p:cNvPr id="7" name="Rectangle 7"/>
          <p:cNvSpPr/>
          <p:nvPr/>
        </p:nvSpPr>
        <p:spPr>
          <a:xfrm>
            <a:off x="5267178" y="4462892"/>
            <a:ext cx="1423181" cy="51794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Times New Roman"/>
                <a:ea typeface="宋体"/>
                <a:cs typeface="Times New Roman"/>
              </a:rPr>
              <a:t>Device </a:t>
            </a:r>
            <a:r>
              <a:rPr lang="zh-CN" altLang="zh-CN" kern="0" dirty="0">
                <a:solidFill>
                  <a:sysClr val="window" lastClr="FFFFFF"/>
                </a:solidFill>
                <a:latin typeface="Times New Roman"/>
                <a:ea typeface="宋体"/>
                <a:cs typeface="Times New Roman"/>
              </a:rPr>
              <a:t>2</a:t>
            </a:r>
            <a:endParaRPr kumimoji="0" lang="zh-CN" altLang="en-US" sz="1800" b="0" i="0" u="none" strike="noStrike" kern="0" cap="none" spc="0" normalizeH="0" baseline="0" noProof="0" dirty="0">
              <a:ln>
                <a:noFill/>
              </a:ln>
              <a:solidFill>
                <a:sysClr val="window" lastClr="FFFFFF"/>
              </a:solidFill>
              <a:effectLst/>
              <a:uLnTx/>
              <a:uFillTx/>
              <a:latin typeface="Times New Roman"/>
              <a:ea typeface="宋体"/>
              <a:cs typeface="Times New Roman"/>
            </a:endParaRPr>
          </a:p>
        </p:txBody>
      </p:sp>
      <p:sp>
        <p:nvSpPr>
          <p:cNvPr id="8" name="Rectangle 8"/>
          <p:cNvSpPr/>
          <p:nvPr/>
        </p:nvSpPr>
        <p:spPr>
          <a:xfrm>
            <a:off x="7702061" y="4449639"/>
            <a:ext cx="1423181" cy="51794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Times New Roman"/>
                <a:ea typeface="宋体"/>
                <a:cs typeface="Times New Roman"/>
              </a:rPr>
              <a:t>Device </a:t>
            </a:r>
            <a:r>
              <a:rPr lang="zh-CN" altLang="zh-CN" kern="0" noProof="0" dirty="0">
                <a:solidFill>
                  <a:sysClr val="window" lastClr="FFFFFF"/>
                </a:solidFill>
                <a:latin typeface="Times New Roman"/>
                <a:ea typeface="宋体"/>
                <a:cs typeface="Times New Roman"/>
              </a:rPr>
              <a:t>3</a:t>
            </a:r>
            <a:endParaRPr kumimoji="0" lang="zh-CN" altLang="en-US" sz="1800" b="0" i="0" u="none" strike="noStrike" kern="0" cap="none" spc="0" normalizeH="0" baseline="0" noProof="0" dirty="0">
              <a:ln>
                <a:noFill/>
              </a:ln>
              <a:solidFill>
                <a:sysClr val="window" lastClr="FFFFFF"/>
              </a:solidFill>
              <a:effectLst/>
              <a:uLnTx/>
              <a:uFillTx/>
              <a:latin typeface="Times New Roman"/>
              <a:ea typeface="宋体"/>
              <a:cs typeface="Times New Roman"/>
            </a:endParaRPr>
          </a:p>
        </p:txBody>
      </p:sp>
      <p:sp>
        <p:nvSpPr>
          <p:cNvPr id="9" name="Rectangle 9"/>
          <p:cNvSpPr/>
          <p:nvPr/>
        </p:nvSpPr>
        <p:spPr>
          <a:xfrm>
            <a:off x="1645075" y="5603181"/>
            <a:ext cx="1423181" cy="51794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Times New Roman"/>
                <a:ea typeface="宋体"/>
                <a:cs typeface="Times New Roman"/>
              </a:rPr>
              <a:t>Host 1</a:t>
            </a:r>
            <a:endParaRPr kumimoji="0" lang="zh-CN" altLang="en-US" sz="1800" b="0" i="0" u="none" strike="noStrike" kern="0" cap="none" spc="0" normalizeH="0" baseline="0" noProof="0" dirty="0">
              <a:ln>
                <a:noFill/>
              </a:ln>
              <a:solidFill>
                <a:sysClr val="window" lastClr="FFFFFF"/>
              </a:solidFill>
              <a:effectLst/>
              <a:uLnTx/>
              <a:uFillTx/>
              <a:latin typeface="Times New Roman"/>
              <a:ea typeface="宋体"/>
              <a:cs typeface="Times New Roman"/>
            </a:endParaRPr>
          </a:p>
        </p:txBody>
      </p:sp>
      <p:cxnSp>
        <p:nvCxnSpPr>
          <p:cNvPr id="10" name="Straight Arrow Connector 12"/>
          <p:cNvCxnSpPr>
            <a:stCxn id="4" idx="2"/>
            <a:endCxn id="5" idx="0"/>
          </p:cNvCxnSpPr>
          <p:nvPr/>
        </p:nvCxnSpPr>
        <p:spPr>
          <a:xfrm>
            <a:off x="5978769" y="2731746"/>
            <a:ext cx="0" cy="534585"/>
          </a:xfrm>
          <a:prstGeom prst="straightConnector1">
            <a:avLst/>
          </a:prstGeom>
          <a:noFill/>
          <a:ln w="38100" cap="flat" cmpd="sng" algn="ctr">
            <a:solidFill>
              <a:srgbClr val="5B9BD5"/>
            </a:solidFill>
            <a:prstDash val="solid"/>
            <a:miter lim="800000"/>
            <a:headEnd type="triangle"/>
            <a:tailEnd type="triangle"/>
          </a:ln>
          <a:effectLst/>
        </p:spPr>
      </p:cxnSp>
      <p:cxnSp>
        <p:nvCxnSpPr>
          <p:cNvPr id="11" name="Straight Arrow Connector 14"/>
          <p:cNvCxnSpPr/>
          <p:nvPr/>
        </p:nvCxnSpPr>
        <p:spPr>
          <a:xfrm flipH="1">
            <a:off x="3267787" y="3784271"/>
            <a:ext cx="2266638" cy="678621"/>
          </a:xfrm>
          <a:prstGeom prst="straightConnector1">
            <a:avLst/>
          </a:prstGeom>
          <a:noFill/>
          <a:ln w="38100" cap="flat" cmpd="sng" algn="ctr">
            <a:solidFill>
              <a:srgbClr val="5B9BD5"/>
            </a:solidFill>
            <a:prstDash val="solid"/>
            <a:miter lim="800000"/>
            <a:tailEnd type="triangle"/>
          </a:ln>
          <a:effectLst/>
        </p:spPr>
      </p:cxnSp>
      <p:cxnSp>
        <p:nvCxnSpPr>
          <p:cNvPr id="12" name="Straight Arrow Connector 15"/>
          <p:cNvCxnSpPr>
            <a:stCxn id="5" idx="2"/>
            <a:endCxn id="7" idx="0"/>
          </p:cNvCxnSpPr>
          <p:nvPr/>
        </p:nvCxnSpPr>
        <p:spPr>
          <a:xfrm>
            <a:off x="5978769" y="3784271"/>
            <a:ext cx="0" cy="678621"/>
          </a:xfrm>
          <a:prstGeom prst="straightConnector1">
            <a:avLst/>
          </a:prstGeom>
          <a:noFill/>
          <a:ln w="38100" cap="flat" cmpd="sng" algn="ctr">
            <a:solidFill>
              <a:srgbClr val="5B9BD5"/>
            </a:solidFill>
            <a:prstDash val="solid"/>
            <a:miter lim="800000"/>
            <a:tailEnd type="triangle"/>
          </a:ln>
          <a:effectLst/>
        </p:spPr>
      </p:cxnSp>
      <p:cxnSp>
        <p:nvCxnSpPr>
          <p:cNvPr id="13" name="Straight Arrow Connector 18"/>
          <p:cNvCxnSpPr/>
          <p:nvPr/>
        </p:nvCxnSpPr>
        <p:spPr>
          <a:xfrm>
            <a:off x="6199649" y="3784271"/>
            <a:ext cx="2434883" cy="665368"/>
          </a:xfrm>
          <a:prstGeom prst="straightConnector1">
            <a:avLst/>
          </a:prstGeom>
          <a:noFill/>
          <a:ln w="38100" cap="flat" cmpd="sng" algn="ctr">
            <a:solidFill>
              <a:srgbClr val="5B9BD5"/>
            </a:solidFill>
            <a:prstDash val="solid"/>
            <a:miter lim="800000"/>
            <a:tailEnd type="triangle"/>
          </a:ln>
          <a:effectLst/>
        </p:spPr>
      </p:cxnSp>
      <p:cxnSp>
        <p:nvCxnSpPr>
          <p:cNvPr id="14" name="Straight Arrow Connector 21"/>
          <p:cNvCxnSpPr>
            <a:stCxn id="9" idx="0"/>
          </p:cNvCxnSpPr>
          <p:nvPr/>
        </p:nvCxnSpPr>
        <p:spPr>
          <a:xfrm flipV="1">
            <a:off x="2356666" y="4980832"/>
            <a:ext cx="711590" cy="622349"/>
          </a:xfrm>
          <a:prstGeom prst="straightConnector1">
            <a:avLst/>
          </a:prstGeom>
          <a:noFill/>
          <a:ln w="38100" cap="flat" cmpd="sng" algn="ctr">
            <a:solidFill>
              <a:srgbClr val="5B9BD5"/>
            </a:solidFill>
            <a:prstDash val="solid"/>
            <a:miter lim="800000"/>
            <a:tailEnd type="triangle"/>
          </a:ln>
          <a:effectLst/>
        </p:spPr>
      </p:cxnSp>
      <p:cxnSp>
        <p:nvCxnSpPr>
          <p:cNvPr id="15" name="Straight Arrow Connector 24"/>
          <p:cNvCxnSpPr>
            <a:endCxn id="20" idx="0"/>
          </p:cNvCxnSpPr>
          <p:nvPr/>
        </p:nvCxnSpPr>
        <p:spPr>
          <a:xfrm flipH="1">
            <a:off x="7401950" y="4980832"/>
            <a:ext cx="602460" cy="622349"/>
          </a:xfrm>
          <a:prstGeom prst="straightConnector1">
            <a:avLst/>
          </a:prstGeom>
          <a:noFill/>
          <a:ln w="38100" cap="flat" cmpd="sng" algn="ctr">
            <a:solidFill>
              <a:srgbClr val="5B9BD5"/>
            </a:solidFill>
            <a:prstDash val="solid"/>
            <a:miter lim="800000"/>
            <a:tailEnd type="triangle"/>
          </a:ln>
          <a:effectLst/>
        </p:spPr>
      </p:cxnSp>
      <p:cxnSp>
        <p:nvCxnSpPr>
          <p:cNvPr id="16" name="Straight Arrow Connector 14"/>
          <p:cNvCxnSpPr>
            <a:stCxn id="6" idx="3"/>
            <a:endCxn id="7" idx="1"/>
          </p:cNvCxnSpPr>
          <p:nvPr/>
        </p:nvCxnSpPr>
        <p:spPr>
          <a:xfrm>
            <a:off x="4255476" y="4721862"/>
            <a:ext cx="1011702" cy="0"/>
          </a:xfrm>
          <a:prstGeom prst="straightConnector1">
            <a:avLst/>
          </a:prstGeom>
          <a:noFill/>
          <a:ln w="38100" cap="flat" cmpd="sng" algn="ctr">
            <a:solidFill>
              <a:srgbClr val="5B9BD5"/>
            </a:solidFill>
            <a:prstDash val="solid"/>
            <a:miter lim="800000"/>
            <a:tailEnd type="triangle"/>
          </a:ln>
          <a:effectLst/>
        </p:spPr>
      </p:cxnSp>
      <p:cxnSp>
        <p:nvCxnSpPr>
          <p:cNvPr id="17" name="Straight Arrow Connector 14"/>
          <p:cNvCxnSpPr>
            <a:stCxn id="7" idx="3"/>
            <a:endCxn id="8" idx="1"/>
          </p:cNvCxnSpPr>
          <p:nvPr/>
        </p:nvCxnSpPr>
        <p:spPr>
          <a:xfrm flipV="1">
            <a:off x="6690359" y="4708609"/>
            <a:ext cx="1011702" cy="13253"/>
          </a:xfrm>
          <a:prstGeom prst="straightConnector1">
            <a:avLst/>
          </a:prstGeom>
          <a:noFill/>
          <a:ln w="38100" cap="flat" cmpd="sng" algn="ctr">
            <a:solidFill>
              <a:srgbClr val="5B9BD5"/>
            </a:solidFill>
            <a:prstDash val="solid"/>
            <a:miter lim="800000"/>
            <a:tailEnd type="triangle"/>
          </a:ln>
          <a:effectLst/>
        </p:spPr>
      </p:cxnSp>
      <p:sp>
        <p:nvSpPr>
          <p:cNvPr id="18" name="Rectangle 9"/>
          <p:cNvSpPr/>
          <p:nvPr/>
        </p:nvSpPr>
        <p:spPr>
          <a:xfrm>
            <a:off x="3875750" y="5603181"/>
            <a:ext cx="1423181" cy="51794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Times New Roman"/>
                <a:ea typeface="宋体"/>
                <a:cs typeface="Times New Roman"/>
              </a:rPr>
              <a:t>Host </a:t>
            </a:r>
            <a:r>
              <a:rPr lang="zh-CN" altLang="zh-CN" kern="0" dirty="0">
                <a:solidFill>
                  <a:sysClr val="window" lastClr="FFFFFF"/>
                </a:solidFill>
                <a:latin typeface="Times New Roman"/>
                <a:ea typeface="宋体"/>
                <a:cs typeface="Times New Roman"/>
              </a:rPr>
              <a:t>3</a:t>
            </a:r>
            <a:endParaRPr kumimoji="0" lang="zh-CN" altLang="en-US" sz="1800" b="0" i="0" u="none" strike="noStrike" kern="0" cap="none" spc="0" normalizeH="0" baseline="0" noProof="0" dirty="0">
              <a:ln>
                <a:noFill/>
              </a:ln>
              <a:solidFill>
                <a:sysClr val="window" lastClr="FFFFFF"/>
              </a:solidFill>
              <a:effectLst/>
              <a:uLnTx/>
              <a:uFillTx/>
              <a:latin typeface="Times New Roman"/>
              <a:ea typeface="宋体"/>
              <a:cs typeface="Times New Roman"/>
            </a:endParaRPr>
          </a:p>
        </p:txBody>
      </p:sp>
      <p:cxnSp>
        <p:nvCxnSpPr>
          <p:cNvPr id="19" name="Straight Arrow Connector 21"/>
          <p:cNvCxnSpPr>
            <a:stCxn id="18" idx="0"/>
          </p:cNvCxnSpPr>
          <p:nvPr/>
        </p:nvCxnSpPr>
        <p:spPr>
          <a:xfrm flipH="1" flipV="1">
            <a:off x="4002086" y="4980832"/>
            <a:ext cx="585255" cy="622349"/>
          </a:xfrm>
          <a:prstGeom prst="straightConnector1">
            <a:avLst/>
          </a:prstGeom>
          <a:noFill/>
          <a:ln w="38100" cap="flat" cmpd="sng" algn="ctr">
            <a:solidFill>
              <a:srgbClr val="5B9BD5"/>
            </a:solidFill>
            <a:prstDash val="solid"/>
            <a:miter lim="800000"/>
            <a:tailEnd type="triangle"/>
          </a:ln>
          <a:effectLst/>
        </p:spPr>
      </p:cxnSp>
      <p:sp>
        <p:nvSpPr>
          <p:cNvPr id="20" name="Rectangle 9"/>
          <p:cNvSpPr/>
          <p:nvPr/>
        </p:nvSpPr>
        <p:spPr>
          <a:xfrm>
            <a:off x="6690359" y="5603181"/>
            <a:ext cx="1423181" cy="51794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Times New Roman"/>
                <a:ea typeface="宋体"/>
                <a:cs typeface="Times New Roman"/>
              </a:rPr>
              <a:t>Host </a:t>
            </a:r>
            <a:r>
              <a:rPr lang="zh-CN" altLang="zh-CN" kern="0" dirty="0">
                <a:solidFill>
                  <a:sysClr val="window" lastClr="FFFFFF"/>
                </a:solidFill>
                <a:latin typeface="Times New Roman"/>
                <a:ea typeface="宋体"/>
                <a:cs typeface="Times New Roman"/>
              </a:rPr>
              <a:t>2</a:t>
            </a:r>
            <a:endParaRPr kumimoji="0" lang="zh-CN" altLang="en-US" sz="1800" b="0" i="0" u="none" strike="noStrike" kern="0" cap="none" spc="0" normalizeH="0" baseline="0" noProof="0" dirty="0">
              <a:ln>
                <a:noFill/>
              </a:ln>
              <a:solidFill>
                <a:sysClr val="window" lastClr="FFFFFF"/>
              </a:solidFill>
              <a:effectLst/>
              <a:uLnTx/>
              <a:uFillTx/>
              <a:latin typeface="Times New Roman"/>
              <a:ea typeface="宋体"/>
              <a:cs typeface="Times New Roman"/>
            </a:endParaRPr>
          </a:p>
        </p:txBody>
      </p:sp>
      <p:sp>
        <p:nvSpPr>
          <p:cNvPr id="21" name="Rectangle 9"/>
          <p:cNvSpPr/>
          <p:nvPr/>
        </p:nvSpPr>
        <p:spPr>
          <a:xfrm>
            <a:off x="8756297" y="5603181"/>
            <a:ext cx="1423181" cy="51794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 lastClr="FFFFFF"/>
                </a:solidFill>
                <a:effectLst/>
                <a:uLnTx/>
                <a:uFillTx/>
                <a:latin typeface="Times New Roman"/>
                <a:ea typeface="宋体"/>
                <a:cs typeface="Times New Roman"/>
              </a:rPr>
              <a:t>Host 4</a:t>
            </a:r>
            <a:endParaRPr kumimoji="0" lang="zh-CN" altLang="en-US" sz="1800" b="0" i="0" u="none" strike="noStrike" kern="0" cap="none" spc="0" normalizeH="0" baseline="0" noProof="0" dirty="0">
              <a:ln>
                <a:noFill/>
              </a:ln>
              <a:solidFill>
                <a:sysClr val="window" lastClr="FFFFFF"/>
              </a:solidFill>
              <a:effectLst/>
              <a:uLnTx/>
              <a:uFillTx/>
              <a:latin typeface="Times New Roman"/>
              <a:ea typeface="宋体"/>
              <a:cs typeface="Times New Roman"/>
            </a:endParaRPr>
          </a:p>
        </p:txBody>
      </p:sp>
      <p:cxnSp>
        <p:nvCxnSpPr>
          <p:cNvPr id="22" name="Straight Arrow Connector 24"/>
          <p:cNvCxnSpPr>
            <a:endCxn id="21" idx="0"/>
          </p:cNvCxnSpPr>
          <p:nvPr/>
        </p:nvCxnSpPr>
        <p:spPr>
          <a:xfrm>
            <a:off x="8756297" y="4980832"/>
            <a:ext cx="711591" cy="622349"/>
          </a:xfrm>
          <a:prstGeom prst="straightConnector1">
            <a:avLst/>
          </a:prstGeom>
          <a:noFill/>
          <a:ln w="38100" cap="flat" cmpd="sng" algn="ctr">
            <a:solidFill>
              <a:srgbClr val="5B9BD5"/>
            </a:solidFill>
            <a:prstDash val="solid"/>
            <a:miter lim="800000"/>
            <a:tailEnd type="triangle"/>
          </a:ln>
          <a:effectLst/>
        </p:spPr>
      </p:cxnSp>
      <p:cxnSp>
        <p:nvCxnSpPr>
          <p:cNvPr id="23" name="Straight Arrow Connector 14"/>
          <p:cNvCxnSpPr/>
          <p:nvPr/>
        </p:nvCxnSpPr>
        <p:spPr>
          <a:xfrm flipV="1">
            <a:off x="3068256" y="3784271"/>
            <a:ext cx="2198922" cy="665368"/>
          </a:xfrm>
          <a:prstGeom prst="straightConnector1">
            <a:avLst/>
          </a:prstGeom>
          <a:noFill/>
          <a:ln w="38100" cap="flat" cmpd="sng" algn="ctr">
            <a:solidFill>
              <a:srgbClr val="5B9BD5"/>
            </a:solidFill>
            <a:prstDash val="solid"/>
            <a:miter lim="800000"/>
            <a:tailEnd type="triangle"/>
          </a:ln>
          <a:effectLst/>
        </p:spPr>
      </p:cxnSp>
      <p:cxnSp>
        <p:nvCxnSpPr>
          <p:cNvPr id="24" name="Straight Arrow Connector 18"/>
          <p:cNvCxnSpPr/>
          <p:nvPr/>
        </p:nvCxnSpPr>
        <p:spPr>
          <a:xfrm flipH="1" flipV="1">
            <a:off x="6432890" y="3784273"/>
            <a:ext cx="2428508" cy="665366"/>
          </a:xfrm>
          <a:prstGeom prst="straightConnector1">
            <a:avLst/>
          </a:prstGeom>
          <a:noFill/>
          <a:ln w="38100" cap="flat" cmpd="sng" algn="ctr">
            <a:solidFill>
              <a:srgbClr val="5B9BD5"/>
            </a:solidFill>
            <a:prstDash val="solid"/>
            <a:miter lim="800000"/>
            <a:tailEnd type="triangle"/>
          </a:ln>
          <a:effectLst/>
        </p:spPr>
      </p:cxnSp>
      <p:cxnSp>
        <p:nvCxnSpPr>
          <p:cNvPr id="25" name="Straight Arrow Connector 15"/>
          <p:cNvCxnSpPr/>
          <p:nvPr/>
        </p:nvCxnSpPr>
        <p:spPr>
          <a:xfrm flipV="1">
            <a:off x="5899622" y="3771539"/>
            <a:ext cx="0" cy="677547"/>
          </a:xfrm>
          <a:prstGeom prst="straightConnector1">
            <a:avLst/>
          </a:prstGeom>
          <a:noFill/>
          <a:ln w="38100" cap="flat" cmpd="sng" algn="ctr">
            <a:solidFill>
              <a:srgbClr val="5B9BD5"/>
            </a:solidFill>
            <a:prstDash val="solid"/>
            <a:miter lim="800000"/>
            <a:tailEnd type="triangle"/>
          </a:ln>
          <a:effectLst/>
        </p:spPr>
      </p:cxnSp>
      <p:sp>
        <p:nvSpPr>
          <p:cNvPr id="26" name="文本框 62"/>
          <p:cNvSpPr txBox="1"/>
          <p:nvPr/>
        </p:nvSpPr>
        <p:spPr>
          <a:xfrm>
            <a:off x="3068256" y="5332225"/>
            <a:ext cx="738469" cy="646331"/>
          </a:xfrm>
          <a:prstGeom prst="rect">
            <a:avLst/>
          </a:prstGeom>
          <a:noFill/>
        </p:spPr>
        <p:txBody>
          <a:bodyPr wrap="square" rtlCol="0">
            <a:spAutoFit/>
          </a:bodyPr>
          <a:lstStyle/>
          <a:p>
            <a:pPr algn="ctr"/>
            <a:r>
              <a:rPr kumimoji="1" lang="en-US" altLang="zh-CN" dirty="0">
                <a:latin typeface="Times New Roman"/>
                <a:cs typeface="Times New Roman"/>
              </a:rPr>
              <a:t>M</a:t>
            </a:r>
          </a:p>
          <a:p>
            <a:r>
              <a:rPr kumimoji="1" lang="zh-CN" altLang="en-US" dirty="0">
                <a:latin typeface="Times New Roman"/>
                <a:cs typeface="Times New Roman"/>
              </a:rPr>
              <a:t>。。。</a:t>
            </a:r>
          </a:p>
        </p:txBody>
      </p:sp>
      <p:sp>
        <p:nvSpPr>
          <p:cNvPr id="27" name="文本框 66"/>
          <p:cNvSpPr txBox="1"/>
          <p:nvPr/>
        </p:nvSpPr>
        <p:spPr>
          <a:xfrm>
            <a:off x="8045438" y="5332225"/>
            <a:ext cx="738469" cy="646331"/>
          </a:xfrm>
          <a:prstGeom prst="rect">
            <a:avLst/>
          </a:prstGeom>
          <a:noFill/>
        </p:spPr>
        <p:txBody>
          <a:bodyPr wrap="square" rtlCol="0">
            <a:spAutoFit/>
          </a:bodyPr>
          <a:lstStyle/>
          <a:p>
            <a:pPr algn="ctr"/>
            <a:r>
              <a:rPr kumimoji="1" lang="en-US" altLang="zh-CN" dirty="0">
                <a:latin typeface="Times New Roman"/>
                <a:cs typeface="Times New Roman"/>
              </a:rPr>
              <a:t>N</a:t>
            </a:r>
          </a:p>
          <a:p>
            <a:r>
              <a:rPr kumimoji="1" lang="zh-CN" altLang="en-US" dirty="0">
                <a:latin typeface="Times New Roman"/>
                <a:cs typeface="Times New Roman"/>
              </a:rPr>
              <a:t>。。。</a:t>
            </a:r>
          </a:p>
        </p:txBody>
      </p:sp>
      <p:sp>
        <p:nvSpPr>
          <p:cNvPr id="28" name="文本框 1"/>
          <p:cNvSpPr txBox="1"/>
          <p:nvPr/>
        </p:nvSpPr>
        <p:spPr>
          <a:xfrm>
            <a:off x="8045437" y="1435874"/>
            <a:ext cx="3860519" cy="1477328"/>
          </a:xfrm>
          <a:prstGeom prst="rect">
            <a:avLst/>
          </a:prstGeom>
          <a:noFill/>
        </p:spPr>
        <p:txBody>
          <a:bodyPr wrap="square" rtlCol="0">
            <a:spAutoFit/>
          </a:bodyPr>
          <a:lstStyle/>
          <a:p>
            <a:pPr marL="285750" indent="-285750">
              <a:buFont typeface="Arial"/>
              <a:buChar char="•"/>
            </a:pPr>
            <a:r>
              <a:rPr kumimoji="1" lang="en-US" altLang="zh-CN" dirty="0"/>
              <a:t>Replace the bool flag with a recorded list for each </a:t>
            </a:r>
            <a:r>
              <a:rPr kumimoji="1" lang="en-US" altLang="zh-CN" dirty="0" err="1"/>
              <a:t>src_mac</a:t>
            </a:r>
            <a:r>
              <a:rPr kumimoji="1" lang="en-US" altLang="zh-CN" dirty="0"/>
              <a:t>, </a:t>
            </a:r>
            <a:r>
              <a:rPr kumimoji="1" lang="en-US" altLang="zh-CN" dirty="0" err="1"/>
              <a:t>dst_mac</a:t>
            </a:r>
            <a:r>
              <a:rPr kumimoji="1" lang="en-US" altLang="zh-CN" dirty="0"/>
              <a:t> pairs</a:t>
            </a:r>
          </a:p>
          <a:p>
            <a:pPr marL="285750" indent="-285750">
              <a:buFont typeface="Arial"/>
              <a:buChar char="•"/>
            </a:pPr>
            <a:r>
              <a:rPr kumimoji="1" lang="en-US" altLang="zh-CN" dirty="0"/>
              <a:t>Use it to check if the ping packet is the 1</a:t>
            </a:r>
            <a:r>
              <a:rPr kumimoji="1" lang="en-US" altLang="zh-CN" baseline="30000" dirty="0"/>
              <a:t>st</a:t>
            </a:r>
            <a:r>
              <a:rPr kumimoji="1" lang="en-US" altLang="zh-CN" dirty="0"/>
              <a:t> ping or not</a:t>
            </a:r>
          </a:p>
        </p:txBody>
      </p:sp>
      <p:sp>
        <p:nvSpPr>
          <p:cNvPr id="29" name="Rectangle 28"/>
          <p:cNvSpPr/>
          <p:nvPr/>
        </p:nvSpPr>
        <p:spPr>
          <a:xfrm>
            <a:off x="8004410" y="3199289"/>
            <a:ext cx="3142561" cy="646331"/>
          </a:xfrm>
          <a:prstGeom prst="rect">
            <a:avLst/>
          </a:prstGeom>
        </p:spPr>
        <p:txBody>
          <a:bodyPr wrap="square">
            <a:spAutoFit/>
          </a:bodyPr>
          <a:lstStyle/>
          <a:p>
            <a:r>
              <a:rPr lang="en-US" altLang="zh-CN" dirty="0">
                <a:solidFill>
                  <a:srgbClr val="FF0000"/>
                </a:solidFill>
              </a:rPr>
              <a:t>maintain a checklist for pinged (</a:t>
            </a:r>
            <a:r>
              <a:rPr lang="en-US" altLang="zh-CN" dirty="0" err="1">
                <a:solidFill>
                  <a:srgbClr val="FF0000"/>
                </a:solidFill>
              </a:rPr>
              <a:t>src_mac</a:t>
            </a:r>
            <a:r>
              <a:rPr lang="en-US" altLang="zh-CN" dirty="0">
                <a:solidFill>
                  <a:srgbClr val="FF0000"/>
                </a:solidFill>
              </a:rPr>
              <a:t>, </a:t>
            </a:r>
            <a:r>
              <a:rPr lang="en-US" altLang="zh-CN" dirty="0" err="1">
                <a:solidFill>
                  <a:srgbClr val="FF0000"/>
                </a:solidFill>
              </a:rPr>
              <a:t>dst_mac</a:t>
            </a:r>
            <a:r>
              <a:rPr lang="en-US" altLang="zh-CN" dirty="0">
                <a:solidFill>
                  <a:srgbClr val="FF0000"/>
                </a:solidFill>
              </a:rPr>
              <a:t>) pairs</a:t>
            </a:r>
            <a:endParaRPr lang="zh-CN" altLang="en-US" dirty="0"/>
          </a:p>
        </p:txBody>
      </p:sp>
    </p:spTree>
    <p:extLst>
      <p:ext uri="{BB962C8B-B14F-4D97-AF65-F5344CB8AC3E}">
        <p14:creationId xmlns:p14="http://schemas.microsoft.com/office/powerpoint/2010/main" val="361488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59"/>
          <p:cNvSpPr/>
          <p:nvPr/>
        </p:nvSpPr>
        <p:spPr>
          <a:xfrm>
            <a:off x="7455250" y="5291135"/>
            <a:ext cx="3010807" cy="7170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solidFill>
                  <a:srgbClr val="FF0000"/>
                </a:solidFill>
              </a:rPr>
              <a:t>Add an entry for the (</a:t>
            </a:r>
            <a:r>
              <a:rPr lang="en-US" altLang="zh-CN" sz="1400" dirty="0" err="1">
                <a:solidFill>
                  <a:srgbClr val="FF0000"/>
                </a:solidFill>
              </a:rPr>
              <a:t>src_mac</a:t>
            </a:r>
            <a:r>
              <a:rPr lang="en-US" altLang="zh-CN" sz="1400" dirty="0">
                <a:solidFill>
                  <a:srgbClr val="FF0000"/>
                </a:solidFill>
              </a:rPr>
              <a:t>, </a:t>
            </a:r>
            <a:r>
              <a:rPr lang="en-US" altLang="zh-CN" sz="1400" dirty="0" err="1">
                <a:solidFill>
                  <a:srgbClr val="FF0000"/>
                </a:solidFill>
              </a:rPr>
              <a:t>dst_mac</a:t>
            </a:r>
            <a:r>
              <a:rPr lang="en-US" altLang="zh-CN" sz="1400" dirty="0">
                <a:solidFill>
                  <a:srgbClr val="FF0000"/>
                </a:solidFill>
              </a:rPr>
              <a:t>) to the </a:t>
            </a:r>
            <a:r>
              <a:rPr lang="en-US" altLang="zh-CN" sz="1400" dirty="0" err="1">
                <a:solidFill>
                  <a:srgbClr val="FF0000"/>
                </a:solidFill>
              </a:rPr>
              <a:t>record_list</a:t>
            </a:r>
            <a:r>
              <a:rPr lang="en-US" altLang="zh-CN" sz="1400" dirty="0">
                <a:solidFill>
                  <a:srgbClr val="FF0000"/>
                </a:solidFill>
              </a:rPr>
              <a:t>.</a:t>
            </a:r>
          </a:p>
          <a:p>
            <a:pPr algn="ctr"/>
            <a:r>
              <a:rPr lang="en-US" altLang="zh-CN" sz="1400" dirty="0">
                <a:solidFill>
                  <a:srgbClr val="FF0000"/>
                </a:solidFill>
              </a:rPr>
              <a:t>Flush the list every 60s</a:t>
            </a:r>
            <a:endParaRPr lang="zh-CN" altLang="en-US" sz="1400" dirty="0">
              <a:solidFill>
                <a:srgbClr val="FF0000"/>
              </a:solidFill>
            </a:endParaRPr>
          </a:p>
        </p:txBody>
      </p:sp>
      <p:sp>
        <p:nvSpPr>
          <p:cNvPr id="2" name="Title 1"/>
          <p:cNvSpPr>
            <a:spLocks noGrp="1"/>
          </p:cNvSpPr>
          <p:nvPr>
            <p:ph type="title"/>
          </p:nvPr>
        </p:nvSpPr>
        <p:spPr/>
        <p:txBody>
          <a:bodyPr/>
          <a:lstStyle/>
          <a:p>
            <a:r>
              <a:rPr lang="en-US" altLang="zh-CN" dirty="0"/>
              <a:t>Handling Multiple Hosts</a:t>
            </a:r>
            <a:endParaRPr lang="zh-CN" altLang="en-US" dirty="0"/>
          </a:p>
        </p:txBody>
      </p:sp>
      <p:sp>
        <p:nvSpPr>
          <p:cNvPr id="44" name="Content Placeholder 43"/>
          <p:cNvSpPr>
            <a:spLocks noGrp="1"/>
          </p:cNvSpPr>
          <p:nvPr>
            <p:ph idx="1"/>
          </p:nvPr>
        </p:nvSpPr>
        <p:spPr>
          <a:xfrm>
            <a:off x="299039" y="1496459"/>
            <a:ext cx="6919186" cy="4351338"/>
          </a:xfrm>
        </p:spPr>
        <p:txBody>
          <a:bodyPr>
            <a:noAutofit/>
          </a:bodyPr>
          <a:lstStyle/>
          <a:p>
            <a:r>
              <a:rPr lang="en-US" altLang="zh-CN" sz="2400" dirty="0"/>
              <a:t>Initialization</a:t>
            </a:r>
          </a:p>
          <a:p>
            <a:pPr lvl="1"/>
            <a:r>
              <a:rPr lang="en-US" altLang="zh-CN" sz="1800" dirty="0"/>
              <a:t>By default, each ping to </a:t>
            </a:r>
            <a:r>
              <a:rPr lang="en-US" altLang="zh-CN" sz="1800" dirty="0" err="1"/>
              <a:t>packetin</a:t>
            </a:r>
            <a:r>
              <a:rPr lang="en-US" altLang="zh-CN" sz="1800" dirty="0"/>
              <a:t> to controller</a:t>
            </a:r>
            <a:br>
              <a:rPr lang="en-US" altLang="zh-CN" sz="1800" dirty="0"/>
            </a:br>
            <a:r>
              <a:rPr lang="en-US" altLang="zh-CN" sz="1800" dirty="0" err="1"/>
              <a:t>Controller</a:t>
            </a:r>
            <a:r>
              <a:rPr lang="en-US" altLang="zh-CN" sz="1800" dirty="0"/>
              <a:t> installs the default 1</a:t>
            </a:r>
            <a:r>
              <a:rPr lang="en-US" altLang="zh-CN" sz="1800" baseline="30000" dirty="0"/>
              <a:t>st</a:t>
            </a:r>
            <a:r>
              <a:rPr lang="en-US" altLang="zh-CN" sz="1800" dirty="0"/>
              <a:t> Flow Entry to all the Switches</a:t>
            </a:r>
          </a:p>
          <a:p>
            <a:pPr lvl="1"/>
            <a:r>
              <a:rPr lang="en-US" altLang="zh-CN" sz="1800" dirty="0">
                <a:solidFill>
                  <a:srgbClr val="FF0000"/>
                </a:solidFill>
              </a:rPr>
              <a:t>Set </a:t>
            </a:r>
            <a:r>
              <a:rPr lang="en-US" altLang="zh-CN" sz="1800" dirty="0" err="1">
                <a:solidFill>
                  <a:srgbClr val="FF0000"/>
                </a:solidFill>
              </a:rPr>
              <a:t>record_list</a:t>
            </a:r>
            <a:r>
              <a:rPr lang="en-US" altLang="zh-CN" sz="1800" dirty="0">
                <a:solidFill>
                  <a:srgbClr val="FF0000"/>
                </a:solidFill>
              </a:rPr>
              <a:t> = null </a:t>
            </a:r>
          </a:p>
          <a:p>
            <a:r>
              <a:rPr lang="en-US" altLang="zh-CN" sz="2400" dirty="0"/>
              <a:t>For each received packet, loop</a:t>
            </a:r>
          </a:p>
          <a:p>
            <a:pPr lvl="1"/>
            <a:r>
              <a:rPr lang="en-US" altLang="zh-CN" sz="1800" dirty="0"/>
              <a:t>Differentiate 1</a:t>
            </a:r>
            <a:r>
              <a:rPr lang="en-US" altLang="zh-CN" sz="1800" baseline="30000" dirty="0"/>
              <a:t>st</a:t>
            </a:r>
            <a:r>
              <a:rPr lang="en-US" altLang="zh-CN" sz="1800" dirty="0"/>
              <a:t> ping and other pings</a:t>
            </a:r>
          </a:p>
          <a:p>
            <a:pPr lvl="2"/>
            <a:r>
              <a:rPr lang="en-US" altLang="zh-CN" sz="1600" dirty="0"/>
              <a:t>Controller to identify the 1</a:t>
            </a:r>
            <a:r>
              <a:rPr lang="en-US" altLang="zh-CN" sz="1600" baseline="30000" dirty="0"/>
              <a:t>st</a:t>
            </a:r>
            <a:r>
              <a:rPr lang="en-US" altLang="zh-CN" sz="1600" dirty="0"/>
              <a:t> ping from the other pings</a:t>
            </a:r>
          </a:p>
          <a:p>
            <a:pPr lvl="1"/>
            <a:r>
              <a:rPr lang="en-US" altLang="zh-CN" sz="1800" dirty="0"/>
              <a:t>Allow 1</a:t>
            </a:r>
            <a:r>
              <a:rPr lang="en-US" altLang="zh-CN" sz="1800" baseline="30000" dirty="0"/>
              <a:t>st</a:t>
            </a:r>
            <a:r>
              <a:rPr lang="en-US" altLang="zh-CN" sz="1800" dirty="0"/>
              <a:t> ping and block other pings</a:t>
            </a:r>
          </a:p>
          <a:p>
            <a:pPr lvl="2"/>
            <a:r>
              <a:rPr lang="en-US" altLang="zh-CN" sz="1600" dirty="0"/>
              <a:t>1</a:t>
            </a:r>
            <a:r>
              <a:rPr lang="en-US" altLang="zh-CN" sz="1600" baseline="30000" dirty="0"/>
              <a:t>st</a:t>
            </a:r>
            <a:r>
              <a:rPr lang="en-US" altLang="zh-CN" sz="1600" dirty="0"/>
              <a:t> ping: pass down to next switch</a:t>
            </a:r>
          </a:p>
          <a:p>
            <a:pPr lvl="2"/>
            <a:r>
              <a:rPr lang="en-US" altLang="zh-CN" sz="1600" dirty="0">
                <a:solidFill>
                  <a:srgbClr val="FF0000"/>
                </a:solidFill>
              </a:rPr>
              <a:t>check the </a:t>
            </a:r>
            <a:r>
              <a:rPr lang="en-US" altLang="zh-CN" sz="1600" dirty="0" err="1">
                <a:solidFill>
                  <a:srgbClr val="FF0000"/>
                </a:solidFill>
              </a:rPr>
              <a:t>record_list</a:t>
            </a:r>
            <a:r>
              <a:rPr lang="en-US" altLang="zh-CN" sz="1600" dirty="0">
                <a:solidFill>
                  <a:srgbClr val="FF0000"/>
                </a:solidFill>
              </a:rPr>
              <a:t> for 1</a:t>
            </a:r>
            <a:r>
              <a:rPr lang="en-US" altLang="zh-CN" sz="1600" baseline="30000" dirty="0">
                <a:solidFill>
                  <a:srgbClr val="FF0000"/>
                </a:solidFill>
              </a:rPr>
              <a:t>st</a:t>
            </a:r>
            <a:r>
              <a:rPr lang="en-US" altLang="zh-CN" sz="1600" dirty="0">
                <a:solidFill>
                  <a:srgbClr val="FF0000"/>
                </a:solidFill>
              </a:rPr>
              <a:t> pings, add it to the list if not present</a:t>
            </a:r>
            <a:br>
              <a:rPr lang="en-US" altLang="zh-CN" sz="1600" dirty="0">
                <a:solidFill>
                  <a:srgbClr val="FF0000"/>
                </a:solidFill>
              </a:rPr>
            </a:br>
            <a:r>
              <a:rPr lang="en-US" altLang="zh-CN" sz="1600" dirty="0"/>
              <a:t>2</a:t>
            </a:r>
            <a:r>
              <a:rPr lang="en-US" altLang="zh-CN" sz="1600" baseline="30000" dirty="0"/>
              <a:t>nd</a:t>
            </a:r>
            <a:r>
              <a:rPr lang="en-US" altLang="zh-CN" sz="1600" dirty="0"/>
              <a:t> Flow Entry: Drop for the next 60s all the pings from the </a:t>
            </a:r>
            <a:r>
              <a:rPr lang="en-US" altLang="zh-CN" sz="1600" dirty="0">
                <a:solidFill>
                  <a:srgbClr val="FF0000"/>
                </a:solidFill>
              </a:rPr>
              <a:t>source and target macs</a:t>
            </a:r>
            <a:endParaRPr lang="en-US" altLang="zh-CN" sz="1600" strike="sngStrike" dirty="0">
              <a:solidFill>
                <a:srgbClr val="FF0000"/>
              </a:solidFill>
            </a:endParaRPr>
          </a:p>
          <a:p>
            <a:pPr lvl="1"/>
            <a:r>
              <a:rPr lang="en-US" altLang="zh-CN" sz="1800" dirty="0"/>
              <a:t>Clean up</a:t>
            </a:r>
          </a:p>
          <a:p>
            <a:pPr lvl="2"/>
            <a:r>
              <a:rPr lang="en-US" altLang="zh-CN" sz="1600" dirty="0"/>
              <a:t>Remove 2</a:t>
            </a:r>
            <a:r>
              <a:rPr lang="en-US" altLang="zh-CN" sz="1600" baseline="30000" dirty="0"/>
              <a:t>nd</a:t>
            </a:r>
            <a:r>
              <a:rPr lang="en-US" altLang="zh-CN" sz="1600" dirty="0"/>
              <a:t> Flow Entry at the end of 60s</a:t>
            </a:r>
          </a:p>
          <a:p>
            <a:pPr lvl="2"/>
            <a:r>
              <a:rPr lang="en-US" altLang="zh-CN" sz="1600" dirty="0">
                <a:solidFill>
                  <a:srgbClr val="FF0000"/>
                </a:solidFill>
              </a:rPr>
              <a:t>Flush the </a:t>
            </a:r>
            <a:r>
              <a:rPr lang="en-US" altLang="zh-CN" sz="1600" dirty="0" err="1">
                <a:solidFill>
                  <a:srgbClr val="FF0000"/>
                </a:solidFill>
              </a:rPr>
              <a:t>record_list</a:t>
            </a:r>
            <a:r>
              <a:rPr lang="en-US" altLang="zh-CN" sz="1600" dirty="0">
                <a:solidFill>
                  <a:srgbClr val="FF0000"/>
                </a:solidFill>
              </a:rPr>
              <a:t> at the end of 60s</a:t>
            </a:r>
          </a:p>
        </p:txBody>
      </p:sp>
      <p:sp>
        <p:nvSpPr>
          <p:cNvPr id="4" name="矩形 28"/>
          <p:cNvSpPr/>
          <p:nvPr/>
        </p:nvSpPr>
        <p:spPr>
          <a:xfrm>
            <a:off x="7455253" y="2037549"/>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solidFill>
                  <a:srgbClr val="FF0000"/>
                </a:solidFill>
              </a:rPr>
              <a:t>Acquire the </a:t>
            </a:r>
            <a:r>
              <a:rPr lang="en-US" altLang="zh-CN" sz="1400" dirty="0" err="1">
                <a:solidFill>
                  <a:srgbClr val="FF0000"/>
                </a:solidFill>
              </a:rPr>
              <a:t>Src_Mac</a:t>
            </a:r>
            <a:r>
              <a:rPr lang="zh-CN" altLang="en-US" sz="1400" dirty="0">
                <a:solidFill>
                  <a:srgbClr val="FF0000"/>
                </a:solidFill>
              </a:rPr>
              <a:t> </a:t>
            </a:r>
            <a:r>
              <a:rPr lang="en-US" altLang="zh-CN" sz="1400" dirty="0">
                <a:solidFill>
                  <a:srgbClr val="FF0000"/>
                </a:solidFill>
              </a:rPr>
              <a:t>and </a:t>
            </a:r>
            <a:r>
              <a:rPr lang="en-US" altLang="zh-CN" sz="1400" dirty="0" err="1">
                <a:solidFill>
                  <a:srgbClr val="FF0000"/>
                </a:solidFill>
              </a:rPr>
              <a:t>Dst_Mac</a:t>
            </a:r>
            <a:r>
              <a:rPr lang="en-US" altLang="zh-CN" sz="1400" dirty="0">
                <a:solidFill>
                  <a:srgbClr val="FF0000"/>
                </a:solidFill>
              </a:rPr>
              <a:t> for the arrived ping packet</a:t>
            </a:r>
            <a:endParaRPr lang="zh-CN" altLang="en-US" sz="1400" dirty="0">
              <a:solidFill>
                <a:srgbClr val="FF0000"/>
              </a:solidFill>
            </a:endParaRPr>
          </a:p>
        </p:txBody>
      </p:sp>
      <p:cxnSp>
        <p:nvCxnSpPr>
          <p:cNvPr id="5" name="直接连接符 35"/>
          <p:cNvCxnSpPr>
            <a:endCxn id="4" idx="0"/>
          </p:cNvCxnSpPr>
          <p:nvPr/>
        </p:nvCxnSpPr>
        <p:spPr>
          <a:xfrm>
            <a:off x="8960657" y="1789250"/>
            <a:ext cx="0" cy="248299"/>
          </a:xfrm>
          <a:prstGeom prst="line">
            <a:avLst/>
          </a:prstGeom>
        </p:spPr>
        <p:style>
          <a:lnRef idx="1">
            <a:schemeClr val="accent1"/>
          </a:lnRef>
          <a:fillRef idx="0">
            <a:schemeClr val="accent1"/>
          </a:fillRef>
          <a:effectRef idx="0">
            <a:schemeClr val="accent1"/>
          </a:effectRef>
          <a:fontRef idx="minor">
            <a:schemeClr val="tx1"/>
          </a:fontRef>
        </p:style>
      </p:cxnSp>
      <p:sp>
        <p:nvSpPr>
          <p:cNvPr id="6" name="流程图: 决策 40"/>
          <p:cNvSpPr/>
          <p:nvPr/>
        </p:nvSpPr>
        <p:spPr>
          <a:xfrm>
            <a:off x="7455253" y="2847483"/>
            <a:ext cx="3010807" cy="70017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Check it against the </a:t>
            </a:r>
            <a:r>
              <a:rPr lang="en-US" altLang="zh-CN" sz="1400" dirty="0" err="1">
                <a:solidFill>
                  <a:srgbClr val="FF0000"/>
                </a:solidFill>
              </a:rPr>
              <a:t>record_list</a:t>
            </a:r>
            <a:r>
              <a:rPr lang="en-US" altLang="zh-CN" sz="1400" dirty="0"/>
              <a:t> for a match?</a:t>
            </a:r>
            <a:endParaRPr lang="zh-CN" altLang="en-US" sz="1400" dirty="0"/>
          </a:p>
        </p:txBody>
      </p:sp>
      <p:sp>
        <p:nvSpPr>
          <p:cNvPr id="7" name="矩形 43"/>
          <p:cNvSpPr/>
          <p:nvPr/>
        </p:nvSpPr>
        <p:spPr>
          <a:xfrm>
            <a:off x="7455252" y="3893394"/>
            <a:ext cx="3010807" cy="9885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Install an dropping FE, for matching packet of the </a:t>
            </a:r>
            <a:r>
              <a:rPr lang="en-US" altLang="zh-CN" sz="1400" dirty="0">
                <a:solidFill>
                  <a:srgbClr val="FF0000"/>
                </a:solidFill>
              </a:rPr>
              <a:t>same (</a:t>
            </a:r>
            <a:r>
              <a:rPr lang="en-US" altLang="zh-CN" sz="1400" dirty="0" err="1">
                <a:solidFill>
                  <a:srgbClr val="FF0000"/>
                </a:solidFill>
              </a:rPr>
              <a:t>src_mac</a:t>
            </a:r>
            <a:r>
              <a:rPr lang="en-US" altLang="zh-CN" sz="1400" dirty="0">
                <a:solidFill>
                  <a:srgbClr val="FF0000"/>
                </a:solidFill>
              </a:rPr>
              <a:t> and </a:t>
            </a:r>
            <a:r>
              <a:rPr lang="en-US" altLang="zh-CN" sz="1400" dirty="0" err="1">
                <a:solidFill>
                  <a:srgbClr val="FF0000"/>
                </a:solidFill>
              </a:rPr>
              <a:t>dst_mac</a:t>
            </a:r>
            <a:r>
              <a:rPr lang="en-US" altLang="zh-CN" sz="1400" dirty="0">
                <a:solidFill>
                  <a:srgbClr val="FF0000"/>
                </a:solidFill>
              </a:rPr>
              <a:t>)</a:t>
            </a:r>
            <a:r>
              <a:rPr lang="en-US" altLang="zh-CN" sz="1400" dirty="0"/>
              <a:t> ICMP packets</a:t>
            </a:r>
            <a:endParaRPr lang="zh-CN" altLang="en-US" sz="1400" dirty="0"/>
          </a:p>
        </p:txBody>
      </p:sp>
      <p:sp>
        <p:nvSpPr>
          <p:cNvPr id="8" name="矩形 44"/>
          <p:cNvSpPr/>
          <p:nvPr/>
        </p:nvSpPr>
        <p:spPr>
          <a:xfrm>
            <a:off x="9011919" y="3581542"/>
            <a:ext cx="300082" cy="523220"/>
          </a:xfrm>
          <a:prstGeom prst="rect">
            <a:avLst/>
          </a:prstGeom>
        </p:spPr>
        <p:txBody>
          <a:bodyPr wrap="none">
            <a:spAutoFit/>
          </a:bodyPr>
          <a:lstStyle/>
          <a:p>
            <a:pPr algn="ctr"/>
            <a:r>
              <a:rPr lang="en-US" altLang="zh-CN" sz="1400" dirty="0"/>
              <a:t>N</a:t>
            </a:r>
          </a:p>
          <a:p>
            <a:pPr algn="ctr"/>
            <a:endParaRPr lang="zh-CN" altLang="en-US" sz="1400" dirty="0"/>
          </a:p>
        </p:txBody>
      </p:sp>
      <p:sp>
        <p:nvSpPr>
          <p:cNvPr id="9" name="矩形 46"/>
          <p:cNvSpPr/>
          <p:nvPr/>
        </p:nvSpPr>
        <p:spPr>
          <a:xfrm>
            <a:off x="9057602" y="1767913"/>
            <a:ext cx="272831" cy="307777"/>
          </a:xfrm>
          <a:prstGeom prst="rect">
            <a:avLst/>
          </a:prstGeom>
        </p:spPr>
        <p:txBody>
          <a:bodyPr wrap="none">
            <a:spAutoFit/>
          </a:bodyPr>
          <a:lstStyle/>
          <a:p>
            <a:pPr algn="ctr"/>
            <a:r>
              <a:rPr lang="en-US" altLang="zh-CN" sz="1400" dirty="0"/>
              <a:t>Y</a:t>
            </a:r>
            <a:endParaRPr lang="zh-CN" altLang="en-US" sz="1400" dirty="0"/>
          </a:p>
        </p:txBody>
      </p:sp>
      <p:cxnSp>
        <p:nvCxnSpPr>
          <p:cNvPr id="10" name="直接连接符 48"/>
          <p:cNvCxnSpPr>
            <a:stCxn id="4" idx="2"/>
            <a:endCxn id="6" idx="0"/>
          </p:cNvCxnSpPr>
          <p:nvPr/>
        </p:nvCxnSpPr>
        <p:spPr>
          <a:xfrm>
            <a:off x="8960657" y="2446784"/>
            <a:ext cx="0" cy="400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肘形连接符 52"/>
          <p:cNvCxnSpPr>
            <a:stCxn id="6" idx="2"/>
            <a:endCxn id="7" idx="0"/>
          </p:cNvCxnSpPr>
          <p:nvPr/>
        </p:nvCxnSpPr>
        <p:spPr>
          <a:xfrm rot="5400000">
            <a:off x="8787790" y="3720526"/>
            <a:ext cx="345735"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直接连接符 61"/>
          <p:cNvCxnSpPr>
            <a:stCxn id="7" idx="2"/>
            <a:endCxn id="12" idx="0"/>
          </p:cNvCxnSpPr>
          <p:nvPr/>
        </p:nvCxnSpPr>
        <p:spPr>
          <a:xfrm flipH="1">
            <a:off x="8960654" y="4881900"/>
            <a:ext cx="2" cy="409235"/>
          </a:xfrm>
          <a:prstGeom prst="line">
            <a:avLst/>
          </a:prstGeom>
        </p:spPr>
        <p:style>
          <a:lnRef idx="1">
            <a:schemeClr val="accent1"/>
          </a:lnRef>
          <a:fillRef idx="0">
            <a:schemeClr val="accent1"/>
          </a:fillRef>
          <a:effectRef idx="0">
            <a:schemeClr val="accent1"/>
          </a:effectRef>
          <a:fontRef idx="minor">
            <a:schemeClr val="tx1"/>
          </a:fontRef>
        </p:style>
      </p:cxnSp>
      <p:sp>
        <p:nvSpPr>
          <p:cNvPr id="14" name="流程图: 决策 27"/>
          <p:cNvSpPr/>
          <p:nvPr/>
        </p:nvSpPr>
        <p:spPr>
          <a:xfrm>
            <a:off x="7455250" y="881452"/>
            <a:ext cx="3010807" cy="835712"/>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Check if the received packet is </a:t>
            </a:r>
            <a:r>
              <a:rPr lang="en-US" altLang="zh-CN" sz="1400" dirty="0" err="1"/>
              <a:t>icmp</a:t>
            </a:r>
            <a:r>
              <a:rPr lang="en-US" altLang="zh-CN" sz="1400" dirty="0"/>
              <a:t>?</a:t>
            </a:r>
            <a:endParaRPr lang="zh-CN" altLang="en-US" sz="1400" dirty="0"/>
          </a:p>
        </p:txBody>
      </p:sp>
      <p:sp>
        <p:nvSpPr>
          <p:cNvPr id="18" name="圆角矩形 114"/>
          <p:cNvSpPr/>
          <p:nvPr/>
        </p:nvSpPr>
        <p:spPr>
          <a:xfrm>
            <a:off x="10862313" y="4731534"/>
            <a:ext cx="1164781"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cxnSp>
        <p:nvCxnSpPr>
          <p:cNvPr id="19" name="直接连接符 50"/>
          <p:cNvCxnSpPr>
            <a:stCxn id="6" idx="3"/>
            <a:endCxn id="20" idx="0"/>
          </p:cNvCxnSpPr>
          <p:nvPr/>
        </p:nvCxnSpPr>
        <p:spPr>
          <a:xfrm>
            <a:off x="10466060" y="3197571"/>
            <a:ext cx="990094" cy="69582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矩形 129"/>
          <p:cNvSpPr/>
          <p:nvPr/>
        </p:nvSpPr>
        <p:spPr>
          <a:xfrm>
            <a:off x="10889581" y="3893394"/>
            <a:ext cx="1133146"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Drop the packet</a:t>
            </a:r>
            <a:endParaRPr lang="zh-CN" altLang="en-US" sz="1400" dirty="0"/>
          </a:p>
        </p:txBody>
      </p:sp>
      <p:sp>
        <p:nvSpPr>
          <p:cNvPr id="21" name="矩形 116"/>
          <p:cNvSpPr/>
          <p:nvPr/>
        </p:nvSpPr>
        <p:spPr>
          <a:xfrm>
            <a:off x="10565486" y="3237706"/>
            <a:ext cx="272831" cy="307777"/>
          </a:xfrm>
          <a:prstGeom prst="rect">
            <a:avLst/>
          </a:prstGeom>
        </p:spPr>
        <p:txBody>
          <a:bodyPr wrap="none">
            <a:spAutoFit/>
          </a:bodyPr>
          <a:lstStyle/>
          <a:p>
            <a:pPr algn="ctr"/>
            <a:r>
              <a:rPr lang="en-US" altLang="zh-CN" sz="1400" dirty="0"/>
              <a:t>Y</a:t>
            </a:r>
            <a:endParaRPr lang="zh-CN" altLang="en-US" sz="1400" dirty="0"/>
          </a:p>
        </p:txBody>
      </p:sp>
      <p:cxnSp>
        <p:nvCxnSpPr>
          <p:cNvPr id="22" name="直接连接符 61"/>
          <p:cNvCxnSpPr/>
          <p:nvPr/>
        </p:nvCxnSpPr>
        <p:spPr>
          <a:xfrm flipH="1">
            <a:off x="11456493" y="4302629"/>
            <a:ext cx="2" cy="409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61"/>
          <p:cNvCxnSpPr/>
          <p:nvPr/>
        </p:nvCxnSpPr>
        <p:spPr>
          <a:xfrm flipH="1">
            <a:off x="8960651" y="5847797"/>
            <a:ext cx="2" cy="409235"/>
          </a:xfrm>
          <a:prstGeom prst="line">
            <a:avLst/>
          </a:prstGeom>
        </p:spPr>
        <p:style>
          <a:lnRef idx="1">
            <a:schemeClr val="accent1"/>
          </a:lnRef>
          <a:fillRef idx="0">
            <a:schemeClr val="accent1"/>
          </a:fillRef>
          <a:effectRef idx="0">
            <a:schemeClr val="accent1"/>
          </a:effectRef>
          <a:fontRef idx="minor">
            <a:schemeClr val="tx1"/>
          </a:fontRef>
        </p:style>
      </p:cxnSp>
      <p:sp>
        <p:nvSpPr>
          <p:cNvPr id="24" name="圆角矩形 114"/>
          <p:cNvSpPr/>
          <p:nvPr/>
        </p:nvSpPr>
        <p:spPr>
          <a:xfrm>
            <a:off x="8378260" y="6285435"/>
            <a:ext cx="1164781"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sp>
        <p:nvSpPr>
          <p:cNvPr id="25" name="圆角矩形 114"/>
          <p:cNvSpPr/>
          <p:nvPr/>
        </p:nvSpPr>
        <p:spPr>
          <a:xfrm>
            <a:off x="8378259" y="24437"/>
            <a:ext cx="1164781"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Start</a:t>
            </a:r>
            <a:endParaRPr lang="zh-CN" altLang="en-US" sz="1400" dirty="0"/>
          </a:p>
        </p:txBody>
      </p:sp>
      <p:cxnSp>
        <p:nvCxnSpPr>
          <p:cNvPr id="27" name="肘形连接符 52"/>
          <p:cNvCxnSpPr>
            <a:stCxn id="14" idx="0"/>
            <a:endCxn id="25" idx="2"/>
          </p:cNvCxnSpPr>
          <p:nvPr/>
        </p:nvCxnSpPr>
        <p:spPr>
          <a:xfrm rot="16200000" flipV="1">
            <a:off x="8736762" y="657560"/>
            <a:ext cx="447780" cy="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99039" y="5979798"/>
            <a:ext cx="6096000" cy="769441"/>
          </a:xfrm>
          <a:prstGeom prst="rect">
            <a:avLst/>
          </a:prstGeom>
        </p:spPr>
        <p:txBody>
          <a:bodyPr>
            <a:spAutoFit/>
          </a:bodyPr>
          <a:lstStyle/>
          <a:p>
            <a:pPr marL="342900" indent="-342900">
              <a:buFont typeface="Arial" panose="020B0604020202020204" pitchFamily="34" charset="0"/>
              <a:buChar char="•"/>
            </a:pPr>
            <a:r>
              <a:rPr lang="en-US" altLang="zh-CN" sz="2400" dirty="0"/>
              <a:t>The next question:</a:t>
            </a:r>
          </a:p>
          <a:p>
            <a:pPr lvl="1"/>
            <a:r>
              <a:rPr lang="en-US" altLang="zh-CN" sz="2000" dirty="0">
                <a:solidFill>
                  <a:srgbClr val="0070C0"/>
                </a:solidFill>
              </a:rPr>
              <a:t>What if there are multiple switches on the ping path?</a:t>
            </a:r>
          </a:p>
        </p:txBody>
      </p:sp>
    </p:spTree>
    <p:extLst>
      <p:ext uri="{BB962C8B-B14F-4D97-AF65-F5344CB8AC3E}">
        <p14:creationId xmlns:p14="http://schemas.microsoft.com/office/powerpoint/2010/main" val="48446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59"/>
          <p:cNvSpPr/>
          <p:nvPr/>
        </p:nvSpPr>
        <p:spPr>
          <a:xfrm>
            <a:off x="7455250" y="5291135"/>
            <a:ext cx="3010807" cy="7170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solidFill>
                  <a:schemeClr val="tx1"/>
                </a:solidFill>
              </a:rPr>
              <a:t>Add an entry for the (</a:t>
            </a:r>
            <a:r>
              <a:rPr lang="en-US" altLang="zh-CN" sz="1400" dirty="0" err="1">
                <a:solidFill>
                  <a:schemeClr val="tx1"/>
                </a:solidFill>
              </a:rPr>
              <a:t>src_mac</a:t>
            </a:r>
            <a:r>
              <a:rPr lang="en-US" altLang="zh-CN" sz="1400" dirty="0">
                <a:solidFill>
                  <a:schemeClr val="tx1"/>
                </a:solidFill>
              </a:rPr>
              <a:t>, </a:t>
            </a:r>
            <a:r>
              <a:rPr lang="en-US" altLang="zh-CN" sz="1400" dirty="0" err="1">
                <a:solidFill>
                  <a:schemeClr val="tx1"/>
                </a:solidFill>
              </a:rPr>
              <a:t>dst_mac</a:t>
            </a:r>
            <a:r>
              <a:rPr lang="en-US" altLang="zh-CN" sz="1400" dirty="0">
                <a:solidFill>
                  <a:schemeClr val="tx1"/>
                </a:solidFill>
              </a:rPr>
              <a:t>, </a:t>
            </a:r>
            <a:r>
              <a:rPr lang="en-US" altLang="zh-CN" sz="1400" dirty="0" err="1">
                <a:solidFill>
                  <a:srgbClr val="FF0000"/>
                </a:solidFill>
              </a:rPr>
              <a:t>device_id</a:t>
            </a:r>
            <a:r>
              <a:rPr lang="en-US" altLang="zh-CN" sz="1400" dirty="0">
                <a:solidFill>
                  <a:schemeClr val="tx1"/>
                </a:solidFill>
              </a:rPr>
              <a:t>) to the </a:t>
            </a:r>
            <a:r>
              <a:rPr lang="en-US" altLang="zh-CN" sz="1400" dirty="0" err="1">
                <a:solidFill>
                  <a:schemeClr val="tx1"/>
                </a:solidFill>
              </a:rPr>
              <a:t>record_list</a:t>
            </a:r>
            <a:r>
              <a:rPr lang="en-US" altLang="zh-CN" sz="1400" dirty="0">
                <a:solidFill>
                  <a:schemeClr val="tx1"/>
                </a:solidFill>
              </a:rPr>
              <a:t>.</a:t>
            </a:r>
          </a:p>
          <a:p>
            <a:pPr algn="ctr"/>
            <a:r>
              <a:rPr lang="en-US" altLang="zh-CN" sz="1400" dirty="0">
                <a:solidFill>
                  <a:schemeClr val="tx1"/>
                </a:solidFill>
              </a:rPr>
              <a:t>Flush the list every 60s</a:t>
            </a:r>
            <a:endParaRPr lang="zh-CN" altLang="en-US" sz="1400" dirty="0">
              <a:solidFill>
                <a:schemeClr val="tx1"/>
              </a:solidFill>
            </a:endParaRPr>
          </a:p>
        </p:txBody>
      </p:sp>
      <p:sp>
        <p:nvSpPr>
          <p:cNvPr id="2" name="Title 1"/>
          <p:cNvSpPr>
            <a:spLocks noGrp="1"/>
          </p:cNvSpPr>
          <p:nvPr>
            <p:ph type="title"/>
          </p:nvPr>
        </p:nvSpPr>
        <p:spPr/>
        <p:txBody>
          <a:bodyPr/>
          <a:lstStyle/>
          <a:p>
            <a:r>
              <a:rPr lang="en-US" altLang="zh-CN" dirty="0"/>
              <a:t>Handling Multiple Switches</a:t>
            </a:r>
            <a:endParaRPr lang="zh-CN" altLang="en-US" dirty="0"/>
          </a:p>
        </p:txBody>
      </p:sp>
      <p:sp>
        <p:nvSpPr>
          <p:cNvPr id="44" name="Content Placeholder 43"/>
          <p:cNvSpPr>
            <a:spLocks noGrp="1"/>
          </p:cNvSpPr>
          <p:nvPr>
            <p:ph idx="1"/>
          </p:nvPr>
        </p:nvSpPr>
        <p:spPr>
          <a:xfrm>
            <a:off x="299039" y="1496459"/>
            <a:ext cx="6919186" cy="4351338"/>
          </a:xfrm>
        </p:spPr>
        <p:txBody>
          <a:bodyPr>
            <a:noAutofit/>
          </a:bodyPr>
          <a:lstStyle/>
          <a:p>
            <a:r>
              <a:rPr lang="en-US" altLang="zh-CN" sz="2400" dirty="0"/>
              <a:t>Initialization</a:t>
            </a:r>
          </a:p>
          <a:p>
            <a:pPr lvl="1"/>
            <a:r>
              <a:rPr lang="en-US" altLang="zh-CN" sz="1800" dirty="0"/>
              <a:t>By default, each ping to </a:t>
            </a:r>
            <a:r>
              <a:rPr lang="en-US" altLang="zh-CN" sz="1800" dirty="0" err="1"/>
              <a:t>packetin</a:t>
            </a:r>
            <a:r>
              <a:rPr lang="en-US" altLang="zh-CN" sz="1800" dirty="0"/>
              <a:t> to controller</a:t>
            </a:r>
            <a:br>
              <a:rPr lang="en-US" altLang="zh-CN" sz="1800" dirty="0"/>
            </a:br>
            <a:r>
              <a:rPr lang="en-US" altLang="zh-CN" sz="1800" dirty="0" err="1"/>
              <a:t>Controller</a:t>
            </a:r>
            <a:r>
              <a:rPr lang="en-US" altLang="zh-CN" sz="1800" dirty="0"/>
              <a:t> installs the default 1</a:t>
            </a:r>
            <a:r>
              <a:rPr lang="en-US" altLang="zh-CN" sz="1800" baseline="30000" dirty="0"/>
              <a:t>st</a:t>
            </a:r>
            <a:r>
              <a:rPr lang="en-US" altLang="zh-CN" sz="1800" dirty="0"/>
              <a:t> Flow Entry to all the Switches</a:t>
            </a:r>
          </a:p>
          <a:p>
            <a:pPr lvl="1"/>
            <a:r>
              <a:rPr lang="en-US" altLang="zh-CN" sz="1800" dirty="0"/>
              <a:t>Set </a:t>
            </a:r>
            <a:r>
              <a:rPr lang="en-US" altLang="zh-CN" sz="1800" dirty="0" err="1"/>
              <a:t>record_list</a:t>
            </a:r>
            <a:r>
              <a:rPr lang="en-US" altLang="zh-CN" sz="1800" dirty="0"/>
              <a:t> = null </a:t>
            </a:r>
          </a:p>
          <a:p>
            <a:r>
              <a:rPr lang="en-US" altLang="zh-CN" sz="2400" dirty="0"/>
              <a:t>For each received packet, loop</a:t>
            </a:r>
          </a:p>
          <a:p>
            <a:pPr lvl="1"/>
            <a:r>
              <a:rPr lang="en-US" altLang="zh-CN" sz="1800" dirty="0"/>
              <a:t>Differentiate 1</a:t>
            </a:r>
            <a:r>
              <a:rPr lang="en-US" altLang="zh-CN" sz="1800" baseline="30000" dirty="0"/>
              <a:t>st</a:t>
            </a:r>
            <a:r>
              <a:rPr lang="en-US" altLang="zh-CN" sz="1800" dirty="0"/>
              <a:t> ping and other pings</a:t>
            </a:r>
          </a:p>
          <a:p>
            <a:pPr lvl="2"/>
            <a:r>
              <a:rPr lang="en-US" altLang="zh-CN" sz="1600" dirty="0"/>
              <a:t>Controller to identify the 1</a:t>
            </a:r>
            <a:r>
              <a:rPr lang="en-US" altLang="zh-CN" sz="1600" baseline="30000" dirty="0"/>
              <a:t>st</a:t>
            </a:r>
            <a:r>
              <a:rPr lang="en-US" altLang="zh-CN" sz="1600" dirty="0"/>
              <a:t> ping from the other pings</a:t>
            </a:r>
          </a:p>
          <a:p>
            <a:pPr lvl="1"/>
            <a:r>
              <a:rPr lang="en-US" altLang="zh-CN" sz="1800" dirty="0"/>
              <a:t>Allow 1</a:t>
            </a:r>
            <a:r>
              <a:rPr lang="en-US" altLang="zh-CN" sz="1800" baseline="30000" dirty="0"/>
              <a:t>st</a:t>
            </a:r>
            <a:r>
              <a:rPr lang="en-US" altLang="zh-CN" sz="1800" dirty="0"/>
              <a:t> ping and block other pings</a:t>
            </a:r>
          </a:p>
          <a:p>
            <a:pPr lvl="2"/>
            <a:r>
              <a:rPr lang="en-US" altLang="zh-CN" sz="1600" dirty="0"/>
              <a:t>1</a:t>
            </a:r>
            <a:r>
              <a:rPr lang="en-US" altLang="zh-CN" sz="1600" baseline="30000" dirty="0"/>
              <a:t>st</a:t>
            </a:r>
            <a:r>
              <a:rPr lang="en-US" altLang="zh-CN" sz="1600" dirty="0"/>
              <a:t> ping: pass down to next switch</a:t>
            </a:r>
          </a:p>
          <a:p>
            <a:pPr lvl="2"/>
            <a:r>
              <a:rPr lang="en-US" altLang="zh-CN" sz="1600" dirty="0"/>
              <a:t>check the </a:t>
            </a:r>
            <a:r>
              <a:rPr lang="en-US" altLang="zh-CN" sz="1600" dirty="0" err="1"/>
              <a:t>record_list</a:t>
            </a:r>
            <a:r>
              <a:rPr lang="en-US" altLang="zh-CN" sz="1600" dirty="0"/>
              <a:t> for 1</a:t>
            </a:r>
            <a:r>
              <a:rPr lang="en-US" altLang="zh-CN" sz="1600" baseline="30000" dirty="0"/>
              <a:t>st</a:t>
            </a:r>
            <a:r>
              <a:rPr lang="en-US" altLang="zh-CN" sz="1600" dirty="0"/>
              <a:t> pings, add it to the list if not present</a:t>
            </a:r>
            <a:br>
              <a:rPr lang="en-US" altLang="zh-CN" sz="1600" dirty="0"/>
            </a:br>
            <a:r>
              <a:rPr lang="en-US" altLang="zh-CN" sz="1600" dirty="0"/>
              <a:t>2</a:t>
            </a:r>
            <a:r>
              <a:rPr lang="en-US" altLang="zh-CN" sz="1600" baseline="30000" dirty="0"/>
              <a:t>nd</a:t>
            </a:r>
            <a:r>
              <a:rPr lang="en-US" altLang="zh-CN" sz="1600" dirty="0"/>
              <a:t> Flow Entry: Drop for the next 60s all the pings from the source and target macs</a:t>
            </a:r>
            <a:endParaRPr lang="en-US" altLang="zh-CN" sz="1600" strike="sngStrike" dirty="0"/>
          </a:p>
          <a:p>
            <a:pPr lvl="1"/>
            <a:r>
              <a:rPr lang="en-US" altLang="zh-CN" sz="1800" dirty="0"/>
              <a:t>Clean up</a:t>
            </a:r>
          </a:p>
          <a:p>
            <a:pPr lvl="2"/>
            <a:r>
              <a:rPr lang="en-US" altLang="zh-CN" sz="1600" dirty="0"/>
              <a:t>Remove 2</a:t>
            </a:r>
            <a:r>
              <a:rPr lang="en-US" altLang="zh-CN" sz="1600" baseline="30000" dirty="0"/>
              <a:t>nd</a:t>
            </a:r>
            <a:r>
              <a:rPr lang="en-US" altLang="zh-CN" sz="1600" dirty="0"/>
              <a:t> Flow Entry at the end of 60s</a:t>
            </a:r>
          </a:p>
          <a:p>
            <a:pPr lvl="2"/>
            <a:r>
              <a:rPr lang="en-US" altLang="zh-CN" sz="1600" dirty="0"/>
              <a:t>Flush the </a:t>
            </a:r>
            <a:r>
              <a:rPr lang="en-US" altLang="zh-CN" sz="1600" dirty="0" err="1"/>
              <a:t>record_list</a:t>
            </a:r>
            <a:r>
              <a:rPr lang="en-US" altLang="zh-CN" sz="1600" dirty="0"/>
              <a:t> at the end of 60s</a:t>
            </a:r>
          </a:p>
        </p:txBody>
      </p:sp>
      <p:sp>
        <p:nvSpPr>
          <p:cNvPr id="4" name="矩形 28"/>
          <p:cNvSpPr/>
          <p:nvPr/>
        </p:nvSpPr>
        <p:spPr>
          <a:xfrm>
            <a:off x="7455253" y="2037549"/>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solidFill>
                  <a:schemeClr val="tx1"/>
                </a:solidFill>
              </a:rPr>
              <a:t>Acquire the </a:t>
            </a:r>
            <a:r>
              <a:rPr lang="en-US" altLang="zh-CN" sz="1400" dirty="0" err="1">
                <a:solidFill>
                  <a:schemeClr val="tx1"/>
                </a:solidFill>
              </a:rPr>
              <a:t>Src_Mac</a:t>
            </a:r>
            <a:r>
              <a:rPr lang="en-US" altLang="zh-CN" sz="1400" dirty="0">
                <a:solidFill>
                  <a:schemeClr val="tx1"/>
                </a:solidFill>
              </a:rPr>
              <a:t>, </a:t>
            </a:r>
            <a:r>
              <a:rPr lang="en-US" altLang="zh-CN" sz="1400" dirty="0" err="1">
                <a:solidFill>
                  <a:schemeClr val="tx1"/>
                </a:solidFill>
              </a:rPr>
              <a:t>Dst_Mac</a:t>
            </a:r>
            <a:r>
              <a:rPr lang="en-US" altLang="zh-CN" sz="1400" dirty="0">
                <a:solidFill>
                  <a:schemeClr val="tx1"/>
                </a:solidFill>
              </a:rPr>
              <a:t> and </a:t>
            </a:r>
            <a:r>
              <a:rPr lang="en-US" altLang="zh-CN" sz="1400" dirty="0" err="1">
                <a:solidFill>
                  <a:srgbClr val="FF0000"/>
                </a:solidFill>
              </a:rPr>
              <a:t>device_id</a:t>
            </a:r>
            <a:r>
              <a:rPr lang="en-US" altLang="zh-CN" sz="1400" dirty="0">
                <a:solidFill>
                  <a:schemeClr val="tx1"/>
                </a:solidFill>
              </a:rPr>
              <a:t> for the </a:t>
            </a:r>
            <a:r>
              <a:rPr lang="en-US" altLang="zh-CN" sz="1400" dirty="0" err="1">
                <a:solidFill>
                  <a:schemeClr val="tx1"/>
                </a:solidFill>
              </a:rPr>
              <a:t>arrviced</a:t>
            </a:r>
            <a:r>
              <a:rPr lang="en-US" altLang="zh-CN" sz="1400" dirty="0">
                <a:solidFill>
                  <a:schemeClr val="tx1"/>
                </a:solidFill>
              </a:rPr>
              <a:t> ping packet</a:t>
            </a:r>
            <a:endParaRPr lang="zh-CN" altLang="en-US" sz="1400" dirty="0">
              <a:solidFill>
                <a:schemeClr val="tx1"/>
              </a:solidFill>
            </a:endParaRPr>
          </a:p>
        </p:txBody>
      </p:sp>
      <p:cxnSp>
        <p:nvCxnSpPr>
          <p:cNvPr id="5" name="直接连接符 35"/>
          <p:cNvCxnSpPr>
            <a:endCxn id="4" idx="0"/>
          </p:cNvCxnSpPr>
          <p:nvPr/>
        </p:nvCxnSpPr>
        <p:spPr>
          <a:xfrm>
            <a:off x="8960657" y="1789250"/>
            <a:ext cx="0" cy="248299"/>
          </a:xfrm>
          <a:prstGeom prst="line">
            <a:avLst/>
          </a:prstGeom>
        </p:spPr>
        <p:style>
          <a:lnRef idx="1">
            <a:schemeClr val="accent1"/>
          </a:lnRef>
          <a:fillRef idx="0">
            <a:schemeClr val="accent1"/>
          </a:fillRef>
          <a:effectRef idx="0">
            <a:schemeClr val="accent1"/>
          </a:effectRef>
          <a:fontRef idx="minor">
            <a:schemeClr val="tx1"/>
          </a:fontRef>
        </p:style>
      </p:cxnSp>
      <p:sp>
        <p:nvSpPr>
          <p:cNvPr id="6" name="流程图: 决策 40"/>
          <p:cNvSpPr/>
          <p:nvPr/>
        </p:nvSpPr>
        <p:spPr>
          <a:xfrm>
            <a:off x="7455253" y="2847483"/>
            <a:ext cx="3010807" cy="70017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Check it against </a:t>
            </a:r>
            <a:r>
              <a:rPr lang="en-US" altLang="zh-CN" sz="1400" dirty="0">
                <a:solidFill>
                  <a:schemeClr val="tx1"/>
                </a:solidFill>
              </a:rPr>
              <a:t>the </a:t>
            </a:r>
            <a:r>
              <a:rPr lang="en-US" altLang="zh-CN" sz="1400" dirty="0" err="1">
                <a:solidFill>
                  <a:schemeClr val="tx1"/>
                </a:solidFill>
              </a:rPr>
              <a:t>record_list</a:t>
            </a:r>
            <a:r>
              <a:rPr lang="en-US" altLang="zh-CN" sz="1400" dirty="0">
                <a:solidFill>
                  <a:schemeClr val="tx1"/>
                </a:solidFill>
              </a:rPr>
              <a:t> for </a:t>
            </a:r>
            <a:r>
              <a:rPr lang="en-US" altLang="zh-CN" sz="1400" dirty="0"/>
              <a:t>a match?</a:t>
            </a:r>
            <a:endParaRPr lang="zh-CN" altLang="en-US" sz="1400" dirty="0"/>
          </a:p>
        </p:txBody>
      </p:sp>
      <p:sp>
        <p:nvSpPr>
          <p:cNvPr id="7" name="矩形 43"/>
          <p:cNvSpPr/>
          <p:nvPr/>
        </p:nvSpPr>
        <p:spPr>
          <a:xfrm>
            <a:off x="7455252" y="3893394"/>
            <a:ext cx="3010807" cy="9885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Install an dropping FE, for matching packet of </a:t>
            </a:r>
            <a:r>
              <a:rPr lang="en-US" altLang="zh-CN" sz="1400" dirty="0">
                <a:solidFill>
                  <a:schemeClr val="tx1"/>
                </a:solidFill>
              </a:rPr>
              <a:t>the same (</a:t>
            </a:r>
            <a:r>
              <a:rPr lang="en-US" altLang="zh-CN" sz="1400" dirty="0" err="1">
                <a:solidFill>
                  <a:schemeClr val="tx1"/>
                </a:solidFill>
              </a:rPr>
              <a:t>src_mac</a:t>
            </a:r>
            <a:r>
              <a:rPr lang="en-US" altLang="zh-CN" sz="1400" dirty="0">
                <a:solidFill>
                  <a:schemeClr val="tx1"/>
                </a:solidFill>
              </a:rPr>
              <a:t> and </a:t>
            </a:r>
            <a:r>
              <a:rPr lang="en-US" altLang="zh-CN" sz="1400" dirty="0" err="1">
                <a:solidFill>
                  <a:schemeClr val="tx1"/>
                </a:solidFill>
              </a:rPr>
              <a:t>dst_mac</a:t>
            </a:r>
            <a:r>
              <a:rPr lang="en-US" altLang="zh-CN" sz="1400" dirty="0">
                <a:solidFill>
                  <a:schemeClr val="tx1"/>
                </a:solidFill>
              </a:rPr>
              <a:t>,</a:t>
            </a:r>
            <a:r>
              <a:rPr lang="en-US" altLang="zh-CN" sz="1400" dirty="0">
                <a:solidFill>
                  <a:srgbClr val="FF0000"/>
                </a:solidFill>
              </a:rPr>
              <a:t> </a:t>
            </a:r>
            <a:r>
              <a:rPr lang="en-US" altLang="zh-CN" sz="1400" dirty="0" err="1">
                <a:solidFill>
                  <a:srgbClr val="FF0000"/>
                </a:solidFill>
              </a:rPr>
              <a:t>device_id</a:t>
            </a:r>
            <a:r>
              <a:rPr lang="en-US" altLang="zh-CN" sz="1400" dirty="0">
                <a:solidFill>
                  <a:schemeClr val="tx1"/>
                </a:solidFill>
              </a:rPr>
              <a:t>) </a:t>
            </a:r>
            <a:r>
              <a:rPr lang="en-US" altLang="zh-CN" sz="1400" dirty="0"/>
              <a:t>ICMP packets</a:t>
            </a:r>
            <a:endParaRPr lang="zh-CN" altLang="en-US" sz="1400" dirty="0"/>
          </a:p>
        </p:txBody>
      </p:sp>
      <p:sp>
        <p:nvSpPr>
          <p:cNvPr id="8" name="矩形 44"/>
          <p:cNvSpPr/>
          <p:nvPr/>
        </p:nvSpPr>
        <p:spPr>
          <a:xfrm>
            <a:off x="9011919" y="3581542"/>
            <a:ext cx="300082" cy="523220"/>
          </a:xfrm>
          <a:prstGeom prst="rect">
            <a:avLst/>
          </a:prstGeom>
        </p:spPr>
        <p:txBody>
          <a:bodyPr wrap="none">
            <a:spAutoFit/>
          </a:bodyPr>
          <a:lstStyle/>
          <a:p>
            <a:pPr algn="ctr"/>
            <a:r>
              <a:rPr lang="en-US" altLang="zh-CN" sz="1400" dirty="0"/>
              <a:t>N</a:t>
            </a:r>
          </a:p>
          <a:p>
            <a:pPr algn="ctr"/>
            <a:endParaRPr lang="zh-CN" altLang="en-US" sz="1400" dirty="0"/>
          </a:p>
        </p:txBody>
      </p:sp>
      <p:sp>
        <p:nvSpPr>
          <p:cNvPr id="9" name="矩形 46"/>
          <p:cNvSpPr/>
          <p:nvPr/>
        </p:nvSpPr>
        <p:spPr>
          <a:xfrm>
            <a:off x="9057602" y="1767913"/>
            <a:ext cx="272831" cy="307777"/>
          </a:xfrm>
          <a:prstGeom prst="rect">
            <a:avLst/>
          </a:prstGeom>
        </p:spPr>
        <p:txBody>
          <a:bodyPr wrap="none">
            <a:spAutoFit/>
          </a:bodyPr>
          <a:lstStyle/>
          <a:p>
            <a:pPr algn="ctr"/>
            <a:r>
              <a:rPr lang="en-US" altLang="zh-CN" sz="1400" dirty="0"/>
              <a:t>Y</a:t>
            </a:r>
            <a:endParaRPr lang="zh-CN" altLang="en-US" sz="1400" dirty="0"/>
          </a:p>
        </p:txBody>
      </p:sp>
      <p:cxnSp>
        <p:nvCxnSpPr>
          <p:cNvPr id="10" name="直接连接符 48"/>
          <p:cNvCxnSpPr>
            <a:stCxn id="4" idx="2"/>
            <a:endCxn id="6" idx="0"/>
          </p:cNvCxnSpPr>
          <p:nvPr/>
        </p:nvCxnSpPr>
        <p:spPr>
          <a:xfrm>
            <a:off x="8960657" y="2446784"/>
            <a:ext cx="0" cy="400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肘形连接符 52"/>
          <p:cNvCxnSpPr>
            <a:stCxn id="6" idx="2"/>
            <a:endCxn id="7" idx="0"/>
          </p:cNvCxnSpPr>
          <p:nvPr/>
        </p:nvCxnSpPr>
        <p:spPr>
          <a:xfrm rot="5400000">
            <a:off x="8787790" y="3720526"/>
            <a:ext cx="345735"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直接连接符 61"/>
          <p:cNvCxnSpPr>
            <a:stCxn id="7" idx="2"/>
            <a:endCxn id="12" idx="0"/>
          </p:cNvCxnSpPr>
          <p:nvPr/>
        </p:nvCxnSpPr>
        <p:spPr>
          <a:xfrm flipH="1">
            <a:off x="8960654" y="4881900"/>
            <a:ext cx="2" cy="409235"/>
          </a:xfrm>
          <a:prstGeom prst="line">
            <a:avLst/>
          </a:prstGeom>
        </p:spPr>
        <p:style>
          <a:lnRef idx="1">
            <a:schemeClr val="accent1"/>
          </a:lnRef>
          <a:fillRef idx="0">
            <a:schemeClr val="accent1"/>
          </a:fillRef>
          <a:effectRef idx="0">
            <a:schemeClr val="accent1"/>
          </a:effectRef>
          <a:fontRef idx="minor">
            <a:schemeClr val="tx1"/>
          </a:fontRef>
        </p:style>
      </p:cxnSp>
      <p:sp>
        <p:nvSpPr>
          <p:cNvPr id="14" name="流程图: 决策 27"/>
          <p:cNvSpPr/>
          <p:nvPr/>
        </p:nvSpPr>
        <p:spPr>
          <a:xfrm>
            <a:off x="7455250" y="881452"/>
            <a:ext cx="3010807" cy="835712"/>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Check if the received packet is </a:t>
            </a:r>
            <a:r>
              <a:rPr lang="en-US" altLang="zh-CN" sz="1400" dirty="0" err="1"/>
              <a:t>icmp</a:t>
            </a:r>
            <a:r>
              <a:rPr lang="en-US" altLang="zh-CN" sz="1400" dirty="0"/>
              <a:t>?</a:t>
            </a:r>
            <a:endParaRPr lang="zh-CN" altLang="en-US" sz="1400" dirty="0"/>
          </a:p>
        </p:txBody>
      </p:sp>
      <p:sp>
        <p:nvSpPr>
          <p:cNvPr id="18" name="圆角矩形 114"/>
          <p:cNvSpPr/>
          <p:nvPr/>
        </p:nvSpPr>
        <p:spPr>
          <a:xfrm>
            <a:off x="10862313" y="4731534"/>
            <a:ext cx="1164781"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cxnSp>
        <p:nvCxnSpPr>
          <p:cNvPr id="19" name="直接连接符 50"/>
          <p:cNvCxnSpPr>
            <a:stCxn id="6" idx="3"/>
            <a:endCxn id="20" idx="0"/>
          </p:cNvCxnSpPr>
          <p:nvPr/>
        </p:nvCxnSpPr>
        <p:spPr>
          <a:xfrm>
            <a:off x="10466060" y="3197571"/>
            <a:ext cx="990094" cy="69582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矩形 129"/>
          <p:cNvSpPr/>
          <p:nvPr/>
        </p:nvSpPr>
        <p:spPr>
          <a:xfrm>
            <a:off x="10889581" y="3893394"/>
            <a:ext cx="1133146"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Drop the packet</a:t>
            </a:r>
            <a:endParaRPr lang="zh-CN" altLang="en-US" sz="1400" dirty="0"/>
          </a:p>
        </p:txBody>
      </p:sp>
      <p:sp>
        <p:nvSpPr>
          <p:cNvPr id="21" name="矩形 116"/>
          <p:cNvSpPr/>
          <p:nvPr/>
        </p:nvSpPr>
        <p:spPr>
          <a:xfrm>
            <a:off x="10565486" y="3237706"/>
            <a:ext cx="272831" cy="307777"/>
          </a:xfrm>
          <a:prstGeom prst="rect">
            <a:avLst/>
          </a:prstGeom>
        </p:spPr>
        <p:txBody>
          <a:bodyPr wrap="none">
            <a:spAutoFit/>
          </a:bodyPr>
          <a:lstStyle/>
          <a:p>
            <a:pPr algn="ctr"/>
            <a:r>
              <a:rPr lang="en-US" altLang="zh-CN" sz="1400" dirty="0"/>
              <a:t>Y</a:t>
            </a:r>
            <a:endParaRPr lang="zh-CN" altLang="en-US" sz="1400" dirty="0"/>
          </a:p>
        </p:txBody>
      </p:sp>
      <p:cxnSp>
        <p:nvCxnSpPr>
          <p:cNvPr id="22" name="直接连接符 61"/>
          <p:cNvCxnSpPr/>
          <p:nvPr/>
        </p:nvCxnSpPr>
        <p:spPr>
          <a:xfrm flipH="1">
            <a:off x="11456493" y="4302629"/>
            <a:ext cx="2" cy="409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61"/>
          <p:cNvCxnSpPr/>
          <p:nvPr/>
        </p:nvCxnSpPr>
        <p:spPr>
          <a:xfrm flipH="1">
            <a:off x="8960651" y="5847797"/>
            <a:ext cx="2" cy="409235"/>
          </a:xfrm>
          <a:prstGeom prst="line">
            <a:avLst/>
          </a:prstGeom>
        </p:spPr>
        <p:style>
          <a:lnRef idx="1">
            <a:schemeClr val="accent1"/>
          </a:lnRef>
          <a:fillRef idx="0">
            <a:schemeClr val="accent1"/>
          </a:fillRef>
          <a:effectRef idx="0">
            <a:schemeClr val="accent1"/>
          </a:effectRef>
          <a:fontRef idx="minor">
            <a:schemeClr val="tx1"/>
          </a:fontRef>
        </p:style>
      </p:cxnSp>
      <p:sp>
        <p:nvSpPr>
          <p:cNvPr id="24" name="圆角矩形 114"/>
          <p:cNvSpPr/>
          <p:nvPr/>
        </p:nvSpPr>
        <p:spPr>
          <a:xfrm>
            <a:off x="8378260" y="6285435"/>
            <a:ext cx="1164781"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sp>
        <p:nvSpPr>
          <p:cNvPr id="25" name="圆角矩形 114"/>
          <p:cNvSpPr/>
          <p:nvPr/>
        </p:nvSpPr>
        <p:spPr>
          <a:xfrm>
            <a:off x="8378259" y="24437"/>
            <a:ext cx="1164781"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Start</a:t>
            </a:r>
            <a:endParaRPr lang="zh-CN" altLang="en-US" sz="1400" dirty="0"/>
          </a:p>
        </p:txBody>
      </p:sp>
      <p:cxnSp>
        <p:nvCxnSpPr>
          <p:cNvPr id="27" name="肘形连接符 52"/>
          <p:cNvCxnSpPr>
            <a:stCxn id="14" idx="0"/>
            <a:endCxn id="25" idx="2"/>
          </p:cNvCxnSpPr>
          <p:nvPr/>
        </p:nvCxnSpPr>
        <p:spPr>
          <a:xfrm rot="16200000" flipV="1">
            <a:off x="8736762" y="657560"/>
            <a:ext cx="447780" cy="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99039" y="5979798"/>
            <a:ext cx="6096000" cy="769441"/>
          </a:xfrm>
          <a:prstGeom prst="rect">
            <a:avLst/>
          </a:prstGeom>
        </p:spPr>
        <p:txBody>
          <a:bodyPr>
            <a:spAutoFit/>
          </a:bodyPr>
          <a:lstStyle/>
          <a:p>
            <a:pPr marL="342900" indent="-342900">
              <a:buFont typeface="Arial" panose="020B0604020202020204" pitchFamily="34" charset="0"/>
              <a:buChar char="•"/>
            </a:pPr>
            <a:r>
              <a:rPr lang="en-US" altLang="zh-CN" sz="2400" dirty="0"/>
              <a:t>The next question:</a:t>
            </a:r>
          </a:p>
          <a:p>
            <a:pPr lvl="1"/>
            <a:r>
              <a:rPr lang="en-US" altLang="zh-CN" sz="2000" dirty="0">
                <a:solidFill>
                  <a:srgbClr val="0070C0"/>
                </a:solidFill>
              </a:rPr>
              <a:t>What if there are multiple switches on the ping path?</a:t>
            </a:r>
          </a:p>
        </p:txBody>
      </p:sp>
    </p:spTree>
    <p:extLst>
      <p:ext uri="{BB962C8B-B14F-4D97-AF65-F5344CB8AC3E}">
        <p14:creationId xmlns:p14="http://schemas.microsoft.com/office/powerpoint/2010/main" val="397498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a:xfrm>
            <a:off x="2213742" y="1406396"/>
            <a:ext cx="2208628"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One Ping App</a:t>
            </a:r>
            <a:endParaRPr lang="zh-CN" altLang="en-US" dirty="0"/>
          </a:p>
        </p:txBody>
      </p:sp>
      <p:sp>
        <p:nvSpPr>
          <p:cNvPr id="5" name="Rectangle 5"/>
          <p:cNvSpPr/>
          <p:nvPr/>
        </p:nvSpPr>
        <p:spPr>
          <a:xfrm>
            <a:off x="2213742" y="2458921"/>
            <a:ext cx="2208628"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ONOS Controller</a:t>
            </a:r>
            <a:endParaRPr lang="zh-CN" altLang="en-US" dirty="0"/>
          </a:p>
        </p:txBody>
      </p:sp>
      <p:sp>
        <p:nvSpPr>
          <p:cNvPr id="6" name="Rectangle 6"/>
          <p:cNvSpPr/>
          <p:nvPr/>
        </p:nvSpPr>
        <p:spPr>
          <a:xfrm>
            <a:off x="171582" y="3655482"/>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Device 1</a:t>
            </a:r>
            <a:endParaRPr lang="zh-CN" altLang="en-US" dirty="0"/>
          </a:p>
        </p:txBody>
      </p:sp>
      <p:sp>
        <p:nvSpPr>
          <p:cNvPr id="8" name="Rectangle 8"/>
          <p:cNvSpPr/>
          <p:nvPr/>
        </p:nvSpPr>
        <p:spPr>
          <a:xfrm>
            <a:off x="5041348" y="3642229"/>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Device 3</a:t>
            </a:r>
            <a:endParaRPr lang="zh-CN" altLang="en-US" dirty="0"/>
          </a:p>
        </p:txBody>
      </p:sp>
      <p:sp>
        <p:nvSpPr>
          <p:cNvPr id="9" name="Rectangle 9"/>
          <p:cNvSpPr/>
          <p:nvPr/>
        </p:nvSpPr>
        <p:spPr>
          <a:xfrm>
            <a:off x="171582" y="4795771"/>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Host 1</a:t>
            </a:r>
            <a:endParaRPr lang="zh-CN" altLang="en-US" dirty="0"/>
          </a:p>
        </p:txBody>
      </p:sp>
      <p:sp>
        <p:nvSpPr>
          <p:cNvPr id="10" name="Rectangle 10"/>
          <p:cNvSpPr/>
          <p:nvPr/>
        </p:nvSpPr>
        <p:spPr>
          <a:xfrm>
            <a:off x="5041348" y="4809683"/>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Host 2</a:t>
            </a:r>
            <a:endParaRPr lang="zh-CN" altLang="en-US" dirty="0"/>
          </a:p>
        </p:txBody>
      </p:sp>
      <p:cxnSp>
        <p:nvCxnSpPr>
          <p:cNvPr id="11" name="Straight Arrow Connector 12"/>
          <p:cNvCxnSpPr>
            <a:stCxn id="4" idx="2"/>
            <a:endCxn id="5" idx="0"/>
          </p:cNvCxnSpPr>
          <p:nvPr/>
        </p:nvCxnSpPr>
        <p:spPr>
          <a:xfrm>
            <a:off x="3318056" y="1924336"/>
            <a:ext cx="0" cy="534585"/>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5"/>
          <p:cNvCxnSpPr>
            <a:stCxn id="5" idx="2"/>
            <a:endCxn id="7" idx="0"/>
          </p:cNvCxnSpPr>
          <p:nvPr/>
        </p:nvCxnSpPr>
        <p:spPr>
          <a:xfrm>
            <a:off x="3318056" y="2976861"/>
            <a:ext cx="0" cy="678621"/>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8"/>
          <p:cNvCxnSpPr>
            <a:endCxn id="8" idx="0"/>
          </p:cNvCxnSpPr>
          <p:nvPr/>
        </p:nvCxnSpPr>
        <p:spPr>
          <a:xfrm>
            <a:off x="3735382" y="2911074"/>
            <a:ext cx="2017557" cy="731155"/>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24"/>
          <p:cNvCxnSpPr>
            <a:stCxn id="8" idx="2"/>
            <a:endCxn id="10" idx="0"/>
          </p:cNvCxnSpPr>
          <p:nvPr/>
        </p:nvCxnSpPr>
        <p:spPr>
          <a:xfrm>
            <a:off x="5752939" y="4160169"/>
            <a:ext cx="0" cy="64951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 idx="3"/>
            <a:endCxn id="8" idx="1"/>
          </p:cNvCxnSpPr>
          <p:nvPr/>
        </p:nvCxnSpPr>
        <p:spPr>
          <a:xfrm flipV="1">
            <a:off x="1594763" y="3901199"/>
            <a:ext cx="3446585" cy="1325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7"/>
          <p:cNvSpPr/>
          <p:nvPr/>
        </p:nvSpPr>
        <p:spPr>
          <a:xfrm>
            <a:off x="2606465" y="3655482"/>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Device 2</a:t>
            </a:r>
            <a:endParaRPr lang="zh-CN" altLang="en-US" dirty="0"/>
          </a:p>
        </p:txBody>
      </p:sp>
      <p:cxnSp>
        <p:nvCxnSpPr>
          <p:cNvPr id="20" name="Straight Arrow Connector 21"/>
          <p:cNvCxnSpPr/>
          <p:nvPr/>
        </p:nvCxnSpPr>
        <p:spPr>
          <a:xfrm flipV="1">
            <a:off x="781573" y="4187335"/>
            <a:ext cx="0" cy="622348"/>
          </a:xfrm>
          <a:prstGeom prst="straightConnector1">
            <a:avLst/>
          </a:prstGeom>
          <a:ln w="38100">
            <a:solidFill>
              <a:srgbClr val="5B9BD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14"/>
          <p:cNvCxnSpPr>
            <a:endCxn id="6" idx="0"/>
          </p:cNvCxnSpPr>
          <p:nvPr/>
        </p:nvCxnSpPr>
        <p:spPr>
          <a:xfrm flipH="1">
            <a:off x="883173" y="2930104"/>
            <a:ext cx="2130669" cy="725378"/>
          </a:xfrm>
          <a:prstGeom prst="straightConnector1">
            <a:avLst/>
          </a:prstGeom>
          <a:ln w="38100">
            <a:solidFill>
              <a:srgbClr val="5B9BD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171140" y="1904290"/>
            <a:ext cx="5890702" cy="3111508"/>
          </a:xfrm>
          <a:custGeom>
            <a:avLst/>
            <a:gdLst>
              <a:gd name="connsiteX0" fmla="*/ 48702 w 5890702"/>
              <a:gd name="connsiteY0" fmla="*/ 2908308 h 3111508"/>
              <a:gd name="connsiteX1" fmla="*/ 290002 w 5890702"/>
              <a:gd name="connsiteY1" fmla="*/ 1765308 h 3111508"/>
              <a:gd name="connsiteX2" fmla="*/ 2258502 w 5890702"/>
              <a:gd name="connsiteY2" fmla="*/ 584208 h 3111508"/>
              <a:gd name="connsiteX3" fmla="*/ 2614102 w 5890702"/>
              <a:gd name="connsiteY3" fmla="*/ 38108 h 3111508"/>
              <a:gd name="connsiteX4" fmla="*/ 2715702 w 5890702"/>
              <a:gd name="connsiteY4" fmla="*/ 558808 h 3111508"/>
              <a:gd name="connsiteX5" fmla="*/ 544002 w 5890702"/>
              <a:gd name="connsiteY5" fmla="*/ 1816108 h 3111508"/>
              <a:gd name="connsiteX6" fmla="*/ 2499802 w 5890702"/>
              <a:gd name="connsiteY6" fmla="*/ 1930408 h 3111508"/>
              <a:gd name="connsiteX7" fmla="*/ 3261802 w 5890702"/>
              <a:gd name="connsiteY7" fmla="*/ 38108 h 3111508"/>
              <a:gd name="connsiteX8" fmla="*/ 3642802 w 5890702"/>
              <a:gd name="connsiteY8" fmla="*/ 1968508 h 3111508"/>
              <a:gd name="connsiteX9" fmla="*/ 4938202 w 5890702"/>
              <a:gd name="connsiteY9" fmla="*/ 2146308 h 3111508"/>
              <a:gd name="connsiteX10" fmla="*/ 3579302 w 5890702"/>
              <a:gd name="connsiteY10" fmla="*/ 8 h 3111508"/>
              <a:gd name="connsiteX11" fmla="*/ 5484302 w 5890702"/>
              <a:gd name="connsiteY11" fmla="*/ 2120908 h 3111508"/>
              <a:gd name="connsiteX12" fmla="*/ 5890702 w 5890702"/>
              <a:gd name="connsiteY12" fmla="*/ 3111508 h 311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0702" h="3111508">
                <a:moveTo>
                  <a:pt x="48702" y="2908308"/>
                </a:moveTo>
                <a:cubicBezTo>
                  <a:pt x="-14798" y="2530483"/>
                  <a:pt x="-78298" y="2152658"/>
                  <a:pt x="290002" y="1765308"/>
                </a:cubicBezTo>
                <a:cubicBezTo>
                  <a:pt x="658302" y="1377958"/>
                  <a:pt x="1871152" y="872075"/>
                  <a:pt x="2258502" y="584208"/>
                </a:cubicBezTo>
                <a:cubicBezTo>
                  <a:pt x="2645852" y="296341"/>
                  <a:pt x="2537902" y="42341"/>
                  <a:pt x="2614102" y="38108"/>
                </a:cubicBezTo>
                <a:cubicBezTo>
                  <a:pt x="2690302" y="33875"/>
                  <a:pt x="3060719" y="262475"/>
                  <a:pt x="2715702" y="558808"/>
                </a:cubicBezTo>
                <a:cubicBezTo>
                  <a:pt x="2370685" y="855141"/>
                  <a:pt x="579985" y="1587508"/>
                  <a:pt x="544002" y="1816108"/>
                </a:cubicBezTo>
                <a:cubicBezTo>
                  <a:pt x="508019" y="2044708"/>
                  <a:pt x="2046835" y="2226741"/>
                  <a:pt x="2499802" y="1930408"/>
                </a:cubicBezTo>
                <a:cubicBezTo>
                  <a:pt x="2952769" y="1634075"/>
                  <a:pt x="3071302" y="31758"/>
                  <a:pt x="3261802" y="38108"/>
                </a:cubicBezTo>
                <a:cubicBezTo>
                  <a:pt x="3452302" y="44458"/>
                  <a:pt x="3363402" y="1617141"/>
                  <a:pt x="3642802" y="1968508"/>
                </a:cubicBezTo>
                <a:cubicBezTo>
                  <a:pt x="3922202" y="2319875"/>
                  <a:pt x="4948785" y="2474391"/>
                  <a:pt x="4938202" y="2146308"/>
                </a:cubicBezTo>
                <a:cubicBezTo>
                  <a:pt x="4927619" y="1818225"/>
                  <a:pt x="3488285" y="4241"/>
                  <a:pt x="3579302" y="8"/>
                </a:cubicBezTo>
                <a:cubicBezTo>
                  <a:pt x="3670319" y="-4225"/>
                  <a:pt x="5099069" y="1602325"/>
                  <a:pt x="5484302" y="2120908"/>
                </a:cubicBezTo>
                <a:cubicBezTo>
                  <a:pt x="5869535" y="2639491"/>
                  <a:pt x="5880118" y="2875499"/>
                  <a:pt x="5890702" y="3111508"/>
                </a:cubicBezTo>
              </a:path>
            </a:pathLst>
          </a:custGeom>
          <a:noFill/>
          <a:ln w="38100">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flipH="1">
            <a:off x="1276873" y="4081966"/>
            <a:ext cx="5178" cy="756094"/>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1257005" y="4090428"/>
            <a:ext cx="4296837" cy="1089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557505" y="4081966"/>
            <a:ext cx="5178" cy="756094"/>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037117" y="5995134"/>
            <a:ext cx="1161024" cy="14804"/>
          </a:xfrm>
          <a:prstGeom prst="line">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1037117" y="6306959"/>
            <a:ext cx="1161024" cy="14804"/>
          </a:xfrm>
          <a:prstGeom prst="line">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2261995" y="5817870"/>
            <a:ext cx="3752630" cy="369332"/>
          </a:xfrm>
          <a:prstGeom prst="rect">
            <a:avLst/>
          </a:prstGeom>
        </p:spPr>
        <p:txBody>
          <a:bodyPr wrap="none">
            <a:spAutoFit/>
          </a:bodyPr>
          <a:lstStyle/>
          <a:p>
            <a:r>
              <a:rPr lang="en-US" altLang="zh-CN" dirty="0" err="1"/>
              <a:t>OnePingApp</a:t>
            </a:r>
            <a:r>
              <a:rPr lang="en-US" altLang="zh-CN" dirty="0"/>
              <a:t> delay measurement path</a:t>
            </a:r>
            <a:endParaRPr lang="zh-CN" altLang="en-US" dirty="0"/>
          </a:p>
        </p:txBody>
      </p:sp>
      <p:sp>
        <p:nvSpPr>
          <p:cNvPr id="62" name="矩形 61"/>
          <p:cNvSpPr/>
          <p:nvPr/>
        </p:nvSpPr>
        <p:spPr>
          <a:xfrm>
            <a:off x="2308720" y="6187202"/>
            <a:ext cx="3775072" cy="369332"/>
          </a:xfrm>
          <a:prstGeom prst="rect">
            <a:avLst/>
          </a:prstGeom>
        </p:spPr>
        <p:txBody>
          <a:bodyPr wrap="none">
            <a:spAutoFit/>
          </a:bodyPr>
          <a:lstStyle/>
          <a:p>
            <a:r>
              <a:rPr lang="en-US" altLang="zh-CN" dirty="0"/>
              <a:t>Original ping delay measurement path</a:t>
            </a:r>
            <a:endParaRPr lang="zh-CN" altLang="en-US" dirty="0"/>
          </a:p>
        </p:txBody>
      </p:sp>
      <p:sp>
        <p:nvSpPr>
          <p:cNvPr id="19" name="Rectangle 18"/>
          <p:cNvSpPr/>
          <p:nvPr/>
        </p:nvSpPr>
        <p:spPr>
          <a:xfrm>
            <a:off x="432682" y="434602"/>
            <a:ext cx="5046675" cy="584775"/>
          </a:xfrm>
          <a:prstGeom prst="rect">
            <a:avLst/>
          </a:prstGeom>
        </p:spPr>
        <p:txBody>
          <a:bodyPr wrap="square">
            <a:spAutoFit/>
          </a:bodyPr>
          <a:lstStyle/>
          <a:p>
            <a:r>
              <a:rPr lang="en-US" altLang="zh-CN" sz="3200" dirty="0" err="1"/>
              <a:t>LatencyMeasurePing</a:t>
            </a:r>
            <a:endParaRPr lang="zh-CN" altLang="en-US" sz="3200" dirty="0"/>
          </a:p>
        </p:txBody>
      </p:sp>
      <p:sp>
        <p:nvSpPr>
          <p:cNvPr id="21" name="Rectangle 20"/>
          <p:cNvSpPr/>
          <p:nvPr/>
        </p:nvSpPr>
        <p:spPr>
          <a:xfrm>
            <a:off x="6661164" y="213714"/>
            <a:ext cx="6096000" cy="1200329"/>
          </a:xfrm>
          <a:prstGeom prst="rect">
            <a:avLst/>
          </a:prstGeom>
        </p:spPr>
        <p:txBody>
          <a:bodyPr>
            <a:spAutoFit/>
          </a:bodyPr>
          <a:lstStyle/>
          <a:p>
            <a:r>
              <a:rPr lang="en-US" altLang="zh-CN" sz="2400" dirty="0"/>
              <a:t>Two consecutive FEs for non-first pings	</a:t>
            </a:r>
          </a:p>
          <a:p>
            <a:r>
              <a:rPr lang="en-US" altLang="zh-CN" sz="2400" dirty="0"/>
              <a:t>Allow to pass for a short time;</a:t>
            </a:r>
          </a:p>
          <a:p>
            <a:r>
              <a:rPr lang="en-US" altLang="zh-CN" sz="2400" dirty="0"/>
              <a:t>Block afterwards by the end of 60s.</a:t>
            </a:r>
          </a:p>
        </p:txBody>
      </p:sp>
      <p:sp>
        <p:nvSpPr>
          <p:cNvPr id="26" name="圆角矩形 60"/>
          <p:cNvSpPr/>
          <p:nvPr/>
        </p:nvSpPr>
        <p:spPr>
          <a:xfrm>
            <a:off x="8132861" y="1414043"/>
            <a:ext cx="1075897" cy="2913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Start</a:t>
            </a:r>
            <a:endParaRPr lang="zh-CN" altLang="en-US" sz="1400" dirty="0"/>
          </a:p>
        </p:txBody>
      </p:sp>
      <p:sp>
        <p:nvSpPr>
          <p:cNvPr id="27" name="流程图: 决策 63"/>
          <p:cNvSpPr/>
          <p:nvPr/>
        </p:nvSpPr>
        <p:spPr>
          <a:xfrm>
            <a:off x="6980124" y="1896994"/>
            <a:ext cx="3381372" cy="67477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Controller figures out if the packet is 1</a:t>
            </a:r>
            <a:r>
              <a:rPr lang="en-US" altLang="zh-CN" sz="1400" baseline="30000" dirty="0"/>
              <a:t>st</a:t>
            </a:r>
            <a:r>
              <a:rPr lang="en-US" altLang="zh-CN" sz="1400" dirty="0"/>
              <a:t> ping?</a:t>
            </a:r>
            <a:endParaRPr lang="zh-CN" altLang="en-US" sz="1400" dirty="0"/>
          </a:p>
        </p:txBody>
      </p:sp>
      <p:sp>
        <p:nvSpPr>
          <p:cNvPr id="28" name="矩形 64"/>
          <p:cNvSpPr/>
          <p:nvPr/>
        </p:nvSpPr>
        <p:spPr>
          <a:xfrm>
            <a:off x="6980124" y="2841305"/>
            <a:ext cx="3381372"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Acquire the </a:t>
            </a:r>
            <a:r>
              <a:rPr lang="en-US" altLang="zh-CN" sz="1400" dirty="0" err="1"/>
              <a:t>Src_Mac</a:t>
            </a:r>
            <a:r>
              <a:rPr lang="en-US" altLang="zh-CN" sz="1400" dirty="0"/>
              <a:t>, </a:t>
            </a:r>
            <a:r>
              <a:rPr lang="en-US" altLang="zh-CN" sz="1400" dirty="0" err="1"/>
              <a:t>Dst_Mac</a:t>
            </a:r>
            <a:r>
              <a:rPr lang="en-US" altLang="zh-CN" sz="1400" dirty="0"/>
              <a:t> and </a:t>
            </a:r>
            <a:r>
              <a:rPr lang="en-US" altLang="zh-CN" sz="1400" dirty="0" err="1"/>
              <a:t>device_id</a:t>
            </a:r>
            <a:r>
              <a:rPr lang="en-US" altLang="zh-CN" sz="1400" dirty="0"/>
              <a:t> for the </a:t>
            </a:r>
            <a:r>
              <a:rPr lang="en-US" altLang="zh-CN" sz="1400" dirty="0" err="1"/>
              <a:t>arrviced</a:t>
            </a:r>
            <a:r>
              <a:rPr lang="en-US" altLang="zh-CN" sz="1400" dirty="0"/>
              <a:t> ping packet</a:t>
            </a:r>
          </a:p>
        </p:txBody>
      </p:sp>
      <p:cxnSp>
        <p:nvCxnSpPr>
          <p:cNvPr id="29" name="直接连接符 65"/>
          <p:cNvCxnSpPr>
            <a:stCxn id="26" idx="2"/>
            <a:endCxn id="27" idx="0"/>
          </p:cNvCxnSpPr>
          <p:nvPr/>
        </p:nvCxnSpPr>
        <p:spPr>
          <a:xfrm>
            <a:off x="8670810" y="1705432"/>
            <a:ext cx="0" cy="191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69"/>
          <p:cNvCxnSpPr>
            <a:stCxn id="27" idx="2"/>
            <a:endCxn id="28" idx="0"/>
          </p:cNvCxnSpPr>
          <p:nvPr/>
        </p:nvCxnSpPr>
        <p:spPr>
          <a:xfrm>
            <a:off x="8670810" y="2571770"/>
            <a:ext cx="0" cy="269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7"/>
          <p:cNvCxnSpPr>
            <a:stCxn id="27" idx="3"/>
            <a:endCxn id="44" idx="0"/>
          </p:cNvCxnSpPr>
          <p:nvPr/>
        </p:nvCxnSpPr>
        <p:spPr>
          <a:xfrm>
            <a:off x="10361496" y="2234382"/>
            <a:ext cx="1155678" cy="6069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2" name="流程图: 决策 73"/>
          <p:cNvSpPr/>
          <p:nvPr/>
        </p:nvSpPr>
        <p:spPr>
          <a:xfrm>
            <a:off x="6980124" y="3562339"/>
            <a:ext cx="3381372" cy="70017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Check it against the </a:t>
            </a:r>
            <a:r>
              <a:rPr lang="en-US" altLang="zh-CN" sz="1400" dirty="0" err="1"/>
              <a:t>record_list</a:t>
            </a:r>
            <a:r>
              <a:rPr lang="en-US" altLang="zh-CN" sz="1400" dirty="0"/>
              <a:t> for a match?</a:t>
            </a:r>
          </a:p>
        </p:txBody>
      </p:sp>
      <p:sp>
        <p:nvSpPr>
          <p:cNvPr id="33" name="圆角矩形 74"/>
          <p:cNvSpPr/>
          <p:nvPr/>
        </p:nvSpPr>
        <p:spPr>
          <a:xfrm>
            <a:off x="10735465" y="5273281"/>
            <a:ext cx="1164781"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sp>
        <p:nvSpPr>
          <p:cNvPr id="34" name="矩形 76"/>
          <p:cNvSpPr/>
          <p:nvPr/>
        </p:nvSpPr>
        <p:spPr>
          <a:xfrm>
            <a:off x="8706053" y="4260338"/>
            <a:ext cx="300082" cy="307777"/>
          </a:xfrm>
          <a:prstGeom prst="rect">
            <a:avLst/>
          </a:prstGeom>
        </p:spPr>
        <p:txBody>
          <a:bodyPr wrap="none">
            <a:spAutoFit/>
          </a:bodyPr>
          <a:lstStyle/>
          <a:p>
            <a:pPr algn="ctr"/>
            <a:r>
              <a:rPr lang="en-US" altLang="zh-CN" sz="1400" dirty="0"/>
              <a:t>N</a:t>
            </a:r>
            <a:endParaRPr lang="zh-CN" altLang="en-US" sz="1400" dirty="0"/>
          </a:p>
        </p:txBody>
      </p:sp>
      <p:sp>
        <p:nvSpPr>
          <p:cNvPr id="35" name="矩形 77"/>
          <p:cNvSpPr/>
          <p:nvPr/>
        </p:nvSpPr>
        <p:spPr>
          <a:xfrm>
            <a:off x="10462633" y="2238731"/>
            <a:ext cx="272832" cy="307777"/>
          </a:xfrm>
          <a:prstGeom prst="rect">
            <a:avLst/>
          </a:prstGeom>
        </p:spPr>
        <p:txBody>
          <a:bodyPr wrap="none">
            <a:spAutoFit/>
          </a:bodyPr>
          <a:lstStyle/>
          <a:p>
            <a:pPr algn="ctr"/>
            <a:r>
              <a:rPr lang="en-US" altLang="zh-CN" sz="1400" dirty="0"/>
              <a:t>Y</a:t>
            </a:r>
          </a:p>
        </p:txBody>
      </p:sp>
      <p:sp>
        <p:nvSpPr>
          <p:cNvPr id="36" name="矩形 80"/>
          <p:cNvSpPr/>
          <p:nvPr/>
        </p:nvSpPr>
        <p:spPr>
          <a:xfrm>
            <a:off x="8760135" y="2546508"/>
            <a:ext cx="272832" cy="307777"/>
          </a:xfrm>
          <a:prstGeom prst="rect">
            <a:avLst/>
          </a:prstGeom>
        </p:spPr>
        <p:txBody>
          <a:bodyPr wrap="none">
            <a:spAutoFit/>
          </a:bodyPr>
          <a:lstStyle/>
          <a:p>
            <a:pPr algn="ctr"/>
            <a:r>
              <a:rPr lang="en-US" altLang="zh-CN" sz="1400" dirty="0"/>
              <a:t>Y</a:t>
            </a:r>
            <a:endParaRPr lang="zh-CN" altLang="en-US" sz="1400" dirty="0"/>
          </a:p>
        </p:txBody>
      </p:sp>
      <p:cxnSp>
        <p:nvCxnSpPr>
          <p:cNvPr id="37" name="直接连接符 82"/>
          <p:cNvCxnSpPr>
            <a:stCxn id="28" idx="2"/>
            <a:endCxn id="32" idx="0"/>
          </p:cNvCxnSpPr>
          <p:nvPr/>
        </p:nvCxnSpPr>
        <p:spPr>
          <a:xfrm>
            <a:off x="8670810" y="3250540"/>
            <a:ext cx="0" cy="311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50"/>
          <p:cNvCxnSpPr>
            <a:stCxn id="32" idx="3"/>
            <a:endCxn id="42" idx="0"/>
          </p:cNvCxnSpPr>
          <p:nvPr/>
        </p:nvCxnSpPr>
        <p:spPr>
          <a:xfrm>
            <a:off x="10361496" y="3912427"/>
            <a:ext cx="955824" cy="6958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9" name="矩形 85"/>
          <p:cNvSpPr/>
          <p:nvPr/>
        </p:nvSpPr>
        <p:spPr>
          <a:xfrm>
            <a:off x="10434849" y="3952561"/>
            <a:ext cx="272832" cy="307777"/>
          </a:xfrm>
          <a:prstGeom prst="rect">
            <a:avLst/>
          </a:prstGeom>
        </p:spPr>
        <p:txBody>
          <a:bodyPr wrap="none">
            <a:spAutoFit/>
          </a:bodyPr>
          <a:lstStyle/>
          <a:p>
            <a:pPr algn="ctr"/>
            <a:r>
              <a:rPr lang="en-US" altLang="zh-CN" sz="1400" dirty="0"/>
              <a:t>Y</a:t>
            </a:r>
            <a:endParaRPr lang="zh-CN" altLang="en-US" sz="1400" dirty="0"/>
          </a:p>
        </p:txBody>
      </p:sp>
      <p:sp>
        <p:nvSpPr>
          <p:cNvPr id="40" name="圆角矩形 90"/>
          <p:cNvSpPr/>
          <p:nvPr/>
        </p:nvSpPr>
        <p:spPr>
          <a:xfrm>
            <a:off x="8202096" y="6524663"/>
            <a:ext cx="1075897" cy="2913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cxnSp>
        <p:nvCxnSpPr>
          <p:cNvPr id="41" name="直接连接符 91"/>
          <p:cNvCxnSpPr>
            <a:stCxn id="52" idx="2"/>
            <a:endCxn id="40" idx="0"/>
          </p:cNvCxnSpPr>
          <p:nvPr/>
        </p:nvCxnSpPr>
        <p:spPr>
          <a:xfrm>
            <a:off x="8738256" y="5492861"/>
            <a:ext cx="1789" cy="1031802"/>
          </a:xfrm>
          <a:prstGeom prst="line">
            <a:avLst/>
          </a:prstGeom>
        </p:spPr>
        <p:style>
          <a:lnRef idx="1">
            <a:schemeClr val="accent1"/>
          </a:lnRef>
          <a:fillRef idx="0">
            <a:schemeClr val="accent1"/>
          </a:fillRef>
          <a:effectRef idx="0">
            <a:schemeClr val="accent1"/>
          </a:effectRef>
          <a:fontRef idx="minor">
            <a:schemeClr val="tx1"/>
          </a:fontRef>
        </p:style>
      </p:cxnSp>
      <p:sp>
        <p:nvSpPr>
          <p:cNvPr id="42" name="矩形 93"/>
          <p:cNvSpPr/>
          <p:nvPr/>
        </p:nvSpPr>
        <p:spPr>
          <a:xfrm>
            <a:off x="10503902" y="4608249"/>
            <a:ext cx="1626836"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Drop the packet.</a:t>
            </a:r>
            <a:endParaRPr lang="zh-CN" altLang="en-US" sz="1400" dirty="0"/>
          </a:p>
        </p:txBody>
      </p:sp>
      <p:sp>
        <p:nvSpPr>
          <p:cNvPr id="44" name="矩形 94"/>
          <p:cNvSpPr/>
          <p:nvPr/>
        </p:nvSpPr>
        <p:spPr>
          <a:xfrm>
            <a:off x="10823317" y="2841303"/>
            <a:ext cx="1387713"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Pass to next S</a:t>
            </a:r>
            <a:endParaRPr lang="zh-CN" altLang="en-US" sz="1400" dirty="0"/>
          </a:p>
        </p:txBody>
      </p:sp>
      <p:cxnSp>
        <p:nvCxnSpPr>
          <p:cNvPr id="45" name="直接连接符 95"/>
          <p:cNvCxnSpPr>
            <a:stCxn id="42" idx="2"/>
            <a:endCxn id="33" idx="0"/>
          </p:cNvCxnSpPr>
          <p:nvPr/>
        </p:nvCxnSpPr>
        <p:spPr>
          <a:xfrm>
            <a:off x="11317320" y="5017484"/>
            <a:ext cx="536" cy="255797"/>
          </a:xfrm>
          <a:prstGeom prst="line">
            <a:avLst/>
          </a:prstGeom>
        </p:spPr>
        <p:style>
          <a:lnRef idx="1">
            <a:schemeClr val="accent1"/>
          </a:lnRef>
          <a:fillRef idx="0">
            <a:schemeClr val="accent1"/>
          </a:fillRef>
          <a:effectRef idx="0">
            <a:schemeClr val="accent1"/>
          </a:effectRef>
          <a:fontRef idx="minor">
            <a:schemeClr val="tx1"/>
          </a:fontRef>
        </p:style>
      </p:cxnSp>
      <p:sp>
        <p:nvSpPr>
          <p:cNvPr id="46" name="圆角矩形 97"/>
          <p:cNvSpPr/>
          <p:nvPr/>
        </p:nvSpPr>
        <p:spPr>
          <a:xfrm>
            <a:off x="10903609" y="3462324"/>
            <a:ext cx="1227128" cy="2949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cxnSp>
        <p:nvCxnSpPr>
          <p:cNvPr id="48" name="直接连接符 98"/>
          <p:cNvCxnSpPr>
            <a:stCxn id="44" idx="2"/>
            <a:endCxn id="46" idx="0"/>
          </p:cNvCxnSpPr>
          <p:nvPr/>
        </p:nvCxnSpPr>
        <p:spPr>
          <a:xfrm flipH="1">
            <a:off x="11517173" y="3250538"/>
            <a:ext cx="1" cy="211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35"/>
          <p:cNvCxnSpPr>
            <a:stCxn id="32" idx="2"/>
          </p:cNvCxnSpPr>
          <p:nvPr/>
        </p:nvCxnSpPr>
        <p:spPr>
          <a:xfrm>
            <a:off x="8670810" y="4262515"/>
            <a:ext cx="0" cy="242291"/>
          </a:xfrm>
          <a:prstGeom prst="line">
            <a:avLst/>
          </a:prstGeom>
        </p:spPr>
        <p:style>
          <a:lnRef idx="1">
            <a:schemeClr val="accent1"/>
          </a:lnRef>
          <a:fillRef idx="0">
            <a:schemeClr val="accent1"/>
          </a:fillRef>
          <a:effectRef idx="0">
            <a:schemeClr val="accent1"/>
          </a:effectRef>
          <a:fontRef idx="minor">
            <a:schemeClr val="tx1"/>
          </a:fontRef>
        </p:style>
      </p:cxnSp>
      <p:sp>
        <p:nvSpPr>
          <p:cNvPr id="51" name="矩形 59"/>
          <p:cNvSpPr/>
          <p:nvPr/>
        </p:nvSpPr>
        <p:spPr>
          <a:xfrm>
            <a:off x="7232850" y="5700622"/>
            <a:ext cx="3010807" cy="7170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solidFill>
                  <a:srgbClr val="FF0000"/>
                </a:solidFill>
              </a:rPr>
              <a:t>Add an entry for the (</a:t>
            </a:r>
            <a:r>
              <a:rPr lang="en-US" altLang="zh-CN" sz="1400" dirty="0" err="1">
                <a:solidFill>
                  <a:srgbClr val="FF0000"/>
                </a:solidFill>
              </a:rPr>
              <a:t>src_mac</a:t>
            </a:r>
            <a:r>
              <a:rPr lang="en-US" altLang="zh-CN" sz="1400" dirty="0">
                <a:solidFill>
                  <a:srgbClr val="FF0000"/>
                </a:solidFill>
              </a:rPr>
              <a:t>, </a:t>
            </a:r>
            <a:r>
              <a:rPr lang="en-US" altLang="zh-CN" sz="1400" dirty="0" err="1">
                <a:solidFill>
                  <a:srgbClr val="FF0000"/>
                </a:solidFill>
              </a:rPr>
              <a:t>dst_mac</a:t>
            </a:r>
            <a:r>
              <a:rPr lang="en-US" altLang="zh-CN" sz="1400" dirty="0">
                <a:solidFill>
                  <a:srgbClr val="FF0000"/>
                </a:solidFill>
              </a:rPr>
              <a:t>) to the </a:t>
            </a:r>
            <a:r>
              <a:rPr lang="en-US" altLang="zh-CN" sz="1400" dirty="0" err="1">
                <a:solidFill>
                  <a:srgbClr val="FF0000"/>
                </a:solidFill>
              </a:rPr>
              <a:t>record_list</a:t>
            </a:r>
            <a:r>
              <a:rPr lang="en-US" altLang="zh-CN" sz="1400" dirty="0">
                <a:solidFill>
                  <a:srgbClr val="FF0000"/>
                </a:solidFill>
              </a:rPr>
              <a:t>.</a:t>
            </a:r>
          </a:p>
          <a:p>
            <a:pPr algn="ctr"/>
            <a:r>
              <a:rPr lang="en-US" altLang="zh-CN" sz="1400" dirty="0">
                <a:solidFill>
                  <a:srgbClr val="FF0000"/>
                </a:solidFill>
              </a:rPr>
              <a:t>Flush the list every 60s</a:t>
            </a:r>
            <a:endParaRPr lang="zh-CN" altLang="en-US" sz="1400" dirty="0">
              <a:solidFill>
                <a:srgbClr val="FF0000"/>
              </a:solidFill>
            </a:endParaRPr>
          </a:p>
        </p:txBody>
      </p:sp>
      <p:sp>
        <p:nvSpPr>
          <p:cNvPr id="52" name="矩形 43"/>
          <p:cNvSpPr/>
          <p:nvPr/>
        </p:nvSpPr>
        <p:spPr>
          <a:xfrm>
            <a:off x="7232852" y="4504355"/>
            <a:ext cx="3010807" cy="9885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Install an </a:t>
            </a:r>
            <a:r>
              <a:rPr lang="en-US" altLang="zh-CN" sz="1400" dirty="0">
                <a:solidFill>
                  <a:srgbClr val="FF0000"/>
                </a:solidFill>
              </a:rPr>
              <a:t>forwarding</a:t>
            </a:r>
            <a:r>
              <a:rPr lang="en-US" altLang="zh-CN" sz="1400" dirty="0"/>
              <a:t> FE, for matching packet of </a:t>
            </a:r>
            <a:r>
              <a:rPr lang="en-US" altLang="zh-CN" sz="1400" dirty="0">
                <a:solidFill>
                  <a:schemeClr val="tx1"/>
                </a:solidFill>
              </a:rPr>
              <a:t>the same (</a:t>
            </a:r>
            <a:r>
              <a:rPr lang="en-US" altLang="zh-CN" sz="1400" dirty="0" err="1">
                <a:solidFill>
                  <a:schemeClr val="tx1"/>
                </a:solidFill>
              </a:rPr>
              <a:t>src_mac</a:t>
            </a:r>
            <a:r>
              <a:rPr lang="en-US" altLang="zh-CN" sz="1400" dirty="0">
                <a:solidFill>
                  <a:schemeClr val="tx1"/>
                </a:solidFill>
              </a:rPr>
              <a:t>,  </a:t>
            </a:r>
            <a:r>
              <a:rPr lang="en-US" altLang="zh-CN" sz="1400" dirty="0" err="1">
                <a:solidFill>
                  <a:schemeClr val="tx1"/>
                </a:solidFill>
              </a:rPr>
              <a:t>dst_mac</a:t>
            </a:r>
            <a:r>
              <a:rPr lang="en-US" altLang="zh-CN" sz="1400" dirty="0">
                <a:solidFill>
                  <a:schemeClr val="tx1"/>
                </a:solidFill>
              </a:rPr>
              <a:t>, </a:t>
            </a:r>
            <a:r>
              <a:rPr lang="en-US" altLang="zh-CN" sz="1400" dirty="0" err="1">
                <a:solidFill>
                  <a:schemeClr val="tx1"/>
                </a:solidFill>
              </a:rPr>
              <a:t>device_id</a:t>
            </a:r>
            <a:r>
              <a:rPr lang="en-US" altLang="zh-CN" sz="1400" dirty="0">
                <a:solidFill>
                  <a:schemeClr val="tx1"/>
                </a:solidFill>
              </a:rPr>
              <a:t>) </a:t>
            </a:r>
            <a:r>
              <a:rPr lang="en-US" altLang="zh-CN" sz="1400" dirty="0"/>
              <a:t>ICMP </a:t>
            </a:r>
            <a:r>
              <a:rPr lang="en-US" altLang="zh-CN" sz="1400" dirty="0">
                <a:solidFill>
                  <a:srgbClr val="FF0000"/>
                </a:solidFill>
              </a:rPr>
              <a:t>packets for 1s</a:t>
            </a:r>
            <a:r>
              <a:rPr lang="en-US" altLang="zh-CN" sz="1400" dirty="0"/>
              <a:t>.</a:t>
            </a:r>
          </a:p>
          <a:p>
            <a:pPr algn="ctr"/>
            <a:r>
              <a:rPr lang="en-US" altLang="zh-CN" sz="1400" dirty="0">
                <a:solidFill>
                  <a:srgbClr val="FF0000"/>
                </a:solidFill>
              </a:rPr>
              <a:t>Install an dropping FE for 59s.</a:t>
            </a:r>
            <a:endParaRPr lang="zh-CN" altLang="en-US" sz="1400" dirty="0">
              <a:solidFill>
                <a:srgbClr val="FF0000"/>
              </a:solidFill>
            </a:endParaRPr>
          </a:p>
        </p:txBody>
      </p:sp>
    </p:spTree>
    <p:extLst>
      <p:ext uri="{BB962C8B-B14F-4D97-AF65-F5344CB8AC3E}">
        <p14:creationId xmlns:p14="http://schemas.microsoft.com/office/powerpoint/2010/main" val="415955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	</a:t>
            </a:r>
            <a:endParaRPr lang="zh-CN" altLang="en-US" dirty="0"/>
          </a:p>
        </p:txBody>
      </p:sp>
      <p:sp>
        <p:nvSpPr>
          <p:cNvPr id="3" name="Content Placeholder 2"/>
          <p:cNvSpPr>
            <a:spLocks noGrp="1"/>
          </p:cNvSpPr>
          <p:nvPr>
            <p:ph idx="1"/>
          </p:nvPr>
        </p:nvSpPr>
        <p:spPr/>
        <p:txBody>
          <a:bodyPr/>
          <a:lstStyle/>
          <a:p>
            <a:r>
              <a:rPr lang="en-US" altLang="zh-CN" dirty="0"/>
              <a:t>Requirement Analysis</a:t>
            </a:r>
          </a:p>
          <a:p>
            <a:r>
              <a:rPr lang="en-US" altLang="zh-CN" dirty="0"/>
              <a:t>Design Discussion</a:t>
            </a:r>
          </a:p>
          <a:p>
            <a:r>
              <a:rPr lang="en-US" altLang="zh-CN" dirty="0">
                <a:solidFill>
                  <a:srgbClr val="FF0000"/>
                </a:solidFill>
              </a:rPr>
              <a:t>Implementation</a:t>
            </a:r>
          </a:p>
        </p:txBody>
      </p:sp>
    </p:spTree>
    <p:extLst>
      <p:ext uri="{BB962C8B-B14F-4D97-AF65-F5344CB8AC3E}">
        <p14:creationId xmlns:p14="http://schemas.microsoft.com/office/powerpoint/2010/main" val="3213963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Building Blocks for Basic Implementation</a:t>
            </a:r>
            <a:endParaRPr lang="zh-CN" altLang="en-US" dirty="0"/>
          </a:p>
        </p:txBody>
      </p:sp>
      <p:sp>
        <p:nvSpPr>
          <p:cNvPr id="44" name="Content Placeholder 43"/>
          <p:cNvSpPr>
            <a:spLocks noGrp="1"/>
          </p:cNvSpPr>
          <p:nvPr>
            <p:ph idx="1"/>
          </p:nvPr>
        </p:nvSpPr>
        <p:spPr/>
        <p:txBody>
          <a:bodyPr>
            <a:normAutofit lnSpcReduction="10000"/>
          </a:bodyPr>
          <a:lstStyle/>
          <a:p>
            <a:r>
              <a:rPr lang="en-US" altLang="zh-CN" dirty="0"/>
              <a:t>Key Classes used</a:t>
            </a:r>
          </a:p>
          <a:p>
            <a:pPr lvl="1"/>
            <a:r>
              <a:rPr lang="en-US" altLang="zh-CN" dirty="0"/>
              <a:t>public interface </a:t>
            </a:r>
            <a:r>
              <a:rPr lang="en-US" altLang="zh-CN" dirty="0" err="1"/>
              <a:t>PacketProcessor</a:t>
            </a:r>
            <a:r>
              <a:rPr lang="en-US" altLang="zh-CN" dirty="0"/>
              <a:t>; </a:t>
            </a:r>
            <a:r>
              <a:rPr lang="en-US" altLang="zh-CN" i="1" dirty="0"/>
              <a:t>//the main process for packet handling process</a:t>
            </a:r>
            <a:endParaRPr lang="zh-CN" altLang="en-US" i="1" dirty="0"/>
          </a:p>
          <a:p>
            <a:pPr lvl="1"/>
            <a:r>
              <a:rPr lang="en-US" altLang="zh-CN" dirty="0"/>
              <a:t>public interface </a:t>
            </a:r>
            <a:r>
              <a:rPr lang="en-US" altLang="zh-CN" dirty="0" err="1"/>
              <a:t>PacketService</a:t>
            </a:r>
            <a:r>
              <a:rPr lang="en-US" altLang="zh-CN" dirty="0"/>
              <a:t>; </a:t>
            </a:r>
            <a:r>
              <a:rPr lang="en-US" altLang="zh-CN" i="1" dirty="0"/>
              <a:t>//the interface for packet handling</a:t>
            </a:r>
            <a:endParaRPr lang="zh-CN" altLang="en-US" i="1" dirty="0"/>
          </a:p>
          <a:p>
            <a:pPr lvl="1"/>
            <a:r>
              <a:rPr lang="en-US" altLang="zh-CN" dirty="0"/>
              <a:t>public interface </a:t>
            </a:r>
            <a:r>
              <a:rPr lang="en-US" altLang="zh-CN" dirty="0" err="1"/>
              <a:t>FlowObjectiveService</a:t>
            </a:r>
            <a:r>
              <a:rPr lang="en-US" altLang="zh-CN" dirty="0"/>
              <a:t>; </a:t>
            </a:r>
            <a:r>
              <a:rPr lang="en-US" altLang="zh-CN" i="1" dirty="0"/>
              <a:t>//Service Interface for flow objective</a:t>
            </a:r>
          </a:p>
          <a:p>
            <a:r>
              <a:rPr lang="en-US" altLang="zh-CN" dirty="0"/>
              <a:t>Key Functions used</a:t>
            </a:r>
          </a:p>
          <a:p>
            <a:pPr lvl="1"/>
            <a:r>
              <a:rPr lang="en-US" altLang="zh-CN" dirty="0" err="1"/>
              <a:t>PacketService</a:t>
            </a:r>
            <a:r>
              <a:rPr lang="zh-CN" altLang="en-US" dirty="0"/>
              <a:t> </a:t>
            </a:r>
            <a:r>
              <a:rPr lang="en-US" altLang="zh-CN" dirty="0"/>
              <a:t>related</a:t>
            </a:r>
            <a:endParaRPr lang="zh-CN" altLang="en-US" dirty="0"/>
          </a:p>
          <a:p>
            <a:pPr lvl="2"/>
            <a:r>
              <a:rPr lang="zh-CN" altLang="en-US" dirty="0"/>
              <a:t> </a:t>
            </a:r>
            <a:r>
              <a:rPr lang="en-US" altLang="zh-CN" dirty="0"/>
              <a:t>void </a:t>
            </a:r>
            <a:r>
              <a:rPr lang="en-US" altLang="zh-CN" dirty="0" err="1"/>
              <a:t>addProcessor</a:t>
            </a:r>
            <a:r>
              <a:rPr lang="en-US" altLang="zh-CN" dirty="0"/>
              <a:t>(</a:t>
            </a:r>
            <a:r>
              <a:rPr lang="en-US" altLang="zh-CN" dirty="0" err="1"/>
              <a:t>PacketProcessor</a:t>
            </a:r>
            <a:r>
              <a:rPr lang="en-US" altLang="zh-CN" dirty="0"/>
              <a:t> processor, </a:t>
            </a:r>
            <a:r>
              <a:rPr lang="en-US" altLang="zh-CN" dirty="0" err="1"/>
              <a:t>int</a:t>
            </a:r>
            <a:r>
              <a:rPr lang="en-US" altLang="zh-CN" dirty="0"/>
              <a:t> priority)</a:t>
            </a:r>
            <a:br>
              <a:rPr lang="en-US" altLang="zh-CN" dirty="0"/>
            </a:br>
            <a:r>
              <a:rPr lang="en-US" altLang="zh-CN" i="1" dirty="0"/>
              <a:t>// add a new processor to the main function</a:t>
            </a:r>
          </a:p>
          <a:p>
            <a:pPr lvl="1"/>
            <a:r>
              <a:rPr lang="en-US" altLang="zh-CN" dirty="0" err="1"/>
              <a:t>FlowObjectiveService</a:t>
            </a:r>
            <a:r>
              <a:rPr lang="zh-CN" altLang="en-US" dirty="0"/>
              <a:t> </a:t>
            </a:r>
            <a:r>
              <a:rPr lang="en-US" altLang="zh-CN" dirty="0"/>
              <a:t>related</a:t>
            </a:r>
          </a:p>
          <a:p>
            <a:pPr lvl="2"/>
            <a:r>
              <a:rPr lang="en-US" altLang="zh-CN" dirty="0"/>
              <a:t>void forward(</a:t>
            </a:r>
            <a:r>
              <a:rPr lang="en-US" altLang="zh-CN" dirty="0" err="1"/>
              <a:t>DeviceId</a:t>
            </a:r>
            <a:r>
              <a:rPr lang="en-US" altLang="zh-CN" dirty="0"/>
              <a:t> Id, </a:t>
            </a:r>
            <a:r>
              <a:rPr lang="en-US" altLang="zh-CN" dirty="0" err="1"/>
              <a:t>ForwardingObjective</a:t>
            </a:r>
            <a:r>
              <a:rPr lang="en-US" altLang="zh-CN" dirty="0"/>
              <a:t> </a:t>
            </a:r>
            <a:r>
              <a:rPr lang="en-US" altLang="zh-CN" dirty="0" err="1"/>
              <a:t>forwardingObjective</a:t>
            </a:r>
            <a:r>
              <a:rPr lang="en-US" altLang="zh-CN" dirty="0"/>
              <a:t>) </a:t>
            </a:r>
            <a:br>
              <a:rPr lang="en-US" altLang="zh-CN" dirty="0"/>
            </a:br>
            <a:r>
              <a:rPr lang="en-US" altLang="zh-CN" i="1" dirty="0"/>
              <a:t>// install the</a:t>
            </a:r>
            <a:r>
              <a:rPr lang="zh-CN" altLang="en-US" i="1" dirty="0"/>
              <a:t> </a:t>
            </a:r>
            <a:r>
              <a:rPr lang="en-US" altLang="zh-CN" i="1" dirty="0"/>
              <a:t>1</a:t>
            </a:r>
            <a:r>
              <a:rPr lang="en-US" altLang="zh-CN" i="1" baseline="30000" dirty="0"/>
              <a:t>st</a:t>
            </a:r>
            <a:r>
              <a:rPr lang="zh-CN" altLang="en-US" i="1" baseline="30000" dirty="0"/>
              <a:t> </a:t>
            </a:r>
            <a:r>
              <a:rPr lang="en-US" altLang="zh-CN" i="1" dirty="0"/>
              <a:t>and 2</a:t>
            </a:r>
            <a:r>
              <a:rPr lang="en-US" altLang="zh-CN" i="1" baseline="30000" dirty="0"/>
              <a:t>nd</a:t>
            </a:r>
            <a:r>
              <a:rPr lang="en-US" altLang="zh-CN" i="1" dirty="0"/>
              <a:t> flow entry with a life span of 60 seconds</a:t>
            </a:r>
          </a:p>
          <a:p>
            <a:endParaRPr lang="zh-CN" altLang="en-US" dirty="0"/>
          </a:p>
          <a:p>
            <a:pPr marL="457200" lvl="1" indent="0">
              <a:buNone/>
            </a:pPr>
            <a:endParaRPr lang="en-US" altLang="zh-CN" dirty="0"/>
          </a:p>
        </p:txBody>
      </p:sp>
    </p:spTree>
    <p:extLst>
      <p:ext uri="{BB962C8B-B14F-4D97-AF65-F5344CB8AC3E}">
        <p14:creationId xmlns:p14="http://schemas.microsoft.com/office/powerpoint/2010/main" val="4119033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1332592" y="143456"/>
            <a:ext cx="1075897" cy="2913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开始</a:t>
            </a:r>
          </a:p>
        </p:txBody>
      </p:sp>
      <p:sp>
        <p:nvSpPr>
          <p:cNvPr id="25" name="矩形 24"/>
          <p:cNvSpPr/>
          <p:nvPr/>
        </p:nvSpPr>
        <p:spPr>
          <a:xfrm>
            <a:off x="690132" y="684472"/>
            <a:ext cx="2360815"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下发</a:t>
            </a:r>
            <a:r>
              <a:rPr lang="en-US" altLang="zh-CN" sz="1400" dirty="0"/>
              <a:t>ICMP</a:t>
            </a:r>
            <a:r>
              <a:rPr lang="zh-CN" altLang="en-US" sz="1400" dirty="0"/>
              <a:t>转发流表</a:t>
            </a:r>
            <a:r>
              <a:rPr lang="en-US" altLang="zh-CN" sz="1400" dirty="0"/>
              <a:t>1</a:t>
            </a:r>
            <a:r>
              <a:rPr lang="zh-CN" altLang="en-US" sz="1400" dirty="0"/>
              <a:t>，将</a:t>
            </a:r>
            <a:r>
              <a:rPr lang="en-US" altLang="zh-CN" sz="1400" dirty="0"/>
              <a:t>ICMP</a:t>
            </a:r>
            <a:r>
              <a:rPr lang="zh-CN" altLang="en-US" sz="1400" dirty="0"/>
              <a:t>报文上送控制器</a:t>
            </a:r>
          </a:p>
        </p:txBody>
      </p:sp>
      <p:sp>
        <p:nvSpPr>
          <p:cNvPr id="28" name="流程图: 决策 27"/>
          <p:cNvSpPr/>
          <p:nvPr/>
        </p:nvSpPr>
        <p:spPr>
          <a:xfrm>
            <a:off x="365135" y="1305234"/>
            <a:ext cx="3010807" cy="835712"/>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控制器判断是否为</a:t>
            </a:r>
            <a:r>
              <a:rPr lang="en-US" altLang="zh-CN" sz="1400" dirty="0"/>
              <a:t>ICMP</a:t>
            </a:r>
            <a:r>
              <a:rPr lang="zh-CN" altLang="en-US" sz="1400" dirty="0"/>
              <a:t>报文</a:t>
            </a:r>
          </a:p>
        </p:txBody>
      </p:sp>
      <p:sp>
        <p:nvSpPr>
          <p:cNvPr id="29" name="矩形 28"/>
          <p:cNvSpPr/>
          <p:nvPr/>
        </p:nvSpPr>
        <p:spPr>
          <a:xfrm>
            <a:off x="365135" y="2389245"/>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获取</a:t>
            </a:r>
            <a:r>
              <a:rPr lang="en-US" altLang="zh-CN" sz="1400" dirty="0" err="1"/>
              <a:t>Src_Mac</a:t>
            </a:r>
            <a:r>
              <a:rPr lang="zh-CN" altLang="en-US" sz="1400" dirty="0"/>
              <a:t>，</a:t>
            </a:r>
            <a:r>
              <a:rPr lang="en-US" altLang="zh-CN" sz="1400" dirty="0" err="1"/>
              <a:t>Dst_Mac</a:t>
            </a:r>
            <a:r>
              <a:rPr lang="zh-CN" altLang="en-US" sz="1400" dirty="0"/>
              <a:t>，</a:t>
            </a:r>
            <a:r>
              <a:rPr lang="en-US" altLang="zh-CN" sz="1400" dirty="0" err="1"/>
              <a:t>Device_Id</a:t>
            </a:r>
            <a:endParaRPr lang="zh-CN" altLang="en-US" sz="1400" dirty="0"/>
          </a:p>
        </p:txBody>
      </p:sp>
      <p:cxnSp>
        <p:nvCxnSpPr>
          <p:cNvPr id="32" name="直接连接符 31"/>
          <p:cNvCxnSpPr>
            <a:stCxn id="24" idx="2"/>
            <a:endCxn id="25" idx="0"/>
          </p:cNvCxnSpPr>
          <p:nvPr/>
        </p:nvCxnSpPr>
        <p:spPr>
          <a:xfrm flipH="1">
            <a:off x="1870540" y="434845"/>
            <a:ext cx="1" cy="24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2"/>
            <a:endCxn id="28" idx="0"/>
          </p:cNvCxnSpPr>
          <p:nvPr/>
        </p:nvCxnSpPr>
        <p:spPr>
          <a:xfrm flipH="1">
            <a:off x="1870539" y="1093707"/>
            <a:ext cx="1" cy="211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8" idx="2"/>
            <a:endCxn id="29" idx="0"/>
          </p:cNvCxnSpPr>
          <p:nvPr/>
        </p:nvCxnSpPr>
        <p:spPr>
          <a:xfrm>
            <a:off x="1870539" y="2140946"/>
            <a:ext cx="0" cy="248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8" idx="3"/>
            <a:endCxn id="80" idx="0"/>
          </p:cNvCxnSpPr>
          <p:nvPr/>
        </p:nvCxnSpPr>
        <p:spPr>
          <a:xfrm>
            <a:off x="3375942" y="1723090"/>
            <a:ext cx="1276800" cy="6661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365135" y="3199179"/>
            <a:ext cx="3010807" cy="70017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根据上述参数检查是否被</a:t>
            </a:r>
            <a:r>
              <a:rPr lang="en-US" altLang="zh-CN" sz="1400" dirty="0"/>
              <a:t>ping</a:t>
            </a:r>
            <a:r>
              <a:rPr lang="zh-CN" altLang="en-US" sz="1400" dirty="0"/>
              <a:t>过</a:t>
            </a:r>
          </a:p>
        </p:txBody>
      </p:sp>
      <p:sp>
        <p:nvSpPr>
          <p:cNvPr id="42" name="圆角矩形 41"/>
          <p:cNvSpPr/>
          <p:nvPr/>
        </p:nvSpPr>
        <p:spPr>
          <a:xfrm>
            <a:off x="4067619" y="5083229"/>
            <a:ext cx="1164781"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结束</a:t>
            </a:r>
          </a:p>
        </p:txBody>
      </p:sp>
      <p:sp>
        <p:nvSpPr>
          <p:cNvPr id="44" name="矩形 43"/>
          <p:cNvSpPr/>
          <p:nvPr/>
        </p:nvSpPr>
        <p:spPr>
          <a:xfrm>
            <a:off x="365134" y="4245090"/>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下发流表，对匹配</a:t>
            </a:r>
            <a:r>
              <a:rPr lang="en-US" altLang="zh-CN" sz="1400" dirty="0"/>
              <a:t>Src_Mac</a:t>
            </a:r>
            <a:r>
              <a:rPr lang="zh-CN" altLang="en-US" sz="1400" dirty="0"/>
              <a:t>，</a:t>
            </a:r>
            <a:r>
              <a:rPr lang="en-US" altLang="zh-CN" sz="1400" dirty="0"/>
              <a:t>Dst_Mac</a:t>
            </a:r>
            <a:r>
              <a:rPr lang="zh-CN" altLang="en-US" sz="1400" dirty="0"/>
              <a:t>的</a:t>
            </a:r>
            <a:r>
              <a:rPr lang="en-US" altLang="zh-CN" sz="1400" dirty="0"/>
              <a:t>ICMP</a:t>
            </a:r>
            <a:r>
              <a:rPr lang="zh-CN" altLang="en-US" sz="1400" dirty="0"/>
              <a:t>报文执行</a:t>
            </a:r>
            <a:r>
              <a:rPr lang="en-US" altLang="zh-CN" sz="1400" dirty="0"/>
              <a:t>Drop</a:t>
            </a:r>
            <a:r>
              <a:rPr lang="zh-CN" altLang="en-US" sz="1400" dirty="0"/>
              <a:t>动作</a:t>
            </a:r>
          </a:p>
        </p:txBody>
      </p:sp>
      <p:sp>
        <p:nvSpPr>
          <p:cNvPr id="45" name="矩形 44"/>
          <p:cNvSpPr/>
          <p:nvPr/>
        </p:nvSpPr>
        <p:spPr>
          <a:xfrm>
            <a:off x="1889742" y="3933238"/>
            <a:ext cx="364202" cy="307777"/>
          </a:xfrm>
          <a:prstGeom prst="rect">
            <a:avLst/>
          </a:prstGeom>
        </p:spPr>
        <p:txBody>
          <a:bodyPr wrap="none">
            <a:spAutoFit/>
          </a:bodyPr>
          <a:lstStyle/>
          <a:p>
            <a:pPr algn="ctr"/>
            <a:r>
              <a:rPr lang="zh-CN" altLang="en-US" sz="1400" dirty="0"/>
              <a:t>否</a:t>
            </a:r>
          </a:p>
        </p:txBody>
      </p:sp>
      <p:sp>
        <p:nvSpPr>
          <p:cNvPr id="46" name="矩形 45"/>
          <p:cNvSpPr/>
          <p:nvPr/>
        </p:nvSpPr>
        <p:spPr>
          <a:xfrm>
            <a:off x="3646254" y="1739886"/>
            <a:ext cx="364202" cy="307777"/>
          </a:xfrm>
          <a:prstGeom prst="rect">
            <a:avLst/>
          </a:prstGeom>
        </p:spPr>
        <p:txBody>
          <a:bodyPr wrap="none">
            <a:spAutoFit/>
          </a:bodyPr>
          <a:lstStyle/>
          <a:p>
            <a:pPr algn="ctr"/>
            <a:r>
              <a:rPr lang="zh-CN" altLang="en-US" sz="1400" dirty="0"/>
              <a:t>否</a:t>
            </a:r>
          </a:p>
        </p:txBody>
      </p:sp>
      <p:sp>
        <p:nvSpPr>
          <p:cNvPr id="47" name="矩形 46"/>
          <p:cNvSpPr/>
          <p:nvPr/>
        </p:nvSpPr>
        <p:spPr>
          <a:xfrm>
            <a:off x="1921799" y="2119609"/>
            <a:ext cx="364202" cy="307777"/>
          </a:xfrm>
          <a:prstGeom prst="rect">
            <a:avLst/>
          </a:prstGeom>
        </p:spPr>
        <p:txBody>
          <a:bodyPr wrap="none">
            <a:spAutoFit/>
          </a:bodyPr>
          <a:lstStyle/>
          <a:p>
            <a:pPr algn="ctr"/>
            <a:r>
              <a:rPr lang="zh-CN" altLang="en-US" sz="1400" dirty="0"/>
              <a:t>是</a:t>
            </a:r>
          </a:p>
        </p:txBody>
      </p:sp>
      <p:cxnSp>
        <p:nvCxnSpPr>
          <p:cNvPr id="49" name="直接连接符 48"/>
          <p:cNvCxnSpPr>
            <a:stCxn id="29" idx="2"/>
            <a:endCxn id="41" idx="0"/>
          </p:cNvCxnSpPr>
          <p:nvPr/>
        </p:nvCxnSpPr>
        <p:spPr>
          <a:xfrm>
            <a:off x="1870539" y="2798480"/>
            <a:ext cx="0" cy="400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1" idx="3"/>
            <a:endCxn id="79" idx="0"/>
          </p:cNvCxnSpPr>
          <p:nvPr/>
        </p:nvCxnSpPr>
        <p:spPr>
          <a:xfrm>
            <a:off x="3375942" y="3549267"/>
            <a:ext cx="1276799" cy="69582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41" idx="2"/>
            <a:endCxn id="44" idx="0"/>
          </p:cNvCxnSpPr>
          <p:nvPr/>
        </p:nvCxnSpPr>
        <p:spPr>
          <a:xfrm rot="5400000">
            <a:off x="1697672" y="4072222"/>
            <a:ext cx="345735"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3605797" y="3589401"/>
            <a:ext cx="364202" cy="307777"/>
          </a:xfrm>
          <a:prstGeom prst="rect">
            <a:avLst/>
          </a:prstGeom>
        </p:spPr>
        <p:txBody>
          <a:bodyPr wrap="none">
            <a:spAutoFit/>
          </a:bodyPr>
          <a:lstStyle/>
          <a:p>
            <a:pPr algn="ctr"/>
            <a:r>
              <a:rPr lang="zh-CN" altLang="en-US" sz="1400" dirty="0"/>
              <a:t>是</a:t>
            </a:r>
          </a:p>
        </p:txBody>
      </p:sp>
      <p:sp>
        <p:nvSpPr>
          <p:cNvPr id="60" name="矩形 59"/>
          <p:cNvSpPr/>
          <p:nvPr/>
        </p:nvSpPr>
        <p:spPr>
          <a:xfrm>
            <a:off x="365133" y="4945266"/>
            <a:ext cx="3010807" cy="7170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将</a:t>
            </a:r>
            <a:r>
              <a:rPr lang="en-US" altLang="zh-CN" sz="1400" dirty="0"/>
              <a:t>Src_Mac</a:t>
            </a:r>
            <a:r>
              <a:rPr lang="zh-CN" altLang="en-US" sz="1400" dirty="0"/>
              <a:t>，</a:t>
            </a:r>
            <a:r>
              <a:rPr lang="en-US" altLang="zh-CN" sz="1400" dirty="0"/>
              <a:t>Dst_Mac</a:t>
            </a:r>
            <a:r>
              <a:rPr lang="zh-CN" altLang="en-US" sz="1400" dirty="0"/>
              <a:t>，</a:t>
            </a:r>
            <a:r>
              <a:rPr lang="en-US" altLang="zh-CN" sz="1400" dirty="0" err="1"/>
              <a:t>Device_Id</a:t>
            </a:r>
            <a:r>
              <a:rPr lang="zh-CN" altLang="en-US" sz="1400" dirty="0"/>
              <a:t>作为</a:t>
            </a:r>
            <a:r>
              <a:rPr lang="en-US" altLang="zh-CN" sz="1400" dirty="0"/>
              <a:t>List</a:t>
            </a:r>
            <a:r>
              <a:rPr lang="zh-CN" altLang="en-US" sz="1400" dirty="0"/>
              <a:t>加入是否被</a:t>
            </a:r>
            <a:r>
              <a:rPr lang="en-US" altLang="zh-CN" sz="1400" dirty="0"/>
              <a:t>ping</a:t>
            </a:r>
            <a:r>
              <a:rPr lang="zh-CN" altLang="en-US" sz="1400" dirty="0"/>
              <a:t>过的筛选模块，并设置生存周期为</a:t>
            </a:r>
            <a:r>
              <a:rPr lang="en-US" altLang="zh-CN" sz="1400" dirty="0"/>
              <a:t>60s</a:t>
            </a:r>
            <a:endParaRPr lang="zh-CN" altLang="en-US" sz="1400" dirty="0"/>
          </a:p>
        </p:txBody>
      </p:sp>
      <p:cxnSp>
        <p:nvCxnSpPr>
          <p:cNvPr id="62" name="直接连接符 61"/>
          <p:cNvCxnSpPr>
            <a:stCxn id="44" idx="2"/>
            <a:endCxn id="60" idx="0"/>
          </p:cNvCxnSpPr>
          <p:nvPr/>
        </p:nvCxnSpPr>
        <p:spPr>
          <a:xfrm flipH="1">
            <a:off x="1870537" y="4654325"/>
            <a:ext cx="1" cy="290941"/>
          </a:xfrm>
          <a:prstGeom prst="line">
            <a:avLst/>
          </a:prstGeom>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65133" y="5892382"/>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转到</a:t>
            </a:r>
            <a:r>
              <a:rPr lang="en-US" altLang="zh-CN" sz="1400" dirty="0"/>
              <a:t>FWD</a:t>
            </a:r>
            <a:r>
              <a:rPr lang="zh-CN" altLang="en-US" sz="1400" dirty="0"/>
              <a:t>处理模块</a:t>
            </a:r>
          </a:p>
        </p:txBody>
      </p:sp>
      <p:sp>
        <p:nvSpPr>
          <p:cNvPr id="69" name="圆角矩形 68"/>
          <p:cNvSpPr/>
          <p:nvPr/>
        </p:nvSpPr>
        <p:spPr>
          <a:xfrm>
            <a:off x="1332587" y="6509105"/>
            <a:ext cx="1075897" cy="2913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结束</a:t>
            </a:r>
          </a:p>
        </p:txBody>
      </p:sp>
      <p:cxnSp>
        <p:nvCxnSpPr>
          <p:cNvPr id="71" name="直接连接符 70"/>
          <p:cNvCxnSpPr>
            <a:stCxn id="67" idx="2"/>
            <a:endCxn id="69" idx="0"/>
          </p:cNvCxnSpPr>
          <p:nvPr/>
        </p:nvCxnSpPr>
        <p:spPr>
          <a:xfrm flipH="1">
            <a:off x="1870536" y="6301617"/>
            <a:ext cx="1" cy="207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0" idx="2"/>
            <a:endCxn id="67" idx="0"/>
          </p:cNvCxnSpPr>
          <p:nvPr/>
        </p:nvCxnSpPr>
        <p:spPr>
          <a:xfrm>
            <a:off x="1870537" y="5662278"/>
            <a:ext cx="0" cy="230104"/>
          </a:xfrm>
          <a:prstGeom prst="line">
            <a:avLst/>
          </a:prstGeom>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748202" y="4245089"/>
            <a:ext cx="180907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中断操作，丢弃报文</a:t>
            </a:r>
          </a:p>
        </p:txBody>
      </p:sp>
      <p:sp>
        <p:nvSpPr>
          <p:cNvPr id="80" name="矩形 79"/>
          <p:cNvSpPr/>
          <p:nvPr/>
        </p:nvSpPr>
        <p:spPr>
          <a:xfrm>
            <a:off x="3850152" y="2389243"/>
            <a:ext cx="1605179"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转到</a:t>
            </a:r>
            <a:r>
              <a:rPr lang="en-US" altLang="zh-CN" sz="1400" dirty="0"/>
              <a:t>FWD</a:t>
            </a:r>
            <a:r>
              <a:rPr lang="zh-CN" altLang="en-US" sz="1400" dirty="0"/>
              <a:t>处理模块</a:t>
            </a:r>
          </a:p>
        </p:txBody>
      </p:sp>
      <p:cxnSp>
        <p:nvCxnSpPr>
          <p:cNvPr id="82" name="直接连接符 81"/>
          <p:cNvCxnSpPr>
            <a:stCxn id="79" idx="2"/>
            <a:endCxn id="42" idx="0"/>
          </p:cNvCxnSpPr>
          <p:nvPr/>
        </p:nvCxnSpPr>
        <p:spPr>
          <a:xfrm flipH="1">
            <a:off x="4650010" y="4654324"/>
            <a:ext cx="2731" cy="428905"/>
          </a:xfrm>
          <a:prstGeom prst="line">
            <a:avLst/>
          </a:prstGeom>
        </p:spPr>
        <p:style>
          <a:lnRef idx="1">
            <a:schemeClr val="accent1"/>
          </a:lnRef>
          <a:fillRef idx="0">
            <a:schemeClr val="accent1"/>
          </a:fillRef>
          <a:effectRef idx="0">
            <a:schemeClr val="accent1"/>
          </a:effectRef>
          <a:fontRef idx="minor">
            <a:schemeClr val="tx1"/>
          </a:fontRef>
        </p:style>
      </p:cxnSp>
      <p:sp>
        <p:nvSpPr>
          <p:cNvPr id="87" name="圆角矩形 86"/>
          <p:cNvSpPr/>
          <p:nvPr/>
        </p:nvSpPr>
        <p:spPr>
          <a:xfrm>
            <a:off x="4036445" y="2990647"/>
            <a:ext cx="1227128"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t>结束</a:t>
            </a:r>
          </a:p>
        </p:txBody>
      </p:sp>
      <p:cxnSp>
        <p:nvCxnSpPr>
          <p:cNvPr id="97" name="直接连接符 96"/>
          <p:cNvCxnSpPr>
            <a:stCxn id="80" idx="2"/>
            <a:endCxn id="87" idx="0"/>
          </p:cNvCxnSpPr>
          <p:nvPr/>
        </p:nvCxnSpPr>
        <p:spPr>
          <a:xfrm flipH="1">
            <a:off x="4650009" y="2798478"/>
            <a:ext cx="2733" cy="192169"/>
          </a:xfrm>
          <a:prstGeom prst="line">
            <a:avLst/>
          </a:prstGeom>
        </p:spPr>
        <p:style>
          <a:lnRef idx="1">
            <a:schemeClr val="accent1"/>
          </a:lnRef>
          <a:fillRef idx="0">
            <a:schemeClr val="accent1"/>
          </a:fillRef>
          <a:effectRef idx="0">
            <a:schemeClr val="accent1"/>
          </a:effectRef>
          <a:fontRef idx="minor">
            <a:schemeClr val="tx1"/>
          </a:fontRef>
        </p:style>
      </p:cxnSp>
      <p:sp>
        <p:nvSpPr>
          <p:cNvPr id="106" name="圆角矩形 105"/>
          <p:cNvSpPr/>
          <p:nvPr/>
        </p:nvSpPr>
        <p:spPr>
          <a:xfrm>
            <a:off x="7101667" y="143456"/>
            <a:ext cx="1075897" cy="2913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Start</a:t>
            </a:r>
            <a:endParaRPr lang="zh-CN" altLang="en-US" sz="1400" dirty="0"/>
          </a:p>
        </p:txBody>
      </p:sp>
      <p:sp>
        <p:nvSpPr>
          <p:cNvPr id="107" name="矩形 106"/>
          <p:cNvSpPr/>
          <p:nvPr/>
        </p:nvSpPr>
        <p:spPr>
          <a:xfrm>
            <a:off x="6459207" y="684472"/>
            <a:ext cx="2360815"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err="1"/>
              <a:t>flowObjectiveService.forward</a:t>
            </a:r>
            <a:endParaRPr lang="zh-CN" altLang="en-US" sz="1400" dirty="0"/>
          </a:p>
        </p:txBody>
      </p:sp>
      <p:sp>
        <p:nvSpPr>
          <p:cNvPr id="108" name="流程图: 决策 107"/>
          <p:cNvSpPr/>
          <p:nvPr/>
        </p:nvSpPr>
        <p:spPr>
          <a:xfrm>
            <a:off x="6134210" y="1305234"/>
            <a:ext cx="3010807" cy="65588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err="1"/>
              <a:t>IsIcmp</a:t>
            </a:r>
            <a:r>
              <a:rPr lang="en-US" altLang="zh-CN" sz="1400" dirty="0"/>
              <a:t>(Ethnet)</a:t>
            </a:r>
            <a:endParaRPr lang="zh-CN" altLang="en-US" sz="1400" dirty="0"/>
          </a:p>
        </p:txBody>
      </p:sp>
      <p:sp>
        <p:nvSpPr>
          <p:cNvPr id="109" name="矩形 108"/>
          <p:cNvSpPr/>
          <p:nvPr/>
        </p:nvSpPr>
        <p:spPr>
          <a:xfrm>
            <a:off x="6134210" y="2139619"/>
            <a:ext cx="3010807" cy="658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err="1"/>
              <a:t>ethnet.getSourceMAC</a:t>
            </a:r>
            <a:r>
              <a:rPr lang="en-US" altLang="zh-CN" sz="1400" dirty="0"/>
              <a:t>;</a:t>
            </a:r>
          </a:p>
          <a:p>
            <a:pPr algn="ctr"/>
            <a:r>
              <a:rPr lang="en-US" altLang="zh-CN" sz="1400" dirty="0"/>
              <a:t>packetContext.inPacket().</a:t>
            </a:r>
            <a:r>
              <a:rPr lang="en-US" altLang="zh-CN" sz="1400" dirty="0" err="1"/>
              <a:t>receivedFrom</a:t>
            </a:r>
            <a:r>
              <a:rPr lang="en-US" altLang="zh-CN" sz="1400" dirty="0"/>
              <a:t>().</a:t>
            </a:r>
            <a:r>
              <a:rPr lang="en-US" altLang="zh-CN" sz="1400" dirty="0" err="1"/>
              <a:t>deviceId</a:t>
            </a:r>
            <a:r>
              <a:rPr lang="en-US" altLang="zh-CN" sz="1400" dirty="0"/>
              <a:t>();</a:t>
            </a:r>
            <a:endParaRPr lang="zh-CN" altLang="en-US" sz="1400" dirty="0"/>
          </a:p>
        </p:txBody>
      </p:sp>
      <p:cxnSp>
        <p:nvCxnSpPr>
          <p:cNvPr id="110" name="直接连接符 109"/>
          <p:cNvCxnSpPr>
            <a:stCxn id="106" idx="2"/>
            <a:endCxn id="107" idx="0"/>
          </p:cNvCxnSpPr>
          <p:nvPr/>
        </p:nvCxnSpPr>
        <p:spPr>
          <a:xfrm flipH="1">
            <a:off x="7639615" y="434845"/>
            <a:ext cx="1" cy="24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07" idx="2"/>
            <a:endCxn id="108" idx="0"/>
          </p:cNvCxnSpPr>
          <p:nvPr/>
        </p:nvCxnSpPr>
        <p:spPr>
          <a:xfrm flipH="1">
            <a:off x="7639614" y="1093707"/>
            <a:ext cx="1" cy="211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08" idx="2"/>
            <a:endCxn id="109" idx="0"/>
          </p:cNvCxnSpPr>
          <p:nvPr/>
        </p:nvCxnSpPr>
        <p:spPr>
          <a:xfrm>
            <a:off x="7639614" y="1961122"/>
            <a:ext cx="0" cy="178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37"/>
          <p:cNvCxnSpPr>
            <a:stCxn id="108" idx="3"/>
            <a:endCxn id="131" idx="0"/>
          </p:cNvCxnSpPr>
          <p:nvPr/>
        </p:nvCxnSpPr>
        <p:spPr>
          <a:xfrm>
            <a:off x="9145017" y="1633178"/>
            <a:ext cx="1276800" cy="75606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4" name="流程图: 决策 113"/>
          <p:cNvSpPr/>
          <p:nvPr/>
        </p:nvSpPr>
        <p:spPr>
          <a:xfrm>
            <a:off x="6134210" y="3199179"/>
            <a:ext cx="3010807" cy="70017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if (</a:t>
            </a:r>
            <a:r>
              <a:rPr lang="en-US" altLang="zh-CN" sz="1400" dirty="0" err="1"/>
              <a:t>hasPinged</a:t>
            </a:r>
            <a:r>
              <a:rPr lang="en-US" altLang="zh-CN" sz="1400" dirty="0"/>
              <a:t>) </a:t>
            </a:r>
            <a:endParaRPr lang="zh-CN" altLang="en-US" sz="1400" dirty="0"/>
          </a:p>
        </p:txBody>
      </p:sp>
      <p:sp>
        <p:nvSpPr>
          <p:cNvPr id="115" name="圆角矩形 114"/>
          <p:cNvSpPr/>
          <p:nvPr/>
        </p:nvSpPr>
        <p:spPr>
          <a:xfrm>
            <a:off x="9836694" y="5083229"/>
            <a:ext cx="1164781"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sp>
        <p:nvSpPr>
          <p:cNvPr id="116" name="矩形 115"/>
          <p:cNvSpPr/>
          <p:nvPr/>
        </p:nvSpPr>
        <p:spPr>
          <a:xfrm>
            <a:off x="6134209" y="4245090"/>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 </a:t>
            </a:r>
            <a:r>
              <a:rPr lang="en-US" altLang="zh-CN" sz="1400" dirty="0" err="1"/>
              <a:t>flowObjectiveService.forward</a:t>
            </a:r>
            <a:endParaRPr lang="zh-CN" altLang="en-US" sz="1400" dirty="0"/>
          </a:p>
        </p:txBody>
      </p:sp>
      <p:sp>
        <p:nvSpPr>
          <p:cNvPr id="117" name="矩形 116"/>
          <p:cNvSpPr/>
          <p:nvPr/>
        </p:nvSpPr>
        <p:spPr>
          <a:xfrm>
            <a:off x="9384932" y="3589401"/>
            <a:ext cx="272831" cy="307777"/>
          </a:xfrm>
          <a:prstGeom prst="rect">
            <a:avLst/>
          </a:prstGeom>
        </p:spPr>
        <p:txBody>
          <a:bodyPr wrap="none">
            <a:spAutoFit/>
          </a:bodyPr>
          <a:lstStyle/>
          <a:p>
            <a:pPr algn="ctr"/>
            <a:r>
              <a:rPr lang="en-US" altLang="zh-CN" sz="1400" dirty="0"/>
              <a:t>Y</a:t>
            </a:r>
            <a:endParaRPr lang="zh-CN" altLang="en-US" sz="1400" dirty="0"/>
          </a:p>
        </p:txBody>
      </p:sp>
      <p:sp>
        <p:nvSpPr>
          <p:cNvPr id="118" name="矩形 117"/>
          <p:cNvSpPr/>
          <p:nvPr/>
        </p:nvSpPr>
        <p:spPr>
          <a:xfrm>
            <a:off x="9355622" y="1639294"/>
            <a:ext cx="300082" cy="307777"/>
          </a:xfrm>
          <a:prstGeom prst="rect">
            <a:avLst/>
          </a:prstGeom>
        </p:spPr>
        <p:txBody>
          <a:bodyPr wrap="none">
            <a:spAutoFit/>
          </a:bodyPr>
          <a:lstStyle/>
          <a:p>
            <a:pPr algn="ctr"/>
            <a:r>
              <a:rPr lang="en-US" altLang="zh-CN" sz="1400" dirty="0"/>
              <a:t>N</a:t>
            </a:r>
            <a:endParaRPr lang="zh-CN" altLang="en-US" sz="1400" dirty="0"/>
          </a:p>
        </p:txBody>
      </p:sp>
      <p:sp>
        <p:nvSpPr>
          <p:cNvPr id="119" name="矩形 118"/>
          <p:cNvSpPr/>
          <p:nvPr/>
        </p:nvSpPr>
        <p:spPr>
          <a:xfrm>
            <a:off x="7736922" y="1880354"/>
            <a:ext cx="272831" cy="307777"/>
          </a:xfrm>
          <a:prstGeom prst="rect">
            <a:avLst/>
          </a:prstGeom>
        </p:spPr>
        <p:txBody>
          <a:bodyPr wrap="none">
            <a:spAutoFit/>
          </a:bodyPr>
          <a:lstStyle/>
          <a:p>
            <a:pPr algn="ctr"/>
            <a:r>
              <a:rPr lang="en-US" altLang="zh-CN" sz="1400" dirty="0"/>
              <a:t>Y</a:t>
            </a:r>
            <a:endParaRPr lang="zh-CN" altLang="en-US" sz="1400" dirty="0"/>
          </a:p>
        </p:txBody>
      </p:sp>
      <p:cxnSp>
        <p:nvCxnSpPr>
          <p:cNvPr id="120" name="直接连接符 119"/>
          <p:cNvCxnSpPr>
            <a:stCxn id="109" idx="2"/>
            <a:endCxn id="114" idx="0"/>
          </p:cNvCxnSpPr>
          <p:nvPr/>
        </p:nvCxnSpPr>
        <p:spPr>
          <a:xfrm>
            <a:off x="7639614" y="2798481"/>
            <a:ext cx="0" cy="400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50"/>
          <p:cNvCxnSpPr>
            <a:stCxn id="114" idx="3"/>
            <a:endCxn id="130" idx="0"/>
          </p:cNvCxnSpPr>
          <p:nvPr/>
        </p:nvCxnSpPr>
        <p:spPr>
          <a:xfrm>
            <a:off x="9145017" y="3549267"/>
            <a:ext cx="1276799" cy="69582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2" name="肘形连接符 121"/>
          <p:cNvCxnSpPr>
            <a:stCxn id="114" idx="2"/>
            <a:endCxn id="116" idx="0"/>
          </p:cNvCxnSpPr>
          <p:nvPr/>
        </p:nvCxnSpPr>
        <p:spPr>
          <a:xfrm rot="5400000">
            <a:off x="7466747" y="4072222"/>
            <a:ext cx="345735"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7736922" y="3899508"/>
            <a:ext cx="300082" cy="307777"/>
          </a:xfrm>
          <a:prstGeom prst="rect">
            <a:avLst/>
          </a:prstGeom>
        </p:spPr>
        <p:txBody>
          <a:bodyPr wrap="none">
            <a:spAutoFit/>
          </a:bodyPr>
          <a:lstStyle/>
          <a:p>
            <a:pPr algn="ctr"/>
            <a:r>
              <a:rPr lang="en-US" altLang="zh-CN" sz="1400" dirty="0"/>
              <a:t>N</a:t>
            </a:r>
            <a:endParaRPr lang="zh-CN" altLang="en-US" sz="1400" dirty="0"/>
          </a:p>
        </p:txBody>
      </p:sp>
      <p:sp>
        <p:nvSpPr>
          <p:cNvPr id="124" name="矩形 123"/>
          <p:cNvSpPr/>
          <p:nvPr/>
        </p:nvSpPr>
        <p:spPr>
          <a:xfrm>
            <a:off x="6134208" y="4945266"/>
            <a:ext cx="3010807" cy="7170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err="1"/>
              <a:t>hasPingedHost.add</a:t>
            </a:r>
            <a:endParaRPr lang="en-US" altLang="zh-CN" sz="1400" dirty="0"/>
          </a:p>
          <a:p>
            <a:pPr algn="ctr"/>
            <a:r>
              <a:rPr lang="en-US" altLang="zh-CN" sz="1400" dirty="0"/>
              <a:t>(</a:t>
            </a:r>
            <a:r>
              <a:rPr lang="en-US" altLang="zh-CN" sz="1400" dirty="0" err="1"/>
              <a:t>srcMac,dstMac,deviceId</a:t>
            </a:r>
            <a:r>
              <a:rPr lang="en-US" altLang="zh-CN" sz="1400" dirty="0"/>
              <a:t>)</a:t>
            </a:r>
          </a:p>
        </p:txBody>
      </p:sp>
      <p:cxnSp>
        <p:nvCxnSpPr>
          <p:cNvPr id="125" name="直接连接符 124"/>
          <p:cNvCxnSpPr>
            <a:stCxn id="116" idx="2"/>
            <a:endCxn id="124" idx="0"/>
          </p:cNvCxnSpPr>
          <p:nvPr/>
        </p:nvCxnSpPr>
        <p:spPr>
          <a:xfrm flipH="1">
            <a:off x="7639612" y="4654325"/>
            <a:ext cx="1" cy="290941"/>
          </a:xfrm>
          <a:prstGeom prst="line">
            <a:avLst/>
          </a:prstGeom>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6134208" y="5892382"/>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sym typeface="+mn-ea"/>
              </a:rPr>
              <a:t>FwdPacketProcess</a:t>
            </a:r>
            <a:endParaRPr lang="zh-CN" altLang="en-US" sz="1400" dirty="0"/>
          </a:p>
        </p:txBody>
      </p:sp>
      <p:sp>
        <p:nvSpPr>
          <p:cNvPr id="127" name="圆角矩形 126"/>
          <p:cNvSpPr/>
          <p:nvPr/>
        </p:nvSpPr>
        <p:spPr>
          <a:xfrm>
            <a:off x="7101662" y="6509105"/>
            <a:ext cx="1075897" cy="2913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cxnSp>
        <p:nvCxnSpPr>
          <p:cNvPr id="128" name="直接连接符 127"/>
          <p:cNvCxnSpPr>
            <a:stCxn id="126" idx="2"/>
            <a:endCxn id="127" idx="0"/>
          </p:cNvCxnSpPr>
          <p:nvPr/>
        </p:nvCxnSpPr>
        <p:spPr>
          <a:xfrm flipH="1">
            <a:off x="7639611" y="6301617"/>
            <a:ext cx="1" cy="207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4" idx="2"/>
            <a:endCxn id="126" idx="0"/>
          </p:cNvCxnSpPr>
          <p:nvPr/>
        </p:nvCxnSpPr>
        <p:spPr>
          <a:xfrm>
            <a:off x="7639612" y="5662278"/>
            <a:ext cx="0" cy="230104"/>
          </a:xfrm>
          <a:prstGeom prst="line">
            <a:avLst/>
          </a:prstGeom>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9517277" y="4245089"/>
            <a:ext cx="180907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err="1"/>
              <a:t>packetContext.block</a:t>
            </a:r>
            <a:r>
              <a:rPr lang="en-US" altLang="zh-CN" sz="1400" dirty="0"/>
              <a:t>();</a:t>
            </a:r>
            <a:endParaRPr lang="zh-CN" altLang="en-US" sz="1400" dirty="0"/>
          </a:p>
        </p:txBody>
      </p:sp>
      <p:sp>
        <p:nvSpPr>
          <p:cNvPr id="131" name="矩形 130"/>
          <p:cNvSpPr/>
          <p:nvPr/>
        </p:nvSpPr>
        <p:spPr>
          <a:xfrm>
            <a:off x="9619227" y="2389243"/>
            <a:ext cx="1605179"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FwdPacketProcess</a:t>
            </a:r>
          </a:p>
        </p:txBody>
      </p:sp>
      <p:cxnSp>
        <p:nvCxnSpPr>
          <p:cNvPr id="132" name="直接连接符 131"/>
          <p:cNvCxnSpPr>
            <a:stCxn id="130" idx="2"/>
            <a:endCxn id="115" idx="0"/>
          </p:cNvCxnSpPr>
          <p:nvPr/>
        </p:nvCxnSpPr>
        <p:spPr>
          <a:xfrm flipH="1">
            <a:off x="10419085" y="4654324"/>
            <a:ext cx="2731" cy="428905"/>
          </a:xfrm>
          <a:prstGeom prst="line">
            <a:avLst/>
          </a:prstGeom>
        </p:spPr>
        <p:style>
          <a:lnRef idx="1">
            <a:schemeClr val="accent1"/>
          </a:lnRef>
          <a:fillRef idx="0">
            <a:schemeClr val="accent1"/>
          </a:fillRef>
          <a:effectRef idx="0">
            <a:schemeClr val="accent1"/>
          </a:effectRef>
          <a:fontRef idx="minor">
            <a:schemeClr val="tx1"/>
          </a:fontRef>
        </p:style>
      </p:cxnSp>
      <p:sp>
        <p:nvSpPr>
          <p:cNvPr id="133" name="圆角矩形 132"/>
          <p:cNvSpPr/>
          <p:nvPr/>
        </p:nvSpPr>
        <p:spPr>
          <a:xfrm>
            <a:off x="9805520" y="2990647"/>
            <a:ext cx="1227128"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cxnSp>
        <p:nvCxnSpPr>
          <p:cNvPr id="134" name="直接连接符 133"/>
          <p:cNvCxnSpPr>
            <a:stCxn id="131" idx="2"/>
            <a:endCxn id="133" idx="0"/>
          </p:cNvCxnSpPr>
          <p:nvPr/>
        </p:nvCxnSpPr>
        <p:spPr>
          <a:xfrm flipH="1">
            <a:off x="10419084" y="2798478"/>
            <a:ext cx="2733" cy="1921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57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	</a:t>
            </a:r>
            <a:endParaRPr lang="zh-CN" altLang="en-US" dirty="0"/>
          </a:p>
        </p:txBody>
      </p:sp>
      <p:sp>
        <p:nvSpPr>
          <p:cNvPr id="3" name="Content Placeholder 2"/>
          <p:cNvSpPr>
            <a:spLocks noGrp="1"/>
          </p:cNvSpPr>
          <p:nvPr>
            <p:ph idx="1"/>
          </p:nvPr>
        </p:nvSpPr>
        <p:spPr/>
        <p:txBody>
          <a:bodyPr/>
          <a:lstStyle/>
          <a:p>
            <a:r>
              <a:rPr lang="en-US" altLang="zh-CN" dirty="0">
                <a:solidFill>
                  <a:srgbClr val="FF0000"/>
                </a:solidFill>
              </a:rPr>
              <a:t>Requirement Analysis</a:t>
            </a:r>
          </a:p>
          <a:p>
            <a:r>
              <a:rPr lang="en-US" altLang="zh-CN" dirty="0"/>
              <a:t>Design Discussion</a:t>
            </a:r>
          </a:p>
          <a:p>
            <a:r>
              <a:rPr lang="en-US" altLang="zh-CN" dirty="0"/>
              <a:t>Implementation</a:t>
            </a:r>
          </a:p>
        </p:txBody>
      </p:sp>
    </p:spTree>
    <p:extLst>
      <p:ext uri="{BB962C8B-B14F-4D97-AF65-F5344CB8AC3E}">
        <p14:creationId xmlns:p14="http://schemas.microsoft.com/office/powerpoint/2010/main" val="656070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圆角矩形 105"/>
          <p:cNvSpPr/>
          <p:nvPr/>
        </p:nvSpPr>
        <p:spPr>
          <a:xfrm>
            <a:off x="7396134" y="92476"/>
            <a:ext cx="1075897" cy="2913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Start</a:t>
            </a:r>
            <a:endParaRPr lang="zh-CN" altLang="en-US" sz="1400" dirty="0"/>
          </a:p>
        </p:txBody>
      </p:sp>
      <p:sp>
        <p:nvSpPr>
          <p:cNvPr id="107" name="矩形 106"/>
          <p:cNvSpPr/>
          <p:nvPr/>
        </p:nvSpPr>
        <p:spPr>
          <a:xfrm>
            <a:off x="6753674" y="633492"/>
            <a:ext cx="2360815"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err="1"/>
              <a:t>flowObjectiveService.forward</a:t>
            </a:r>
            <a:endParaRPr lang="zh-CN" altLang="en-US" sz="1400" dirty="0"/>
          </a:p>
        </p:txBody>
      </p:sp>
      <p:sp>
        <p:nvSpPr>
          <p:cNvPr id="108" name="流程图: 决策 107"/>
          <p:cNvSpPr/>
          <p:nvPr/>
        </p:nvSpPr>
        <p:spPr>
          <a:xfrm>
            <a:off x="6428677" y="1254254"/>
            <a:ext cx="3010807" cy="65588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err="1"/>
              <a:t>IsIcmp</a:t>
            </a:r>
            <a:r>
              <a:rPr lang="en-US" altLang="zh-CN" sz="1400" dirty="0"/>
              <a:t>(Ethnet)</a:t>
            </a:r>
            <a:endParaRPr lang="zh-CN" altLang="en-US" sz="1400" dirty="0"/>
          </a:p>
        </p:txBody>
      </p:sp>
      <p:sp>
        <p:nvSpPr>
          <p:cNvPr id="109" name="矩形 108"/>
          <p:cNvSpPr/>
          <p:nvPr/>
        </p:nvSpPr>
        <p:spPr>
          <a:xfrm>
            <a:off x="6428677" y="2088639"/>
            <a:ext cx="3010807" cy="658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err="1"/>
              <a:t>ethnet.getSourceMAC</a:t>
            </a:r>
            <a:r>
              <a:rPr lang="en-US" altLang="zh-CN" sz="1400" dirty="0"/>
              <a:t>;</a:t>
            </a:r>
          </a:p>
          <a:p>
            <a:pPr algn="ctr"/>
            <a:r>
              <a:rPr lang="en-US" altLang="zh-CN" sz="1400" dirty="0"/>
              <a:t>packetContext.inPacket().</a:t>
            </a:r>
            <a:r>
              <a:rPr lang="en-US" altLang="zh-CN" sz="1400" dirty="0" err="1"/>
              <a:t>receivedFrom</a:t>
            </a:r>
            <a:r>
              <a:rPr lang="en-US" altLang="zh-CN" sz="1400" dirty="0"/>
              <a:t>().</a:t>
            </a:r>
            <a:r>
              <a:rPr lang="en-US" altLang="zh-CN" sz="1400" dirty="0" err="1"/>
              <a:t>deviceId</a:t>
            </a:r>
            <a:r>
              <a:rPr lang="en-US" altLang="zh-CN" sz="1400" dirty="0"/>
              <a:t>();</a:t>
            </a:r>
            <a:endParaRPr lang="zh-CN" altLang="en-US" sz="1400" dirty="0"/>
          </a:p>
        </p:txBody>
      </p:sp>
      <p:cxnSp>
        <p:nvCxnSpPr>
          <p:cNvPr id="110" name="直接连接符 109"/>
          <p:cNvCxnSpPr>
            <a:stCxn id="106" idx="2"/>
            <a:endCxn id="107" idx="0"/>
          </p:cNvCxnSpPr>
          <p:nvPr/>
        </p:nvCxnSpPr>
        <p:spPr>
          <a:xfrm flipH="1">
            <a:off x="7934082" y="383865"/>
            <a:ext cx="1" cy="24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07" idx="2"/>
            <a:endCxn id="108" idx="0"/>
          </p:cNvCxnSpPr>
          <p:nvPr/>
        </p:nvCxnSpPr>
        <p:spPr>
          <a:xfrm flipH="1">
            <a:off x="7934081" y="1042727"/>
            <a:ext cx="1" cy="211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08" idx="2"/>
            <a:endCxn id="109" idx="0"/>
          </p:cNvCxnSpPr>
          <p:nvPr/>
        </p:nvCxnSpPr>
        <p:spPr>
          <a:xfrm>
            <a:off x="7934081" y="1910142"/>
            <a:ext cx="0" cy="178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37"/>
          <p:cNvCxnSpPr>
            <a:stCxn id="108" idx="3"/>
            <a:endCxn id="131" idx="0"/>
          </p:cNvCxnSpPr>
          <p:nvPr/>
        </p:nvCxnSpPr>
        <p:spPr>
          <a:xfrm>
            <a:off x="9439484" y="1582198"/>
            <a:ext cx="1276800" cy="75606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4" name="流程图: 决策 113"/>
          <p:cNvSpPr/>
          <p:nvPr/>
        </p:nvSpPr>
        <p:spPr>
          <a:xfrm>
            <a:off x="6428677" y="3148199"/>
            <a:ext cx="3010807" cy="700176"/>
          </a:xfrm>
          <a:prstGeom prst="flowChartDecision">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if (</a:t>
            </a:r>
            <a:r>
              <a:rPr lang="en-US" altLang="zh-CN" sz="1400" dirty="0" err="1"/>
              <a:t>hasPinged</a:t>
            </a:r>
            <a:r>
              <a:rPr lang="en-US" altLang="zh-CN" sz="1400" dirty="0"/>
              <a:t>) </a:t>
            </a:r>
            <a:endParaRPr lang="zh-CN" altLang="en-US" sz="1400" dirty="0"/>
          </a:p>
        </p:txBody>
      </p:sp>
      <p:sp>
        <p:nvSpPr>
          <p:cNvPr id="115" name="圆角矩形 114"/>
          <p:cNvSpPr/>
          <p:nvPr/>
        </p:nvSpPr>
        <p:spPr>
          <a:xfrm>
            <a:off x="10131161" y="5032249"/>
            <a:ext cx="1164781"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sp>
        <p:nvSpPr>
          <p:cNvPr id="116" name="矩形 115"/>
          <p:cNvSpPr/>
          <p:nvPr/>
        </p:nvSpPr>
        <p:spPr>
          <a:xfrm>
            <a:off x="6428676" y="4194110"/>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 </a:t>
            </a:r>
            <a:r>
              <a:rPr lang="en-US" altLang="zh-CN" sz="1400" dirty="0" err="1"/>
              <a:t>flowObjectiveService.forward</a:t>
            </a:r>
            <a:endParaRPr lang="zh-CN" altLang="en-US" sz="1400" dirty="0"/>
          </a:p>
        </p:txBody>
      </p:sp>
      <p:sp>
        <p:nvSpPr>
          <p:cNvPr id="117" name="矩形 116"/>
          <p:cNvSpPr/>
          <p:nvPr/>
        </p:nvSpPr>
        <p:spPr>
          <a:xfrm>
            <a:off x="9679399" y="3538421"/>
            <a:ext cx="272831" cy="307777"/>
          </a:xfrm>
          <a:prstGeom prst="rect">
            <a:avLst/>
          </a:prstGeom>
          <a:ln>
            <a:noFill/>
          </a:ln>
        </p:spPr>
        <p:txBody>
          <a:bodyPr wrap="none">
            <a:spAutoFit/>
          </a:bodyPr>
          <a:lstStyle/>
          <a:p>
            <a:pPr algn="ctr"/>
            <a:r>
              <a:rPr lang="en-US" altLang="zh-CN" sz="1400" dirty="0"/>
              <a:t>Y</a:t>
            </a:r>
            <a:endParaRPr lang="zh-CN" altLang="en-US" sz="1400" dirty="0"/>
          </a:p>
        </p:txBody>
      </p:sp>
      <p:sp>
        <p:nvSpPr>
          <p:cNvPr id="118" name="矩形 117"/>
          <p:cNvSpPr/>
          <p:nvPr/>
        </p:nvSpPr>
        <p:spPr>
          <a:xfrm>
            <a:off x="9650089" y="1588314"/>
            <a:ext cx="300082" cy="307777"/>
          </a:xfrm>
          <a:prstGeom prst="rect">
            <a:avLst/>
          </a:prstGeom>
        </p:spPr>
        <p:txBody>
          <a:bodyPr wrap="none">
            <a:spAutoFit/>
          </a:bodyPr>
          <a:lstStyle/>
          <a:p>
            <a:pPr algn="ctr"/>
            <a:r>
              <a:rPr lang="en-US" altLang="zh-CN" sz="1400" dirty="0"/>
              <a:t>N</a:t>
            </a:r>
            <a:endParaRPr lang="zh-CN" altLang="en-US" sz="1400" dirty="0"/>
          </a:p>
        </p:txBody>
      </p:sp>
      <p:sp>
        <p:nvSpPr>
          <p:cNvPr id="119" name="矩形 118"/>
          <p:cNvSpPr/>
          <p:nvPr/>
        </p:nvSpPr>
        <p:spPr>
          <a:xfrm>
            <a:off x="8031389" y="1829374"/>
            <a:ext cx="272831" cy="307777"/>
          </a:xfrm>
          <a:prstGeom prst="rect">
            <a:avLst/>
          </a:prstGeom>
        </p:spPr>
        <p:txBody>
          <a:bodyPr wrap="none">
            <a:spAutoFit/>
          </a:bodyPr>
          <a:lstStyle/>
          <a:p>
            <a:pPr algn="ctr"/>
            <a:r>
              <a:rPr lang="en-US" altLang="zh-CN" sz="1400" dirty="0"/>
              <a:t>Y</a:t>
            </a:r>
            <a:endParaRPr lang="zh-CN" altLang="en-US" sz="1400" dirty="0"/>
          </a:p>
        </p:txBody>
      </p:sp>
      <p:cxnSp>
        <p:nvCxnSpPr>
          <p:cNvPr id="120" name="直接连接符 119"/>
          <p:cNvCxnSpPr>
            <a:stCxn id="109" idx="2"/>
            <a:endCxn id="114" idx="0"/>
          </p:cNvCxnSpPr>
          <p:nvPr/>
        </p:nvCxnSpPr>
        <p:spPr>
          <a:xfrm>
            <a:off x="7934081" y="2747501"/>
            <a:ext cx="0" cy="400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50"/>
          <p:cNvCxnSpPr>
            <a:stCxn id="114" idx="3"/>
            <a:endCxn id="130" idx="0"/>
          </p:cNvCxnSpPr>
          <p:nvPr/>
        </p:nvCxnSpPr>
        <p:spPr>
          <a:xfrm>
            <a:off x="9439484" y="3498287"/>
            <a:ext cx="1276799" cy="695822"/>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肘形连接符 121"/>
          <p:cNvCxnSpPr>
            <a:stCxn id="114" idx="2"/>
            <a:endCxn id="116" idx="0"/>
          </p:cNvCxnSpPr>
          <p:nvPr/>
        </p:nvCxnSpPr>
        <p:spPr>
          <a:xfrm rot="5400000">
            <a:off x="7761214" y="4021242"/>
            <a:ext cx="345735"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8031389" y="3848528"/>
            <a:ext cx="300082" cy="307777"/>
          </a:xfrm>
          <a:prstGeom prst="rect">
            <a:avLst/>
          </a:prstGeom>
          <a:ln>
            <a:noFill/>
          </a:ln>
        </p:spPr>
        <p:txBody>
          <a:bodyPr wrap="none">
            <a:spAutoFit/>
          </a:bodyPr>
          <a:lstStyle/>
          <a:p>
            <a:pPr algn="ctr"/>
            <a:r>
              <a:rPr lang="en-US" altLang="zh-CN" sz="1400" dirty="0"/>
              <a:t>N</a:t>
            </a:r>
            <a:endParaRPr lang="zh-CN" altLang="en-US" sz="1400" dirty="0"/>
          </a:p>
        </p:txBody>
      </p:sp>
      <p:sp>
        <p:nvSpPr>
          <p:cNvPr id="124" name="矩形 123"/>
          <p:cNvSpPr/>
          <p:nvPr/>
        </p:nvSpPr>
        <p:spPr>
          <a:xfrm>
            <a:off x="6428675" y="4894286"/>
            <a:ext cx="3010807" cy="71701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err="1"/>
              <a:t>hasPingedHost.add</a:t>
            </a:r>
            <a:endParaRPr lang="en-US" altLang="zh-CN" sz="1400" dirty="0"/>
          </a:p>
          <a:p>
            <a:pPr algn="ctr"/>
            <a:r>
              <a:rPr lang="en-US" altLang="zh-CN" sz="1400" dirty="0"/>
              <a:t>(</a:t>
            </a:r>
            <a:r>
              <a:rPr lang="en-US" altLang="zh-CN" sz="1400" dirty="0" err="1"/>
              <a:t>srcMac,dstMac,deviceId</a:t>
            </a:r>
            <a:r>
              <a:rPr lang="en-US" altLang="zh-CN" sz="1400" dirty="0"/>
              <a:t>)</a:t>
            </a:r>
          </a:p>
        </p:txBody>
      </p:sp>
      <p:cxnSp>
        <p:nvCxnSpPr>
          <p:cNvPr id="125" name="直接连接符 124"/>
          <p:cNvCxnSpPr>
            <a:stCxn id="116" idx="2"/>
            <a:endCxn id="124" idx="0"/>
          </p:cNvCxnSpPr>
          <p:nvPr/>
        </p:nvCxnSpPr>
        <p:spPr>
          <a:xfrm flipH="1">
            <a:off x="7934079" y="4603345"/>
            <a:ext cx="1" cy="290941"/>
          </a:xfrm>
          <a:prstGeom prst="line">
            <a:avLst/>
          </a:prstGeom>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6428675" y="5841402"/>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sym typeface="+mn-ea"/>
              </a:rPr>
              <a:t>FwdPacketProcess</a:t>
            </a:r>
            <a:endParaRPr lang="zh-CN" altLang="en-US" sz="1400" dirty="0"/>
          </a:p>
        </p:txBody>
      </p:sp>
      <p:sp>
        <p:nvSpPr>
          <p:cNvPr id="127" name="圆角矩形 126"/>
          <p:cNvSpPr/>
          <p:nvPr/>
        </p:nvSpPr>
        <p:spPr>
          <a:xfrm>
            <a:off x="7396129" y="6458125"/>
            <a:ext cx="1075897" cy="2913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cxnSp>
        <p:nvCxnSpPr>
          <p:cNvPr id="128" name="直接连接符 127"/>
          <p:cNvCxnSpPr>
            <a:stCxn id="126" idx="2"/>
            <a:endCxn id="127" idx="0"/>
          </p:cNvCxnSpPr>
          <p:nvPr/>
        </p:nvCxnSpPr>
        <p:spPr>
          <a:xfrm flipH="1">
            <a:off x="7934078" y="6250637"/>
            <a:ext cx="1" cy="207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4" idx="2"/>
            <a:endCxn id="126" idx="0"/>
          </p:cNvCxnSpPr>
          <p:nvPr/>
        </p:nvCxnSpPr>
        <p:spPr>
          <a:xfrm>
            <a:off x="7934079" y="5611298"/>
            <a:ext cx="0" cy="230104"/>
          </a:xfrm>
          <a:prstGeom prst="line">
            <a:avLst/>
          </a:prstGeom>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9811744" y="4194109"/>
            <a:ext cx="1809077" cy="409235"/>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err="1"/>
              <a:t>packetContext.block</a:t>
            </a:r>
            <a:r>
              <a:rPr lang="en-US" altLang="zh-CN" sz="1400" dirty="0"/>
              <a:t>();</a:t>
            </a:r>
            <a:endParaRPr lang="zh-CN" altLang="en-US" sz="1400" dirty="0"/>
          </a:p>
        </p:txBody>
      </p:sp>
      <p:sp>
        <p:nvSpPr>
          <p:cNvPr id="131" name="矩形 130"/>
          <p:cNvSpPr/>
          <p:nvPr/>
        </p:nvSpPr>
        <p:spPr>
          <a:xfrm>
            <a:off x="9913694" y="2338263"/>
            <a:ext cx="1605179"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FwdPacketProcess</a:t>
            </a:r>
          </a:p>
        </p:txBody>
      </p:sp>
      <p:cxnSp>
        <p:nvCxnSpPr>
          <p:cNvPr id="132" name="直接连接符 131"/>
          <p:cNvCxnSpPr>
            <a:stCxn id="130" idx="2"/>
            <a:endCxn id="115" idx="0"/>
          </p:cNvCxnSpPr>
          <p:nvPr/>
        </p:nvCxnSpPr>
        <p:spPr>
          <a:xfrm flipH="1">
            <a:off x="10713552" y="4603344"/>
            <a:ext cx="2731" cy="428905"/>
          </a:xfrm>
          <a:prstGeom prst="line">
            <a:avLst/>
          </a:prstGeom>
        </p:spPr>
        <p:style>
          <a:lnRef idx="1">
            <a:schemeClr val="accent1"/>
          </a:lnRef>
          <a:fillRef idx="0">
            <a:schemeClr val="accent1"/>
          </a:fillRef>
          <a:effectRef idx="0">
            <a:schemeClr val="accent1"/>
          </a:effectRef>
          <a:fontRef idx="minor">
            <a:schemeClr val="tx1"/>
          </a:fontRef>
        </p:style>
      </p:cxnSp>
      <p:sp>
        <p:nvSpPr>
          <p:cNvPr id="133" name="圆角矩形 132"/>
          <p:cNvSpPr/>
          <p:nvPr/>
        </p:nvSpPr>
        <p:spPr>
          <a:xfrm>
            <a:off x="10099987" y="2939667"/>
            <a:ext cx="1227128"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cxnSp>
        <p:nvCxnSpPr>
          <p:cNvPr id="134" name="直接连接符 133"/>
          <p:cNvCxnSpPr>
            <a:stCxn id="131" idx="2"/>
            <a:endCxn id="133" idx="0"/>
          </p:cNvCxnSpPr>
          <p:nvPr/>
        </p:nvCxnSpPr>
        <p:spPr>
          <a:xfrm flipH="1">
            <a:off x="10713551" y="2747498"/>
            <a:ext cx="2733" cy="192169"/>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74461" y="129577"/>
            <a:ext cx="6583725" cy="584775"/>
          </a:xfrm>
          <a:prstGeom prst="rect">
            <a:avLst/>
          </a:prstGeom>
          <a:noFill/>
        </p:spPr>
        <p:txBody>
          <a:bodyPr wrap="none" rtlCol="0">
            <a:spAutoFit/>
          </a:bodyPr>
          <a:lstStyle/>
          <a:p>
            <a:r>
              <a:rPr lang="en-US" altLang="zh-CN" sz="3200" dirty="0"/>
              <a:t>Simplifying the tasks for the Controller</a:t>
            </a:r>
            <a:endParaRPr lang="zh-CN" altLang="en-US" sz="3200" dirty="0"/>
          </a:p>
        </p:txBody>
      </p:sp>
      <p:sp>
        <p:nvSpPr>
          <p:cNvPr id="63" name="Content Placeholder 43"/>
          <p:cNvSpPr>
            <a:spLocks noGrp="1"/>
          </p:cNvSpPr>
          <p:nvPr>
            <p:ph idx="1"/>
          </p:nvPr>
        </p:nvSpPr>
        <p:spPr>
          <a:xfrm>
            <a:off x="481738" y="870062"/>
            <a:ext cx="5849629" cy="5879452"/>
          </a:xfrm>
        </p:spPr>
        <p:txBody>
          <a:bodyPr>
            <a:normAutofit/>
          </a:bodyPr>
          <a:lstStyle/>
          <a:p>
            <a:r>
              <a:rPr lang="en-US" altLang="zh-CN" dirty="0"/>
              <a:t>Controller might be loaded for the lookups into </a:t>
            </a:r>
            <a:r>
              <a:rPr lang="en-US" altLang="zh-CN" dirty="0" err="1"/>
              <a:t>Record_list</a:t>
            </a:r>
            <a:endParaRPr lang="en-US" altLang="zh-CN" dirty="0"/>
          </a:p>
          <a:p>
            <a:pPr lvl="1"/>
            <a:r>
              <a:rPr lang="en-US" altLang="zh-CN" dirty="0"/>
              <a:t>Multi-keyed</a:t>
            </a:r>
          </a:p>
          <a:p>
            <a:pPr lvl="1"/>
            <a:r>
              <a:rPr lang="en-US" altLang="zh-CN" dirty="0"/>
              <a:t>Hash-mapping</a:t>
            </a:r>
          </a:p>
          <a:p>
            <a:pPr lvl="1"/>
            <a:r>
              <a:rPr lang="en-US" altLang="zh-CN" dirty="0"/>
              <a:t>Resource consuming</a:t>
            </a:r>
          </a:p>
          <a:p>
            <a:pPr lvl="1"/>
            <a:r>
              <a:rPr lang="en-US" altLang="zh-CN" dirty="0"/>
              <a:t>Controller</a:t>
            </a:r>
            <a:r>
              <a:rPr lang="en-US" altLang="zh-CN" dirty="0">
                <a:sym typeface="Wingdings" panose="05000000000000000000" pitchFamily="2" charset="2"/>
              </a:rPr>
              <a:t> single point of failure</a:t>
            </a:r>
            <a:endParaRPr lang="en-US" altLang="zh-CN" dirty="0"/>
          </a:p>
          <a:p>
            <a:r>
              <a:rPr lang="en-US" altLang="zh-CN" dirty="0"/>
              <a:t>Implementation Compromise</a:t>
            </a:r>
          </a:p>
          <a:p>
            <a:pPr lvl="1"/>
            <a:r>
              <a:rPr lang="en-US" altLang="zh-CN" dirty="0"/>
              <a:t>Eliminate the </a:t>
            </a:r>
            <a:r>
              <a:rPr lang="en-US" altLang="zh-CN" dirty="0" err="1"/>
              <a:t>record_list</a:t>
            </a:r>
            <a:r>
              <a:rPr lang="en-US" altLang="zh-CN" dirty="0"/>
              <a:t> from controller</a:t>
            </a:r>
          </a:p>
          <a:p>
            <a:pPr lvl="1"/>
            <a:r>
              <a:rPr lang="en-US" altLang="zh-CN" dirty="0"/>
              <a:t>The network might be allowing consecutive pings to pass during a short time period (before the 2</a:t>
            </a:r>
            <a:r>
              <a:rPr lang="en-US" altLang="zh-CN" baseline="30000" dirty="0"/>
              <a:t>nd</a:t>
            </a:r>
            <a:r>
              <a:rPr lang="en-US" altLang="zh-CN" dirty="0"/>
              <a:t> FE is installed and take </a:t>
            </a:r>
            <a:r>
              <a:rPr lang="en-US" altLang="zh-CN" dirty="0" err="1"/>
              <a:t>effection</a:t>
            </a:r>
            <a:r>
              <a:rPr lang="en-US" altLang="zh-CN" dirty="0"/>
              <a:t>, but the controller is protected.</a:t>
            </a:r>
          </a:p>
          <a:p>
            <a:r>
              <a:rPr lang="en-US" altLang="zh-CN" dirty="0"/>
              <a:t>More simple, more realistic solution.</a:t>
            </a:r>
          </a:p>
          <a:p>
            <a:endParaRPr lang="zh-CN" altLang="en-US" dirty="0"/>
          </a:p>
          <a:p>
            <a:pPr marL="457200" lvl="1" indent="0">
              <a:buNone/>
            </a:pPr>
            <a:endParaRPr lang="en-US" altLang="zh-CN" dirty="0"/>
          </a:p>
        </p:txBody>
      </p:sp>
    </p:spTree>
    <p:extLst>
      <p:ext uri="{BB962C8B-B14F-4D97-AF65-F5344CB8AC3E}">
        <p14:creationId xmlns:p14="http://schemas.microsoft.com/office/powerpoint/2010/main" val="22373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Workaround for Hard-timeout</a:t>
            </a:r>
            <a:endParaRPr lang="zh-CN" altLang="en-US" dirty="0"/>
          </a:p>
        </p:txBody>
      </p:sp>
      <p:sp>
        <p:nvSpPr>
          <p:cNvPr id="3" name="Content Placeholder 2"/>
          <p:cNvSpPr>
            <a:spLocks noGrp="1"/>
          </p:cNvSpPr>
          <p:nvPr>
            <p:ph idx="1"/>
          </p:nvPr>
        </p:nvSpPr>
        <p:spPr>
          <a:xfrm>
            <a:off x="838200" y="1825625"/>
            <a:ext cx="5321336" cy="4466687"/>
          </a:xfrm>
        </p:spPr>
        <p:txBody>
          <a:bodyPr>
            <a:normAutofit fontScale="85000" lnSpcReduction="20000"/>
          </a:bodyPr>
          <a:lstStyle/>
          <a:p>
            <a:r>
              <a:rPr lang="en-US" altLang="zh-CN" dirty="0"/>
              <a:t>Hard-timeout is expected to be set with 2</a:t>
            </a:r>
            <a:r>
              <a:rPr lang="en-US" altLang="zh-CN" baseline="30000" dirty="0"/>
              <a:t>nd</a:t>
            </a:r>
            <a:r>
              <a:rPr lang="en-US" altLang="zh-CN" dirty="0"/>
              <a:t> FE </a:t>
            </a:r>
          </a:p>
          <a:p>
            <a:r>
              <a:rPr lang="en-US" altLang="zh-CN" dirty="0"/>
              <a:t>We assumed that </a:t>
            </a:r>
            <a:r>
              <a:rPr lang="en-US" altLang="zh-CN" dirty="0" err="1"/>
              <a:t>requestPacket</a:t>
            </a:r>
            <a:r>
              <a:rPr lang="en-US" altLang="zh-CN" dirty="0"/>
              <a:t>() supports hard-timeout</a:t>
            </a:r>
          </a:p>
          <a:p>
            <a:r>
              <a:rPr lang="en-US" altLang="zh-CN" dirty="0"/>
              <a:t>But the reality is</a:t>
            </a:r>
          </a:p>
          <a:p>
            <a:pPr lvl="1"/>
            <a:r>
              <a:rPr lang="en-US" altLang="zh-CN" dirty="0"/>
              <a:t>The forwarding ping request is always passed, while</a:t>
            </a:r>
          </a:p>
          <a:p>
            <a:pPr lvl="1"/>
            <a:r>
              <a:rPr lang="en-US" altLang="zh-CN" dirty="0"/>
              <a:t>The returning ping </a:t>
            </a:r>
            <a:r>
              <a:rPr lang="en-US" altLang="zh-CN" dirty="0" err="1"/>
              <a:t>ack</a:t>
            </a:r>
            <a:r>
              <a:rPr lang="en-US" altLang="zh-CN" dirty="0"/>
              <a:t> is always blocked</a:t>
            </a:r>
          </a:p>
          <a:p>
            <a:pPr lvl="1"/>
            <a:r>
              <a:rPr lang="en-US" altLang="zh-CN" dirty="0"/>
              <a:t>Something is wrong…</a:t>
            </a:r>
          </a:p>
          <a:p>
            <a:r>
              <a:rPr lang="en-US" altLang="zh-CN" dirty="0"/>
              <a:t>It is idle-time out which is supported </a:t>
            </a:r>
          </a:p>
          <a:p>
            <a:r>
              <a:rPr lang="en-US" altLang="zh-CN" dirty="0"/>
              <a:t>And with No NB API found for setting hard-timeout </a:t>
            </a:r>
          </a:p>
          <a:p>
            <a:r>
              <a:rPr lang="en-US" altLang="zh-CN" dirty="0"/>
              <a:t>We came up with a workaround</a:t>
            </a:r>
            <a:endParaRPr lang="zh-CN" altLang="en-US" dirty="0"/>
          </a:p>
        </p:txBody>
      </p:sp>
      <p:sp>
        <p:nvSpPr>
          <p:cNvPr id="4" name="圆角矩形 60"/>
          <p:cNvSpPr/>
          <p:nvPr/>
        </p:nvSpPr>
        <p:spPr>
          <a:xfrm>
            <a:off x="7891937" y="1072234"/>
            <a:ext cx="1075897" cy="2913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Start</a:t>
            </a:r>
            <a:endParaRPr lang="zh-CN" altLang="en-US" sz="1400" dirty="0"/>
          </a:p>
        </p:txBody>
      </p:sp>
      <p:sp>
        <p:nvSpPr>
          <p:cNvPr id="5" name="矩形 62"/>
          <p:cNvSpPr/>
          <p:nvPr/>
        </p:nvSpPr>
        <p:spPr>
          <a:xfrm>
            <a:off x="7249477" y="1613250"/>
            <a:ext cx="2360815"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Install the 1</a:t>
            </a:r>
            <a:r>
              <a:rPr lang="en-US" altLang="zh-CN" sz="1400" baseline="30000" dirty="0"/>
              <a:t>st</a:t>
            </a:r>
            <a:r>
              <a:rPr lang="en-US" altLang="zh-CN" sz="1400" dirty="0"/>
              <a:t> FE</a:t>
            </a:r>
          </a:p>
          <a:p>
            <a:pPr algn="ctr"/>
            <a:r>
              <a:rPr lang="en-US" altLang="zh-CN" sz="1400" dirty="0"/>
              <a:t>Packet-in for ICMP packets</a:t>
            </a:r>
            <a:endParaRPr lang="zh-CN" altLang="en-US" sz="1400" dirty="0"/>
          </a:p>
        </p:txBody>
      </p:sp>
      <p:sp>
        <p:nvSpPr>
          <p:cNvPr id="6" name="流程图: 决策 63"/>
          <p:cNvSpPr/>
          <p:nvPr/>
        </p:nvSpPr>
        <p:spPr>
          <a:xfrm>
            <a:off x="6924480" y="2234012"/>
            <a:ext cx="3010807" cy="835712"/>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err="1"/>
              <a:t>IsICMP</a:t>
            </a:r>
            <a:r>
              <a:rPr lang="en-US" altLang="zh-CN" sz="1400" dirty="0"/>
              <a:t>?</a:t>
            </a:r>
            <a:endParaRPr lang="zh-CN" altLang="en-US" sz="1400" dirty="0"/>
          </a:p>
        </p:txBody>
      </p:sp>
      <p:sp>
        <p:nvSpPr>
          <p:cNvPr id="7" name="矩形 64"/>
          <p:cNvSpPr/>
          <p:nvPr/>
        </p:nvSpPr>
        <p:spPr>
          <a:xfrm>
            <a:off x="6924480" y="3318023"/>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Acquire </a:t>
            </a:r>
            <a:r>
              <a:rPr lang="en-US" altLang="zh-CN" sz="1400" dirty="0" err="1"/>
              <a:t>Src_Mac</a:t>
            </a:r>
            <a:r>
              <a:rPr lang="zh-CN" altLang="en-US" sz="1400" dirty="0"/>
              <a:t>，</a:t>
            </a:r>
            <a:r>
              <a:rPr lang="en-US" altLang="zh-CN" sz="1400" dirty="0" err="1"/>
              <a:t>Dst_Mac</a:t>
            </a:r>
            <a:r>
              <a:rPr lang="zh-CN" altLang="en-US" sz="1400" dirty="0"/>
              <a:t>，</a:t>
            </a:r>
            <a:r>
              <a:rPr lang="en-US" altLang="zh-CN" sz="1400" dirty="0" err="1"/>
              <a:t>Device_Id</a:t>
            </a:r>
            <a:r>
              <a:rPr lang="en-US" altLang="zh-CN" sz="1400" dirty="0"/>
              <a:t> for the packet</a:t>
            </a:r>
            <a:endParaRPr lang="zh-CN" altLang="en-US" sz="1400" dirty="0"/>
          </a:p>
        </p:txBody>
      </p:sp>
      <p:cxnSp>
        <p:nvCxnSpPr>
          <p:cNvPr id="8" name="直接连接符 65"/>
          <p:cNvCxnSpPr>
            <a:stCxn id="4" idx="2"/>
            <a:endCxn id="5" idx="0"/>
          </p:cNvCxnSpPr>
          <p:nvPr/>
        </p:nvCxnSpPr>
        <p:spPr>
          <a:xfrm flipH="1">
            <a:off x="8429885" y="1363623"/>
            <a:ext cx="1" cy="24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67"/>
          <p:cNvCxnSpPr>
            <a:stCxn id="5" idx="2"/>
            <a:endCxn id="6" idx="0"/>
          </p:cNvCxnSpPr>
          <p:nvPr/>
        </p:nvCxnSpPr>
        <p:spPr>
          <a:xfrm flipH="1">
            <a:off x="8429884" y="2022485"/>
            <a:ext cx="1" cy="211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69"/>
          <p:cNvCxnSpPr>
            <a:stCxn id="6" idx="2"/>
            <a:endCxn id="7" idx="0"/>
          </p:cNvCxnSpPr>
          <p:nvPr/>
        </p:nvCxnSpPr>
        <p:spPr>
          <a:xfrm>
            <a:off x="8429884" y="3069724"/>
            <a:ext cx="0" cy="248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37"/>
          <p:cNvCxnSpPr>
            <a:stCxn id="6" idx="3"/>
            <a:endCxn id="21" idx="0"/>
          </p:cNvCxnSpPr>
          <p:nvPr/>
        </p:nvCxnSpPr>
        <p:spPr>
          <a:xfrm>
            <a:off x="9935287" y="2651868"/>
            <a:ext cx="1276800" cy="6661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2" name="矩形 75"/>
          <p:cNvSpPr/>
          <p:nvPr/>
        </p:nvSpPr>
        <p:spPr>
          <a:xfrm>
            <a:off x="6924478" y="4075725"/>
            <a:ext cx="3010807"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Install 2</a:t>
            </a:r>
            <a:r>
              <a:rPr lang="en-US" altLang="zh-CN" sz="1400" baseline="30000" dirty="0"/>
              <a:t>nd</a:t>
            </a:r>
            <a:r>
              <a:rPr lang="en-US" altLang="zh-CN" sz="1400" dirty="0"/>
              <a:t> FE, dropping ICMP packets matching (</a:t>
            </a:r>
            <a:r>
              <a:rPr lang="en-US" altLang="zh-CN" sz="1400" dirty="0" err="1"/>
              <a:t>Src_Mac,Dst_Mac</a:t>
            </a:r>
            <a:r>
              <a:rPr lang="en-US" altLang="zh-CN" sz="1400" dirty="0"/>
              <a:t>)</a:t>
            </a:r>
            <a:endParaRPr lang="zh-CN" altLang="en-US" sz="1400" dirty="0"/>
          </a:p>
        </p:txBody>
      </p:sp>
      <p:sp>
        <p:nvSpPr>
          <p:cNvPr id="14" name="矩形 77"/>
          <p:cNvSpPr/>
          <p:nvPr/>
        </p:nvSpPr>
        <p:spPr>
          <a:xfrm>
            <a:off x="10237659" y="2668664"/>
            <a:ext cx="300083" cy="307777"/>
          </a:xfrm>
          <a:prstGeom prst="rect">
            <a:avLst/>
          </a:prstGeom>
        </p:spPr>
        <p:txBody>
          <a:bodyPr wrap="none">
            <a:spAutoFit/>
          </a:bodyPr>
          <a:lstStyle/>
          <a:p>
            <a:pPr algn="ctr"/>
            <a:r>
              <a:rPr lang="en-US" altLang="zh-CN" sz="1400" dirty="0"/>
              <a:t>N</a:t>
            </a:r>
            <a:endParaRPr lang="zh-CN" altLang="en-US" sz="1400" dirty="0"/>
          </a:p>
        </p:txBody>
      </p:sp>
      <p:sp>
        <p:nvSpPr>
          <p:cNvPr id="15" name="矩形 80"/>
          <p:cNvSpPr/>
          <p:nvPr/>
        </p:nvSpPr>
        <p:spPr>
          <a:xfrm>
            <a:off x="8526829" y="3048387"/>
            <a:ext cx="272832" cy="307777"/>
          </a:xfrm>
          <a:prstGeom prst="rect">
            <a:avLst/>
          </a:prstGeom>
        </p:spPr>
        <p:txBody>
          <a:bodyPr wrap="none">
            <a:spAutoFit/>
          </a:bodyPr>
          <a:lstStyle/>
          <a:p>
            <a:pPr algn="ctr"/>
            <a:r>
              <a:rPr lang="en-US" altLang="zh-CN" sz="1400" dirty="0"/>
              <a:t>Y</a:t>
            </a:r>
            <a:endParaRPr lang="zh-CN" altLang="en-US" sz="1400" dirty="0"/>
          </a:p>
        </p:txBody>
      </p:sp>
      <p:cxnSp>
        <p:nvCxnSpPr>
          <p:cNvPr id="16" name="直接连接符 82"/>
          <p:cNvCxnSpPr>
            <a:stCxn id="7" idx="2"/>
          </p:cNvCxnSpPr>
          <p:nvPr/>
        </p:nvCxnSpPr>
        <p:spPr>
          <a:xfrm>
            <a:off x="8429884" y="3727258"/>
            <a:ext cx="0" cy="400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肘形连接符 84"/>
          <p:cNvCxnSpPr>
            <a:endCxn id="12" idx="0"/>
          </p:cNvCxnSpPr>
          <p:nvPr/>
        </p:nvCxnSpPr>
        <p:spPr>
          <a:xfrm rot="5400000">
            <a:off x="8257016" y="3902857"/>
            <a:ext cx="345735"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矩形 87"/>
          <p:cNvSpPr/>
          <p:nvPr/>
        </p:nvSpPr>
        <p:spPr>
          <a:xfrm>
            <a:off x="6924478" y="4775452"/>
            <a:ext cx="3010807" cy="7170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After 60s, install 3</a:t>
            </a:r>
            <a:r>
              <a:rPr lang="en-US" altLang="zh-CN" sz="1400" baseline="30000" dirty="0"/>
              <a:t>rd</a:t>
            </a:r>
            <a:r>
              <a:rPr lang="en-US" altLang="zh-CN" sz="1400" dirty="0"/>
              <a:t> FE, packet-in ICMP packets matching (</a:t>
            </a:r>
            <a:r>
              <a:rPr lang="en-US" altLang="zh-CN" sz="1400" dirty="0" err="1"/>
              <a:t>Src_mac</a:t>
            </a:r>
            <a:r>
              <a:rPr lang="en-US" altLang="zh-CN" sz="1400" dirty="0"/>
              <a:t>, </a:t>
            </a:r>
            <a:r>
              <a:rPr lang="en-US" altLang="zh-CN" sz="1400" dirty="0" err="1"/>
              <a:t>Dst_mac</a:t>
            </a:r>
            <a:r>
              <a:rPr lang="en-US" altLang="zh-CN" sz="1400" dirty="0"/>
              <a:t>)</a:t>
            </a:r>
            <a:endParaRPr lang="zh-CN" altLang="en-US" sz="1400" dirty="0"/>
          </a:p>
        </p:txBody>
      </p:sp>
      <p:cxnSp>
        <p:nvCxnSpPr>
          <p:cNvPr id="19" name="直接连接符 88"/>
          <p:cNvCxnSpPr>
            <a:stCxn id="12" idx="2"/>
            <a:endCxn id="18" idx="0"/>
          </p:cNvCxnSpPr>
          <p:nvPr/>
        </p:nvCxnSpPr>
        <p:spPr>
          <a:xfrm>
            <a:off x="8429882" y="4484960"/>
            <a:ext cx="0" cy="290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92"/>
          <p:cNvCxnSpPr>
            <a:stCxn id="18" idx="2"/>
          </p:cNvCxnSpPr>
          <p:nvPr/>
        </p:nvCxnSpPr>
        <p:spPr>
          <a:xfrm>
            <a:off x="8429882" y="5492464"/>
            <a:ext cx="0" cy="399918"/>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94"/>
          <p:cNvSpPr/>
          <p:nvPr/>
        </p:nvSpPr>
        <p:spPr>
          <a:xfrm>
            <a:off x="10409497" y="3318021"/>
            <a:ext cx="1605179" cy="409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Forward to FWD</a:t>
            </a:r>
            <a:endParaRPr lang="zh-CN" altLang="en-US" sz="1400" dirty="0"/>
          </a:p>
        </p:txBody>
      </p:sp>
      <p:sp>
        <p:nvSpPr>
          <p:cNvPr id="22" name="圆角矩形 97"/>
          <p:cNvSpPr/>
          <p:nvPr/>
        </p:nvSpPr>
        <p:spPr>
          <a:xfrm>
            <a:off x="10595790" y="3919425"/>
            <a:ext cx="1227128" cy="4092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End</a:t>
            </a:r>
            <a:endParaRPr lang="zh-CN" altLang="en-US" sz="1400" dirty="0"/>
          </a:p>
        </p:txBody>
      </p:sp>
      <p:cxnSp>
        <p:nvCxnSpPr>
          <p:cNvPr id="23" name="直接连接符 98"/>
          <p:cNvCxnSpPr>
            <a:stCxn id="21" idx="2"/>
            <a:endCxn id="22" idx="0"/>
          </p:cNvCxnSpPr>
          <p:nvPr/>
        </p:nvCxnSpPr>
        <p:spPr>
          <a:xfrm flipH="1">
            <a:off x="11209354" y="3727256"/>
            <a:ext cx="2733" cy="19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99"/>
          <p:cNvCxnSpPr/>
          <p:nvPr/>
        </p:nvCxnSpPr>
        <p:spPr>
          <a:xfrm flipH="1">
            <a:off x="6457071" y="5892382"/>
            <a:ext cx="1992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100"/>
          <p:cNvCxnSpPr/>
          <p:nvPr/>
        </p:nvCxnSpPr>
        <p:spPr>
          <a:xfrm>
            <a:off x="6457071" y="4280343"/>
            <a:ext cx="0" cy="1612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101"/>
          <p:cNvCxnSpPr>
            <a:stCxn id="12" idx="1"/>
          </p:cNvCxnSpPr>
          <p:nvPr/>
        </p:nvCxnSpPr>
        <p:spPr>
          <a:xfrm flipH="1" flipV="1">
            <a:off x="6457071" y="4280342"/>
            <a:ext cx="467407" cy="1"/>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左箭头标注 15"/>
          <p:cNvSpPr/>
          <p:nvPr/>
        </p:nvSpPr>
        <p:spPr>
          <a:xfrm>
            <a:off x="9947731" y="4582290"/>
            <a:ext cx="2066945" cy="1001878"/>
          </a:xfrm>
          <a:prstGeom prst="leftArrow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Override the 2</a:t>
            </a:r>
            <a:r>
              <a:rPr lang="en-US" altLang="zh-CN" baseline="30000" dirty="0"/>
              <a:t>nd</a:t>
            </a:r>
            <a:r>
              <a:rPr lang="en-US" altLang="zh-CN" dirty="0"/>
              <a:t> FE</a:t>
            </a:r>
            <a:endParaRPr lang="zh-CN" altLang="en-US" dirty="0"/>
          </a:p>
        </p:txBody>
      </p:sp>
      <p:sp>
        <p:nvSpPr>
          <p:cNvPr id="28" name="TextBox 27"/>
          <p:cNvSpPr txBox="1"/>
          <p:nvPr/>
        </p:nvSpPr>
        <p:spPr>
          <a:xfrm>
            <a:off x="5569670" y="6107647"/>
            <a:ext cx="6445006" cy="369332"/>
          </a:xfrm>
          <a:prstGeom prst="rect">
            <a:avLst/>
          </a:prstGeom>
          <a:noFill/>
        </p:spPr>
        <p:txBody>
          <a:bodyPr wrap="square" rtlCol="0">
            <a:spAutoFit/>
          </a:bodyPr>
          <a:lstStyle/>
          <a:p>
            <a:r>
              <a:rPr lang="en-US" altLang="zh-CN" dirty="0"/>
              <a:t>Outdated FE expires naturally and get deleted after </a:t>
            </a:r>
            <a:r>
              <a:rPr lang="en-US" altLang="zh-CN" dirty="0" err="1"/>
              <a:t>idle_timeout</a:t>
            </a:r>
            <a:r>
              <a:rPr lang="en-US" altLang="zh-CN" dirty="0"/>
              <a:t>.</a:t>
            </a:r>
            <a:endParaRPr lang="zh-CN" altLang="en-US" dirty="0"/>
          </a:p>
        </p:txBody>
      </p:sp>
    </p:spTree>
    <p:extLst>
      <p:ext uri="{BB962C8B-B14F-4D97-AF65-F5344CB8AC3E}">
        <p14:creationId xmlns:p14="http://schemas.microsoft.com/office/powerpoint/2010/main" val="181137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32" y="365125"/>
            <a:ext cx="10515600" cy="1325563"/>
          </a:xfrm>
        </p:spPr>
        <p:txBody>
          <a:bodyPr>
            <a:normAutofit fontScale="90000"/>
          </a:bodyPr>
          <a:lstStyle/>
          <a:p>
            <a:r>
              <a:rPr lang="en-US" altLang="zh-CN" dirty="0"/>
              <a:t>Demo</a:t>
            </a:r>
            <a:br>
              <a:rPr lang="en-US" altLang="zh-CN" dirty="0"/>
            </a:br>
            <a:r>
              <a:rPr lang="en-US" altLang="zh-CN" dirty="0"/>
              <a:t>Basic Functionality</a:t>
            </a:r>
            <a:br>
              <a:rPr lang="en-US" altLang="zh-CN" dirty="0"/>
            </a:b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09" y="1489255"/>
            <a:ext cx="11071782" cy="4865050"/>
          </a:xfrm>
          <a:prstGeom prst="rect">
            <a:avLst/>
          </a:prstGeom>
        </p:spPr>
      </p:pic>
    </p:spTree>
    <p:extLst>
      <p:ext uri="{BB962C8B-B14F-4D97-AF65-F5344CB8AC3E}">
        <p14:creationId xmlns:p14="http://schemas.microsoft.com/office/powerpoint/2010/main" val="1381830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Demo</a:t>
            </a:r>
            <a:br>
              <a:rPr lang="en-US" altLang="zh-CN" dirty="0"/>
            </a:br>
            <a:r>
              <a:rPr lang="en-US" altLang="zh-CN" dirty="0"/>
              <a:t>1</a:t>
            </a:r>
            <a:r>
              <a:rPr lang="en-US" altLang="zh-CN" baseline="30000" dirty="0"/>
              <a:t>st</a:t>
            </a:r>
            <a:r>
              <a:rPr lang="en-US" altLang="zh-CN" dirty="0"/>
              <a:t> FE (Static Packet-in rule in Initialization Phase)</a:t>
            </a:r>
            <a:endParaRPr lang="zh-CN"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97" y="2125035"/>
            <a:ext cx="10904605" cy="4198273"/>
          </a:xfrm>
          <a:prstGeom prst="rect">
            <a:avLst/>
          </a:prstGeom>
        </p:spPr>
      </p:pic>
    </p:spTree>
    <p:extLst>
      <p:ext uri="{BB962C8B-B14F-4D97-AF65-F5344CB8AC3E}">
        <p14:creationId xmlns:p14="http://schemas.microsoft.com/office/powerpoint/2010/main" val="2408645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Demo</a:t>
            </a:r>
            <a:br>
              <a:rPr lang="en-US" altLang="zh-CN" dirty="0"/>
            </a:br>
            <a:r>
              <a:rPr lang="en-US" altLang="zh-CN" dirty="0"/>
              <a:t>Core code (FE </a:t>
            </a:r>
            <a:r>
              <a:rPr lang="en-US" altLang="zh-CN" dirty="0" err="1"/>
              <a:t>Coverup</a:t>
            </a:r>
            <a:r>
              <a:rPr lang="en-US" altLang="zh-CN" dirty="0"/>
              <a:t> Feature)</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10542821" cy="4632620"/>
          </a:xfrm>
          <a:prstGeom prst="rect">
            <a:avLst/>
          </a:prstGeom>
        </p:spPr>
      </p:pic>
    </p:spTree>
    <p:extLst>
      <p:ext uri="{BB962C8B-B14F-4D97-AF65-F5344CB8AC3E}">
        <p14:creationId xmlns:p14="http://schemas.microsoft.com/office/powerpoint/2010/main" val="4246889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Demo</a:t>
            </a:r>
            <a:br>
              <a:rPr lang="en-US" altLang="zh-CN" dirty="0"/>
            </a:br>
            <a:r>
              <a:rPr lang="en-US" altLang="zh-CN" dirty="0"/>
              <a:t>Multi-Host and Multi-Device Feature</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298" y="1926728"/>
            <a:ext cx="7753159" cy="4563145"/>
          </a:xfrm>
          <a:prstGeom prst="rect">
            <a:avLst/>
          </a:prstGeom>
        </p:spPr>
      </p:pic>
    </p:spTree>
    <p:extLst>
      <p:ext uri="{BB962C8B-B14F-4D97-AF65-F5344CB8AC3E}">
        <p14:creationId xmlns:p14="http://schemas.microsoft.com/office/powerpoint/2010/main" val="3780948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Demo</a:t>
            </a:r>
            <a:br>
              <a:rPr lang="en-US" altLang="zh-CN" dirty="0"/>
            </a:br>
            <a:r>
              <a:rPr lang="en-US" altLang="zh-CN" dirty="0"/>
              <a:t>Summary</a:t>
            </a:r>
            <a:endParaRPr lang="zh-CN" altLang="en-US" dirty="0"/>
          </a:p>
        </p:txBody>
      </p:sp>
      <p:sp>
        <p:nvSpPr>
          <p:cNvPr id="3" name="Content Placeholder 2"/>
          <p:cNvSpPr>
            <a:spLocks noGrp="1"/>
          </p:cNvSpPr>
          <p:nvPr>
            <p:ph idx="1"/>
          </p:nvPr>
        </p:nvSpPr>
        <p:spPr/>
        <p:txBody>
          <a:bodyPr/>
          <a:lstStyle/>
          <a:p>
            <a:r>
              <a:rPr lang="en-US" altLang="zh-CN" b="1" dirty="0"/>
              <a:t>Simplicity</a:t>
            </a:r>
            <a:r>
              <a:rPr lang="en-US" altLang="zh-CN" dirty="0"/>
              <a:t>: FE cover-up feature</a:t>
            </a:r>
          </a:p>
          <a:p>
            <a:r>
              <a:rPr lang="en-US" altLang="zh-CN" b="1" dirty="0"/>
              <a:t>Network-friendly</a:t>
            </a:r>
            <a:r>
              <a:rPr lang="en-US" altLang="zh-CN" dirty="0"/>
              <a:t>: reduced packet-in messages, reduced bandwidth consumption between controller and switches</a:t>
            </a:r>
          </a:p>
          <a:p>
            <a:r>
              <a:rPr lang="en-US" altLang="zh-CN" b="1" dirty="0"/>
              <a:t>Controller-friendly</a:t>
            </a:r>
            <a:r>
              <a:rPr lang="en-US" altLang="zh-CN" dirty="0"/>
              <a:t>: rely on the data plane to enforce the policy, reduced local computation resource consumption to the controller</a:t>
            </a:r>
          </a:p>
          <a:p>
            <a:r>
              <a:rPr lang="en-US" altLang="zh-CN" b="1" dirty="0"/>
              <a:t>Scalability</a:t>
            </a:r>
            <a:r>
              <a:rPr lang="en-US" altLang="zh-CN" dirty="0"/>
              <a:t>: with a light-weight implementation on the controller side, the system scales better with the number of switches</a:t>
            </a:r>
            <a:endParaRPr lang="zh-CN" altLang="en-US" dirty="0"/>
          </a:p>
        </p:txBody>
      </p:sp>
    </p:spTree>
    <p:extLst>
      <p:ext uri="{BB962C8B-B14F-4D97-AF65-F5344CB8AC3E}">
        <p14:creationId xmlns:p14="http://schemas.microsoft.com/office/powerpoint/2010/main" val="2744654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177" y="5107607"/>
            <a:ext cx="10515600" cy="1325563"/>
          </a:xfrm>
        </p:spPr>
        <p:txBody>
          <a:bodyPr/>
          <a:lstStyle/>
          <a:p>
            <a:pPr algn="ctr"/>
            <a:r>
              <a:rPr lang="en-US" altLang="zh-CN" dirty="0"/>
              <a:t>Thank you.</a:t>
            </a:r>
            <a:endParaRPr lang="zh-CN" altLang="en-US" dirty="0"/>
          </a:p>
        </p:txBody>
      </p:sp>
      <p:pic>
        <p:nvPicPr>
          <p:cNvPr id="4" name="Picture 3"/>
          <p:cNvPicPr>
            <a:picLocks noChangeAspect="1"/>
          </p:cNvPicPr>
          <p:nvPr/>
        </p:nvPicPr>
        <p:blipFill>
          <a:blip r:embed="rId2"/>
          <a:stretch>
            <a:fillRect/>
          </a:stretch>
        </p:blipFill>
        <p:spPr>
          <a:xfrm>
            <a:off x="3071812" y="1523745"/>
            <a:ext cx="6048375" cy="3343275"/>
          </a:xfrm>
          <a:prstGeom prst="rect">
            <a:avLst/>
          </a:prstGeom>
        </p:spPr>
      </p:pic>
    </p:spTree>
    <p:extLst>
      <p:ext uri="{BB962C8B-B14F-4D97-AF65-F5344CB8AC3E}">
        <p14:creationId xmlns:p14="http://schemas.microsoft.com/office/powerpoint/2010/main" val="360288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One Ping APP</a:t>
            </a:r>
            <a:endParaRPr lang="zh-CN" altLang="en-US" dirty="0"/>
          </a:p>
        </p:txBody>
      </p:sp>
      <p:sp>
        <p:nvSpPr>
          <p:cNvPr id="4" name="Rectangle 3"/>
          <p:cNvSpPr/>
          <p:nvPr/>
        </p:nvSpPr>
        <p:spPr>
          <a:xfrm>
            <a:off x="121920" y="5784853"/>
            <a:ext cx="12070080" cy="830997"/>
          </a:xfrm>
          <a:prstGeom prst="rect">
            <a:avLst/>
          </a:prstGeom>
        </p:spPr>
        <p:txBody>
          <a:bodyPr wrap="square">
            <a:spAutoFit/>
          </a:bodyPr>
          <a:lstStyle/>
          <a:p>
            <a:r>
              <a:rPr lang="zh-CN" altLang="en-US" sz="2400" dirty="0"/>
              <a:t>Host1 first time ping host2 could pass, but the second or more time ping is dropped within 60s. And in the next 60s, another first ping is allowed, and second or more time ping is forbidden.</a:t>
            </a:r>
          </a:p>
        </p:txBody>
      </p:sp>
      <p:sp>
        <p:nvSpPr>
          <p:cNvPr id="5" name="Rectangle 4"/>
          <p:cNvSpPr/>
          <p:nvPr/>
        </p:nvSpPr>
        <p:spPr>
          <a:xfrm>
            <a:off x="4572000" y="1437464"/>
            <a:ext cx="2208628"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One Ping App</a:t>
            </a:r>
            <a:endParaRPr lang="zh-CN" altLang="en-US" dirty="0"/>
          </a:p>
        </p:txBody>
      </p:sp>
      <p:sp>
        <p:nvSpPr>
          <p:cNvPr id="6" name="Rectangle 5"/>
          <p:cNvSpPr/>
          <p:nvPr/>
        </p:nvSpPr>
        <p:spPr>
          <a:xfrm>
            <a:off x="4572000" y="2489989"/>
            <a:ext cx="2208628"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ONOS Controller</a:t>
            </a:r>
            <a:endParaRPr lang="zh-CN" altLang="en-US" dirty="0"/>
          </a:p>
        </p:txBody>
      </p:sp>
      <p:sp>
        <p:nvSpPr>
          <p:cNvPr id="7" name="Rectangle 6"/>
          <p:cNvSpPr/>
          <p:nvPr/>
        </p:nvSpPr>
        <p:spPr>
          <a:xfrm>
            <a:off x="2529840" y="3686550"/>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Device 1</a:t>
            </a:r>
            <a:endParaRPr lang="zh-CN" altLang="en-US" dirty="0"/>
          </a:p>
        </p:txBody>
      </p:sp>
      <p:sp>
        <p:nvSpPr>
          <p:cNvPr id="8" name="Rectangle 7"/>
          <p:cNvSpPr/>
          <p:nvPr/>
        </p:nvSpPr>
        <p:spPr>
          <a:xfrm>
            <a:off x="4964723" y="3686550"/>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Device 2</a:t>
            </a:r>
            <a:endParaRPr lang="zh-CN" altLang="en-US" dirty="0"/>
          </a:p>
        </p:txBody>
      </p:sp>
      <p:sp>
        <p:nvSpPr>
          <p:cNvPr id="9" name="Rectangle 8"/>
          <p:cNvSpPr/>
          <p:nvPr/>
        </p:nvSpPr>
        <p:spPr>
          <a:xfrm>
            <a:off x="7399606" y="3673297"/>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Device 3</a:t>
            </a:r>
            <a:endParaRPr lang="zh-CN" altLang="en-US" dirty="0"/>
          </a:p>
        </p:txBody>
      </p:sp>
      <p:sp>
        <p:nvSpPr>
          <p:cNvPr id="10" name="Rectangle 9"/>
          <p:cNvSpPr/>
          <p:nvPr/>
        </p:nvSpPr>
        <p:spPr>
          <a:xfrm>
            <a:off x="2529840" y="4826839"/>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Host 1</a:t>
            </a:r>
            <a:endParaRPr lang="zh-CN" altLang="en-US" dirty="0"/>
          </a:p>
        </p:txBody>
      </p:sp>
      <p:sp>
        <p:nvSpPr>
          <p:cNvPr id="11" name="Rectangle 10"/>
          <p:cNvSpPr/>
          <p:nvPr/>
        </p:nvSpPr>
        <p:spPr>
          <a:xfrm>
            <a:off x="7399606" y="4840751"/>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Host 2</a:t>
            </a:r>
            <a:endParaRPr lang="zh-CN" altLang="en-US" dirty="0"/>
          </a:p>
        </p:txBody>
      </p:sp>
      <p:cxnSp>
        <p:nvCxnSpPr>
          <p:cNvPr id="13" name="Straight Arrow Connector 12"/>
          <p:cNvCxnSpPr>
            <a:stCxn id="5" idx="2"/>
            <a:endCxn id="6" idx="0"/>
          </p:cNvCxnSpPr>
          <p:nvPr/>
        </p:nvCxnSpPr>
        <p:spPr>
          <a:xfrm>
            <a:off x="5676314" y="1955404"/>
            <a:ext cx="0" cy="53458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flipH="1">
            <a:off x="3241431" y="3007929"/>
            <a:ext cx="2434883" cy="67862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8" idx="0"/>
          </p:cNvCxnSpPr>
          <p:nvPr/>
        </p:nvCxnSpPr>
        <p:spPr>
          <a:xfrm>
            <a:off x="5676314" y="3007929"/>
            <a:ext cx="0" cy="67862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9" idx="0"/>
          </p:cNvCxnSpPr>
          <p:nvPr/>
        </p:nvCxnSpPr>
        <p:spPr>
          <a:xfrm>
            <a:off x="5676314" y="3007929"/>
            <a:ext cx="2434883" cy="665368"/>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0"/>
            <a:endCxn id="7" idx="2"/>
          </p:cNvCxnSpPr>
          <p:nvPr/>
        </p:nvCxnSpPr>
        <p:spPr>
          <a:xfrm flipV="1">
            <a:off x="3241431" y="4204490"/>
            <a:ext cx="0" cy="62234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1" idx="0"/>
          </p:cNvCxnSpPr>
          <p:nvPr/>
        </p:nvCxnSpPr>
        <p:spPr>
          <a:xfrm>
            <a:off x="8111197" y="4191237"/>
            <a:ext cx="0" cy="64951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3"/>
            <a:endCxn id="8" idx="1"/>
          </p:cNvCxnSpPr>
          <p:nvPr/>
        </p:nvCxnSpPr>
        <p:spPr>
          <a:xfrm>
            <a:off x="3953021" y="3945520"/>
            <a:ext cx="10117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3"/>
          </p:cNvCxnSpPr>
          <p:nvPr/>
        </p:nvCxnSpPr>
        <p:spPr>
          <a:xfrm>
            <a:off x="6387904" y="3945520"/>
            <a:ext cx="11383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62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Requirement Analysis	</a:t>
            </a:r>
            <a:endParaRPr lang="zh-CN" altLang="en-US" dirty="0"/>
          </a:p>
        </p:txBody>
      </p:sp>
      <p:sp>
        <p:nvSpPr>
          <p:cNvPr id="3" name="Content Placeholder 2"/>
          <p:cNvSpPr>
            <a:spLocks noGrp="1"/>
          </p:cNvSpPr>
          <p:nvPr>
            <p:ph idx="1"/>
          </p:nvPr>
        </p:nvSpPr>
        <p:spPr/>
        <p:txBody>
          <a:bodyPr/>
          <a:lstStyle/>
          <a:p>
            <a:r>
              <a:rPr lang="en-US" altLang="zh-CN" dirty="0"/>
              <a:t>mitigate the impact to the network for unnecessarily frequent or malicious pings</a:t>
            </a:r>
          </a:p>
          <a:p>
            <a:r>
              <a:rPr lang="en-US" altLang="zh-CN" dirty="0"/>
              <a:t>Design goals</a:t>
            </a:r>
          </a:p>
          <a:p>
            <a:pPr lvl="1"/>
            <a:r>
              <a:rPr lang="en-US" altLang="zh-CN" dirty="0"/>
              <a:t>Fulfill the basic functionality</a:t>
            </a:r>
          </a:p>
          <a:p>
            <a:pPr lvl="2"/>
            <a:r>
              <a:rPr lang="en-US" altLang="zh-CN" dirty="0"/>
              <a:t>One-ping-pass for each 60s interval</a:t>
            </a:r>
          </a:p>
          <a:p>
            <a:pPr lvl="1"/>
            <a:r>
              <a:rPr lang="en-US" altLang="zh-CN" dirty="0"/>
              <a:t>Reduce resource consumption</a:t>
            </a:r>
          </a:p>
          <a:p>
            <a:pPr lvl="2"/>
            <a:r>
              <a:rPr lang="en-US" altLang="zh-CN" dirty="0"/>
              <a:t>Avoid unnecessary packet exchange between controller-switch </a:t>
            </a:r>
          </a:p>
          <a:p>
            <a:pPr lvl="1"/>
            <a:r>
              <a:rPr lang="en-US" altLang="zh-CN" dirty="0"/>
              <a:t>Extend to more realistic usage scenarios</a:t>
            </a:r>
          </a:p>
          <a:p>
            <a:pPr lvl="2"/>
            <a:r>
              <a:rPr lang="en-US" altLang="zh-CN" dirty="0"/>
              <a:t>Multi-host, multi-switch</a:t>
            </a:r>
          </a:p>
        </p:txBody>
      </p:sp>
    </p:spTree>
    <p:extLst>
      <p:ext uri="{BB962C8B-B14F-4D97-AF65-F5344CB8AC3E}">
        <p14:creationId xmlns:p14="http://schemas.microsoft.com/office/powerpoint/2010/main" val="373071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	</a:t>
            </a:r>
            <a:endParaRPr lang="zh-CN" altLang="en-US" dirty="0"/>
          </a:p>
        </p:txBody>
      </p:sp>
      <p:sp>
        <p:nvSpPr>
          <p:cNvPr id="3" name="Content Placeholder 2"/>
          <p:cNvSpPr>
            <a:spLocks noGrp="1"/>
          </p:cNvSpPr>
          <p:nvPr>
            <p:ph idx="1"/>
          </p:nvPr>
        </p:nvSpPr>
        <p:spPr/>
        <p:txBody>
          <a:bodyPr/>
          <a:lstStyle/>
          <a:p>
            <a:r>
              <a:rPr lang="en-US" altLang="zh-CN" dirty="0"/>
              <a:t>Requirement Analysis</a:t>
            </a:r>
          </a:p>
          <a:p>
            <a:r>
              <a:rPr lang="en-US" altLang="zh-CN" dirty="0">
                <a:solidFill>
                  <a:srgbClr val="FF0000"/>
                </a:solidFill>
              </a:rPr>
              <a:t>Design Discussion</a:t>
            </a:r>
          </a:p>
          <a:p>
            <a:r>
              <a:rPr lang="en-US" altLang="zh-CN" dirty="0"/>
              <a:t>Implementation</a:t>
            </a:r>
          </a:p>
        </p:txBody>
      </p:sp>
    </p:spTree>
    <p:extLst>
      <p:ext uri="{BB962C8B-B14F-4D97-AF65-F5344CB8AC3E}">
        <p14:creationId xmlns:p14="http://schemas.microsoft.com/office/powerpoint/2010/main" val="30268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Basic Design</a:t>
            </a:r>
            <a:endParaRPr lang="zh-CN" altLang="en-US" dirty="0"/>
          </a:p>
        </p:txBody>
      </p:sp>
      <p:sp>
        <p:nvSpPr>
          <p:cNvPr id="44" name="Content Placeholder 43"/>
          <p:cNvSpPr>
            <a:spLocks noGrp="1"/>
          </p:cNvSpPr>
          <p:nvPr>
            <p:ph idx="1"/>
          </p:nvPr>
        </p:nvSpPr>
        <p:spPr/>
        <p:txBody>
          <a:bodyPr/>
          <a:lstStyle/>
          <a:p>
            <a:r>
              <a:rPr lang="en-US" altLang="zh-CN" dirty="0"/>
              <a:t>Initialization</a:t>
            </a:r>
          </a:p>
          <a:p>
            <a:r>
              <a:rPr lang="en-US" altLang="zh-CN" dirty="0"/>
              <a:t>For each received packet, loop</a:t>
            </a:r>
          </a:p>
          <a:p>
            <a:pPr lvl="1"/>
            <a:r>
              <a:rPr lang="en-US" altLang="zh-CN" dirty="0"/>
              <a:t>Differentiate 1</a:t>
            </a:r>
            <a:r>
              <a:rPr lang="en-US" altLang="zh-CN" baseline="30000" dirty="0"/>
              <a:t>st</a:t>
            </a:r>
            <a:r>
              <a:rPr lang="en-US" altLang="zh-CN" dirty="0"/>
              <a:t> ping and other pings</a:t>
            </a:r>
          </a:p>
          <a:p>
            <a:pPr lvl="1"/>
            <a:r>
              <a:rPr lang="en-US" altLang="zh-CN" dirty="0"/>
              <a:t>Allow 1</a:t>
            </a:r>
            <a:r>
              <a:rPr lang="en-US" altLang="zh-CN" baseline="30000" dirty="0"/>
              <a:t>st</a:t>
            </a:r>
            <a:r>
              <a:rPr lang="en-US" altLang="zh-CN" dirty="0"/>
              <a:t> ping and block other pings</a:t>
            </a:r>
          </a:p>
          <a:p>
            <a:pPr lvl="1"/>
            <a:r>
              <a:rPr lang="en-US" altLang="zh-CN" dirty="0"/>
              <a:t>Clean </a:t>
            </a:r>
            <a:r>
              <a:rPr lang="en-US" altLang="zh-CN"/>
              <a:t>up at the end of 60s interval</a:t>
            </a:r>
          </a:p>
          <a:p>
            <a:r>
              <a:rPr lang="en-US" altLang="zh-CN"/>
              <a:t>The question:</a:t>
            </a:r>
          </a:p>
          <a:p>
            <a:pPr lvl="1"/>
            <a:r>
              <a:rPr lang="en-US" altLang="zh-CN">
                <a:solidFill>
                  <a:srgbClr val="0070C0"/>
                </a:solidFill>
              </a:rPr>
              <a:t>Need </a:t>
            </a:r>
            <a:r>
              <a:rPr lang="en-US" altLang="zh-CN" dirty="0">
                <a:solidFill>
                  <a:srgbClr val="0070C0"/>
                </a:solidFill>
              </a:rPr>
              <a:t>controller to do the differentiation</a:t>
            </a:r>
          </a:p>
          <a:p>
            <a:pPr marL="0" indent="0">
              <a:buNone/>
            </a:pPr>
            <a:endParaRPr lang="en-US" altLang="zh-CN" dirty="0"/>
          </a:p>
        </p:txBody>
      </p:sp>
      <p:sp>
        <p:nvSpPr>
          <p:cNvPr id="4" name="圆角矩形 3"/>
          <p:cNvSpPr/>
          <p:nvPr/>
        </p:nvSpPr>
        <p:spPr>
          <a:xfrm>
            <a:off x="8799255" y="1207169"/>
            <a:ext cx="1320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Start</a:t>
            </a:r>
            <a:endParaRPr lang="zh-CN" altLang="en-US" dirty="0"/>
          </a:p>
        </p:txBody>
      </p:sp>
      <p:sp>
        <p:nvSpPr>
          <p:cNvPr id="5" name="矩形 5"/>
          <p:cNvSpPr/>
          <p:nvPr/>
        </p:nvSpPr>
        <p:spPr>
          <a:xfrm>
            <a:off x="8297605" y="2051719"/>
            <a:ext cx="2324100" cy="6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Initialization</a:t>
            </a:r>
          </a:p>
        </p:txBody>
      </p:sp>
      <p:sp>
        <p:nvSpPr>
          <p:cNvPr id="6" name="矩形 6"/>
          <p:cNvSpPr/>
          <p:nvPr/>
        </p:nvSpPr>
        <p:spPr>
          <a:xfrm>
            <a:off x="8297605" y="3049576"/>
            <a:ext cx="2324100" cy="6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Ping Differentiation</a:t>
            </a:r>
            <a:endParaRPr lang="zh-CN" altLang="en-US" dirty="0"/>
          </a:p>
        </p:txBody>
      </p:sp>
      <p:sp>
        <p:nvSpPr>
          <p:cNvPr id="7" name="矩形 8"/>
          <p:cNvSpPr/>
          <p:nvPr/>
        </p:nvSpPr>
        <p:spPr>
          <a:xfrm>
            <a:off x="8297605" y="4124087"/>
            <a:ext cx="2324100" cy="6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Ping Handling</a:t>
            </a:r>
            <a:endParaRPr lang="zh-CN" altLang="en-US" dirty="0"/>
          </a:p>
        </p:txBody>
      </p:sp>
      <p:sp>
        <p:nvSpPr>
          <p:cNvPr id="8" name="圆角矩形 9"/>
          <p:cNvSpPr/>
          <p:nvPr/>
        </p:nvSpPr>
        <p:spPr>
          <a:xfrm>
            <a:off x="8799255" y="5198598"/>
            <a:ext cx="1320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End</a:t>
            </a:r>
            <a:endParaRPr lang="zh-CN" altLang="en-US" dirty="0"/>
          </a:p>
        </p:txBody>
      </p:sp>
      <p:cxnSp>
        <p:nvCxnSpPr>
          <p:cNvPr id="9" name="直接连接符 11"/>
          <p:cNvCxnSpPr>
            <a:stCxn id="4" idx="2"/>
          </p:cNvCxnSpPr>
          <p:nvPr/>
        </p:nvCxnSpPr>
        <p:spPr>
          <a:xfrm>
            <a:off x="9459655" y="1727869"/>
            <a:ext cx="0" cy="29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16"/>
          <p:cNvCxnSpPr>
            <a:stCxn id="6" idx="2"/>
            <a:endCxn id="7" idx="0"/>
          </p:cNvCxnSpPr>
          <p:nvPr/>
        </p:nvCxnSpPr>
        <p:spPr>
          <a:xfrm>
            <a:off x="9459655" y="3684576"/>
            <a:ext cx="0" cy="43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8"/>
          <p:cNvCxnSpPr>
            <a:stCxn id="5" idx="2"/>
            <a:endCxn id="6" idx="0"/>
          </p:cNvCxnSpPr>
          <p:nvPr/>
        </p:nvCxnSpPr>
        <p:spPr>
          <a:xfrm>
            <a:off x="9459655" y="2686719"/>
            <a:ext cx="0" cy="362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20"/>
          <p:cNvCxnSpPr>
            <a:endCxn id="5" idx="0"/>
          </p:cNvCxnSpPr>
          <p:nvPr/>
        </p:nvCxnSpPr>
        <p:spPr>
          <a:xfrm>
            <a:off x="9459655" y="1734219"/>
            <a:ext cx="0"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22"/>
          <p:cNvCxnSpPr>
            <a:stCxn id="7" idx="2"/>
            <a:endCxn id="8" idx="0"/>
          </p:cNvCxnSpPr>
          <p:nvPr/>
        </p:nvCxnSpPr>
        <p:spPr>
          <a:xfrm>
            <a:off x="9459655" y="4759087"/>
            <a:ext cx="0" cy="43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8026691" y="5064369"/>
            <a:ext cx="143296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8026691" y="2883878"/>
            <a:ext cx="0" cy="2180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026691" y="2883877"/>
            <a:ext cx="143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00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Solicit pings to controller: </a:t>
            </a:r>
            <a:br>
              <a:rPr lang="en-US" altLang="zh-CN" dirty="0"/>
            </a:br>
            <a:r>
              <a:rPr lang="en-US" altLang="zh-CN" dirty="0"/>
              <a:t>Adding 1</a:t>
            </a:r>
            <a:r>
              <a:rPr lang="en-US" altLang="zh-CN" baseline="30000" dirty="0"/>
              <a:t>st</a:t>
            </a:r>
            <a:r>
              <a:rPr lang="en-US" altLang="zh-CN" dirty="0"/>
              <a:t> Flow Entry</a:t>
            </a:r>
            <a:endParaRPr lang="zh-CN" altLang="en-US" dirty="0"/>
          </a:p>
        </p:txBody>
      </p:sp>
      <p:sp>
        <p:nvSpPr>
          <p:cNvPr id="44" name="Content Placeholder 43"/>
          <p:cNvSpPr>
            <a:spLocks noGrp="1"/>
          </p:cNvSpPr>
          <p:nvPr>
            <p:ph idx="1"/>
          </p:nvPr>
        </p:nvSpPr>
        <p:spPr/>
        <p:txBody>
          <a:bodyPr>
            <a:normAutofit lnSpcReduction="10000"/>
          </a:bodyPr>
          <a:lstStyle/>
          <a:p>
            <a:r>
              <a:rPr lang="en-US" altLang="zh-CN" dirty="0"/>
              <a:t>Initialization</a:t>
            </a:r>
          </a:p>
          <a:p>
            <a:pPr lvl="1"/>
            <a:r>
              <a:rPr lang="en-US" altLang="zh-CN" dirty="0">
                <a:solidFill>
                  <a:srgbClr val="FF0000"/>
                </a:solidFill>
              </a:rPr>
              <a:t>By default, each ping to </a:t>
            </a:r>
            <a:r>
              <a:rPr lang="en-US" altLang="zh-CN" dirty="0" err="1">
                <a:solidFill>
                  <a:srgbClr val="FF0000"/>
                </a:solidFill>
              </a:rPr>
              <a:t>packetin</a:t>
            </a:r>
            <a:r>
              <a:rPr lang="en-US" altLang="zh-CN" dirty="0">
                <a:solidFill>
                  <a:srgbClr val="FF0000"/>
                </a:solidFill>
              </a:rPr>
              <a:t> to controller.</a:t>
            </a:r>
            <a:br>
              <a:rPr lang="en-US" altLang="zh-CN" dirty="0">
                <a:solidFill>
                  <a:srgbClr val="FF0000"/>
                </a:solidFill>
              </a:rPr>
            </a:br>
            <a:r>
              <a:rPr lang="en-US" altLang="zh-CN" dirty="0" err="1">
                <a:solidFill>
                  <a:srgbClr val="FF0000"/>
                </a:solidFill>
              </a:rPr>
              <a:t>Controller</a:t>
            </a:r>
            <a:r>
              <a:rPr lang="en-US" altLang="zh-CN" dirty="0">
                <a:solidFill>
                  <a:srgbClr val="FF0000"/>
                </a:solidFill>
              </a:rPr>
              <a:t> installs the default 1</a:t>
            </a:r>
            <a:r>
              <a:rPr lang="en-US" altLang="zh-CN" baseline="30000" dirty="0">
                <a:solidFill>
                  <a:srgbClr val="FF0000"/>
                </a:solidFill>
              </a:rPr>
              <a:t>st</a:t>
            </a:r>
            <a:r>
              <a:rPr lang="en-US" altLang="zh-CN" dirty="0">
                <a:solidFill>
                  <a:srgbClr val="FF0000"/>
                </a:solidFill>
              </a:rPr>
              <a:t> Flow Entry to all the Switches</a:t>
            </a:r>
          </a:p>
          <a:p>
            <a:r>
              <a:rPr lang="en-US" altLang="zh-CN" dirty="0"/>
              <a:t>For each received packet, loop</a:t>
            </a:r>
          </a:p>
          <a:p>
            <a:pPr lvl="1"/>
            <a:r>
              <a:rPr lang="en-US" altLang="zh-CN" dirty="0"/>
              <a:t>Differentiate 1</a:t>
            </a:r>
            <a:r>
              <a:rPr lang="en-US" altLang="zh-CN" baseline="30000" dirty="0"/>
              <a:t>st</a:t>
            </a:r>
            <a:r>
              <a:rPr lang="en-US" altLang="zh-CN" dirty="0"/>
              <a:t> ping and other pings</a:t>
            </a:r>
          </a:p>
          <a:p>
            <a:pPr lvl="2"/>
            <a:r>
              <a:rPr lang="en-US" altLang="zh-CN" dirty="0">
                <a:solidFill>
                  <a:srgbClr val="FF0000"/>
                </a:solidFill>
              </a:rPr>
              <a:t>Controller to identify the 1</a:t>
            </a:r>
            <a:r>
              <a:rPr lang="en-US" altLang="zh-CN" baseline="30000" dirty="0">
                <a:solidFill>
                  <a:srgbClr val="FF0000"/>
                </a:solidFill>
              </a:rPr>
              <a:t>st</a:t>
            </a:r>
            <a:r>
              <a:rPr lang="en-US" altLang="zh-CN" dirty="0">
                <a:solidFill>
                  <a:srgbClr val="FF0000"/>
                </a:solidFill>
              </a:rPr>
              <a:t> ping from the other pings</a:t>
            </a:r>
          </a:p>
          <a:p>
            <a:pPr lvl="1"/>
            <a:r>
              <a:rPr lang="en-US" altLang="zh-CN" dirty="0"/>
              <a:t>Allow 1</a:t>
            </a:r>
            <a:r>
              <a:rPr lang="en-US" altLang="zh-CN" baseline="30000" dirty="0"/>
              <a:t>st</a:t>
            </a:r>
            <a:r>
              <a:rPr lang="en-US" altLang="zh-CN" dirty="0"/>
              <a:t> ping and block other pings</a:t>
            </a:r>
          </a:p>
          <a:p>
            <a:pPr lvl="2"/>
            <a:r>
              <a:rPr lang="en-US" altLang="zh-CN" dirty="0">
                <a:solidFill>
                  <a:srgbClr val="FF0000"/>
                </a:solidFill>
              </a:rPr>
              <a:t>Controller to block all the other pings</a:t>
            </a:r>
          </a:p>
          <a:p>
            <a:pPr lvl="1"/>
            <a:r>
              <a:rPr lang="en-US" altLang="zh-CN" dirty="0"/>
              <a:t>Clean up at the end of 60s interval</a:t>
            </a:r>
          </a:p>
          <a:p>
            <a:r>
              <a:rPr lang="en-US" altLang="zh-CN" dirty="0"/>
              <a:t>The next question:</a:t>
            </a:r>
          </a:p>
          <a:p>
            <a:pPr lvl="1"/>
            <a:r>
              <a:rPr lang="en-US" altLang="zh-CN" dirty="0">
                <a:solidFill>
                  <a:srgbClr val="0070C0"/>
                </a:solidFill>
              </a:rPr>
              <a:t>How to do the differentiation?</a:t>
            </a:r>
          </a:p>
          <a:p>
            <a:endParaRPr lang="en-US" altLang="zh-CN" dirty="0"/>
          </a:p>
        </p:txBody>
      </p:sp>
      <p:sp>
        <p:nvSpPr>
          <p:cNvPr id="58" name="圆角矩形 3"/>
          <p:cNvSpPr/>
          <p:nvPr/>
        </p:nvSpPr>
        <p:spPr>
          <a:xfrm>
            <a:off x="9930632" y="1207169"/>
            <a:ext cx="1320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Start</a:t>
            </a:r>
            <a:endParaRPr lang="zh-CN" altLang="en-US" dirty="0"/>
          </a:p>
        </p:txBody>
      </p:sp>
      <p:sp>
        <p:nvSpPr>
          <p:cNvPr id="59" name="矩形 5"/>
          <p:cNvSpPr/>
          <p:nvPr/>
        </p:nvSpPr>
        <p:spPr>
          <a:xfrm>
            <a:off x="9428982" y="2051719"/>
            <a:ext cx="2324100" cy="6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Initialization</a:t>
            </a:r>
          </a:p>
          <a:p>
            <a:pPr algn="ctr"/>
            <a:r>
              <a:rPr lang="en-US" altLang="zh-CN" dirty="0">
                <a:solidFill>
                  <a:srgbClr val="FF0000"/>
                </a:solidFill>
              </a:rPr>
              <a:t>Install packet-in</a:t>
            </a:r>
            <a:r>
              <a:rPr lang="zh-CN" altLang="en-US" dirty="0">
                <a:solidFill>
                  <a:srgbClr val="FF0000"/>
                </a:solidFill>
              </a:rPr>
              <a:t> </a:t>
            </a:r>
            <a:r>
              <a:rPr lang="en-US" altLang="zh-CN" dirty="0">
                <a:solidFill>
                  <a:srgbClr val="FF0000"/>
                </a:solidFill>
              </a:rPr>
              <a:t>FE</a:t>
            </a:r>
            <a:endParaRPr lang="zh-CN" altLang="en-US" dirty="0">
              <a:solidFill>
                <a:srgbClr val="FF0000"/>
              </a:solidFill>
            </a:endParaRPr>
          </a:p>
        </p:txBody>
      </p:sp>
      <p:sp>
        <p:nvSpPr>
          <p:cNvPr id="60" name="矩形 6"/>
          <p:cNvSpPr/>
          <p:nvPr/>
        </p:nvSpPr>
        <p:spPr>
          <a:xfrm>
            <a:off x="9428982" y="3049576"/>
            <a:ext cx="2324100" cy="6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Ping Differentiation</a:t>
            </a:r>
            <a:endParaRPr lang="zh-CN" altLang="en-US" dirty="0"/>
          </a:p>
        </p:txBody>
      </p:sp>
      <p:sp>
        <p:nvSpPr>
          <p:cNvPr id="61" name="矩形 8"/>
          <p:cNvSpPr/>
          <p:nvPr/>
        </p:nvSpPr>
        <p:spPr>
          <a:xfrm>
            <a:off x="9428982" y="4124087"/>
            <a:ext cx="2324100" cy="6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Ping handling: pass/block</a:t>
            </a:r>
            <a:endParaRPr lang="zh-CN" altLang="en-US" dirty="0"/>
          </a:p>
        </p:txBody>
      </p:sp>
      <p:sp>
        <p:nvSpPr>
          <p:cNvPr id="62" name="圆角矩形 9"/>
          <p:cNvSpPr/>
          <p:nvPr/>
        </p:nvSpPr>
        <p:spPr>
          <a:xfrm>
            <a:off x="9930632" y="5198598"/>
            <a:ext cx="1320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End</a:t>
            </a:r>
            <a:endParaRPr lang="zh-CN" altLang="en-US" dirty="0"/>
          </a:p>
        </p:txBody>
      </p:sp>
      <p:cxnSp>
        <p:nvCxnSpPr>
          <p:cNvPr id="63" name="直接连接符 11"/>
          <p:cNvCxnSpPr>
            <a:stCxn id="58" idx="2"/>
          </p:cNvCxnSpPr>
          <p:nvPr/>
        </p:nvCxnSpPr>
        <p:spPr>
          <a:xfrm>
            <a:off x="10591032" y="1727869"/>
            <a:ext cx="0" cy="29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16"/>
          <p:cNvCxnSpPr>
            <a:stCxn id="60" idx="2"/>
            <a:endCxn id="61" idx="0"/>
          </p:cNvCxnSpPr>
          <p:nvPr/>
        </p:nvCxnSpPr>
        <p:spPr>
          <a:xfrm>
            <a:off x="10591032" y="3684576"/>
            <a:ext cx="0" cy="43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18"/>
          <p:cNvCxnSpPr>
            <a:stCxn id="59" idx="2"/>
            <a:endCxn id="60" idx="0"/>
          </p:cNvCxnSpPr>
          <p:nvPr/>
        </p:nvCxnSpPr>
        <p:spPr>
          <a:xfrm>
            <a:off x="10591032" y="2686719"/>
            <a:ext cx="0" cy="362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20"/>
          <p:cNvCxnSpPr>
            <a:endCxn id="59" idx="0"/>
          </p:cNvCxnSpPr>
          <p:nvPr/>
        </p:nvCxnSpPr>
        <p:spPr>
          <a:xfrm>
            <a:off x="10591032" y="1734219"/>
            <a:ext cx="0"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22"/>
          <p:cNvCxnSpPr>
            <a:stCxn id="61" idx="2"/>
            <a:endCxn id="62" idx="0"/>
          </p:cNvCxnSpPr>
          <p:nvPr/>
        </p:nvCxnSpPr>
        <p:spPr>
          <a:xfrm>
            <a:off x="10591032" y="4759087"/>
            <a:ext cx="0" cy="43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9158068" y="5064369"/>
            <a:ext cx="143296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9158068" y="2883878"/>
            <a:ext cx="0" cy="2180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9158068" y="2883877"/>
            <a:ext cx="143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43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Differentiate 1</a:t>
            </a:r>
            <a:r>
              <a:rPr lang="en-US" altLang="zh-CN" baseline="30000" dirty="0"/>
              <a:t>st</a:t>
            </a:r>
            <a:r>
              <a:rPr lang="en-US" altLang="zh-CN" dirty="0"/>
              <a:t> ping from the others:</a:t>
            </a:r>
            <a:br>
              <a:rPr lang="en-US" altLang="zh-CN" dirty="0"/>
            </a:br>
            <a:r>
              <a:rPr lang="en-US" altLang="zh-CN" dirty="0"/>
              <a:t>Adding </a:t>
            </a:r>
            <a:r>
              <a:rPr lang="en-US" altLang="zh-CN" dirty="0" err="1"/>
              <a:t>first_flag</a:t>
            </a:r>
            <a:endParaRPr lang="zh-CN" altLang="en-US" dirty="0"/>
          </a:p>
        </p:txBody>
      </p:sp>
      <p:sp>
        <p:nvSpPr>
          <p:cNvPr id="44" name="Content Placeholder 43"/>
          <p:cNvSpPr>
            <a:spLocks noGrp="1"/>
          </p:cNvSpPr>
          <p:nvPr>
            <p:ph idx="1"/>
          </p:nvPr>
        </p:nvSpPr>
        <p:spPr/>
        <p:txBody>
          <a:bodyPr>
            <a:normAutofit fontScale="92500" lnSpcReduction="20000"/>
          </a:bodyPr>
          <a:lstStyle/>
          <a:p>
            <a:r>
              <a:rPr lang="en-US" altLang="zh-CN" dirty="0"/>
              <a:t>Initialization</a:t>
            </a:r>
          </a:p>
          <a:p>
            <a:pPr lvl="1"/>
            <a:r>
              <a:rPr lang="en-US" altLang="zh-CN" dirty="0">
                <a:solidFill>
                  <a:srgbClr val="FF0000"/>
                </a:solidFill>
              </a:rPr>
              <a:t>Set </a:t>
            </a:r>
            <a:r>
              <a:rPr lang="en-US" altLang="zh-CN" dirty="0" err="1">
                <a:solidFill>
                  <a:srgbClr val="FF0000"/>
                </a:solidFill>
              </a:rPr>
              <a:t>first_flag</a:t>
            </a:r>
            <a:r>
              <a:rPr lang="en-US" altLang="zh-CN" dirty="0">
                <a:solidFill>
                  <a:srgbClr val="FF0000"/>
                </a:solidFill>
              </a:rPr>
              <a:t>=1</a:t>
            </a:r>
          </a:p>
          <a:p>
            <a:pPr lvl="1"/>
            <a:r>
              <a:rPr lang="en-US" altLang="zh-CN" dirty="0"/>
              <a:t>By default, each ping to </a:t>
            </a:r>
            <a:r>
              <a:rPr lang="en-US" altLang="zh-CN" dirty="0" err="1"/>
              <a:t>packetin</a:t>
            </a:r>
            <a:r>
              <a:rPr lang="en-US" altLang="zh-CN" dirty="0"/>
              <a:t> to controller</a:t>
            </a:r>
            <a:br>
              <a:rPr lang="en-US" altLang="zh-CN" dirty="0"/>
            </a:br>
            <a:r>
              <a:rPr lang="en-US" altLang="zh-CN" dirty="0" err="1"/>
              <a:t>Controller</a:t>
            </a:r>
            <a:r>
              <a:rPr lang="en-US" altLang="zh-CN" dirty="0"/>
              <a:t> installs the default 1</a:t>
            </a:r>
            <a:r>
              <a:rPr lang="en-US" altLang="zh-CN" baseline="30000" dirty="0"/>
              <a:t>st</a:t>
            </a:r>
            <a:r>
              <a:rPr lang="en-US" altLang="zh-CN" dirty="0"/>
              <a:t> Flow Entry to all the Switches</a:t>
            </a:r>
          </a:p>
          <a:p>
            <a:r>
              <a:rPr lang="en-US" altLang="zh-CN" dirty="0"/>
              <a:t>For each received packet, loop</a:t>
            </a:r>
          </a:p>
          <a:p>
            <a:pPr lvl="1"/>
            <a:r>
              <a:rPr lang="en-US" altLang="zh-CN" dirty="0">
                <a:solidFill>
                  <a:srgbClr val="FF0000"/>
                </a:solidFill>
              </a:rPr>
              <a:t>For each packet received</a:t>
            </a:r>
          </a:p>
          <a:p>
            <a:pPr lvl="2"/>
            <a:r>
              <a:rPr lang="en-US" altLang="zh-CN" dirty="0">
                <a:solidFill>
                  <a:srgbClr val="FF0000"/>
                </a:solidFill>
              </a:rPr>
              <a:t>Check the value of </a:t>
            </a:r>
            <a:r>
              <a:rPr lang="en-US" altLang="zh-CN" dirty="0" err="1">
                <a:solidFill>
                  <a:srgbClr val="FF0000"/>
                </a:solidFill>
              </a:rPr>
              <a:t>first_flag</a:t>
            </a:r>
            <a:r>
              <a:rPr lang="en-US" altLang="zh-CN" dirty="0">
                <a:solidFill>
                  <a:srgbClr val="FF0000"/>
                </a:solidFill>
              </a:rPr>
              <a:t> and differentiate 1</a:t>
            </a:r>
            <a:r>
              <a:rPr lang="en-US" altLang="zh-CN" baseline="30000" dirty="0">
                <a:solidFill>
                  <a:srgbClr val="FF0000"/>
                </a:solidFill>
              </a:rPr>
              <a:t>st</a:t>
            </a:r>
            <a:r>
              <a:rPr lang="en-US" altLang="zh-CN" dirty="0">
                <a:solidFill>
                  <a:srgbClr val="FF0000"/>
                </a:solidFill>
              </a:rPr>
              <a:t> ping from successors</a:t>
            </a:r>
          </a:p>
          <a:p>
            <a:pPr lvl="2"/>
            <a:r>
              <a:rPr lang="en-US" altLang="zh-CN" dirty="0">
                <a:solidFill>
                  <a:srgbClr val="FF0000"/>
                </a:solidFill>
              </a:rPr>
              <a:t>update </a:t>
            </a:r>
            <a:r>
              <a:rPr lang="en-US" altLang="zh-CN" dirty="0" err="1">
                <a:solidFill>
                  <a:srgbClr val="FF0000"/>
                </a:solidFill>
              </a:rPr>
              <a:t>first_flag</a:t>
            </a:r>
            <a:r>
              <a:rPr lang="en-US" altLang="zh-CN" dirty="0">
                <a:solidFill>
                  <a:srgbClr val="FF0000"/>
                </a:solidFill>
              </a:rPr>
              <a:t> accordingly</a:t>
            </a:r>
          </a:p>
          <a:p>
            <a:pPr lvl="1"/>
            <a:r>
              <a:rPr lang="en-US" altLang="zh-CN" dirty="0"/>
              <a:t>Pass 1</a:t>
            </a:r>
            <a:r>
              <a:rPr lang="en-US" altLang="zh-CN" baseline="30000" dirty="0"/>
              <a:t>st</a:t>
            </a:r>
            <a:r>
              <a:rPr lang="en-US" altLang="zh-CN" dirty="0"/>
              <a:t> ping and block other pings</a:t>
            </a:r>
          </a:p>
          <a:p>
            <a:pPr lvl="1"/>
            <a:r>
              <a:rPr lang="en-US" altLang="zh-CN" dirty="0"/>
              <a:t>Clean up</a:t>
            </a:r>
          </a:p>
          <a:p>
            <a:pPr lvl="2"/>
            <a:r>
              <a:rPr lang="en-US" altLang="zh-CN" dirty="0">
                <a:solidFill>
                  <a:srgbClr val="FF0000"/>
                </a:solidFill>
              </a:rPr>
              <a:t>Reset </a:t>
            </a:r>
            <a:r>
              <a:rPr lang="en-US" altLang="zh-CN" dirty="0" err="1">
                <a:solidFill>
                  <a:srgbClr val="FF0000"/>
                </a:solidFill>
              </a:rPr>
              <a:t>first_flag</a:t>
            </a:r>
            <a:r>
              <a:rPr lang="en-US" altLang="zh-CN" dirty="0">
                <a:solidFill>
                  <a:srgbClr val="FF0000"/>
                </a:solidFill>
              </a:rPr>
              <a:t>=1</a:t>
            </a:r>
          </a:p>
          <a:p>
            <a:r>
              <a:rPr lang="en-US" altLang="zh-CN" dirty="0"/>
              <a:t>The next question:</a:t>
            </a:r>
          </a:p>
          <a:p>
            <a:pPr lvl="1"/>
            <a:r>
              <a:rPr lang="en-US" altLang="zh-CN" dirty="0">
                <a:solidFill>
                  <a:srgbClr val="0070C0"/>
                </a:solidFill>
              </a:rPr>
              <a:t>Wasted resource for pings to be dropped at controller?</a:t>
            </a:r>
            <a:endParaRPr lang="en-US" altLang="zh-CN" dirty="0">
              <a:solidFill>
                <a:srgbClr val="FF0000"/>
              </a:solidFill>
            </a:endParaRPr>
          </a:p>
          <a:p>
            <a:endParaRPr lang="en-US" altLang="zh-CN" dirty="0"/>
          </a:p>
        </p:txBody>
      </p:sp>
      <p:sp>
        <p:nvSpPr>
          <p:cNvPr id="4" name="圆角矩形 3"/>
          <p:cNvSpPr/>
          <p:nvPr/>
        </p:nvSpPr>
        <p:spPr>
          <a:xfrm>
            <a:off x="9930632" y="1207169"/>
            <a:ext cx="1320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Start</a:t>
            </a:r>
            <a:endParaRPr lang="zh-CN" altLang="en-US" dirty="0"/>
          </a:p>
        </p:txBody>
      </p:sp>
      <p:sp>
        <p:nvSpPr>
          <p:cNvPr id="5" name="矩形 5"/>
          <p:cNvSpPr/>
          <p:nvPr/>
        </p:nvSpPr>
        <p:spPr>
          <a:xfrm>
            <a:off x="9428982" y="1893567"/>
            <a:ext cx="2324100" cy="793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Initialization</a:t>
            </a:r>
          </a:p>
          <a:p>
            <a:pPr algn="ctr"/>
            <a:r>
              <a:rPr lang="en-US" altLang="zh-CN" dirty="0">
                <a:solidFill>
                  <a:schemeClr val="tx1"/>
                </a:solidFill>
              </a:rPr>
              <a:t>Install packet-in</a:t>
            </a:r>
            <a:r>
              <a:rPr lang="zh-CN" altLang="en-US" dirty="0">
                <a:solidFill>
                  <a:schemeClr val="tx1"/>
                </a:solidFill>
              </a:rPr>
              <a:t> </a:t>
            </a:r>
            <a:r>
              <a:rPr lang="en-US" altLang="zh-CN" dirty="0">
                <a:solidFill>
                  <a:schemeClr val="tx1"/>
                </a:solidFill>
              </a:rPr>
              <a:t>FE</a:t>
            </a:r>
            <a:endParaRPr lang="zh-CN" altLang="en-US" dirty="0">
              <a:solidFill>
                <a:schemeClr val="tx1"/>
              </a:solidFill>
            </a:endParaRPr>
          </a:p>
          <a:p>
            <a:pPr algn="ctr"/>
            <a:r>
              <a:rPr lang="en-US" altLang="zh-CN" dirty="0">
                <a:solidFill>
                  <a:srgbClr val="FF0000"/>
                </a:solidFill>
              </a:rPr>
              <a:t>Set </a:t>
            </a:r>
            <a:r>
              <a:rPr lang="en-US" altLang="zh-CN" dirty="0" err="1">
                <a:solidFill>
                  <a:srgbClr val="FF0000"/>
                </a:solidFill>
              </a:rPr>
              <a:t>first_flag</a:t>
            </a:r>
            <a:r>
              <a:rPr lang="en-US" altLang="zh-CN" dirty="0">
                <a:solidFill>
                  <a:srgbClr val="FF0000"/>
                </a:solidFill>
              </a:rPr>
              <a:t>=1</a:t>
            </a:r>
          </a:p>
        </p:txBody>
      </p:sp>
      <p:sp>
        <p:nvSpPr>
          <p:cNvPr id="6" name="矩形 6"/>
          <p:cNvSpPr/>
          <p:nvPr/>
        </p:nvSpPr>
        <p:spPr>
          <a:xfrm>
            <a:off x="9428982" y="3049576"/>
            <a:ext cx="2324100" cy="6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Ping Differentiation</a:t>
            </a:r>
          </a:p>
          <a:p>
            <a:pPr algn="ctr"/>
            <a:r>
              <a:rPr lang="en-US" altLang="zh-CN" dirty="0">
                <a:solidFill>
                  <a:srgbClr val="FF0000"/>
                </a:solidFill>
              </a:rPr>
              <a:t>Check </a:t>
            </a:r>
            <a:r>
              <a:rPr lang="en-US" altLang="zh-CN" dirty="0" err="1">
                <a:solidFill>
                  <a:srgbClr val="FF0000"/>
                </a:solidFill>
              </a:rPr>
              <a:t>first_flag</a:t>
            </a:r>
            <a:r>
              <a:rPr lang="en-US" altLang="zh-CN" dirty="0">
                <a:solidFill>
                  <a:srgbClr val="FF0000"/>
                </a:solidFill>
              </a:rPr>
              <a:t>?=1</a:t>
            </a:r>
            <a:endParaRPr lang="zh-CN" altLang="en-US" dirty="0">
              <a:solidFill>
                <a:srgbClr val="FF0000"/>
              </a:solidFill>
            </a:endParaRPr>
          </a:p>
        </p:txBody>
      </p:sp>
      <p:sp>
        <p:nvSpPr>
          <p:cNvPr id="7" name="矩形 8"/>
          <p:cNvSpPr/>
          <p:nvPr/>
        </p:nvSpPr>
        <p:spPr>
          <a:xfrm>
            <a:off x="9428982" y="4124087"/>
            <a:ext cx="2324100" cy="6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Ping Handling</a:t>
            </a:r>
          </a:p>
          <a:p>
            <a:pPr algn="ctr"/>
            <a:r>
              <a:rPr lang="en-US" altLang="zh-CN" dirty="0">
                <a:solidFill>
                  <a:srgbClr val="FF0000"/>
                </a:solidFill>
              </a:rPr>
              <a:t>Set </a:t>
            </a:r>
            <a:r>
              <a:rPr lang="en-US" altLang="zh-CN" dirty="0" err="1">
                <a:solidFill>
                  <a:srgbClr val="FF0000"/>
                </a:solidFill>
              </a:rPr>
              <a:t>first_flag</a:t>
            </a:r>
            <a:r>
              <a:rPr lang="en-US" altLang="zh-CN" dirty="0">
                <a:solidFill>
                  <a:srgbClr val="FF0000"/>
                </a:solidFill>
              </a:rPr>
              <a:t>=0</a:t>
            </a:r>
            <a:endParaRPr lang="zh-CN" altLang="en-US" dirty="0">
              <a:solidFill>
                <a:srgbClr val="FF0000"/>
              </a:solidFill>
            </a:endParaRPr>
          </a:p>
        </p:txBody>
      </p:sp>
      <p:sp>
        <p:nvSpPr>
          <p:cNvPr id="8" name="圆角矩形 9"/>
          <p:cNvSpPr/>
          <p:nvPr/>
        </p:nvSpPr>
        <p:spPr>
          <a:xfrm>
            <a:off x="9930632" y="5198598"/>
            <a:ext cx="1320800" cy="520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End</a:t>
            </a:r>
            <a:endParaRPr lang="zh-CN" altLang="en-US" dirty="0"/>
          </a:p>
        </p:txBody>
      </p:sp>
      <p:cxnSp>
        <p:nvCxnSpPr>
          <p:cNvPr id="9" name="直接连接符 11"/>
          <p:cNvCxnSpPr>
            <a:stCxn id="4" idx="2"/>
          </p:cNvCxnSpPr>
          <p:nvPr/>
        </p:nvCxnSpPr>
        <p:spPr>
          <a:xfrm>
            <a:off x="10591032" y="1727869"/>
            <a:ext cx="0" cy="29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16"/>
          <p:cNvCxnSpPr>
            <a:stCxn id="6" idx="2"/>
            <a:endCxn id="7" idx="0"/>
          </p:cNvCxnSpPr>
          <p:nvPr/>
        </p:nvCxnSpPr>
        <p:spPr>
          <a:xfrm>
            <a:off x="10591032" y="3684576"/>
            <a:ext cx="0" cy="43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8"/>
          <p:cNvCxnSpPr>
            <a:stCxn id="5" idx="2"/>
            <a:endCxn id="6" idx="0"/>
          </p:cNvCxnSpPr>
          <p:nvPr/>
        </p:nvCxnSpPr>
        <p:spPr>
          <a:xfrm>
            <a:off x="10591032" y="2686719"/>
            <a:ext cx="0" cy="362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20"/>
          <p:cNvCxnSpPr>
            <a:endCxn id="5" idx="0"/>
          </p:cNvCxnSpPr>
          <p:nvPr/>
        </p:nvCxnSpPr>
        <p:spPr>
          <a:xfrm>
            <a:off x="10591032" y="1734219"/>
            <a:ext cx="0" cy="159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22"/>
          <p:cNvCxnSpPr>
            <a:stCxn id="7" idx="2"/>
            <a:endCxn id="8" idx="0"/>
          </p:cNvCxnSpPr>
          <p:nvPr/>
        </p:nvCxnSpPr>
        <p:spPr>
          <a:xfrm>
            <a:off x="10591032" y="4759087"/>
            <a:ext cx="0" cy="43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9158068" y="5064369"/>
            <a:ext cx="143296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9158068" y="2883878"/>
            <a:ext cx="0" cy="2180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9158068" y="2883877"/>
            <a:ext cx="143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63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a:xfrm>
            <a:off x="2400300" y="1810061"/>
            <a:ext cx="2208628"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One Ping App</a:t>
            </a:r>
            <a:endParaRPr lang="zh-CN" altLang="en-US" dirty="0"/>
          </a:p>
        </p:txBody>
      </p:sp>
      <p:sp>
        <p:nvSpPr>
          <p:cNvPr id="5" name="Rectangle 5"/>
          <p:cNvSpPr/>
          <p:nvPr/>
        </p:nvSpPr>
        <p:spPr>
          <a:xfrm>
            <a:off x="2400300" y="2862586"/>
            <a:ext cx="2208628"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ONOS Controller</a:t>
            </a:r>
            <a:endParaRPr lang="zh-CN" altLang="en-US" dirty="0"/>
          </a:p>
        </p:txBody>
      </p:sp>
      <p:sp>
        <p:nvSpPr>
          <p:cNvPr id="6" name="Rectangle 6"/>
          <p:cNvSpPr/>
          <p:nvPr/>
        </p:nvSpPr>
        <p:spPr>
          <a:xfrm>
            <a:off x="358140" y="4059147"/>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Device 1</a:t>
            </a:r>
            <a:endParaRPr lang="zh-CN" altLang="en-US" dirty="0"/>
          </a:p>
        </p:txBody>
      </p:sp>
      <p:sp>
        <p:nvSpPr>
          <p:cNvPr id="8" name="Rectangle 8"/>
          <p:cNvSpPr/>
          <p:nvPr/>
        </p:nvSpPr>
        <p:spPr>
          <a:xfrm>
            <a:off x="5227906" y="4045894"/>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Device 3</a:t>
            </a:r>
            <a:endParaRPr lang="zh-CN" altLang="en-US" dirty="0"/>
          </a:p>
        </p:txBody>
      </p:sp>
      <p:sp>
        <p:nvSpPr>
          <p:cNvPr id="9" name="Rectangle 9"/>
          <p:cNvSpPr/>
          <p:nvPr/>
        </p:nvSpPr>
        <p:spPr>
          <a:xfrm>
            <a:off x="358140" y="5199436"/>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Host 1</a:t>
            </a:r>
            <a:endParaRPr lang="zh-CN" altLang="en-US" dirty="0"/>
          </a:p>
        </p:txBody>
      </p:sp>
      <p:sp>
        <p:nvSpPr>
          <p:cNvPr id="10" name="Rectangle 10"/>
          <p:cNvSpPr/>
          <p:nvPr/>
        </p:nvSpPr>
        <p:spPr>
          <a:xfrm>
            <a:off x="5227906" y="5213348"/>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Host 2</a:t>
            </a:r>
            <a:endParaRPr lang="zh-CN" altLang="en-US" dirty="0"/>
          </a:p>
        </p:txBody>
      </p:sp>
      <p:cxnSp>
        <p:nvCxnSpPr>
          <p:cNvPr id="11" name="Straight Arrow Connector 12"/>
          <p:cNvCxnSpPr>
            <a:stCxn id="4" idx="2"/>
            <a:endCxn id="5" idx="0"/>
          </p:cNvCxnSpPr>
          <p:nvPr/>
        </p:nvCxnSpPr>
        <p:spPr>
          <a:xfrm>
            <a:off x="3504614" y="2328001"/>
            <a:ext cx="0" cy="534585"/>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4"/>
          <p:cNvCxnSpPr>
            <a:stCxn id="5" idx="2"/>
            <a:endCxn id="6" idx="0"/>
          </p:cNvCxnSpPr>
          <p:nvPr/>
        </p:nvCxnSpPr>
        <p:spPr>
          <a:xfrm flipH="1">
            <a:off x="1069731" y="3380526"/>
            <a:ext cx="2434883" cy="678621"/>
          </a:xfrm>
          <a:prstGeom prst="straightConnector1">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5"/>
          <p:cNvCxnSpPr>
            <a:stCxn id="5" idx="2"/>
            <a:endCxn id="7" idx="0"/>
          </p:cNvCxnSpPr>
          <p:nvPr/>
        </p:nvCxnSpPr>
        <p:spPr>
          <a:xfrm>
            <a:off x="3504614" y="3380526"/>
            <a:ext cx="0" cy="678621"/>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8"/>
          <p:cNvCxnSpPr>
            <a:stCxn id="5" idx="2"/>
            <a:endCxn id="8" idx="0"/>
          </p:cNvCxnSpPr>
          <p:nvPr/>
        </p:nvCxnSpPr>
        <p:spPr>
          <a:xfrm>
            <a:off x="3504614" y="3380526"/>
            <a:ext cx="2434883" cy="665368"/>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21"/>
          <p:cNvCxnSpPr/>
          <p:nvPr/>
        </p:nvCxnSpPr>
        <p:spPr>
          <a:xfrm flipV="1">
            <a:off x="1158631" y="4577087"/>
            <a:ext cx="0" cy="62234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24"/>
          <p:cNvCxnSpPr>
            <a:stCxn id="8" idx="2"/>
            <a:endCxn id="10" idx="0"/>
          </p:cNvCxnSpPr>
          <p:nvPr/>
        </p:nvCxnSpPr>
        <p:spPr>
          <a:xfrm>
            <a:off x="5939497" y="4563834"/>
            <a:ext cx="0" cy="649514"/>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 idx="3"/>
            <a:endCxn id="8" idx="1"/>
          </p:cNvCxnSpPr>
          <p:nvPr/>
        </p:nvCxnSpPr>
        <p:spPr>
          <a:xfrm flipV="1">
            <a:off x="1781321" y="4304864"/>
            <a:ext cx="3446585" cy="1325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7"/>
          <p:cNvSpPr/>
          <p:nvPr/>
        </p:nvSpPr>
        <p:spPr>
          <a:xfrm>
            <a:off x="2793023" y="4059147"/>
            <a:ext cx="1423181" cy="51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Device 2</a:t>
            </a:r>
            <a:endParaRPr lang="zh-CN" altLang="en-US" dirty="0"/>
          </a:p>
        </p:txBody>
      </p:sp>
      <p:cxnSp>
        <p:nvCxnSpPr>
          <p:cNvPr id="19" name="Straight Arrow Connector 21"/>
          <p:cNvCxnSpPr/>
          <p:nvPr/>
        </p:nvCxnSpPr>
        <p:spPr>
          <a:xfrm flipV="1">
            <a:off x="1311031" y="4577087"/>
            <a:ext cx="0" cy="62234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21"/>
          <p:cNvCxnSpPr/>
          <p:nvPr/>
        </p:nvCxnSpPr>
        <p:spPr>
          <a:xfrm flipV="1">
            <a:off x="714131" y="4590999"/>
            <a:ext cx="0" cy="62234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1"/>
          <p:cNvCxnSpPr/>
          <p:nvPr/>
        </p:nvCxnSpPr>
        <p:spPr>
          <a:xfrm flipV="1">
            <a:off x="561731" y="4590999"/>
            <a:ext cx="0" cy="622349"/>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38741" y="4667689"/>
            <a:ext cx="458780" cy="369332"/>
          </a:xfrm>
          <a:prstGeom prst="rect">
            <a:avLst/>
          </a:prstGeom>
        </p:spPr>
        <p:txBody>
          <a:bodyPr wrap="none">
            <a:spAutoFit/>
          </a:bodyPr>
          <a:lstStyle/>
          <a:p>
            <a:pPr algn="ctr"/>
            <a:r>
              <a:rPr lang="en-US" altLang="zh-CN" dirty="0"/>
              <a:t>…..</a:t>
            </a:r>
            <a:endParaRPr lang="zh-CN" altLang="en-US" dirty="0"/>
          </a:p>
        </p:txBody>
      </p:sp>
      <p:sp>
        <p:nvSpPr>
          <p:cNvPr id="23" name="矩形 22"/>
          <p:cNvSpPr/>
          <p:nvPr/>
        </p:nvSpPr>
        <p:spPr>
          <a:xfrm>
            <a:off x="1392432" y="4709969"/>
            <a:ext cx="777777" cy="307777"/>
          </a:xfrm>
          <a:prstGeom prst="rect">
            <a:avLst/>
          </a:prstGeom>
        </p:spPr>
        <p:txBody>
          <a:bodyPr wrap="none">
            <a:spAutoFit/>
          </a:bodyPr>
          <a:lstStyle/>
          <a:p>
            <a:pPr algn="ctr"/>
            <a:r>
              <a:rPr lang="en-US" altLang="zh-CN" sz="1400" dirty="0">
                <a:solidFill>
                  <a:srgbClr val="FF0000"/>
                </a:solidFill>
              </a:rPr>
              <a:t>ICMP*N</a:t>
            </a:r>
            <a:endParaRPr lang="zh-CN" altLang="en-US" sz="1400" dirty="0">
              <a:solidFill>
                <a:srgbClr val="FF0000"/>
              </a:solidFill>
            </a:endParaRPr>
          </a:p>
        </p:txBody>
      </p:sp>
      <p:cxnSp>
        <p:nvCxnSpPr>
          <p:cNvPr id="24" name="Straight Arrow Connector 14"/>
          <p:cNvCxnSpPr/>
          <p:nvPr/>
        </p:nvCxnSpPr>
        <p:spPr>
          <a:xfrm flipH="1">
            <a:off x="643597" y="3415618"/>
            <a:ext cx="2195732" cy="651064"/>
          </a:xfrm>
          <a:prstGeom prst="straightConnector1">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14"/>
          <p:cNvCxnSpPr/>
          <p:nvPr/>
        </p:nvCxnSpPr>
        <p:spPr>
          <a:xfrm flipH="1">
            <a:off x="371919" y="3385200"/>
            <a:ext cx="2088463" cy="654181"/>
          </a:xfrm>
          <a:prstGeom prst="straightConnector1">
            <a:avLst/>
          </a:prstGeom>
          <a:ln w="381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14131" y="3333769"/>
            <a:ext cx="1092608" cy="307777"/>
          </a:xfrm>
          <a:prstGeom prst="rect">
            <a:avLst/>
          </a:prstGeom>
        </p:spPr>
        <p:txBody>
          <a:bodyPr wrap="none">
            <a:spAutoFit/>
          </a:bodyPr>
          <a:lstStyle/>
          <a:p>
            <a:pPr algn="ctr"/>
            <a:r>
              <a:rPr lang="en-US" altLang="zh-CN" sz="1400" dirty="0" err="1">
                <a:solidFill>
                  <a:srgbClr val="FF0000"/>
                </a:solidFill>
              </a:rPr>
              <a:t>Packet_in</a:t>
            </a:r>
            <a:r>
              <a:rPr lang="en-US" altLang="zh-CN" sz="1400" dirty="0">
                <a:solidFill>
                  <a:srgbClr val="FF0000"/>
                </a:solidFill>
              </a:rPr>
              <a:t>*N</a:t>
            </a:r>
            <a:endParaRPr lang="zh-CN" altLang="en-US" sz="1400" dirty="0">
              <a:solidFill>
                <a:srgbClr val="FF0000"/>
              </a:solidFill>
            </a:endParaRPr>
          </a:p>
        </p:txBody>
      </p:sp>
      <p:sp>
        <p:nvSpPr>
          <p:cNvPr id="31" name="标题 30"/>
          <p:cNvSpPr>
            <a:spLocks noGrp="1"/>
          </p:cNvSpPr>
          <p:nvPr>
            <p:ph type="title"/>
          </p:nvPr>
        </p:nvSpPr>
        <p:spPr>
          <a:xfrm>
            <a:off x="63012" y="-172432"/>
            <a:ext cx="11386038" cy="1982493"/>
          </a:xfrm>
        </p:spPr>
        <p:txBody>
          <a:bodyPr>
            <a:normAutofit/>
          </a:bodyPr>
          <a:lstStyle/>
          <a:p>
            <a:pPr>
              <a:lnSpc>
                <a:spcPct val="150000"/>
              </a:lnSpc>
            </a:pPr>
            <a:r>
              <a:rPr lang="en-US" altLang="zh-CN" sz="2800" dirty="0"/>
              <a:t>Issue #1: Each ping goes up to controller, consuming bandwidth between centralized controller and switches</a:t>
            </a:r>
            <a:endParaRPr lang="zh-CN" altLang="en-US" sz="2800" dirty="0"/>
          </a:p>
        </p:txBody>
      </p:sp>
      <p:sp>
        <p:nvSpPr>
          <p:cNvPr id="32" name="Rectangle 5"/>
          <p:cNvSpPr/>
          <p:nvPr/>
        </p:nvSpPr>
        <p:spPr>
          <a:xfrm>
            <a:off x="7429500" y="2531199"/>
            <a:ext cx="1244600" cy="1961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ONOS Controller</a:t>
            </a:r>
            <a:endParaRPr lang="zh-CN" altLang="en-US" dirty="0"/>
          </a:p>
        </p:txBody>
      </p:sp>
      <p:sp>
        <p:nvSpPr>
          <p:cNvPr id="33" name="Rectangle 5"/>
          <p:cNvSpPr/>
          <p:nvPr/>
        </p:nvSpPr>
        <p:spPr>
          <a:xfrm>
            <a:off x="10644382" y="2531198"/>
            <a:ext cx="1244600" cy="1961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Device</a:t>
            </a:r>
            <a:endParaRPr lang="zh-CN" altLang="en-US" dirty="0"/>
          </a:p>
        </p:txBody>
      </p:sp>
      <p:sp>
        <p:nvSpPr>
          <p:cNvPr id="34" name="下箭头 33"/>
          <p:cNvSpPr/>
          <p:nvPr/>
        </p:nvSpPr>
        <p:spPr>
          <a:xfrm rot="5400000">
            <a:off x="9477629" y="2907550"/>
            <a:ext cx="390769" cy="192749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35" name="矩形 34"/>
          <p:cNvSpPr/>
          <p:nvPr/>
        </p:nvSpPr>
        <p:spPr>
          <a:xfrm>
            <a:off x="8928221" y="4005226"/>
            <a:ext cx="1751313" cy="307777"/>
          </a:xfrm>
          <a:prstGeom prst="rect">
            <a:avLst/>
          </a:prstGeom>
        </p:spPr>
        <p:txBody>
          <a:bodyPr wrap="none">
            <a:spAutoFit/>
          </a:bodyPr>
          <a:lstStyle/>
          <a:p>
            <a:pPr algn="ctr"/>
            <a:r>
              <a:rPr lang="en-US" altLang="zh-CN" sz="1400" dirty="0"/>
              <a:t>ICMP Packet-in again </a:t>
            </a:r>
            <a:endParaRPr lang="zh-CN" altLang="en-US" sz="1400" dirty="0"/>
          </a:p>
        </p:txBody>
      </p:sp>
      <p:sp>
        <p:nvSpPr>
          <p:cNvPr id="38" name="下箭头 37"/>
          <p:cNvSpPr/>
          <p:nvPr/>
        </p:nvSpPr>
        <p:spPr>
          <a:xfrm rot="16200000">
            <a:off x="9459313" y="1941002"/>
            <a:ext cx="390769" cy="194888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sp>
        <p:nvSpPr>
          <p:cNvPr id="39" name="矩形 38"/>
          <p:cNvSpPr/>
          <p:nvPr/>
        </p:nvSpPr>
        <p:spPr>
          <a:xfrm>
            <a:off x="9039305" y="2554809"/>
            <a:ext cx="1230786" cy="307777"/>
          </a:xfrm>
          <a:prstGeom prst="rect">
            <a:avLst/>
          </a:prstGeom>
        </p:spPr>
        <p:txBody>
          <a:bodyPr wrap="none">
            <a:spAutoFit/>
          </a:bodyPr>
          <a:lstStyle/>
          <a:p>
            <a:pPr algn="ctr"/>
            <a:r>
              <a:rPr lang="en-US" altLang="zh-CN" sz="1400" dirty="0"/>
              <a:t>Install Drop FE</a:t>
            </a:r>
            <a:endParaRPr lang="zh-CN" altLang="en-US" sz="1400" dirty="0"/>
          </a:p>
        </p:txBody>
      </p:sp>
      <p:sp>
        <p:nvSpPr>
          <p:cNvPr id="40" name="矩形 39"/>
          <p:cNvSpPr/>
          <p:nvPr/>
        </p:nvSpPr>
        <p:spPr>
          <a:xfrm>
            <a:off x="7301706" y="1794838"/>
            <a:ext cx="1900970" cy="369332"/>
          </a:xfrm>
          <a:prstGeom prst="rect">
            <a:avLst/>
          </a:prstGeom>
        </p:spPr>
        <p:txBody>
          <a:bodyPr wrap="none">
            <a:spAutoFit/>
          </a:bodyPr>
          <a:lstStyle/>
          <a:p>
            <a:r>
              <a:rPr lang="en-US" altLang="zh-CN" dirty="0"/>
              <a:t>Proposed Solution</a:t>
            </a:r>
            <a:endParaRPr lang="zh-CN" altLang="en-US" dirty="0"/>
          </a:p>
        </p:txBody>
      </p:sp>
      <p:sp>
        <p:nvSpPr>
          <p:cNvPr id="41" name="矩形 40"/>
          <p:cNvSpPr/>
          <p:nvPr/>
        </p:nvSpPr>
        <p:spPr>
          <a:xfrm>
            <a:off x="8993404" y="3025992"/>
            <a:ext cx="1310295" cy="307777"/>
          </a:xfrm>
          <a:prstGeom prst="rect">
            <a:avLst/>
          </a:prstGeom>
        </p:spPr>
        <p:txBody>
          <a:bodyPr wrap="none">
            <a:spAutoFit/>
          </a:bodyPr>
          <a:lstStyle/>
          <a:p>
            <a:pPr algn="ctr"/>
            <a:r>
              <a:rPr lang="en-US" altLang="zh-CN" sz="1400" dirty="0"/>
              <a:t>Life span of 60s</a:t>
            </a:r>
            <a:endParaRPr lang="zh-CN" altLang="en-US" sz="1400" dirty="0"/>
          </a:p>
        </p:txBody>
      </p:sp>
      <p:sp>
        <p:nvSpPr>
          <p:cNvPr id="42" name="矩形 41"/>
          <p:cNvSpPr/>
          <p:nvPr/>
        </p:nvSpPr>
        <p:spPr>
          <a:xfrm>
            <a:off x="9243120" y="3474209"/>
            <a:ext cx="916982" cy="307777"/>
          </a:xfrm>
          <a:prstGeom prst="rect">
            <a:avLst/>
          </a:prstGeom>
        </p:spPr>
        <p:txBody>
          <a:bodyPr wrap="none">
            <a:spAutoFit/>
          </a:bodyPr>
          <a:lstStyle/>
          <a:p>
            <a:pPr algn="ctr"/>
            <a:r>
              <a:rPr lang="en-US" altLang="zh-CN" sz="1400" dirty="0"/>
              <a:t>FE expires</a:t>
            </a:r>
            <a:endParaRPr lang="zh-CN" altLang="en-US" sz="1400" dirty="0"/>
          </a:p>
        </p:txBody>
      </p:sp>
    </p:spTree>
    <p:extLst>
      <p:ext uri="{BB962C8B-B14F-4D97-AF65-F5344CB8AC3E}">
        <p14:creationId xmlns:p14="http://schemas.microsoft.com/office/powerpoint/2010/main" val="41658175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1514</Words>
  <Application>Microsoft Office PowerPoint</Application>
  <PresentationFormat>Widescreen</PresentationFormat>
  <Paragraphs>397</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等线</vt:lpstr>
      <vt:lpstr>宋体</vt:lpstr>
      <vt:lpstr>Arial</vt:lpstr>
      <vt:lpstr>Calibri</vt:lpstr>
      <vt:lpstr>Calibri Light</vt:lpstr>
      <vt:lpstr>Times New Roman</vt:lpstr>
      <vt:lpstr>Wingdings</vt:lpstr>
      <vt:lpstr>Office 主题</vt:lpstr>
      <vt:lpstr>Ping Flooding Prevention</vt:lpstr>
      <vt:lpstr>Outline </vt:lpstr>
      <vt:lpstr>One Ping APP</vt:lpstr>
      <vt:lpstr>Requirement Analysis </vt:lpstr>
      <vt:lpstr>Outline </vt:lpstr>
      <vt:lpstr>Basic Design</vt:lpstr>
      <vt:lpstr>Solicit pings to controller:  Adding 1st Flow Entry</vt:lpstr>
      <vt:lpstr>Differentiate 1st ping from the others: Adding first_flag</vt:lpstr>
      <vt:lpstr>Issue #1: Each ping goes up to controller, consuming bandwidth between centralized controller and switches</vt:lpstr>
      <vt:lpstr>Adding 2nd Flow Entry</vt:lpstr>
      <vt:lpstr>Issue #2: Controller needs to be prepared for consecutive packet-in pings before the dropping FE reaches the switch and become effective.</vt:lpstr>
      <vt:lpstr>Handling Rushing-in Pings</vt:lpstr>
      <vt:lpstr>Handling Multiple Hosts </vt:lpstr>
      <vt:lpstr>Handling Multiple Hosts</vt:lpstr>
      <vt:lpstr>Handling Multiple Switches</vt:lpstr>
      <vt:lpstr>PowerPoint Presentation</vt:lpstr>
      <vt:lpstr>Outline </vt:lpstr>
      <vt:lpstr>Building Blocks for Basic Implementation</vt:lpstr>
      <vt:lpstr>PowerPoint Presentation</vt:lpstr>
      <vt:lpstr>PowerPoint Presentation</vt:lpstr>
      <vt:lpstr>Workaround for Hard-timeout</vt:lpstr>
      <vt:lpstr>Demo Basic Functionality </vt:lpstr>
      <vt:lpstr>Demo 1st FE (Static Packet-in rule in Initialization Phase)</vt:lpstr>
      <vt:lpstr>Demo Core code (FE Coverup Feature)</vt:lpstr>
      <vt:lpstr>Demo Multi-Host and Multi-Device Feature</vt:lpstr>
      <vt:lpstr>Demo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pring</dc:creator>
  <cp:lastModifiedBy>邓灵莉</cp:lastModifiedBy>
  <cp:revision>104</cp:revision>
  <dcterms:created xsi:type="dcterms:W3CDTF">2016-04-15T05:46:21Z</dcterms:created>
  <dcterms:modified xsi:type="dcterms:W3CDTF">2016-04-16T05:54:08Z</dcterms:modified>
</cp:coreProperties>
</file>