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9" r:id="rId7"/>
    <p:sldId id="261" r:id="rId8"/>
    <p:sldId id="270"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8" autoAdjust="0"/>
    <p:restoredTop sz="94660"/>
  </p:normalViewPr>
  <p:slideViewPr>
    <p:cSldViewPr snapToGrid="0">
      <p:cViewPr varScale="1">
        <p:scale>
          <a:sx n="74" d="100"/>
          <a:sy n="74" d="100"/>
        </p:scale>
        <p:origin x="4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5/26/2016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5/26/2016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gif"/><Relationship Id="rId13" Type="http://schemas.openxmlformats.org/officeDocument/2006/relationships/image" Target="../media/image21.gif"/><Relationship Id="rId3" Type="http://schemas.openxmlformats.org/officeDocument/2006/relationships/image" Target="../media/image11.gif"/><Relationship Id="rId7" Type="http://schemas.openxmlformats.org/officeDocument/2006/relationships/image" Target="../media/image15.gif"/><Relationship Id="rId12" Type="http://schemas.openxmlformats.org/officeDocument/2006/relationships/image" Target="../media/image20.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gif"/><Relationship Id="rId11" Type="http://schemas.openxmlformats.org/officeDocument/2006/relationships/image" Target="../media/image19.gif"/><Relationship Id="rId5" Type="http://schemas.openxmlformats.org/officeDocument/2006/relationships/image" Target="../media/image13.gif"/><Relationship Id="rId10" Type="http://schemas.openxmlformats.org/officeDocument/2006/relationships/image" Target="../media/image18.gif"/><Relationship Id="rId4" Type="http://schemas.openxmlformats.org/officeDocument/2006/relationships/image" Target="../media/image12.gif"/><Relationship Id="rId9" Type="http://schemas.openxmlformats.org/officeDocument/2006/relationships/image" Target="../media/image17.gif"/></Relationships>
</file>

<file path=ppt/slides/_rels/slide11.xml.rels><?xml version="1.0" encoding="UTF-8" standalone="yes"?>
<Relationships xmlns="http://schemas.openxmlformats.org/package/2006/relationships"><Relationship Id="rId3" Type="http://schemas.openxmlformats.org/officeDocument/2006/relationships/hyperlink" Target="http://www.expoknews.com/a-soriana-la-reconocen-como-una-empresa-sustentable/" TargetMode="External"/><Relationship Id="rId2" Type="http://schemas.openxmlformats.org/officeDocument/2006/relationships/hyperlink" Target="http://www.sorianadomicilio.com/site/default.aspx?p=10025" TargetMode="External"/><Relationship Id="rId1" Type="http://schemas.openxmlformats.org/officeDocument/2006/relationships/slideLayout" Target="../slideLayouts/slideLayout2.xml"/><Relationship Id="rId5" Type="http://schemas.openxmlformats.org/officeDocument/2006/relationships/hyperlink" Target="http://www.sorianadomicilio.com/site/default.aspx?p=10670" TargetMode="External"/><Relationship Id="rId4" Type="http://schemas.openxmlformats.org/officeDocument/2006/relationships/hyperlink" Target="http://recursos.soriana.com/recursos/Resources/InfoFin/InformeAnual/2015/SORIANA_2015.spread.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SUSTENTABILIDAD DE SORIANA</a:t>
            </a:r>
            <a:endParaRPr lang="en-US" dirty="0"/>
          </a:p>
        </p:txBody>
      </p:sp>
      <p:sp>
        <p:nvSpPr>
          <p:cNvPr id="3" name="Subtítulo 2"/>
          <p:cNvSpPr>
            <a:spLocks noGrp="1"/>
          </p:cNvSpPr>
          <p:nvPr>
            <p:ph type="subTitle" idx="1"/>
          </p:nvPr>
        </p:nvSpPr>
        <p:spPr>
          <a:xfrm>
            <a:off x="1931951" y="3808456"/>
            <a:ext cx="8767860" cy="1388165"/>
          </a:xfrm>
        </p:spPr>
        <p:txBody>
          <a:bodyPr>
            <a:normAutofit fontScale="25000" lnSpcReduction="20000"/>
          </a:bodyPr>
          <a:lstStyle/>
          <a:p>
            <a:pPr algn="just"/>
            <a:r>
              <a:rPr lang="es-MX" sz="8000" b="1" u="sng" dirty="0"/>
              <a:t>Integrantes del equipo</a:t>
            </a:r>
          </a:p>
          <a:p>
            <a:pPr algn="just"/>
            <a:r>
              <a:rPr lang="es-MX" sz="8000" dirty="0"/>
              <a:t>Jorge Rafael Sánchez Rodríguez</a:t>
            </a:r>
          </a:p>
          <a:p>
            <a:pPr algn="just"/>
            <a:r>
              <a:rPr lang="es-MX" sz="8000" dirty="0"/>
              <a:t>Fernanda Álvarez Villarruel</a:t>
            </a:r>
          </a:p>
          <a:p>
            <a:pPr algn="just"/>
            <a:r>
              <a:rPr lang="es-MX" sz="8000" dirty="0"/>
              <a:t>Rodrigo Cervantes Saucedo</a:t>
            </a:r>
          </a:p>
          <a:p>
            <a:pPr algn="just"/>
            <a:r>
              <a:rPr lang="es-MX" sz="8000" dirty="0"/>
              <a:t>Valeria Navarro Castellanos</a:t>
            </a:r>
          </a:p>
          <a:p>
            <a:pPr algn="just"/>
            <a:r>
              <a:rPr lang="en-US" sz="8000" dirty="0" err="1"/>
              <a:t>Jonathán</a:t>
            </a:r>
            <a:r>
              <a:rPr lang="en-US" sz="8000" dirty="0"/>
              <a:t> </a:t>
            </a:r>
            <a:r>
              <a:rPr lang="en-US" sz="8000" dirty="0" err="1"/>
              <a:t>Durón</a:t>
            </a:r>
            <a:r>
              <a:rPr lang="en-US" sz="8000" dirty="0"/>
              <a:t> González</a:t>
            </a:r>
          </a:p>
          <a:p>
            <a:endParaRPr lang="en-US" dirty="0"/>
          </a:p>
        </p:txBody>
      </p:sp>
    </p:spTree>
    <p:extLst>
      <p:ext uri="{BB962C8B-B14F-4D97-AF65-F5344CB8AC3E}">
        <p14:creationId xmlns:p14="http://schemas.microsoft.com/office/powerpoint/2010/main" val="18969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2800" b="1" dirty="0" err="1" smtClean="0">
                <a:solidFill>
                  <a:schemeClr val="tx1"/>
                </a:solidFill>
              </a:rPr>
              <a:t>Gestión</a:t>
            </a:r>
            <a:r>
              <a:rPr lang="en-US" sz="2800" b="1" dirty="0" smtClean="0">
                <a:solidFill>
                  <a:schemeClr val="tx1"/>
                </a:solidFill>
              </a:rPr>
              <a:t> </a:t>
            </a:r>
            <a:r>
              <a:rPr lang="en-US" sz="2800" b="1" dirty="0" err="1" smtClean="0">
                <a:solidFill>
                  <a:schemeClr val="tx1"/>
                </a:solidFill>
              </a:rPr>
              <a:t>responsable</a:t>
            </a:r>
            <a:r>
              <a:rPr lang="en-US" sz="2800" b="1" dirty="0" smtClean="0">
                <a:solidFill>
                  <a:schemeClr val="tx1"/>
                </a:solidFill>
              </a:rPr>
              <a:t> y </a:t>
            </a:r>
            <a:r>
              <a:rPr lang="en-US" sz="2800" b="1" dirty="0" err="1" smtClean="0">
                <a:solidFill>
                  <a:schemeClr val="tx1"/>
                </a:solidFill>
              </a:rPr>
              <a:t>sostenible</a:t>
            </a:r>
            <a:r>
              <a:rPr lang="en-US" sz="2800" b="1" dirty="0" smtClean="0">
                <a:solidFill>
                  <a:schemeClr val="tx1"/>
                </a:solidFill>
              </a:rPr>
              <a:t> con la </a:t>
            </a:r>
            <a:r>
              <a:rPr lang="en-US" sz="2800" b="1" dirty="0" err="1" smtClean="0">
                <a:solidFill>
                  <a:schemeClr val="tx1"/>
                </a:solidFill>
              </a:rPr>
              <a:t>cadena</a:t>
            </a:r>
            <a:r>
              <a:rPr lang="en-US" sz="2800" b="1" dirty="0" smtClean="0">
                <a:solidFill>
                  <a:schemeClr val="tx1"/>
                </a:solidFill>
              </a:rPr>
              <a:t> de </a:t>
            </a:r>
            <a:r>
              <a:rPr lang="en-US" sz="2800" b="1" dirty="0" err="1" smtClean="0">
                <a:solidFill>
                  <a:schemeClr val="tx1"/>
                </a:solidFill>
              </a:rPr>
              <a:t>provedores</a:t>
            </a:r>
            <a:endParaRPr lang="en-US" sz="2800" b="1" dirty="0">
              <a:solidFill>
                <a:schemeClr val="tx1"/>
              </a:solidFill>
            </a:endParaRPr>
          </a:p>
        </p:txBody>
      </p:sp>
      <p:sp>
        <p:nvSpPr>
          <p:cNvPr id="3" name="Marcador de contenido 2"/>
          <p:cNvSpPr>
            <a:spLocks noGrp="1"/>
          </p:cNvSpPr>
          <p:nvPr>
            <p:ph idx="1"/>
          </p:nvPr>
        </p:nvSpPr>
        <p:spPr>
          <a:xfrm>
            <a:off x="1143000" y="1700010"/>
            <a:ext cx="9872871" cy="721217"/>
          </a:xfrm>
        </p:spPr>
        <p:txBody>
          <a:bodyPr/>
          <a:lstStyle/>
          <a:p>
            <a:r>
              <a:rPr lang="es-MX" dirty="0"/>
              <a:t>S</a:t>
            </a:r>
            <a:r>
              <a:rPr lang="es-MX" dirty="0" smtClean="0"/>
              <a:t>on </a:t>
            </a:r>
            <a:r>
              <a:rPr lang="es-MX" dirty="0"/>
              <a:t>embarcados más de 175 millones de bultos y más de 552 mil toneladas de productos de forma </a:t>
            </a:r>
            <a:r>
              <a:rPr lang="es-MX" dirty="0" smtClean="0"/>
              <a:t>anual</a:t>
            </a:r>
            <a:r>
              <a:rPr lang="es-MX" dirty="0" smtClean="0"/>
              <a:t>.</a:t>
            </a:r>
          </a:p>
          <a:p>
            <a:endParaRPr lang="es-MX" dirty="0" smtClean="0"/>
          </a:p>
          <a:p>
            <a:endParaRPr lang="en-US" dirty="0"/>
          </a:p>
        </p:txBody>
      </p:sp>
      <p:sp>
        <p:nvSpPr>
          <p:cNvPr id="4" name="Título 1"/>
          <p:cNvSpPr txBox="1">
            <a:spLocks/>
          </p:cNvSpPr>
          <p:nvPr/>
        </p:nvSpPr>
        <p:spPr>
          <a:xfrm>
            <a:off x="1140852" y="1943431"/>
            <a:ext cx="9875520" cy="1491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2800" b="1" dirty="0" err="1" smtClean="0">
                <a:solidFill>
                  <a:schemeClr val="tx1"/>
                </a:solidFill>
              </a:rPr>
              <a:t>Etica</a:t>
            </a:r>
            <a:r>
              <a:rPr lang="en-US" sz="2800" b="1" dirty="0" smtClean="0">
                <a:solidFill>
                  <a:schemeClr val="tx1"/>
                </a:solidFill>
              </a:rPr>
              <a:t> en los </a:t>
            </a:r>
            <a:r>
              <a:rPr lang="en-US" sz="2800" b="1" dirty="0" err="1" smtClean="0">
                <a:solidFill>
                  <a:schemeClr val="tx1"/>
                </a:solidFill>
              </a:rPr>
              <a:t>negocios</a:t>
            </a:r>
            <a:endParaRPr lang="en-US" sz="2800" b="1" dirty="0">
              <a:solidFill>
                <a:schemeClr val="tx1"/>
              </a:solidFill>
            </a:endParaRPr>
          </a:p>
        </p:txBody>
      </p:sp>
      <p:sp>
        <p:nvSpPr>
          <p:cNvPr id="13" name="Rectangle 12"/>
          <p:cNvSpPr/>
          <p:nvPr/>
        </p:nvSpPr>
        <p:spPr>
          <a:xfrm>
            <a:off x="1713426" y="3056370"/>
            <a:ext cx="10246220" cy="369332"/>
          </a:xfrm>
          <a:prstGeom prst="rect">
            <a:avLst/>
          </a:prstGeom>
        </p:spPr>
        <p:txBody>
          <a:bodyPr wrap="square">
            <a:spAutoFit/>
          </a:bodyPr>
          <a:lstStyle/>
          <a:p>
            <a:r>
              <a:rPr lang="es-MX" b="1" dirty="0" smtClean="0">
                <a:solidFill>
                  <a:srgbClr val="E31D1A"/>
                </a:solidFill>
                <a:latin typeface="Tahoma" panose="020B0604030504040204" pitchFamily="34" charset="0"/>
              </a:rPr>
              <a:t>Somos correctos y amables</a:t>
            </a:r>
            <a:endParaRPr lang="es-MX" dirty="0"/>
          </a:p>
        </p:txBody>
      </p:sp>
      <p:sp>
        <p:nvSpPr>
          <p:cNvPr id="20" name="Rectangle 19"/>
          <p:cNvSpPr/>
          <p:nvPr/>
        </p:nvSpPr>
        <p:spPr>
          <a:xfrm>
            <a:off x="1713426" y="3778248"/>
            <a:ext cx="7967871" cy="646331"/>
          </a:xfrm>
          <a:prstGeom prst="rect">
            <a:avLst/>
          </a:prstGeom>
        </p:spPr>
        <p:txBody>
          <a:bodyPr wrap="square">
            <a:spAutoFit/>
          </a:bodyPr>
          <a:lstStyle/>
          <a:p>
            <a:r>
              <a:rPr lang="es-MX" b="1" dirty="0">
                <a:solidFill>
                  <a:srgbClr val="E31D1A"/>
                </a:solidFill>
                <a:latin typeface="Tahoma" panose="020B0604030504040204" pitchFamily="34" charset="0"/>
              </a:rPr>
              <a:t>D</a:t>
            </a:r>
            <a:r>
              <a:rPr lang="es-MX" b="1" dirty="0" smtClean="0">
                <a:solidFill>
                  <a:srgbClr val="E31D1A"/>
                </a:solidFill>
                <a:latin typeface="Tahoma" panose="020B0604030504040204" pitchFamily="34" charset="0"/>
              </a:rPr>
              <a:t>eleitar </a:t>
            </a:r>
            <a:r>
              <a:rPr lang="es-MX" b="1" dirty="0">
                <a:solidFill>
                  <a:srgbClr val="E31D1A"/>
                </a:solidFill>
                <a:latin typeface="Tahoma" panose="020B0604030504040204" pitchFamily="34" charset="0"/>
              </a:rPr>
              <a:t>al cliente</a:t>
            </a:r>
            <a:r>
              <a:rPr lang="es-MX" dirty="0"/>
              <a:t/>
            </a:r>
            <a:br>
              <a:rPr lang="es-MX" dirty="0"/>
            </a:br>
            <a:endParaRPr lang="es-MX" dirty="0"/>
          </a:p>
        </p:txBody>
      </p:sp>
      <p:sp>
        <p:nvSpPr>
          <p:cNvPr id="21" name="Rectangle 20"/>
          <p:cNvSpPr/>
          <p:nvPr/>
        </p:nvSpPr>
        <p:spPr>
          <a:xfrm>
            <a:off x="1713426" y="4429100"/>
            <a:ext cx="3627916" cy="369332"/>
          </a:xfrm>
          <a:prstGeom prst="rect">
            <a:avLst/>
          </a:prstGeom>
        </p:spPr>
        <p:txBody>
          <a:bodyPr wrap="none">
            <a:spAutoFit/>
          </a:bodyPr>
          <a:lstStyle/>
          <a:p>
            <a:r>
              <a:rPr lang="es-MX" b="1" dirty="0" smtClean="0">
                <a:solidFill>
                  <a:srgbClr val="E31D1A"/>
                </a:solidFill>
                <a:latin typeface="Tahoma" panose="020B0604030504040204" pitchFamily="34" charset="0"/>
              </a:rPr>
              <a:t>Cumplimos con los resultados</a:t>
            </a:r>
            <a:endParaRPr lang="es-MX" dirty="0"/>
          </a:p>
        </p:txBody>
      </p:sp>
      <p:sp>
        <p:nvSpPr>
          <p:cNvPr id="22" name="Rectangle 21"/>
          <p:cNvSpPr/>
          <p:nvPr/>
        </p:nvSpPr>
        <p:spPr>
          <a:xfrm>
            <a:off x="1713426" y="5153479"/>
            <a:ext cx="3627916" cy="369332"/>
          </a:xfrm>
          <a:prstGeom prst="rect">
            <a:avLst/>
          </a:prstGeom>
        </p:spPr>
        <p:txBody>
          <a:bodyPr wrap="none">
            <a:spAutoFit/>
          </a:bodyPr>
          <a:lstStyle/>
          <a:p>
            <a:r>
              <a:rPr lang="es-MX" b="1" dirty="0" smtClean="0">
                <a:solidFill>
                  <a:srgbClr val="E31D1A"/>
                </a:solidFill>
                <a:latin typeface="Tahoma" panose="020B0604030504040204" pitchFamily="34" charset="0"/>
              </a:rPr>
              <a:t>Nos anticipamos e innovamos</a:t>
            </a:r>
            <a:endParaRPr lang="es-MX" dirty="0"/>
          </a:p>
        </p:txBody>
      </p:sp>
      <p:sp>
        <p:nvSpPr>
          <p:cNvPr id="23" name="Rectangle 22"/>
          <p:cNvSpPr/>
          <p:nvPr/>
        </p:nvSpPr>
        <p:spPr>
          <a:xfrm>
            <a:off x="1713426" y="5877858"/>
            <a:ext cx="4456669" cy="369332"/>
          </a:xfrm>
          <a:prstGeom prst="rect">
            <a:avLst/>
          </a:prstGeom>
        </p:spPr>
        <p:txBody>
          <a:bodyPr wrap="none">
            <a:spAutoFit/>
          </a:bodyPr>
          <a:lstStyle/>
          <a:p>
            <a:r>
              <a:rPr lang="es-MX" b="1" dirty="0">
                <a:solidFill>
                  <a:srgbClr val="E31D1A"/>
                </a:solidFill>
                <a:latin typeface="Tahoma" panose="020B0604030504040204" pitchFamily="34" charset="0"/>
              </a:rPr>
              <a:t>Estamos comprometidos con Soriana</a:t>
            </a:r>
            <a:endParaRPr lang="es-MX" dirty="0"/>
          </a:p>
        </p:txBody>
      </p:sp>
      <p:pic>
        <p:nvPicPr>
          <p:cNvPr id="1034" name="Picture 10" descr="http://recursos.soriana.com/recursos/resources/InfoInst/Manifiesto/ico1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852" y="3026723"/>
            <a:ext cx="381000"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recursos.soriana.com/recursos/resources/InfoInst/Manifiesto/ico_2_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122" y="3713088"/>
            <a:ext cx="381000" cy="42862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4" descr="http://recursos.soriana.com/recursos/resources/InfoInst/Manifiesto/ico_3_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122" y="4399453"/>
            <a:ext cx="381000"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recursos.soriana.com/recursos/resources/InfoInst/Manifiesto/ico_4_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122" y="5085818"/>
            <a:ext cx="38100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recursos.soriana.com/recursos/resources/InfoInst/Manifiesto/ico_5_5.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9880" y="5723315"/>
            <a:ext cx="38100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recursos.soriana.com/recursos/resources/infoInst/FundacionSoriana/Principios_ltr.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0166" y="3139272"/>
            <a:ext cx="3810000" cy="31432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recursos.soriana.com/recursos/resources/InfoInst/FundacionSoriana/Respeto_ltr.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06944" y="3726604"/>
            <a:ext cx="3735095" cy="42686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recursos.soriana.com/recursos/resources/InfoInst/FundacionSoriana/Servicio_ltr.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06943" y="4192109"/>
            <a:ext cx="3735095" cy="42686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recursos.soriana.com/recursos/resources/InfoInst/FundacionSoriana/Colaboracion_ltr.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6942" y="4643101"/>
            <a:ext cx="3735095" cy="42686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recursos.soriana.com/recursos/resources/InfoInst/FundacionSoriana/Transparencia_ltr.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6941" y="5141602"/>
            <a:ext cx="3735095" cy="426868"/>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recursos.soriana.com/recursos/resources/InfoInst/FundacionSoriana/Conguencia_ltr.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6941" y="5642878"/>
            <a:ext cx="3735095" cy="42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52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BIBLIOGRAFIA</a:t>
            </a:r>
            <a:endParaRPr lang="en-US" dirty="0"/>
          </a:p>
        </p:txBody>
      </p:sp>
      <p:sp>
        <p:nvSpPr>
          <p:cNvPr id="3" name="Marcador de contenido 2"/>
          <p:cNvSpPr>
            <a:spLocks noGrp="1"/>
          </p:cNvSpPr>
          <p:nvPr>
            <p:ph idx="1"/>
          </p:nvPr>
        </p:nvSpPr>
        <p:spPr>
          <a:xfrm>
            <a:off x="1143000" y="1630680"/>
            <a:ext cx="9872871" cy="4465320"/>
          </a:xfrm>
        </p:spPr>
        <p:txBody>
          <a:bodyPr>
            <a:normAutofit/>
          </a:bodyPr>
          <a:lstStyle/>
          <a:p>
            <a:r>
              <a:rPr lang="es-MX" dirty="0" smtClean="0"/>
              <a:t>Económico:</a:t>
            </a:r>
          </a:p>
          <a:p>
            <a:pPr lvl="1"/>
            <a:r>
              <a:rPr lang="es-MX" dirty="0">
                <a:hlinkClick r:id="rId2"/>
              </a:rPr>
              <a:t>http://</a:t>
            </a:r>
            <a:r>
              <a:rPr lang="es-MX" dirty="0" smtClean="0">
                <a:hlinkClick r:id="rId2"/>
              </a:rPr>
              <a:t>www.sorianadomicilio.com/site/default.aspx?p=10025</a:t>
            </a:r>
            <a:endParaRPr lang="es-MX" dirty="0" smtClean="0"/>
          </a:p>
          <a:p>
            <a:pPr lvl="1"/>
            <a:r>
              <a:rPr lang="es-MX" dirty="0">
                <a:hlinkClick r:id="rId3"/>
              </a:rPr>
              <a:t>http://www.expoknews.com/a-soriana-la-reconocen-como-una-empresa-sustentable</a:t>
            </a:r>
            <a:r>
              <a:rPr lang="es-MX" dirty="0" smtClean="0">
                <a:hlinkClick r:id="rId3"/>
              </a:rPr>
              <a:t>/</a:t>
            </a:r>
            <a:endParaRPr lang="es-MX" dirty="0" smtClean="0"/>
          </a:p>
          <a:p>
            <a:pPr lvl="1"/>
            <a:r>
              <a:rPr lang="en-US" dirty="0">
                <a:hlinkClick r:id="rId4"/>
              </a:rPr>
              <a:t>http://recursos.soriana.com/recursos/Resources/InfoFin/InformeAnual/2015/SORIANA_2015.spread.pdf</a:t>
            </a:r>
            <a:endParaRPr lang="en-US" dirty="0"/>
          </a:p>
          <a:p>
            <a:pPr lvl="1"/>
            <a:endParaRPr lang="es-MX" dirty="0" smtClean="0"/>
          </a:p>
          <a:p>
            <a:r>
              <a:rPr lang="es-MX" dirty="0" smtClean="0"/>
              <a:t>Ambiental:</a:t>
            </a:r>
          </a:p>
          <a:p>
            <a:pPr lvl="1"/>
            <a:r>
              <a:rPr lang="en-US" dirty="0" smtClean="0">
                <a:hlinkClick r:id="rId5"/>
              </a:rPr>
              <a:t>http</a:t>
            </a:r>
            <a:r>
              <a:rPr lang="en-US" dirty="0">
                <a:hlinkClick r:id="rId5"/>
              </a:rPr>
              <a:t>://</a:t>
            </a:r>
            <a:r>
              <a:rPr lang="en-US" dirty="0" smtClean="0">
                <a:hlinkClick r:id="rId5"/>
              </a:rPr>
              <a:t>www.sorianadomicilio.com/site/default.aspx?p=10670</a:t>
            </a:r>
            <a:endParaRPr lang="en-US" dirty="0"/>
          </a:p>
          <a:p>
            <a:pPr marL="274320" lvl="1" indent="0">
              <a:buNone/>
            </a:pPr>
            <a:endParaRPr lang="en-US" dirty="0"/>
          </a:p>
          <a:p>
            <a:pPr lvl="1"/>
            <a:r>
              <a:rPr lang="en-US" dirty="0" smtClean="0"/>
              <a:t>Politico</a:t>
            </a:r>
          </a:p>
          <a:p>
            <a:pPr marL="274320" lvl="1" indent="0">
              <a:buNone/>
            </a:pPr>
            <a:r>
              <a:rPr lang="en-US" dirty="0" smtClean="0">
                <a:hlinkClick r:id="rId4"/>
              </a:rPr>
              <a:t>http</a:t>
            </a:r>
            <a:r>
              <a:rPr lang="en-US" dirty="0">
                <a:hlinkClick r:id="rId4"/>
              </a:rPr>
              <a:t>://</a:t>
            </a:r>
            <a:r>
              <a:rPr lang="en-US" dirty="0" smtClean="0">
                <a:hlinkClick r:id="rId4"/>
              </a:rPr>
              <a:t>recursos.soriana.com/recursos/Resources/InfoFin/InformeAnual/2015/SORIANA_2015.spread.pdf</a:t>
            </a:r>
            <a:endParaRPr lang="en-US" dirty="0" smtClean="0"/>
          </a:p>
          <a:p>
            <a:pPr marL="274320" lvl="1" indent="0">
              <a:buNone/>
            </a:pPr>
            <a:endParaRPr lang="en-US" dirty="0" smtClean="0"/>
          </a:p>
          <a:p>
            <a:pPr lvl="1"/>
            <a:endParaRPr lang="en-US" dirty="0" smtClean="0"/>
          </a:p>
        </p:txBody>
      </p:sp>
    </p:spTree>
    <p:extLst>
      <p:ext uri="{BB962C8B-B14F-4D97-AF65-F5344CB8AC3E}">
        <p14:creationId xmlns:p14="http://schemas.microsoft.com/office/powerpoint/2010/main" val="218219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352423"/>
            <a:ext cx="9875520" cy="1356360"/>
          </a:xfrm>
        </p:spPr>
        <p:txBody>
          <a:bodyPr/>
          <a:lstStyle/>
          <a:p>
            <a:r>
              <a:rPr lang="es-MX" dirty="0" smtClean="0"/>
              <a:t>ECONÓMICO</a:t>
            </a:r>
            <a:endParaRPr lang="en-US" dirty="0"/>
          </a:p>
        </p:txBody>
      </p:sp>
      <p:sp>
        <p:nvSpPr>
          <p:cNvPr id="3" name="Marcador de contenido 2"/>
          <p:cNvSpPr>
            <a:spLocks noGrp="1"/>
          </p:cNvSpPr>
          <p:nvPr>
            <p:ph idx="1"/>
          </p:nvPr>
        </p:nvSpPr>
        <p:spPr>
          <a:xfrm>
            <a:off x="868679" y="1463040"/>
            <a:ext cx="8796021" cy="4846320"/>
          </a:xfrm>
        </p:spPr>
        <p:txBody>
          <a:bodyPr>
            <a:normAutofit lnSpcReduction="10000"/>
          </a:bodyPr>
          <a:lstStyle/>
          <a:p>
            <a:pPr marL="45720" indent="0">
              <a:buNone/>
            </a:pPr>
            <a:r>
              <a:rPr lang="es-MX" sz="2400" b="1" dirty="0" smtClean="0">
                <a:solidFill>
                  <a:schemeClr val="tx1"/>
                </a:solidFill>
              </a:rPr>
              <a:t>Con </a:t>
            </a:r>
            <a:r>
              <a:rPr lang="es-MX" sz="2400" b="1" dirty="0">
                <a:solidFill>
                  <a:schemeClr val="tx1"/>
                </a:solidFill>
              </a:rPr>
              <a:t>el programa “Re Si </a:t>
            </a:r>
            <a:r>
              <a:rPr lang="es-MX" sz="2400" b="1" dirty="0" err="1">
                <a:solidFill>
                  <a:schemeClr val="tx1"/>
                </a:solidFill>
              </a:rPr>
              <a:t>Cla</a:t>
            </a:r>
            <a:r>
              <a:rPr lang="es-MX" sz="2400" b="1" dirty="0">
                <a:solidFill>
                  <a:schemeClr val="tx1"/>
                </a:solidFill>
              </a:rPr>
              <a:t>” se recolectaron a través de 20,215 </a:t>
            </a:r>
            <a:r>
              <a:rPr lang="es-MX" sz="2400" b="1" dirty="0" smtClean="0">
                <a:solidFill>
                  <a:schemeClr val="tx1"/>
                </a:solidFill>
              </a:rPr>
              <a:t>clientes:</a:t>
            </a:r>
          </a:p>
          <a:p>
            <a:r>
              <a:rPr lang="es-MX" dirty="0"/>
              <a:t>310 toneladas de productos para </a:t>
            </a:r>
            <a:r>
              <a:rPr lang="es-MX" dirty="0" smtClean="0"/>
              <a:t>reciclar.</a:t>
            </a:r>
          </a:p>
          <a:p>
            <a:r>
              <a:rPr lang="es-MX" dirty="0"/>
              <a:t>50 toneladas de pilas </a:t>
            </a:r>
            <a:r>
              <a:rPr lang="es-MX" dirty="0" smtClean="0"/>
              <a:t>alcalinas.</a:t>
            </a:r>
          </a:p>
          <a:p>
            <a:pPr marL="45720" indent="0">
              <a:buNone/>
            </a:pPr>
            <a:r>
              <a:rPr lang="es-MX" sz="2400" b="1" dirty="0" smtClean="0"/>
              <a:t>Soriana </a:t>
            </a:r>
            <a:r>
              <a:rPr lang="es-MX" sz="2400" b="1" dirty="0"/>
              <a:t>Fundación </a:t>
            </a:r>
            <a:r>
              <a:rPr lang="es-MX" sz="2400" b="1" dirty="0" smtClean="0"/>
              <a:t>apoyó a </a:t>
            </a:r>
            <a:r>
              <a:rPr lang="es-MX" sz="2400" b="1" dirty="0"/>
              <a:t>529 instituciones de beneficencia </a:t>
            </a:r>
            <a:r>
              <a:rPr lang="es-MX" sz="2400" b="1" dirty="0" smtClean="0"/>
              <a:t>con </a:t>
            </a:r>
            <a:r>
              <a:rPr lang="es-MX" sz="2400" b="1" dirty="0"/>
              <a:t>una inversión social superior a los $87.5 millones de </a:t>
            </a:r>
            <a:r>
              <a:rPr lang="es-MX" sz="2400" b="1" dirty="0" smtClean="0"/>
              <a:t>pesos.</a:t>
            </a:r>
          </a:p>
          <a:p>
            <a:pPr marL="45720" indent="0">
              <a:buNone/>
            </a:pPr>
            <a:r>
              <a:rPr lang="en-US" sz="2400" b="1" dirty="0" err="1" smtClean="0">
                <a:solidFill>
                  <a:schemeClr val="tx1"/>
                </a:solidFill>
              </a:rPr>
              <a:t>Transporte</a:t>
            </a:r>
            <a:endParaRPr lang="en-US" sz="2400" b="1" dirty="0" smtClean="0">
              <a:solidFill>
                <a:schemeClr val="tx1"/>
              </a:solidFill>
            </a:endParaRPr>
          </a:p>
          <a:p>
            <a:pPr marL="45720" indent="0">
              <a:buNone/>
            </a:pPr>
            <a:r>
              <a:rPr lang="es-MX" sz="2400" dirty="0" smtClean="0"/>
              <a:t>Tiene una de las redes de </a:t>
            </a:r>
            <a:r>
              <a:rPr lang="es-MX" sz="2400" dirty="0"/>
              <a:t>transportes </a:t>
            </a:r>
            <a:r>
              <a:rPr lang="es-MX" sz="2400" dirty="0" smtClean="0"/>
              <a:t>más </a:t>
            </a:r>
            <a:r>
              <a:rPr lang="es-MX" sz="2400" dirty="0"/>
              <a:t>grandes del país, al contar con un parque vehicular de 434 unidades motrices y 540 remolques, en su mayoría refrigerados. Asimismo, nuestra flota es reconocida por la SEMARNAT dentro del programa de Transporte Limpio por su ahorro de 6,611 Ton de CO 2 en el año. </a:t>
            </a:r>
            <a:endParaRPr lang="en-US" sz="2400" b="1" dirty="0">
              <a:solidFill>
                <a:schemeClr val="tx1"/>
              </a:solidFill>
            </a:endParaRPr>
          </a:p>
        </p:txBody>
      </p:sp>
      <p:pic>
        <p:nvPicPr>
          <p:cNvPr id="1026" name="Picture 2" descr="C:\Users\lap\Desktop\re.si.c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700" y="1708783"/>
            <a:ext cx="21145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1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364864"/>
            <a:ext cx="9875520" cy="1356360"/>
          </a:xfrm>
        </p:spPr>
        <p:txBody>
          <a:bodyPr/>
          <a:lstStyle/>
          <a:p>
            <a:r>
              <a:rPr lang="es-MX" dirty="0" smtClean="0"/>
              <a:t>Productos, servicios y soluciones…</a:t>
            </a:r>
            <a:endParaRPr lang="en-US" dirty="0"/>
          </a:p>
        </p:txBody>
      </p:sp>
      <p:sp>
        <p:nvSpPr>
          <p:cNvPr id="3" name="Marcador de contenido 2"/>
          <p:cNvSpPr>
            <a:spLocks noGrp="1"/>
          </p:cNvSpPr>
          <p:nvPr>
            <p:ph idx="1"/>
          </p:nvPr>
        </p:nvSpPr>
        <p:spPr>
          <a:xfrm>
            <a:off x="564776" y="1721224"/>
            <a:ext cx="9396469" cy="4888846"/>
          </a:xfrm>
        </p:spPr>
        <p:txBody>
          <a:bodyPr>
            <a:normAutofit/>
          </a:bodyPr>
          <a:lstStyle/>
          <a:p>
            <a:pPr algn="just"/>
            <a:r>
              <a:rPr lang="es-MX" sz="2800" b="1" dirty="0" smtClean="0">
                <a:solidFill>
                  <a:schemeClr val="tx1"/>
                </a:solidFill>
              </a:rPr>
              <a:t>Centros de Reciclaje: </a:t>
            </a:r>
            <a:r>
              <a:rPr lang="es-MX" sz="2400" dirty="0" smtClean="0"/>
              <a:t>Permite a clientes llevar productos reciclables (papel, envases de plástico, vidrio y aluminio) a cambio de dinero electrónico.</a:t>
            </a:r>
          </a:p>
          <a:p>
            <a:r>
              <a:rPr lang="es-MX" sz="2800" b="1" dirty="0" smtClean="0">
                <a:solidFill>
                  <a:schemeClr val="tx1"/>
                </a:solidFill>
              </a:rPr>
              <a:t>Acopio de pilas: </a:t>
            </a:r>
            <a:r>
              <a:rPr lang="es-MX" sz="2400" dirty="0" smtClean="0"/>
              <a:t>Recibe pilas para llevar a </a:t>
            </a:r>
            <a:r>
              <a:rPr lang="es-MX" sz="2400" dirty="0" err="1" smtClean="0"/>
              <a:t>Rimsa</a:t>
            </a:r>
            <a:r>
              <a:rPr lang="es-MX" sz="2400" dirty="0" smtClean="0"/>
              <a:t>  y se desechen correctamente</a:t>
            </a:r>
          </a:p>
          <a:p>
            <a:r>
              <a:rPr lang="es-MX" sz="2800" b="1" dirty="0" smtClean="0">
                <a:solidFill>
                  <a:schemeClr val="tx1"/>
                </a:solidFill>
              </a:rPr>
              <a:t>Caravana de reciclaje electrónico:</a:t>
            </a:r>
            <a:r>
              <a:rPr lang="es-MX" sz="2800" dirty="0" smtClean="0"/>
              <a:t> </a:t>
            </a:r>
            <a:r>
              <a:rPr lang="es-MX" sz="2400" dirty="0" smtClean="0"/>
              <a:t>Reciclaje de aparatos electrónicos </a:t>
            </a:r>
          </a:p>
          <a:p>
            <a:r>
              <a:rPr lang="es-MX" sz="2800" b="1" dirty="0" smtClean="0">
                <a:solidFill>
                  <a:schemeClr val="tx1"/>
                </a:solidFill>
              </a:rPr>
              <a:t>Bolsas reutilizable: </a:t>
            </a:r>
            <a:r>
              <a:rPr lang="es-MX" sz="2400" dirty="0" smtClean="0"/>
              <a:t>Promover el uso de bolsas reutilizables, entregando puntos para artículos</a:t>
            </a:r>
            <a:endParaRPr lang="es-MX" sz="2400" b="1" dirty="0" smtClean="0">
              <a:solidFill>
                <a:schemeClr val="tx1"/>
              </a:solidFill>
            </a:endParaRPr>
          </a:p>
          <a:p>
            <a:r>
              <a:rPr lang="es-MX" sz="2800" b="1" dirty="0" smtClean="0">
                <a:solidFill>
                  <a:schemeClr val="tx1"/>
                </a:solidFill>
              </a:rPr>
              <a:t>Empaques plásticos biodegradables: </a:t>
            </a:r>
            <a:r>
              <a:rPr lang="es-MX" sz="2400" dirty="0" smtClean="0"/>
              <a:t>Utilización de bolsas con materiales que permiten que se degraden dentro de 1.5 a 2 años.</a:t>
            </a:r>
            <a:endParaRPr lang="es-MX" sz="2400" b="1" dirty="0">
              <a:solidFill>
                <a:schemeClr val="tx1"/>
              </a:solidFill>
            </a:endParaRPr>
          </a:p>
          <a:p>
            <a:endParaRPr lang="es-MX" sz="2800" b="1" dirty="0" smtClean="0">
              <a:solidFill>
                <a:schemeClr val="tx1"/>
              </a:solidFill>
            </a:endParaRPr>
          </a:p>
          <a:p>
            <a:endParaRPr lang="es-MX" sz="2800" dirty="0" smtClean="0"/>
          </a:p>
          <a:p>
            <a:endParaRPr lang="es-MX" sz="2800" dirty="0" smtClean="0"/>
          </a:p>
          <a:p>
            <a:endParaRPr lang="en-US" dirty="0"/>
          </a:p>
        </p:txBody>
      </p:sp>
      <p:pic>
        <p:nvPicPr>
          <p:cNvPr id="1026" name="Picture 2" descr="http://recursos.soriana.com/recursos/resources/InfoInst/mes_tierra/left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1245" y="218794"/>
            <a:ext cx="2114550" cy="639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157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AMBIENTAL</a:t>
            </a:r>
            <a:endParaRPr lang="en-US" dirty="0"/>
          </a:p>
        </p:txBody>
      </p:sp>
      <p:sp>
        <p:nvSpPr>
          <p:cNvPr id="3" name="Marcador de contenido 2"/>
          <p:cNvSpPr>
            <a:spLocks noGrp="1"/>
          </p:cNvSpPr>
          <p:nvPr>
            <p:ph idx="1"/>
          </p:nvPr>
        </p:nvSpPr>
        <p:spPr>
          <a:xfrm>
            <a:off x="914400" y="4303058"/>
            <a:ext cx="10104120" cy="1873624"/>
          </a:xfrm>
        </p:spPr>
        <p:txBody>
          <a:bodyPr>
            <a:normAutofit fontScale="92500" lnSpcReduction="20000"/>
          </a:bodyPr>
          <a:lstStyle/>
          <a:p>
            <a:pPr marL="45720" indent="0" algn="just">
              <a:buNone/>
            </a:pPr>
            <a:r>
              <a:rPr lang="es-MX" sz="2800" dirty="0" smtClean="0"/>
              <a:t>Se compromete a lograrlo a través de:</a:t>
            </a:r>
          </a:p>
          <a:p>
            <a:pPr marL="45720" indent="0" algn="just">
              <a:buNone/>
            </a:pPr>
            <a:r>
              <a:rPr lang="es-MX" sz="2800" dirty="0"/>
              <a:t>	</a:t>
            </a:r>
            <a:r>
              <a:rPr lang="es-MX" sz="2800" dirty="0" smtClean="0"/>
              <a:t>- Búsqueda y uso de nuevas tecnologías de energía limpia o 	sustentable</a:t>
            </a:r>
          </a:p>
          <a:p>
            <a:pPr marL="45720" indent="0" algn="just">
              <a:buNone/>
            </a:pPr>
            <a:r>
              <a:rPr lang="es-MX" sz="2800" dirty="0"/>
              <a:t>	</a:t>
            </a:r>
            <a:r>
              <a:rPr lang="es-MX" sz="2800" dirty="0" smtClean="0"/>
              <a:t>- Revisión y modificación de practicas operativas para incluir 	criterios ambientales en las operaciones.</a:t>
            </a:r>
          </a:p>
          <a:p>
            <a:pPr marL="45720" indent="0" algn="just">
              <a:buNone/>
            </a:pPr>
            <a:endParaRPr lang="en-US" sz="2800" dirty="0"/>
          </a:p>
        </p:txBody>
      </p:sp>
      <p:pic>
        <p:nvPicPr>
          <p:cNvPr id="2050" name="Picture 2" descr="http://recursos.soriana.com/recursos/resources/Responsabilidad_Social/Politicas_sustentabilidad/politic_sust1_1.jpg"/>
          <p:cNvPicPr>
            <a:picLocks noChangeAspect="1" noChangeArrowheads="1"/>
          </p:cNvPicPr>
          <p:nvPr/>
        </p:nvPicPr>
        <p:blipFill rotWithShape="1">
          <a:blip r:embed="rId2">
            <a:extLst>
              <a:ext uri="{28A0092B-C50C-407E-A947-70E740481C1C}">
                <a14:useLocalDpi xmlns:a14="http://schemas.microsoft.com/office/drawing/2010/main" val="0"/>
              </a:ext>
            </a:extLst>
          </a:blip>
          <a:srcRect t="74195"/>
          <a:stretch/>
        </p:blipFill>
        <p:spPr bwMode="auto">
          <a:xfrm>
            <a:off x="1899538" y="1622262"/>
            <a:ext cx="8362444" cy="26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991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cdn.agrositio.com/imagenes_contenidos/125500_fot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964" y="3294529"/>
            <a:ext cx="3552825" cy="333375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02558" y="349342"/>
            <a:ext cx="8626290" cy="5890374"/>
          </a:xfrm>
        </p:spPr>
        <p:txBody>
          <a:bodyPr>
            <a:normAutofit/>
          </a:bodyPr>
          <a:lstStyle/>
          <a:p>
            <a:pPr marL="45720" indent="0">
              <a:lnSpc>
                <a:spcPct val="100000"/>
              </a:lnSpc>
              <a:buNone/>
            </a:pPr>
            <a:r>
              <a:rPr lang="es-MX" sz="2800" dirty="0"/>
              <a:t>Se compromete a lograrlo a través de</a:t>
            </a:r>
            <a:r>
              <a:rPr lang="es-MX" sz="2800" dirty="0" smtClean="0"/>
              <a:t>:</a:t>
            </a:r>
            <a:endParaRPr lang="en-US" dirty="0" smtClean="0"/>
          </a:p>
          <a:p>
            <a:pPr marL="45720" indent="0" algn="just">
              <a:lnSpc>
                <a:spcPct val="100000"/>
              </a:lnSpc>
              <a:buNone/>
            </a:pPr>
            <a:r>
              <a:rPr lang="es-MX" sz="2800" dirty="0"/>
              <a:t>	</a:t>
            </a:r>
            <a:r>
              <a:rPr lang="es-MX" sz="2800" dirty="0" smtClean="0"/>
              <a:t>- Realizar reportes de datos sobre el desempeño 	ambiental y proporcionarlos a los interesados.</a:t>
            </a:r>
          </a:p>
          <a:p>
            <a:pPr marL="45720" indent="0" algn="just">
              <a:lnSpc>
                <a:spcPct val="100000"/>
              </a:lnSpc>
              <a:buNone/>
            </a:pPr>
            <a:r>
              <a:rPr lang="es-MX" sz="2800" dirty="0"/>
              <a:t>	</a:t>
            </a:r>
            <a:r>
              <a:rPr lang="es-MX" sz="2800" dirty="0" smtClean="0"/>
              <a:t>- Búsqueda de nuevas formas de eficiencia 	energética</a:t>
            </a:r>
          </a:p>
          <a:p>
            <a:pPr marL="45720" indent="0" algn="just">
              <a:lnSpc>
                <a:spcPct val="100000"/>
              </a:lnSpc>
              <a:buNone/>
            </a:pPr>
            <a:r>
              <a:rPr lang="es-MX" sz="2800" dirty="0"/>
              <a:t>	</a:t>
            </a:r>
            <a:r>
              <a:rPr lang="es-MX" sz="2800" dirty="0" smtClean="0"/>
              <a:t>- Búsqueda de organizaciones interesadas con 	colaborar para cumplir los nuevos objetivos.</a:t>
            </a:r>
          </a:p>
          <a:p>
            <a:pPr marL="45720" indent="0" algn="just">
              <a:lnSpc>
                <a:spcPct val="100000"/>
              </a:lnSpc>
              <a:buNone/>
            </a:pPr>
            <a:r>
              <a:rPr lang="es-MX" sz="2800" dirty="0" smtClean="0"/>
              <a:t>	- Programas de capacitación internos sobre 	estrategias para  el ahorro energético y el reciclaje.</a:t>
            </a:r>
            <a:endParaRPr lang="es-MX" sz="2800" dirty="0"/>
          </a:p>
        </p:txBody>
      </p:sp>
    </p:spTree>
    <p:extLst>
      <p:ext uri="{BB962C8B-B14F-4D97-AF65-F5344CB8AC3E}">
        <p14:creationId xmlns:p14="http://schemas.microsoft.com/office/powerpoint/2010/main" val="540767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5460" y="837127"/>
            <a:ext cx="10320412" cy="5258873"/>
          </a:xfrm>
        </p:spPr>
        <p:txBody>
          <a:bodyPr>
            <a:normAutofit/>
          </a:bodyPr>
          <a:lstStyle/>
          <a:p>
            <a:r>
              <a:rPr lang="es-MX" dirty="0"/>
              <a:t>De forma paralela y como parte de las acciones de nuestra política de sustentabilidad, el uso de energía limpia fue uno de los rubros con más alta prioridad destacando </a:t>
            </a:r>
            <a:r>
              <a:rPr lang="es-MX" dirty="0" smtClean="0"/>
              <a:t>que se </a:t>
            </a:r>
            <a:r>
              <a:rPr lang="es-MX" dirty="0"/>
              <a:t>continuó incorporando más tiendas con abastecimiento de energías renovables de parques eólicos ubicados en Oaxaca y Puebla, logrando que en este año el 32% de nuestras unidades de negocio sean ya abastecidas con energía renovable. </a:t>
            </a:r>
            <a:r>
              <a:rPr lang="es-MX" dirty="0" smtClean="0"/>
              <a:t>Actualmente existen 4 campos eólicos en operación.</a:t>
            </a:r>
          </a:p>
          <a:p>
            <a:pPr marL="45720" indent="0">
              <a:buNone/>
            </a:pPr>
            <a:endParaRPr lang="es-MX" dirty="0" smtClean="0"/>
          </a:p>
          <a:p>
            <a:r>
              <a:rPr lang="es-MX" dirty="0" smtClean="0"/>
              <a:t>Asimismo</a:t>
            </a:r>
            <a:r>
              <a:rPr lang="es-MX" dirty="0"/>
              <a:t>, se concluyó la segunda etapa de instalación de paneles fotovoltaicos en sombras de los estacionamientos en algunas de nuestras tiendas y ya se tiene un importante avance en la instalación de luminarias con tecnología LED en los estacionamientos de las tiendas a nivel nacional.</a:t>
            </a:r>
          </a:p>
        </p:txBody>
      </p:sp>
    </p:spTree>
    <p:extLst>
      <p:ext uri="{BB962C8B-B14F-4D97-AF65-F5344CB8AC3E}">
        <p14:creationId xmlns:p14="http://schemas.microsoft.com/office/powerpoint/2010/main" val="240468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SOCIAL</a:t>
            </a:r>
            <a:endParaRPr lang="en-US" dirty="0"/>
          </a:p>
        </p:txBody>
      </p:sp>
      <p:sp>
        <p:nvSpPr>
          <p:cNvPr id="3" name="Marcador de contenido 2"/>
          <p:cNvSpPr>
            <a:spLocks noGrp="1"/>
          </p:cNvSpPr>
          <p:nvPr>
            <p:ph idx="1"/>
          </p:nvPr>
        </p:nvSpPr>
        <p:spPr>
          <a:xfrm>
            <a:off x="1143000" y="1615440"/>
            <a:ext cx="9872871" cy="4480560"/>
          </a:xfrm>
        </p:spPr>
        <p:txBody>
          <a:bodyPr/>
          <a:lstStyle/>
          <a:p>
            <a:pPr marL="45720" indent="0">
              <a:buNone/>
            </a:pPr>
            <a:r>
              <a:rPr lang="es-MX" sz="2800" b="1" dirty="0" smtClean="0">
                <a:solidFill>
                  <a:schemeClr val="tx1"/>
                </a:solidFill>
              </a:rPr>
              <a:t>Prácticas </a:t>
            </a:r>
          </a:p>
          <a:p>
            <a:r>
              <a:rPr lang="es-MX" dirty="0" smtClean="0"/>
              <a:t>SORIANA FUNDACIÓN: Este </a:t>
            </a:r>
            <a:r>
              <a:rPr lang="es-MX" dirty="0"/>
              <a:t>año la inversión social ascendió a $111.9 millones de pesos con los cuales se brindó ayuda a 435 instituciones que beneficiaron a 119,849 niños mexicanos y llevaron alimento a 101,405 personas en todo el país. </a:t>
            </a:r>
            <a:r>
              <a:rPr lang="es-MX" dirty="0" smtClean="0"/>
              <a:t>Se </a:t>
            </a:r>
            <a:r>
              <a:rPr lang="es-MX" dirty="0"/>
              <a:t>otorgó apoyo a 262,515 personas cubriendo diferentes necesidades. </a:t>
            </a:r>
            <a:endParaRPr lang="es-MX" dirty="0" smtClean="0"/>
          </a:p>
          <a:p>
            <a:endParaRPr lang="es-MX" dirty="0"/>
          </a:p>
          <a:p>
            <a:r>
              <a:rPr lang="es-MX" dirty="0"/>
              <a:t>SORIANA UNIVERSIDAD Apoya el crecimiento y superación de nuestros colaboradores, por lo que durante el 2015 se becaron a más de 708 personas en los niveles de educación primaria hasta posgrado</a:t>
            </a:r>
            <a:endParaRPr lang="es-MX" dirty="0" smtClean="0"/>
          </a:p>
        </p:txBody>
      </p:sp>
      <p:pic>
        <p:nvPicPr>
          <p:cNvPr id="1026" name="Picture 2" descr="http://salvationarmyacapulco.s3.amazonaws.com/wp-content/uploads/2015/08/SORIANA_FUNDACION-ALTA-1-300x1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796" y="4979832"/>
            <a:ext cx="28575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89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7280" y="798490"/>
            <a:ext cx="10088592" cy="5297510"/>
          </a:xfrm>
        </p:spPr>
        <p:txBody>
          <a:bodyPr/>
          <a:lstStyle/>
          <a:p>
            <a:r>
              <a:rPr lang="es-MX" dirty="0"/>
              <a:t>Soriana reconoce e impulsa a los pequeños productores regionales (PYMES), como un importante factor en el dinamismo de la economía del país. En 2011 se creó el área de Desarrollo a Pequeños Proveedores, con el fin de otorgar condiciones especiales y la orientación necesaria que permita el desarrollo de las Empresas. Así, en 2015 atendimos 1,748 proveedores y se ofrecieron 670 nuevos productos en tiendas a consideración de nuestra clientela.</a:t>
            </a:r>
          </a:p>
        </p:txBody>
      </p:sp>
    </p:spTree>
    <p:extLst>
      <p:ext uri="{BB962C8B-B14F-4D97-AF65-F5344CB8AC3E}">
        <p14:creationId xmlns:p14="http://schemas.microsoft.com/office/powerpoint/2010/main" val="225217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POLÍTICO</a:t>
            </a:r>
            <a:endParaRPr lang="en-US" dirty="0"/>
          </a:p>
        </p:txBody>
      </p:sp>
      <p:sp>
        <p:nvSpPr>
          <p:cNvPr id="3" name="Marcador de contenido 2"/>
          <p:cNvSpPr>
            <a:spLocks noGrp="1"/>
          </p:cNvSpPr>
          <p:nvPr>
            <p:ph idx="1"/>
          </p:nvPr>
        </p:nvSpPr>
        <p:spPr/>
        <p:txBody>
          <a:bodyPr/>
          <a:lstStyle/>
          <a:p>
            <a:pPr marL="45720" indent="0">
              <a:buNone/>
            </a:pPr>
            <a:r>
              <a:rPr lang="en-US" sz="2800" b="1" dirty="0" err="1" smtClean="0">
                <a:solidFill>
                  <a:schemeClr val="tx1"/>
                </a:solidFill>
              </a:rPr>
              <a:t>Compromiso</a:t>
            </a:r>
            <a:r>
              <a:rPr lang="en-US" sz="2800" b="1" dirty="0" smtClean="0">
                <a:solidFill>
                  <a:schemeClr val="tx1"/>
                </a:solidFill>
              </a:rPr>
              <a:t> y </a:t>
            </a:r>
            <a:r>
              <a:rPr lang="en-US" sz="2800" b="1" dirty="0" err="1" smtClean="0">
                <a:solidFill>
                  <a:schemeClr val="tx1"/>
                </a:solidFill>
              </a:rPr>
              <a:t>satisfacción</a:t>
            </a:r>
            <a:r>
              <a:rPr lang="en-US" sz="2800" b="1" dirty="0" smtClean="0">
                <a:solidFill>
                  <a:schemeClr val="tx1"/>
                </a:solidFill>
              </a:rPr>
              <a:t> con los </a:t>
            </a:r>
            <a:r>
              <a:rPr lang="en-US" sz="2800" b="1" dirty="0" err="1" smtClean="0">
                <a:solidFill>
                  <a:schemeClr val="tx1"/>
                </a:solidFill>
              </a:rPr>
              <a:t>clientes</a:t>
            </a:r>
            <a:r>
              <a:rPr lang="en-US" sz="2800" b="1" dirty="0" smtClean="0">
                <a:solidFill>
                  <a:schemeClr val="tx1"/>
                </a:solidFill>
              </a:rPr>
              <a:t>.</a:t>
            </a:r>
          </a:p>
          <a:p>
            <a:pPr marL="45720" indent="0">
              <a:buNone/>
            </a:pPr>
            <a:r>
              <a:rPr lang="es-MX" dirty="0"/>
              <a:t>Durante 2015, fueron impartidas 221,131 horas de capacitación enfocadas en talleres para reforzar los valores en los diferentes niveles jerárquicos para toda la Empresa con el fin de enfocar nuestras acciones en satisfacer al cliente</a:t>
            </a:r>
            <a:r>
              <a:rPr lang="es-MX" dirty="0" smtClean="0"/>
              <a:t>.</a:t>
            </a:r>
            <a:endParaRPr lang="en-US" b="1" dirty="0">
              <a:solidFill>
                <a:schemeClr val="tx1"/>
              </a:solidFill>
            </a:endParaRPr>
          </a:p>
          <a:p>
            <a:pPr marL="45720" indent="0">
              <a:buNone/>
            </a:pPr>
            <a:r>
              <a:rPr lang="en-US" b="1" dirty="0" err="1" smtClean="0">
                <a:solidFill>
                  <a:schemeClr val="tx1"/>
                </a:solidFill>
              </a:rPr>
              <a:t>Transparencia</a:t>
            </a:r>
            <a:r>
              <a:rPr lang="en-US" b="1" dirty="0" smtClean="0">
                <a:solidFill>
                  <a:schemeClr val="tx1"/>
                </a:solidFill>
              </a:rPr>
              <a:t>:</a:t>
            </a:r>
          </a:p>
          <a:p>
            <a:r>
              <a:rPr lang="en-US" dirty="0" err="1" smtClean="0"/>
              <a:t>Comunicación</a:t>
            </a:r>
            <a:r>
              <a:rPr lang="en-US" dirty="0" smtClean="0"/>
              <a:t> </a:t>
            </a:r>
            <a:r>
              <a:rPr lang="en-US" dirty="0" err="1" smtClean="0"/>
              <a:t>clara</a:t>
            </a:r>
            <a:r>
              <a:rPr lang="en-US" dirty="0" smtClean="0"/>
              <a:t> y </a:t>
            </a:r>
            <a:r>
              <a:rPr lang="en-US" dirty="0" err="1" smtClean="0"/>
              <a:t>abierta</a:t>
            </a:r>
            <a:r>
              <a:rPr lang="en-US" dirty="0" smtClean="0"/>
              <a:t>, </a:t>
            </a:r>
            <a:r>
              <a:rPr lang="en-US" dirty="0" err="1" smtClean="0"/>
              <a:t>interna</a:t>
            </a:r>
            <a:r>
              <a:rPr lang="en-US" dirty="0" smtClean="0"/>
              <a:t> y </a:t>
            </a:r>
            <a:r>
              <a:rPr lang="en-US" dirty="0" err="1" smtClean="0"/>
              <a:t>externamente</a:t>
            </a:r>
            <a:r>
              <a:rPr lang="en-US" dirty="0" smtClean="0"/>
              <a:t> a la </a:t>
            </a:r>
            <a:r>
              <a:rPr lang="en-US" dirty="0" err="1" smtClean="0"/>
              <a:t>organización</a:t>
            </a:r>
            <a:r>
              <a:rPr lang="en-US" dirty="0" smtClean="0"/>
              <a:t>, </a:t>
            </a:r>
            <a:r>
              <a:rPr lang="en-US" dirty="0" err="1" smtClean="0"/>
              <a:t>como</a:t>
            </a:r>
            <a:r>
              <a:rPr lang="en-US" dirty="0" smtClean="0"/>
              <a:t> clave del </a:t>
            </a:r>
            <a:r>
              <a:rPr lang="en-US" dirty="0" err="1" smtClean="0"/>
              <a:t>éxito</a:t>
            </a:r>
            <a:r>
              <a:rPr lang="en-US" dirty="0" smtClean="0"/>
              <a:t> de la </a:t>
            </a:r>
            <a:r>
              <a:rPr lang="en-US" dirty="0" err="1" smtClean="0"/>
              <a:t>gerencia</a:t>
            </a:r>
            <a:r>
              <a:rPr lang="en-US" dirty="0" smtClean="0"/>
              <a:t> del </a:t>
            </a:r>
            <a:r>
              <a:rPr lang="en-US" dirty="0" err="1" smtClean="0"/>
              <a:t>programa</a:t>
            </a:r>
            <a:r>
              <a:rPr lang="en-US" dirty="0" smtClean="0"/>
              <a:t> de </a:t>
            </a:r>
            <a:r>
              <a:rPr lang="en-US" dirty="0" err="1" smtClean="0"/>
              <a:t>sustentabilidad</a:t>
            </a:r>
            <a:r>
              <a:rPr lang="en-US" dirty="0" smtClean="0"/>
              <a:t>.</a:t>
            </a:r>
          </a:p>
          <a:p>
            <a:endParaRPr lang="en-US" dirty="0"/>
          </a:p>
          <a:p>
            <a:endParaRPr lang="en-US" dirty="0"/>
          </a:p>
        </p:txBody>
      </p:sp>
    </p:spTree>
    <p:extLst>
      <p:ext uri="{BB962C8B-B14F-4D97-AF65-F5344CB8AC3E}">
        <p14:creationId xmlns:p14="http://schemas.microsoft.com/office/powerpoint/2010/main" val="4178387114"/>
      </p:ext>
    </p:extLst>
  </p:cSld>
  <p:clrMapOvr>
    <a:masterClrMapping/>
  </p:clrMapOvr>
</p:sld>
</file>

<file path=ppt/theme/theme1.xml><?xml version="1.0" encoding="utf-8"?>
<a:theme xmlns:a="http://schemas.openxmlformats.org/drawingml/2006/main" name="Bas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2194</TotalTime>
  <Words>673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Tahoma</vt:lpstr>
      <vt:lpstr>Base</vt:lpstr>
      <vt:lpstr>SUSTENTABILIDAD DE SORIANA</vt:lpstr>
      <vt:lpstr>ECONÓMICO</vt:lpstr>
      <vt:lpstr>Productos, servicios y soluciones…</vt:lpstr>
      <vt:lpstr>AMBIENTAL</vt:lpstr>
      <vt:lpstr>PowerPoint Presentation</vt:lpstr>
      <vt:lpstr>PowerPoint Presentation</vt:lpstr>
      <vt:lpstr>SOCIAL</vt:lpstr>
      <vt:lpstr>PowerPoint Presentation</vt:lpstr>
      <vt:lpstr>POLÍTICO</vt:lpstr>
      <vt:lpstr>Gestión responsable y sostenible con la cadena de provedores</vt:lpstr>
      <vt:lpstr>BIBLIOGRAFIA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SUSTENTABILIDAD DE SORIANA</dc:title>
  <dc:creator>fernanda alvarez villaruel</dc:creator>
  <cp:lastModifiedBy>rodrigo cervantes saucedo</cp:lastModifiedBy>
  <cp:revision>22</cp:revision>
  <dcterms:created xsi:type="dcterms:W3CDTF">2016-05-25T03:47:48Z</dcterms:created>
  <dcterms:modified xsi:type="dcterms:W3CDTF">2016-05-26T17:04:27Z</dcterms:modified>
</cp:coreProperties>
</file>