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June</a:t>
            </a:r>
            <a:r>
              <a:rPr dirty="0" spc="-30"/>
              <a:t> </a:t>
            </a:r>
            <a:r>
              <a:rPr dirty="0" spc="-5"/>
              <a:t>19,</a:t>
            </a:r>
            <a:r>
              <a:rPr dirty="0" spc="-25"/>
              <a:t> </a:t>
            </a:r>
            <a:r>
              <a:rPr dirty="0" spc="-1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Lucas</a:t>
            </a:r>
            <a:r>
              <a:rPr dirty="0" spc="-15"/>
              <a:t> </a:t>
            </a:r>
            <a:r>
              <a:rPr dirty="0" spc="-5"/>
              <a:t>Galvão</a:t>
            </a:r>
            <a:r>
              <a:rPr dirty="0" spc="-10"/>
              <a:t> </a:t>
            </a:r>
            <a:r>
              <a:rPr dirty="0" spc="-5"/>
              <a:t>Janot</a:t>
            </a:r>
            <a:r>
              <a:rPr dirty="0" spc="120"/>
              <a:t> </a:t>
            </a:r>
            <a:r>
              <a:rPr dirty="0" spc="-5"/>
              <a:t>(CEUB)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60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10"/>
              <a:t>15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99" y="326466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008782" y="326069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86584" y="326069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39070" y="3254349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75901" y="326069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31909" y="326704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43008" y="326069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19209" y="325434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86328" y="3254349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10127" y="326069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86328" y="3292449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53434" y="325434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8482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5833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4349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50"/>
            <a:ext cx="4608195" cy="319405"/>
          </a:xfrm>
          <a:custGeom>
            <a:avLst/>
            <a:gdLst/>
            <a:ahLst/>
            <a:cxnLst/>
            <a:rect l="l" t="t" r="r" b="b"/>
            <a:pathLst>
              <a:path w="4608195" h="319405">
                <a:moveTo>
                  <a:pt x="4608004" y="0"/>
                </a:moveTo>
                <a:lnTo>
                  <a:pt x="0" y="0"/>
                </a:lnTo>
                <a:lnTo>
                  <a:pt x="0" y="319036"/>
                </a:lnTo>
                <a:lnTo>
                  <a:pt x="4608004" y="31903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June</a:t>
            </a:r>
            <a:r>
              <a:rPr dirty="0" spc="-30"/>
              <a:t> </a:t>
            </a:r>
            <a:r>
              <a:rPr dirty="0" spc="-5"/>
              <a:t>19,</a:t>
            </a:r>
            <a:r>
              <a:rPr dirty="0" spc="-25"/>
              <a:t> </a:t>
            </a:r>
            <a:r>
              <a:rPr dirty="0" spc="-1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Lucas</a:t>
            </a:r>
            <a:r>
              <a:rPr dirty="0" spc="-15"/>
              <a:t> </a:t>
            </a:r>
            <a:r>
              <a:rPr dirty="0" spc="-5"/>
              <a:t>Galvão</a:t>
            </a:r>
            <a:r>
              <a:rPr dirty="0" spc="-10"/>
              <a:t> </a:t>
            </a:r>
            <a:r>
              <a:rPr dirty="0" spc="-5"/>
              <a:t>Janot</a:t>
            </a:r>
            <a:r>
              <a:rPr dirty="0" spc="120"/>
              <a:t> </a:t>
            </a:r>
            <a:r>
              <a:rPr dirty="0" spc="-5"/>
              <a:t>(CEUB)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60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10"/>
              <a:t>15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99" y="326466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008782" y="326069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86584" y="326069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39070" y="3254349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75901" y="326069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31909" y="326704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43008" y="326069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19209" y="325434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86328" y="3254349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10127" y="326069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86328" y="3292449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53434" y="325434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8482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5833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4349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50"/>
            <a:ext cx="4608195" cy="319405"/>
          </a:xfrm>
          <a:custGeom>
            <a:avLst/>
            <a:gdLst/>
            <a:ahLst/>
            <a:cxnLst/>
            <a:rect l="l" t="t" r="r" b="b"/>
            <a:pathLst>
              <a:path w="4608195" h="319405">
                <a:moveTo>
                  <a:pt x="4608004" y="0"/>
                </a:moveTo>
                <a:lnTo>
                  <a:pt x="0" y="0"/>
                </a:lnTo>
                <a:lnTo>
                  <a:pt x="0" y="319036"/>
                </a:lnTo>
                <a:lnTo>
                  <a:pt x="4608004" y="31903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June</a:t>
            </a:r>
            <a:r>
              <a:rPr dirty="0" spc="-30"/>
              <a:t> </a:t>
            </a:r>
            <a:r>
              <a:rPr dirty="0" spc="-5"/>
              <a:t>19,</a:t>
            </a:r>
            <a:r>
              <a:rPr dirty="0" spc="-25"/>
              <a:t> </a:t>
            </a:r>
            <a:r>
              <a:rPr dirty="0" spc="-10"/>
              <a:t>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Lucas</a:t>
            </a:r>
            <a:r>
              <a:rPr dirty="0" spc="-15"/>
              <a:t> </a:t>
            </a:r>
            <a:r>
              <a:rPr dirty="0" spc="-5"/>
              <a:t>Galvão</a:t>
            </a:r>
            <a:r>
              <a:rPr dirty="0" spc="-10"/>
              <a:t> </a:t>
            </a:r>
            <a:r>
              <a:rPr dirty="0" spc="-5"/>
              <a:t>Janot</a:t>
            </a:r>
            <a:r>
              <a:rPr dirty="0" spc="120"/>
              <a:t> </a:t>
            </a:r>
            <a:r>
              <a:rPr dirty="0" spc="-5"/>
              <a:t>(CEUB)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60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10"/>
              <a:t>15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June</a:t>
            </a:r>
            <a:r>
              <a:rPr dirty="0" spc="-30"/>
              <a:t> </a:t>
            </a:r>
            <a:r>
              <a:rPr dirty="0" spc="-5"/>
              <a:t>19,</a:t>
            </a:r>
            <a:r>
              <a:rPr dirty="0" spc="-25"/>
              <a:t> </a:t>
            </a:r>
            <a:r>
              <a:rPr dirty="0" spc="-10"/>
              <a:t>2023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Lucas</a:t>
            </a:r>
            <a:r>
              <a:rPr dirty="0" spc="-15"/>
              <a:t> </a:t>
            </a:r>
            <a:r>
              <a:rPr dirty="0" spc="-5"/>
              <a:t>Galvão</a:t>
            </a:r>
            <a:r>
              <a:rPr dirty="0" spc="-10"/>
              <a:t> </a:t>
            </a:r>
            <a:r>
              <a:rPr dirty="0" spc="-5"/>
              <a:t>Janot</a:t>
            </a:r>
            <a:r>
              <a:rPr dirty="0" spc="120"/>
              <a:t> </a:t>
            </a:r>
            <a:r>
              <a:rPr dirty="0" spc="-5"/>
              <a:t>(CEUB)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60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10"/>
              <a:t>15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June</a:t>
            </a:r>
            <a:r>
              <a:rPr dirty="0" spc="-30"/>
              <a:t> </a:t>
            </a:r>
            <a:r>
              <a:rPr dirty="0" spc="-5"/>
              <a:t>19,</a:t>
            </a:r>
            <a:r>
              <a:rPr dirty="0" spc="-25"/>
              <a:t> </a:t>
            </a:r>
            <a:r>
              <a:rPr dirty="0" spc="-10"/>
              <a:t>2023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Lucas</a:t>
            </a:r>
            <a:r>
              <a:rPr dirty="0" spc="-15"/>
              <a:t> </a:t>
            </a:r>
            <a:r>
              <a:rPr dirty="0" spc="-5"/>
              <a:t>Galvão</a:t>
            </a:r>
            <a:r>
              <a:rPr dirty="0" spc="-10"/>
              <a:t> </a:t>
            </a:r>
            <a:r>
              <a:rPr dirty="0" spc="-5"/>
              <a:t>Janot</a:t>
            </a:r>
            <a:r>
              <a:rPr dirty="0" spc="120"/>
              <a:t> </a:t>
            </a:r>
            <a:r>
              <a:rPr dirty="0" spc="-5"/>
              <a:t>(CEUB)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60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10"/>
              <a:t>15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99" y="326466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008782" y="326069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86584" y="326069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39070" y="3254349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75901" y="326069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31909" y="326704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43008" y="326069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19209" y="325434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86328" y="3254349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10127" y="326069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86328" y="3292449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53434" y="325434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8482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5833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4349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4750"/>
            <a:ext cx="4419498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379" y="956171"/>
            <a:ext cx="4325340" cy="149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537038" y="3353277"/>
            <a:ext cx="426720" cy="9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June</a:t>
            </a:r>
            <a:r>
              <a:rPr dirty="0" spc="-30"/>
              <a:t> </a:t>
            </a:r>
            <a:r>
              <a:rPr dirty="0" spc="-5"/>
              <a:t>19,</a:t>
            </a:r>
            <a:r>
              <a:rPr dirty="0" spc="-25"/>
              <a:t> </a:t>
            </a:r>
            <a:r>
              <a:rPr dirty="0" spc="-1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49173" y="3353277"/>
            <a:ext cx="838200" cy="9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Lucas</a:t>
            </a:r>
            <a:r>
              <a:rPr dirty="0" spc="-15"/>
              <a:t> </a:t>
            </a:r>
            <a:r>
              <a:rPr dirty="0" spc="-5"/>
              <a:t>Galvão</a:t>
            </a:r>
            <a:r>
              <a:rPr dirty="0" spc="-10"/>
              <a:t> </a:t>
            </a:r>
            <a:r>
              <a:rPr dirty="0" spc="-5"/>
              <a:t>Janot</a:t>
            </a:r>
            <a:r>
              <a:rPr dirty="0" spc="120"/>
              <a:t> </a:t>
            </a:r>
            <a:r>
              <a:rPr dirty="0" spc="-5"/>
              <a:t>(CEUB)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24819" y="3353277"/>
            <a:ext cx="268604" cy="9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60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10"/>
              <a:t>15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slide" Target="slide1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slide" Target="slide1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slide" Target="slide1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slide" Target="slide1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slide" Target="slide1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slide" Target="slide1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www.ebi.ac.uk/chembl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slide" Target="slide1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" Target="slide1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slide" Target="slide1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slide" Target="slide1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slide" Target="slide1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1.png"/><Relationship Id="rId10" Type="http://schemas.openxmlformats.org/officeDocument/2006/relationships/slide" Target="slide1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Relationship Id="rId9" Type="http://schemas.openxmlformats.org/officeDocument/2006/relationships/image" Target="../media/image12.png"/><Relationship Id="rId10" Type="http://schemas.openxmlformats.org/officeDocument/2006/relationships/slide" Target="slide1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3.png"/><Relationship Id="rId10" Type="http://schemas.openxmlformats.org/officeDocument/2006/relationships/slide" Target="slide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418" y="906957"/>
            <a:ext cx="4558030" cy="509905"/>
            <a:chOff x="50418" y="906957"/>
            <a:chExt cx="4558030" cy="509905"/>
          </a:xfrm>
        </p:grpSpPr>
        <p:sp>
          <p:nvSpPr>
            <p:cNvPr id="3" name="object 3"/>
            <p:cNvSpPr/>
            <p:nvPr/>
          </p:nvSpPr>
          <p:spPr>
            <a:xfrm>
              <a:off x="50418" y="906957"/>
              <a:ext cx="4507230" cy="82550"/>
            </a:xfrm>
            <a:custGeom>
              <a:avLst/>
              <a:gdLst/>
              <a:ahLst/>
              <a:cxnLst/>
              <a:rect l="l" t="t" r="r" b="b"/>
              <a:pathLst>
                <a:path w="4507230" h="82550">
                  <a:moveTo>
                    <a:pt x="445641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507218" y="82384"/>
                  </a:lnTo>
                  <a:lnTo>
                    <a:pt x="4507218" y="50800"/>
                  </a:lnTo>
                  <a:lnTo>
                    <a:pt x="4503209" y="31075"/>
                  </a:lnTo>
                  <a:lnTo>
                    <a:pt x="4492295" y="14922"/>
                  </a:lnTo>
                  <a:lnTo>
                    <a:pt x="4476142" y="4008"/>
                  </a:lnTo>
                  <a:lnTo>
                    <a:pt x="4456417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1219" y="970220"/>
              <a:ext cx="4507230" cy="447040"/>
            </a:xfrm>
            <a:custGeom>
              <a:avLst/>
              <a:gdLst/>
              <a:ahLst/>
              <a:cxnLst/>
              <a:rect l="l" t="t" r="r" b="b"/>
              <a:pathLst>
                <a:path w="4507230" h="447040">
                  <a:moveTo>
                    <a:pt x="4507218" y="0"/>
                  </a:moveTo>
                  <a:lnTo>
                    <a:pt x="0" y="0"/>
                  </a:lnTo>
                  <a:lnTo>
                    <a:pt x="0" y="446630"/>
                  </a:lnTo>
                  <a:lnTo>
                    <a:pt x="4507218" y="446630"/>
                  </a:lnTo>
                  <a:lnTo>
                    <a:pt x="45072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0418" y="951383"/>
              <a:ext cx="4507230" cy="415290"/>
            </a:xfrm>
            <a:custGeom>
              <a:avLst/>
              <a:gdLst/>
              <a:ahLst/>
              <a:cxnLst/>
              <a:rect l="l" t="t" r="r" b="b"/>
              <a:pathLst>
                <a:path w="4507230" h="415290">
                  <a:moveTo>
                    <a:pt x="4507218" y="0"/>
                  </a:moveTo>
                  <a:lnTo>
                    <a:pt x="0" y="0"/>
                  </a:lnTo>
                  <a:lnTo>
                    <a:pt x="0" y="363866"/>
                  </a:lnTo>
                  <a:lnTo>
                    <a:pt x="4008" y="383591"/>
                  </a:lnTo>
                  <a:lnTo>
                    <a:pt x="14922" y="399744"/>
                  </a:lnTo>
                  <a:lnTo>
                    <a:pt x="31075" y="410658"/>
                  </a:lnTo>
                  <a:lnTo>
                    <a:pt x="50800" y="414666"/>
                  </a:lnTo>
                  <a:lnTo>
                    <a:pt x="4456417" y="414666"/>
                  </a:lnTo>
                  <a:lnTo>
                    <a:pt x="4476142" y="410658"/>
                  </a:lnTo>
                  <a:lnTo>
                    <a:pt x="4492295" y="399744"/>
                  </a:lnTo>
                  <a:lnTo>
                    <a:pt x="4503209" y="383591"/>
                  </a:lnTo>
                  <a:lnTo>
                    <a:pt x="4507218" y="363866"/>
                  </a:lnTo>
                  <a:lnTo>
                    <a:pt x="4507218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65035" y="1023909"/>
            <a:ext cx="28771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Database</a:t>
            </a: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Characterization</a:t>
            </a: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Report</a:t>
            </a: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3963" y="1553615"/>
            <a:ext cx="9201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Arial MT"/>
                <a:cs typeface="Arial MT"/>
              </a:rPr>
              <a:t>Lucas</a:t>
            </a:r>
            <a:r>
              <a:rPr dirty="0" sz="800" spc="-2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Galvão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Janot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3424" y="1853955"/>
            <a:ext cx="20129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0">
                <a:latin typeface="Arial MT"/>
                <a:cs typeface="Arial MT"/>
              </a:rPr>
              <a:t>CEUB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0493" y="2104617"/>
            <a:ext cx="6673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 MT"/>
                <a:cs typeface="Arial MT"/>
              </a:rPr>
              <a:t>June</a:t>
            </a:r>
            <a:r>
              <a:rPr dirty="0" sz="800" spc="-3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19,</a:t>
            </a:r>
            <a:r>
              <a:rPr dirty="0" sz="800" spc="-3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2023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9434"/>
            <a:ext cx="4608195" cy="106680"/>
            <a:chOff x="0" y="3349434"/>
            <a:chExt cx="4608195" cy="106680"/>
          </a:xfrm>
        </p:grpSpPr>
        <p:sp>
          <p:nvSpPr>
            <p:cNvPr id="11" name="object 11"/>
            <p:cNvSpPr/>
            <p:nvPr/>
          </p:nvSpPr>
          <p:spPr>
            <a:xfrm>
              <a:off x="0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35976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71952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Lucas</a:t>
            </a:r>
            <a:r>
              <a:rPr dirty="0" spc="-15"/>
              <a:t> </a:t>
            </a:r>
            <a:r>
              <a:rPr dirty="0" spc="-5"/>
              <a:t>Galvão</a:t>
            </a:r>
            <a:r>
              <a:rPr dirty="0" spc="-10"/>
              <a:t> </a:t>
            </a:r>
            <a:r>
              <a:rPr dirty="0" spc="-5"/>
              <a:t>Janot</a:t>
            </a:r>
            <a:r>
              <a:rPr dirty="0" spc="120"/>
              <a:t> </a:t>
            </a:r>
            <a:r>
              <a:rPr dirty="0" spc="-5"/>
              <a:t>(CEUB)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38070" y="3353277"/>
            <a:ext cx="532130" cy="96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500" spc="-1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Chembl</a:t>
            </a:r>
            <a:r>
              <a:rPr dirty="0" sz="500" spc="-25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Database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June</a:t>
            </a:r>
            <a:r>
              <a:rPr dirty="0" spc="-30"/>
              <a:t> </a:t>
            </a:r>
            <a:r>
              <a:rPr dirty="0" spc="-5"/>
              <a:t>19,</a:t>
            </a:r>
            <a:r>
              <a:rPr dirty="0" spc="-25"/>
              <a:t> </a:t>
            </a:r>
            <a:r>
              <a:rPr dirty="0" spc="-10"/>
              <a:t>2023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5"/>
              <a:t>10</a:t>
            </a:fld>
            <a:r>
              <a:rPr dirty="0" spc="-60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10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4750"/>
            <a:ext cx="173228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0"/>
              <a:t>Variables</a:t>
            </a:r>
            <a:r>
              <a:rPr dirty="0" spc="-25"/>
              <a:t> </a:t>
            </a:r>
            <a:r>
              <a:rPr dirty="0" spc="-10"/>
              <a:t>Summary</a:t>
            </a:r>
            <a:r>
              <a:rPr dirty="0" spc="-25"/>
              <a:t> </a:t>
            </a:r>
            <a:r>
              <a:rPr dirty="0" spc="-5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408" y="954303"/>
            <a:ext cx="55638" cy="556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667" y="1116939"/>
            <a:ext cx="44831" cy="448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0667" y="1243469"/>
            <a:ext cx="44831" cy="448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667" y="1369999"/>
            <a:ext cx="44831" cy="448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667" y="1496517"/>
            <a:ext cx="44831" cy="448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0667" y="1623047"/>
            <a:ext cx="44831" cy="4483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90956" y="849371"/>
            <a:ext cx="979805" cy="85153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800" spc="-20" b="1">
                <a:latin typeface="Arial"/>
                <a:cs typeface="Arial"/>
              </a:rPr>
              <a:t>Type:</a:t>
            </a:r>
            <a:endParaRPr sz="800">
              <a:latin typeface="Arial"/>
              <a:cs typeface="Arial"/>
            </a:endParaRPr>
          </a:p>
          <a:p>
            <a:pPr marL="214629" marR="5080">
              <a:lnSpc>
                <a:spcPct val="118600"/>
              </a:lnSpc>
              <a:spcBef>
                <a:spcPts val="175"/>
              </a:spcBef>
            </a:pPr>
            <a:r>
              <a:rPr dirty="0" sz="700" spc="-5" b="1">
                <a:latin typeface="Arial"/>
                <a:cs typeface="Arial"/>
              </a:rPr>
              <a:t>Length:</a:t>
            </a:r>
            <a:r>
              <a:rPr dirty="0" sz="700" spc="25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2,354,965 </a:t>
            </a:r>
            <a:r>
              <a:rPr dirty="0" sz="700" spc="-180">
                <a:latin typeface="Arial MT"/>
                <a:cs typeface="Arial MT"/>
              </a:rPr>
              <a:t> </a:t>
            </a:r>
            <a:r>
              <a:rPr dirty="0" sz="700" spc="-10" b="1">
                <a:latin typeface="Arial"/>
                <a:cs typeface="Arial"/>
              </a:rPr>
              <a:t>Class:</a:t>
            </a:r>
            <a:r>
              <a:rPr dirty="0" sz="700" spc="-5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Character </a:t>
            </a:r>
            <a:r>
              <a:rPr dirty="0" sz="700" spc="-5">
                <a:latin typeface="Arial MT"/>
                <a:cs typeface="Arial MT"/>
              </a:rPr>
              <a:t> </a:t>
            </a:r>
            <a:r>
              <a:rPr dirty="0" sz="700" spc="-5" b="1">
                <a:latin typeface="Arial"/>
                <a:cs typeface="Arial"/>
              </a:rPr>
              <a:t>Mode:</a:t>
            </a:r>
            <a:r>
              <a:rPr dirty="0" sz="700" spc="45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Character </a:t>
            </a:r>
            <a:r>
              <a:rPr dirty="0" sz="700" spc="-5">
                <a:latin typeface="Arial MT"/>
                <a:cs typeface="Arial MT"/>
              </a:rPr>
              <a:t> </a:t>
            </a:r>
            <a:r>
              <a:rPr dirty="0" sz="700" spc="-10" b="1">
                <a:latin typeface="Arial"/>
                <a:cs typeface="Arial"/>
              </a:rPr>
              <a:t>NA‘s:</a:t>
            </a:r>
            <a:r>
              <a:rPr dirty="0" sz="700" spc="55" b="1">
                <a:latin typeface="Arial"/>
                <a:cs typeface="Arial"/>
              </a:rPr>
              <a:t> </a:t>
            </a:r>
            <a:r>
              <a:rPr dirty="0" sz="700" spc="-5">
                <a:latin typeface="Arial MT"/>
                <a:cs typeface="Arial MT"/>
              </a:rPr>
              <a:t>0</a:t>
            </a:r>
            <a:endParaRPr sz="700">
              <a:latin typeface="Arial MT"/>
              <a:cs typeface="Arial MT"/>
            </a:endParaRPr>
          </a:p>
          <a:p>
            <a:pPr marL="214629">
              <a:lnSpc>
                <a:spcPct val="100000"/>
              </a:lnSpc>
              <a:spcBef>
                <a:spcPts val="160"/>
              </a:spcBef>
            </a:pPr>
            <a:r>
              <a:rPr dirty="0" sz="700" spc="-5" b="1">
                <a:latin typeface="Arial"/>
                <a:cs typeface="Arial"/>
              </a:rPr>
              <a:t>Proportions:</a:t>
            </a:r>
            <a:endParaRPr sz="7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3105" y="1901406"/>
            <a:ext cx="44831" cy="448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95845" y="1840541"/>
            <a:ext cx="1507490" cy="57912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600" spc="-5" b="1">
                <a:latin typeface="Arial"/>
                <a:cs typeface="Arial"/>
              </a:rPr>
              <a:t>Small Molecules:</a:t>
            </a:r>
            <a:r>
              <a:rPr dirty="0" sz="600" spc="55" b="1">
                <a:latin typeface="Arial"/>
                <a:cs typeface="Arial"/>
              </a:rPr>
              <a:t> </a:t>
            </a:r>
            <a:r>
              <a:rPr dirty="0" sz="600" spc="-10">
                <a:latin typeface="Arial MT"/>
                <a:cs typeface="Arial MT"/>
              </a:rPr>
              <a:t>1,920,599</a:t>
            </a:r>
            <a:r>
              <a:rPr dirty="0" sz="600" spc="-5">
                <a:latin typeface="Arial MT"/>
                <a:cs typeface="Arial MT"/>
              </a:rPr>
              <a:t> </a:t>
            </a:r>
            <a:r>
              <a:rPr dirty="0" sz="600" spc="120">
                <a:latin typeface="Arial MT"/>
                <a:cs typeface="Arial MT"/>
              </a:rPr>
              <a:t>(</a:t>
            </a:r>
            <a:r>
              <a:rPr dirty="0" sz="600" spc="120" i="1">
                <a:latin typeface="Times New Roman"/>
                <a:cs typeface="Times New Roman"/>
              </a:rPr>
              <a:t>≈</a:t>
            </a:r>
            <a:r>
              <a:rPr dirty="0" sz="600" spc="60" i="1">
                <a:latin typeface="Times New Roman"/>
                <a:cs typeface="Times New Roman"/>
              </a:rPr>
              <a:t> </a:t>
            </a:r>
            <a:r>
              <a:rPr dirty="0" sz="600" spc="10">
                <a:latin typeface="Lucida Console"/>
                <a:cs typeface="Lucida Console"/>
              </a:rPr>
              <a:t>81</a:t>
            </a:r>
            <a:r>
              <a:rPr dirty="0" sz="600" spc="10" i="1">
                <a:latin typeface="Calibri"/>
                <a:cs typeface="Calibri"/>
              </a:rPr>
              <a:t>.</a:t>
            </a:r>
            <a:r>
              <a:rPr dirty="0" sz="600" spc="10">
                <a:latin typeface="Lucida Console"/>
                <a:cs typeface="Lucida Console"/>
              </a:rPr>
              <a:t>555</a:t>
            </a:r>
            <a:r>
              <a:rPr dirty="0" sz="600" spc="10">
                <a:latin typeface="Arial MT"/>
                <a:cs typeface="Arial MT"/>
              </a:rPr>
              <a:t>%)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600" spc="-10" b="1">
                <a:latin typeface="Arial"/>
                <a:cs typeface="Arial"/>
              </a:rPr>
              <a:t>Unknown:</a:t>
            </a:r>
            <a:r>
              <a:rPr dirty="0" sz="600" spc="45" b="1">
                <a:latin typeface="Arial"/>
                <a:cs typeface="Arial"/>
              </a:rPr>
              <a:t> </a:t>
            </a:r>
            <a:r>
              <a:rPr dirty="0" sz="600" spc="-10">
                <a:latin typeface="Arial MT"/>
                <a:cs typeface="Arial MT"/>
              </a:rPr>
              <a:t>409,991 </a:t>
            </a:r>
            <a:r>
              <a:rPr dirty="0" sz="600" spc="120">
                <a:latin typeface="Arial MT"/>
                <a:cs typeface="Arial MT"/>
              </a:rPr>
              <a:t>(</a:t>
            </a:r>
            <a:r>
              <a:rPr dirty="0" sz="600" spc="120" i="1">
                <a:latin typeface="Times New Roman"/>
                <a:cs typeface="Times New Roman"/>
              </a:rPr>
              <a:t>≈</a:t>
            </a:r>
            <a:r>
              <a:rPr dirty="0" sz="600" spc="55" i="1">
                <a:latin typeface="Times New Roman"/>
                <a:cs typeface="Times New Roman"/>
              </a:rPr>
              <a:t> </a:t>
            </a:r>
            <a:r>
              <a:rPr dirty="0" sz="600" spc="10">
                <a:latin typeface="Lucida Console"/>
                <a:cs typeface="Lucida Console"/>
              </a:rPr>
              <a:t>17</a:t>
            </a:r>
            <a:r>
              <a:rPr dirty="0" sz="600" spc="10" i="1">
                <a:latin typeface="Calibri"/>
                <a:cs typeface="Calibri"/>
              </a:rPr>
              <a:t>.</a:t>
            </a:r>
            <a:r>
              <a:rPr dirty="0" sz="600" spc="10">
                <a:latin typeface="Lucida Console"/>
                <a:cs typeface="Lucida Console"/>
              </a:rPr>
              <a:t>41</a:t>
            </a:r>
            <a:r>
              <a:rPr dirty="0" sz="600" spc="10">
                <a:latin typeface="Arial MT"/>
                <a:cs typeface="Arial MT"/>
              </a:rPr>
              <a:t>%)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600" spc="-5" b="1">
                <a:latin typeface="Arial"/>
                <a:cs typeface="Arial"/>
              </a:rPr>
              <a:t>Protein:</a:t>
            </a:r>
            <a:r>
              <a:rPr dirty="0" sz="600" spc="40" b="1">
                <a:latin typeface="Arial"/>
                <a:cs typeface="Arial"/>
              </a:rPr>
              <a:t> </a:t>
            </a:r>
            <a:r>
              <a:rPr dirty="0" sz="600" spc="-10">
                <a:latin typeface="Arial MT"/>
                <a:cs typeface="Arial MT"/>
              </a:rPr>
              <a:t>22,750 </a:t>
            </a:r>
            <a:r>
              <a:rPr dirty="0" sz="600" spc="120">
                <a:latin typeface="Arial MT"/>
                <a:cs typeface="Arial MT"/>
              </a:rPr>
              <a:t>(</a:t>
            </a:r>
            <a:r>
              <a:rPr dirty="0" sz="600" spc="120" i="1">
                <a:latin typeface="Times New Roman"/>
                <a:cs typeface="Times New Roman"/>
              </a:rPr>
              <a:t>≈</a:t>
            </a:r>
            <a:r>
              <a:rPr dirty="0" sz="600" spc="50" i="1">
                <a:latin typeface="Times New Roman"/>
                <a:cs typeface="Times New Roman"/>
              </a:rPr>
              <a:t> </a:t>
            </a:r>
            <a:r>
              <a:rPr dirty="0" sz="600" spc="10">
                <a:latin typeface="Lucida Console"/>
                <a:cs typeface="Lucida Console"/>
              </a:rPr>
              <a:t>0</a:t>
            </a:r>
            <a:r>
              <a:rPr dirty="0" sz="600" spc="10" i="1">
                <a:latin typeface="Calibri"/>
                <a:cs typeface="Calibri"/>
              </a:rPr>
              <a:t>.</a:t>
            </a:r>
            <a:r>
              <a:rPr dirty="0" sz="600" spc="10">
                <a:latin typeface="Lucida Console"/>
                <a:cs typeface="Lucida Console"/>
              </a:rPr>
              <a:t>966</a:t>
            </a:r>
            <a:r>
              <a:rPr dirty="0" sz="600" spc="10">
                <a:latin typeface="Arial MT"/>
                <a:cs typeface="Arial MT"/>
              </a:rPr>
              <a:t>%)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600" spc="-5" b="1">
                <a:latin typeface="Arial"/>
                <a:cs typeface="Arial"/>
              </a:rPr>
              <a:t>Oligosaccharide:</a:t>
            </a:r>
            <a:r>
              <a:rPr dirty="0" sz="600" spc="40" b="1">
                <a:latin typeface="Arial"/>
                <a:cs typeface="Arial"/>
              </a:rPr>
              <a:t> </a:t>
            </a:r>
            <a:r>
              <a:rPr dirty="0" sz="600" spc="-5">
                <a:latin typeface="Arial MT"/>
                <a:cs typeface="Arial MT"/>
              </a:rPr>
              <a:t>95</a:t>
            </a:r>
            <a:r>
              <a:rPr dirty="0" sz="600" spc="-15">
                <a:latin typeface="Arial MT"/>
                <a:cs typeface="Arial MT"/>
              </a:rPr>
              <a:t> </a:t>
            </a:r>
            <a:r>
              <a:rPr dirty="0" sz="600" spc="120">
                <a:latin typeface="Arial MT"/>
                <a:cs typeface="Arial MT"/>
              </a:rPr>
              <a:t>(</a:t>
            </a:r>
            <a:r>
              <a:rPr dirty="0" sz="600" spc="120" i="1">
                <a:latin typeface="Times New Roman"/>
                <a:cs typeface="Times New Roman"/>
              </a:rPr>
              <a:t>≈</a:t>
            </a:r>
            <a:r>
              <a:rPr dirty="0" sz="600" spc="55" i="1">
                <a:latin typeface="Times New Roman"/>
                <a:cs typeface="Times New Roman"/>
              </a:rPr>
              <a:t> </a:t>
            </a:r>
            <a:r>
              <a:rPr dirty="0" sz="600" spc="10">
                <a:latin typeface="Lucida Console"/>
                <a:cs typeface="Lucida Console"/>
              </a:rPr>
              <a:t>0</a:t>
            </a:r>
            <a:r>
              <a:rPr dirty="0" sz="600" spc="10" i="1">
                <a:latin typeface="Calibri"/>
                <a:cs typeface="Calibri"/>
              </a:rPr>
              <a:t>.</a:t>
            </a:r>
            <a:r>
              <a:rPr dirty="0" sz="600" spc="10">
                <a:latin typeface="Lucida Console"/>
                <a:cs typeface="Lucida Console"/>
              </a:rPr>
              <a:t>004</a:t>
            </a:r>
            <a:r>
              <a:rPr dirty="0" sz="600" spc="10">
                <a:latin typeface="Arial MT"/>
                <a:cs typeface="Arial MT"/>
              </a:rPr>
              <a:t>%)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600" spc="-5" b="1">
                <a:latin typeface="Arial"/>
                <a:cs typeface="Arial"/>
              </a:rPr>
              <a:t>Oligonucleotide:</a:t>
            </a:r>
            <a:r>
              <a:rPr dirty="0" sz="600" spc="40" b="1">
                <a:latin typeface="Arial"/>
                <a:cs typeface="Arial"/>
              </a:rPr>
              <a:t> </a:t>
            </a:r>
            <a:r>
              <a:rPr dirty="0" sz="600" spc="-5">
                <a:latin typeface="Arial MT"/>
                <a:cs typeface="Arial MT"/>
              </a:rPr>
              <a:t>201</a:t>
            </a:r>
            <a:r>
              <a:rPr dirty="0" sz="600" spc="-15">
                <a:latin typeface="Arial MT"/>
                <a:cs typeface="Arial MT"/>
              </a:rPr>
              <a:t> </a:t>
            </a:r>
            <a:r>
              <a:rPr dirty="0" sz="600" spc="120">
                <a:latin typeface="Arial MT"/>
                <a:cs typeface="Arial MT"/>
              </a:rPr>
              <a:t>(</a:t>
            </a:r>
            <a:r>
              <a:rPr dirty="0" sz="600" spc="120" i="1">
                <a:latin typeface="Times New Roman"/>
                <a:cs typeface="Times New Roman"/>
              </a:rPr>
              <a:t>≈</a:t>
            </a:r>
            <a:r>
              <a:rPr dirty="0" sz="600" spc="55" i="1">
                <a:latin typeface="Times New Roman"/>
                <a:cs typeface="Times New Roman"/>
              </a:rPr>
              <a:t> </a:t>
            </a:r>
            <a:r>
              <a:rPr dirty="0" sz="600" spc="10">
                <a:latin typeface="Lucida Console"/>
                <a:cs typeface="Lucida Console"/>
              </a:rPr>
              <a:t>0</a:t>
            </a:r>
            <a:r>
              <a:rPr dirty="0" sz="600" spc="10" i="1">
                <a:latin typeface="Calibri"/>
                <a:cs typeface="Calibri"/>
              </a:rPr>
              <a:t>.</a:t>
            </a:r>
            <a:r>
              <a:rPr dirty="0" sz="600" spc="10">
                <a:latin typeface="Lucida Console"/>
                <a:cs typeface="Lucida Console"/>
              </a:rPr>
              <a:t>009</a:t>
            </a:r>
            <a:r>
              <a:rPr dirty="0" sz="600" spc="10">
                <a:latin typeface="Arial MT"/>
                <a:cs typeface="Arial MT"/>
              </a:rPr>
              <a:t>%)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3105" y="2012111"/>
            <a:ext cx="44831" cy="4483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3105" y="2122817"/>
            <a:ext cx="44831" cy="4483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3105" y="2233536"/>
            <a:ext cx="44831" cy="4483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3105" y="2344242"/>
            <a:ext cx="44831" cy="4483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76715" y="1901406"/>
            <a:ext cx="44831" cy="448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759443" y="1860148"/>
            <a:ext cx="1030605" cy="559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b="1">
                <a:latin typeface="Arial"/>
                <a:cs typeface="Arial"/>
              </a:rPr>
              <a:t>Gene:</a:t>
            </a:r>
            <a:r>
              <a:rPr dirty="0" sz="600" spc="30" b="1">
                <a:latin typeface="Arial"/>
                <a:cs typeface="Arial"/>
              </a:rPr>
              <a:t> </a:t>
            </a:r>
            <a:r>
              <a:rPr dirty="0" sz="600" spc="-5">
                <a:latin typeface="Arial MT"/>
                <a:cs typeface="Arial MT"/>
              </a:rPr>
              <a:t>107</a:t>
            </a:r>
            <a:r>
              <a:rPr dirty="0" sz="600" spc="-20">
                <a:latin typeface="Arial MT"/>
                <a:cs typeface="Arial MT"/>
              </a:rPr>
              <a:t> </a:t>
            </a:r>
            <a:r>
              <a:rPr dirty="0" sz="600" spc="120">
                <a:latin typeface="Arial MT"/>
                <a:cs typeface="Arial MT"/>
              </a:rPr>
              <a:t>(</a:t>
            </a:r>
            <a:r>
              <a:rPr dirty="0" sz="600" spc="120" i="1">
                <a:latin typeface="Times New Roman"/>
                <a:cs typeface="Times New Roman"/>
              </a:rPr>
              <a:t>≈</a:t>
            </a:r>
            <a:r>
              <a:rPr dirty="0" sz="600" spc="40" i="1">
                <a:latin typeface="Times New Roman"/>
                <a:cs typeface="Times New Roman"/>
              </a:rPr>
              <a:t> </a:t>
            </a:r>
            <a:r>
              <a:rPr dirty="0" sz="600" spc="10">
                <a:latin typeface="Lucida Console"/>
                <a:cs typeface="Lucida Console"/>
              </a:rPr>
              <a:t>0</a:t>
            </a:r>
            <a:r>
              <a:rPr dirty="0" sz="600" spc="10" i="1">
                <a:latin typeface="Calibri"/>
                <a:cs typeface="Calibri"/>
              </a:rPr>
              <a:t>.</a:t>
            </a:r>
            <a:r>
              <a:rPr dirty="0" sz="600" spc="10">
                <a:latin typeface="Lucida Console"/>
                <a:cs typeface="Lucida Console"/>
              </a:rPr>
              <a:t>005</a:t>
            </a:r>
            <a:r>
              <a:rPr dirty="0" sz="600" spc="10">
                <a:latin typeface="Arial MT"/>
                <a:cs typeface="Arial MT"/>
              </a:rPr>
              <a:t>%)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600" spc="-5" b="1">
                <a:latin typeface="Arial"/>
                <a:cs typeface="Arial"/>
              </a:rPr>
              <a:t>Enzyme:</a:t>
            </a:r>
            <a:r>
              <a:rPr dirty="0" sz="600" spc="30" b="1">
                <a:latin typeface="Arial"/>
                <a:cs typeface="Arial"/>
              </a:rPr>
              <a:t> </a:t>
            </a:r>
            <a:r>
              <a:rPr dirty="0" sz="600" spc="-5">
                <a:latin typeface="Arial MT"/>
                <a:cs typeface="Arial MT"/>
              </a:rPr>
              <a:t>121</a:t>
            </a:r>
            <a:r>
              <a:rPr dirty="0" sz="600" spc="-15">
                <a:latin typeface="Arial MT"/>
                <a:cs typeface="Arial MT"/>
              </a:rPr>
              <a:t> </a:t>
            </a:r>
            <a:r>
              <a:rPr dirty="0" sz="600" spc="120">
                <a:latin typeface="Arial MT"/>
                <a:cs typeface="Arial MT"/>
              </a:rPr>
              <a:t>(</a:t>
            </a:r>
            <a:r>
              <a:rPr dirty="0" sz="600" spc="120" i="1">
                <a:latin typeface="Times New Roman"/>
                <a:cs typeface="Times New Roman"/>
              </a:rPr>
              <a:t>≈</a:t>
            </a:r>
            <a:r>
              <a:rPr dirty="0" sz="600" spc="40" i="1">
                <a:latin typeface="Times New Roman"/>
                <a:cs typeface="Times New Roman"/>
              </a:rPr>
              <a:t> </a:t>
            </a:r>
            <a:r>
              <a:rPr dirty="0" sz="600" spc="10">
                <a:latin typeface="Lucida Console"/>
                <a:cs typeface="Lucida Console"/>
              </a:rPr>
              <a:t>0</a:t>
            </a:r>
            <a:r>
              <a:rPr dirty="0" sz="600" spc="10" i="1">
                <a:latin typeface="Calibri"/>
                <a:cs typeface="Calibri"/>
              </a:rPr>
              <a:t>.</a:t>
            </a:r>
            <a:r>
              <a:rPr dirty="0" sz="600" spc="10">
                <a:latin typeface="Lucida Console"/>
                <a:cs typeface="Lucida Console"/>
              </a:rPr>
              <a:t>005</a:t>
            </a:r>
            <a:r>
              <a:rPr dirty="0" sz="600" spc="10">
                <a:latin typeface="Arial MT"/>
                <a:cs typeface="Arial MT"/>
              </a:rPr>
              <a:t>%)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600" spc="-5" b="1">
                <a:latin typeface="Arial"/>
                <a:cs typeface="Arial"/>
              </a:rPr>
              <a:t>Cell:</a:t>
            </a:r>
            <a:r>
              <a:rPr dirty="0" sz="600" spc="30" b="1">
                <a:latin typeface="Arial"/>
                <a:cs typeface="Arial"/>
              </a:rPr>
              <a:t> </a:t>
            </a:r>
            <a:r>
              <a:rPr dirty="0" sz="600" spc="-5">
                <a:latin typeface="Arial MT"/>
                <a:cs typeface="Arial MT"/>
              </a:rPr>
              <a:t>55</a:t>
            </a:r>
            <a:r>
              <a:rPr dirty="0" sz="600" spc="-25">
                <a:latin typeface="Arial MT"/>
                <a:cs typeface="Arial MT"/>
              </a:rPr>
              <a:t> </a:t>
            </a:r>
            <a:r>
              <a:rPr dirty="0" sz="600" spc="120">
                <a:latin typeface="Arial MT"/>
                <a:cs typeface="Arial MT"/>
              </a:rPr>
              <a:t>(</a:t>
            </a:r>
            <a:r>
              <a:rPr dirty="0" sz="600" spc="120" i="1">
                <a:latin typeface="Times New Roman"/>
                <a:cs typeface="Times New Roman"/>
              </a:rPr>
              <a:t>≈</a:t>
            </a:r>
            <a:r>
              <a:rPr dirty="0" sz="600" spc="40" i="1">
                <a:latin typeface="Times New Roman"/>
                <a:cs typeface="Times New Roman"/>
              </a:rPr>
              <a:t> </a:t>
            </a:r>
            <a:r>
              <a:rPr dirty="0" sz="600" spc="10">
                <a:latin typeface="Lucida Console"/>
                <a:cs typeface="Lucida Console"/>
              </a:rPr>
              <a:t>0</a:t>
            </a:r>
            <a:r>
              <a:rPr dirty="0" sz="600" spc="10" i="1">
                <a:latin typeface="Calibri"/>
                <a:cs typeface="Calibri"/>
              </a:rPr>
              <a:t>.</a:t>
            </a:r>
            <a:r>
              <a:rPr dirty="0" sz="600" spc="10">
                <a:latin typeface="Lucida Console"/>
                <a:cs typeface="Lucida Console"/>
              </a:rPr>
              <a:t>002</a:t>
            </a:r>
            <a:r>
              <a:rPr dirty="0" sz="600" spc="10">
                <a:latin typeface="Arial MT"/>
                <a:cs typeface="Arial MT"/>
              </a:rPr>
              <a:t>%)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600" spc="-10" b="1">
                <a:latin typeface="Arial"/>
                <a:cs typeface="Arial"/>
              </a:rPr>
              <a:t>Antibody:</a:t>
            </a:r>
            <a:r>
              <a:rPr dirty="0" sz="600" spc="40" b="1">
                <a:latin typeface="Arial"/>
                <a:cs typeface="Arial"/>
              </a:rPr>
              <a:t> </a:t>
            </a:r>
            <a:r>
              <a:rPr dirty="0" sz="600" spc="-5">
                <a:latin typeface="Arial MT"/>
                <a:cs typeface="Arial MT"/>
              </a:rPr>
              <a:t>1046</a:t>
            </a:r>
            <a:r>
              <a:rPr dirty="0" sz="600" spc="-15">
                <a:latin typeface="Arial MT"/>
                <a:cs typeface="Arial MT"/>
              </a:rPr>
              <a:t> </a:t>
            </a:r>
            <a:r>
              <a:rPr dirty="0" sz="600" spc="120">
                <a:latin typeface="Arial MT"/>
                <a:cs typeface="Arial MT"/>
              </a:rPr>
              <a:t>(</a:t>
            </a:r>
            <a:r>
              <a:rPr dirty="0" sz="600" spc="120" i="1">
                <a:latin typeface="Times New Roman"/>
                <a:cs typeface="Times New Roman"/>
              </a:rPr>
              <a:t>≈</a:t>
            </a:r>
            <a:r>
              <a:rPr dirty="0" sz="600" spc="45" i="1">
                <a:latin typeface="Times New Roman"/>
                <a:cs typeface="Times New Roman"/>
              </a:rPr>
              <a:t> </a:t>
            </a:r>
            <a:r>
              <a:rPr dirty="0" sz="600" spc="10">
                <a:latin typeface="Lucida Console"/>
                <a:cs typeface="Lucida Console"/>
              </a:rPr>
              <a:t>0</a:t>
            </a:r>
            <a:r>
              <a:rPr dirty="0" sz="600" spc="10" i="1">
                <a:latin typeface="Calibri"/>
                <a:cs typeface="Calibri"/>
              </a:rPr>
              <a:t>.</a:t>
            </a:r>
            <a:r>
              <a:rPr dirty="0" sz="600" spc="10">
                <a:latin typeface="Lucida Console"/>
                <a:cs typeface="Lucida Console"/>
              </a:rPr>
              <a:t>044</a:t>
            </a:r>
            <a:r>
              <a:rPr dirty="0" sz="600" spc="10">
                <a:latin typeface="Arial MT"/>
                <a:cs typeface="Arial MT"/>
              </a:rPr>
              <a:t>%)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76715" y="2049018"/>
            <a:ext cx="44831" cy="4483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76715" y="2196630"/>
            <a:ext cx="44831" cy="4483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76715" y="2344242"/>
            <a:ext cx="44831" cy="44831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0" y="3349434"/>
            <a:ext cx="4608195" cy="106680"/>
            <a:chOff x="0" y="3349434"/>
            <a:chExt cx="4608195" cy="106680"/>
          </a:xfrm>
        </p:grpSpPr>
        <p:sp>
          <p:nvSpPr>
            <p:cNvPr id="22" name="object 22"/>
            <p:cNvSpPr/>
            <p:nvPr/>
          </p:nvSpPr>
          <p:spPr>
            <a:xfrm>
              <a:off x="0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535976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71952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Lucas</a:t>
            </a:r>
            <a:r>
              <a:rPr dirty="0" spc="-15"/>
              <a:t> </a:t>
            </a:r>
            <a:r>
              <a:rPr dirty="0" spc="-5"/>
              <a:t>Galvão</a:t>
            </a:r>
            <a:r>
              <a:rPr dirty="0" spc="-10"/>
              <a:t> </a:t>
            </a:r>
            <a:r>
              <a:rPr dirty="0" spc="-5"/>
              <a:t>Janot</a:t>
            </a:r>
            <a:r>
              <a:rPr dirty="0" spc="120"/>
              <a:t> </a:t>
            </a:r>
            <a:r>
              <a:rPr dirty="0" spc="-5"/>
              <a:t>(CEUB)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038070" y="3353277"/>
            <a:ext cx="532130" cy="96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500" spc="-10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Chembl</a:t>
            </a:r>
            <a:r>
              <a:rPr dirty="0" sz="500" spc="-25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Database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June</a:t>
            </a:r>
            <a:r>
              <a:rPr dirty="0" spc="-30"/>
              <a:t> </a:t>
            </a:r>
            <a:r>
              <a:rPr dirty="0" spc="-5"/>
              <a:t>19,</a:t>
            </a:r>
            <a:r>
              <a:rPr dirty="0" spc="-25"/>
              <a:t> </a:t>
            </a:r>
            <a:r>
              <a:rPr dirty="0" spc="-10"/>
              <a:t>2023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5"/>
              <a:t>10</a:t>
            </a:fld>
            <a:r>
              <a:rPr dirty="0" spc="-60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10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19405"/>
          </a:xfrm>
          <a:custGeom>
            <a:avLst/>
            <a:gdLst/>
            <a:ahLst/>
            <a:cxnLst/>
            <a:rect l="l" t="t" r="r" b="b"/>
            <a:pathLst>
              <a:path w="4608195" h="319405">
                <a:moveTo>
                  <a:pt x="4608004" y="0"/>
                </a:moveTo>
                <a:lnTo>
                  <a:pt x="0" y="0"/>
                </a:lnTo>
                <a:lnTo>
                  <a:pt x="0" y="319036"/>
                </a:lnTo>
                <a:lnTo>
                  <a:pt x="4608004" y="31903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74750"/>
            <a:ext cx="7258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Histograms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344" y="455402"/>
            <a:ext cx="4323320" cy="273998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9434"/>
            <a:ext cx="4608195" cy="106680"/>
            <a:chOff x="0" y="3349434"/>
            <a:chExt cx="4608195" cy="106680"/>
          </a:xfrm>
        </p:grpSpPr>
        <p:sp>
          <p:nvSpPr>
            <p:cNvPr id="6" name="object 6"/>
            <p:cNvSpPr/>
            <p:nvPr/>
          </p:nvSpPr>
          <p:spPr>
            <a:xfrm>
              <a:off x="0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Lucas</a:t>
            </a:r>
            <a:r>
              <a:rPr dirty="0" spc="-15"/>
              <a:t> </a:t>
            </a:r>
            <a:r>
              <a:rPr dirty="0" spc="-5"/>
              <a:t>Galvão</a:t>
            </a:r>
            <a:r>
              <a:rPr dirty="0" spc="-10"/>
              <a:t> </a:t>
            </a:r>
            <a:r>
              <a:rPr dirty="0" spc="-5"/>
              <a:t>Janot</a:t>
            </a:r>
            <a:r>
              <a:rPr dirty="0" spc="120"/>
              <a:t> </a:t>
            </a:r>
            <a:r>
              <a:rPr dirty="0" spc="-5"/>
              <a:t>(CEUB)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38070" y="3353277"/>
            <a:ext cx="532130" cy="96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500" spc="-1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Chembl</a:t>
            </a:r>
            <a:r>
              <a:rPr dirty="0" sz="500" spc="-25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Database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June</a:t>
            </a:r>
            <a:r>
              <a:rPr dirty="0" spc="-30"/>
              <a:t> </a:t>
            </a:r>
            <a:r>
              <a:rPr dirty="0" spc="-5"/>
              <a:t>19,</a:t>
            </a:r>
            <a:r>
              <a:rPr dirty="0" spc="-25"/>
              <a:t> </a:t>
            </a:r>
            <a:r>
              <a:rPr dirty="0" spc="-10"/>
              <a:t>2023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5"/>
              <a:t>10</a:t>
            </a:fld>
            <a:r>
              <a:rPr dirty="0" spc="-60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10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19405"/>
          </a:xfrm>
          <a:custGeom>
            <a:avLst/>
            <a:gdLst/>
            <a:ahLst/>
            <a:cxnLst/>
            <a:rect l="l" t="t" r="r" b="b"/>
            <a:pathLst>
              <a:path w="4608195" h="319405">
                <a:moveTo>
                  <a:pt x="4608004" y="0"/>
                </a:moveTo>
                <a:lnTo>
                  <a:pt x="0" y="0"/>
                </a:lnTo>
                <a:lnTo>
                  <a:pt x="0" y="319036"/>
                </a:lnTo>
                <a:lnTo>
                  <a:pt x="4608004" y="31903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74750"/>
            <a:ext cx="12338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Histogram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(contd.)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932" y="649839"/>
            <a:ext cx="4332175" cy="248077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9434"/>
            <a:ext cx="4608195" cy="106680"/>
            <a:chOff x="0" y="3349434"/>
            <a:chExt cx="4608195" cy="106680"/>
          </a:xfrm>
        </p:grpSpPr>
        <p:sp>
          <p:nvSpPr>
            <p:cNvPr id="6" name="object 6"/>
            <p:cNvSpPr/>
            <p:nvPr/>
          </p:nvSpPr>
          <p:spPr>
            <a:xfrm>
              <a:off x="0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Lucas</a:t>
            </a:r>
            <a:r>
              <a:rPr dirty="0" spc="-15"/>
              <a:t> </a:t>
            </a:r>
            <a:r>
              <a:rPr dirty="0" spc="-5"/>
              <a:t>Galvão</a:t>
            </a:r>
            <a:r>
              <a:rPr dirty="0" spc="-10"/>
              <a:t> </a:t>
            </a:r>
            <a:r>
              <a:rPr dirty="0" spc="-5"/>
              <a:t>Janot</a:t>
            </a:r>
            <a:r>
              <a:rPr dirty="0" spc="120"/>
              <a:t> </a:t>
            </a:r>
            <a:r>
              <a:rPr dirty="0" spc="-5"/>
              <a:t>(CEUB)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38070" y="3353277"/>
            <a:ext cx="532130" cy="96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500" spc="-1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Chembl</a:t>
            </a:r>
            <a:r>
              <a:rPr dirty="0" sz="500" spc="-25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Database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June</a:t>
            </a:r>
            <a:r>
              <a:rPr dirty="0" spc="-30"/>
              <a:t> </a:t>
            </a:r>
            <a:r>
              <a:rPr dirty="0" spc="-5"/>
              <a:t>19,</a:t>
            </a:r>
            <a:r>
              <a:rPr dirty="0" spc="-25"/>
              <a:t> </a:t>
            </a:r>
            <a:r>
              <a:rPr dirty="0" spc="-10"/>
              <a:t>2023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5"/>
              <a:t>10</a:t>
            </a:fld>
            <a:r>
              <a:rPr dirty="0" spc="-60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10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19405"/>
          </a:xfrm>
          <a:custGeom>
            <a:avLst/>
            <a:gdLst/>
            <a:ahLst/>
            <a:cxnLst/>
            <a:rect l="l" t="t" r="r" b="b"/>
            <a:pathLst>
              <a:path w="4608195" h="319405">
                <a:moveTo>
                  <a:pt x="4608004" y="0"/>
                </a:moveTo>
                <a:lnTo>
                  <a:pt x="0" y="0"/>
                </a:lnTo>
                <a:lnTo>
                  <a:pt x="0" y="319036"/>
                </a:lnTo>
                <a:lnTo>
                  <a:pt x="4608004" y="31903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74750"/>
            <a:ext cx="4876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Boxplot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946" y="652610"/>
            <a:ext cx="4338143" cy="239458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9434"/>
            <a:ext cx="4608195" cy="106680"/>
            <a:chOff x="0" y="3349434"/>
            <a:chExt cx="4608195" cy="106680"/>
          </a:xfrm>
        </p:grpSpPr>
        <p:sp>
          <p:nvSpPr>
            <p:cNvPr id="6" name="object 6"/>
            <p:cNvSpPr/>
            <p:nvPr/>
          </p:nvSpPr>
          <p:spPr>
            <a:xfrm>
              <a:off x="0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Lucas</a:t>
            </a:r>
            <a:r>
              <a:rPr dirty="0" spc="-15"/>
              <a:t> </a:t>
            </a:r>
            <a:r>
              <a:rPr dirty="0" spc="-5"/>
              <a:t>Galvão</a:t>
            </a:r>
            <a:r>
              <a:rPr dirty="0" spc="-10"/>
              <a:t> </a:t>
            </a:r>
            <a:r>
              <a:rPr dirty="0" spc="-5"/>
              <a:t>Janot</a:t>
            </a:r>
            <a:r>
              <a:rPr dirty="0" spc="120"/>
              <a:t> </a:t>
            </a:r>
            <a:r>
              <a:rPr dirty="0" spc="-5"/>
              <a:t>(CEUB)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38070" y="3353277"/>
            <a:ext cx="532130" cy="96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500" spc="-1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Chembl</a:t>
            </a:r>
            <a:r>
              <a:rPr dirty="0" sz="500" spc="-25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Database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June</a:t>
            </a:r>
            <a:r>
              <a:rPr dirty="0" spc="-30"/>
              <a:t> </a:t>
            </a:r>
            <a:r>
              <a:rPr dirty="0" spc="-5"/>
              <a:t>19,</a:t>
            </a:r>
            <a:r>
              <a:rPr dirty="0" spc="-25"/>
              <a:t> </a:t>
            </a:r>
            <a:r>
              <a:rPr dirty="0" spc="-10"/>
              <a:t>2023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5"/>
              <a:t>10</a:t>
            </a:fld>
            <a:r>
              <a:rPr dirty="0" spc="-60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10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19405"/>
          </a:xfrm>
          <a:custGeom>
            <a:avLst/>
            <a:gdLst/>
            <a:ahLst/>
            <a:cxnLst/>
            <a:rect l="l" t="t" r="r" b="b"/>
            <a:pathLst>
              <a:path w="4608195" h="319405">
                <a:moveTo>
                  <a:pt x="4608004" y="0"/>
                </a:moveTo>
                <a:lnTo>
                  <a:pt x="0" y="0"/>
                </a:lnTo>
                <a:lnTo>
                  <a:pt x="0" y="319036"/>
                </a:lnTo>
                <a:lnTo>
                  <a:pt x="4608004" y="31903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74750"/>
            <a:ext cx="1118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Correlatio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Matrix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875" y="655905"/>
            <a:ext cx="4336358" cy="243517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9434"/>
            <a:ext cx="4608195" cy="106680"/>
            <a:chOff x="0" y="3349434"/>
            <a:chExt cx="4608195" cy="106680"/>
          </a:xfrm>
        </p:grpSpPr>
        <p:sp>
          <p:nvSpPr>
            <p:cNvPr id="6" name="object 6"/>
            <p:cNvSpPr/>
            <p:nvPr/>
          </p:nvSpPr>
          <p:spPr>
            <a:xfrm>
              <a:off x="0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Lucas</a:t>
            </a:r>
            <a:r>
              <a:rPr dirty="0" spc="-15"/>
              <a:t> </a:t>
            </a:r>
            <a:r>
              <a:rPr dirty="0" spc="-5"/>
              <a:t>Galvão</a:t>
            </a:r>
            <a:r>
              <a:rPr dirty="0" spc="-10"/>
              <a:t> </a:t>
            </a:r>
            <a:r>
              <a:rPr dirty="0" spc="-5"/>
              <a:t>Janot</a:t>
            </a:r>
            <a:r>
              <a:rPr dirty="0" spc="120"/>
              <a:t> </a:t>
            </a:r>
            <a:r>
              <a:rPr dirty="0" spc="-5"/>
              <a:t>(CEUB)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38070" y="3353277"/>
            <a:ext cx="532130" cy="96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500" spc="-1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Chembl</a:t>
            </a:r>
            <a:r>
              <a:rPr dirty="0" sz="500" spc="-25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Database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June</a:t>
            </a:r>
            <a:r>
              <a:rPr dirty="0" spc="-30"/>
              <a:t> </a:t>
            </a:r>
            <a:r>
              <a:rPr dirty="0" spc="-5"/>
              <a:t>19,</a:t>
            </a:r>
            <a:r>
              <a:rPr dirty="0" spc="-25"/>
              <a:t> </a:t>
            </a:r>
            <a:r>
              <a:rPr dirty="0" spc="-10"/>
              <a:t>2023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5"/>
              <a:t>10</a:t>
            </a:fld>
            <a:r>
              <a:rPr dirty="0" spc="-60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10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19405"/>
          </a:xfrm>
          <a:custGeom>
            <a:avLst/>
            <a:gdLst/>
            <a:ahLst/>
            <a:cxnLst/>
            <a:rect l="l" t="t" r="r" b="b"/>
            <a:pathLst>
              <a:path w="4608195" h="319405">
                <a:moveTo>
                  <a:pt x="4608004" y="0"/>
                </a:moveTo>
                <a:lnTo>
                  <a:pt x="0" y="0"/>
                </a:lnTo>
                <a:lnTo>
                  <a:pt x="0" y="319036"/>
                </a:lnTo>
                <a:lnTo>
                  <a:pt x="4608004" y="31903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74750"/>
            <a:ext cx="795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Scatter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plots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970" y="649839"/>
            <a:ext cx="4332109" cy="248077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9434"/>
            <a:ext cx="4608195" cy="106680"/>
            <a:chOff x="0" y="3349434"/>
            <a:chExt cx="4608195" cy="106680"/>
          </a:xfrm>
        </p:grpSpPr>
        <p:sp>
          <p:nvSpPr>
            <p:cNvPr id="6" name="object 6"/>
            <p:cNvSpPr/>
            <p:nvPr/>
          </p:nvSpPr>
          <p:spPr>
            <a:xfrm>
              <a:off x="0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Lucas</a:t>
            </a:r>
            <a:r>
              <a:rPr dirty="0" spc="-15"/>
              <a:t> </a:t>
            </a:r>
            <a:r>
              <a:rPr dirty="0" spc="-5"/>
              <a:t>Galvão</a:t>
            </a:r>
            <a:r>
              <a:rPr dirty="0" spc="-10"/>
              <a:t> </a:t>
            </a:r>
            <a:r>
              <a:rPr dirty="0" spc="-5"/>
              <a:t>Janot</a:t>
            </a:r>
            <a:r>
              <a:rPr dirty="0" spc="120"/>
              <a:t> </a:t>
            </a:r>
            <a:r>
              <a:rPr dirty="0" spc="-5"/>
              <a:t>(CEUB)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38070" y="3353277"/>
            <a:ext cx="532130" cy="96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500" spc="-1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Chembl</a:t>
            </a:r>
            <a:r>
              <a:rPr dirty="0" sz="500" spc="-25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Database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June</a:t>
            </a:r>
            <a:r>
              <a:rPr dirty="0" spc="-30"/>
              <a:t> </a:t>
            </a:r>
            <a:r>
              <a:rPr dirty="0" spc="-5"/>
              <a:t>19,</a:t>
            </a:r>
            <a:r>
              <a:rPr dirty="0" spc="-25"/>
              <a:t> </a:t>
            </a:r>
            <a:r>
              <a:rPr dirty="0" spc="-10"/>
              <a:t>2023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5"/>
              <a:t>10</a:t>
            </a:fld>
            <a:r>
              <a:rPr dirty="0" spc="-60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10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4750"/>
            <a:ext cx="74993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408" y="1256093"/>
            <a:ext cx="55638" cy="556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0956" y="1133602"/>
            <a:ext cx="3835400" cy="966469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800" spc="-10">
                <a:latin typeface="Arial MT"/>
                <a:cs typeface="Arial MT"/>
              </a:rPr>
              <a:t>Chosen Database:</a:t>
            </a:r>
            <a:r>
              <a:rPr dirty="0" sz="800" spc="6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Chembl.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800" spc="-10">
                <a:latin typeface="Arial MT"/>
                <a:cs typeface="Arial MT"/>
              </a:rPr>
              <a:t>Contains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information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about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bioactive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molecules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and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their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properties.</a:t>
            </a:r>
            <a:endParaRPr sz="800">
              <a:latin typeface="Arial MT"/>
              <a:cs typeface="Arial MT"/>
            </a:endParaRPr>
          </a:p>
          <a:p>
            <a:pPr marL="12700" marR="5080">
              <a:lnSpc>
                <a:spcPct val="154400"/>
              </a:lnSpc>
            </a:pP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database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can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found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following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URL: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20">
                <a:latin typeface="SimSun"/>
                <a:cs typeface="SimSun"/>
                <a:hlinkClick r:id="rId3"/>
              </a:rPr>
              <a:t>https://www.ebi.ac.uk/chembl/</a:t>
            </a:r>
            <a:r>
              <a:rPr dirty="0" sz="800" spc="20">
                <a:latin typeface="Arial MT"/>
                <a:cs typeface="Arial MT"/>
              </a:rPr>
              <a:t>. </a:t>
            </a:r>
            <a:r>
              <a:rPr dirty="0" sz="800" spc="-204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More than 2 million </a:t>
            </a:r>
            <a:r>
              <a:rPr dirty="0" sz="800" spc="-10">
                <a:latin typeface="Arial MT"/>
                <a:cs typeface="Arial MT"/>
              </a:rPr>
              <a:t>distinct</a:t>
            </a:r>
            <a:r>
              <a:rPr dirty="0" sz="800" spc="-5">
                <a:latin typeface="Arial MT"/>
                <a:cs typeface="Arial MT"/>
              </a:rPr>
              <a:t> records.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800" spc="-5">
                <a:latin typeface="Arial MT"/>
                <a:cs typeface="Arial MT"/>
              </a:rPr>
              <a:t>Widely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used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drug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development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medicinal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chemistry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research.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7408" y="1444294"/>
            <a:ext cx="55638" cy="5563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408" y="1632496"/>
            <a:ext cx="55638" cy="5563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7408" y="1820710"/>
            <a:ext cx="55638" cy="5563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408" y="2008911"/>
            <a:ext cx="55638" cy="5563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9434"/>
            <a:ext cx="4608195" cy="106680"/>
            <a:chOff x="0" y="3349434"/>
            <a:chExt cx="4608195" cy="106680"/>
          </a:xfrm>
        </p:grpSpPr>
        <p:sp>
          <p:nvSpPr>
            <p:cNvPr id="10" name="object 10"/>
            <p:cNvSpPr/>
            <p:nvPr/>
          </p:nvSpPr>
          <p:spPr>
            <a:xfrm>
              <a:off x="0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35976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71952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Lucas</a:t>
            </a:r>
            <a:r>
              <a:rPr dirty="0" spc="-15"/>
              <a:t> </a:t>
            </a:r>
            <a:r>
              <a:rPr dirty="0" spc="-5"/>
              <a:t>Galvão</a:t>
            </a:r>
            <a:r>
              <a:rPr dirty="0" spc="-10"/>
              <a:t> </a:t>
            </a:r>
            <a:r>
              <a:rPr dirty="0" spc="-5"/>
              <a:t>Janot</a:t>
            </a:r>
            <a:r>
              <a:rPr dirty="0" spc="120"/>
              <a:t> </a:t>
            </a:r>
            <a:r>
              <a:rPr dirty="0" spc="-5"/>
              <a:t>(CEUB)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38070" y="3353277"/>
            <a:ext cx="532130" cy="96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500" spc="-1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Chembl</a:t>
            </a:r>
            <a:r>
              <a:rPr dirty="0" sz="500" spc="-25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Database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June</a:t>
            </a:r>
            <a:r>
              <a:rPr dirty="0" spc="-30"/>
              <a:t> </a:t>
            </a:r>
            <a:r>
              <a:rPr dirty="0" spc="-5"/>
              <a:t>19,</a:t>
            </a:r>
            <a:r>
              <a:rPr dirty="0" spc="-25"/>
              <a:t> </a:t>
            </a:r>
            <a:r>
              <a:rPr dirty="0" spc="-10"/>
              <a:t>2023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5"/>
              <a:t>10</a:t>
            </a:fld>
            <a:r>
              <a:rPr dirty="0" spc="-60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10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4750"/>
            <a:ext cx="135001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Databas</a:t>
            </a:r>
            <a:r>
              <a:rPr dirty="0" spc="-10"/>
              <a:t>e</a:t>
            </a:r>
            <a:r>
              <a:rPr dirty="0" spc="-5"/>
              <a:t> </a:t>
            </a:r>
            <a:r>
              <a:rPr dirty="0" spc="-5"/>
              <a:t>Information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408" y="1076261"/>
            <a:ext cx="55638" cy="556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0956" y="953757"/>
            <a:ext cx="4228465" cy="141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134995">
              <a:lnSpc>
                <a:spcPct val="1544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Database:</a:t>
            </a:r>
            <a:r>
              <a:rPr dirty="0" sz="800" spc="-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ChEMBL </a:t>
            </a:r>
            <a:r>
              <a:rPr dirty="0" sz="800" spc="-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Release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date:</a:t>
            </a:r>
            <a:r>
              <a:rPr dirty="0" sz="800" spc="6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Oct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2009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800" spc="-10">
                <a:latin typeface="Arial MT"/>
                <a:cs typeface="Arial MT"/>
              </a:rPr>
              <a:t>Latest </a:t>
            </a:r>
            <a:r>
              <a:rPr dirty="0" sz="800" spc="-5">
                <a:latin typeface="Arial MT"/>
                <a:cs typeface="Arial MT"/>
              </a:rPr>
              <a:t>version </a:t>
            </a:r>
            <a:r>
              <a:rPr dirty="0" sz="800" spc="-10">
                <a:latin typeface="Arial MT"/>
                <a:cs typeface="Arial MT"/>
              </a:rPr>
              <a:t>date:</a:t>
            </a:r>
            <a:r>
              <a:rPr dirty="0" sz="800" spc="7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Jan </a:t>
            </a:r>
            <a:r>
              <a:rPr dirty="0" sz="800" spc="-10">
                <a:latin typeface="Arial MT"/>
                <a:cs typeface="Arial MT"/>
              </a:rPr>
              <a:t>2023</a:t>
            </a:r>
            <a:endParaRPr sz="800">
              <a:latin typeface="Arial MT"/>
              <a:cs typeface="Arial MT"/>
            </a:endParaRPr>
          </a:p>
          <a:p>
            <a:pPr marL="12700" marR="349885">
              <a:lnSpc>
                <a:spcPct val="123200"/>
              </a:lnSpc>
              <a:spcBef>
                <a:spcPts val="300"/>
              </a:spcBef>
            </a:pPr>
            <a:r>
              <a:rPr dirty="0" sz="800" spc="-5">
                <a:latin typeface="Arial MT"/>
                <a:cs typeface="Arial MT"/>
              </a:rPr>
              <a:t>Maintainer:</a:t>
            </a:r>
            <a:r>
              <a:rPr dirty="0" sz="800" spc="1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European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Bioinformatics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Institute,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European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Molecular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Biology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Laboratory </a:t>
            </a:r>
            <a:r>
              <a:rPr dirty="0" sz="800" spc="-204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(EMBL-EBI).</a:t>
            </a:r>
            <a:endParaRPr sz="800">
              <a:latin typeface="Arial MT"/>
              <a:cs typeface="Arial MT"/>
            </a:endParaRPr>
          </a:p>
          <a:p>
            <a:pPr marL="12700" marR="5080">
              <a:lnSpc>
                <a:spcPct val="123200"/>
              </a:lnSpc>
              <a:spcBef>
                <a:spcPts val="300"/>
              </a:spcBef>
            </a:pPr>
            <a:r>
              <a:rPr dirty="0" sz="800" spc="-5">
                <a:latin typeface="Arial MT"/>
                <a:cs typeface="Arial MT"/>
              </a:rPr>
              <a:t>Objective: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0">
                <a:latin typeface="Arial MT"/>
                <a:cs typeface="Arial MT"/>
              </a:rPr>
              <a:t>To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provide </a:t>
            </a:r>
            <a:r>
              <a:rPr dirty="0" sz="800" spc="-5">
                <a:latin typeface="Arial MT"/>
                <a:cs typeface="Arial MT"/>
              </a:rPr>
              <a:t>a comprehensive, freely </a:t>
            </a:r>
            <a:r>
              <a:rPr dirty="0" sz="800" spc="-10">
                <a:latin typeface="Arial MT"/>
                <a:cs typeface="Arial MT"/>
              </a:rPr>
              <a:t>accessible </a:t>
            </a:r>
            <a:r>
              <a:rPr dirty="0" sz="800" spc="-5">
                <a:latin typeface="Arial MT"/>
                <a:cs typeface="Arial MT"/>
              </a:rPr>
              <a:t>resource of </a:t>
            </a:r>
            <a:r>
              <a:rPr dirty="0" sz="800" spc="-10">
                <a:latin typeface="Arial MT"/>
                <a:cs typeface="Arial MT"/>
              </a:rPr>
              <a:t>bioactive </a:t>
            </a:r>
            <a:r>
              <a:rPr dirty="0" sz="800" spc="-5">
                <a:latin typeface="Arial MT"/>
                <a:cs typeface="Arial MT"/>
              </a:rPr>
              <a:t>molecules </a:t>
            </a:r>
            <a:r>
              <a:rPr dirty="0" sz="800" spc="-10">
                <a:latin typeface="Arial MT"/>
                <a:cs typeface="Arial MT"/>
              </a:rPr>
              <a:t>with </a:t>
            </a:r>
            <a:r>
              <a:rPr dirty="0" sz="800" spc="-21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drug-like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properties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their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associated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biological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activities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drug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discovery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and </a:t>
            </a:r>
            <a:r>
              <a:rPr dirty="0" sz="800" spc="-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development purposes.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408" y="1264475"/>
            <a:ext cx="55638" cy="5563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408" y="1452676"/>
            <a:ext cx="55638" cy="5563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408" y="1640890"/>
            <a:ext cx="55638" cy="5563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408" y="1979345"/>
            <a:ext cx="55638" cy="5563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9434"/>
            <a:ext cx="4608195" cy="106680"/>
            <a:chOff x="0" y="3349434"/>
            <a:chExt cx="4608195" cy="106680"/>
          </a:xfrm>
        </p:grpSpPr>
        <p:sp>
          <p:nvSpPr>
            <p:cNvPr id="10" name="object 10"/>
            <p:cNvSpPr/>
            <p:nvPr/>
          </p:nvSpPr>
          <p:spPr>
            <a:xfrm>
              <a:off x="0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35976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71952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Lucas</a:t>
            </a:r>
            <a:r>
              <a:rPr dirty="0" spc="-15"/>
              <a:t> </a:t>
            </a:r>
            <a:r>
              <a:rPr dirty="0" spc="-5"/>
              <a:t>Galvão</a:t>
            </a:r>
            <a:r>
              <a:rPr dirty="0" spc="-10"/>
              <a:t> </a:t>
            </a:r>
            <a:r>
              <a:rPr dirty="0" spc="-5"/>
              <a:t>Janot</a:t>
            </a:r>
            <a:r>
              <a:rPr dirty="0" spc="120"/>
              <a:t> </a:t>
            </a:r>
            <a:r>
              <a:rPr dirty="0" spc="-5"/>
              <a:t>(CEUB)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38070" y="3353277"/>
            <a:ext cx="532130" cy="96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500" spc="-1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Chembl</a:t>
            </a:r>
            <a:r>
              <a:rPr dirty="0" sz="500" spc="-25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Database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June</a:t>
            </a:r>
            <a:r>
              <a:rPr dirty="0" spc="-30"/>
              <a:t> </a:t>
            </a:r>
            <a:r>
              <a:rPr dirty="0" spc="-5"/>
              <a:t>19,</a:t>
            </a:r>
            <a:r>
              <a:rPr dirty="0" spc="-25"/>
              <a:t> </a:t>
            </a:r>
            <a:r>
              <a:rPr dirty="0" spc="-10"/>
              <a:t>2023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5"/>
              <a:t>10</a:t>
            </a:fld>
            <a:r>
              <a:rPr dirty="0" spc="-60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10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4750"/>
            <a:ext cx="190182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0"/>
              <a:t>Variables </a:t>
            </a:r>
            <a:r>
              <a:rPr dirty="0" spc="-10"/>
              <a:t>used</a:t>
            </a:r>
            <a:r>
              <a:rPr dirty="0" spc="-20"/>
              <a:t> </a:t>
            </a:r>
            <a:r>
              <a:rPr dirty="0" spc="-5"/>
              <a:t>for</a:t>
            </a:r>
            <a:r>
              <a:rPr dirty="0" spc="-20"/>
              <a:t> </a:t>
            </a:r>
            <a:r>
              <a:rPr dirty="0" spc="-5"/>
              <a:t>the</a:t>
            </a:r>
            <a:r>
              <a:rPr dirty="0" spc="-20"/>
              <a:t> </a:t>
            </a:r>
            <a:r>
              <a:rPr dirty="0" spc="-1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408" y="729107"/>
            <a:ext cx="55638" cy="556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0956" y="606603"/>
            <a:ext cx="3954145" cy="228409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800" spc="-10" b="1">
                <a:latin typeface="Arial"/>
                <a:cs typeface="Arial"/>
              </a:rPr>
              <a:t>ChEMBL</a:t>
            </a:r>
            <a:r>
              <a:rPr dirty="0" sz="800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ID</a:t>
            </a:r>
            <a:r>
              <a:rPr dirty="0" sz="800" spc="-5">
                <a:latin typeface="Arial MT"/>
                <a:cs typeface="Arial MT"/>
              </a:rPr>
              <a:t>: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Unique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identifier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for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each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compound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entry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800" spc="-5" b="1">
                <a:latin typeface="Arial"/>
                <a:cs typeface="Arial"/>
              </a:rPr>
              <a:t>Name</a:t>
            </a:r>
            <a:r>
              <a:rPr dirty="0" sz="800" spc="-5">
                <a:latin typeface="Arial MT"/>
                <a:cs typeface="Arial MT"/>
              </a:rPr>
              <a:t>:</a:t>
            </a:r>
            <a:r>
              <a:rPr dirty="0" sz="800" spc="6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Name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of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molecule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800" spc="-5" b="1">
                <a:latin typeface="Arial"/>
                <a:cs typeface="Arial"/>
              </a:rPr>
              <a:t>SMILES</a:t>
            </a:r>
            <a:r>
              <a:rPr dirty="0" sz="800" spc="-5">
                <a:latin typeface="Arial MT"/>
                <a:cs typeface="Arial MT"/>
              </a:rPr>
              <a:t>: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Simplified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Molecular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Input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Line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Entry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System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800" spc="-5" b="1">
                <a:latin typeface="Arial"/>
                <a:cs typeface="Arial"/>
              </a:rPr>
              <a:t>Molecular</a:t>
            </a:r>
            <a:r>
              <a:rPr dirty="0" sz="800" spc="5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Formula</a:t>
            </a:r>
            <a:r>
              <a:rPr dirty="0" sz="800" spc="-5">
                <a:latin typeface="Arial MT"/>
                <a:cs typeface="Arial MT"/>
              </a:rPr>
              <a:t>:</a:t>
            </a:r>
            <a:r>
              <a:rPr dirty="0" sz="800" spc="8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Representation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molecule’s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composition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800" spc="-5" b="1">
                <a:latin typeface="Arial"/>
                <a:cs typeface="Arial"/>
              </a:rPr>
              <a:t>Molecular </a:t>
            </a:r>
            <a:r>
              <a:rPr dirty="0" sz="800" spc="-10" b="1">
                <a:latin typeface="Arial"/>
                <a:cs typeface="Arial"/>
              </a:rPr>
              <a:t>Weight</a:t>
            </a:r>
            <a:r>
              <a:rPr dirty="0" sz="800" spc="-10">
                <a:latin typeface="Arial MT"/>
                <a:cs typeface="Arial MT"/>
              </a:rPr>
              <a:t>:</a:t>
            </a:r>
            <a:r>
              <a:rPr dirty="0" sz="800" spc="7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Mass of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 molecule</a:t>
            </a:r>
            <a:endParaRPr sz="800">
              <a:latin typeface="Arial MT"/>
              <a:cs typeface="Arial MT"/>
            </a:endParaRPr>
          </a:p>
          <a:p>
            <a:pPr marL="12700" marR="1139190">
              <a:lnSpc>
                <a:spcPct val="154400"/>
              </a:lnSpc>
            </a:pPr>
            <a:r>
              <a:rPr dirty="0" sz="800" spc="-10" b="1">
                <a:latin typeface="Arial"/>
                <a:cs typeface="Arial"/>
              </a:rPr>
              <a:t>ALogP</a:t>
            </a:r>
            <a:r>
              <a:rPr dirty="0" sz="800" spc="-10">
                <a:latin typeface="Arial MT"/>
                <a:cs typeface="Arial MT"/>
              </a:rPr>
              <a:t>:</a:t>
            </a:r>
            <a:r>
              <a:rPr dirty="0" sz="800" spc="-5">
                <a:latin typeface="Arial MT"/>
                <a:cs typeface="Arial MT"/>
              </a:rPr>
              <a:t> Partition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coefficient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(logP)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in </a:t>
            </a:r>
            <a:r>
              <a:rPr dirty="0" sz="800" spc="-10">
                <a:latin typeface="Arial MT"/>
                <a:cs typeface="Arial MT"/>
              </a:rPr>
              <a:t>aqueous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solution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10" b="1">
                <a:latin typeface="Arial"/>
                <a:cs typeface="Arial"/>
              </a:rPr>
              <a:t>NumHAcceptors</a:t>
            </a:r>
            <a:r>
              <a:rPr dirty="0" sz="800" spc="-10">
                <a:latin typeface="Arial MT"/>
                <a:cs typeface="Arial MT"/>
              </a:rPr>
              <a:t>:</a:t>
            </a:r>
            <a:r>
              <a:rPr dirty="0" sz="800" spc="-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Number </a:t>
            </a:r>
            <a:r>
              <a:rPr dirty="0" sz="800" spc="-5">
                <a:latin typeface="Arial MT"/>
                <a:cs typeface="Arial MT"/>
              </a:rPr>
              <a:t>of </a:t>
            </a:r>
            <a:r>
              <a:rPr dirty="0" sz="800" spc="-10">
                <a:latin typeface="Arial MT"/>
                <a:cs typeface="Arial MT"/>
              </a:rPr>
              <a:t>hydrogen bond acceptor </a:t>
            </a:r>
            <a:r>
              <a:rPr dirty="0" sz="800" spc="-5">
                <a:latin typeface="Arial MT"/>
                <a:cs typeface="Arial MT"/>
              </a:rPr>
              <a:t>sites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10" b="1">
                <a:latin typeface="Arial"/>
                <a:cs typeface="Arial"/>
              </a:rPr>
              <a:t>NumHDonors</a:t>
            </a:r>
            <a:r>
              <a:rPr dirty="0" sz="800" spc="-10">
                <a:latin typeface="Arial MT"/>
                <a:cs typeface="Arial MT"/>
              </a:rPr>
              <a:t>:</a:t>
            </a:r>
            <a:r>
              <a:rPr dirty="0" sz="800" spc="-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Number </a:t>
            </a:r>
            <a:r>
              <a:rPr dirty="0" sz="800" spc="-5">
                <a:latin typeface="Arial MT"/>
                <a:cs typeface="Arial MT"/>
              </a:rPr>
              <a:t>of </a:t>
            </a:r>
            <a:r>
              <a:rPr dirty="0" sz="800" spc="-10">
                <a:latin typeface="Arial MT"/>
                <a:cs typeface="Arial MT"/>
              </a:rPr>
              <a:t>hydrogen bond donor </a:t>
            </a:r>
            <a:r>
              <a:rPr dirty="0" sz="800" spc="-5">
                <a:latin typeface="Arial MT"/>
                <a:cs typeface="Arial MT"/>
              </a:rPr>
              <a:t>sites 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10" b="1">
                <a:latin typeface="Arial"/>
                <a:cs typeface="Arial"/>
              </a:rPr>
              <a:t>NumRotatableBonds</a:t>
            </a:r>
            <a:r>
              <a:rPr dirty="0" sz="800" spc="-10">
                <a:latin typeface="Arial MT"/>
                <a:cs typeface="Arial MT"/>
              </a:rPr>
              <a:t>:</a:t>
            </a:r>
            <a:r>
              <a:rPr dirty="0" sz="800" spc="-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Number </a:t>
            </a:r>
            <a:r>
              <a:rPr dirty="0" sz="800" spc="-5">
                <a:latin typeface="Arial MT"/>
                <a:cs typeface="Arial MT"/>
              </a:rPr>
              <a:t>of </a:t>
            </a:r>
            <a:r>
              <a:rPr dirty="0" sz="800" spc="-10">
                <a:latin typeface="Arial MT"/>
                <a:cs typeface="Arial MT"/>
              </a:rPr>
              <a:t>bonds </a:t>
            </a:r>
            <a:r>
              <a:rPr dirty="0" sz="800" spc="-5">
                <a:latin typeface="Arial MT"/>
                <a:cs typeface="Arial MT"/>
              </a:rPr>
              <a:t>that can rotate freely </a:t>
            </a:r>
            <a:r>
              <a:rPr dirty="0" sz="800" spc="-210">
                <a:latin typeface="Arial MT"/>
                <a:cs typeface="Arial MT"/>
              </a:rPr>
              <a:t> </a:t>
            </a:r>
            <a:r>
              <a:rPr dirty="0" sz="800" spc="-10" b="1">
                <a:latin typeface="Arial"/>
                <a:cs typeface="Arial"/>
              </a:rPr>
              <a:t>RingCount</a:t>
            </a:r>
            <a:r>
              <a:rPr dirty="0" sz="800" spc="-10">
                <a:latin typeface="Arial MT"/>
                <a:cs typeface="Arial MT"/>
              </a:rPr>
              <a:t>:</a:t>
            </a:r>
            <a:r>
              <a:rPr dirty="0" sz="800" spc="7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Number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of rings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present</a:t>
            </a:r>
            <a:r>
              <a:rPr dirty="0" sz="800" spc="-5">
                <a:latin typeface="Arial MT"/>
                <a:cs typeface="Arial MT"/>
              </a:rPr>
              <a:t> in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 molecule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800" spc="-5" b="1">
                <a:latin typeface="Arial"/>
                <a:cs typeface="Arial"/>
              </a:rPr>
              <a:t>TPSA</a:t>
            </a:r>
            <a:r>
              <a:rPr dirty="0" sz="800" spc="-5">
                <a:latin typeface="Arial MT"/>
                <a:cs typeface="Arial MT"/>
              </a:rPr>
              <a:t>: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 spc="-15">
                <a:latin typeface="Arial MT"/>
                <a:cs typeface="Arial MT"/>
              </a:rPr>
              <a:t>Topological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Polar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Surface Area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800" spc="-20" b="1">
                <a:latin typeface="Arial"/>
                <a:cs typeface="Arial"/>
              </a:rPr>
              <a:t>Type</a:t>
            </a:r>
            <a:r>
              <a:rPr dirty="0" sz="800" spc="-20">
                <a:latin typeface="Arial MT"/>
                <a:cs typeface="Arial MT"/>
              </a:rPr>
              <a:t>:</a:t>
            </a:r>
            <a:r>
              <a:rPr dirty="0" sz="800" spc="8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Classification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the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molecule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based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on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its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chemical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structure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and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characteristics.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408" y="917321"/>
            <a:ext cx="55638" cy="5563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408" y="1105522"/>
            <a:ext cx="55638" cy="5563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408" y="1293736"/>
            <a:ext cx="55638" cy="5563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408" y="1481937"/>
            <a:ext cx="55638" cy="5563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408" y="1670138"/>
            <a:ext cx="55638" cy="5563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7408" y="1858352"/>
            <a:ext cx="55638" cy="5563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408" y="2046554"/>
            <a:ext cx="55638" cy="5563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408" y="2234768"/>
            <a:ext cx="55638" cy="5563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408" y="2422969"/>
            <a:ext cx="55638" cy="5563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7408" y="2611183"/>
            <a:ext cx="55638" cy="5563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408" y="2799384"/>
            <a:ext cx="55638" cy="55638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0" y="3349434"/>
            <a:ext cx="4608195" cy="106680"/>
            <a:chOff x="0" y="3349434"/>
            <a:chExt cx="4608195" cy="106680"/>
          </a:xfrm>
        </p:grpSpPr>
        <p:sp>
          <p:nvSpPr>
            <p:cNvPr id="17" name="object 17"/>
            <p:cNvSpPr/>
            <p:nvPr/>
          </p:nvSpPr>
          <p:spPr>
            <a:xfrm>
              <a:off x="0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535976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071952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Lucas</a:t>
            </a:r>
            <a:r>
              <a:rPr dirty="0" spc="-15"/>
              <a:t> </a:t>
            </a:r>
            <a:r>
              <a:rPr dirty="0" spc="-5"/>
              <a:t>Galvão</a:t>
            </a:r>
            <a:r>
              <a:rPr dirty="0" spc="-10"/>
              <a:t> </a:t>
            </a:r>
            <a:r>
              <a:rPr dirty="0" spc="-5"/>
              <a:t>Janot</a:t>
            </a:r>
            <a:r>
              <a:rPr dirty="0" spc="120"/>
              <a:t> </a:t>
            </a:r>
            <a:r>
              <a:rPr dirty="0" spc="-5"/>
              <a:t>(CEUB)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038070" y="3353277"/>
            <a:ext cx="532130" cy="96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500" spc="-1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Chembl</a:t>
            </a:r>
            <a:r>
              <a:rPr dirty="0" sz="500" spc="-25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Database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June</a:t>
            </a:r>
            <a:r>
              <a:rPr dirty="0" spc="-30"/>
              <a:t> </a:t>
            </a:r>
            <a:r>
              <a:rPr dirty="0" spc="-5"/>
              <a:t>19,</a:t>
            </a:r>
            <a:r>
              <a:rPr dirty="0" spc="-25"/>
              <a:t> </a:t>
            </a:r>
            <a:r>
              <a:rPr dirty="0" spc="-10"/>
              <a:t>2023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5"/>
              <a:t>10</a:t>
            </a:fld>
            <a:r>
              <a:rPr dirty="0" spc="-60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10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19405"/>
          </a:xfrm>
          <a:custGeom>
            <a:avLst/>
            <a:gdLst/>
            <a:ahLst/>
            <a:cxnLst/>
            <a:rect l="l" t="t" r="r" b="b"/>
            <a:pathLst>
              <a:path w="4608195" h="319405">
                <a:moveTo>
                  <a:pt x="4608004" y="0"/>
                </a:moveTo>
                <a:lnTo>
                  <a:pt x="0" y="0"/>
                </a:lnTo>
                <a:lnTo>
                  <a:pt x="0" y="319036"/>
                </a:lnTo>
                <a:lnTo>
                  <a:pt x="4608004" y="31903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74750"/>
            <a:ext cx="9112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95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ariable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ree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135" y="1339585"/>
            <a:ext cx="4336654" cy="145746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9434"/>
            <a:ext cx="4608195" cy="106680"/>
            <a:chOff x="0" y="3349434"/>
            <a:chExt cx="4608195" cy="106680"/>
          </a:xfrm>
        </p:grpSpPr>
        <p:sp>
          <p:nvSpPr>
            <p:cNvPr id="6" name="object 6"/>
            <p:cNvSpPr/>
            <p:nvPr/>
          </p:nvSpPr>
          <p:spPr>
            <a:xfrm>
              <a:off x="0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Lucas</a:t>
            </a:r>
            <a:r>
              <a:rPr dirty="0" spc="-15"/>
              <a:t> </a:t>
            </a:r>
            <a:r>
              <a:rPr dirty="0" spc="-5"/>
              <a:t>Galvão</a:t>
            </a:r>
            <a:r>
              <a:rPr dirty="0" spc="-10"/>
              <a:t> </a:t>
            </a:r>
            <a:r>
              <a:rPr dirty="0" spc="-5"/>
              <a:t>Janot</a:t>
            </a:r>
            <a:r>
              <a:rPr dirty="0" spc="120"/>
              <a:t> </a:t>
            </a:r>
            <a:r>
              <a:rPr dirty="0" spc="-5"/>
              <a:t>(CEUB)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38070" y="3353277"/>
            <a:ext cx="532130" cy="96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500" spc="-1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Chembl</a:t>
            </a:r>
            <a:r>
              <a:rPr dirty="0" sz="500" spc="-25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Database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June</a:t>
            </a:r>
            <a:r>
              <a:rPr dirty="0" spc="-30"/>
              <a:t> </a:t>
            </a:r>
            <a:r>
              <a:rPr dirty="0" spc="-5"/>
              <a:t>19,</a:t>
            </a:r>
            <a:r>
              <a:rPr dirty="0" spc="-25"/>
              <a:t> </a:t>
            </a:r>
            <a:r>
              <a:rPr dirty="0" spc="-10"/>
              <a:t>2023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5"/>
              <a:t>10</a:t>
            </a:fld>
            <a:r>
              <a:rPr dirty="0" spc="-60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10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4750"/>
            <a:ext cx="122428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0"/>
              <a:t>Variables</a:t>
            </a:r>
            <a:r>
              <a:rPr dirty="0" spc="-55"/>
              <a:t> </a:t>
            </a:r>
            <a:r>
              <a:rPr dirty="0" spc="-10"/>
              <a:t>Summary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408" y="1092530"/>
            <a:ext cx="55638" cy="556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667" y="1256576"/>
            <a:ext cx="44831" cy="448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0667" y="1384515"/>
            <a:ext cx="44831" cy="448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0667" y="1512442"/>
            <a:ext cx="44831" cy="448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0667" y="1640370"/>
            <a:ext cx="44831" cy="448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7408" y="1795449"/>
            <a:ext cx="55638" cy="5563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0667" y="1959495"/>
            <a:ext cx="44831" cy="4483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0667" y="2087435"/>
            <a:ext cx="44831" cy="4483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0667" y="2215362"/>
            <a:ext cx="44831" cy="4483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0667" y="2343289"/>
            <a:ext cx="44831" cy="4483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90956" y="986029"/>
            <a:ext cx="1360170" cy="143510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800" spc="-10" b="1">
                <a:latin typeface="Arial"/>
                <a:cs typeface="Arial"/>
              </a:rPr>
              <a:t>ChEMBL</a:t>
            </a:r>
            <a:r>
              <a:rPr dirty="0" sz="800" spc="-35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ID</a:t>
            </a:r>
            <a:r>
              <a:rPr dirty="0" sz="800" spc="-5">
                <a:latin typeface="Arial MT"/>
                <a:cs typeface="Arial MT"/>
              </a:rPr>
              <a:t>:</a:t>
            </a:r>
            <a:endParaRPr sz="800">
              <a:latin typeface="Arial MT"/>
              <a:cs typeface="Arial MT"/>
            </a:endParaRPr>
          </a:p>
          <a:p>
            <a:pPr marL="214629" marR="414655">
              <a:lnSpc>
                <a:spcPct val="119900"/>
              </a:lnSpc>
              <a:spcBef>
                <a:spcPts val="180"/>
              </a:spcBef>
            </a:pPr>
            <a:r>
              <a:rPr dirty="0" sz="700" spc="-10">
                <a:latin typeface="Arial MT"/>
                <a:cs typeface="Arial MT"/>
              </a:rPr>
              <a:t>Length:</a:t>
            </a:r>
            <a:r>
              <a:rPr dirty="0" sz="700" spc="30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2,354,965 </a:t>
            </a:r>
            <a:r>
              <a:rPr dirty="0" sz="700" spc="-180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Class:</a:t>
            </a:r>
            <a:r>
              <a:rPr dirty="0" sz="700" spc="-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Character </a:t>
            </a:r>
            <a:r>
              <a:rPr dirty="0" sz="700" spc="-5">
                <a:latin typeface="Arial MT"/>
                <a:cs typeface="Arial MT"/>
              </a:rPr>
              <a:t> Mode:</a:t>
            </a:r>
            <a:r>
              <a:rPr dirty="0" sz="700" spc="40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Character </a:t>
            </a:r>
            <a:r>
              <a:rPr dirty="0" sz="700" spc="-5">
                <a:latin typeface="Arial MT"/>
                <a:cs typeface="Arial MT"/>
              </a:rPr>
              <a:t> </a:t>
            </a:r>
            <a:r>
              <a:rPr dirty="0" sz="700" spc="-20">
                <a:latin typeface="Arial MT"/>
                <a:cs typeface="Arial MT"/>
              </a:rPr>
              <a:t>NA’s:</a:t>
            </a:r>
            <a:r>
              <a:rPr dirty="0" sz="700" spc="5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0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800" spc="-5" b="1">
                <a:latin typeface="Arial"/>
                <a:cs typeface="Arial"/>
              </a:rPr>
              <a:t>Name</a:t>
            </a:r>
            <a:r>
              <a:rPr dirty="0" sz="800" spc="-5">
                <a:latin typeface="Arial MT"/>
                <a:cs typeface="Arial MT"/>
              </a:rPr>
              <a:t>:</a:t>
            </a:r>
            <a:endParaRPr sz="800">
              <a:latin typeface="Arial MT"/>
              <a:cs typeface="Arial MT"/>
            </a:endParaRPr>
          </a:p>
          <a:p>
            <a:pPr marL="214629" marR="414655">
              <a:lnSpc>
                <a:spcPct val="119900"/>
              </a:lnSpc>
              <a:spcBef>
                <a:spcPts val="180"/>
              </a:spcBef>
            </a:pPr>
            <a:r>
              <a:rPr dirty="0" sz="700" spc="-10">
                <a:latin typeface="Arial MT"/>
                <a:cs typeface="Arial MT"/>
              </a:rPr>
              <a:t>Length:</a:t>
            </a:r>
            <a:r>
              <a:rPr dirty="0" sz="700" spc="30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2,354,965 </a:t>
            </a:r>
            <a:r>
              <a:rPr dirty="0" sz="700" spc="-180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Class:</a:t>
            </a:r>
            <a:r>
              <a:rPr dirty="0" sz="700" spc="-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Character </a:t>
            </a:r>
            <a:r>
              <a:rPr dirty="0" sz="700" spc="-5">
                <a:latin typeface="Arial MT"/>
                <a:cs typeface="Arial MT"/>
              </a:rPr>
              <a:t> Mode:</a:t>
            </a:r>
            <a:r>
              <a:rPr dirty="0" sz="700" spc="40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Character</a:t>
            </a:r>
            <a:endParaRPr sz="700">
              <a:latin typeface="Arial MT"/>
              <a:cs typeface="Arial MT"/>
            </a:endParaRPr>
          </a:p>
          <a:p>
            <a:pPr marL="214629">
              <a:lnSpc>
                <a:spcPct val="100000"/>
              </a:lnSpc>
              <a:spcBef>
                <a:spcPts val="165"/>
              </a:spcBef>
            </a:pPr>
            <a:r>
              <a:rPr dirty="0" sz="700" spc="-20">
                <a:latin typeface="Arial MT"/>
                <a:cs typeface="Arial MT"/>
              </a:rPr>
              <a:t>NA’s:</a:t>
            </a:r>
            <a:r>
              <a:rPr dirty="0" sz="700" spc="50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2,306,892</a:t>
            </a:r>
            <a:r>
              <a:rPr dirty="0" sz="700" spc="-15">
                <a:latin typeface="Arial MT"/>
                <a:cs typeface="Arial MT"/>
              </a:rPr>
              <a:t> </a:t>
            </a:r>
            <a:r>
              <a:rPr dirty="0" sz="700" spc="114">
                <a:latin typeface="Arial MT"/>
                <a:cs typeface="Arial MT"/>
              </a:rPr>
              <a:t>(</a:t>
            </a:r>
            <a:r>
              <a:rPr dirty="0" sz="700" spc="114" i="1">
                <a:latin typeface="Times New Roman"/>
                <a:cs typeface="Times New Roman"/>
              </a:rPr>
              <a:t>≈</a:t>
            </a:r>
            <a:r>
              <a:rPr dirty="0" sz="700" spc="45" i="1">
                <a:latin typeface="Times New Roman"/>
                <a:cs typeface="Times New Roman"/>
              </a:rPr>
              <a:t> </a:t>
            </a:r>
            <a:r>
              <a:rPr dirty="0" sz="700" spc="30">
                <a:latin typeface="Calibri"/>
                <a:cs typeface="Calibri"/>
              </a:rPr>
              <a:t>97</a:t>
            </a:r>
            <a:r>
              <a:rPr dirty="0" sz="700" spc="30" i="1">
                <a:latin typeface="Calibri"/>
                <a:cs typeface="Calibri"/>
              </a:rPr>
              <a:t>.</a:t>
            </a:r>
            <a:r>
              <a:rPr dirty="0" sz="700" spc="30">
                <a:latin typeface="Calibri"/>
                <a:cs typeface="Calibri"/>
              </a:rPr>
              <a:t>96</a:t>
            </a:r>
            <a:r>
              <a:rPr dirty="0" sz="700" spc="30">
                <a:latin typeface="Arial MT"/>
                <a:cs typeface="Arial MT"/>
              </a:rPr>
              <a:t>%)</a:t>
            </a:r>
            <a:endParaRPr sz="7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3456" y="1092530"/>
            <a:ext cx="55638" cy="5563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76715" y="1256461"/>
            <a:ext cx="44831" cy="4483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76715" y="1384274"/>
            <a:ext cx="44831" cy="4483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76715" y="1512087"/>
            <a:ext cx="44831" cy="4483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676715" y="1639887"/>
            <a:ext cx="44831" cy="4483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63456" y="1794852"/>
            <a:ext cx="55638" cy="5563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676715" y="1958771"/>
            <a:ext cx="44831" cy="4483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76715" y="2086584"/>
            <a:ext cx="44831" cy="4483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76715" y="2214397"/>
            <a:ext cx="44831" cy="4483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76715" y="2342210"/>
            <a:ext cx="44831" cy="44831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557005" y="986160"/>
            <a:ext cx="979805" cy="143383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800" spc="-5" b="1">
                <a:latin typeface="Arial"/>
                <a:cs typeface="Arial"/>
              </a:rPr>
              <a:t>SMILES:</a:t>
            </a:r>
            <a:endParaRPr sz="800">
              <a:latin typeface="Arial"/>
              <a:cs typeface="Arial"/>
            </a:endParaRPr>
          </a:p>
          <a:p>
            <a:pPr marL="214629" marR="5080">
              <a:lnSpc>
                <a:spcPct val="119800"/>
              </a:lnSpc>
              <a:spcBef>
                <a:spcPts val="180"/>
              </a:spcBef>
            </a:pPr>
            <a:r>
              <a:rPr dirty="0" sz="700" spc="-5" b="1">
                <a:latin typeface="Arial"/>
                <a:cs typeface="Arial"/>
              </a:rPr>
              <a:t>Length:</a:t>
            </a:r>
            <a:r>
              <a:rPr dirty="0" sz="700" spc="25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2,354,965 </a:t>
            </a:r>
            <a:r>
              <a:rPr dirty="0" sz="700" spc="-180">
                <a:latin typeface="Arial MT"/>
                <a:cs typeface="Arial MT"/>
              </a:rPr>
              <a:t> </a:t>
            </a:r>
            <a:r>
              <a:rPr dirty="0" sz="700" spc="-10" b="1">
                <a:latin typeface="Arial"/>
                <a:cs typeface="Arial"/>
              </a:rPr>
              <a:t>Class:</a:t>
            </a:r>
            <a:r>
              <a:rPr dirty="0" sz="700" spc="-5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Character </a:t>
            </a:r>
            <a:r>
              <a:rPr dirty="0" sz="700" spc="-5">
                <a:latin typeface="Arial MT"/>
                <a:cs typeface="Arial MT"/>
              </a:rPr>
              <a:t> </a:t>
            </a:r>
            <a:r>
              <a:rPr dirty="0" sz="700" spc="-5" b="1">
                <a:latin typeface="Arial"/>
                <a:cs typeface="Arial"/>
              </a:rPr>
              <a:t>Mode:</a:t>
            </a:r>
            <a:r>
              <a:rPr dirty="0" sz="700" spc="45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Character </a:t>
            </a:r>
            <a:r>
              <a:rPr dirty="0" sz="700" spc="-5">
                <a:latin typeface="Arial MT"/>
                <a:cs typeface="Arial MT"/>
              </a:rPr>
              <a:t> </a:t>
            </a:r>
            <a:r>
              <a:rPr dirty="0" sz="700" spc="-10" b="1">
                <a:latin typeface="Arial"/>
                <a:cs typeface="Arial"/>
              </a:rPr>
              <a:t>NA‘s:</a:t>
            </a:r>
            <a:r>
              <a:rPr dirty="0" sz="700" spc="55" b="1">
                <a:latin typeface="Arial"/>
                <a:cs typeface="Arial"/>
              </a:rPr>
              <a:t> </a:t>
            </a:r>
            <a:r>
              <a:rPr dirty="0" sz="700" spc="-5">
                <a:latin typeface="Arial MT"/>
                <a:cs typeface="Arial MT"/>
              </a:rPr>
              <a:t>0</a:t>
            </a:r>
            <a:endParaRPr sz="700">
              <a:latin typeface="Arial MT"/>
              <a:cs typeface="Arial MT"/>
            </a:endParaRPr>
          </a:p>
          <a:p>
            <a:pPr algn="just" marL="214629" marR="5080" indent="-202565">
              <a:lnSpc>
                <a:spcPct val="127899"/>
              </a:lnSpc>
              <a:spcBef>
                <a:spcPts val="95"/>
              </a:spcBef>
            </a:pPr>
            <a:r>
              <a:rPr dirty="0" sz="800" spc="-5" b="1">
                <a:latin typeface="Arial"/>
                <a:cs typeface="Arial"/>
              </a:rPr>
              <a:t>Molecular Formula: </a:t>
            </a:r>
            <a:r>
              <a:rPr dirty="0" sz="800" spc="-210" b="1">
                <a:latin typeface="Arial"/>
                <a:cs typeface="Arial"/>
              </a:rPr>
              <a:t> </a:t>
            </a:r>
            <a:r>
              <a:rPr dirty="0" sz="700" spc="-5" b="1">
                <a:latin typeface="Arial"/>
                <a:cs typeface="Arial"/>
              </a:rPr>
              <a:t>Length: </a:t>
            </a:r>
            <a:r>
              <a:rPr dirty="0" sz="700" spc="-10">
                <a:latin typeface="Arial MT"/>
                <a:cs typeface="Arial MT"/>
              </a:rPr>
              <a:t>2,354,965 </a:t>
            </a:r>
            <a:r>
              <a:rPr dirty="0" sz="700" spc="-180">
                <a:latin typeface="Arial MT"/>
                <a:cs typeface="Arial MT"/>
              </a:rPr>
              <a:t> </a:t>
            </a:r>
            <a:r>
              <a:rPr dirty="0" sz="700" spc="-10" b="1">
                <a:latin typeface="Arial"/>
                <a:cs typeface="Arial"/>
              </a:rPr>
              <a:t>Class:</a:t>
            </a:r>
            <a:r>
              <a:rPr dirty="0" sz="700" spc="45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Character</a:t>
            </a:r>
            <a:endParaRPr sz="700">
              <a:latin typeface="Arial MT"/>
              <a:cs typeface="Arial MT"/>
            </a:endParaRPr>
          </a:p>
          <a:p>
            <a:pPr marL="214629">
              <a:lnSpc>
                <a:spcPct val="100000"/>
              </a:lnSpc>
              <a:spcBef>
                <a:spcPts val="165"/>
              </a:spcBef>
            </a:pPr>
            <a:r>
              <a:rPr dirty="0" sz="700" spc="-5" b="1">
                <a:latin typeface="Arial"/>
                <a:cs typeface="Arial"/>
              </a:rPr>
              <a:t>Mode:</a:t>
            </a:r>
            <a:r>
              <a:rPr dirty="0" sz="700" spc="10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Character</a:t>
            </a:r>
            <a:endParaRPr sz="700">
              <a:latin typeface="Arial MT"/>
              <a:cs typeface="Arial MT"/>
            </a:endParaRPr>
          </a:p>
          <a:p>
            <a:pPr marL="214629">
              <a:lnSpc>
                <a:spcPct val="100000"/>
              </a:lnSpc>
              <a:spcBef>
                <a:spcPts val="170"/>
              </a:spcBef>
            </a:pPr>
            <a:r>
              <a:rPr dirty="0" sz="700" spc="-10" b="1">
                <a:latin typeface="Arial"/>
                <a:cs typeface="Arial"/>
              </a:rPr>
              <a:t>NA‘s:</a:t>
            </a:r>
            <a:r>
              <a:rPr dirty="0" sz="700" spc="20" b="1">
                <a:latin typeface="Arial"/>
                <a:cs typeface="Arial"/>
              </a:rPr>
              <a:t> </a:t>
            </a:r>
            <a:r>
              <a:rPr dirty="0" sz="700" spc="-5">
                <a:latin typeface="Arial MT"/>
                <a:cs typeface="Arial MT"/>
              </a:rPr>
              <a:t>0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3349434"/>
            <a:ext cx="4608195" cy="106680"/>
            <a:chOff x="0" y="3349434"/>
            <a:chExt cx="4608195" cy="106680"/>
          </a:xfrm>
        </p:grpSpPr>
        <p:sp>
          <p:nvSpPr>
            <p:cNvPr id="26" name="object 26"/>
            <p:cNvSpPr/>
            <p:nvPr/>
          </p:nvSpPr>
          <p:spPr>
            <a:xfrm>
              <a:off x="0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535976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71952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Lucas</a:t>
            </a:r>
            <a:r>
              <a:rPr dirty="0" spc="-15"/>
              <a:t> </a:t>
            </a:r>
            <a:r>
              <a:rPr dirty="0" spc="-5"/>
              <a:t>Galvão</a:t>
            </a:r>
            <a:r>
              <a:rPr dirty="0" spc="-10"/>
              <a:t> </a:t>
            </a:r>
            <a:r>
              <a:rPr dirty="0" spc="-5"/>
              <a:t>Janot</a:t>
            </a:r>
            <a:r>
              <a:rPr dirty="0" spc="120"/>
              <a:t> </a:t>
            </a:r>
            <a:r>
              <a:rPr dirty="0" spc="-5"/>
              <a:t>(CEUB)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038070" y="3353277"/>
            <a:ext cx="532130" cy="96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500" spc="-10">
                <a:solidFill>
                  <a:srgbClr val="FFFFFF"/>
                </a:solidFill>
                <a:latin typeface="Arial MT"/>
                <a:cs typeface="Arial MT"/>
                <a:hlinkClick r:id="rId12" action="ppaction://hlinksldjump"/>
              </a:rPr>
              <a:t>Chembl</a:t>
            </a:r>
            <a:r>
              <a:rPr dirty="0" sz="500" spc="-25">
                <a:solidFill>
                  <a:srgbClr val="FFFFFF"/>
                </a:solidFill>
                <a:latin typeface="Arial MT"/>
                <a:cs typeface="Arial MT"/>
                <a:hlinkClick r:id="rId12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Arial MT"/>
                <a:cs typeface="Arial MT"/>
                <a:hlinkClick r:id="rId12" action="ppaction://hlinksldjump"/>
              </a:rPr>
              <a:t>Database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June</a:t>
            </a:r>
            <a:r>
              <a:rPr dirty="0" spc="-30"/>
              <a:t> </a:t>
            </a:r>
            <a:r>
              <a:rPr dirty="0" spc="-5"/>
              <a:t>19,</a:t>
            </a:r>
            <a:r>
              <a:rPr dirty="0" spc="-25"/>
              <a:t> </a:t>
            </a:r>
            <a:r>
              <a:rPr dirty="0" spc="-10"/>
              <a:t>2023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5"/>
              <a:t>10</a:t>
            </a:fld>
            <a:r>
              <a:rPr dirty="0" spc="-60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10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4750"/>
            <a:ext cx="173228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0"/>
              <a:t>Variables</a:t>
            </a:r>
            <a:r>
              <a:rPr dirty="0" spc="-25"/>
              <a:t> </a:t>
            </a:r>
            <a:r>
              <a:rPr dirty="0" spc="-10"/>
              <a:t>Summary</a:t>
            </a:r>
            <a:r>
              <a:rPr dirty="0" spc="-25"/>
              <a:t> </a:t>
            </a:r>
            <a:r>
              <a:rPr dirty="0" spc="-5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408" y="1062164"/>
            <a:ext cx="55638" cy="556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667" y="1228420"/>
            <a:ext cx="44831" cy="448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667" y="1485087"/>
            <a:ext cx="44831" cy="448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0667" y="1615224"/>
            <a:ext cx="44831" cy="448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0667" y="1745373"/>
            <a:ext cx="44831" cy="448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667" y="1875510"/>
            <a:ext cx="44831" cy="4483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667" y="2005647"/>
            <a:ext cx="44831" cy="4483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0667" y="2388844"/>
            <a:ext cx="44831" cy="448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65556" y="953138"/>
            <a:ext cx="1942464" cy="15138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dirty="0" sz="800" spc="-5" b="1">
                <a:latin typeface="Arial"/>
                <a:cs typeface="Arial"/>
              </a:rPr>
              <a:t>Molecular</a:t>
            </a:r>
            <a:r>
              <a:rPr dirty="0" sz="800" spc="-30" b="1">
                <a:latin typeface="Arial"/>
                <a:cs typeface="Arial"/>
              </a:rPr>
              <a:t> </a:t>
            </a:r>
            <a:r>
              <a:rPr dirty="0" sz="800" spc="-10" b="1">
                <a:latin typeface="Arial"/>
                <a:cs typeface="Arial"/>
              </a:rPr>
              <a:t>Weight:</a:t>
            </a:r>
            <a:endParaRPr sz="8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365"/>
              </a:spcBef>
            </a:pPr>
            <a:r>
              <a:rPr dirty="0" sz="700" spc="-5" b="1">
                <a:latin typeface="Arial"/>
                <a:cs typeface="Arial"/>
              </a:rPr>
              <a:t>Min.:</a:t>
            </a:r>
            <a:r>
              <a:rPr dirty="0" sz="700" spc="55" b="1">
                <a:latin typeface="Arial"/>
                <a:cs typeface="Arial"/>
              </a:rPr>
              <a:t> </a:t>
            </a:r>
            <a:r>
              <a:rPr dirty="0" sz="700" spc="-5">
                <a:latin typeface="Arial MT"/>
                <a:cs typeface="Arial MT"/>
              </a:rPr>
              <a:t>4.0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(CHEMBL1796997, </a:t>
            </a:r>
            <a:r>
              <a:rPr dirty="0" sz="700" spc="-10">
                <a:latin typeface="Arial MT"/>
                <a:cs typeface="Arial MT"/>
              </a:rPr>
              <a:t>Name: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155"/>
              </a:spcBef>
            </a:pPr>
            <a:r>
              <a:rPr dirty="0" sz="700" spc="-10">
                <a:latin typeface="Arial MT"/>
                <a:cs typeface="Arial MT"/>
              </a:rPr>
              <a:t>Undefined,</a:t>
            </a:r>
            <a:r>
              <a:rPr dirty="0" sz="700" spc="-5">
                <a:latin typeface="Arial MT"/>
                <a:cs typeface="Arial MT"/>
              </a:rPr>
              <a:t> He , Small Molecule)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185"/>
              </a:spcBef>
            </a:pPr>
            <a:r>
              <a:rPr dirty="0" sz="700" spc="-5" b="1">
                <a:latin typeface="Arial"/>
                <a:cs typeface="Arial"/>
              </a:rPr>
              <a:t>1st</a:t>
            </a:r>
            <a:r>
              <a:rPr dirty="0" sz="700" spc="-35" b="1">
                <a:latin typeface="Arial"/>
                <a:cs typeface="Arial"/>
              </a:rPr>
              <a:t> </a:t>
            </a:r>
            <a:r>
              <a:rPr dirty="0" sz="700" spc="-5" b="1">
                <a:latin typeface="Arial"/>
                <a:cs typeface="Arial"/>
              </a:rPr>
              <a:t>Qu.:</a:t>
            </a:r>
            <a:r>
              <a:rPr dirty="0" sz="700" spc="20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324.4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185"/>
              </a:spcBef>
            </a:pPr>
            <a:r>
              <a:rPr dirty="0" sz="700" spc="-5" b="1">
                <a:latin typeface="Arial"/>
                <a:cs typeface="Arial"/>
              </a:rPr>
              <a:t>Median:</a:t>
            </a:r>
            <a:r>
              <a:rPr dirty="0" sz="700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392.4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185"/>
              </a:spcBef>
            </a:pPr>
            <a:r>
              <a:rPr dirty="0" sz="700" spc="-5" b="1">
                <a:latin typeface="Arial"/>
                <a:cs typeface="Arial"/>
              </a:rPr>
              <a:t>Mean:</a:t>
            </a:r>
            <a:r>
              <a:rPr dirty="0" sz="700" spc="25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433.9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185"/>
              </a:spcBef>
            </a:pPr>
            <a:r>
              <a:rPr dirty="0" sz="700" spc="-5" b="1">
                <a:latin typeface="Arial"/>
                <a:cs typeface="Arial"/>
              </a:rPr>
              <a:t>3st</a:t>
            </a:r>
            <a:r>
              <a:rPr dirty="0" sz="700" spc="-25" b="1">
                <a:latin typeface="Arial"/>
                <a:cs typeface="Arial"/>
              </a:rPr>
              <a:t> </a:t>
            </a:r>
            <a:r>
              <a:rPr dirty="0" sz="700" spc="-5" b="1">
                <a:latin typeface="Arial"/>
                <a:cs typeface="Arial"/>
              </a:rPr>
              <a:t>Qu.:</a:t>
            </a:r>
            <a:r>
              <a:rPr dirty="0" sz="700" spc="35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474.5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185"/>
              </a:spcBef>
            </a:pPr>
            <a:r>
              <a:rPr dirty="0" sz="700" spc="-5" b="1">
                <a:latin typeface="Arial"/>
                <a:cs typeface="Arial"/>
              </a:rPr>
              <a:t>Max.:</a:t>
            </a:r>
            <a:r>
              <a:rPr dirty="0" sz="700" spc="65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12546.3</a:t>
            </a:r>
            <a:r>
              <a:rPr dirty="0" sz="700" spc="-5">
                <a:latin typeface="Arial MT"/>
                <a:cs typeface="Arial MT"/>
              </a:rPr>
              <a:t> (CHEMBL2179464,</a:t>
            </a:r>
            <a:r>
              <a:rPr dirty="0" sz="700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Name:</a:t>
            </a:r>
            <a:endParaRPr sz="700">
              <a:latin typeface="Arial MT"/>
              <a:cs typeface="Arial MT"/>
            </a:endParaRPr>
          </a:p>
          <a:p>
            <a:pPr marL="240029" marR="30480">
              <a:lnSpc>
                <a:spcPct val="106700"/>
              </a:lnSpc>
              <a:spcBef>
                <a:spcPts val="200"/>
              </a:spcBef>
            </a:pPr>
            <a:r>
              <a:rPr dirty="0" baseline="7936" sz="1050" spc="-15">
                <a:latin typeface="Arial MT"/>
                <a:cs typeface="Arial MT"/>
              </a:rPr>
              <a:t>Undefined</a:t>
            </a:r>
            <a:r>
              <a:rPr dirty="0" baseline="7936" sz="1050" spc="-7">
                <a:latin typeface="Arial MT"/>
                <a:cs typeface="Arial MT"/>
              </a:rPr>
              <a:t>,</a:t>
            </a:r>
            <a:r>
              <a:rPr dirty="0" baseline="7936" sz="1050" spc="-7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C</a:t>
            </a:r>
            <a:r>
              <a:rPr dirty="0" sz="500" spc="-10">
                <a:latin typeface="Arial MT"/>
                <a:cs typeface="Arial MT"/>
              </a:rPr>
              <a:t>39</a:t>
            </a:r>
            <a:r>
              <a:rPr dirty="0" sz="500" spc="-5">
                <a:latin typeface="Arial MT"/>
                <a:cs typeface="Arial MT"/>
              </a:rPr>
              <a:t>6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H</a:t>
            </a:r>
            <a:r>
              <a:rPr dirty="0" sz="500" spc="-10">
                <a:latin typeface="Arial MT"/>
                <a:cs typeface="Arial MT"/>
              </a:rPr>
              <a:t>39</a:t>
            </a:r>
            <a:r>
              <a:rPr dirty="0" sz="500" spc="-5">
                <a:latin typeface="Arial MT"/>
                <a:cs typeface="Arial MT"/>
              </a:rPr>
              <a:t>0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F</a:t>
            </a:r>
            <a:r>
              <a:rPr dirty="0" sz="500" spc="-10">
                <a:latin typeface="Arial MT"/>
                <a:cs typeface="Arial MT"/>
              </a:rPr>
              <a:t>25</a:t>
            </a:r>
            <a:r>
              <a:rPr dirty="0" sz="500" spc="-5">
                <a:latin typeface="Arial MT"/>
                <a:cs typeface="Arial MT"/>
              </a:rPr>
              <a:t>2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N</a:t>
            </a:r>
            <a:r>
              <a:rPr dirty="0" sz="500" spc="-10">
                <a:latin typeface="Arial MT"/>
                <a:cs typeface="Arial MT"/>
              </a:rPr>
              <a:t>6</a:t>
            </a:r>
            <a:r>
              <a:rPr dirty="0" sz="500" spc="-5">
                <a:latin typeface="Arial MT"/>
                <a:cs typeface="Arial MT"/>
              </a:rPr>
              <a:t>6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O</a:t>
            </a:r>
            <a:r>
              <a:rPr dirty="0" sz="500" spc="-10">
                <a:latin typeface="Arial MT"/>
                <a:cs typeface="Arial MT"/>
              </a:rPr>
              <a:t>2</a:t>
            </a:r>
            <a:r>
              <a:rPr dirty="0" sz="500" spc="-5">
                <a:latin typeface="Arial MT"/>
                <a:cs typeface="Arial MT"/>
              </a:rPr>
              <a:t>4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P</a:t>
            </a:r>
            <a:r>
              <a:rPr dirty="0" sz="500" spc="-10">
                <a:latin typeface="Arial MT"/>
                <a:cs typeface="Arial MT"/>
              </a:rPr>
              <a:t>4</a:t>
            </a:r>
            <a:r>
              <a:rPr dirty="0" sz="500" spc="-5">
                <a:latin typeface="Arial MT"/>
                <a:cs typeface="Arial MT"/>
              </a:rPr>
              <a:t>2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,</a:t>
            </a:r>
            <a:r>
              <a:rPr dirty="0" baseline="7936" sz="1050" spc="-7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Small  </a:t>
            </a:r>
            <a:r>
              <a:rPr dirty="0" sz="700" spc="-5">
                <a:latin typeface="Arial MT"/>
                <a:cs typeface="Arial MT"/>
              </a:rPr>
              <a:t>Molecule)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185"/>
              </a:spcBef>
            </a:pPr>
            <a:r>
              <a:rPr dirty="0" sz="700" spc="-10" b="1">
                <a:latin typeface="Arial"/>
                <a:cs typeface="Arial"/>
              </a:rPr>
              <a:t>NA‘s:</a:t>
            </a:r>
            <a:r>
              <a:rPr dirty="0" sz="700" spc="50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23,442 </a:t>
            </a:r>
            <a:r>
              <a:rPr dirty="0" sz="700" spc="114">
                <a:latin typeface="Arial MT"/>
                <a:cs typeface="Arial MT"/>
              </a:rPr>
              <a:t>(</a:t>
            </a:r>
            <a:r>
              <a:rPr dirty="0" sz="700" spc="114" i="1">
                <a:latin typeface="Times New Roman"/>
                <a:cs typeface="Times New Roman"/>
              </a:rPr>
              <a:t>≈</a:t>
            </a:r>
            <a:r>
              <a:rPr dirty="0" sz="700" spc="40" i="1">
                <a:latin typeface="Times New Roman"/>
                <a:cs typeface="Times New Roman"/>
              </a:rPr>
              <a:t> </a:t>
            </a:r>
            <a:r>
              <a:rPr dirty="0" sz="700" spc="5">
                <a:latin typeface="Calibri"/>
                <a:cs typeface="Calibri"/>
              </a:rPr>
              <a:t>1</a:t>
            </a:r>
            <a:r>
              <a:rPr dirty="0" sz="700" spc="5">
                <a:latin typeface="Arial MT"/>
                <a:cs typeface="Arial MT"/>
              </a:rPr>
              <a:t>%)</a:t>
            </a:r>
            <a:endParaRPr sz="7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3456" y="1062164"/>
            <a:ext cx="55638" cy="5563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76715" y="1225753"/>
            <a:ext cx="44831" cy="4483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76715" y="1606283"/>
            <a:ext cx="44831" cy="4483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76715" y="1733765"/>
            <a:ext cx="44831" cy="4483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76715" y="1861248"/>
            <a:ext cx="44831" cy="4483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76715" y="1988718"/>
            <a:ext cx="44831" cy="4483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76715" y="2116201"/>
            <a:ext cx="44831" cy="4483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76715" y="2370201"/>
            <a:ext cx="44831" cy="44831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2426970">
              <a:lnSpc>
                <a:spcPct val="100000"/>
              </a:lnSpc>
              <a:spcBef>
                <a:spcPts val="490"/>
              </a:spcBef>
            </a:pPr>
            <a:r>
              <a:rPr dirty="0" spc="-10"/>
              <a:t>ALogP:</a:t>
            </a:r>
          </a:p>
          <a:p>
            <a:pPr marL="2628900" marR="119380">
              <a:lnSpc>
                <a:spcPct val="130500"/>
              </a:lnSpc>
              <a:spcBef>
                <a:spcPts val="90"/>
              </a:spcBef>
            </a:pPr>
            <a:r>
              <a:rPr dirty="0" sz="700" spc="-5"/>
              <a:t>Min.:</a:t>
            </a:r>
            <a:r>
              <a:rPr dirty="0" sz="700" spc="60"/>
              <a:t> </a:t>
            </a:r>
            <a:r>
              <a:rPr dirty="0" sz="700" spc="-5" b="0">
                <a:latin typeface="Arial MT"/>
                <a:cs typeface="Arial MT"/>
              </a:rPr>
              <a:t>-14.26</a:t>
            </a:r>
            <a:r>
              <a:rPr dirty="0" sz="700" b="0">
                <a:latin typeface="Arial MT"/>
                <a:cs typeface="Arial MT"/>
              </a:rPr>
              <a:t> </a:t>
            </a:r>
            <a:r>
              <a:rPr dirty="0" sz="700" spc="-5" b="0">
                <a:latin typeface="Arial MT"/>
                <a:cs typeface="Arial MT"/>
              </a:rPr>
              <a:t>(CHEMBL1797815,</a:t>
            </a:r>
            <a:r>
              <a:rPr dirty="0" sz="700" b="0">
                <a:latin typeface="Arial MT"/>
                <a:cs typeface="Arial MT"/>
              </a:rPr>
              <a:t> </a:t>
            </a:r>
            <a:r>
              <a:rPr dirty="0" sz="700" spc="-10" b="0">
                <a:latin typeface="Arial MT"/>
                <a:cs typeface="Arial MT"/>
              </a:rPr>
              <a:t>Name: </a:t>
            </a:r>
            <a:r>
              <a:rPr dirty="0" sz="700" spc="-180" b="0">
                <a:latin typeface="Arial MT"/>
                <a:cs typeface="Arial MT"/>
              </a:rPr>
              <a:t> </a:t>
            </a:r>
            <a:r>
              <a:rPr dirty="0" baseline="7936" sz="1050" spc="-15" b="0">
                <a:latin typeface="Arial MT"/>
                <a:cs typeface="Arial MT"/>
              </a:rPr>
              <a:t>CELLOHEXOSE</a:t>
            </a:r>
            <a:r>
              <a:rPr dirty="0" baseline="7936" sz="1050" spc="-7" b="0">
                <a:latin typeface="Arial MT"/>
                <a:cs typeface="Arial MT"/>
              </a:rPr>
              <a:t>,</a:t>
            </a:r>
            <a:r>
              <a:rPr dirty="0" baseline="7936" sz="1050" spc="-7" b="0">
                <a:latin typeface="Arial MT"/>
                <a:cs typeface="Arial MT"/>
              </a:rPr>
              <a:t> </a:t>
            </a:r>
            <a:r>
              <a:rPr dirty="0" baseline="7936" sz="1050" spc="-7" b="0">
                <a:latin typeface="Arial MT"/>
                <a:cs typeface="Arial MT"/>
              </a:rPr>
              <a:t>C</a:t>
            </a:r>
            <a:r>
              <a:rPr dirty="0" sz="500" spc="-10" b="0">
                <a:latin typeface="Arial MT"/>
                <a:cs typeface="Arial MT"/>
              </a:rPr>
              <a:t>3</a:t>
            </a:r>
            <a:r>
              <a:rPr dirty="0" sz="500" spc="-5" b="0">
                <a:latin typeface="Arial MT"/>
                <a:cs typeface="Arial MT"/>
              </a:rPr>
              <a:t>6</a:t>
            </a:r>
            <a:r>
              <a:rPr dirty="0" sz="500" spc="-90" b="0">
                <a:latin typeface="Arial MT"/>
                <a:cs typeface="Arial MT"/>
              </a:rPr>
              <a:t> </a:t>
            </a:r>
            <a:r>
              <a:rPr dirty="0" baseline="7936" sz="1050" spc="-7" b="0">
                <a:latin typeface="Arial MT"/>
                <a:cs typeface="Arial MT"/>
              </a:rPr>
              <a:t>H</a:t>
            </a:r>
            <a:r>
              <a:rPr dirty="0" sz="500" spc="-10" b="0">
                <a:latin typeface="Arial MT"/>
                <a:cs typeface="Arial MT"/>
              </a:rPr>
              <a:t>6</a:t>
            </a:r>
            <a:r>
              <a:rPr dirty="0" sz="500" spc="-5" b="0">
                <a:latin typeface="Arial MT"/>
                <a:cs typeface="Arial MT"/>
              </a:rPr>
              <a:t>2</a:t>
            </a:r>
            <a:r>
              <a:rPr dirty="0" sz="500" spc="-90" b="0">
                <a:latin typeface="Arial MT"/>
                <a:cs typeface="Arial MT"/>
              </a:rPr>
              <a:t> </a:t>
            </a:r>
            <a:r>
              <a:rPr dirty="0" baseline="7936" sz="1050" spc="-7" b="0">
                <a:latin typeface="Arial MT"/>
                <a:cs typeface="Arial MT"/>
              </a:rPr>
              <a:t>O</a:t>
            </a:r>
            <a:r>
              <a:rPr dirty="0" sz="500" spc="-10" b="0">
                <a:latin typeface="Arial MT"/>
                <a:cs typeface="Arial MT"/>
              </a:rPr>
              <a:t>3</a:t>
            </a:r>
            <a:r>
              <a:rPr dirty="0" sz="500" spc="-5" b="0">
                <a:latin typeface="Arial MT"/>
                <a:cs typeface="Arial MT"/>
              </a:rPr>
              <a:t>1</a:t>
            </a:r>
            <a:r>
              <a:rPr dirty="0" sz="500" b="0">
                <a:latin typeface="Arial MT"/>
                <a:cs typeface="Arial MT"/>
              </a:rPr>
              <a:t> </a:t>
            </a:r>
            <a:r>
              <a:rPr dirty="0" sz="500" spc="-35" b="0">
                <a:latin typeface="Arial MT"/>
                <a:cs typeface="Arial MT"/>
              </a:rPr>
              <a:t> </a:t>
            </a:r>
            <a:r>
              <a:rPr dirty="0" baseline="7936" sz="1050" spc="-7" b="0">
                <a:latin typeface="Arial MT"/>
                <a:cs typeface="Arial MT"/>
              </a:rPr>
              <a:t>,</a:t>
            </a:r>
            <a:r>
              <a:rPr dirty="0" baseline="7936" sz="1050" spc="-7" b="0">
                <a:latin typeface="Arial MT"/>
                <a:cs typeface="Arial MT"/>
              </a:rPr>
              <a:t> </a:t>
            </a:r>
            <a:r>
              <a:rPr dirty="0" baseline="7936" sz="1050" spc="-7" b="0">
                <a:latin typeface="Arial MT"/>
                <a:cs typeface="Arial MT"/>
              </a:rPr>
              <a:t>Small</a:t>
            </a:r>
            <a:endParaRPr baseline="7936" sz="1050">
              <a:latin typeface="Arial MT"/>
              <a:cs typeface="Arial MT"/>
            </a:endParaRPr>
          </a:p>
          <a:p>
            <a:pPr marL="2628900">
              <a:lnSpc>
                <a:spcPct val="100000"/>
              </a:lnSpc>
              <a:spcBef>
                <a:spcPts val="55"/>
              </a:spcBef>
            </a:pPr>
            <a:r>
              <a:rPr dirty="0" sz="700" spc="-5" b="0">
                <a:latin typeface="Arial MT"/>
                <a:cs typeface="Arial MT"/>
              </a:rPr>
              <a:t>Molecule)</a:t>
            </a:r>
            <a:endParaRPr sz="700">
              <a:latin typeface="Arial MT"/>
              <a:cs typeface="Arial MT"/>
            </a:endParaRPr>
          </a:p>
          <a:p>
            <a:pPr marL="2628900">
              <a:lnSpc>
                <a:spcPct val="100000"/>
              </a:lnSpc>
              <a:spcBef>
                <a:spcPts val="165"/>
              </a:spcBef>
            </a:pPr>
            <a:r>
              <a:rPr dirty="0" sz="700" spc="-5"/>
              <a:t>1st</a:t>
            </a:r>
            <a:r>
              <a:rPr dirty="0" sz="700" spc="-35"/>
              <a:t> </a:t>
            </a:r>
            <a:r>
              <a:rPr dirty="0" sz="700" spc="-5"/>
              <a:t>Qu.:</a:t>
            </a:r>
            <a:r>
              <a:rPr dirty="0" sz="700" spc="20"/>
              <a:t> </a:t>
            </a:r>
            <a:r>
              <a:rPr dirty="0" sz="700" spc="-10" b="0">
                <a:latin typeface="Arial MT"/>
                <a:cs typeface="Arial MT"/>
              </a:rPr>
              <a:t>2.31</a:t>
            </a:r>
            <a:endParaRPr sz="700">
              <a:latin typeface="Arial MT"/>
              <a:cs typeface="Arial MT"/>
            </a:endParaRPr>
          </a:p>
          <a:p>
            <a:pPr marL="2628900">
              <a:lnSpc>
                <a:spcPct val="100000"/>
              </a:lnSpc>
              <a:spcBef>
                <a:spcPts val="160"/>
              </a:spcBef>
            </a:pPr>
            <a:r>
              <a:rPr dirty="0" sz="700" spc="-5"/>
              <a:t>Median:</a:t>
            </a:r>
            <a:r>
              <a:rPr dirty="0" sz="700"/>
              <a:t> </a:t>
            </a:r>
            <a:r>
              <a:rPr dirty="0" sz="700" spc="-10" b="0">
                <a:latin typeface="Arial MT"/>
                <a:cs typeface="Arial MT"/>
              </a:rPr>
              <a:t>3.42</a:t>
            </a:r>
            <a:endParaRPr sz="700">
              <a:latin typeface="Arial MT"/>
              <a:cs typeface="Arial MT"/>
            </a:endParaRPr>
          </a:p>
          <a:p>
            <a:pPr marL="2628900">
              <a:lnSpc>
                <a:spcPct val="100000"/>
              </a:lnSpc>
              <a:spcBef>
                <a:spcPts val="165"/>
              </a:spcBef>
            </a:pPr>
            <a:r>
              <a:rPr dirty="0" sz="700" spc="-5"/>
              <a:t>Mean:</a:t>
            </a:r>
            <a:r>
              <a:rPr dirty="0" sz="700" spc="20"/>
              <a:t> </a:t>
            </a:r>
            <a:r>
              <a:rPr dirty="0" sz="700" spc="-10" b="0">
                <a:latin typeface="Arial MT"/>
                <a:cs typeface="Arial MT"/>
              </a:rPr>
              <a:t>3.45</a:t>
            </a:r>
            <a:endParaRPr sz="700">
              <a:latin typeface="Arial MT"/>
              <a:cs typeface="Arial MT"/>
            </a:endParaRPr>
          </a:p>
          <a:p>
            <a:pPr marL="2628900">
              <a:lnSpc>
                <a:spcPct val="100000"/>
              </a:lnSpc>
              <a:spcBef>
                <a:spcPts val="165"/>
              </a:spcBef>
            </a:pPr>
            <a:r>
              <a:rPr dirty="0" sz="700" spc="-5"/>
              <a:t>3st</a:t>
            </a:r>
            <a:r>
              <a:rPr dirty="0" sz="700" spc="-25"/>
              <a:t> </a:t>
            </a:r>
            <a:r>
              <a:rPr dirty="0" sz="700" spc="-5"/>
              <a:t>Qu.:</a:t>
            </a:r>
            <a:r>
              <a:rPr dirty="0" sz="700" spc="30"/>
              <a:t> </a:t>
            </a:r>
            <a:r>
              <a:rPr dirty="0" sz="700" spc="-10" b="0">
                <a:latin typeface="Arial MT"/>
                <a:cs typeface="Arial MT"/>
              </a:rPr>
              <a:t>4.57</a:t>
            </a:r>
            <a:endParaRPr sz="700">
              <a:latin typeface="Arial MT"/>
              <a:cs typeface="Arial MT"/>
            </a:endParaRPr>
          </a:p>
          <a:p>
            <a:pPr marL="2628900">
              <a:lnSpc>
                <a:spcPct val="100000"/>
              </a:lnSpc>
              <a:spcBef>
                <a:spcPts val="165"/>
              </a:spcBef>
            </a:pPr>
            <a:r>
              <a:rPr dirty="0" sz="700" spc="-5"/>
              <a:t>Max.:</a:t>
            </a:r>
            <a:r>
              <a:rPr dirty="0" sz="700" spc="60"/>
              <a:t> </a:t>
            </a:r>
            <a:r>
              <a:rPr dirty="0" sz="700" spc="-10" b="0">
                <a:latin typeface="Arial MT"/>
                <a:cs typeface="Arial MT"/>
              </a:rPr>
              <a:t>22.57</a:t>
            </a:r>
            <a:r>
              <a:rPr dirty="0" sz="700" b="0">
                <a:latin typeface="Arial MT"/>
                <a:cs typeface="Arial MT"/>
              </a:rPr>
              <a:t> </a:t>
            </a:r>
            <a:r>
              <a:rPr dirty="0" sz="700" spc="-5" b="0">
                <a:latin typeface="Arial MT"/>
                <a:cs typeface="Arial MT"/>
              </a:rPr>
              <a:t>(CHEMBL1206998, </a:t>
            </a:r>
            <a:r>
              <a:rPr dirty="0" sz="700" spc="-10" b="0">
                <a:latin typeface="Arial MT"/>
                <a:cs typeface="Arial MT"/>
              </a:rPr>
              <a:t>Name:</a:t>
            </a:r>
            <a:endParaRPr sz="700">
              <a:latin typeface="Arial MT"/>
              <a:cs typeface="Arial MT"/>
            </a:endParaRPr>
          </a:p>
          <a:p>
            <a:pPr marL="2628900">
              <a:lnSpc>
                <a:spcPct val="100000"/>
              </a:lnSpc>
              <a:spcBef>
                <a:spcPts val="254"/>
              </a:spcBef>
            </a:pPr>
            <a:r>
              <a:rPr dirty="0" baseline="7936" sz="1050" spc="-15" b="0">
                <a:latin typeface="Arial MT"/>
                <a:cs typeface="Arial MT"/>
              </a:rPr>
              <a:t>Undefined</a:t>
            </a:r>
            <a:r>
              <a:rPr dirty="0" baseline="7936" sz="1050" spc="-7" b="0">
                <a:latin typeface="Arial MT"/>
                <a:cs typeface="Arial MT"/>
              </a:rPr>
              <a:t> C</a:t>
            </a:r>
            <a:r>
              <a:rPr dirty="0" sz="500" spc="-5" b="0">
                <a:latin typeface="Arial MT"/>
                <a:cs typeface="Arial MT"/>
              </a:rPr>
              <a:t>64</a:t>
            </a:r>
            <a:r>
              <a:rPr dirty="0" sz="500" spc="-90" b="0">
                <a:latin typeface="Arial MT"/>
                <a:cs typeface="Arial MT"/>
              </a:rPr>
              <a:t> </a:t>
            </a:r>
            <a:r>
              <a:rPr dirty="0" baseline="7936" sz="1050" spc="-7" b="0">
                <a:latin typeface="Arial MT"/>
                <a:cs typeface="Arial MT"/>
              </a:rPr>
              <a:t>H</a:t>
            </a:r>
            <a:r>
              <a:rPr dirty="0" sz="500" spc="-5" b="0">
                <a:latin typeface="Arial MT"/>
                <a:cs typeface="Arial MT"/>
              </a:rPr>
              <a:t>127</a:t>
            </a:r>
            <a:r>
              <a:rPr dirty="0" sz="500" spc="-90" b="0">
                <a:latin typeface="Arial MT"/>
                <a:cs typeface="Arial MT"/>
              </a:rPr>
              <a:t> </a:t>
            </a:r>
            <a:r>
              <a:rPr dirty="0" baseline="7936" sz="1050" spc="-7" b="0">
                <a:latin typeface="Arial MT"/>
                <a:cs typeface="Arial MT"/>
              </a:rPr>
              <a:t>NO</a:t>
            </a:r>
            <a:r>
              <a:rPr dirty="0" sz="500" spc="-5" b="0">
                <a:latin typeface="Arial MT"/>
                <a:cs typeface="Arial MT"/>
              </a:rPr>
              <a:t>3</a:t>
            </a:r>
            <a:r>
              <a:rPr dirty="0" sz="500" spc="-90" b="0">
                <a:latin typeface="Arial MT"/>
                <a:cs typeface="Arial MT"/>
              </a:rPr>
              <a:t> </a:t>
            </a:r>
            <a:r>
              <a:rPr dirty="0" baseline="7936" sz="1050" spc="-7" b="0">
                <a:latin typeface="Arial MT"/>
                <a:cs typeface="Arial MT"/>
              </a:rPr>
              <a:t>S,</a:t>
            </a:r>
            <a:r>
              <a:rPr dirty="0" baseline="7936" sz="1050" b="0">
                <a:latin typeface="Arial MT"/>
                <a:cs typeface="Arial MT"/>
              </a:rPr>
              <a:t> </a:t>
            </a:r>
            <a:r>
              <a:rPr dirty="0" baseline="7936" sz="1050" spc="-7" b="0">
                <a:latin typeface="Arial MT"/>
                <a:cs typeface="Arial MT"/>
              </a:rPr>
              <a:t>Small</a:t>
            </a:r>
            <a:r>
              <a:rPr dirty="0" baseline="7936" sz="1050" b="0">
                <a:latin typeface="Arial MT"/>
                <a:cs typeface="Arial MT"/>
              </a:rPr>
              <a:t> </a:t>
            </a:r>
            <a:r>
              <a:rPr dirty="0" baseline="7936" sz="1050" spc="-7" b="0">
                <a:latin typeface="Arial MT"/>
                <a:cs typeface="Arial MT"/>
              </a:rPr>
              <a:t>Molecule)</a:t>
            </a:r>
            <a:endParaRPr baseline="7936" sz="1050">
              <a:latin typeface="Arial MT"/>
              <a:cs typeface="Arial MT"/>
            </a:endParaRPr>
          </a:p>
          <a:p>
            <a:pPr marL="2628900">
              <a:lnSpc>
                <a:spcPct val="100000"/>
              </a:lnSpc>
              <a:spcBef>
                <a:spcPts val="65"/>
              </a:spcBef>
            </a:pPr>
            <a:r>
              <a:rPr dirty="0" sz="700" spc="-10"/>
              <a:t>NA‘s:</a:t>
            </a:r>
            <a:r>
              <a:rPr dirty="0" sz="700" spc="50"/>
              <a:t> </a:t>
            </a:r>
            <a:r>
              <a:rPr dirty="0" sz="700" spc="-10" b="0">
                <a:latin typeface="Arial MT"/>
                <a:cs typeface="Arial MT"/>
              </a:rPr>
              <a:t>84,994</a:t>
            </a:r>
            <a:r>
              <a:rPr dirty="0" sz="700" spc="-5" b="0">
                <a:latin typeface="Arial MT"/>
                <a:cs typeface="Arial MT"/>
              </a:rPr>
              <a:t> </a:t>
            </a:r>
            <a:r>
              <a:rPr dirty="0" sz="700" spc="114" b="0">
                <a:latin typeface="Arial MT"/>
                <a:cs typeface="Arial MT"/>
              </a:rPr>
              <a:t>(</a:t>
            </a:r>
            <a:r>
              <a:rPr dirty="0" sz="700" spc="114" b="0" i="1">
                <a:latin typeface="Times New Roman"/>
                <a:cs typeface="Times New Roman"/>
              </a:rPr>
              <a:t>≈</a:t>
            </a:r>
            <a:r>
              <a:rPr dirty="0" sz="700" spc="45" b="0" i="1">
                <a:latin typeface="Times New Roman"/>
                <a:cs typeface="Times New Roman"/>
              </a:rPr>
              <a:t> </a:t>
            </a:r>
            <a:r>
              <a:rPr dirty="0" sz="700" spc="25" b="0">
                <a:latin typeface="Calibri"/>
                <a:cs typeface="Calibri"/>
              </a:rPr>
              <a:t>3</a:t>
            </a:r>
            <a:r>
              <a:rPr dirty="0" sz="700" spc="25" b="0" i="1">
                <a:latin typeface="Calibri"/>
                <a:cs typeface="Calibri"/>
              </a:rPr>
              <a:t>.</a:t>
            </a:r>
            <a:r>
              <a:rPr dirty="0" sz="700" spc="25" b="0">
                <a:latin typeface="Calibri"/>
                <a:cs typeface="Calibri"/>
              </a:rPr>
              <a:t>61</a:t>
            </a:r>
            <a:r>
              <a:rPr dirty="0" sz="700" spc="25" b="0">
                <a:latin typeface="Arial MT"/>
                <a:cs typeface="Arial MT"/>
              </a:rPr>
              <a:t>%)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3349434"/>
            <a:ext cx="4608195" cy="106680"/>
            <a:chOff x="0" y="3349434"/>
            <a:chExt cx="4608195" cy="106680"/>
          </a:xfrm>
        </p:grpSpPr>
        <p:sp>
          <p:nvSpPr>
            <p:cNvPr id="22" name="object 22"/>
            <p:cNvSpPr/>
            <p:nvPr/>
          </p:nvSpPr>
          <p:spPr>
            <a:xfrm>
              <a:off x="0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535976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71952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Lucas</a:t>
            </a:r>
            <a:r>
              <a:rPr dirty="0" spc="-15"/>
              <a:t> </a:t>
            </a:r>
            <a:r>
              <a:rPr dirty="0" spc="-5"/>
              <a:t>Galvão</a:t>
            </a:r>
            <a:r>
              <a:rPr dirty="0" spc="-10"/>
              <a:t> </a:t>
            </a:r>
            <a:r>
              <a:rPr dirty="0" spc="-5"/>
              <a:t>Janot</a:t>
            </a:r>
            <a:r>
              <a:rPr dirty="0" spc="120"/>
              <a:t> </a:t>
            </a:r>
            <a:r>
              <a:rPr dirty="0" spc="-5"/>
              <a:t>(CEUB)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038070" y="3353277"/>
            <a:ext cx="532130" cy="96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500" spc="-10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Chembl</a:t>
            </a:r>
            <a:r>
              <a:rPr dirty="0" sz="500" spc="-25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Database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June</a:t>
            </a:r>
            <a:r>
              <a:rPr dirty="0" spc="-30"/>
              <a:t> </a:t>
            </a:r>
            <a:r>
              <a:rPr dirty="0" spc="-5"/>
              <a:t>19,</a:t>
            </a:r>
            <a:r>
              <a:rPr dirty="0" spc="-25"/>
              <a:t> </a:t>
            </a:r>
            <a:r>
              <a:rPr dirty="0" spc="-10"/>
              <a:t>2023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5"/>
              <a:t>10</a:t>
            </a:fld>
            <a:r>
              <a:rPr dirty="0" spc="-60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10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4750"/>
            <a:ext cx="173228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0"/>
              <a:t>Variables</a:t>
            </a:r>
            <a:r>
              <a:rPr dirty="0" spc="-25"/>
              <a:t> </a:t>
            </a:r>
            <a:r>
              <a:rPr dirty="0" spc="-10"/>
              <a:t>Summary</a:t>
            </a:r>
            <a:r>
              <a:rPr dirty="0" spc="-25"/>
              <a:t> </a:t>
            </a:r>
            <a:r>
              <a:rPr dirty="0" spc="-5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408" y="1014222"/>
            <a:ext cx="55638" cy="556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667" y="1207223"/>
            <a:ext cx="44831" cy="448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0667" y="1490649"/>
            <a:ext cx="44831" cy="448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0667" y="1647532"/>
            <a:ext cx="44831" cy="448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0667" y="1804428"/>
            <a:ext cx="44831" cy="448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0667" y="1961324"/>
            <a:ext cx="44831" cy="4483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0667" y="2118207"/>
            <a:ext cx="44831" cy="4483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0667" y="2401633"/>
            <a:ext cx="44831" cy="448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65556" y="958467"/>
            <a:ext cx="1862455" cy="1521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800" spc="-10" b="1">
                <a:latin typeface="Arial"/>
                <a:cs typeface="Arial"/>
              </a:rPr>
              <a:t>NumHAcceptors:</a:t>
            </a:r>
            <a:endParaRPr sz="8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575"/>
              </a:spcBef>
            </a:pPr>
            <a:r>
              <a:rPr dirty="0" sz="700" spc="-5" b="1">
                <a:latin typeface="Arial"/>
                <a:cs typeface="Arial"/>
              </a:rPr>
              <a:t>Min.:</a:t>
            </a:r>
            <a:r>
              <a:rPr dirty="0" sz="700" spc="55" b="1">
                <a:latin typeface="Arial"/>
                <a:cs typeface="Arial"/>
              </a:rPr>
              <a:t> </a:t>
            </a:r>
            <a:r>
              <a:rPr dirty="0" sz="700" spc="-5">
                <a:latin typeface="Arial MT"/>
                <a:cs typeface="Arial MT"/>
              </a:rPr>
              <a:t>0.0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(CHEMBL425822, </a:t>
            </a:r>
            <a:r>
              <a:rPr dirty="0" sz="700" spc="-10">
                <a:latin typeface="Arial MT"/>
                <a:cs typeface="Arial MT"/>
              </a:rPr>
              <a:t>Name: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254"/>
              </a:spcBef>
            </a:pPr>
            <a:r>
              <a:rPr dirty="0" baseline="7936" sz="1050" spc="-15">
                <a:latin typeface="Arial MT"/>
                <a:cs typeface="Arial MT"/>
              </a:rPr>
              <a:t>Undefined,</a:t>
            </a:r>
            <a:r>
              <a:rPr dirty="0" baseline="7936" sz="1050" spc="-7">
                <a:latin typeface="Arial MT"/>
                <a:cs typeface="Arial MT"/>
              </a:rPr>
              <a:t> C</a:t>
            </a:r>
            <a:r>
              <a:rPr dirty="0" sz="500" spc="-5">
                <a:latin typeface="Arial MT"/>
                <a:cs typeface="Arial MT"/>
              </a:rPr>
              <a:t>36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H</a:t>
            </a:r>
            <a:r>
              <a:rPr dirty="0" sz="500" spc="-5">
                <a:latin typeface="Arial MT"/>
                <a:cs typeface="Arial MT"/>
              </a:rPr>
              <a:t>62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O</a:t>
            </a:r>
            <a:r>
              <a:rPr dirty="0" sz="500" spc="-5">
                <a:latin typeface="Arial MT"/>
                <a:cs typeface="Arial MT"/>
              </a:rPr>
              <a:t>31</a:t>
            </a:r>
            <a:r>
              <a:rPr dirty="0" sz="500" spc="11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, Small</a:t>
            </a:r>
            <a:r>
              <a:rPr dirty="0" baseline="7936" sz="105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Molecule)</a:t>
            </a:r>
            <a:endParaRPr baseline="7936" sz="105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295"/>
              </a:spcBef>
            </a:pPr>
            <a:r>
              <a:rPr dirty="0" sz="700" spc="-5" b="1">
                <a:latin typeface="Arial"/>
                <a:cs typeface="Arial"/>
              </a:rPr>
              <a:t>1st</a:t>
            </a:r>
            <a:r>
              <a:rPr dirty="0" sz="700" spc="-40" b="1">
                <a:latin typeface="Arial"/>
                <a:cs typeface="Arial"/>
              </a:rPr>
              <a:t> </a:t>
            </a:r>
            <a:r>
              <a:rPr dirty="0" sz="700" spc="-5" b="1">
                <a:latin typeface="Arial"/>
                <a:cs typeface="Arial"/>
              </a:rPr>
              <a:t>Qu.:</a:t>
            </a:r>
            <a:r>
              <a:rPr dirty="0" sz="700" spc="20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4.0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395"/>
              </a:spcBef>
            </a:pPr>
            <a:r>
              <a:rPr dirty="0" sz="700" spc="-5" b="1">
                <a:latin typeface="Arial"/>
                <a:cs typeface="Arial"/>
              </a:rPr>
              <a:t>Median: </a:t>
            </a:r>
            <a:r>
              <a:rPr dirty="0" sz="700" spc="-10">
                <a:latin typeface="Arial MT"/>
                <a:cs typeface="Arial MT"/>
              </a:rPr>
              <a:t>5.0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400"/>
              </a:spcBef>
            </a:pPr>
            <a:r>
              <a:rPr dirty="0" sz="700" spc="-5" b="1">
                <a:latin typeface="Arial"/>
                <a:cs typeface="Arial"/>
              </a:rPr>
              <a:t>Mean:</a:t>
            </a:r>
            <a:r>
              <a:rPr dirty="0" sz="700" spc="20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5.5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395"/>
              </a:spcBef>
            </a:pPr>
            <a:r>
              <a:rPr dirty="0" sz="700" spc="-5" b="1">
                <a:latin typeface="Arial"/>
                <a:cs typeface="Arial"/>
              </a:rPr>
              <a:t>3st</a:t>
            </a:r>
            <a:r>
              <a:rPr dirty="0" sz="700" spc="-30" b="1">
                <a:latin typeface="Arial"/>
                <a:cs typeface="Arial"/>
              </a:rPr>
              <a:t> </a:t>
            </a:r>
            <a:r>
              <a:rPr dirty="0" sz="700" spc="-5" b="1">
                <a:latin typeface="Arial"/>
                <a:cs typeface="Arial"/>
              </a:rPr>
              <a:t>Qu.:</a:t>
            </a:r>
            <a:r>
              <a:rPr dirty="0" sz="700" spc="35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6.0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395"/>
              </a:spcBef>
            </a:pPr>
            <a:r>
              <a:rPr dirty="0" sz="700" spc="-5" b="1">
                <a:latin typeface="Arial"/>
                <a:cs typeface="Arial"/>
              </a:rPr>
              <a:t>Max.:</a:t>
            </a:r>
            <a:r>
              <a:rPr dirty="0" sz="700" spc="55" b="1">
                <a:latin typeface="Arial"/>
                <a:cs typeface="Arial"/>
              </a:rPr>
              <a:t> </a:t>
            </a:r>
            <a:r>
              <a:rPr dirty="0" sz="700" spc="-5">
                <a:latin typeface="Arial MT"/>
                <a:cs typeface="Arial MT"/>
              </a:rPr>
              <a:t>32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(CHEMBL604420, </a:t>
            </a:r>
            <a:r>
              <a:rPr dirty="0" sz="700" spc="-10">
                <a:latin typeface="Arial MT"/>
                <a:cs typeface="Arial MT"/>
              </a:rPr>
              <a:t>Name: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254"/>
              </a:spcBef>
            </a:pPr>
            <a:r>
              <a:rPr dirty="0" baseline="7936" sz="1050" spc="-15">
                <a:latin typeface="Arial MT"/>
                <a:cs typeface="Arial MT"/>
              </a:rPr>
              <a:t>Undefined,</a:t>
            </a:r>
            <a:r>
              <a:rPr dirty="0" baseline="7936" sz="1050" spc="-7">
                <a:latin typeface="Arial MT"/>
                <a:cs typeface="Arial MT"/>
              </a:rPr>
              <a:t> C</a:t>
            </a:r>
            <a:r>
              <a:rPr dirty="0" sz="500" spc="-5">
                <a:latin typeface="Arial MT"/>
                <a:cs typeface="Arial MT"/>
              </a:rPr>
              <a:t>24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H</a:t>
            </a:r>
            <a:r>
              <a:rPr dirty="0" sz="500" spc="-5">
                <a:latin typeface="Arial MT"/>
                <a:cs typeface="Arial MT"/>
              </a:rPr>
              <a:t>16</a:t>
            </a:r>
            <a:r>
              <a:rPr dirty="0" sz="500" spc="-85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F</a:t>
            </a:r>
            <a:r>
              <a:rPr dirty="0" sz="500" spc="-5">
                <a:latin typeface="Arial MT"/>
                <a:cs typeface="Arial MT"/>
              </a:rPr>
              <a:t>6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,</a:t>
            </a:r>
            <a:r>
              <a:rPr dirty="0" baseline="7936" sz="105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Small Molecule)</a:t>
            </a:r>
            <a:endParaRPr baseline="7936" sz="105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295"/>
              </a:spcBef>
            </a:pPr>
            <a:r>
              <a:rPr dirty="0" sz="700" spc="-10" b="1">
                <a:latin typeface="Arial"/>
                <a:cs typeface="Arial"/>
              </a:rPr>
              <a:t>NA‘s:</a:t>
            </a:r>
            <a:r>
              <a:rPr dirty="0" sz="700" spc="50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84,994</a:t>
            </a:r>
            <a:r>
              <a:rPr dirty="0" sz="700" spc="-5">
                <a:latin typeface="Arial MT"/>
                <a:cs typeface="Arial MT"/>
              </a:rPr>
              <a:t> </a:t>
            </a:r>
            <a:r>
              <a:rPr dirty="0" sz="700" spc="114">
                <a:latin typeface="Arial MT"/>
                <a:cs typeface="Arial MT"/>
              </a:rPr>
              <a:t>(</a:t>
            </a:r>
            <a:r>
              <a:rPr dirty="0" sz="700" spc="114" i="1">
                <a:latin typeface="Times New Roman"/>
                <a:cs typeface="Times New Roman"/>
              </a:rPr>
              <a:t>≈</a:t>
            </a:r>
            <a:r>
              <a:rPr dirty="0" sz="700" spc="45" i="1">
                <a:latin typeface="Times New Roman"/>
                <a:cs typeface="Times New Roman"/>
              </a:rPr>
              <a:t> </a:t>
            </a:r>
            <a:r>
              <a:rPr dirty="0" sz="700" spc="25">
                <a:latin typeface="Calibri"/>
                <a:cs typeface="Calibri"/>
              </a:rPr>
              <a:t>3</a:t>
            </a:r>
            <a:r>
              <a:rPr dirty="0" sz="700" spc="25" i="1">
                <a:latin typeface="Calibri"/>
                <a:cs typeface="Calibri"/>
              </a:rPr>
              <a:t>.</a:t>
            </a:r>
            <a:r>
              <a:rPr dirty="0" sz="700" spc="25">
                <a:latin typeface="Calibri"/>
                <a:cs typeface="Calibri"/>
              </a:rPr>
              <a:t>61</a:t>
            </a:r>
            <a:r>
              <a:rPr dirty="0" sz="700" spc="25">
                <a:latin typeface="Arial MT"/>
                <a:cs typeface="Arial MT"/>
              </a:rPr>
              <a:t>%)</a:t>
            </a:r>
            <a:endParaRPr sz="7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3456" y="1014222"/>
            <a:ext cx="55638" cy="5563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76715" y="1176858"/>
            <a:ext cx="44831" cy="4483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76715" y="1556435"/>
            <a:ext cx="44831" cy="4483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76715" y="1682965"/>
            <a:ext cx="44831" cy="4483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76715" y="1809496"/>
            <a:ext cx="44831" cy="4483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76715" y="1936013"/>
            <a:ext cx="44831" cy="4483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76715" y="2062543"/>
            <a:ext cx="44831" cy="4483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76715" y="2442121"/>
            <a:ext cx="44831" cy="4483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531605" y="909290"/>
            <a:ext cx="1899285" cy="161099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dirty="0" sz="800" spc="-10" b="1">
                <a:latin typeface="Arial"/>
                <a:cs typeface="Arial"/>
              </a:rPr>
              <a:t>NumHDonors:</a:t>
            </a:r>
            <a:endParaRPr sz="8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334"/>
              </a:spcBef>
            </a:pPr>
            <a:r>
              <a:rPr dirty="0" sz="700" spc="-5" b="1">
                <a:latin typeface="Arial"/>
                <a:cs typeface="Arial"/>
              </a:rPr>
              <a:t>Min.:</a:t>
            </a:r>
            <a:r>
              <a:rPr dirty="0" sz="700" spc="55" b="1">
                <a:latin typeface="Arial"/>
                <a:cs typeface="Arial"/>
              </a:rPr>
              <a:t> </a:t>
            </a:r>
            <a:r>
              <a:rPr dirty="0" sz="700" spc="-5">
                <a:latin typeface="Arial MT"/>
                <a:cs typeface="Arial MT"/>
              </a:rPr>
              <a:t>0.0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(CHEMBL149936, </a:t>
            </a:r>
            <a:r>
              <a:rPr dirty="0" sz="700" spc="-10">
                <a:latin typeface="Arial MT"/>
                <a:cs typeface="Arial MT"/>
              </a:rPr>
              <a:t>Name:</a:t>
            </a:r>
            <a:endParaRPr sz="700">
              <a:latin typeface="Arial MT"/>
              <a:cs typeface="Arial MT"/>
            </a:endParaRPr>
          </a:p>
          <a:p>
            <a:pPr marL="240029" marR="304800">
              <a:lnSpc>
                <a:spcPct val="106700"/>
              </a:lnSpc>
              <a:spcBef>
                <a:spcPts val="200"/>
              </a:spcBef>
            </a:pPr>
            <a:r>
              <a:rPr dirty="0" baseline="7936" sz="1050" spc="-15">
                <a:latin typeface="Arial MT"/>
                <a:cs typeface="Arial MT"/>
              </a:rPr>
              <a:t>Undefined</a:t>
            </a:r>
            <a:r>
              <a:rPr dirty="0" baseline="7936" sz="1050" spc="-7">
                <a:latin typeface="Arial MT"/>
                <a:cs typeface="Arial MT"/>
              </a:rPr>
              <a:t>,</a:t>
            </a:r>
            <a:r>
              <a:rPr dirty="0" baseline="7936" sz="1050" spc="-7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C</a:t>
            </a:r>
            <a:r>
              <a:rPr dirty="0" sz="500" spc="-10">
                <a:latin typeface="Arial MT"/>
                <a:cs typeface="Arial MT"/>
              </a:rPr>
              <a:t>2</a:t>
            </a:r>
            <a:r>
              <a:rPr dirty="0" sz="500" spc="-5">
                <a:latin typeface="Arial MT"/>
                <a:cs typeface="Arial MT"/>
              </a:rPr>
              <a:t>1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H</a:t>
            </a:r>
            <a:r>
              <a:rPr dirty="0" sz="500" spc="-10">
                <a:latin typeface="Arial MT"/>
                <a:cs typeface="Arial MT"/>
              </a:rPr>
              <a:t>1</a:t>
            </a:r>
            <a:r>
              <a:rPr dirty="0" sz="500" spc="-5">
                <a:latin typeface="Arial MT"/>
                <a:cs typeface="Arial MT"/>
              </a:rPr>
              <a:t>8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N</a:t>
            </a:r>
            <a:r>
              <a:rPr dirty="0" sz="500" spc="-5">
                <a:latin typeface="Arial MT"/>
                <a:cs typeface="Arial MT"/>
              </a:rPr>
              <a:t>2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O</a:t>
            </a:r>
            <a:r>
              <a:rPr dirty="0" sz="500" spc="-5">
                <a:latin typeface="Arial MT"/>
                <a:cs typeface="Arial MT"/>
              </a:rPr>
              <a:t>4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S</a:t>
            </a:r>
            <a:r>
              <a:rPr dirty="0" sz="500" spc="-5">
                <a:latin typeface="Arial MT"/>
                <a:cs typeface="Arial MT"/>
              </a:rPr>
              <a:t>2</a:t>
            </a:r>
            <a:r>
              <a:rPr dirty="0" sz="500">
                <a:latin typeface="Arial MT"/>
                <a:cs typeface="Arial MT"/>
              </a:rPr>
              <a:t> </a:t>
            </a:r>
            <a:r>
              <a:rPr dirty="0" sz="500" spc="-35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,</a:t>
            </a:r>
            <a:r>
              <a:rPr dirty="0" baseline="7936" sz="1050" spc="-7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Small  </a:t>
            </a:r>
            <a:r>
              <a:rPr dirty="0" sz="700" spc="-5">
                <a:latin typeface="Arial MT"/>
                <a:cs typeface="Arial MT"/>
              </a:rPr>
              <a:t>Molecule)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155"/>
              </a:spcBef>
            </a:pPr>
            <a:r>
              <a:rPr dirty="0" sz="700" spc="-5" b="1">
                <a:latin typeface="Arial"/>
                <a:cs typeface="Arial"/>
              </a:rPr>
              <a:t>1st</a:t>
            </a:r>
            <a:r>
              <a:rPr dirty="0" sz="700" spc="-40" b="1">
                <a:latin typeface="Arial"/>
                <a:cs typeface="Arial"/>
              </a:rPr>
              <a:t> </a:t>
            </a:r>
            <a:r>
              <a:rPr dirty="0" sz="700" spc="-5" b="1">
                <a:latin typeface="Arial"/>
                <a:cs typeface="Arial"/>
              </a:rPr>
              <a:t>Qu.:</a:t>
            </a:r>
            <a:r>
              <a:rPr dirty="0" sz="700" spc="20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1.0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155"/>
              </a:spcBef>
            </a:pPr>
            <a:r>
              <a:rPr dirty="0" sz="700" spc="-5" b="1">
                <a:latin typeface="Arial"/>
                <a:cs typeface="Arial"/>
              </a:rPr>
              <a:t>Median: </a:t>
            </a:r>
            <a:r>
              <a:rPr dirty="0" sz="700" spc="-10">
                <a:latin typeface="Arial MT"/>
                <a:cs typeface="Arial MT"/>
              </a:rPr>
              <a:t>1.0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155"/>
              </a:spcBef>
            </a:pPr>
            <a:r>
              <a:rPr dirty="0" sz="700" spc="-5" b="1">
                <a:latin typeface="Arial"/>
                <a:cs typeface="Arial"/>
              </a:rPr>
              <a:t>Mean:</a:t>
            </a:r>
            <a:r>
              <a:rPr dirty="0" sz="700" spc="-10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1.59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160"/>
              </a:spcBef>
            </a:pPr>
            <a:r>
              <a:rPr dirty="0" sz="700" spc="-5" b="1">
                <a:latin typeface="Arial"/>
                <a:cs typeface="Arial"/>
              </a:rPr>
              <a:t>3st</a:t>
            </a:r>
            <a:r>
              <a:rPr dirty="0" sz="700" spc="-40" b="1">
                <a:latin typeface="Arial"/>
                <a:cs typeface="Arial"/>
              </a:rPr>
              <a:t> </a:t>
            </a:r>
            <a:r>
              <a:rPr dirty="0" sz="700" spc="-5" b="1">
                <a:latin typeface="Arial"/>
                <a:cs typeface="Arial"/>
              </a:rPr>
              <a:t>Qu.:</a:t>
            </a:r>
            <a:r>
              <a:rPr dirty="0" sz="700" spc="20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2.0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155"/>
              </a:spcBef>
            </a:pPr>
            <a:r>
              <a:rPr dirty="0" sz="700" spc="-5" b="1">
                <a:latin typeface="Arial"/>
                <a:cs typeface="Arial"/>
              </a:rPr>
              <a:t>Max.:</a:t>
            </a:r>
            <a:r>
              <a:rPr dirty="0" sz="700" spc="50" b="1">
                <a:latin typeface="Arial"/>
                <a:cs typeface="Arial"/>
              </a:rPr>
              <a:t> </a:t>
            </a:r>
            <a:r>
              <a:rPr dirty="0" sz="700" spc="-5">
                <a:latin typeface="Arial MT"/>
                <a:cs typeface="Arial MT"/>
              </a:rPr>
              <a:t>25</a:t>
            </a:r>
            <a:r>
              <a:rPr dirty="0" sz="700" spc="-10">
                <a:latin typeface="Arial MT"/>
                <a:cs typeface="Arial MT"/>
              </a:rPr>
              <a:t> (CHEMBL1162334,</a:t>
            </a:r>
            <a:r>
              <a:rPr dirty="0" sz="700" spc="-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Name: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254"/>
              </a:spcBef>
            </a:pPr>
            <a:r>
              <a:rPr dirty="0" baseline="7936" sz="1050" spc="-7">
                <a:latin typeface="Arial MT"/>
                <a:cs typeface="Arial MT"/>
              </a:rPr>
              <a:t>GUANIDINONEOMYCIN,</a:t>
            </a:r>
            <a:r>
              <a:rPr dirty="0" baseline="7936" sz="1050" spc="-7">
                <a:latin typeface="Arial MT"/>
                <a:cs typeface="Arial MT"/>
              </a:rPr>
              <a:t> </a:t>
            </a:r>
            <a:r>
              <a:rPr dirty="0" baseline="7936" sz="1050" spc="-15">
                <a:latin typeface="Arial MT"/>
                <a:cs typeface="Arial MT"/>
              </a:rPr>
              <a:t>C</a:t>
            </a:r>
            <a:r>
              <a:rPr dirty="0" sz="500" spc="-10">
                <a:latin typeface="Arial MT"/>
                <a:cs typeface="Arial MT"/>
              </a:rPr>
              <a:t>2</a:t>
            </a:r>
            <a:r>
              <a:rPr dirty="0" sz="500" spc="-5">
                <a:latin typeface="Arial MT"/>
                <a:cs typeface="Arial MT"/>
              </a:rPr>
              <a:t>9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H</a:t>
            </a:r>
            <a:r>
              <a:rPr dirty="0" sz="500" spc="-10">
                <a:latin typeface="Arial MT"/>
                <a:cs typeface="Arial MT"/>
              </a:rPr>
              <a:t>5</a:t>
            </a:r>
            <a:r>
              <a:rPr dirty="0" sz="500" spc="-5">
                <a:latin typeface="Arial MT"/>
                <a:cs typeface="Arial MT"/>
              </a:rPr>
              <a:t>8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N</a:t>
            </a:r>
            <a:r>
              <a:rPr dirty="0" sz="500" spc="-10">
                <a:latin typeface="Arial MT"/>
                <a:cs typeface="Arial MT"/>
              </a:rPr>
              <a:t>1</a:t>
            </a:r>
            <a:r>
              <a:rPr dirty="0" sz="500" spc="-5">
                <a:latin typeface="Arial MT"/>
                <a:cs typeface="Arial MT"/>
              </a:rPr>
              <a:t>8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O</a:t>
            </a:r>
            <a:r>
              <a:rPr dirty="0" sz="500" spc="-10">
                <a:latin typeface="Arial MT"/>
                <a:cs typeface="Arial MT"/>
              </a:rPr>
              <a:t>1</a:t>
            </a:r>
            <a:r>
              <a:rPr dirty="0" sz="500" spc="-5">
                <a:latin typeface="Arial MT"/>
                <a:cs typeface="Arial MT"/>
              </a:rPr>
              <a:t>3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,</a:t>
            </a:r>
            <a:endParaRPr baseline="7936" sz="105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55"/>
              </a:spcBef>
            </a:pPr>
            <a:r>
              <a:rPr dirty="0" sz="700" spc="-5">
                <a:latin typeface="Arial MT"/>
                <a:cs typeface="Arial MT"/>
              </a:rPr>
              <a:t>Small</a:t>
            </a:r>
            <a:r>
              <a:rPr dirty="0" sz="700" spc="-3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Molecule)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160"/>
              </a:spcBef>
            </a:pPr>
            <a:r>
              <a:rPr dirty="0" sz="700" spc="-10" b="1">
                <a:latin typeface="Arial"/>
                <a:cs typeface="Arial"/>
              </a:rPr>
              <a:t>NA‘s:</a:t>
            </a:r>
            <a:r>
              <a:rPr dirty="0" sz="700" spc="50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84,994</a:t>
            </a:r>
            <a:r>
              <a:rPr dirty="0" sz="700" spc="-5">
                <a:latin typeface="Arial MT"/>
                <a:cs typeface="Arial MT"/>
              </a:rPr>
              <a:t> </a:t>
            </a:r>
            <a:r>
              <a:rPr dirty="0" sz="700" spc="114">
                <a:latin typeface="Arial MT"/>
                <a:cs typeface="Arial MT"/>
              </a:rPr>
              <a:t>(</a:t>
            </a:r>
            <a:r>
              <a:rPr dirty="0" sz="700" spc="114" i="1">
                <a:latin typeface="Times New Roman"/>
                <a:cs typeface="Times New Roman"/>
              </a:rPr>
              <a:t>≈</a:t>
            </a:r>
            <a:r>
              <a:rPr dirty="0" sz="700" spc="45" i="1">
                <a:latin typeface="Times New Roman"/>
                <a:cs typeface="Times New Roman"/>
              </a:rPr>
              <a:t> </a:t>
            </a:r>
            <a:r>
              <a:rPr dirty="0" sz="700" spc="25">
                <a:latin typeface="Calibri"/>
                <a:cs typeface="Calibri"/>
              </a:rPr>
              <a:t>3</a:t>
            </a:r>
            <a:r>
              <a:rPr dirty="0" sz="700" spc="25" i="1">
                <a:latin typeface="Calibri"/>
                <a:cs typeface="Calibri"/>
              </a:rPr>
              <a:t>.</a:t>
            </a:r>
            <a:r>
              <a:rPr dirty="0" sz="700" spc="25">
                <a:latin typeface="Calibri"/>
                <a:cs typeface="Calibri"/>
              </a:rPr>
              <a:t>61</a:t>
            </a:r>
            <a:r>
              <a:rPr dirty="0" sz="700" spc="25">
                <a:latin typeface="Arial MT"/>
                <a:cs typeface="Arial MT"/>
              </a:rPr>
              <a:t>%)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3349434"/>
            <a:ext cx="4608195" cy="106680"/>
            <a:chOff x="0" y="3349434"/>
            <a:chExt cx="4608195" cy="106680"/>
          </a:xfrm>
        </p:grpSpPr>
        <p:sp>
          <p:nvSpPr>
            <p:cNvPr id="22" name="object 22"/>
            <p:cNvSpPr/>
            <p:nvPr/>
          </p:nvSpPr>
          <p:spPr>
            <a:xfrm>
              <a:off x="0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535976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71952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Lucas</a:t>
            </a:r>
            <a:r>
              <a:rPr dirty="0" spc="-15"/>
              <a:t> </a:t>
            </a:r>
            <a:r>
              <a:rPr dirty="0" spc="-5"/>
              <a:t>Galvão</a:t>
            </a:r>
            <a:r>
              <a:rPr dirty="0" spc="-10"/>
              <a:t> </a:t>
            </a:r>
            <a:r>
              <a:rPr dirty="0" spc="-5"/>
              <a:t>Janot</a:t>
            </a:r>
            <a:r>
              <a:rPr dirty="0" spc="120"/>
              <a:t> </a:t>
            </a:r>
            <a:r>
              <a:rPr dirty="0" spc="-5"/>
              <a:t>(CEUB)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038070" y="3353277"/>
            <a:ext cx="532130" cy="96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500" spc="-10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Chembl</a:t>
            </a:r>
            <a:r>
              <a:rPr dirty="0" sz="500" spc="-25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Database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June</a:t>
            </a:r>
            <a:r>
              <a:rPr dirty="0" spc="-30"/>
              <a:t> </a:t>
            </a:r>
            <a:r>
              <a:rPr dirty="0" spc="-5"/>
              <a:t>19,</a:t>
            </a:r>
            <a:r>
              <a:rPr dirty="0" spc="-25"/>
              <a:t> </a:t>
            </a:r>
            <a:r>
              <a:rPr dirty="0" spc="-10"/>
              <a:t>2023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5"/>
              <a:t>10</a:t>
            </a:fld>
            <a:r>
              <a:rPr dirty="0" spc="-60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10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4750"/>
            <a:ext cx="173228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0"/>
              <a:t>Variables</a:t>
            </a:r>
            <a:r>
              <a:rPr dirty="0" spc="-25"/>
              <a:t> </a:t>
            </a:r>
            <a:r>
              <a:rPr dirty="0" spc="-10"/>
              <a:t>Summary</a:t>
            </a:r>
            <a:r>
              <a:rPr dirty="0" spc="-25"/>
              <a:t> </a:t>
            </a:r>
            <a:r>
              <a:rPr dirty="0" spc="-5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408" y="844550"/>
            <a:ext cx="55638" cy="556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667" y="1007186"/>
            <a:ext cx="44831" cy="448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667" y="1260233"/>
            <a:ext cx="44831" cy="448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667" y="1386763"/>
            <a:ext cx="44831" cy="448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667" y="1513281"/>
            <a:ext cx="44831" cy="448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667" y="1639811"/>
            <a:ext cx="44831" cy="4483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0667" y="1766341"/>
            <a:ext cx="44831" cy="4483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0667" y="2019388"/>
            <a:ext cx="44831" cy="4483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408" y="2173059"/>
            <a:ext cx="55638" cy="5563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0667" y="2335695"/>
            <a:ext cx="44831" cy="4483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0667" y="2588755"/>
            <a:ext cx="44831" cy="4483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0667" y="2715272"/>
            <a:ext cx="44831" cy="4483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65556" y="739632"/>
            <a:ext cx="1951989" cy="2053589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dirty="0" sz="800" spc="-10" b="1">
                <a:latin typeface="Arial"/>
                <a:cs typeface="Arial"/>
              </a:rPr>
              <a:t>NumRotatableBonds:</a:t>
            </a:r>
            <a:endParaRPr sz="8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334"/>
              </a:spcBef>
            </a:pPr>
            <a:r>
              <a:rPr dirty="0" sz="700" spc="-5" b="1">
                <a:latin typeface="Arial"/>
                <a:cs typeface="Arial"/>
              </a:rPr>
              <a:t>Min.:</a:t>
            </a:r>
            <a:r>
              <a:rPr dirty="0" sz="700" spc="55" b="1">
                <a:latin typeface="Arial"/>
                <a:cs typeface="Arial"/>
              </a:rPr>
              <a:t> </a:t>
            </a:r>
            <a:r>
              <a:rPr dirty="0" sz="700" spc="-5">
                <a:latin typeface="Arial MT"/>
                <a:cs typeface="Arial MT"/>
              </a:rPr>
              <a:t>0.0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(CHEMBL373674, </a:t>
            </a:r>
            <a:r>
              <a:rPr dirty="0" sz="700" spc="-10">
                <a:latin typeface="Arial MT"/>
                <a:cs typeface="Arial MT"/>
              </a:rPr>
              <a:t>Name: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254"/>
              </a:spcBef>
            </a:pPr>
            <a:r>
              <a:rPr dirty="0" baseline="7936" sz="1050" spc="-15">
                <a:latin typeface="Arial MT"/>
                <a:cs typeface="Arial MT"/>
              </a:rPr>
              <a:t>Undefined,</a:t>
            </a:r>
            <a:r>
              <a:rPr dirty="0" baseline="7936" sz="1050" spc="-7">
                <a:latin typeface="Arial MT"/>
                <a:cs typeface="Arial MT"/>
              </a:rPr>
              <a:t> C</a:t>
            </a:r>
            <a:r>
              <a:rPr dirty="0" sz="500" spc="-5">
                <a:latin typeface="Arial MT"/>
                <a:cs typeface="Arial MT"/>
              </a:rPr>
              <a:t>12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H</a:t>
            </a:r>
            <a:r>
              <a:rPr dirty="0" sz="500" spc="-5">
                <a:latin typeface="Arial MT"/>
                <a:cs typeface="Arial MT"/>
              </a:rPr>
              <a:t>10</a:t>
            </a:r>
            <a:r>
              <a:rPr dirty="0" sz="500" spc="-85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N</a:t>
            </a:r>
            <a:r>
              <a:rPr dirty="0" sz="500" spc="-5">
                <a:latin typeface="Arial MT"/>
                <a:cs typeface="Arial MT"/>
              </a:rPr>
              <a:t>2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O ,</a:t>
            </a:r>
            <a:r>
              <a:rPr dirty="0" baseline="7936" sz="105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Small</a:t>
            </a:r>
            <a:r>
              <a:rPr dirty="0" baseline="7936" sz="105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Molecule)</a:t>
            </a:r>
            <a:endParaRPr baseline="7936" sz="105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55"/>
              </a:spcBef>
            </a:pPr>
            <a:r>
              <a:rPr dirty="0" sz="700" spc="-5" b="1">
                <a:latin typeface="Arial"/>
                <a:cs typeface="Arial"/>
              </a:rPr>
              <a:t>1st</a:t>
            </a:r>
            <a:r>
              <a:rPr dirty="0" sz="700" spc="-40" b="1">
                <a:latin typeface="Arial"/>
                <a:cs typeface="Arial"/>
              </a:rPr>
              <a:t> </a:t>
            </a:r>
            <a:r>
              <a:rPr dirty="0" sz="700" spc="-5" b="1">
                <a:latin typeface="Arial"/>
                <a:cs typeface="Arial"/>
              </a:rPr>
              <a:t>Qu.:</a:t>
            </a:r>
            <a:r>
              <a:rPr dirty="0" sz="700" spc="20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3.0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155"/>
              </a:spcBef>
            </a:pPr>
            <a:r>
              <a:rPr dirty="0" sz="700" spc="-5" b="1">
                <a:latin typeface="Arial"/>
                <a:cs typeface="Arial"/>
              </a:rPr>
              <a:t>Median: </a:t>
            </a:r>
            <a:r>
              <a:rPr dirty="0" sz="700" spc="-10">
                <a:latin typeface="Arial MT"/>
                <a:cs typeface="Arial MT"/>
              </a:rPr>
              <a:t>5.0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160"/>
              </a:spcBef>
            </a:pPr>
            <a:r>
              <a:rPr dirty="0" sz="700" spc="-5" b="1">
                <a:latin typeface="Arial"/>
                <a:cs typeface="Arial"/>
              </a:rPr>
              <a:t>Mean:</a:t>
            </a:r>
            <a:r>
              <a:rPr dirty="0" sz="700" spc="-10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5.73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155"/>
              </a:spcBef>
            </a:pPr>
            <a:r>
              <a:rPr dirty="0" sz="700" spc="-5" b="1">
                <a:latin typeface="Arial"/>
                <a:cs typeface="Arial"/>
              </a:rPr>
              <a:t>3st</a:t>
            </a:r>
            <a:r>
              <a:rPr dirty="0" sz="700" spc="-40" b="1">
                <a:latin typeface="Arial"/>
                <a:cs typeface="Arial"/>
              </a:rPr>
              <a:t> </a:t>
            </a:r>
            <a:r>
              <a:rPr dirty="0" sz="700" spc="-5" b="1">
                <a:latin typeface="Arial"/>
                <a:cs typeface="Arial"/>
              </a:rPr>
              <a:t>Qu.:</a:t>
            </a:r>
            <a:r>
              <a:rPr dirty="0" sz="700" spc="20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7.0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155"/>
              </a:spcBef>
            </a:pPr>
            <a:r>
              <a:rPr dirty="0" sz="700" spc="-5" b="1">
                <a:latin typeface="Arial"/>
                <a:cs typeface="Arial"/>
              </a:rPr>
              <a:t>Max.:</a:t>
            </a:r>
            <a:r>
              <a:rPr dirty="0" sz="700" spc="55" b="1">
                <a:latin typeface="Arial"/>
                <a:cs typeface="Arial"/>
              </a:rPr>
              <a:t> </a:t>
            </a:r>
            <a:r>
              <a:rPr dirty="0" sz="700" spc="-5">
                <a:latin typeface="Arial MT"/>
                <a:cs typeface="Arial MT"/>
              </a:rPr>
              <a:t>67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(CHEMBL541380, </a:t>
            </a:r>
            <a:r>
              <a:rPr dirty="0" sz="700" spc="-10">
                <a:latin typeface="Arial MT"/>
                <a:cs typeface="Arial MT"/>
              </a:rPr>
              <a:t>Name: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254"/>
              </a:spcBef>
            </a:pPr>
            <a:r>
              <a:rPr dirty="0" baseline="7936" sz="1050" spc="-15">
                <a:latin typeface="Arial MT"/>
                <a:cs typeface="Arial MT"/>
              </a:rPr>
              <a:t>Undefined,</a:t>
            </a:r>
            <a:r>
              <a:rPr dirty="0" baseline="7936" sz="1050" spc="-7">
                <a:latin typeface="Arial MT"/>
                <a:cs typeface="Arial MT"/>
              </a:rPr>
              <a:t> C</a:t>
            </a:r>
            <a:r>
              <a:rPr dirty="0" sz="500" spc="-5">
                <a:latin typeface="Arial MT"/>
                <a:cs typeface="Arial MT"/>
              </a:rPr>
              <a:t>56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H</a:t>
            </a:r>
            <a:r>
              <a:rPr dirty="0" sz="500" spc="-5">
                <a:latin typeface="Arial MT"/>
                <a:cs typeface="Arial MT"/>
              </a:rPr>
              <a:t>129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ClN</a:t>
            </a:r>
            <a:r>
              <a:rPr dirty="0" sz="500" spc="-5">
                <a:latin typeface="Arial MT"/>
                <a:cs typeface="Arial MT"/>
              </a:rPr>
              <a:t>14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,</a:t>
            </a:r>
            <a:r>
              <a:rPr dirty="0" baseline="7936" sz="105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Small</a:t>
            </a:r>
            <a:r>
              <a:rPr dirty="0" baseline="7936" sz="105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Molecule)</a:t>
            </a:r>
            <a:endParaRPr baseline="7936" sz="105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60"/>
              </a:spcBef>
            </a:pPr>
            <a:r>
              <a:rPr dirty="0" sz="700" spc="-10" b="1">
                <a:latin typeface="Arial"/>
                <a:cs typeface="Arial"/>
              </a:rPr>
              <a:t>NA‘s:</a:t>
            </a:r>
            <a:r>
              <a:rPr dirty="0" sz="700" spc="50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84,994</a:t>
            </a:r>
            <a:r>
              <a:rPr dirty="0" sz="700" spc="-5">
                <a:latin typeface="Arial MT"/>
                <a:cs typeface="Arial MT"/>
              </a:rPr>
              <a:t> </a:t>
            </a:r>
            <a:r>
              <a:rPr dirty="0" sz="700" spc="114">
                <a:latin typeface="Arial MT"/>
                <a:cs typeface="Arial MT"/>
              </a:rPr>
              <a:t>(</a:t>
            </a:r>
            <a:r>
              <a:rPr dirty="0" sz="700" spc="114" i="1">
                <a:latin typeface="Times New Roman"/>
                <a:cs typeface="Times New Roman"/>
              </a:rPr>
              <a:t>≈</a:t>
            </a:r>
            <a:r>
              <a:rPr dirty="0" sz="700" spc="45" i="1">
                <a:latin typeface="Times New Roman"/>
                <a:cs typeface="Times New Roman"/>
              </a:rPr>
              <a:t> </a:t>
            </a:r>
            <a:r>
              <a:rPr dirty="0" sz="700" spc="25">
                <a:latin typeface="Calibri"/>
                <a:cs typeface="Calibri"/>
              </a:rPr>
              <a:t>3</a:t>
            </a:r>
            <a:r>
              <a:rPr dirty="0" sz="700" spc="25" i="1">
                <a:latin typeface="Calibri"/>
                <a:cs typeface="Calibri"/>
              </a:rPr>
              <a:t>.</a:t>
            </a:r>
            <a:r>
              <a:rPr dirty="0" sz="700" spc="25">
                <a:latin typeface="Calibri"/>
                <a:cs typeface="Calibri"/>
              </a:rPr>
              <a:t>61</a:t>
            </a:r>
            <a:r>
              <a:rPr dirty="0" sz="700" spc="25">
                <a:latin typeface="Arial MT"/>
                <a:cs typeface="Arial MT"/>
              </a:rPr>
              <a:t>%)</a:t>
            </a:r>
            <a:endParaRPr sz="7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dirty="0" sz="800" spc="-10" b="1">
                <a:latin typeface="Arial"/>
                <a:cs typeface="Arial"/>
              </a:rPr>
              <a:t>RingCount:</a:t>
            </a:r>
            <a:endParaRPr sz="8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335"/>
              </a:spcBef>
            </a:pPr>
            <a:r>
              <a:rPr dirty="0" sz="700" spc="-5" b="1">
                <a:latin typeface="Arial"/>
                <a:cs typeface="Arial"/>
              </a:rPr>
              <a:t>Min.:</a:t>
            </a:r>
            <a:r>
              <a:rPr dirty="0" sz="700" spc="55" b="1">
                <a:latin typeface="Arial"/>
                <a:cs typeface="Arial"/>
              </a:rPr>
              <a:t> </a:t>
            </a:r>
            <a:r>
              <a:rPr dirty="0" sz="700" spc="-5">
                <a:latin typeface="Arial MT"/>
                <a:cs typeface="Arial MT"/>
              </a:rPr>
              <a:t>0.0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(CHEMBL409633, </a:t>
            </a:r>
            <a:r>
              <a:rPr dirty="0" sz="700" spc="-10">
                <a:latin typeface="Arial MT"/>
                <a:cs typeface="Arial MT"/>
              </a:rPr>
              <a:t>Name: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254"/>
              </a:spcBef>
            </a:pPr>
            <a:r>
              <a:rPr dirty="0" baseline="7936" sz="1050" spc="-15">
                <a:latin typeface="Arial MT"/>
                <a:cs typeface="Arial MT"/>
              </a:rPr>
              <a:t>Undefined,</a:t>
            </a:r>
            <a:r>
              <a:rPr dirty="0" baseline="7936" sz="1050" spc="-7">
                <a:latin typeface="Arial MT"/>
                <a:cs typeface="Arial MT"/>
              </a:rPr>
              <a:t> C</a:t>
            </a:r>
            <a:r>
              <a:rPr dirty="0" sz="500" spc="-5">
                <a:latin typeface="Arial MT"/>
                <a:cs typeface="Arial MT"/>
              </a:rPr>
              <a:t>74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H</a:t>
            </a:r>
            <a:r>
              <a:rPr dirty="0" sz="500" spc="-5">
                <a:latin typeface="Arial MT"/>
                <a:cs typeface="Arial MT"/>
              </a:rPr>
              <a:t>12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O</a:t>
            </a:r>
            <a:r>
              <a:rPr dirty="0" baseline="7936" sz="105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, Small</a:t>
            </a:r>
            <a:r>
              <a:rPr dirty="0" baseline="7936" sz="105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Molecule)</a:t>
            </a:r>
            <a:endParaRPr baseline="7936" sz="105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55"/>
              </a:spcBef>
            </a:pPr>
            <a:r>
              <a:rPr dirty="0" sz="700" spc="-5" b="1">
                <a:latin typeface="Arial"/>
                <a:cs typeface="Arial"/>
              </a:rPr>
              <a:t>1st</a:t>
            </a:r>
            <a:r>
              <a:rPr dirty="0" sz="700" spc="-40" b="1">
                <a:latin typeface="Arial"/>
                <a:cs typeface="Arial"/>
              </a:rPr>
              <a:t> </a:t>
            </a:r>
            <a:r>
              <a:rPr dirty="0" sz="700" spc="-5" b="1">
                <a:latin typeface="Arial"/>
                <a:cs typeface="Arial"/>
              </a:rPr>
              <a:t>Qu.:</a:t>
            </a:r>
            <a:r>
              <a:rPr dirty="0" sz="700" spc="20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2.0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160"/>
              </a:spcBef>
            </a:pPr>
            <a:r>
              <a:rPr dirty="0" sz="700" spc="-5" b="1">
                <a:latin typeface="Arial"/>
                <a:cs typeface="Arial"/>
              </a:rPr>
              <a:t>Median: </a:t>
            </a:r>
            <a:r>
              <a:rPr dirty="0" sz="700" spc="-10">
                <a:latin typeface="Arial MT"/>
                <a:cs typeface="Arial MT"/>
              </a:rPr>
              <a:t>2.0</a:t>
            </a:r>
            <a:endParaRPr sz="7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76715" y="855357"/>
            <a:ext cx="44831" cy="4483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76715" y="982484"/>
            <a:ext cx="44831" cy="4483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76715" y="1109611"/>
            <a:ext cx="44831" cy="4483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76715" y="1363268"/>
            <a:ext cx="44831" cy="4483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63456" y="1517548"/>
            <a:ext cx="55638" cy="5563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76715" y="1680794"/>
            <a:ext cx="44831" cy="4483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76715" y="1934451"/>
            <a:ext cx="44831" cy="4483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76715" y="2061591"/>
            <a:ext cx="44831" cy="4483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76715" y="2188718"/>
            <a:ext cx="44831" cy="4483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76715" y="2315845"/>
            <a:ext cx="44831" cy="4483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76715" y="2442984"/>
            <a:ext cx="44831" cy="4483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76715" y="2696641"/>
            <a:ext cx="44831" cy="44831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2531605" y="780602"/>
            <a:ext cx="1812925" cy="199390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240029">
              <a:lnSpc>
                <a:spcPct val="100000"/>
              </a:lnSpc>
              <a:spcBef>
                <a:spcPts val="260"/>
              </a:spcBef>
            </a:pPr>
            <a:r>
              <a:rPr dirty="0" sz="700" spc="-5" b="1">
                <a:latin typeface="Arial"/>
                <a:cs typeface="Arial"/>
              </a:rPr>
              <a:t>Mean:</a:t>
            </a:r>
            <a:r>
              <a:rPr dirty="0" sz="700" spc="-10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2.46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160"/>
              </a:spcBef>
            </a:pPr>
            <a:r>
              <a:rPr dirty="0" sz="700" spc="-5" b="1">
                <a:latin typeface="Arial"/>
                <a:cs typeface="Arial"/>
              </a:rPr>
              <a:t>3st</a:t>
            </a:r>
            <a:r>
              <a:rPr dirty="0" sz="700" spc="-40" b="1">
                <a:latin typeface="Arial"/>
                <a:cs typeface="Arial"/>
              </a:rPr>
              <a:t> </a:t>
            </a:r>
            <a:r>
              <a:rPr dirty="0" sz="700" spc="-5" b="1">
                <a:latin typeface="Arial"/>
                <a:cs typeface="Arial"/>
              </a:rPr>
              <a:t>Qu.:</a:t>
            </a:r>
            <a:r>
              <a:rPr dirty="0" sz="700" spc="20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3.0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160"/>
              </a:spcBef>
            </a:pPr>
            <a:r>
              <a:rPr dirty="0" sz="700" spc="-5" b="1">
                <a:latin typeface="Arial"/>
                <a:cs typeface="Arial"/>
              </a:rPr>
              <a:t>Max.:</a:t>
            </a:r>
            <a:r>
              <a:rPr dirty="0" sz="700" spc="55" b="1">
                <a:latin typeface="Arial"/>
                <a:cs typeface="Arial"/>
              </a:rPr>
              <a:t> </a:t>
            </a:r>
            <a:r>
              <a:rPr dirty="0" sz="700" spc="-5">
                <a:latin typeface="Arial MT"/>
                <a:cs typeface="Arial MT"/>
              </a:rPr>
              <a:t>30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(CHEMBL409633, </a:t>
            </a:r>
            <a:r>
              <a:rPr dirty="0" sz="700" spc="-10">
                <a:latin typeface="Arial MT"/>
                <a:cs typeface="Arial MT"/>
              </a:rPr>
              <a:t>Name: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259"/>
              </a:spcBef>
            </a:pPr>
            <a:r>
              <a:rPr dirty="0" baseline="7936" sz="1050" spc="-15">
                <a:latin typeface="Arial MT"/>
                <a:cs typeface="Arial MT"/>
              </a:rPr>
              <a:t>Undefined,</a:t>
            </a:r>
            <a:r>
              <a:rPr dirty="0" baseline="7936" sz="1050" spc="-7">
                <a:latin typeface="Arial MT"/>
                <a:cs typeface="Arial MT"/>
              </a:rPr>
              <a:t> C</a:t>
            </a:r>
            <a:r>
              <a:rPr dirty="0" sz="500" spc="-5">
                <a:latin typeface="Arial MT"/>
                <a:cs typeface="Arial MT"/>
              </a:rPr>
              <a:t>74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H</a:t>
            </a:r>
            <a:r>
              <a:rPr dirty="0" sz="500" spc="-5">
                <a:latin typeface="Arial MT"/>
                <a:cs typeface="Arial MT"/>
              </a:rPr>
              <a:t>12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O,</a:t>
            </a:r>
            <a:r>
              <a:rPr dirty="0" baseline="7936" sz="105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Small</a:t>
            </a:r>
            <a:r>
              <a:rPr dirty="0" baseline="7936" sz="105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Molecule)</a:t>
            </a:r>
            <a:endParaRPr baseline="7936" sz="105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60"/>
              </a:spcBef>
            </a:pPr>
            <a:r>
              <a:rPr dirty="0" sz="700" spc="-10" b="1">
                <a:latin typeface="Arial"/>
                <a:cs typeface="Arial"/>
              </a:rPr>
              <a:t>NA‘s:</a:t>
            </a:r>
            <a:r>
              <a:rPr dirty="0" sz="700" spc="50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84,994</a:t>
            </a:r>
            <a:r>
              <a:rPr dirty="0" sz="700" spc="-5">
                <a:latin typeface="Arial MT"/>
                <a:cs typeface="Arial MT"/>
              </a:rPr>
              <a:t> </a:t>
            </a:r>
            <a:r>
              <a:rPr dirty="0" sz="700" spc="114">
                <a:latin typeface="Arial MT"/>
                <a:cs typeface="Arial MT"/>
              </a:rPr>
              <a:t>(</a:t>
            </a:r>
            <a:r>
              <a:rPr dirty="0" sz="700" spc="114" i="1">
                <a:latin typeface="Times New Roman"/>
                <a:cs typeface="Times New Roman"/>
              </a:rPr>
              <a:t>≈</a:t>
            </a:r>
            <a:r>
              <a:rPr dirty="0" sz="700" spc="45" i="1">
                <a:latin typeface="Times New Roman"/>
                <a:cs typeface="Times New Roman"/>
              </a:rPr>
              <a:t> </a:t>
            </a:r>
            <a:r>
              <a:rPr dirty="0" sz="700" spc="25">
                <a:latin typeface="Calibri"/>
                <a:cs typeface="Calibri"/>
              </a:rPr>
              <a:t>3</a:t>
            </a:r>
            <a:r>
              <a:rPr dirty="0" sz="700" spc="25" i="1">
                <a:latin typeface="Calibri"/>
                <a:cs typeface="Calibri"/>
              </a:rPr>
              <a:t>.</a:t>
            </a:r>
            <a:r>
              <a:rPr dirty="0" sz="700" spc="25">
                <a:latin typeface="Calibri"/>
                <a:cs typeface="Calibri"/>
              </a:rPr>
              <a:t>61</a:t>
            </a:r>
            <a:r>
              <a:rPr dirty="0" sz="700" spc="25">
                <a:latin typeface="Arial MT"/>
                <a:cs typeface="Arial MT"/>
              </a:rPr>
              <a:t>%)</a:t>
            </a:r>
            <a:endParaRPr sz="7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60"/>
              </a:spcBef>
            </a:pPr>
            <a:r>
              <a:rPr dirty="0" sz="800" spc="-5" b="1">
                <a:latin typeface="Arial"/>
                <a:cs typeface="Arial"/>
              </a:rPr>
              <a:t>TPSA:</a:t>
            </a:r>
            <a:endParaRPr sz="8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340"/>
              </a:spcBef>
            </a:pPr>
            <a:r>
              <a:rPr dirty="0" sz="700" spc="-5" b="1">
                <a:latin typeface="Arial"/>
                <a:cs typeface="Arial"/>
              </a:rPr>
              <a:t>Min.:</a:t>
            </a:r>
            <a:r>
              <a:rPr dirty="0" sz="700" spc="55" b="1">
                <a:latin typeface="Arial"/>
                <a:cs typeface="Arial"/>
              </a:rPr>
              <a:t> </a:t>
            </a:r>
            <a:r>
              <a:rPr dirty="0" sz="700" spc="-5">
                <a:latin typeface="Arial MT"/>
                <a:cs typeface="Arial MT"/>
              </a:rPr>
              <a:t>0.0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(CHEMBL425822, </a:t>
            </a:r>
            <a:r>
              <a:rPr dirty="0" sz="700" spc="-10">
                <a:latin typeface="Arial MT"/>
                <a:cs typeface="Arial MT"/>
              </a:rPr>
              <a:t>Name: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254"/>
              </a:spcBef>
            </a:pPr>
            <a:r>
              <a:rPr dirty="0" baseline="7936" sz="1050" spc="-15">
                <a:latin typeface="Arial MT"/>
                <a:cs typeface="Arial MT"/>
              </a:rPr>
              <a:t>Undefined,</a:t>
            </a:r>
            <a:r>
              <a:rPr dirty="0" baseline="7936" sz="1050" spc="-7">
                <a:latin typeface="Arial MT"/>
                <a:cs typeface="Arial MT"/>
              </a:rPr>
              <a:t> C</a:t>
            </a:r>
            <a:r>
              <a:rPr dirty="0" sz="500" spc="-5">
                <a:latin typeface="Arial MT"/>
                <a:cs typeface="Arial MT"/>
              </a:rPr>
              <a:t>24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H</a:t>
            </a:r>
            <a:r>
              <a:rPr dirty="0" sz="500" spc="-5">
                <a:latin typeface="Arial MT"/>
                <a:cs typeface="Arial MT"/>
              </a:rPr>
              <a:t>16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F</a:t>
            </a:r>
            <a:r>
              <a:rPr dirty="0" sz="500" spc="-5">
                <a:latin typeface="Arial MT"/>
                <a:cs typeface="Arial MT"/>
              </a:rPr>
              <a:t>6</a:t>
            </a:r>
            <a:r>
              <a:rPr dirty="0" sz="500" spc="11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,</a:t>
            </a:r>
            <a:r>
              <a:rPr dirty="0" baseline="7936" sz="105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Small Molecule)</a:t>
            </a:r>
            <a:endParaRPr baseline="7936" sz="105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60"/>
              </a:spcBef>
            </a:pPr>
            <a:r>
              <a:rPr dirty="0" sz="700" spc="-5" b="1">
                <a:latin typeface="Arial"/>
                <a:cs typeface="Arial"/>
              </a:rPr>
              <a:t>1st</a:t>
            </a:r>
            <a:r>
              <a:rPr dirty="0" sz="700" spc="-35" b="1">
                <a:latin typeface="Arial"/>
                <a:cs typeface="Arial"/>
              </a:rPr>
              <a:t> </a:t>
            </a:r>
            <a:r>
              <a:rPr dirty="0" sz="700" spc="-5" b="1">
                <a:latin typeface="Arial"/>
                <a:cs typeface="Arial"/>
              </a:rPr>
              <a:t>Qu.:</a:t>
            </a:r>
            <a:r>
              <a:rPr dirty="0" sz="700" spc="20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54.88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165"/>
              </a:spcBef>
            </a:pPr>
            <a:r>
              <a:rPr dirty="0" sz="700" spc="-5" b="1">
                <a:latin typeface="Arial"/>
                <a:cs typeface="Arial"/>
              </a:rPr>
              <a:t>Median:</a:t>
            </a:r>
            <a:r>
              <a:rPr dirty="0" sz="700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75.21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160"/>
              </a:spcBef>
            </a:pPr>
            <a:r>
              <a:rPr dirty="0" sz="700" spc="-5" b="1">
                <a:latin typeface="Arial"/>
                <a:cs typeface="Arial"/>
              </a:rPr>
              <a:t>Mean:</a:t>
            </a:r>
            <a:r>
              <a:rPr dirty="0" sz="700" spc="25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81.87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160"/>
              </a:spcBef>
            </a:pPr>
            <a:r>
              <a:rPr dirty="0" sz="700" spc="-5" b="1">
                <a:latin typeface="Arial"/>
                <a:cs typeface="Arial"/>
              </a:rPr>
              <a:t>3st</a:t>
            </a:r>
            <a:r>
              <a:rPr dirty="0" sz="700" spc="-25" b="1">
                <a:latin typeface="Arial"/>
                <a:cs typeface="Arial"/>
              </a:rPr>
              <a:t> </a:t>
            </a:r>
            <a:r>
              <a:rPr dirty="0" sz="700" spc="-5" b="1">
                <a:latin typeface="Arial"/>
                <a:cs typeface="Arial"/>
              </a:rPr>
              <a:t>Qu.:</a:t>
            </a:r>
            <a:r>
              <a:rPr dirty="0" sz="700" spc="35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99.27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160"/>
              </a:spcBef>
            </a:pPr>
            <a:r>
              <a:rPr dirty="0" sz="700" spc="-5" b="1">
                <a:latin typeface="Arial"/>
                <a:cs typeface="Arial"/>
              </a:rPr>
              <a:t>Max.:</a:t>
            </a:r>
            <a:r>
              <a:rPr dirty="0" sz="700" spc="60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595.22</a:t>
            </a:r>
            <a:r>
              <a:rPr dirty="0" sz="700" spc="-5">
                <a:latin typeface="Arial MT"/>
                <a:cs typeface="Arial MT"/>
              </a:rPr>
              <a:t> (CHEMBL32709,</a:t>
            </a:r>
            <a:r>
              <a:rPr dirty="0" sz="700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Name:</a:t>
            </a:r>
            <a:endParaRPr sz="70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254"/>
              </a:spcBef>
            </a:pPr>
            <a:r>
              <a:rPr dirty="0" baseline="7936" sz="1050" spc="-15">
                <a:latin typeface="Arial MT"/>
                <a:cs typeface="Arial MT"/>
              </a:rPr>
              <a:t>Undefined,</a:t>
            </a:r>
            <a:r>
              <a:rPr dirty="0" baseline="7936" sz="1050" spc="-7">
                <a:latin typeface="Arial MT"/>
                <a:cs typeface="Arial MT"/>
              </a:rPr>
              <a:t> C</a:t>
            </a:r>
            <a:r>
              <a:rPr dirty="0" sz="500" spc="-5">
                <a:latin typeface="Arial MT"/>
                <a:cs typeface="Arial MT"/>
              </a:rPr>
              <a:t>36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H</a:t>
            </a:r>
            <a:r>
              <a:rPr dirty="0" sz="500" spc="-5">
                <a:latin typeface="Arial MT"/>
                <a:cs typeface="Arial MT"/>
              </a:rPr>
              <a:t>74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N</a:t>
            </a:r>
            <a:r>
              <a:rPr dirty="0" sz="500" spc="-5">
                <a:latin typeface="Arial MT"/>
                <a:cs typeface="Arial MT"/>
              </a:rPr>
              <a:t>24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O</a:t>
            </a:r>
            <a:r>
              <a:rPr dirty="0" sz="500" spc="-5">
                <a:latin typeface="Arial MT"/>
                <a:cs typeface="Arial MT"/>
              </a:rPr>
              <a:t>7</a:t>
            </a:r>
            <a:r>
              <a:rPr dirty="0" sz="500" spc="-90">
                <a:latin typeface="Arial MT"/>
                <a:cs typeface="Arial MT"/>
              </a:rPr>
              <a:t> </a:t>
            </a:r>
            <a:r>
              <a:rPr dirty="0" baseline="7936" sz="1050" spc="-7">
                <a:latin typeface="Arial MT"/>
                <a:cs typeface="Arial MT"/>
              </a:rPr>
              <a:t>, Protein)</a:t>
            </a:r>
            <a:endParaRPr baseline="7936" sz="1050">
              <a:latin typeface="Arial MT"/>
              <a:cs typeface="Arial MT"/>
            </a:endParaRPr>
          </a:p>
          <a:p>
            <a:pPr marL="240029">
              <a:lnSpc>
                <a:spcPct val="100000"/>
              </a:lnSpc>
              <a:spcBef>
                <a:spcPts val="65"/>
              </a:spcBef>
            </a:pPr>
            <a:r>
              <a:rPr dirty="0" sz="700" spc="-10" b="1">
                <a:latin typeface="Arial"/>
                <a:cs typeface="Arial"/>
              </a:rPr>
              <a:t>NA‘s:</a:t>
            </a:r>
            <a:r>
              <a:rPr dirty="0" sz="700" spc="50" b="1">
                <a:latin typeface="Arial"/>
                <a:cs typeface="Arial"/>
              </a:rPr>
              <a:t> </a:t>
            </a:r>
            <a:r>
              <a:rPr dirty="0" sz="700" spc="-10">
                <a:latin typeface="Arial MT"/>
                <a:cs typeface="Arial MT"/>
              </a:rPr>
              <a:t>84,994</a:t>
            </a:r>
            <a:r>
              <a:rPr dirty="0" sz="700" spc="-5">
                <a:latin typeface="Arial MT"/>
                <a:cs typeface="Arial MT"/>
              </a:rPr>
              <a:t> </a:t>
            </a:r>
            <a:r>
              <a:rPr dirty="0" sz="700" spc="114">
                <a:latin typeface="Arial MT"/>
                <a:cs typeface="Arial MT"/>
              </a:rPr>
              <a:t>(</a:t>
            </a:r>
            <a:r>
              <a:rPr dirty="0" sz="700" spc="114" i="1">
                <a:latin typeface="Times New Roman"/>
                <a:cs typeface="Times New Roman"/>
              </a:rPr>
              <a:t>≈</a:t>
            </a:r>
            <a:r>
              <a:rPr dirty="0" sz="700" spc="45" i="1">
                <a:latin typeface="Times New Roman"/>
                <a:cs typeface="Times New Roman"/>
              </a:rPr>
              <a:t> </a:t>
            </a:r>
            <a:r>
              <a:rPr dirty="0" sz="700" spc="25">
                <a:latin typeface="Calibri"/>
                <a:cs typeface="Calibri"/>
              </a:rPr>
              <a:t>3</a:t>
            </a:r>
            <a:r>
              <a:rPr dirty="0" sz="700" spc="25" i="1">
                <a:latin typeface="Calibri"/>
                <a:cs typeface="Calibri"/>
              </a:rPr>
              <a:t>.</a:t>
            </a:r>
            <a:r>
              <a:rPr dirty="0" sz="700" spc="25">
                <a:latin typeface="Calibri"/>
                <a:cs typeface="Calibri"/>
              </a:rPr>
              <a:t>61</a:t>
            </a:r>
            <a:r>
              <a:rPr dirty="0" sz="700" spc="25">
                <a:latin typeface="Arial MT"/>
                <a:cs typeface="Arial MT"/>
              </a:rPr>
              <a:t>%)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349434"/>
            <a:ext cx="4608195" cy="106680"/>
            <a:chOff x="0" y="3349434"/>
            <a:chExt cx="4608195" cy="106680"/>
          </a:xfrm>
        </p:grpSpPr>
        <p:sp>
          <p:nvSpPr>
            <p:cNvPr id="30" name="object 30"/>
            <p:cNvSpPr/>
            <p:nvPr/>
          </p:nvSpPr>
          <p:spPr>
            <a:xfrm>
              <a:off x="0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535976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071952" y="3349434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616"/>
                  </a:lnTo>
                  <a:lnTo>
                    <a:pt x="1535976" y="10661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Lucas</a:t>
            </a:r>
            <a:r>
              <a:rPr dirty="0" spc="-15"/>
              <a:t> </a:t>
            </a:r>
            <a:r>
              <a:rPr dirty="0" spc="-5"/>
              <a:t>Galvão</a:t>
            </a:r>
            <a:r>
              <a:rPr dirty="0" spc="-10"/>
              <a:t> </a:t>
            </a:r>
            <a:r>
              <a:rPr dirty="0" spc="-5"/>
              <a:t>Janot</a:t>
            </a:r>
            <a:r>
              <a:rPr dirty="0" spc="120"/>
              <a:t> </a:t>
            </a:r>
            <a:r>
              <a:rPr dirty="0" spc="-5"/>
              <a:t>(CEUB)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038070" y="3353277"/>
            <a:ext cx="532130" cy="96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500" spc="-10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Chembl</a:t>
            </a:r>
            <a:r>
              <a:rPr dirty="0" sz="500" spc="-25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Database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June</a:t>
            </a:r>
            <a:r>
              <a:rPr dirty="0" spc="-30"/>
              <a:t> </a:t>
            </a:r>
            <a:r>
              <a:rPr dirty="0" spc="-5"/>
              <a:t>19,</a:t>
            </a:r>
            <a:r>
              <a:rPr dirty="0" spc="-25"/>
              <a:t> </a:t>
            </a:r>
            <a:r>
              <a:rPr dirty="0" spc="-10"/>
              <a:t>2023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-5"/>
              <a:t>10</a:t>
            </a:fld>
            <a:r>
              <a:rPr dirty="0" spc="-60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10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2023-06-19T19:57:03Z</dcterms:created>
  <dcterms:modified xsi:type="dcterms:W3CDTF">2023-06-19T19:57:03Z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2023-06-19T00:00:00Z</vt:filetime>
  </property>
</Properties>
</file>