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98" y="326466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6" y="30365"/>
                </a:lnTo>
                <a:lnTo>
                  <a:pt x="43016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08782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86582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39071" y="3254349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6" y="50800"/>
                </a:lnTo>
                <a:lnTo>
                  <a:pt x="43016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0" y="20320"/>
                </a:moveTo>
                <a:lnTo>
                  <a:pt x="10490" y="10160"/>
                </a:lnTo>
                <a:lnTo>
                  <a:pt x="53670" y="10160"/>
                </a:lnTo>
                <a:lnTo>
                  <a:pt x="53670" y="40640"/>
                </a:lnTo>
                <a:lnTo>
                  <a:pt x="43510" y="40640"/>
                </a:lnTo>
              </a:path>
              <a:path w="64135" h="50800">
                <a:moveTo>
                  <a:pt x="20650" y="10160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80"/>
                </a:lnTo>
                <a:lnTo>
                  <a:pt x="5367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75901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31908" y="32670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43008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19208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6327" y="325434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10127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86327" y="329244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53433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2" y="328482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8" y="32583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5"/>
                </a:moveTo>
                <a:lnTo>
                  <a:pt x="30365" y="6802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2"/>
                </a:lnTo>
                <a:lnTo>
                  <a:pt x="0" y="15185"/>
                </a:lnTo>
                <a:lnTo>
                  <a:pt x="0" y="23569"/>
                </a:lnTo>
                <a:lnTo>
                  <a:pt x="6794" y="30366"/>
                </a:lnTo>
                <a:lnTo>
                  <a:pt x="15176" y="30366"/>
                </a:lnTo>
                <a:lnTo>
                  <a:pt x="23571" y="30366"/>
                </a:lnTo>
                <a:lnTo>
                  <a:pt x="30365" y="23569"/>
                </a:lnTo>
                <a:lnTo>
                  <a:pt x="30365" y="1518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434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40" y="25400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0" y="50800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40" y="25400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40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40" y="25400"/>
                </a:lnTo>
              </a:path>
              <a:path w="233679" h="50800">
                <a:moveTo>
                  <a:pt x="233680" y="17780"/>
                </a:moveTo>
                <a:lnTo>
                  <a:pt x="218440" y="30480"/>
                </a:lnTo>
                <a:lnTo>
                  <a:pt x="203200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49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7"/>
                </a:lnTo>
                <a:lnTo>
                  <a:pt x="4608004" y="319037"/>
                </a:lnTo>
                <a:lnTo>
                  <a:pt x="4608004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98" y="326466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6" y="30365"/>
                </a:lnTo>
                <a:lnTo>
                  <a:pt x="43016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08782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86582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39071" y="3254349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6" y="50800"/>
                </a:lnTo>
                <a:lnTo>
                  <a:pt x="43016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0" y="20320"/>
                </a:moveTo>
                <a:lnTo>
                  <a:pt x="10490" y="10160"/>
                </a:lnTo>
                <a:lnTo>
                  <a:pt x="53670" y="10160"/>
                </a:lnTo>
                <a:lnTo>
                  <a:pt x="53670" y="40640"/>
                </a:lnTo>
                <a:lnTo>
                  <a:pt x="43510" y="40640"/>
                </a:lnTo>
              </a:path>
              <a:path w="64135" h="50800">
                <a:moveTo>
                  <a:pt x="20650" y="10160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80"/>
                </a:lnTo>
                <a:lnTo>
                  <a:pt x="5367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75901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31908" y="32670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43008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19208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6327" y="325434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10127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86327" y="329244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53433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2" y="328482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8" y="32583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5"/>
                </a:moveTo>
                <a:lnTo>
                  <a:pt x="30365" y="6802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2"/>
                </a:lnTo>
                <a:lnTo>
                  <a:pt x="0" y="15185"/>
                </a:lnTo>
                <a:lnTo>
                  <a:pt x="0" y="23569"/>
                </a:lnTo>
                <a:lnTo>
                  <a:pt x="6794" y="30366"/>
                </a:lnTo>
                <a:lnTo>
                  <a:pt x="15176" y="30366"/>
                </a:lnTo>
                <a:lnTo>
                  <a:pt x="23571" y="30366"/>
                </a:lnTo>
                <a:lnTo>
                  <a:pt x="30365" y="23569"/>
                </a:lnTo>
                <a:lnTo>
                  <a:pt x="30365" y="1518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434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40" y="25400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0" y="50800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40" y="25400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40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40" y="25400"/>
                </a:lnTo>
              </a:path>
              <a:path w="233679" h="50800">
                <a:moveTo>
                  <a:pt x="233680" y="17780"/>
                </a:moveTo>
                <a:lnTo>
                  <a:pt x="218440" y="30480"/>
                </a:lnTo>
                <a:lnTo>
                  <a:pt x="203200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49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7"/>
                </a:lnTo>
                <a:lnTo>
                  <a:pt x="4608004" y="319037"/>
                </a:lnTo>
                <a:lnTo>
                  <a:pt x="4608004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98" y="326466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6" y="30365"/>
                </a:lnTo>
                <a:lnTo>
                  <a:pt x="43016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08782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86582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39071" y="3254349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6" y="50800"/>
                </a:lnTo>
                <a:lnTo>
                  <a:pt x="43016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0" y="20320"/>
                </a:moveTo>
                <a:lnTo>
                  <a:pt x="10490" y="10160"/>
                </a:lnTo>
                <a:lnTo>
                  <a:pt x="53670" y="10160"/>
                </a:lnTo>
                <a:lnTo>
                  <a:pt x="53670" y="40640"/>
                </a:lnTo>
                <a:lnTo>
                  <a:pt x="43510" y="40640"/>
                </a:lnTo>
              </a:path>
              <a:path w="64135" h="50800">
                <a:moveTo>
                  <a:pt x="20650" y="10160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80"/>
                </a:lnTo>
                <a:lnTo>
                  <a:pt x="5367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75901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31908" y="32670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43008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19208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6327" y="325434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10127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86327" y="329244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53433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2" y="328482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8" y="32583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5"/>
                </a:moveTo>
                <a:lnTo>
                  <a:pt x="30365" y="6802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2"/>
                </a:lnTo>
                <a:lnTo>
                  <a:pt x="0" y="15185"/>
                </a:lnTo>
                <a:lnTo>
                  <a:pt x="0" y="23569"/>
                </a:lnTo>
                <a:lnTo>
                  <a:pt x="6794" y="30366"/>
                </a:lnTo>
                <a:lnTo>
                  <a:pt x="15176" y="30366"/>
                </a:lnTo>
                <a:lnTo>
                  <a:pt x="23571" y="30366"/>
                </a:lnTo>
                <a:lnTo>
                  <a:pt x="30365" y="23569"/>
                </a:lnTo>
                <a:lnTo>
                  <a:pt x="30365" y="1518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434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40" y="25400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0" y="50800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40" y="25400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40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40" y="25400"/>
                </a:lnTo>
              </a:path>
              <a:path w="233679" h="50800">
                <a:moveTo>
                  <a:pt x="233680" y="17780"/>
                </a:moveTo>
                <a:lnTo>
                  <a:pt x="218440" y="30480"/>
                </a:lnTo>
                <a:lnTo>
                  <a:pt x="203200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99" y="74750"/>
            <a:ext cx="190944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559" y="739632"/>
            <a:ext cx="1951989" cy="2053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37038" y="3353279"/>
            <a:ext cx="42672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9175" y="3353279"/>
            <a:ext cx="83820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4858" y="3353279"/>
            <a:ext cx="230504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94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slide" Target="slide1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png"/><Relationship Id="rId3" Type="http://schemas.openxmlformats.org/officeDocument/2006/relationships/slide" Target="slide1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3.png"/><Relationship Id="rId3" Type="http://schemas.openxmlformats.org/officeDocument/2006/relationships/slide" Target="slide1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png"/><Relationship Id="rId3" Type="http://schemas.openxmlformats.org/officeDocument/2006/relationships/slide" Target="slide1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slide" Target="slide1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slide" Target="slide1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ebi.ac.uk/chembl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slide" Target="slide1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" Target="slide1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slide" Target="slide1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slide" Target="slide1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slide" Target="slide1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slide" Target="slide1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slide" Target="slide1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28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Relationship Id="rId26" Type="http://schemas.openxmlformats.org/officeDocument/2006/relationships/slide" Target="slide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417" y="907948"/>
            <a:ext cx="4558030" cy="508000"/>
            <a:chOff x="50417" y="907948"/>
            <a:chExt cx="4558030" cy="508000"/>
          </a:xfrm>
        </p:grpSpPr>
        <p:sp>
          <p:nvSpPr>
            <p:cNvPr id="3" name="object 3" descr=""/>
            <p:cNvSpPr/>
            <p:nvPr/>
          </p:nvSpPr>
          <p:spPr>
            <a:xfrm>
              <a:off x="50417" y="907948"/>
              <a:ext cx="4507230" cy="82550"/>
            </a:xfrm>
            <a:custGeom>
              <a:avLst/>
              <a:gdLst/>
              <a:ahLst/>
              <a:cxnLst/>
              <a:rect l="l" t="t" r="r" b="b"/>
              <a:pathLst>
                <a:path w="4507230" h="82550">
                  <a:moveTo>
                    <a:pt x="445641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507218" y="82384"/>
                  </a:lnTo>
                  <a:lnTo>
                    <a:pt x="4507218" y="50800"/>
                  </a:lnTo>
                  <a:lnTo>
                    <a:pt x="4503209" y="31075"/>
                  </a:lnTo>
                  <a:lnTo>
                    <a:pt x="4492295" y="14922"/>
                  </a:lnTo>
                  <a:lnTo>
                    <a:pt x="4476143" y="4008"/>
                  </a:lnTo>
                  <a:lnTo>
                    <a:pt x="4456418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1217" y="971199"/>
              <a:ext cx="4507230" cy="444500"/>
            </a:xfrm>
            <a:custGeom>
              <a:avLst/>
              <a:gdLst/>
              <a:ahLst/>
              <a:cxnLst/>
              <a:rect l="l" t="t" r="r" b="b"/>
              <a:pathLst>
                <a:path w="4507230" h="444500">
                  <a:moveTo>
                    <a:pt x="4507217" y="0"/>
                  </a:moveTo>
                  <a:lnTo>
                    <a:pt x="0" y="0"/>
                  </a:lnTo>
                  <a:lnTo>
                    <a:pt x="0" y="444406"/>
                  </a:lnTo>
                  <a:lnTo>
                    <a:pt x="4507217" y="444406"/>
                  </a:lnTo>
                  <a:lnTo>
                    <a:pt x="4507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0417" y="952360"/>
              <a:ext cx="4507230" cy="412750"/>
            </a:xfrm>
            <a:custGeom>
              <a:avLst/>
              <a:gdLst/>
              <a:ahLst/>
              <a:cxnLst/>
              <a:rect l="l" t="t" r="r" b="b"/>
              <a:pathLst>
                <a:path w="4507230" h="412750">
                  <a:moveTo>
                    <a:pt x="4507218" y="0"/>
                  </a:moveTo>
                  <a:lnTo>
                    <a:pt x="0" y="0"/>
                  </a:lnTo>
                  <a:lnTo>
                    <a:pt x="0" y="361645"/>
                  </a:lnTo>
                  <a:lnTo>
                    <a:pt x="4008" y="381369"/>
                  </a:lnTo>
                  <a:lnTo>
                    <a:pt x="14922" y="397522"/>
                  </a:lnTo>
                  <a:lnTo>
                    <a:pt x="31075" y="408436"/>
                  </a:lnTo>
                  <a:lnTo>
                    <a:pt x="50800" y="412445"/>
                  </a:lnTo>
                  <a:lnTo>
                    <a:pt x="4456418" y="412445"/>
                  </a:lnTo>
                  <a:lnTo>
                    <a:pt x="4476143" y="408436"/>
                  </a:lnTo>
                  <a:lnTo>
                    <a:pt x="4492295" y="397522"/>
                  </a:lnTo>
                  <a:lnTo>
                    <a:pt x="4503209" y="381369"/>
                  </a:lnTo>
                  <a:lnTo>
                    <a:pt x="4507218" y="361645"/>
                  </a:lnTo>
                  <a:lnTo>
                    <a:pt x="4507218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01217" y="971199"/>
            <a:ext cx="4507230" cy="44450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515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Relatório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Caracterização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43963" y="1552370"/>
            <a:ext cx="9201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Arial"/>
                <a:cs typeface="Arial"/>
              </a:rPr>
              <a:t>Lucas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Galvão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Janot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03423" y="1852726"/>
            <a:ext cx="20129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latin typeface="Arial"/>
                <a:cs typeface="Arial"/>
              </a:rPr>
              <a:t>CEUB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70492" y="2103376"/>
            <a:ext cx="6673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Arial"/>
                <a:cs typeface="Arial"/>
              </a:rPr>
              <a:t>June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12,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2023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Resumo</a:t>
            </a:r>
            <a:r>
              <a:rPr dirty="0" spc="-45"/>
              <a:t> </a:t>
            </a:r>
            <a:r>
              <a:rPr dirty="0"/>
              <a:t>das</a:t>
            </a:r>
            <a:r>
              <a:rPr dirty="0" spc="-45"/>
              <a:t> </a:t>
            </a:r>
            <a:r>
              <a:rPr dirty="0" spc="-10"/>
              <a:t>Variáveis</a:t>
            </a:r>
            <a:r>
              <a:rPr dirty="0" spc="-45"/>
              <a:t> </a:t>
            </a:r>
            <a:r>
              <a:rPr dirty="0" spc="-10"/>
              <a:t>(contd.)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10" y="954305"/>
            <a:ext cx="55636" cy="556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5" y="1116938"/>
            <a:ext cx="44832" cy="448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5" y="1243468"/>
            <a:ext cx="44832" cy="4483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5" y="1370003"/>
            <a:ext cx="44832" cy="448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5" y="1496516"/>
            <a:ext cx="44832" cy="4483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665" y="1623051"/>
            <a:ext cx="44832" cy="4482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90959" y="849371"/>
            <a:ext cx="979805" cy="8515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800" spc="-10" b="1">
                <a:latin typeface="Arial"/>
                <a:cs typeface="Arial"/>
              </a:rPr>
              <a:t>Type:</a:t>
            </a:r>
            <a:endParaRPr sz="800">
              <a:latin typeface="Arial"/>
              <a:cs typeface="Arial"/>
            </a:endParaRPr>
          </a:p>
          <a:p>
            <a:pPr marL="214629" marR="5080">
              <a:lnSpc>
                <a:spcPct val="118600"/>
              </a:lnSpc>
              <a:spcBef>
                <a:spcPts val="175"/>
              </a:spcBef>
            </a:pPr>
            <a:r>
              <a:rPr dirty="0" sz="700" b="1">
                <a:latin typeface="Arial"/>
                <a:cs typeface="Arial"/>
              </a:rPr>
              <a:t>Length:</a:t>
            </a:r>
            <a:r>
              <a:rPr dirty="0" sz="700" spc="30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2,354,965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Class: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Mode: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NA‘s:</a:t>
            </a:r>
            <a:r>
              <a:rPr dirty="0" sz="700" spc="40" b="1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160"/>
              </a:spcBef>
            </a:pPr>
            <a:r>
              <a:rPr dirty="0" sz="700" spc="-10" b="1">
                <a:latin typeface="Arial"/>
                <a:cs typeface="Arial"/>
              </a:rPr>
              <a:t>Proportions: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3107" y="1901409"/>
            <a:ext cx="44827" cy="4482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95845" y="1840541"/>
            <a:ext cx="1507490" cy="5791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600" b="1">
                <a:latin typeface="Arial"/>
                <a:cs typeface="Arial"/>
              </a:rPr>
              <a:t>Small</a:t>
            </a:r>
            <a:r>
              <a:rPr dirty="0" sz="600" spc="-10" b="1">
                <a:latin typeface="Arial"/>
                <a:cs typeface="Arial"/>
              </a:rPr>
              <a:t> </a:t>
            </a:r>
            <a:r>
              <a:rPr dirty="0" sz="600" b="1">
                <a:latin typeface="Arial"/>
                <a:cs typeface="Arial"/>
              </a:rPr>
              <a:t>Molecules:</a:t>
            </a:r>
            <a:r>
              <a:rPr dirty="0" sz="600" spc="40" b="1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1,920,599 </a:t>
            </a:r>
            <a:r>
              <a:rPr dirty="0" sz="600" spc="120">
                <a:latin typeface="Arial"/>
                <a:cs typeface="Arial"/>
              </a:rPr>
              <a:t>(≈</a:t>
            </a:r>
            <a:r>
              <a:rPr dirty="0" sz="600" spc="40">
                <a:latin typeface="Arial"/>
                <a:cs typeface="Arial"/>
              </a:rPr>
              <a:t> </a:t>
            </a:r>
            <a:r>
              <a:rPr dirty="0" sz="600" spc="-10">
                <a:latin typeface="Bookman Old Style"/>
                <a:cs typeface="Bookman Old Style"/>
              </a:rPr>
              <a:t>81</a:t>
            </a:r>
            <a:r>
              <a:rPr dirty="0" sz="600" spc="-10">
                <a:latin typeface="Bauhaus 93"/>
                <a:cs typeface="Bauhaus 93"/>
              </a:rPr>
              <a:t>.</a:t>
            </a:r>
            <a:r>
              <a:rPr dirty="0" sz="600" spc="-10">
                <a:latin typeface="Bookman Old Style"/>
                <a:cs typeface="Bookman Old Style"/>
              </a:rPr>
              <a:t>555</a:t>
            </a:r>
            <a:r>
              <a:rPr dirty="0" sz="600" spc="-10">
                <a:latin typeface="Arial"/>
                <a:cs typeface="Arial"/>
              </a:rPr>
              <a:t>%)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600" b="1">
                <a:latin typeface="Arial"/>
                <a:cs typeface="Arial"/>
              </a:rPr>
              <a:t>Unknown:</a:t>
            </a:r>
            <a:r>
              <a:rPr dirty="0" sz="600" spc="45" b="1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409,991 </a:t>
            </a:r>
            <a:r>
              <a:rPr dirty="0" sz="600" spc="120">
                <a:latin typeface="Arial"/>
                <a:cs typeface="Arial"/>
              </a:rPr>
              <a:t>(≈</a:t>
            </a:r>
            <a:r>
              <a:rPr dirty="0" sz="600" spc="45">
                <a:latin typeface="Arial"/>
                <a:cs typeface="Arial"/>
              </a:rPr>
              <a:t> </a:t>
            </a:r>
            <a:r>
              <a:rPr dirty="0" sz="600" spc="-10">
                <a:latin typeface="Bookman Old Style"/>
                <a:cs typeface="Bookman Old Style"/>
              </a:rPr>
              <a:t>17</a:t>
            </a:r>
            <a:r>
              <a:rPr dirty="0" sz="600" spc="-10">
                <a:latin typeface="Bauhaus 93"/>
                <a:cs typeface="Bauhaus 93"/>
              </a:rPr>
              <a:t>.</a:t>
            </a:r>
            <a:r>
              <a:rPr dirty="0" sz="600" spc="-10">
                <a:latin typeface="Bookman Old Style"/>
                <a:cs typeface="Bookman Old Style"/>
              </a:rPr>
              <a:t>41</a:t>
            </a:r>
            <a:r>
              <a:rPr dirty="0" sz="600" spc="-10">
                <a:latin typeface="Arial"/>
                <a:cs typeface="Arial"/>
              </a:rPr>
              <a:t>%)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600" b="1">
                <a:latin typeface="Arial"/>
                <a:cs typeface="Arial"/>
              </a:rPr>
              <a:t>Protein:</a:t>
            </a:r>
            <a:r>
              <a:rPr dirty="0" sz="600" spc="45" b="1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22,750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120">
                <a:latin typeface="Arial"/>
                <a:cs typeface="Arial"/>
              </a:rPr>
              <a:t>(≈</a:t>
            </a:r>
            <a:r>
              <a:rPr dirty="0" sz="600" spc="45">
                <a:latin typeface="Arial"/>
                <a:cs typeface="Arial"/>
              </a:rPr>
              <a:t> </a:t>
            </a:r>
            <a:r>
              <a:rPr dirty="0" sz="600" spc="-10">
                <a:latin typeface="Bookman Old Style"/>
                <a:cs typeface="Bookman Old Style"/>
              </a:rPr>
              <a:t>0</a:t>
            </a:r>
            <a:r>
              <a:rPr dirty="0" sz="600" spc="-10">
                <a:latin typeface="Bauhaus 93"/>
                <a:cs typeface="Bauhaus 93"/>
              </a:rPr>
              <a:t>.</a:t>
            </a:r>
            <a:r>
              <a:rPr dirty="0" sz="600" spc="-10">
                <a:latin typeface="Bookman Old Style"/>
                <a:cs typeface="Bookman Old Style"/>
              </a:rPr>
              <a:t>966</a:t>
            </a:r>
            <a:r>
              <a:rPr dirty="0" sz="600" spc="-10">
                <a:latin typeface="Arial"/>
                <a:cs typeface="Arial"/>
              </a:rPr>
              <a:t>%)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600" b="1">
                <a:latin typeface="Arial"/>
                <a:cs typeface="Arial"/>
              </a:rPr>
              <a:t>Oligosaccharide:</a:t>
            </a:r>
            <a:r>
              <a:rPr dirty="0" sz="600" spc="25" b="1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95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120">
                <a:latin typeface="Arial"/>
                <a:cs typeface="Arial"/>
              </a:rPr>
              <a:t>(≈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10">
                <a:latin typeface="Bookman Old Style"/>
                <a:cs typeface="Bookman Old Style"/>
              </a:rPr>
              <a:t>0</a:t>
            </a:r>
            <a:r>
              <a:rPr dirty="0" sz="600" spc="-10">
                <a:latin typeface="Bauhaus 93"/>
                <a:cs typeface="Bauhaus 93"/>
              </a:rPr>
              <a:t>.</a:t>
            </a:r>
            <a:r>
              <a:rPr dirty="0" sz="600" spc="-10">
                <a:latin typeface="Bookman Old Style"/>
                <a:cs typeface="Bookman Old Style"/>
              </a:rPr>
              <a:t>004</a:t>
            </a:r>
            <a:r>
              <a:rPr dirty="0" sz="600" spc="-10">
                <a:latin typeface="Arial"/>
                <a:cs typeface="Arial"/>
              </a:rPr>
              <a:t>%)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600" b="1">
                <a:latin typeface="Arial"/>
                <a:cs typeface="Arial"/>
              </a:rPr>
              <a:t>Oligonucleotide:</a:t>
            </a:r>
            <a:r>
              <a:rPr dirty="0" sz="600" spc="25" b="1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201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 spc="120">
                <a:latin typeface="Arial"/>
                <a:cs typeface="Arial"/>
              </a:rPr>
              <a:t>(≈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10">
                <a:latin typeface="Bookman Old Style"/>
                <a:cs typeface="Bookman Old Style"/>
              </a:rPr>
              <a:t>0</a:t>
            </a:r>
            <a:r>
              <a:rPr dirty="0" sz="600" spc="-10">
                <a:latin typeface="Bauhaus 93"/>
                <a:cs typeface="Bauhaus 93"/>
              </a:rPr>
              <a:t>.</a:t>
            </a:r>
            <a:r>
              <a:rPr dirty="0" sz="600" spc="-10">
                <a:latin typeface="Bookman Old Style"/>
                <a:cs typeface="Bookman Old Style"/>
              </a:rPr>
              <a:t>009</a:t>
            </a:r>
            <a:r>
              <a:rPr dirty="0" sz="600" spc="-10">
                <a:latin typeface="Arial"/>
                <a:cs typeface="Arial"/>
              </a:rPr>
              <a:t>%)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3107" y="2012110"/>
            <a:ext cx="44827" cy="4483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3107" y="2122816"/>
            <a:ext cx="44827" cy="4483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3107" y="2233536"/>
            <a:ext cx="44827" cy="4483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3107" y="2344240"/>
            <a:ext cx="44827" cy="4483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76715" y="1901409"/>
            <a:ext cx="44832" cy="44827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759443" y="1860148"/>
            <a:ext cx="1030605" cy="559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b="1">
                <a:latin typeface="Arial"/>
                <a:cs typeface="Arial"/>
              </a:rPr>
              <a:t>Gene:</a:t>
            </a:r>
            <a:r>
              <a:rPr dirty="0" sz="600" spc="35" b="1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107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120">
                <a:latin typeface="Arial"/>
                <a:cs typeface="Arial"/>
              </a:rPr>
              <a:t>(≈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10">
                <a:latin typeface="Bookman Old Style"/>
                <a:cs typeface="Bookman Old Style"/>
              </a:rPr>
              <a:t>0</a:t>
            </a:r>
            <a:r>
              <a:rPr dirty="0" sz="600" spc="-10">
                <a:latin typeface="Bauhaus 93"/>
                <a:cs typeface="Bauhaus 93"/>
              </a:rPr>
              <a:t>.</a:t>
            </a:r>
            <a:r>
              <a:rPr dirty="0" sz="600" spc="-10">
                <a:latin typeface="Bookman Old Style"/>
                <a:cs typeface="Bookman Old Style"/>
              </a:rPr>
              <a:t>005</a:t>
            </a:r>
            <a:r>
              <a:rPr dirty="0" sz="600" spc="-10">
                <a:latin typeface="Arial"/>
                <a:cs typeface="Arial"/>
              </a:rPr>
              <a:t>%)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600" b="1">
                <a:latin typeface="Arial"/>
                <a:cs typeface="Arial"/>
              </a:rPr>
              <a:t>Enzyme:</a:t>
            </a:r>
            <a:r>
              <a:rPr dirty="0" sz="600" spc="30" b="1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121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120">
                <a:latin typeface="Arial"/>
                <a:cs typeface="Arial"/>
              </a:rPr>
              <a:t>(≈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10">
                <a:latin typeface="Bookman Old Style"/>
                <a:cs typeface="Bookman Old Style"/>
              </a:rPr>
              <a:t>0</a:t>
            </a:r>
            <a:r>
              <a:rPr dirty="0" sz="600" spc="-10">
                <a:latin typeface="Bauhaus 93"/>
                <a:cs typeface="Bauhaus 93"/>
              </a:rPr>
              <a:t>.</a:t>
            </a:r>
            <a:r>
              <a:rPr dirty="0" sz="600" spc="-10">
                <a:latin typeface="Bookman Old Style"/>
                <a:cs typeface="Bookman Old Style"/>
              </a:rPr>
              <a:t>005</a:t>
            </a:r>
            <a:r>
              <a:rPr dirty="0" sz="600" spc="-10">
                <a:latin typeface="Arial"/>
                <a:cs typeface="Arial"/>
              </a:rPr>
              <a:t>%)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600" b="1">
                <a:latin typeface="Arial"/>
                <a:cs typeface="Arial"/>
              </a:rPr>
              <a:t>Cell:</a:t>
            </a:r>
            <a:r>
              <a:rPr dirty="0" sz="600" spc="40" b="1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55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120">
                <a:latin typeface="Arial"/>
                <a:cs typeface="Arial"/>
              </a:rPr>
              <a:t>(≈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10">
                <a:latin typeface="Bookman Old Style"/>
                <a:cs typeface="Bookman Old Style"/>
              </a:rPr>
              <a:t>0</a:t>
            </a:r>
            <a:r>
              <a:rPr dirty="0" sz="600" spc="-10">
                <a:latin typeface="Bauhaus 93"/>
                <a:cs typeface="Bauhaus 93"/>
              </a:rPr>
              <a:t>.</a:t>
            </a:r>
            <a:r>
              <a:rPr dirty="0" sz="600" spc="-10">
                <a:latin typeface="Bookman Old Style"/>
                <a:cs typeface="Bookman Old Style"/>
              </a:rPr>
              <a:t>002</a:t>
            </a:r>
            <a:r>
              <a:rPr dirty="0" sz="600" spc="-10">
                <a:latin typeface="Arial"/>
                <a:cs typeface="Arial"/>
              </a:rPr>
              <a:t>%)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600" b="1">
                <a:latin typeface="Arial"/>
                <a:cs typeface="Arial"/>
              </a:rPr>
              <a:t>Antibody:</a:t>
            </a:r>
            <a:r>
              <a:rPr dirty="0" sz="600" spc="25" b="1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1046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120">
                <a:latin typeface="Arial"/>
                <a:cs typeface="Arial"/>
              </a:rPr>
              <a:t>(≈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10">
                <a:latin typeface="Bookman Old Style"/>
                <a:cs typeface="Bookman Old Style"/>
              </a:rPr>
              <a:t>0</a:t>
            </a:r>
            <a:r>
              <a:rPr dirty="0" sz="600" spc="-10">
                <a:latin typeface="Bauhaus 93"/>
                <a:cs typeface="Bauhaus 93"/>
              </a:rPr>
              <a:t>.</a:t>
            </a:r>
            <a:r>
              <a:rPr dirty="0" sz="600" spc="-10">
                <a:latin typeface="Bookman Old Style"/>
                <a:cs typeface="Bookman Old Style"/>
              </a:rPr>
              <a:t>044</a:t>
            </a:r>
            <a:r>
              <a:rPr dirty="0" sz="600" spc="-10">
                <a:latin typeface="Arial"/>
                <a:cs typeface="Arial"/>
              </a:rPr>
              <a:t>%)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76715" y="2049022"/>
            <a:ext cx="44832" cy="448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76715" y="2196627"/>
            <a:ext cx="44832" cy="4483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76715" y="2344240"/>
            <a:ext cx="44832" cy="44832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22" name="object 22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7"/>
                </a:lnTo>
                <a:lnTo>
                  <a:pt x="4608004" y="319037"/>
                </a:lnTo>
                <a:lnTo>
                  <a:pt x="4608004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299" y="74750"/>
            <a:ext cx="803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Histogramas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44" y="455405"/>
            <a:ext cx="4323315" cy="273998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6" name="object 6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7"/>
                </a:lnTo>
                <a:lnTo>
                  <a:pt x="4608004" y="319037"/>
                </a:lnTo>
                <a:lnTo>
                  <a:pt x="4608004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299" y="74750"/>
            <a:ext cx="12344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Histogramas</a:t>
            </a:r>
            <a:r>
              <a:rPr dirty="0" sz="11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(cont.)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32" y="649842"/>
            <a:ext cx="4332177" cy="248076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6" name="object 6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7"/>
                </a:lnTo>
                <a:lnTo>
                  <a:pt x="4608004" y="319037"/>
                </a:lnTo>
                <a:lnTo>
                  <a:pt x="4608004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299" y="74750"/>
            <a:ext cx="487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Boxplot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946" y="652606"/>
            <a:ext cx="4338137" cy="239458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6" name="object 6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7"/>
                </a:lnTo>
                <a:lnTo>
                  <a:pt x="4608004" y="319037"/>
                </a:lnTo>
                <a:lnTo>
                  <a:pt x="4608004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299" y="74750"/>
            <a:ext cx="1311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Correlação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75" y="655900"/>
            <a:ext cx="4336355" cy="243518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6" name="object 6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7"/>
                </a:lnTo>
                <a:lnTo>
                  <a:pt x="4608004" y="319037"/>
                </a:lnTo>
                <a:lnTo>
                  <a:pt x="4608004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299" y="74750"/>
            <a:ext cx="795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Scatter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plots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70" y="649842"/>
            <a:ext cx="4332113" cy="248076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6" name="object 6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Introduction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10" y="1068655"/>
            <a:ext cx="55636" cy="556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90959" y="946150"/>
            <a:ext cx="3867785" cy="145542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800" spc="-10">
                <a:latin typeface="Arial"/>
                <a:cs typeface="Arial"/>
              </a:rPr>
              <a:t>Database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escolhida: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Chembl.</a:t>
            </a:r>
            <a:endParaRPr sz="800">
              <a:latin typeface="Arial"/>
              <a:cs typeface="Arial"/>
            </a:endParaRPr>
          </a:p>
          <a:p>
            <a:pPr marL="12700" marR="673100">
              <a:lnSpc>
                <a:spcPct val="154400"/>
              </a:lnSpc>
            </a:pPr>
            <a:r>
              <a:rPr dirty="0" sz="800">
                <a:latin typeface="Arial"/>
                <a:cs typeface="Arial"/>
              </a:rPr>
              <a:t>Contém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informações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sobre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moléculas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bioativas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suas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propriedades. Database</a:t>
            </a:r>
            <a:r>
              <a:rPr dirty="0" sz="800" spc="6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pode</a:t>
            </a:r>
            <a:r>
              <a:rPr dirty="0" sz="800" spc="7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ser</a:t>
            </a:r>
            <a:r>
              <a:rPr dirty="0" sz="800" spc="7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encontrada</a:t>
            </a:r>
            <a:r>
              <a:rPr dirty="0" sz="800" spc="7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em</a:t>
            </a:r>
            <a:r>
              <a:rPr dirty="0" sz="800" spc="80">
                <a:latin typeface="Arial"/>
                <a:cs typeface="Arial"/>
              </a:rPr>
              <a:t> </a:t>
            </a:r>
            <a:r>
              <a:rPr dirty="0" sz="800" spc="-10">
                <a:latin typeface="Georgia"/>
                <a:cs typeface="Georgia"/>
                <a:hlinkClick r:id="rId3"/>
              </a:rPr>
              <a:t>https://www.ebi.ac.uk/chembl/</a:t>
            </a:r>
            <a:r>
              <a:rPr dirty="0" sz="800" spc="-1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12700" marR="161925">
              <a:lnSpc>
                <a:spcPct val="123200"/>
              </a:lnSpc>
              <a:spcBef>
                <a:spcPts val="300"/>
              </a:spcBef>
            </a:pPr>
            <a:r>
              <a:rPr dirty="0" sz="800" spc="-10">
                <a:latin typeface="Arial"/>
                <a:cs typeface="Arial"/>
              </a:rPr>
              <a:t>Gerenciado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pelo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Laboratório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Europeu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Biologia</a:t>
            </a:r>
            <a:r>
              <a:rPr dirty="0" sz="800">
                <a:latin typeface="Arial"/>
                <a:cs typeface="Arial"/>
              </a:rPr>
              <a:t> Molecular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-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Instituto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Europeu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Bioinformática</a:t>
            </a:r>
            <a:r>
              <a:rPr dirty="0" sz="800" spc="5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(EMBL-EBI).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>
                <a:latin typeface="Arial"/>
                <a:cs typeface="Arial"/>
              </a:rPr>
              <a:t>Mais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milhões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registros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distintos.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23200"/>
              </a:lnSpc>
              <a:spcBef>
                <a:spcPts val="300"/>
              </a:spcBef>
            </a:pPr>
            <a:r>
              <a:rPr dirty="0" sz="800" spc="-10">
                <a:latin typeface="Arial"/>
                <a:cs typeface="Arial"/>
              </a:rPr>
              <a:t>Amplamente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utilizado</a:t>
            </a:r>
            <a:r>
              <a:rPr dirty="0" sz="800">
                <a:latin typeface="Arial"/>
                <a:cs typeface="Arial"/>
              </a:rPr>
              <a:t> no </a:t>
            </a:r>
            <a:r>
              <a:rPr dirty="0" sz="800" spc="-10">
                <a:latin typeface="Arial"/>
                <a:cs typeface="Arial"/>
              </a:rPr>
              <a:t>desenvolvimento</a:t>
            </a:r>
            <a:r>
              <a:rPr dirty="0" sz="800">
                <a:latin typeface="Arial"/>
                <a:cs typeface="Arial"/>
              </a:rPr>
              <a:t> de </a:t>
            </a:r>
            <a:r>
              <a:rPr dirty="0" sz="800" spc="-10">
                <a:latin typeface="Arial"/>
                <a:cs typeface="Arial"/>
              </a:rPr>
              <a:t>medicamentos</a:t>
            </a:r>
            <a:r>
              <a:rPr dirty="0" sz="800">
                <a:latin typeface="Arial"/>
                <a:cs typeface="Arial"/>
              </a:rPr>
              <a:t> e pesquisas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em </a:t>
            </a:r>
            <a:r>
              <a:rPr dirty="0" sz="800" spc="-10">
                <a:latin typeface="Arial"/>
                <a:cs typeface="Arial"/>
              </a:rPr>
              <a:t>química medicinal.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410" y="1256857"/>
            <a:ext cx="55636" cy="5563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410" y="1445071"/>
            <a:ext cx="55636" cy="5563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410" y="1633267"/>
            <a:ext cx="55636" cy="5564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7410" y="1971722"/>
            <a:ext cx="55636" cy="5564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410" y="2159941"/>
            <a:ext cx="55636" cy="55636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Database Information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10" y="1083827"/>
            <a:ext cx="55636" cy="5564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90959" y="961352"/>
            <a:ext cx="4043045" cy="141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55875">
              <a:lnSpc>
                <a:spcPct val="1544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Nome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da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Database: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ChEMBL </a:t>
            </a:r>
            <a:r>
              <a:rPr dirty="0" sz="800">
                <a:latin typeface="Arial"/>
                <a:cs typeface="Arial"/>
              </a:rPr>
              <a:t>Data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lançamento: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Oct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2009 </a:t>
            </a:r>
            <a:r>
              <a:rPr dirty="0" sz="800">
                <a:latin typeface="Arial"/>
                <a:cs typeface="Arial"/>
              </a:rPr>
              <a:t>Data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da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última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versaõ: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Jan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2023</a:t>
            </a:r>
            <a:endParaRPr sz="800">
              <a:latin typeface="Arial"/>
              <a:cs typeface="Arial"/>
            </a:endParaRPr>
          </a:p>
          <a:p>
            <a:pPr marL="12700" marR="175895">
              <a:lnSpc>
                <a:spcPct val="123200"/>
              </a:lnSpc>
              <a:spcBef>
                <a:spcPts val="300"/>
              </a:spcBef>
            </a:pPr>
            <a:r>
              <a:rPr dirty="0" sz="800">
                <a:latin typeface="Arial"/>
                <a:cs typeface="Arial"/>
              </a:rPr>
              <a:t>Responsável:</a:t>
            </a:r>
            <a:r>
              <a:rPr dirty="0" sz="800" spc="6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Instituto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Europeu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Bioinformática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do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Laboratório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Europeu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Biologia </a:t>
            </a:r>
            <a:r>
              <a:rPr dirty="0" sz="800">
                <a:latin typeface="Arial"/>
                <a:cs typeface="Arial"/>
              </a:rPr>
              <a:t>Molecular</a:t>
            </a:r>
            <a:r>
              <a:rPr dirty="0" sz="800" spc="-10">
                <a:latin typeface="Arial"/>
                <a:cs typeface="Arial"/>
              </a:rPr>
              <a:t> (EMBL-EBI).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23200"/>
              </a:lnSpc>
              <a:spcBef>
                <a:spcPts val="295"/>
              </a:spcBef>
            </a:pPr>
            <a:r>
              <a:rPr dirty="0" sz="800">
                <a:latin typeface="Arial"/>
                <a:cs typeface="Arial"/>
              </a:rPr>
              <a:t>Objetivo: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Fornecer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um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recurso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abrangente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acesso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livre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moléculas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bioativas</a:t>
            </a:r>
            <a:r>
              <a:rPr dirty="0" sz="800" spc="-25">
                <a:latin typeface="Arial"/>
                <a:cs typeface="Arial"/>
              </a:rPr>
              <a:t> com</a:t>
            </a:r>
            <a:r>
              <a:rPr dirty="0" sz="800">
                <a:latin typeface="Arial"/>
                <a:cs typeface="Arial"/>
              </a:rPr>
              <a:t> propriedades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semelhantes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medicamentos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suas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atividades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biológicas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associadas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para </a:t>
            </a:r>
            <a:r>
              <a:rPr dirty="0" sz="800" spc="-10">
                <a:latin typeface="Arial"/>
                <a:cs typeface="Arial"/>
              </a:rPr>
              <a:t>descoberta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 </a:t>
            </a:r>
            <a:r>
              <a:rPr dirty="0" sz="800" spc="-10">
                <a:latin typeface="Arial"/>
                <a:cs typeface="Arial"/>
              </a:rPr>
              <a:t>desenvolvimento</a:t>
            </a:r>
            <a:r>
              <a:rPr dirty="0" sz="800">
                <a:latin typeface="Arial"/>
                <a:cs typeface="Arial"/>
              </a:rPr>
              <a:t> de </a:t>
            </a:r>
            <a:r>
              <a:rPr dirty="0" sz="800" spc="-10">
                <a:latin typeface="Arial"/>
                <a:cs typeface="Arial"/>
              </a:rPr>
              <a:t>medicamentos.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10" y="1272041"/>
            <a:ext cx="55636" cy="5564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410" y="1460247"/>
            <a:ext cx="55636" cy="5563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410" y="1648456"/>
            <a:ext cx="55636" cy="5564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410" y="1986911"/>
            <a:ext cx="55636" cy="55641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Variables</a:t>
            </a:r>
            <a:r>
              <a:rPr dirty="0" spc="-35"/>
              <a:t> </a:t>
            </a:r>
            <a:r>
              <a:rPr dirty="0"/>
              <a:t>used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10" y="729108"/>
            <a:ext cx="55636" cy="556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90959" y="606603"/>
            <a:ext cx="3919854" cy="22840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800" b="1">
                <a:latin typeface="Arial"/>
                <a:cs typeface="Arial"/>
              </a:rPr>
              <a:t>ChEMBL</a:t>
            </a:r>
            <a:r>
              <a:rPr dirty="0" sz="800" spc="-3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ID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Identificador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único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para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cada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entrada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composto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00" b="1">
                <a:latin typeface="Arial"/>
                <a:cs typeface="Arial"/>
              </a:rPr>
              <a:t>Name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Nome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da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molécula</a:t>
            </a:r>
            <a:endParaRPr sz="800">
              <a:latin typeface="Arial"/>
              <a:cs typeface="Arial"/>
            </a:endParaRPr>
          </a:p>
          <a:p>
            <a:pPr marL="12700" marR="580390">
              <a:lnSpc>
                <a:spcPct val="154400"/>
              </a:lnSpc>
            </a:pPr>
            <a:r>
              <a:rPr dirty="0" sz="800" b="1">
                <a:latin typeface="Arial"/>
                <a:cs typeface="Arial"/>
              </a:rPr>
              <a:t>SMILES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Sistema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Entrada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Linha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Fórmula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Molecular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Simplificada </a:t>
            </a:r>
            <a:r>
              <a:rPr dirty="0" sz="800" spc="-10" b="1">
                <a:latin typeface="Arial"/>
                <a:cs typeface="Arial"/>
              </a:rPr>
              <a:t>Molecular</a:t>
            </a:r>
            <a:r>
              <a:rPr dirty="0" sz="800" spc="-1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Formula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6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Representação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da</a:t>
            </a:r>
            <a:r>
              <a:rPr dirty="0" sz="800" spc="-10">
                <a:latin typeface="Arial"/>
                <a:cs typeface="Arial"/>
              </a:rPr>
              <a:t> composição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molécula </a:t>
            </a:r>
            <a:r>
              <a:rPr dirty="0" sz="800" spc="-10" b="1">
                <a:latin typeface="Arial"/>
                <a:cs typeface="Arial"/>
              </a:rPr>
              <a:t>Molecular</a:t>
            </a:r>
            <a:r>
              <a:rPr dirty="0" sz="800" spc="-3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Weight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Massa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da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molécula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b="1">
                <a:latin typeface="Arial"/>
                <a:cs typeface="Arial"/>
              </a:rPr>
              <a:t>ALogP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-10">
                <a:latin typeface="Arial"/>
                <a:cs typeface="Arial"/>
              </a:rPr>
              <a:t> Coeficiente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Partição Aquosa</a:t>
            </a:r>
            <a:endParaRPr sz="800">
              <a:latin typeface="Arial"/>
              <a:cs typeface="Arial"/>
            </a:endParaRPr>
          </a:p>
          <a:p>
            <a:pPr marL="12700" marR="593090">
              <a:lnSpc>
                <a:spcPct val="154400"/>
              </a:lnSpc>
            </a:pPr>
            <a:r>
              <a:rPr dirty="0" sz="800" spc="-10" b="1">
                <a:latin typeface="Arial"/>
                <a:cs typeface="Arial"/>
              </a:rPr>
              <a:t>NumHAcceptors</a:t>
            </a:r>
            <a:r>
              <a:rPr dirty="0" sz="800" spc="-10">
                <a:latin typeface="Arial"/>
                <a:cs typeface="Arial"/>
              </a:rPr>
              <a:t>: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Número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sítios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aceitadores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ligação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hidrogênio </a:t>
            </a:r>
            <a:r>
              <a:rPr dirty="0" sz="800" b="1">
                <a:latin typeface="Arial"/>
                <a:cs typeface="Arial"/>
              </a:rPr>
              <a:t>NumHDonors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Número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sítios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doadores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ligação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hidrogênio </a:t>
            </a:r>
            <a:r>
              <a:rPr dirty="0" sz="800" spc="-10" b="1">
                <a:latin typeface="Arial"/>
                <a:cs typeface="Arial"/>
              </a:rPr>
              <a:t>NumRotatableBonds</a:t>
            </a:r>
            <a:r>
              <a:rPr dirty="0" sz="800" spc="-10">
                <a:latin typeface="Arial"/>
                <a:cs typeface="Arial"/>
              </a:rPr>
              <a:t>: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Número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ligações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que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podem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girar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livremente </a:t>
            </a:r>
            <a:r>
              <a:rPr dirty="0" sz="800" b="1">
                <a:latin typeface="Arial"/>
                <a:cs typeface="Arial"/>
              </a:rPr>
              <a:t>RingCount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Número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anéis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presentes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na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molécula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b="1">
                <a:latin typeface="Arial"/>
                <a:cs typeface="Arial"/>
              </a:rPr>
              <a:t>TPSA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Área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Superfície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Polar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Topológica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00" b="1">
                <a:latin typeface="Arial"/>
                <a:cs typeface="Arial"/>
              </a:rPr>
              <a:t>Type</a:t>
            </a:r>
            <a:r>
              <a:rPr dirty="0" sz="800">
                <a:latin typeface="Arial"/>
                <a:cs typeface="Arial"/>
              </a:rPr>
              <a:t>: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Classificação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molécula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base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em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sua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estrutura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química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características.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10" y="917322"/>
            <a:ext cx="55636" cy="5563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410" y="1105524"/>
            <a:ext cx="55636" cy="5563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410" y="1293738"/>
            <a:ext cx="55636" cy="5563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410" y="1481934"/>
            <a:ext cx="55636" cy="5564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7410" y="1670140"/>
            <a:ext cx="55636" cy="5563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410" y="1858349"/>
            <a:ext cx="55636" cy="5564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7410" y="2046556"/>
            <a:ext cx="55636" cy="5563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7410" y="2234767"/>
            <a:ext cx="55636" cy="5564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7410" y="2422970"/>
            <a:ext cx="55636" cy="556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7410" y="2611184"/>
            <a:ext cx="55636" cy="5563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7410" y="2799386"/>
            <a:ext cx="55636" cy="55636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7"/>
                </a:lnTo>
                <a:lnTo>
                  <a:pt x="4608004" y="319037"/>
                </a:lnTo>
                <a:lnTo>
                  <a:pt x="4608004" y="0"/>
                </a:lnTo>
                <a:close/>
              </a:path>
            </a:pathLst>
          </a:custGeom>
          <a:solidFill>
            <a:srgbClr val="323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299" y="74750"/>
            <a:ext cx="1224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Árvore</a:t>
            </a:r>
            <a:r>
              <a:rPr dirty="0" sz="1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Variáveis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35" y="1339580"/>
            <a:ext cx="4336649" cy="1457467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6" name="object 6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Resumo</a:t>
            </a:r>
            <a:r>
              <a:rPr dirty="0" spc="-50"/>
              <a:t> </a:t>
            </a:r>
            <a:r>
              <a:rPr dirty="0"/>
              <a:t>das</a:t>
            </a:r>
            <a:r>
              <a:rPr dirty="0" spc="-45"/>
              <a:t> </a:t>
            </a:r>
            <a:r>
              <a:rPr dirty="0" spc="-10"/>
              <a:t>Variáveis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10" y="1092531"/>
            <a:ext cx="55636" cy="556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5" y="1256575"/>
            <a:ext cx="44832" cy="448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5" y="1384519"/>
            <a:ext cx="44832" cy="448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5" y="1512446"/>
            <a:ext cx="44832" cy="448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5" y="1640369"/>
            <a:ext cx="44832" cy="4483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7410" y="1795451"/>
            <a:ext cx="55636" cy="5563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0665" y="1959494"/>
            <a:ext cx="44832" cy="4483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0665" y="2087439"/>
            <a:ext cx="44832" cy="448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0665" y="2215360"/>
            <a:ext cx="44832" cy="4483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0665" y="2343287"/>
            <a:ext cx="44832" cy="4483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90959" y="986029"/>
            <a:ext cx="950594" cy="14351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800" b="1">
                <a:latin typeface="Arial"/>
                <a:cs typeface="Arial"/>
              </a:rPr>
              <a:t>ChEMBL</a:t>
            </a:r>
            <a:r>
              <a:rPr dirty="0" sz="800" spc="-40" b="1">
                <a:latin typeface="Arial"/>
                <a:cs typeface="Arial"/>
              </a:rPr>
              <a:t> </a:t>
            </a:r>
            <a:r>
              <a:rPr dirty="0" sz="800" spc="-25" b="1">
                <a:latin typeface="Arial"/>
                <a:cs typeface="Arial"/>
              </a:rPr>
              <a:t>ID</a:t>
            </a:r>
            <a:r>
              <a:rPr dirty="0" sz="800" spc="-25"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 marL="214629" marR="5080">
              <a:lnSpc>
                <a:spcPct val="119900"/>
              </a:lnSpc>
              <a:spcBef>
                <a:spcPts val="180"/>
              </a:spcBef>
            </a:pPr>
            <a:r>
              <a:rPr dirty="0" sz="700">
                <a:latin typeface="Arial"/>
                <a:cs typeface="Arial"/>
              </a:rPr>
              <a:t>Length: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2,354,965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Class: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Mode: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NA’s:</a:t>
            </a:r>
            <a:r>
              <a:rPr dirty="0" sz="700" spc="-30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800" spc="-10" b="1">
                <a:latin typeface="Arial"/>
                <a:cs typeface="Arial"/>
              </a:rPr>
              <a:t>Name</a:t>
            </a:r>
            <a:r>
              <a:rPr dirty="0" sz="800" spc="-10"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 marL="214629" marR="5080">
              <a:lnSpc>
                <a:spcPct val="119900"/>
              </a:lnSpc>
              <a:spcBef>
                <a:spcPts val="180"/>
              </a:spcBef>
            </a:pPr>
            <a:r>
              <a:rPr dirty="0" sz="700">
                <a:latin typeface="Arial"/>
                <a:cs typeface="Arial"/>
              </a:rPr>
              <a:t>Length: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2,354,965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Class: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Mode: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NA’s:</a:t>
            </a:r>
            <a:r>
              <a:rPr dirty="0" sz="700" spc="-30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63457" y="1092531"/>
            <a:ext cx="55636" cy="5563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76715" y="1256460"/>
            <a:ext cx="44832" cy="4483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76715" y="1384273"/>
            <a:ext cx="44832" cy="4483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76715" y="1512086"/>
            <a:ext cx="44832" cy="4483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76715" y="1639886"/>
            <a:ext cx="44832" cy="4483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63457" y="1794849"/>
            <a:ext cx="55636" cy="5564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76715" y="1958770"/>
            <a:ext cx="44832" cy="4483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76715" y="2086583"/>
            <a:ext cx="44832" cy="4483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676715" y="2214397"/>
            <a:ext cx="44832" cy="4483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76715" y="2342211"/>
            <a:ext cx="44832" cy="44832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2557005" y="986160"/>
            <a:ext cx="979805" cy="143383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800" spc="-10" b="1">
                <a:latin typeface="Arial"/>
                <a:cs typeface="Arial"/>
              </a:rPr>
              <a:t>SMILES:</a:t>
            </a:r>
            <a:endParaRPr sz="800">
              <a:latin typeface="Arial"/>
              <a:cs typeface="Arial"/>
            </a:endParaRPr>
          </a:p>
          <a:p>
            <a:pPr marL="214629" marR="5080">
              <a:lnSpc>
                <a:spcPct val="119800"/>
              </a:lnSpc>
              <a:spcBef>
                <a:spcPts val="180"/>
              </a:spcBef>
            </a:pPr>
            <a:r>
              <a:rPr dirty="0" sz="700" b="1">
                <a:latin typeface="Arial"/>
                <a:cs typeface="Arial"/>
              </a:rPr>
              <a:t>Length:</a:t>
            </a:r>
            <a:r>
              <a:rPr dirty="0" sz="700" spc="30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2,354,965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Class: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Mode: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NA‘s:</a:t>
            </a:r>
            <a:r>
              <a:rPr dirty="0" sz="700" spc="40" b="1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algn="just" marL="214629" marR="5080" indent="-202565">
              <a:lnSpc>
                <a:spcPct val="127899"/>
              </a:lnSpc>
              <a:spcBef>
                <a:spcPts val="95"/>
              </a:spcBef>
            </a:pPr>
            <a:r>
              <a:rPr dirty="0" sz="800" spc="-10" b="1">
                <a:latin typeface="Arial"/>
                <a:cs typeface="Arial"/>
              </a:rPr>
              <a:t>Molecular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spc="-10" b="1">
                <a:latin typeface="Arial"/>
                <a:cs typeface="Arial"/>
              </a:rPr>
              <a:t>Formula: </a:t>
            </a:r>
            <a:r>
              <a:rPr dirty="0" sz="700" b="1">
                <a:latin typeface="Arial"/>
                <a:cs typeface="Arial"/>
              </a:rPr>
              <a:t>Length:</a:t>
            </a:r>
            <a:r>
              <a:rPr dirty="0" sz="700" spc="30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2,354,965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Class: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endParaRPr sz="700">
              <a:latin typeface="Arial"/>
              <a:cs typeface="Arial"/>
            </a:endParaRPr>
          </a:p>
          <a:p>
            <a:pPr algn="just" marL="214629">
              <a:lnSpc>
                <a:spcPct val="100000"/>
              </a:lnSpc>
              <a:spcBef>
                <a:spcPts val="165"/>
              </a:spcBef>
            </a:pPr>
            <a:r>
              <a:rPr dirty="0" sz="700" b="1">
                <a:latin typeface="Arial"/>
                <a:cs typeface="Arial"/>
              </a:rPr>
              <a:t>Mode: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Character</a:t>
            </a:r>
            <a:endParaRPr sz="7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170"/>
              </a:spcBef>
            </a:pPr>
            <a:r>
              <a:rPr dirty="0" sz="700" b="1">
                <a:latin typeface="Arial"/>
                <a:cs typeface="Arial"/>
              </a:rPr>
              <a:t>NA‘s:</a:t>
            </a:r>
            <a:r>
              <a:rPr dirty="0" sz="700" spc="40" b="1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26" name="object 26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22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22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Resumo</a:t>
            </a:r>
            <a:r>
              <a:rPr dirty="0" spc="-45"/>
              <a:t> </a:t>
            </a:r>
            <a:r>
              <a:rPr dirty="0"/>
              <a:t>das</a:t>
            </a:r>
            <a:r>
              <a:rPr dirty="0" spc="-45"/>
              <a:t> </a:t>
            </a:r>
            <a:r>
              <a:rPr dirty="0" spc="-10"/>
              <a:t>Variáveis</a:t>
            </a:r>
            <a:r>
              <a:rPr dirty="0" spc="-45"/>
              <a:t> </a:t>
            </a:r>
            <a:r>
              <a:rPr dirty="0" spc="-10"/>
              <a:t>(cont.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10" y="1062166"/>
            <a:ext cx="55636" cy="556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5" y="1228419"/>
            <a:ext cx="44832" cy="448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5" y="1485086"/>
            <a:ext cx="44832" cy="4483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5" y="1615228"/>
            <a:ext cx="44832" cy="448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5" y="1745377"/>
            <a:ext cx="44832" cy="448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665" y="1875509"/>
            <a:ext cx="44832" cy="4483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0665" y="2005646"/>
            <a:ext cx="44832" cy="4483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0665" y="2388843"/>
            <a:ext cx="44832" cy="44832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8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pc="-10"/>
              <a:t>Molecular</a:t>
            </a:r>
            <a:r>
              <a:rPr dirty="0" spc="5"/>
              <a:t> </a:t>
            </a:r>
            <a:r>
              <a:rPr dirty="0" spc="-10"/>
              <a:t>Weight:</a:t>
            </a:r>
          </a:p>
          <a:p>
            <a:pPr marL="240029">
              <a:lnSpc>
                <a:spcPct val="100000"/>
              </a:lnSpc>
              <a:spcBef>
                <a:spcPts val="365"/>
              </a:spcBef>
            </a:pPr>
            <a:r>
              <a:rPr dirty="0" sz="700"/>
              <a:t>Min.:</a:t>
            </a:r>
            <a:r>
              <a:rPr dirty="0" sz="700" spc="80"/>
              <a:t> </a:t>
            </a:r>
            <a:r>
              <a:rPr dirty="0" sz="700" b="0">
                <a:latin typeface="Arial"/>
                <a:cs typeface="Arial"/>
              </a:rPr>
              <a:t>4.0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(CHEMBL1796997,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b="0">
                <a:latin typeface="Arial"/>
                <a:cs typeface="Arial"/>
              </a:rPr>
              <a:t>Undefined,</a:t>
            </a:r>
            <a:r>
              <a:rPr dirty="0" sz="700" spc="-30" b="0">
                <a:latin typeface="Arial"/>
                <a:cs typeface="Arial"/>
              </a:rPr>
              <a:t> </a:t>
            </a:r>
            <a:r>
              <a:rPr dirty="0" sz="700" b="0">
                <a:latin typeface="Arial"/>
                <a:cs typeface="Arial"/>
              </a:rPr>
              <a:t>He</a:t>
            </a:r>
            <a:r>
              <a:rPr dirty="0" sz="700" spc="-25" b="0">
                <a:latin typeface="Arial"/>
                <a:cs typeface="Arial"/>
              </a:rPr>
              <a:t> </a:t>
            </a:r>
            <a:r>
              <a:rPr dirty="0" sz="700" b="0">
                <a:latin typeface="Arial"/>
                <a:cs typeface="Arial"/>
              </a:rPr>
              <a:t>,</a:t>
            </a:r>
            <a:r>
              <a:rPr dirty="0" sz="700" spc="-30" b="0">
                <a:latin typeface="Arial"/>
                <a:cs typeface="Arial"/>
              </a:rPr>
              <a:t> </a:t>
            </a:r>
            <a:r>
              <a:rPr dirty="0" sz="700" b="0">
                <a:latin typeface="Arial"/>
                <a:cs typeface="Arial"/>
              </a:rPr>
              <a:t>Small</a:t>
            </a:r>
            <a:r>
              <a:rPr dirty="0" sz="700" spc="-25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Molecule)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/>
              <a:t>1st</a:t>
            </a:r>
            <a:r>
              <a:rPr dirty="0" sz="700" spc="-20"/>
              <a:t> </a:t>
            </a:r>
            <a:r>
              <a:rPr dirty="0" sz="700"/>
              <a:t>Qu.:</a:t>
            </a:r>
            <a:r>
              <a:rPr dirty="0" sz="700" spc="50"/>
              <a:t> </a:t>
            </a:r>
            <a:r>
              <a:rPr dirty="0" sz="700" spc="-10" b="0">
                <a:latin typeface="Arial"/>
                <a:cs typeface="Arial"/>
              </a:rPr>
              <a:t>324.4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/>
              <a:t>Median:</a:t>
            </a:r>
            <a:r>
              <a:rPr dirty="0" sz="700" spc="30"/>
              <a:t> </a:t>
            </a:r>
            <a:r>
              <a:rPr dirty="0" sz="700" spc="-10" b="0">
                <a:latin typeface="Arial"/>
                <a:cs typeface="Arial"/>
              </a:rPr>
              <a:t>392.4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/>
              <a:t>Mean:</a:t>
            </a:r>
            <a:r>
              <a:rPr dirty="0" sz="700" spc="35"/>
              <a:t> </a:t>
            </a:r>
            <a:r>
              <a:rPr dirty="0" sz="700" spc="-10" b="0">
                <a:latin typeface="Arial"/>
                <a:cs typeface="Arial"/>
              </a:rPr>
              <a:t>433.9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/>
              <a:t>3st</a:t>
            </a:r>
            <a:r>
              <a:rPr dirty="0" sz="700" spc="-20"/>
              <a:t> </a:t>
            </a:r>
            <a:r>
              <a:rPr dirty="0" sz="700"/>
              <a:t>Qu.:</a:t>
            </a:r>
            <a:r>
              <a:rPr dirty="0" sz="700" spc="50"/>
              <a:t> </a:t>
            </a:r>
            <a:r>
              <a:rPr dirty="0" sz="700" spc="-10" b="0">
                <a:latin typeface="Arial"/>
                <a:cs typeface="Arial"/>
              </a:rPr>
              <a:t>474.5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/>
              <a:t>Max.:</a:t>
            </a:r>
            <a:r>
              <a:rPr dirty="0" sz="700" spc="90"/>
              <a:t> </a:t>
            </a:r>
            <a:r>
              <a:rPr dirty="0" sz="700" spc="-10" b="0">
                <a:latin typeface="Arial"/>
                <a:cs typeface="Arial"/>
              </a:rPr>
              <a:t>12546.3</a:t>
            </a:r>
            <a:r>
              <a:rPr dirty="0" sz="700" spc="25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(CHEMBL2179464,</a:t>
            </a:r>
            <a:r>
              <a:rPr dirty="0" sz="700" spc="2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 marR="30480">
              <a:lnSpc>
                <a:spcPct val="106800"/>
              </a:lnSpc>
              <a:spcBef>
                <a:spcPts val="200"/>
              </a:spcBef>
            </a:pPr>
            <a:r>
              <a:rPr dirty="0" baseline="7936" sz="1050" b="0">
                <a:latin typeface="Arial"/>
                <a:cs typeface="Arial"/>
              </a:rPr>
              <a:t>Undefined,</a:t>
            </a:r>
            <a:r>
              <a:rPr dirty="0" baseline="7936" sz="1050" spc="7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C</a:t>
            </a:r>
            <a:r>
              <a:rPr dirty="0" sz="500" spc="-10" b="0">
                <a:latin typeface="Arial"/>
                <a:cs typeface="Arial"/>
              </a:rPr>
              <a:t>396</a:t>
            </a:r>
            <a:r>
              <a:rPr dirty="0" sz="500" spc="-85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H</a:t>
            </a:r>
            <a:r>
              <a:rPr dirty="0" sz="500" spc="-10" b="0">
                <a:latin typeface="Arial"/>
                <a:cs typeface="Arial"/>
              </a:rPr>
              <a:t>390</a:t>
            </a:r>
            <a:r>
              <a:rPr dirty="0" sz="500" spc="-85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F</a:t>
            </a:r>
            <a:r>
              <a:rPr dirty="0" sz="500" spc="-10" b="0">
                <a:latin typeface="Arial"/>
                <a:cs typeface="Arial"/>
              </a:rPr>
              <a:t>252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N</a:t>
            </a:r>
            <a:r>
              <a:rPr dirty="0" sz="500" spc="-10" b="0">
                <a:latin typeface="Arial"/>
                <a:cs typeface="Arial"/>
              </a:rPr>
              <a:t>66</a:t>
            </a:r>
            <a:r>
              <a:rPr dirty="0" sz="500" spc="-85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O</a:t>
            </a:r>
            <a:r>
              <a:rPr dirty="0" sz="500" spc="-10" b="0">
                <a:latin typeface="Arial"/>
                <a:cs typeface="Arial"/>
              </a:rPr>
              <a:t>24</a:t>
            </a:r>
            <a:r>
              <a:rPr dirty="0" sz="500" spc="-85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P</a:t>
            </a:r>
            <a:r>
              <a:rPr dirty="0" sz="500" spc="-10" b="0">
                <a:latin typeface="Arial"/>
                <a:cs typeface="Arial"/>
              </a:rPr>
              <a:t>42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,</a:t>
            </a:r>
            <a:r>
              <a:rPr dirty="0" baseline="7936" sz="1050" spc="15" b="0">
                <a:latin typeface="Arial"/>
                <a:cs typeface="Arial"/>
              </a:rPr>
              <a:t> </a:t>
            </a:r>
            <a:r>
              <a:rPr dirty="0" baseline="7936" sz="1050" spc="-30" b="0">
                <a:latin typeface="Arial"/>
                <a:cs typeface="Arial"/>
              </a:rPr>
              <a:t>Small</a:t>
            </a:r>
            <a:r>
              <a:rPr dirty="0" baseline="7936" sz="1050" spc="75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Molecule)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80"/>
              </a:spcBef>
            </a:pPr>
            <a:r>
              <a:rPr dirty="0" sz="700"/>
              <a:t>NA‘s:</a:t>
            </a:r>
            <a:r>
              <a:rPr dirty="0" sz="700" spc="55"/>
              <a:t> </a:t>
            </a:r>
            <a:r>
              <a:rPr dirty="0" sz="700" spc="-10" b="0">
                <a:latin typeface="Arial"/>
                <a:cs typeface="Arial"/>
              </a:rPr>
              <a:t>23,442</a:t>
            </a:r>
            <a:r>
              <a:rPr dirty="0" sz="700" spc="-5" b="0">
                <a:latin typeface="Arial"/>
                <a:cs typeface="Arial"/>
              </a:rPr>
              <a:t> </a:t>
            </a:r>
            <a:r>
              <a:rPr dirty="0" sz="700" spc="114" b="0">
                <a:latin typeface="Arial"/>
                <a:cs typeface="Arial"/>
              </a:rPr>
              <a:t>(≈</a:t>
            </a:r>
            <a:r>
              <a:rPr dirty="0" sz="700" spc="30" b="0">
                <a:latin typeface="Arial"/>
                <a:cs typeface="Arial"/>
              </a:rPr>
              <a:t> </a:t>
            </a:r>
            <a:r>
              <a:rPr dirty="0" sz="700" spc="-25" b="0">
                <a:latin typeface="Eras Medium ITC"/>
                <a:cs typeface="Eras Medium ITC"/>
              </a:rPr>
              <a:t>1</a:t>
            </a:r>
            <a:r>
              <a:rPr dirty="0" sz="700" spc="-25" b="0">
                <a:latin typeface="Arial"/>
                <a:cs typeface="Arial"/>
              </a:rPr>
              <a:t>%)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63457" y="1062166"/>
            <a:ext cx="55636" cy="5563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6715" y="1225752"/>
            <a:ext cx="44832" cy="4483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76715" y="1606282"/>
            <a:ext cx="44832" cy="4483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76715" y="1733769"/>
            <a:ext cx="44832" cy="4482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76715" y="1861247"/>
            <a:ext cx="44832" cy="4483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76715" y="1988722"/>
            <a:ext cx="44832" cy="4482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76715" y="2116200"/>
            <a:ext cx="44832" cy="4483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76715" y="2370201"/>
            <a:ext cx="44832" cy="44832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531605" y="956171"/>
            <a:ext cx="1936114" cy="149225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dirty="0" sz="800" spc="-10" b="1">
                <a:latin typeface="Arial"/>
                <a:cs typeface="Arial"/>
              </a:rPr>
              <a:t>ALogP:</a:t>
            </a:r>
            <a:endParaRPr sz="800">
              <a:latin typeface="Arial"/>
              <a:cs typeface="Arial"/>
            </a:endParaRPr>
          </a:p>
          <a:p>
            <a:pPr marL="240029" marR="118745">
              <a:lnSpc>
                <a:spcPct val="130500"/>
              </a:lnSpc>
              <a:spcBef>
                <a:spcPts val="90"/>
              </a:spcBef>
            </a:pPr>
            <a:r>
              <a:rPr dirty="0" sz="700" b="1">
                <a:latin typeface="Arial"/>
                <a:cs typeface="Arial"/>
              </a:rPr>
              <a:t>Min.:</a:t>
            </a:r>
            <a:r>
              <a:rPr dirty="0" sz="700" spc="7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-</a:t>
            </a:r>
            <a:r>
              <a:rPr dirty="0" sz="700">
                <a:latin typeface="Arial"/>
                <a:cs typeface="Arial"/>
              </a:rPr>
              <a:t>14.26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(CHEMBL1797815,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Name: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CELLOHEXOSE,</a:t>
            </a:r>
            <a:r>
              <a:rPr dirty="0" baseline="7936" sz="1050" spc="15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C</a:t>
            </a:r>
            <a:r>
              <a:rPr dirty="0" sz="500" spc="-10">
                <a:latin typeface="Arial"/>
                <a:cs typeface="Arial"/>
              </a:rPr>
              <a:t>36</a:t>
            </a:r>
            <a:r>
              <a:rPr dirty="0" sz="500" spc="-85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H</a:t>
            </a:r>
            <a:r>
              <a:rPr dirty="0" sz="500" spc="-10">
                <a:latin typeface="Arial"/>
                <a:cs typeface="Arial"/>
              </a:rPr>
              <a:t>62</a:t>
            </a:r>
            <a:r>
              <a:rPr dirty="0" sz="500" spc="-85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O</a:t>
            </a:r>
            <a:r>
              <a:rPr dirty="0" sz="500">
                <a:latin typeface="Arial"/>
                <a:cs typeface="Arial"/>
              </a:rPr>
              <a:t>31</a:t>
            </a:r>
            <a:r>
              <a:rPr dirty="0" sz="500" spc="120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,</a:t>
            </a:r>
            <a:r>
              <a:rPr dirty="0" baseline="7936" sz="1050" spc="22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Small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dirty="0" sz="700" spc="-10">
                <a:latin typeface="Arial"/>
                <a:cs typeface="Arial"/>
              </a:rPr>
              <a:t>Molecule)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5"/>
              </a:spcBef>
            </a:pPr>
            <a:r>
              <a:rPr dirty="0" sz="700" b="1">
                <a:latin typeface="Arial"/>
                <a:cs typeface="Arial"/>
              </a:rPr>
              <a:t>1st</a:t>
            </a:r>
            <a:r>
              <a:rPr dirty="0" sz="700" spc="-20" b="1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Qu.: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2.31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Median:</a:t>
            </a:r>
            <a:r>
              <a:rPr dirty="0" sz="700" spc="30" b="1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3.42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5"/>
              </a:spcBef>
            </a:pPr>
            <a:r>
              <a:rPr dirty="0" sz="700" b="1">
                <a:latin typeface="Arial"/>
                <a:cs typeface="Arial"/>
              </a:rPr>
              <a:t>Mean: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3.45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5"/>
              </a:spcBef>
            </a:pPr>
            <a:r>
              <a:rPr dirty="0" sz="700" b="1">
                <a:latin typeface="Arial"/>
                <a:cs typeface="Arial"/>
              </a:rPr>
              <a:t>3st</a:t>
            </a:r>
            <a:r>
              <a:rPr dirty="0" sz="700" spc="-20" b="1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Qu.: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4.57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5"/>
              </a:spcBef>
            </a:pPr>
            <a:r>
              <a:rPr dirty="0" sz="700" b="1">
                <a:latin typeface="Arial"/>
                <a:cs typeface="Arial"/>
              </a:rPr>
              <a:t>Max.:</a:t>
            </a:r>
            <a:r>
              <a:rPr dirty="0" sz="700" spc="70" b="1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22.57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(CHEMBL1206998,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>
                <a:latin typeface="Arial"/>
                <a:cs typeface="Arial"/>
              </a:rPr>
              <a:t>Undefined</a:t>
            </a:r>
            <a:r>
              <a:rPr dirty="0" baseline="7936" sz="1050" spc="-7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C</a:t>
            </a:r>
            <a:r>
              <a:rPr dirty="0" sz="500" spc="-10">
                <a:latin typeface="Arial"/>
                <a:cs typeface="Arial"/>
              </a:rPr>
              <a:t>64</a:t>
            </a:r>
            <a:r>
              <a:rPr dirty="0" sz="500" spc="-85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H</a:t>
            </a:r>
            <a:r>
              <a:rPr dirty="0" sz="500" spc="-10">
                <a:latin typeface="Arial"/>
                <a:cs typeface="Arial"/>
              </a:rPr>
              <a:t>127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NO</a:t>
            </a:r>
            <a:r>
              <a:rPr dirty="0" sz="500" spc="-10">
                <a:latin typeface="Arial"/>
                <a:cs typeface="Arial"/>
              </a:rPr>
              <a:t>3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S, Small </a:t>
            </a:r>
            <a:r>
              <a:rPr dirty="0" baseline="7936" sz="1050" spc="-15">
                <a:latin typeface="Arial"/>
                <a:cs typeface="Arial"/>
              </a:rPr>
              <a:t>Molecule)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65"/>
              </a:spcBef>
            </a:pPr>
            <a:r>
              <a:rPr dirty="0" sz="700" b="1">
                <a:latin typeface="Arial"/>
                <a:cs typeface="Arial"/>
              </a:rPr>
              <a:t>NA‘s: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84,994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114">
                <a:latin typeface="Arial"/>
                <a:cs typeface="Arial"/>
              </a:rPr>
              <a:t>(≈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 spc="-10">
                <a:latin typeface="Eras Medium ITC"/>
                <a:cs typeface="Eras Medium ITC"/>
              </a:rPr>
              <a:t>3</a:t>
            </a:r>
            <a:r>
              <a:rPr dirty="0" sz="700" spc="-10">
                <a:latin typeface="Jokerman"/>
                <a:cs typeface="Jokerman"/>
              </a:rPr>
              <a:t>.</a:t>
            </a:r>
            <a:r>
              <a:rPr dirty="0" sz="700" spc="-10">
                <a:latin typeface="Eras Medium ITC"/>
                <a:cs typeface="Eras Medium ITC"/>
              </a:rPr>
              <a:t>61</a:t>
            </a:r>
            <a:r>
              <a:rPr dirty="0" sz="700" spc="-10">
                <a:latin typeface="Arial"/>
                <a:cs typeface="Arial"/>
              </a:rPr>
              <a:t>%)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22" name="object 22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7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Resumo</a:t>
            </a:r>
            <a:r>
              <a:rPr dirty="0" spc="-45"/>
              <a:t> </a:t>
            </a:r>
            <a:r>
              <a:rPr dirty="0"/>
              <a:t>das</a:t>
            </a:r>
            <a:r>
              <a:rPr dirty="0" spc="-45"/>
              <a:t> </a:t>
            </a:r>
            <a:r>
              <a:rPr dirty="0" spc="-10"/>
              <a:t>Variáveis</a:t>
            </a:r>
            <a:r>
              <a:rPr dirty="0" spc="-45"/>
              <a:t> </a:t>
            </a:r>
            <a:r>
              <a:rPr dirty="0" spc="-10"/>
              <a:t>(cont.)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10" y="1014223"/>
            <a:ext cx="55636" cy="556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5" y="1207222"/>
            <a:ext cx="44832" cy="448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5" y="1490653"/>
            <a:ext cx="44832" cy="448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5" y="1647531"/>
            <a:ext cx="44832" cy="4483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5" y="1804432"/>
            <a:ext cx="44832" cy="448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665" y="1961323"/>
            <a:ext cx="44832" cy="4483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0665" y="2118206"/>
            <a:ext cx="44832" cy="4483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0665" y="2401633"/>
            <a:ext cx="44832" cy="44832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089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NumHAcceptors:</a:t>
            </a:r>
          </a:p>
          <a:p>
            <a:pPr marL="240029">
              <a:lnSpc>
                <a:spcPct val="100000"/>
              </a:lnSpc>
              <a:spcBef>
                <a:spcPts val="575"/>
              </a:spcBef>
            </a:pPr>
            <a:r>
              <a:rPr dirty="0" sz="700"/>
              <a:t>Min.:</a:t>
            </a:r>
            <a:r>
              <a:rPr dirty="0" sz="700" spc="75"/>
              <a:t> </a:t>
            </a:r>
            <a:r>
              <a:rPr dirty="0" sz="700" b="0">
                <a:latin typeface="Arial"/>
                <a:cs typeface="Arial"/>
              </a:rPr>
              <a:t>0.0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(CHEMBL425822,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b="0">
                <a:latin typeface="Arial"/>
                <a:cs typeface="Arial"/>
              </a:rPr>
              <a:t>Undefined,</a:t>
            </a:r>
            <a:r>
              <a:rPr dirty="0" baseline="7936" sz="1050" spc="-44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C</a:t>
            </a:r>
            <a:r>
              <a:rPr dirty="0" sz="500" spc="-10" b="0">
                <a:latin typeface="Arial"/>
                <a:cs typeface="Arial"/>
              </a:rPr>
              <a:t>36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H</a:t>
            </a:r>
            <a:r>
              <a:rPr dirty="0" sz="500" spc="-10" b="0">
                <a:latin typeface="Arial"/>
                <a:cs typeface="Arial"/>
              </a:rPr>
              <a:t>62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O</a:t>
            </a:r>
            <a:r>
              <a:rPr dirty="0" sz="500" b="0">
                <a:latin typeface="Arial"/>
                <a:cs typeface="Arial"/>
              </a:rPr>
              <a:t>31</a:t>
            </a:r>
            <a:r>
              <a:rPr dirty="0" sz="500" spc="85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,</a:t>
            </a:r>
            <a:r>
              <a:rPr dirty="0" baseline="7936" sz="1050" spc="-30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Small</a:t>
            </a:r>
            <a:r>
              <a:rPr dirty="0" baseline="7936" sz="1050" spc="-3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Molecule)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95"/>
              </a:spcBef>
            </a:pPr>
            <a:r>
              <a:rPr dirty="0" sz="700"/>
              <a:t>1st</a:t>
            </a:r>
            <a:r>
              <a:rPr dirty="0" sz="700" spc="-20"/>
              <a:t> </a:t>
            </a:r>
            <a:r>
              <a:rPr dirty="0" sz="700"/>
              <a:t>Qu.:</a:t>
            </a:r>
            <a:r>
              <a:rPr dirty="0" sz="700" spc="50"/>
              <a:t> </a:t>
            </a:r>
            <a:r>
              <a:rPr dirty="0" sz="700" spc="-25" b="0">
                <a:latin typeface="Arial"/>
                <a:cs typeface="Arial"/>
              </a:rPr>
              <a:t>4.0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95"/>
              </a:spcBef>
            </a:pPr>
            <a:r>
              <a:rPr dirty="0" sz="700"/>
              <a:t>Median:</a:t>
            </a:r>
            <a:r>
              <a:rPr dirty="0" sz="700" spc="30"/>
              <a:t> </a:t>
            </a:r>
            <a:r>
              <a:rPr dirty="0" sz="700" spc="-25" b="0">
                <a:latin typeface="Arial"/>
                <a:cs typeface="Arial"/>
              </a:rPr>
              <a:t>5.0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400"/>
              </a:spcBef>
            </a:pPr>
            <a:r>
              <a:rPr dirty="0" sz="700"/>
              <a:t>Mean:</a:t>
            </a:r>
            <a:r>
              <a:rPr dirty="0" sz="700" spc="35"/>
              <a:t> </a:t>
            </a:r>
            <a:r>
              <a:rPr dirty="0" sz="700" spc="-25" b="0">
                <a:latin typeface="Arial"/>
                <a:cs typeface="Arial"/>
              </a:rPr>
              <a:t>5.5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95"/>
              </a:spcBef>
            </a:pPr>
            <a:r>
              <a:rPr dirty="0" sz="700"/>
              <a:t>3st</a:t>
            </a:r>
            <a:r>
              <a:rPr dirty="0" sz="700" spc="-20"/>
              <a:t> </a:t>
            </a:r>
            <a:r>
              <a:rPr dirty="0" sz="700"/>
              <a:t>Qu.:</a:t>
            </a:r>
            <a:r>
              <a:rPr dirty="0" sz="700" spc="50"/>
              <a:t> </a:t>
            </a:r>
            <a:r>
              <a:rPr dirty="0" sz="700" spc="-25" b="0">
                <a:latin typeface="Arial"/>
                <a:cs typeface="Arial"/>
              </a:rPr>
              <a:t>6.0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95"/>
              </a:spcBef>
            </a:pPr>
            <a:r>
              <a:rPr dirty="0" sz="700"/>
              <a:t>Max.:</a:t>
            </a:r>
            <a:r>
              <a:rPr dirty="0" sz="700" spc="80"/>
              <a:t> </a:t>
            </a:r>
            <a:r>
              <a:rPr dirty="0" sz="700" b="0">
                <a:latin typeface="Arial"/>
                <a:cs typeface="Arial"/>
              </a:rPr>
              <a:t>32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(CHEMBL604420,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b="0">
                <a:latin typeface="Arial"/>
                <a:cs typeface="Arial"/>
              </a:rPr>
              <a:t>Undefined,</a:t>
            </a:r>
            <a:r>
              <a:rPr dirty="0" baseline="7936" sz="1050" spc="-37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C</a:t>
            </a:r>
            <a:r>
              <a:rPr dirty="0" sz="500" spc="-10" b="0">
                <a:latin typeface="Arial"/>
                <a:cs typeface="Arial"/>
              </a:rPr>
              <a:t>24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H</a:t>
            </a:r>
            <a:r>
              <a:rPr dirty="0" sz="500" spc="-10" b="0">
                <a:latin typeface="Arial"/>
                <a:cs typeface="Arial"/>
              </a:rPr>
              <a:t>16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F</a:t>
            </a:r>
            <a:r>
              <a:rPr dirty="0" sz="500" spc="-10" b="0">
                <a:latin typeface="Arial"/>
                <a:cs typeface="Arial"/>
              </a:rPr>
              <a:t>6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,</a:t>
            </a:r>
            <a:r>
              <a:rPr dirty="0" baseline="7936" sz="1050" spc="-22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Small</a:t>
            </a:r>
            <a:r>
              <a:rPr dirty="0" baseline="7936" sz="1050" spc="-22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Molecule)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95"/>
              </a:spcBef>
            </a:pPr>
            <a:r>
              <a:rPr dirty="0" sz="700"/>
              <a:t>NA‘s:</a:t>
            </a:r>
            <a:r>
              <a:rPr dirty="0" sz="700" spc="55"/>
              <a:t> </a:t>
            </a:r>
            <a:r>
              <a:rPr dirty="0" sz="700" spc="-10" b="0">
                <a:latin typeface="Arial"/>
                <a:cs typeface="Arial"/>
              </a:rPr>
              <a:t>84,994</a:t>
            </a:r>
            <a:r>
              <a:rPr dirty="0" sz="700" spc="-5" b="0">
                <a:latin typeface="Arial"/>
                <a:cs typeface="Arial"/>
              </a:rPr>
              <a:t> </a:t>
            </a:r>
            <a:r>
              <a:rPr dirty="0" sz="700" spc="114" b="0">
                <a:latin typeface="Arial"/>
                <a:cs typeface="Arial"/>
              </a:rPr>
              <a:t>(≈</a:t>
            </a:r>
            <a:r>
              <a:rPr dirty="0" sz="700" spc="30" b="0">
                <a:latin typeface="Arial"/>
                <a:cs typeface="Arial"/>
              </a:rPr>
              <a:t> </a:t>
            </a:r>
            <a:r>
              <a:rPr dirty="0" sz="700" spc="-10" b="0">
                <a:latin typeface="Eras Medium ITC"/>
                <a:cs typeface="Eras Medium ITC"/>
              </a:rPr>
              <a:t>3</a:t>
            </a:r>
            <a:r>
              <a:rPr dirty="0" sz="700" spc="-10" b="0">
                <a:latin typeface="Jokerman"/>
                <a:cs typeface="Jokerman"/>
              </a:rPr>
              <a:t>.</a:t>
            </a:r>
            <a:r>
              <a:rPr dirty="0" sz="700" spc="-10" b="0">
                <a:latin typeface="Eras Medium ITC"/>
                <a:cs typeface="Eras Medium ITC"/>
              </a:rPr>
              <a:t>61</a:t>
            </a:r>
            <a:r>
              <a:rPr dirty="0" sz="700" spc="-10" b="0">
                <a:latin typeface="Arial"/>
                <a:cs typeface="Arial"/>
              </a:rPr>
              <a:t>%)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63457" y="1014223"/>
            <a:ext cx="55636" cy="5563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6715" y="1176857"/>
            <a:ext cx="44832" cy="4483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76715" y="1556434"/>
            <a:ext cx="44832" cy="4483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76715" y="1682969"/>
            <a:ext cx="44832" cy="4482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76715" y="1809494"/>
            <a:ext cx="44832" cy="4483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76715" y="1936012"/>
            <a:ext cx="44832" cy="4483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76715" y="2062542"/>
            <a:ext cx="44832" cy="4483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76715" y="2442120"/>
            <a:ext cx="44832" cy="44832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531605" y="909290"/>
            <a:ext cx="1899285" cy="16109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800" spc="-10" b="1">
                <a:latin typeface="Arial"/>
                <a:cs typeface="Arial"/>
              </a:rPr>
              <a:t>NumHDonors:</a:t>
            </a:r>
            <a:endParaRPr sz="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34"/>
              </a:spcBef>
            </a:pPr>
            <a:r>
              <a:rPr dirty="0" sz="700" b="1">
                <a:latin typeface="Arial"/>
                <a:cs typeface="Arial"/>
              </a:rPr>
              <a:t>Min.:</a:t>
            </a:r>
            <a:r>
              <a:rPr dirty="0" sz="700" spc="75" b="1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0.0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(CHEMBL149936,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 marR="304800">
              <a:lnSpc>
                <a:spcPct val="106700"/>
              </a:lnSpc>
              <a:spcBef>
                <a:spcPts val="200"/>
              </a:spcBef>
            </a:pPr>
            <a:r>
              <a:rPr dirty="0" baseline="7936" sz="1050">
                <a:latin typeface="Arial"/>
                <a:cs typeface="Arial"/>
              </a:rPr>
              <a:t>Undefined,</a:t>
            </a:r>
            <a:r>
              <a:rPr dirty="0" baseline="7936" sz="1050" spc="-7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C</a:t>
            </a:r>
            <a:r>
              <a:rPr dirty="0" sz="500" spc="-10">
                <a:latin typeface="Arial"/>
                <a:cs typeface="Arial"/>
              </a:rPr>
              <a:t>21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H</a:t>
            </a:r>
            <a:r>
              <a:rPr dirty="0" sz="500" spc="-10">
                <a:latin typeface="Arial"/>
                <a:cs typeface="Arial"/>
              </a:rPr>
              <a:t>18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N</a:t>
            </a:r>
            <a:r>
              <a:rPr dirty="0" sz="500" spc="-10">
                <a:latin typeface="Arial"/>
                <a:cs typeface="Arial"/>
              </a:rPr>
              <a:t>2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O</a:t>
            </a:r>
            <a:r>
              <a:rPr dirty="0" sz="500" spc="-10">
                <a:latin typeface="Arial"/>
                <a:cs typeface="Arial"/>
              </a:rPr>
              <a:t>4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S</a:t>
            </a:r>
            <a:r>
              <a:rPr dirty="0" sz="500">
                <a:latin typeface="Arial"/>
                <a:cs typeface="Arial"/>
              </a:rPr>
              <a:t>2</a:t>
            </a:r>
            <a:r>
              <a:rPr dirty="0" sz="500" spc="100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,</a:t>
            </a:r>
            <a:r>
              <a:rPr dirty="0" baseline="7936" sz="1050" spc="-7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Small</a:t>
            </a:r>
            <a:r>
              <a:rPr dirty="0" baseline="7936" sz="1050" spc="75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Molecule)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b="1">
                <a:latin typeface="Arial"/>
                <a:cs typeface="Arial"/>
              </a:rPr>
              <a:t>1st</a:t>
            </a:r>
            <a:r>
              <a:rPr dirty="0" sz="700" spc="-20" b="1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Qu.: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1.0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b="1">
                <a:latin typeface="Arial"/>
                <a:cs typeface="Arial"/>
              </a:rPr>
              <a:t>Median:</a:t>
            </a:r>
            <a:r>
              <a:rPr dirty="0" sz="700" spc="30" b="1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1.0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b="1">
                <a:latin typeface="Arial"/>
                <a:cs typeface="Arial"/>
              </a:rPr>
              <a:t>Mean: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1.59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3st</a:t>
            </a:r>
            <a:r>
              <a:rPr dirty="0" sz="700" spc="-20" b="1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Qu.: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2.0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b="1">
                <a:latin typeface="Arial"/>
                <a:cs typeface="Arial"/>
              </a:rPr>
              <a:t>Max.:</a:t>
            </a:r>
            <a:r>
              <a:rPr dirty="0" sz="700" spc="45" b="1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25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(CHEMBL1162334,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>
                <a:latin typeface="Arial"/>
                <a:cs typeface="Arial"/>
              </a:rPr>
              <a:t>GUANIDINONEOMYCIN,</a:t>
            </a:r>
            <a:r>
              <a:rPr dirty="0" baseline="7936" sz="1050" spc="104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C</a:t>
            </a:r>
            <a:r>
              <a:rPr dirty="0" sz="500" spc="-10">
                <a:latin typeface="Arial"/>
                <a:cs typeface="Arial"/>
              </a:rPr>
              <a:t>29</a:t>
            </a:r>
            <a:r>
              <a:rPr dirty="0" sz="500" spc="-75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H</a:t>
            </a:r>
            <a:r>
              <a:rPr dirty="0" sz="500" spc="-10">
                <a:latin typeface="Arial"/>
                <a:cs typeface="Arial"/>
              </a:rPr>
              <a:t>58</a:t>
            </a:r>
            <a:r>
              <a:rPr dirty="0" sz="500" spc="-7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N</a:t>
            </a:r>
            <a:r>
              <a:rPr dirty="0" sz="500" spc="-10">
                <a:latin typeface="Arial"/>
                <a:cs typeface="Arial"/>
              </a:rPr>
              <a:t>18</a:t>
            </a:r>
            <a:r>
              <a:rPr dirty="0" sz="500" spc="-7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O</a:t>
            </a:r>
            <a:r>
              <a:rPr dirty="0" sz="500" spc="-10">
                <a:latin typeface="Arial"/>
                <a:cs typeface="Arial"/>
              </a:rPr>
              <a:t>13</a:t>
            </a:r>
            <a:r>
              <a:rPr dirty="0" sz="500" spc="-70">
                <a:latin typeface="Arial"/>
                <a:cs typeface="Arial"/>
              </a:rPr>
              <a:t> </a:t>
            </a:r>
            <a:r>
              <a:rPr dirty="0" baseline="7936" sz="1050" spc="-75">
                <a:latin typeface="Arial"/>
                <a:cs typeface="Arial"/>
              </a:rPr>
              <a:t>,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dirty="0" sz="700">
                <a:latin typeface="Arial"/>
                <a:cs typeface="Arial"/>
              </a:rPr>
              <a:t>Small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Molecule)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NA‘s: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84,994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114">
                <a:latin typeface="Arial"/>
                <a:cs typeface="Arial"/>
              </a:rPr>
              <a:t>(≈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 spc="-10">
                <a:latin typeface="Eras Medium ITC"/>
                <a:cs typeface="Eras Medium ITC"/>
              </a:rPr>
              <a:t>3</a:t>
            </a:r>
            <a:r>
              <a:rPr dirty="0" sz="700" spc="-10">
                <a:latin typeface="Jokerman"/>
                <a:cs typeface="Jokerman"/>
              </a:rPr>
              <a:t>.</a:t>
            </a:r>
            <a:r>
              <a:rPr dirty="0" sz="700" spc="-10">
                <a:latin typeface="Eras Medium ITC"/>
                <a:cs typeface="Eras Medium ITC"/>
              </a:rPr>
              <a:t>61</a:t>
            </a:r>
            <a:r>
              <a:rPr dirty="0" sz="700" spc="-10">
                <a:latin typeface="Arial"/>
                <a:cs typeface="Arial"/>
              </a:rPr>
              <a:t>%)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22" name="object 22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8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8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Resumo</a:t>
            </a:r>
            <a:r>
              <a:rPr dirty="0" spc="-45"/>
              <a:t> </a:t>
            </a:r>
            <a:r>
              <a:rPr dirty="0"/>
              <a:t>das</a:t>
            </a:r>
            <a:r>
              <a:rPr dirty="0" spc="-45"/>
              <a:t> </a:t>
            </a:r>
            <a:r>
              <a:rPr dirty="0" spc="-10"/>
              <a:t>Variáveis</a:t>
            </a:r>
            <a:r>
              <a:rPr dirty="0" spc="-45"/>
              <a:t> </a:t>
            </a:r>
            <a:r>
              <a:rPr dirty="0" spc="-10"/>
              <a:t>(contd.)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10" y="844546"/>
            <a:ext cx="55636" cy="5564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5" y="1007190"/>
            <a:ext cx="44832" cy="448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5" y="1260237"/>
            <a:ext cx="44832" cy="448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5" y="1386762"/>
            <a:ext cx="44832" cy="4483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5" y="1513285"/>
            <a:ext cx="44832" cy="448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665" y="1639810"/>
            <a:ext cx="44832" cy="4483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0665" y="1766340"/>
            <a:ext cx="44832" cy="4483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0665" y="2019387"/>
            <a:ext cx="44832" cy="4483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7410" y="2173058"/>
            <a:ext cx="55636" cy="5563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0665" y="2335692"/>
            <a:ext cx="44832" cy="4483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665" y="2588755"/>
            <a:ext cx="44832" cy="4483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0665" y="2715274"/>
            <a:ext cx="44832" cy="44832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pc="-10"/>
              <a:t>NumRotatableBonds:</a:t>
            </a:r>
          </a:p>
          <a:p>
            <a:pPr marL="240029">
              <a:lnSpc>
                <a:spcPct val="100000"/>
              </a:lnSpc>
              <a:spcBef>
                <a:spcPts val="334"/>
              </a:spcBef>
            </a:pPr>
            <a:r>
              <a:rPr dirty="0" sz="700"/>
              <a:t>Min.:</a:t>
            </a:r>
            <a:r>
              <a:rPr dirty="0" sz="700" spc="75"/>
              <a:t> </a:t>
            </a:r>
            <a:r>
              <a:rPr dirty="0" sz="700" b="0">
                <a:latin typeface="Arial"/>
                <a:cs typeface="Arial"/>
              </a:rPr>
              <a:t>0.0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(CHEMBL373674,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b="0">
                <a:latin typeface="Arial"/>
                <a:cs typeface="Arial"/>
              </a:rPr>
              <a:t>Undefined,</a:t>
            </a:r>
            <a:r>
              <a:rPr dirty="0" baseline="7936" sz="1050" spc="-37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C</a:t>
            </a:r>
            <a:r>
              <a:rPr dirty="0" sz="500" spc="-10" b="0">
                <a:latin typeface="Arial"/>
                <a:cs typeface="Arial"/>
              </a:rPr>
              <a:t>12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H</a:t>
            </a:r>
            <a:r>
              <a:rPr dirty="0" sz="500" spc="-10" b="0">
                <a:latin typeface="Arial"/>
                <a:cs typeface="Arial"/>
              </a:rPr>
              <a:t>10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N</a:t>
            </a:r>
            <a:r>
              <a:rPr dirty="0" sz="500" spc="-10" b="0">
                <a:latin typeface="Arial"/>
                <a:cs typeface="Arial"/>
              </a:rPr>
              <a:t>2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O</a:t>
            </a:r>
            <a:r>
              <a:rPr dirty="0" baseline="7936" sz="1050" spc="-15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,</a:t>
            </a:r>
            <a:r>
              <a:rPr dirty="0" baseline="7936" sz="1050" spc="-22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Small</a:t>
            </a:r>
            <a:r>
              <a:rPr dirty="0" baseline="7936" sz="1050" spc="-22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Molecule)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dirty="0" sz="700"/>
              <a:t>1st</a:t>
            </a:r>
            <a:r>
              <a:rPr dirty="0" sz="700" spc="-20"/>
              <a:t> </a:t>
            </a:r>
            <a:r>
              <a:rPr dirty="0" sz="700"/>
              <a:t>Qu.:</a:t>
            </a:r>
            <a:r>
              <a:rPr dirty="0" sz="700" spc="50"/>
              <a:t> </a:t>
            </a:r>
            <a:r>
              <a:rPr dirty="0" sz="700" spc="-25" b="0">
                <a:latin typeface="Arial"/>
                <a:cs typeface="Arial"/>
              </a:rPr>
              <a:t>3.0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/>
              <a:t>Median:</a:t>
            </a:r>
            <a:r>
              <a:rPr dirty="0" sz="700" spc="30"/>
              <a:t> </a:t>
            </a:r>
            <a:r>
              <a:rPr dirty="0" sz="700" spc="-25" b="0">
                <a:latin typeface="Arial"/>
                <a:cs typeface="Arial"/>
              </a:rPr>
              <a:t>5.0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/>
              <a:t>Mean:</a:t>
            </a:r>
            <a:r>
              <a:rPr dirty="0" sz="700" spc="35"/>
              <a:t> </a:t>
            </a:r>
            <a:r>
              <a:rPr dirty="0" sz="700" spc="-20" b="0">
                <a:latin typeface="Arial"/>
                <a:cs typeface="Arial"/>
              </a:rPr>
              <a:t>5.73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/>
              <a:t>3st</a:t>
            </a:r>
            <a:r>
              <a:rPr dirty="0" sz="700" spc="-20"/>
              <a:t> </a:t>
            </a:r>
            <a:r>
              <a:rPr dirty="0" sz="700"/>
              <a:t>Qu.:</a:t>
            </a:r>
            <a:r>
              <a:rPr dirty="0" sz="700" spc="50"/>
              <a:t> </a:t>
            </a:r>
            <a:r>
              <a:rPr dirty="0" sz="700" spc="-25" b="0">
                <a:latin typeface="Arial"/>
                <a:cs typeface="Arial"/>
              </a:rPr>
              <a:t>7.0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/>
              <a:t>Max.:</a:t>
            </a:r>
            <a:r>
              <a:rPr dirty="0" sz="700" spc="80"/>
              <a:t> </a:t>
            </a:r>
            <a:r>
              <a:rPr dirty="0" sz="700" b="0">
                <a:latin typeface="Arial"/>
                <a:cs typeface="Arial"/>
              </a:rPr>
              <a:t>67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(CHEMBL541380,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b="0">
                <a:latin typeface="Arial"/>
                <a:cs typeface="Arial"/>
              </a:rPr>
              <a:t>Undefined,</a:t>
            </a:r>
            <a:r>
              <a:rPr dirty="0" baseline="7936" sz="1050" spc="-3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C</a:t>
            </a:r>
            <a:r>
              <a:rPr dirty="0" sz="500" spc="-10" b="0">
                <a:latin typeface="Arial"/>
                <a:cs typeface="Arial"/>
              </a:rPr>
              <a:t>56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H</a:t>
            </a:r>
            <a:r>
              <a:rPr dirty="0" sz="500" spc="-10" b="0">
                <a:latin typeface="Arial"/>
                <a:cs typeface="Arial"/>
              </a:rPr>
              <a:t>129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ClN</a:t>
            </a:r>
            <a:r>
              <a:rPr dirty="0" sz="500" spc="-10" b="0">
                <a:latin typeface="Arial"/>
                <a:cs typeface="Arial"/>
              </a:rPr>
              <a:t>14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,</a:t>
            </a:r>
            <a:r>
              <a:rPr dirty="0" baseline="7936" sz="1050" spc="-22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Small</a:t>
            </a:r>
            <a:r>
              <a:rPr dirty="0" baseline="7936" sz="1050" spc="-15" b="0">
                <a:latin typeface="Arial"/>
                <a:cs typeface="Arial"/>
              </a:rPr>
              <a:t> Molecule)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60"/>
              </a:spcBef>
            </a:pPr>
            <a:r>
              <a:rPr dirty="0" sz="700"/>
              <a:t>NA‘s:</a:t>
            </a:r>
            <a:r>
              <a:rPr dirty="0" sz="700" spc="55"/>
              <a:t> </a:t>
            </a:r>
            <a:r>
              <a:rPr dirty="0" sz="700" spc="-10" b="0">
                <a:latin typeface="Arial"/>
                <a:cs typeface="Arial"/>
              </a:rPr>
              <a:t>84,994</a:t>
            </a:r>
            <a:r>
              <a:rPr dirty="0" sz="700" spc="-5" b="0">
                <a:latin typeface="Arial"/>
                <a:cs typeface="Arial"/>
              </a:rPr>
              <a:t> </a:t>
            </a:r>
            <a:r>
              <a:rPr dirty="0" sz="700" spc="114" b="0">
                <a:latin typeface="Arial"/>
                <a:cs typeface="Arial"/>
              </a:rPr>
              <a:t>(≈</a:t>
            </a:r>
            <a:r>
              <a:rPr dirty="0" sz="700" spc="30" b="0">
                <a:latin typeface="Arial"/>
                <a:cs typeface="Arial"/>
              </a:rPr>
              <a:t> </a:t>
            </a:r>
            <a:r>
              <a:rPr dirty="0" sz="700" spc="-10" b="0">
                <a:latin typeface="Eras Medium ITC"/>
                <a:cs typeface="Eras Medium ITC"/>
              </a:rPr>
              <a:t>3</a:t>
            </a:r>
            <a:r>
              <a:rPr dirty="0" sz="700" spc="-10" b="0">
                <a:latin typeface="Jokerman"/>
                <a:cs typeface="Jokerman"/>
              </a:rPr>
              <a:t>.</a:t>
            </a:r>
            <a:r>
              <a:rPr dirty="0" sz="700" spc="-10" b="0">
                <a:latin typeface="Eras Medium ITC"/>
                <a:cs typeface="Eras Medium ITC"/>
              </a:rPr>
              <a:t>61</a:t>
            </a:r>
            <a:r>
              <a:rPr dirty="0" sz="700" spc="-10" b="0">
                <a:latin typeface="Arial"/>
                <a:cs typeface="Arial"/>
              </a:rPr>
              <a:t>%)</a:t>
            </a:r>
            <a:endParaRPr sz="7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dirty="0" spc="-10"/>
              <a:t>RingCount:</a:t>
            </a:r>
          </a:p>
          <a:p>
            <a:pPr marL="240029">
              <a:lnSpc>
                <a:spcPct val="100000"/>
              </a:lnSpc>
              <a:spcBef>
                <a:spcPts val="335"/>
              </a:spcBef>
            </a:pPr>
            <a:r>
              <a:rPr dirty="0" sz="700"/>
              <a:t>Min.:</a:t>
            </a:r>
            <a:r>
              <a:rPr dirty="0" sz="700" spc="75"/>
              <a:t> </a:t>
            </a:r>
            <a:r>
              <a:rPr dirty="0" sz="700" b="0">
                <a:latin typeface="Arial"/>
                <a:cs typeface="Arial"/>
              </a:rPr>
              <a:t>0.0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(CHEMBL409633,</a:t>
            </a:r>
            <a:r>
              <a:rPr dirty="0" sz="700" spc="10" b="0">
                <a:latin typeface="Arial"/>
                <a:cs typeface="Arial"/>
              </a:rPr>
              <a:t> </a:t>
            </a:r>
            <a:r>
              <a:rPr dirty="0" sz="700" spc="-10" b="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b="0">
                <a:latin typeface="Arial"/>
                <a:cs typeface="Arial"/>
              </a:rPr>
              <a:t>Undefined,</a:t>
            </a:r>
            <a:r>
              <a:rPr dirty="0" baseline="7936" sz="1050" spc="-37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C</a:t>
            </a:r>
            <a:r>
              <a:rPr dirty="0" sz="500" spc="-10" b="0">
                <a:latin typeface="Arial"/>
                <a:cs typeface="Arial"/>
              </a:rPr>
              <a:t>74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H</a:t>
            </a:r>
            <a:r>
              <a:rPr dirty="0" sz="500" spc="-10" b="0">
                <a:latin typeface="Arial"/>
                <a:cs typeface="Arial"/>
              </a:rPr>
              <a:t>12</a:t>
            </a:r>
            <a:r>
              <a:rPr dirty="0" sz="500" spc="-90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O</a:t>
            </a:r>
            <a:r>
              <a:rPr dirty="0" baseline="7936" sz="1050" spc="-30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,</a:t>
            </a:r>
            <a:r>
              <a:rPr dirty="0" baseline="7936" sz="1050" spc="-22" b="0">
                <a:latin typeface="Arial"/>
                <a:cs typeface="Arial"/>
              </a:rPr>
              <a:t> </a:t>
            </a:r>
            <a:r>
              <a:rPr dirty="0" baseline="7936" sz="1050" b="0">
                <a:latin typeface="Arial"/>
                <a:cs typeface="Arial"/>
              </a:rPr>
              <a:t>Small</a:t>
            </a:r>
            <a:r>
              <a:rPr dirty="0" baseline="7936" sz="1050" spc="-22" b="0">
                <a:latin typeface="Arial"/>
                <a:cs typeface="Arial"/>
              </a:rPr>
              <a:t> </a:t>
            </a:r>
            <a:r>
              <a:rPr dirty="0" baseline="7936" sz="1050" spc="-15" b="0">
                <a:latin typeface="Arial"/>
                <a:cs typeface="Arial"/>
              </a:rPr>
              <a:t>Molecule)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dirty="0" sz="700"/>
              <a:t>1st</a:t>
            </a:r>
            <a:r>
              <a:rPr dirty="0" sz="700" spc="-20"/>
              <a:t> </a:t>
            </a:r>
            <a:r>
              <a:rPr dirty="0" sz="700"/>
              <a:t>Qu.:</a:t>
            </a:r>
            <a:r>
              <a:rPr dirty="0" sz="700" spc="50"/>
              <a:t> </a:t>
            </a:r>
            <a:r>
              <a:rPr dirty="0" sz="700" spc="-25" b="0">
                <a:latin typeface="Arial"/>
                <a:cs typeface="Arial"/>
              </a:rPr>
              <a:t>2.0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/>
              <a:t>Median:</a:t>
            </a:r>
            <a:r>
              <a:rPr dirty="0" sz="700" spc="30"/>
              <a:t> </a:t>
            </a:r>
            <a:r>
              <a:rPr dirty="0" sz="700" spc="-25" b="0">
                <a:latin typeface="Arial"/>
                <a:cs typeface="Arial"/>
              </a:rPr>
              <a:t>2.0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76715" y="855356"/>
            <a:ext cx="44832" cy="4483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76715" y="982483"/>
            <a:ext cx="44832" cy="4483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76715" y="1109610"/>
            <a:ext cx="44832" cy="4483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76715" y="1363267"/>
            <a:ext cx="44832" cy="4483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463457" y="1517550"/>
            <a:ext cx="55636" cy="5563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76715" y="1680793"/>
            <a:ext cx="44832" cy="4483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676715" y="1934450"/>
            <a:ext cx="44832" cy="4483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76715" y="2061590"/>
            <a:ext cx="44832" cy="4483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76715" y="2188719"/>
            <a:ext cx="44832" cy="448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76715" y="2315844"/>
            <a:ext cx="44832" cy="4483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676715" y="2442982"/>
            <a:ext cx="44832" cy="4483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76715" y="2696640"/>
            <a:ext cx="44832" cy="44832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2531605" y="780602"/>
            <a:ext cx="1812289" cy="19939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260"/>
              </a:spcBef>
            </a:pPr>
            <a:r>
              <a:rPr dirty="0" sz="700" b="1">
                <a:latin typeface="Arial"/>
                <a:cs typeface="Arial"/>
              </a:rPr>
              <a:t>Mean: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2.46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3st</a:t>
            </a:r>
            <a:r>
              <a:rPr dirty="0" sz="700" spc="-20" b="1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Qu.: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3.0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Max.:</a:t>
            </a:r>
            <a:r>
              <a:rPr dirty="0" sz="700" spc="80" b="1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30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(CHEMBL409633,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9"/>
              </a:spcBef>
            </a:pPr>
            <a:r>
              <a:rPr dirty="0" baseline="7936" sz="1050">
                <a:latin typeface="Arial"/>
                <a:cs typeface="Arial"/>
              </a:rPr>
              <a:t>Undefined,</a:t>
            </a:r>
            <a:r>
              <a:rPr dirty="0" baseline="7936" sz="1050" spc="-44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C</a:t>
            </a:r>
            <a:r>
              <a:rPr dirty="0" sz="500" spc="-10">
                <a:latin typeface="Arial"/>
                <a:cs typeface="Arial"/>
              </a:rPr>
              <a:t>74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H</a:t>
            </a:r>
            <a:r>
              <a:rPr dirty="0" sz="500" spc="-10">
                <a:latin typeface="Arial"/>
                <a:cs typeface="Arial"/>
              </a:rPr>
              <a:t>12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O,</a:t>
            </a:r>
            <a:r>
              <a:rPr dirty="0" baseline="7936" sz="1050" spc="-30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Small</a:t>
            </a:r>
            <a:r>
              <a:rPr dirty="0" baseline="7936" sz="1050" spc="-3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Molecule)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60"/>
              </a:spcBef>
            </a:pPr>
            <a:r>
              <a:rPr dirty="0" sz="700" b="1">
                <a:latin typeface="Arial"/>
                <a:cs typeface="Arial"/>
              </a:rPr>
              <a:t>NA‘s: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84,994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114">
                <a:latin typeface="Arial"/>
                <a:cs typeface="Arial"/>
              </a:rPr>
              <a:t>(≈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 spc="-10">
                <a:latin typeface="Eras Medium ITC"/>
                <a:cs typeface="Eras Medium ITC"/>
              </a:rPr>
              <a:t>3</a:t>
            </a:r>
            <a:r>
              <a:rPr dirty="0" sz="700" spc="-10">
                <a:latin typeface="Jokerman"/>
                <a:cs typeface="Jokerman"/>
              </a:rPr>
              <a:t>.</a:t>
            </a:r>
            <a:r>
              <a:rPr dirty="0" sz="700" spc="-10">
                <a:latin typeface="Eras Medium ITC"/>
                <a:cs typeface="Eras Medium ITC"/>
              </a:rPr>
              <a:t>61</a:t>
            </a:r>
            <a:r>
              <a:rPr dirty="0" sz="700" spc="-10">
                <a:latin typeface="Arial"/>
                <a:cs typeface="Arial"/>
              </a:rPr>
              <a:t>%)</a:t>
            </a:r>
            <a:endParaRPr sz="7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dirty="0" sz="800" spc="-10" b="1">
                <a:latin typeface="Arial"/>
                <a:cs typeface="Arial"/>
              </a:rPr>
              <a:t>TPSA:</a:t>
            </a:r>
            <a:endParaRPr sz="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40"/>
              </a:spcBef>
            </a:pPr>
            <a:r>
              <a:rPr dirty="0" sz="700" b="1">
                <a:latin typeface="Arial"/>
                <a:cs typeface="Arial"/>
              </a:rPr>
              <a:t>Min.:</a:t>
            </a:r>
            <a:r>
              <a:rPr dirty="0" sz="700" spc="75" b="1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0.0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(CHEMBL425822,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>
                <a:latin typeface="Arial"/>
                <a:cs typeface="Arial"/>
              </a:rPr>
              <a:t>Undefined,</a:t>
            </a:r>
            <a:r>
              <a:rPr dirty="0" baseline="7936" sz="1050" spc="-37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C</a:t>
            </a:r>
            <a:r>
              <a:rPr dirty="0" sz="500" spc="-10">
                <a:latin typeface="Arial"/>
                <a:cs typeface="Arial"/>
              </a:rPr>
              <a:t>24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H</a:t>
            </a:r>
            <a:r>
              <a:rPr dirty="0" sz="500" spc="-10">
                <a:latin typeface="Arial"/>
                <a:cs typeface="Arial"/>
              </a:rPr>
              <a:t>16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F</a:t>
            </a:r>
            <a:r>
              <a:rPr dirty="0" sz="500">
                <a:latin typeface="Arial"/>
                <a:cs typeface="Arial"/>
              </a:rPr>
              <a:t>6</a:t>
            </a:r>
            <a:r>
              <a:rPr dirty="0" sz="500" spc="85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,</a:t>
            </a:r>
            <a:r>
              <a:rPr dirty="0" baseline="7936" sz="1050" spc="-22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Small</a:t>
            </a:r>
            <a:r>
              <a:rPr dirty="0" baseline="7936" sz="1050" spc="-3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Molecule)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60"/>
              </a:spcBef>
            </a:pPr>
            <a:r>
              <a:rPr dirty="0" sz="700" b="1">
                <a:latin typeface="Arial"/>
                <a:cs typeface="Arial"/>
              </a:rPr>
              <a:t>1st</a:t>
            </a:r>
            <a:r>
              <a:rPr dirty="0" sz="700" spc="-20" b="1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Qu.: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54.88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5"/>
              </a:spcBef>
            </a:pPr>
            <a:r>
              <a:rPr dirty="0" sz="700" b="1">
                <a:latin typeface="Arial"/>
                <a:cs typeface="Arial"/>
              </a:rPr>
              <a:t>Median:</a:t>
            </a:r>
            <a:r>
              <a:rPr dirty="0" sz="700" spc="30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75.21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Mean: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81.87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3st</a:t>
            </a:r>
            <a:r>
              <a:rPr dirty="0" sz="700" spc="-20" b="1">
                <a:latin typeface="Arial"/>
                <a:cs typeface="Arial"/>
              </a:rPr>
              <a:t> </a:t>
            </a:r>
            <a:r>
              <a:rPr dirty="0" sz="700" b="1">
                <a:latin typeface="Arial"/>
                <a:cs typeface="Arial"/>
              </a:rPr>
              <a:t>Qu.: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99.27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b="1">
                <a:latin typeface="Arial"/>
                <a:cs typeface="Arial"/>
              </a:rPr>
              <a:t>Max.:</a:t>
            </a:r>
            <a:r>
              <a:rPr dirty="0" sz="700" spc="8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595.22</a:t>
            </a:r>
            <a:r>
              <a:rPr dirty="0" sz="700" spc="2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(CHEMBL32709,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Name:</a:t>
            </a:r>
            <a:endParaRPr sz="7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>
                <a:latin typeface="Arial"/>
                <a:cs typeface="Arial"/>
              </a:rPr>
              <a:t>Undefined,</a:t>
            </a:r>
            <a:r>
              <a:rPr dirty="0" baseline="7936" sz="1050" spc="-7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C</a:t>
            </a:r>
            <a:r>
              <a:rPr dirty="0" sz="500" spc="-10">
                <a:latin typeface="Arial"/>
                <a:cs typeface="Arial"/>
              </a:rPr>
              <a:t>36</a:t>
            </a:r>
            <a:r>
              <a:rPr dirty="0" sz="500" spc="-85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H</a:t>
            </a:r>
            <a:r>
              <a:rPr dirty="0" sz="500" spc="-10">
                <a:latin typeface="Arial"/>
                <a:cs typeface="Arial"/>
              </a:rPr>
              <a:t>74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N</a:t>
            </a:r>
            <a:r>
              <a:rPr dirty="0" sz="500" spc="-10">
                <a:latin typeface="Arial"/>
                <a:cs typeface="Arial"/>
              </a:rPr>
              <a:t>24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O</a:t>
            </a:r>
            <a:r>
              <a:rPr dirty="0" sz="500" spc="-10">
                <a:latin typeface="Arial"/>
                <a:cs typeface="Arial"/>
              </a:rPr>
              <a:t>7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baseline="7936" sz="1050">
                <a:latin typeface="Arial"/>
                <a:cs typeface="Arial"/>
              </a:rPr>
              <a:t>, </a:t>
            </a:r>
            <a:r>
              <a:rPr dirty="0" baseline="7936" sz="1050" spc="-15">
                <a:latin typeface="Arial"/>
                <a:cs typeface="Arial"/>
              </a:rPr>
              <a:t>Protein)</a:t>
            </a:r>
            <a:endParaRPr baseline="7936" sz="105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65"/>
              </a:spcBef>
            </a:pPr>
            <a:r>
              <a:rPr dirty="0" sz="700" b="1">
                <a:latin typeface="Arial"/>
                <a:cs typeface="Arial"/>
              </a:rPr>
              <a:t>NA‘s: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84,994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114">
                <a:latin typeface="Arial"/>
                <a:cs typeface="Arial"/>
              </a:rPr>
              <a:t>(≈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 spc="-10">
                <a:latin typeface="Eras Medium ITC"/>
                <a:cs typeface="Eras Medium ITC"/>
              </a:rPr>
              <a:t>3</a:t>
            </a:r>
            <a:r>
              <a:rPr dirty="0" sz="700" spc="-10">
                <a:latin typeface="Jokerman"/>
                <a:cs typeface="Jokerman"/>
              </a:rPr>
              <a:t>.</a:t>
            </a:r>
            <a:r>
              <a:rPr dirty="0" sz="700" spc="-10">
                <a:latin typeface="Eras Medium ITC"/>
                <a:cs typeface="Eras Medium ITC"/>
              </a:rPr>
              <a:t>61</a:t>
            </a:r>
            <a:r>
              <a:rPr dirty="0" sz="700" spc="-10">
                <a:latin typeface="Arial"/>
                <a:cs typeface="Arial"/>
              </a:rPr>
              <a:t>%)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0" y="3349435"/>
            <a:ext cx="4608195" cy="106680"/>
            <a:chOff x="0" y="3349435"/>
            <a:chExt cx="4608195" cy="106680"/>
          </a:xfrm>
        </p:grpSpPr>
        <p:sp>
          <p:nvSpPr>
            <p:cNvPr id="30" name="object 30" descr=""/>
            <p:cNvSpPr/>
            <p:nvPr/>
          </p:nvSpPr>
          <p:spPr>
            <a:xfrm>
              <a:off x="0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35976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71952" y="3349435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5"/>
                  </a:lnTo>
                  <a:lnTo>
                    <a:pt x="1535976" y="106615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Lucas</a:t>
            </a:r>
            <a:r>
              <a:rPr dirty="0" spc="-10"/>
              <a:t> Galvão</a:t>
            </a:r>
            <a:r>
              <a:rPr dirty="0" spc="-5"/>
              <a:t> </a:t>
            </a:r>
            <a:r>
              <a:rPr dirty="0"/>
              <a:t>Janot</a:t>
            </a:r>
            <a:r>
              <a:rPr dirty="0" spc="125"/>
              <a:t> </a:t>
            </a:r>
            <a:r>
              <a:rPr dirty="0" spc="-10"/>
              <a:t>(CEUB)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2038070" y="3353279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26" action="ppaction://hlinksldjump"/>
              </a:rPr>
              <a:t>Chembl</a:t>
            </a:r>
            <a:r>
              <a:rPr dirty="0" sz="500" spc="10">
                <a:solidFill>
                  <a:srgbClr val="FFFFFF"/>
                </a:solidFill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26" action="ppaction://hlinksldjump"/>
              </a:rPr>
              <a:t>Database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June</a:t>
            </a:r>
            <a:r>
              <a:rPr dirty="0" spc="-25"/>
              <a:t> </a:t>
            </a:r>
            <a:r>
              <a:rPr dirty="0"/>
              <a:t>12,</a:t>
            </a:r>
            <a:r>
              <a:rPr dirty="0" spc="-20"/>
              <a:t> 2023</a:t>
            </a:r>
          </a:p>
        </p:txBody>
      </p: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 spc="-10"/>
              <a:t>/</a:t>
            </a:r>
            <a:r>
              <a:rPr dirty="0" spc="-50"/>
              <a:t> </a:t>
            </a: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2023-06-13T01:21:49Z</dcterms:created>
  <dcterms:modified xsi:type="dcterms:W3CDTF">2023-06-13T01:21:49Z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2023-06-13T00:00:00Z</vt:filetime>
  </property>
  <property fmtid="{D5CDD505-2E9C-101B-9397-08002B2CF9AE}" pid="5" name="Producer">
    <vt:lpwstr>GPL Ghostscript 9.20</vt:lpwstr>
  </property>
</Properties>
</file>