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view3D>
      <c:rotX val="50"/>
      <c:rotY val="70"/>
      <c:perspective val="1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dLbls>
            <c:showVal val="1"/>
            <c:showLeaderLines val="1"/>
          </c:dLbls>
          <c:cat>
            <c:strRef>
              <c:f>Sheet1!$A$2:$A$7</c:f>
              <c:strCache>
                <c:ptCount val="6"/>
                <c:pt idx="0">
                  <c:v>asia</c:v>
                </c:pt>
                <c:pt idx="1">
                  <c:v>europe</c:v>
                </c:pt>
                <c:pt idx="2">
                  <c:v>latin america</c:v>
                </c:pt>
                <c:pt idx="3">
                  <c:v>north america</c:v>
                </c:pt>
                <c:pt idx="4">
                  <c:v>africa</c:v>
                </c:pt>
                <c:pt idx="5">
                  <c:v>middle east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0.77</c:v>
                </c:pt>
                <c:pt idx="1">
                  <c:v>0.14000000000000001</c:v>
                </c:pt>
                <c:pt idx="2">
                  <c:v>0.05</c:v>
                </c:pt>
                <c:pt idx="3">
                  <c:v>0.02</c:v>
                </c:pt>
                <c:pt idx="4">
                  <c:v>0.01</c:v>
                </c:pt>
                <c:pt idx="5">
                  <c:v>0.01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view3D>
      <c:perspective val="30"/>
    </c:view3D>
    <c:plotArea>
      <c:layout>
        <c:manualLayout>
          <c:layoutTarget val="inner"/>
          <c:xMode val="edge"/>
          <c:yMode val="edge"/>
          <c:x val="0.15013188976377953"/>
          <c:y val="3.6898853568836522E-2"/>
          <c:w val="0.5811988188976378"/>
          <c:h val="0.40820913705689243"/>
        </c:manualLayout>
      </c:layout>
      <c:bar3DChart>
        <c:barDir val="col"/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SCOOTERS</c:v>
                </c:pt>
                <c:pt idx="1">
                  <c:v>MOTORCYCLE</c:v>
                </c:pt>
                <c:pt idx="2">
                  <c:v>MOPEDS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0.05</c:v>
                </c:pt>
                <c:pt idx="1">
                  <c:v>0.11</c:v>
                </c:pt>
                <c:pt idx="2">
                  <c:v>0.04</c:v>
                </c:pt>
              </c:numCache>
            </c:numRef>
          </c:val>
        </c:ser>
        <c:gapWidth val="100"/>
        <c:shape val="cone"/>
        <c:axId val="133491328"/>
        <c:axId val="136254592"/>
        <c:axId val="90106048"/>
      </c:bar3DChart>
      <c:catAx>
        <c:axId val="133491328"/>
        <c:scaling>
          <c:orientation val="minMax"/>
        </c:scaling>
        <c:axPos val="b"/>
        <c:tickLblPos val="nextTo"/>
        <c:crossAx val="136254592"/>
        <c:auto val="1"/>
        <c:lblAlgn val="ctr"/>
        <c:lblOffset val="100"/>
      </c:catAx>
      <c:valAx>
        <c:axId val="136254592"/>
        <c:scaling>
          <c:orientation val="minMax"/>
        </c:scaling>
        <c:axPos val="l"/>
        <c:majorGridlines/>
        <c:numFmt formatCode="0%" sourceLinked="1"/>
        <c:tickLblPos val="nextTo"/>
        <c:crossAx val="133491328"/>
        <c:crossBetween val="between"/>
      </c:valAx>
      <c:serAx>
        <c:axId val="90106048"/>
        <c:scaling>
          <c:orientation val="minMax"/>
        </c:scaling>
        <c:axPos val="b"/>
        <c:tickLblPos val="nextTo"/>
        <c:crossAx val="136254592"/>
      </c:ser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D367378-9AF7-4993-875B-5B43293C9C40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9753F79-97A4-4B34-825A-F3F7F86158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7378-9AF7-4993-875B-5B43293C9C40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3F79-97A4-4B34-825A-F3F7F86158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7378-9AF7-4993-875B-5B43293C9C40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3F79-97A4-4B34-825A-F3F7F86158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D367378-9AF7-4993-875B-5B43293C9C40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9753F79-97A4-4B34-825A-F3F7F86158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D367378-9AF7-4993-875B-5B43293C9C40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9753F79-97A4-4B34-825A-F3F7F86158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7378-9AF7-4993-875B-5B43293C9C40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3F79-97A4-4B34-825A-F3F7F86158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7378-9AF7-4993-875B-5B43293C9C40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3F79-97A4-4B34-825A-F3F7F86158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D367378-9AF7-4993-875B-5B43293C9C40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9753F79-97A4-4B34-825A-F3F7F86158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7378-9AF7-4993-875B-5B43293C9C40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3F79-97A4-4B34-825A-F3F7F86158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D367378-9AF7-4993-875B-5B43293C9C40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9753F79-97A4-4B34-825A-F3F7F86158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D367378-9AF7-4993-875B-5B43293C9C40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9753F79-97A4-4B34-825A-F3F7F86158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D367378-9AF7-4993-875B-5B43293C9C40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9753F79-97A4-4B34-825A-F3F7F86158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984" y="3500438"/>
            <a:ext cx="6172200" cy="2517294"/>
          </a:xfrm>
        </p:spPr>
        <p:txBody>
          <a:bodyPr/>
          <a:lstStyle/>
          <a:p>
            <a:r>
              <a:rPr lang="en-US" dirty="0" smtClean="0"/>
              <a:t>STUDENT NAME </a:t>
            </a:r>
            <a:r>
              <a:rPr lang="en-US" dirty="0" smtClean="0"/>
              <a:t>: P. </a:t>
            </a:r>
            <a:r>
              <a:rPr lang="en-US" dirty="0" err="1" smtClean="0"/>
              <a:t>Janova</a:t>
            </a:r>
            <a:endParaRPr lang="en-US" dirty="0" smtClean="0"/>
          </a:p>
          <a:p>
            <a:r>
              <a:rPr lang="en-US" dirty="0" smtClean="0"/>
              <a:t>REGISTER NO  </a:t>
            </a:r>
            <a:r>
              <a:rPr lang="en-US" dirty="0" smtClean="0"/>
              <a:t>: 312208491</a:t>
            </a:r>
            <a:endParaRPr lang="en-US" dirty="0" smtClean="0"/>
          </a:p>
          <a:p>
            <a:r>
              <a:rPr lang="en-US" dirty="0" smtClean="0"/>
              <a:t>DEPARTMENT  :B.com [commerce]</a:t>
            </a:r>
            <a:endParaRPr lang="en-US" dirty="0" smtClean="0"/>
          </a:p>
          <a:p>
            <a:r>
              <a:rPr lang="en-US" dirty="0" smtClean="0"/>
              <a:t>COLLEGE  </a:t>
            </a:r>
            <a:r>
              <a:rPr lang="en-US" dirty="0" smtClean="0"/>
              <a:t>: </a:t>
            </a:r>
            <a:r>
              <a:rPr lang="en-US" dirty="0" err="1" smtClean="0"/>
              <a:t>Chellammal</a:t>
            </a:r>
            <a:r>
              <a:rPr lang="en-US" dirty="0" smtClean="0"/>
              <a:t> Women’s College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57158" y="857232"/>
            <a:ext cx="857256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Employee data analysis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using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excel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FACTORS INFLUENCING INDIAN MARKET</a:t>
            </a:r>
            <a:endParaRPr lang="en-US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b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785926"/>
            <a:ext cx="8501122" cy="487876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381428"/>
            <a:ext cx="7929618" cy="593474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809157"/>
            <a:ext cx="6715172" cy="50258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3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Hero Honda First To Introduce Bikes In India</a:t>
            </a:r>
            <a:endParaRPr lang="en-US" b="1" spc="3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 descr="C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714488"/>
            <a:ext cx="8161077" cy="39924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357166"/>
            <a:ext cx="7826963" cy="585791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9" y="571480"/>
            <a:ext cx="7254259" cy="54292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9" y="571480"/>
            <a:ext cx="7349710" cy="55007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17" y="214291"/>
            <a:ext cx="8438687" cy="631574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928670"/>
            <a:ext cx="6483820" cy="485778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785794"/>
            <a:ext cx="7366518" cy="55133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2071678"/>
            <a:ext cx="7786742" cy="2786082"/>
          </a:xfrm>
          <a:solidFill>
            <a:schemeClr val="bg1"/>
          </a:solidFill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buNone/>
            </a:pPr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Employee </a:t>
            </a:r>
            <a:r>
              <a:rPr lang="en-US" sz="4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profromance</a:t>
            </a:r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analysis using excel</a:t>
            </a:r>
            <a:endParaRPr lang="en-US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0974" y="642918"/>
            <a:ext cx="56220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i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PROJECT TITLE </a:t>
            </a:r>
            <a:endParaRPr lang="en-US" sz="540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18" y="500042"/>
            <a:ext cx="6942432" cy="5643602"/>
          </a:xfrm>
          <a:prstGeom prst="rect">
            <a:avLst/>
          </a:prstGeom>
        </p:spPr>
      </p:pic>
      <p:pic>
        <p:nvPicPr>
          <p:cNvPr id="3" name="Picture 2" descr="Q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37610">
            <a:off x="4291106" y="4459637"/>
            <a:ext cx="4071966" cy="164307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500042"/>
            <a:ext cx="7723108" cy="57801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043" y="928670"/>
            <a:ext cx="6508487" cy="48577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162050"/>
            <a:ext cx="6057900" cy="45339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000108"/>
            <a:ext cx="6958040" cy="519590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3786190"/>
            <a:ext cx="4104351" cy="3071810"/>
          </a:xfrm>
          <a:prstGeom prst="rect">
            <a:avLst/>
          </a:prstGeom>
        </p:spPr>
      </p:pic>
      <p:pic>
        <p:nvPicPr>
          <p:cNvPr id="3" name="Picture 2" descr="W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434893"/>
            <a:ext cx="6500858" cy="435142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8" y="4134810"/>
            <a:ext cx="4143404" cy="2723190"/>
          </a:xfrm>
          <a:prstGeom prst="rect">
            <a:avLst/>
          </a:prstGeom>
        </p:spPr>
      </p:pic>
      <p:pic>
        <p:nvPicPr>
          <p:cNvPr id="3" name="Picture 2" descr="W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14290"/>
            <a:ext cx="6715172" cy="472614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714356"/>
            <a:ext cx="6967906" cy="52149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5" y="928669"/>
            <a:ext cx="6743726" cy="50471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71" y="714356"/>
            <a:ext cx="6656079" cy="498159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blob:https://web.whatsapp.com/05463860-6330-4efd-bef5-933c13cb67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blob:https://web.whatsapp.com/05463860-6330-4efd-bef5-933c13cb67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BIK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071810"/>
            <a:ext cx="3429024" cy="3429024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4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ORIGIN OF BIKES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 descr="B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0" y="1214422"/>
            <a:ext cx="4963440" cy="37147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67" y="428604"/>
            <a:ext cx="7636061" cy="5715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434894"/>
            <a:ext cx="7627657" cy="57087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SALIENT FEATURES OF ROYAL ENFIELD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67564"/>
            <a:ext cx="8557552" cy="640470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07133"/>
            <a:ext cx="8715436" cy="65365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428604"/>
            <a:ext cx="8429684" cy="61436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428604"/>
            <a:ext cx="7000924" cy="578647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428596" y="1071546"/>
          <a:ext cx="8072494" cy="5500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285720" y="285728"/>
            <a:ext cx="842968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3600" b="1" i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Motorcycle distribution across globe </a:t>
            </a:r>
            <a:endParaRPr lang="en-US" sz="36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809158"/>
            <a:ext cx="6745788" cy="50487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428604"/>
            <a:ext cx="7500990" cy="54868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214414" y="3214686"/>
          <a:ext cx="6096000" cy="3849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71546"/>
            <a:ext cx="7467600" cy="157163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00B050"/>
                </a:solidFill>
              </a:rPr>
              <a:t>Second Largest </a:t>
            </a:r>
            <a:r>
              <a:rPr lang="en-US" sz="1800" dirty="0" err="1" smtClean="0">
                <a:solidFill>
                  <a:srgbClr val="00B050"/>
                </a:solidFill>
              </a:rPr>
              <a:t>markect</a:t>
            </a:r>
            <a:r>
              <a:rPr lang="en-US" sz="1800" dirty="0" smtClean="0">
                <a:solidFill>
                  <a:srgbClr val="00B050"/>
                </a:solidFill>
              </a:rPr>
              <a:t> in </a:t>
            </a:r>
            <a:r>
              <a:rPr lang="en-US" sz="1800" dirty="0" err="1" smtClean="0">
                <a:solidFill>
                  <a:srgbClr val="00B050"/>
                </a:solidFill>
              </a:rPr>
              <a:t>tha</a:t>
            </a:r>
            <a:r>
              <a:rPr lang="en-US" sz="1800" dirty="0" smtClean="0">
                <a:solidFill>
                  <a:srgbClr val="00B050"/>
                </a:solidFill>
              </a:rPr>
              <a:t> world.  </a:t>
            </a:r>
            <a:r>
              <a:rPr lang="en-US" sz="2000" dirty="0" smtClean="0">
                <a:solidFill>
                  <a:srgbClr val="00B050"/>
                </a:solidFill>
              </a:rPr>
              <a:t/>
            </a:r>
            <a:br>
              <a:rPr lang="en-US" sz="2000" dirty="0" smtClean="0">
                <a:solidFill>
                  <a:srgbClr val="00B050"/>
                </a:solidFill>
              </a:rPr>
            </a:br>
            <a:r>
              <a:rPr lang="en-US" sz="2000" dirty="0" smtClean="0">
                <a:solidFill>
                  <a:srgbClr val="00B050"/>
                </a:solidFill>
              </a:rPr>
              <a:t/>
            </a:r>
            <a:br>
              <a:rPr lang="en-US" sz="2000" dirty="0" smtClean="0">
                <a:solidFill>
                  <a:srgbClr val="00B050"/>
                </a:solidFill>
              </a:rPr>
            </a:b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smtClean="0">
                <a:solidFill>
                  <a:srgbClr val="00B050"/>
                </a:solidFill>
              </a:rPr>
              <a:t>               5 times the size of </a:t>
            </a:r>
            <a:r>
              <a:rPr lang="en-US" sz="1800" dirty="0" err="1" smtClean="0">
                <a:solidFill>
                  <a:srgbClr val="00B050"/>
                </a:solidFill>
              </a:rPr>
              <a:t>indian</a:t>
            </a:r>
            <a:r>
              <a:rPr lang="en-US" sz="1800" dirty="0" smtClean="0">
                <a:solidFill>
                  <a:srgbClr val="00B050"/>
                </a:solidFill>
              </a:rPr>
              <a:t> passenger car market.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285728"/>
            <a:ext cx="80724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Wave1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Sales trends in </a:t>
            </a:r>
            <a:r>
              <a:rPr lang="en-US" sz="40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india</a:t>
            </a:r>
            <a:endParaRPr lang="en-US" sz="40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286</TotalTime>
  <Words>69</Words>
  <Application>Microsoft Office PowerPoint</Application>
  <PresentationFormat>On-screen Show (4:3)</PresentationFormat>
  <Paragraphs>15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Oriel</vt:lpstr>
      <vt:lpstr>Slide 1</vt:lpstr>
      <vt:lpstr>Slide 2</vt:lpstr>
      <vt:lpstr>ORIGIN OF BIKES</vt:lpstr>
      <vt:lpstr>Slide 4</vt:lpstr>
      <vt:lpstr>Slide 5</vt:lpstr>
      <vt:lpstr>Slide 6</vt:lpstr>
      <vt:lpstr>Slide 7</vt:lpstr>
      <vt:lpstr>Slide 8</vt:lpstr>
      <vt:lpstr>Second Largest markect in tha world.                    5 times the size of indian passenger car market.</vt:lpstr>
      <vt:lpstr>FACTORS INFLUENCING INDIAN MARKET</vt:lpstr>
      <vt:lpstr>Slide 11</vt:lpstr>
      <vt:lpstr>Slide 12</vt:lpstr>
      <vt:lpstr>Hero Honda First To Introduce Bikes In India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SALIENT FEATURES OF ROYAL ENFIELD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excel</dc:title>
  <dc:creator>Windows User</dc:creator>
  <cp:lastModifiedBy>Windows User</cp:lastModifiedBy>
  <cp:revision>30</cp:revision>
  <dcterms:created xsi:type="dcterms:W3CDTF">2024-08-31T07:07:55Z</dcterms:created>
  <dcterms:modified xsi:type="dcterms:W3CDTF">2024-08-31T12:12:19Z</dcterms:modified>
</cp:coreProperties>
</file>