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p:spTree>
      <p:nvGrpSpPr>
        <p:cNvPr id="1" name=""/>
        <p:cNvGrpSpPr/>
        <p:nvPr/>
      </p:nvGrpSpPr>
      <p:grpSpPr>
        <a:xfrm>
          <a:off x="0" y="0"/>
          <a:ext cx="0" cy="0"/>
          <a:chOff x="0" y="0"/>
          <a:chExt cx="0" cy="0"/>
        </a:xfrm>
      </p:grpSpPr>
      <p:sp>
        <p:nvSpPr>
          <p:cNvPr id="11" name="Autor y fecha"/>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 y fecha</a:t>
            </a:r>
          </a:p>
        </p:txBody>
      </p:sp>
      <p:sp>
        <p:nvSpPr>
          <p:cNvPr id="12" name="Título de presentació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Título de presentación</a:t>
            </a:r>
          </a:p>
        </p:txBody>
      </p:sp>
      <p:sp>
        <p:nvSpPr>
          <p:cNvPr id="13" name="Nivel de texto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Subtítulo de presentación</a:t>
            </a:r>
          </a:p>
          <a:p>
            <a:pPr lvl="1"/>
            <a:endParaRPr/>
          </a:p>
          <a:p>
            <a:pPr lvl="2"/>
            <a:endParaRPr/>
          </a:p>
          <a:p>
            <a:pPr lvl="3"/>
            <a:endParaRPr/>
          </a:p>
          <a:p>
            <a:pPr lvl="4"/>
            <a:endParaRPr/>
          </a:p>
        </p:txBody>
      </p:sp>
      <p:sp>
        <p:nvSpPr>
          <p:cNvPr id="14"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claración">
    <p:spTree>
      <p:nvGrpSpPr>
        <p:cNvPr id="1" name=""/>
        <p:cNvGrpSpPr/>
        <p:nvPr/>
      </p:nvGrpSpPr>
      <p:grpSpPr>
        <a:xfrm>
          <a:off x="0" y="0"/>
          <a:ext cx="0" cy="0"/>
          <a:chOff x="0" y="0"/>
          <a:chExt cx="0" cy="0"/>
        </a:xfrm>
      </p:grpSpPr>
      <p:sp>
        <p:nvSpPr>
          <p:cNvPr id="98" name="Nivel de texto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Declaración</a:t>
            </a:r>
          </a:p>
          <a:p>
            <a:pPr lvl="1"/>
            <a:endParaRPr/>
          </a:p>
          <a:p>
            <a:pPr lvl="2"/>
            <a:endParaRPr/>
          </a:p>
          <a:p>
            <a:pPr lvl="3"/>
            <a:endParaRPr/>
          </a:p>
          <a:p>
            <a:pPr lvl="4"/>
            <a:endParaRPr/>
          </a:p>
        </p:txBody>
      </p:sp>
      <p:sp>
        <p:nvSpPr>
          <p:cNvPr id="9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Hecho (grande)">
    <p:spTree>
      <p:nvGrpSpPr>
        <p:cNvPr id="1" name=""/>
        <p:cNvGrpSpPr/>
        <p:nvPr/>
      </p:nvGrpSpPr>
      <p:grpSpPr>
        <a:xfrm>
          <a:off x="0" y="0"/>
          <a:ext cx="0" cy="0"/>
          <a:chOff x="0" y="0"/>
          <a:chExt cx="0" cy="0"/>
        </a:xfrm>
      </p:grpSpPr>
      <p:sp>
        <p:nvSpPr>
          <p:cNvPr id="106" name="Nivel de texto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Información del hecho"/>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Información del hecho</a:t>
            </a:r>
          </a:p>
        </p:txBody>
      </p:sp>
      <p:sp>
        <p:nvSpPr>
          <p:cNvPr id="10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115" name="Atribució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Atribución</a:t>
            </a:r>
          </a:p>
        </p:txBody>
      </p:sp>
      <p:sp>
        <p:nvSpPr>
          <p:cNvPr id="116" name="Nivel de texto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“Frase celebre”</a:t>
            </a:r>
          </a:p>
          <a:p>
            <a:pPr lvl="1"/>
            <a:endParaRPr/>
          </a:p>
          <a:p>
            <a:pPr lvl="2"/>
            <a:endParaRPr/>
          </a:p>
          <a:p>
            <a:pPr lvl="3"/>
            <a:endParaRPr/>
          </a:p>
          <a:p>
            <a:pPr lvl="4"/>
            <a:endParaRPr/>
          </a:p>
        </p:txBody>
      </p:sp>
      <p:sp>
        <p:nvSpPr>
          <p:cNvPr id="117"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124" name="Imagen"/>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n"/>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n"/>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Imagen"/>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Número de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42"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f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ítulo de presentació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Título de presentación</a:t>
            </a:r>
          </a:p>
        </p:txBody>
      </p:sp>
      <p:sp>
        <p:nvSpPr>
          <p:cNvPr id="23" name="Autor y fecha"/>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 y fecha</a:t>
            </a:r>
          </a:p>
        </p:txBody>
      </p:sp>
      <p:sp>
        <p:nvSpPr>
          <p:cNvPr id="24" name="Nivel de texto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Subtítulo de presentación</a:t>
            </a:r>
          </a:p>
          <a:p>
            <a:pPr lvl="1"/>
            <a:endParaRPr/>
          </a:p>
          <a:p>
            <a:pPr lvl="2"/>
            <a:endParaRPr/>
          </a:p>
          <a:p>
            <a:pPr lvl="3"/>
            <a:endParaRPr/>
          </a:p>
          <a:p>
            <a:pPr lvl="4"/>
            <a:endParaRPr/>
          </a:p>
        </p:txBody>
      </p:sp>
      <p:sp>
        <p:nvSpPr>
          <p:cNvPr id="2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y foto alternativa">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Título de diapositiva"/>
          <p:cNvSpPr txBox="1">
            <a:spLocks noGrp="1"/>
          </p:cNvSpPr>
          <p:nvPr>
            <p:ph type="title" hasCustomPrompt="1"/>
          </p:nvPr>
        </p:nvSpPr>
        <p:spPr>
          <a:xfrm>
            <a:off x="1206500" y="1270000"/>
            <a:ext cx="9779000" cy="5882273"/>
          </a:xfrm>
          <a:prstGeom prst="rect">
            <a:avLst/>
          </a:prstGeom>
        </p:spPr>
        <p:txBody>
          <a:bodyPr anchor="b"/>
          <a:lstStyle/>
          <a:p>
            <a:r>
              <a:t>Título de diapositiva</a:t>
            </a:r>
          </a:p>
        </p:txBody>
      </p:sp>
      <p:sp>
        <p:nvSpPr>
          <p:cNvPr id="34" name="Nivel de texto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Subtítulo de diapositiva</a:t>
            </a:r>
          </a:p>
          <a:p>
            <a:pPr lvl="1"/>
            <a:endParaRPr/>
          </a:p>
          <a:p>
            <a:pPr lvl="2"/>
            <a:endParaRPr/>
          </a:p>
          <a:p>
            <a:pPr lvl="3"/>
            <a:endParaRPr/>
          </a:p>
          <a:p>
            <a:pPr lvl="4"/>
            <a:endParaRPr/>
          </a:p>
        </p:txBody>
      </p:sp>
      <p:sp>
        <p:nvSpPr>
          <p:cNvPr id="35" name="Número de diapositiva"/>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42" name="Título de diapositiva"/>
          <p:cNvSpPr txBox="1">
            <a:spLocks noGrp="1"/>
          </p:cNvSpPr>
          <p:nvPr>
            <p:ph type="title" hasCustomPrompt="1"/>
          </p:nvPr>
        </p:nvSpPr>
        <p:spPr>
          <a:prstGeom prst="rect">
            <a:avLst/>
          </a:prstGeom>
        </p:spPr>
        <p:txBody>
          <a:bodyPr/>
          <a:lstStyle/>
          <a:p>
            <a:r>
              <a:t>Título de diapositiva</a:t>
            </a:r>
          </a:p>
        </p:txBody>
      </p:sp>
      <p:sp>
        <p:nvSpPr>
          <p:cNvPr id="43" name="Subtítulo de diapositiva"/>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44" name="Nivel de texto 1…"/>
          <p:cNvSpPr txBox="1">
            <a:spLocks noGrp="1"/>
          </p:cNvSpPr>
          <p:nvPr>
            <p:ph type="body" idx="1" hasCustomPrompt="1"/>
          </p:nvPr>
        </p:nvSpPr>
        <p:spPr>
          <a:prstGeom prst="rect">
            <a:avLst/>
          </a:prstGeom>
        </p:spPr>
        <p:txBody>
          <a:bodyPr/>
          <a:lstStyle/>
          <a:p>
            <a:r>
              <a:t>Texto en viñeta de diapositiva</a:t>
            </a:r>
          </a:p>
          <a:p>
            <a:pPr lvl="1"/>
            <a:endParaRPr/>
          </a:p>
          <a:p>
            <a:pPr lvl="2"/>
            <a:endParaRPr/>
          </a:p>
          <a:p>
            <a:pPr lvl="3"/>
            <a:endParaRPr/>
          </a:p>
          <a:p>
            <a:pPr lvl="4"/>
            <a:endParaRPr/>
          </a:p>
        </p:txBody>
      </p:sp>
      <p:sp>
        <p:nvSpPr>
          <p:cNvPr id="4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52" name="Nivel de texto 1…"/>
          <p:cNvSpPr txBox="1">
            <a:spLocks noGrp="1"/>
          </p:cNvSpPr>
          <p:nvPr>
            <p:ph type="body" idx="1" hasCustomPrompt="1"/>
          </p:nvPr>
        </p:nvSpPr>
        <p:spPr>
          <a:prstGeom prst="rect">
            <a:avLst/>
          </a:prstGeom>
        </p:spPr>
        <p:txBody>
          <a:bodyPr numCol="2" spcCol="1098550"/>
          <a:lstStyle/>
          <a:p>
            <a:r>
              <a:t>Texto en viñeta de diapositiva</a:t>
            </a:r>
          </a:p>
          <a:p>
            <a:pPr lvl="1"/>
            <a:endParaRPr/>
          </a:p>
          <a:p>
            <a:pPr lvl="2"/>
            <a:endParaRPr/>
          </a:p>
          <a:p>
            <a:pPr lvl="3"/>
            <a:endParaRPr/>
          </a:p>
          <a:p>
            <a:pPr lvl="4"/>
            <a:endParaRPr/>
          </a:p>
        </p:txBody>
      </p:sp>
      <p:sp>
        <p:nvSpPr>
          <p:cNvPr id="5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0" name="Subtítulo de diapositiva"/>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61" name="Nivel de texto 1…"/>
          <p:cNvSpPr txBox="1">
            <a:spLocks noGrp="1"/>
          </p:cNvSpPr>
          <p:nvPr>
            <p:ph type="body" sz="half" idx="1" hasCustomPrompt="1"/>
          </p:nvPr>
        </p:nvSpPr>
        <p:spPr>
          <a:xfrm>
            <a:off x="1206500" y="4248504"/>
            <a:ext cx="9779000" cy="8256630"/>
          </a:xfrm>
          <a:prstGeom prst="rect">
            <a:avLst/>
          </a:prstGeom>
        </p:spPr>
        <p:txBody>
          <a:bodyPr/>
          <a:lstStyle/>
          <a:p>
            <a:r>
              <a:t>Texto en viñeta de diapositiva</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Título de diapositiva"/>
          <p:cNvSpPr txBox="1">
            <a:spLocks noGrp="1"/>
          </p:cNvSpPr>
          <p:nvPr>
            <p:ph type="title" hasCustomPrompt="1"/>
          </p:nvPr>
        </p:nvSpPr>
        <p:spPr>
          <a:xfrm>
            <a:off x="1206500" y="1079500"/>
            <a:ext cx="9779000" cy="1435100"/>
          </a:xfrm>
          <a:prstGeom prst="rect">
            <a:avLst/>
          </a:prstGeom>
        </p:spPr>
        <p:txBody>
          <a:bodyPr/>
          <a:lstStyle/>
          <a:p>
            <a:r>
              <a:t>Título de diapositiva</a:t>
            </a:r>
          </a:p>
        </p:txBody>
      </p:sp>
      <p:sp>
        <p:nvSpPr>
          <p:cNvPr id="64"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ción">
    <p:spTree>
      <p:nvGrpSpPr>
        <p:cNvPr id="1" name=""/>
        <p:cNvGrpSpPr/>
        <p:nvPr/>
      </p:nvGrpSpPr>
      <p:grpSpPr>
        <a:xfrm>
          <a:off x="0" y="0"/>
          <a:ext cx="0" cy="0"/>
          <a:chOff x="0" y="0"/>
          <a:chExt cx="0" cy="0"/>
        </a:xfrm>
      </p:grpSpPr>
      <p:sp>
        <p:nvSpPr>
          <p:cNvPr id="71" name="Título de sección"/>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Título de sección</a:t>
            </a:r>
          </a:p>
        </p:txBody>
      </p:sp>
      <p:sp>
        <p:nvSpPr>
          <p:cNvPr id="72" name="Número de diapositiva"/>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ólo título">
    <p:spTree>
      <p:nvGrpSpPr>
        <p:cNvPr id="1" name=""/>
        <p:cNvGrpSpPr/>
        <p:nvPr/>
      </p:nvGrpSpPr>
      <p:grpSpPr>
        <a:xfrm>
          <a:off x="0" y="0"/>
          <a:ext cx="0" cy="0"/>
          <a:chOff x="0" y="0"/>
          <a:chExt cx="0" cy="0"/>
        </a:xfrm>
      </p:grpSpPr>
      <p:sp>
        <p:nvSpPr>
          <p:cNvPr id="79" name="Título de diapositiva"/>
          <p:cNvSpPr txBox="1">
            <a:spLocks noGrp="1"/>
          </p:cNvSpPr>
          <p:nvPr>
            <p:ph type="title" hasCustomPrompt="1"/>
          </p:nvPr>
        </p:nvSpPr>
        <p:spPr>
          <a:xfrm>
            <a:off x="1206500" y="1079500"/>
            <a:ext cx="21971000" cy="1434949"/>
          </a:xfrm>
          <a:prstGeom prst="rect">
            <a:avLst/>
          </a:prstGeom>
        </p:spPr>
        <p:txBody>
          <a:bodyPr/>
          <a:lstStyle/>
          <a:p>
            <a:r>
              <a:t>Título de diapositiva</a:t>
            </a:r>
          </a:p>
        </p:txBody>
      </p:sp>
      <p:sp>
        <p:nvSpPr>
          <p:cNvPr id="80" name="Subtítulo de diapositiva"/>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8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Título de agenda"/>
          <p:cNvSpPr txBox="1">
            <a:spLocks noGrp="1"/>
          </p:cNvSpPr>
          <p:nvPr>
            <p:ph type="title" hasCustomPrompt="1"/>
          </p:nvPr>
        </p:nvSpPr>
        <p:spPr>
          <a:xfrm>
            <a:off x="1206500" y="1079500"/>
            <a:ext cx="21971000" cy="1435100"/>
          </a:xfrm>
          <a:prstGeom prst="rect">
            <a:avLst/>
          </a:prstGeom>
        </p:spPr>
        <p:txBody>
          <a:bodyPr/>
          <a:lstStyle/>
          <a:p>
            <a:r>
              <a:t>Título de agenda</a:t>
            </a:r>
          </a:p>
        </p:txBody>
      </p:sp>
      <p:sp>
        <p:nvSpPr>
          <p:cNvPr id="89" name="Subtítulo de agenda"/>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agenda</a:t>
            </a:r>
          </a:p>
        </p:txBody>
      </p:sp>
      <p:sp>
        <p:nvSpPr>
          <p:cNvPr id="90" name="Nivel de texto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Temas de agenda</a:t>
            </a:r>
          </a:p>
          <a:p>
            <a:pPr lvl="1"/>
            <a:endParaRPr/>
          </a:p>
          <a:p>
            <a:pPr lvl="2"/>
            <a:endParaRPr/>
          </a:p>
          <a:p>
            <a:pPr lvl="3"/>
            <a:endParaRPr/>
          </a:p>
          <a:p>
            <a:pPr lvl="4"/>
            <a:endParaRPr/>
          </a:p>
        </p:txBody>
      </p:sp>
      <p:sp>
        <p:nvSpPr>
          <p:cNvPr id="9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ítulo de diapositiva"/>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Título de diapositiva</a:t>
            </a:r>
          </a:p>
        </p:txBody>
      </p:sp>
      <p:sp>
        <p:nvSpPr>
          <p:cNvPr id="3" name="Nivel de texto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Texto en viñeta de diapositiva</a:t>
            </a:r>
          </a:p>
          <a:p>
            <a:pPr lvl="1"/>
            <a:endParaRPr/>
          </a:p>
          <a:p>
            <a:pPr lvl="2"/>
            <a:endParaRPr/>
          </a:p>
          <a:p>
            <a:pPr lvl="3"/>
            <a:endParaRPr/>
          </a:p>
          <a:p>
            <a:pPr lvl="4"/>
            <a:endParaRPr/>
          </a:p>
        </p:txBody>
      </p:sp>
      <p:sp>
        <p:nvSpPr>
          <p:cNvPr id="4" name="Número de diapositiva"/>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s.acs.org/doi/10.1021/ja512751q" TargetMode="External"/><Relationship Id="rId1" Type="http://schemas.openxmlformats.org/officeDocument/2006/relationships/slideLayout" Target="../slideLayouts/slideLayout9.xml"/><Relationship Id="rId4" Type="http://schemas.openxmlformats.org/officeDocument/2006/relationships/image" Target="../media/image2.ti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Jans Alzate-Morales and Nafis Ahmed, 17th April, 202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76909">
              <a:defRPr sz="3607"/>
            </a:lvl1pPr>
          </a:lstStyle>
          <a:p>
            <a:r>
              <a:t>Jans Alzate-Morales and Nafis Ahmed, 17th April, 2025.</a:t>
            </a:r>
          </a:p>
        </p:txBody>
      </p:sp>
      <p:sp>
        <p:nvSpPr>
          <p:cNvPr id="152" name="&quot;Statistical and Supervised machine learning models on a protein-ligand dataset“"/>
          <p:cNvSpPr txBox="1">
            <a:spLocks noGrp="1"/>
          </p:cNvSpPr>
          <p:nvPr>
            <p:ph type="ctrTitle"/>
          </p:nvPr>
        </p:nvSpPr>
        <p:spPr>
          <a:xfrm>
            <a:off x="1206496" y="2409891"/>
            <a:ext cx="21971004" cy="4648201"/>
          </a:xfrm>
          <a:prstGeom prst="rect">
            <a:avLst/>
          </a:prstGeom>
        </p:spPr>
        <p:txBody>
          <a:bodyPr/>
          <a:lstStyle/>
          <a:p>
            <a:pPr algn="ctr" defTabSz="1755604">
              <a:defRPr sz="8352" spc="-167"/>
            </a:pPr>
            <a:r>
              <a:t>"Statistical and Supervised machine learning models on a protein-ligand dataset“</a:t>
            </a:r>
            <a:br/>
            <a:endParaRPr/>
          </a:p>
        </p:txBody>
      </p:sp>
      <p:sp>
        <p:nvSpPr>
          <p:cNvPr id="153" name="Introduction to Python, Term 2025W, Lambton College, Ottawa, Ontario.…"/>
          <p:cNvSpPr txBox="1">
            <a:spLocks noGrp="1"/>
          </p:cNvSpPr>
          <p:nvPr>
            <p:ph type="subTitle" sz="quarter" idx="1"/>
          </p:nvPr>
        </p:nvSpPr>
        <p:spPr>
          <a:prstGeom prst="rect">
            <a:avLst/>
          </a:prstGeom>
        </p:spPr>
        <p:txBody>
          <a:bodyPr/>
          <a:lstStyle/>
          <a:p>
            <a:pPr defTabSz="751205">
              <a:defRPr sz="5005"/>
            </a:pPr>
            <a:r>
              <a:t>Introduction to Python, Term 2025W, Lambton College, Ottawa, Ontario.</a:t>
            </a:r>
          </a:p>
          <a:p>
            <a:pPr defTabSz="751205">
              <a:defRPr sz="5005"/>
            </a:pPr>
            <a:r>
              <a:t>Prof. Mohammad Anvaripour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ython scripts:"/>
          <p:cNvSpPr txBox="1">
            <a:spLocks noGrp="1"/>
          </p:cNvSpPr>
          <p:nvPr>
            <p:ph type="title"/>
          </p:nvPr>
        </p:nvSpPr>
        <p:spPr>
          <a:xfrm>
            <a:off x="1206500" y="658547"/>
            <a:ext cx="21971000" cy="1424254"/>
          </a:xfrm>
          <a:prstGeom prst="rect">
            <a:avLst/>
          </a:prstGeom>
        </p:spPr>
        <p:txBody>
          <a:bodyPr/>
          <a:lstStyle/>
          <a:p>
            <a:r>
              <a:t>Python scripts:</a:t>
            </a:r>
          </a:p>
        </p:txBody>
      </p:sp>
      <p:sp>
        <p:nvSpPr>
          <p:cNvPr id="190" name="rdkit_descriptors.p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rdkit_descriptors.py</a:t>
            </a:r>
          </a:p>
        </p:txBody>
      </p:sp>
      <p:sp>
        <p:nvSpPr>
          <p:cNvPr id="191" name="rdkit_descriptors.pyfrom rdkit import Chem…"/>
          <p:cNvSpPr txBox="1">
            <a:spLocks noGrp="1"/>
          </p:cNvSpPr>
          <p:nvPr>
            <p:ph type="body" sz="half" idx="1"/>
          </p:nvPr>
        </p:nvSpPr>
        <p:spPr>
          <a:xfrm>
            <a:off x="1206499" y="3529673"/>
            <a:ext cx="10899493" cy="9775234"/>
          </a:xfrm>
          <a:prstGeom prst="rect">
            <a:avLst/>
          </a:prstGeom>
        </p:spPr>
        <p:txBody>
          <a:bodyPr/>
          <a:lstStyle/>
          <a:p>
            <a:pPr defTabSz="462280">
              <a:spcBef>
                <a:spcPts val="1000"/>
              </a:spcBef>
              <a:defRPr sz="3080" b="1" spc="-30"/>
            </a:pPr>
            <a:r>
              <a:t>rdkit_descriptors.pyfrom rdkit import Chem</a:t>
            </a:r>
          </a:p>
          <a:p>
            <a:pPr defTabSz="462280">
              <a:spcBef>
                <a:spcPts val="1000"/>
              </a:spcBef>
              <a:defRPr sz="3080" b="1" spc="-30"/>
            </a:pPr>
            <a:r>
              <a:t>from rdkit.Chem import Descriptors, Lipinski, rdMolDescriptors</a:t>
            </a:r>
          </a:p>
          <a:p>
            <a:pPr defTabSz="462280">
              <a:spcBef>
                <a:spcPts val="1000"/>
              </a:spcBef>
              <a:defRPr sz="3080" b="1" spc="-30"/>
            </a:pPr>
            <a:endParaRPr/>
          </a:p>
          <a:p>
            <a:pPr defTabSz="462280">
              <a:spcBef>
                <a:spcPts val="1000"/>
              </a:spcBef>
              <a:defRPr sz="3080" b="1" spc="-30"/>
            </a:pPr>
            <a:r>
              <a:t>def calculate_descriptors(smiles):</a:t>
            </a:r>
          </a:p>
          <a:p>
            <a:pPr defTabSz="462280">
              <a:spcBef>
                <a:spcPts val="1000"/>
              </a:spcBef>
              <a:defRPr sz="3080" b="1" spc="-30"/>
            </a:pPr>
            <a:r>
              <a:t>    mol = Chem.MolFromSmiles(smiles)</a:t>
            </a:r>
          </a:p>
          <a:p>
            <a:pPr defTabSz="462280">
              <a:spcBef>
                <a:spcPts val="1000"/>
              </a:spcBef>
              <a:defRPr sz="3080" b="1" spc="-30"/>
            </a:pPr>
            <a:r>
              <a:t>    if mol is None:</a:t>
            </a:r>
          </a:p>
          <a:p>
            <a:pPr defTabSz="462280">
              <a:spcBef>
                <a:spcPts val="1000"/>
              </a:spcBef>
              <a:defRPr sz="3080" b="1" spc="-30"/>
            </a:pPr>
            <a:r>
              <a:t>        return None</a:t>
            </a:r>
          </a:p>
          <a:p>
            <a:pPr defTabSz="462280">
              <a:spcBef>
                <a:spcPts val="1000"/>
              </a:spcBef>
              <a:defRPr sz="3080" b="1" spc="-30"/>
            </a:pPr>
            <a:endParaRPr/>
          </a:p>
          <a:p>
            <a:pPr defTabSz="462280">
              <a:spcBef>
                <a:spcPts val="1000"/>
              </a:spcBef>
              <a:defRPr sz="3080" b="1" spc="-30"/>
            </a:pPr>
            <a:r>
              <a:t>    # Basic descriptors</a:t>
            </a:r>
          </a:p>
          <a:p>
            <a:pPr defTabSz="462280">
              <a:spcBef>
                <a:spcPts val="1000"/>
              </a:spcBef>
              <a:defRPr sz="3080" b="1" spc="-30"/>
            </a:pPr>
            <a:r>
              <a:t>    mw = Descriptors.MolWt(mol)</a:t>
            </a:r>
          </a:p>
          <a:p>
            <a:pPr defTabSz="462280">
              <a:spcBef>
                <a:spcPts val="1000"/>
              </a:spcBef>
              <a:defRPr sz="3080" b="1" spc="-30"/>
            </a:pPr>
            <a:r>
              <a:t>    logp = Descriptors.MolLogP(mol)</a:t>
            </a:r>
          </a:p>
          <a:p>
            <a:pPr defTabSz="462280">
              <a:spcBef>
                <a:spcPts val="1000"/>
              </a:spcBef>
              <a:defRPr sz="3080" b="1" spc="-30"/>
            </a:pPr>
            <a:r>
              <a:t>    hbd = Lipinski.NumHDonors(mol)</a:t>
            </a:r>
          </a:p>
          <a:p>
            <a:pPr defTabSz="462280">
              <a:spcBef>
                <a:spcPts val="1000"/>
              </a:spcBef>
              <a:defRPr sz="3080" b="1" spc="-30"/>
            </a:pPr>
            <a:r>
              <a:t>    hba = Lipinski.NumHAcceptors(mol)</a:t>
            </a:r>
          </a:p>
          <a:p>
            <a:pPr defTabSz="462280">
              <a:spcBef>
                <a:spcPts val="1000"/>
              </a:spcBef>
              <a:defRPr sz="3080" b="1" spc="-30"/>
            </a:pPr>
            <a:r>
              <a:t>    rot_bonds = Lipinski.NumRotatableBonds(mol)</a:t>
            </a:r>
          </a:p>
          <a:p>
            <a:pPr defTabSz="462280">
              <a:spcBef>
                <a:spcPts val="1000"/>
              </a:spcBef>
              <a:defRPr sz="3080" b="1" spc="-30"/>
            </a:pPr>
            <a:r>
              <a:t>    tpsa = Descriptors.TPSA(mol)</a:t>
            </a:r>
          </a:p>
        </p:txBody>
      </p:sp>
      <p:sp>
        <p:nvSpPr>
          <p:cNvPr id="192" name="# Approximate volume (based on Labute ASA as a proxy for volume)…"/>
          <p:cNvSpPr txBox="1"/>
          <p:nvPr/>
        </p:nvSpPr>
        <p:spPr>
          <a:xfrm>
            <a:off x="12812026" y="3597904"/>
            <a:ext cx="10525298" cy="9638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586104">
              <a:spcBef>
                <a:spcPts val="1200"/>
              </a:spcBef>
              <a:defRPr sz="3905" b="1" spc="-39">
                <a:solidFill>
                  <a:srgbClr val="000000"/>
                </a:solidFill>
              </a:defRPr>
            </a:pPr>
            <a:r>
              <a:t># Approximate volume (based on Labute ASA as a proxy for volume)</a:t>
            </a:r>
          </a:p>
          <a:p>
            <a:pPr algn="l" defTabSz="586104">
              <a:spcBef>
                <a:spcPts val="1200"/>
              </a:spcBef>
              <a:defRPr sz="3905" b="1" spc="-39">
                <a:solidFill>
                  <a:srgbClr val="000000"/>
                </a:solidFill>
              </a:defRPr>
            </a:pPr>
            <a:r>
              <a:t>    mol_vol = rdMolDescriptors.CalcExactMolWt(mol) / 1.66  # crude estimate (Å³)</a:t>
            </a:r>
          </a:p>
          <a:p>
            <a:pPr algn="l" defTabSz="586104">
              <a:spcBef>
                <a:spcPts val="1200"/>
              </a:spcBef>
              <a:defRPr sz="3905" b="1" spc="-39">
                <a:solidFill>
                  <a:srgbClr val="000000"/>
                </a:solidFill>
              </a:defRPr>
            </a:pPr>
            <a:endParaRPr/>
          </a:p>
          <a:p>
            <a:pPr algn="l" defTabSz="586104">
              <a:spcBef>
                <a:spcPts val="1200"/>
              </a:spcBef>
              <a:defRPr sz="3905" b="1" spc="-39">
                <a:solidFill>
                  <a:srgbClr val="000000"/>
                </a:solidFill>
              </a:defRPr>
            </a:pPr>
            <a:r>
              <a:t>    # Number of Lipinski violations</a:t>
            </a:r>
          </a:p>
          <a:p>
            <a:pPr algn="l" defTabSz="586104">
              <a:spcBef>
                <a:spcPts val="1200"/>
              </a:spcBef>
              <a:defRPr sz="3905" b="1" spc="-39">
                <a:solidFill>
                  <a:srgbClr val="000000"/>
                </a:solidFill>
              </a:defRPr>
            </a:pPr>
            <a:r>
              <a:t>    violations = sum([</a:t>
            </a:r>
          </a:p>
          <a:p>
            <a:pPr algn="l" defTabSz="586104">
              <a:spcBef>
                <a:spcPts val="1200"/>
              </a:spcBef>
              <a:defRPr sz="3905" b="1" spc="-39">
                <a:solidFill>
                  <a:srgbClr val="000000"/>
                </a:solidFill>
              </a:defRPr>
            </a:pPr>
            <a:r>
              <a:t>        logp &gt; 5,</a:t>
            </a:r>
          </a:p>
          <a:p>
            <a:pPr algn="l" defTabSz="586104">
              <a:spcBef>
                <a:spcPts val="1200"/>
              </a:spcBef>
              <a:defRPr sz="3905" b="1" spc="-39">
                <a:solidFill>
                  <a:srgbClr val="000000"/>
                </a:solidFill>
              </a:defRPr>
            </a:pPr>
            <a:r>
              <a:t>        hbd &gt; 5,</a:t>
            </a:r>
          </a:p>
          <a:p>
            <a:pPr algn="l" defTabSz="586104">
              <a:spcBef>
                <a:spcPts val="1200"/>
              </a:spcBef>
              <a:defRPr sz="3905" b="1" spc="-39">
                <a:solidFill>
                  <a:srgbClr val="000000"/>
                </a:solidFill>
              </a:defRPr>
            </a:pPr>
            <a:r>
              <a:t>        hba &gt; 10,</a:t>
            </a:r>
          </a:p>
          <a:p>
            <a:pPr algn="l" defTabSz="586104">
              <a:spcBef>
                <a:spcPts val="1200"/>
              </a:spcBef>
              <a:defRPr sz="3905" b="1" spc="-39">
                <a:solidFill>
                  <a:srgbClr val="000000"/>
                </a:solidFill>
              </a:defRPr>
            </a:pPr>
            <a:r>
              <a:t>        mw &gt; 500</a:t>
            </a:r>
          </a:p>
          <a:p>
            <a:pPr algn="l" defTabSz="586104">
              <a:spcBef>
                <a:spcPts val="1200"/>
              </a:spcBef>
              <a:defRPr sz="3905" b="1" spc="-39">
                <a:solidFill>
                  <a:srgbClr val="000000"/>
                </a:solidFill>
              </a:defRPr>
            </a:pPr>
            <a:r>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ython scripts:"/>
          <p:cNvSpPr txBox="1">
            <a:spLocks noGrp="1"/>
          </p:cNvSpPr>
          <p:nvPr>
            <p:ph type="title"/>
          </p:nvPr>
        </p:nvSpPr>
        <p:spPr>
          <a:xfrm>
            <a:off x="1206500" y="658547"/>
            <a:ext cx="21971000" cy="1424253"/>
          </a:xfrm>
          <a:prstGeom prst="rect">
            <a:avLst/>
          </a:prstGeom>
        </p:spPr>
        <p:txBody>
          <a:bodyPr/>
          <a:lstStyle/>
          <a:p>
            <a:r>
              <a:t>Python scripts:</a:t>
            </a:r>
          </a:p>
        </p:txBody>
      </p:sp>
      <p:sp>
        <p:nvSpPr>
          <p:cNvPr id="195" name="rdkit_descriptors.p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rdkit_descriptors.py</a:t>
            </a:r>
          </a:p>
        </p:txBody>
      </p:sp>
      <p:sp>
        <p:nvSpPr>
          <p:cNvPr id="196" name="# Number of atoms…"/>
          <p:cNvSpPr txBox="1">
            <a:spLocks noGrp="1"/>
          </p:cNvSpPr>
          <p:nvPr>
            <p:ph type="body" sz="half" idx="1"/>
          </p:nvPr>
        </p:nvSpPr>
        <p:spPr>
          <a:xfrm>
            <a:off x="1206500" y="3529673"/>
            <a:ext cx="10899492" cy="9775234"/>
          </a:xfrm>
          <a:prstGeom prst="rect">
            <a:avLst/>
          </a:prstGeom>
        </p:spPr>
        <p:txBody>
          <a:bodyPr/>
          <a:lstStyle/>
          <a:p>
            <a:pPr defTabSz="495300">
              <a:spcBef>
                <a:spcPts val="1000"/>
              </a:spcBef>
              <a:defRPr sz="3300" b="1" spc="-33"/>
            </a:pPr>
            <a:r>
              <a:t> # Number of atoms</a:t>
            </a:r>
          </a:p>
          <a:p>
            <a:pPr defTabSz="495300">
              <a:spcBef>
                <a:spcPts val="1000"/>
              </a:spcBef>
              <a:defRPr sz="3300" b="1" spc="-33"/>
            </a:pPr>
            <a:r>
              <a:t>    natoms = mol.GetNumAtoms()</a:t>
            </a:r>
          </a:p>
          <a:p>
            <a:pPr defTabSz="495300">
              <a:spcBef>
                <a:spcPts val="1000"/>
              </a:spcBef>
              <a:defRPr sz="3300" b="1" spc="-33"/>
            </a:pPr>
            <a:endParaRPr/>
          </a:p>
          <a:p>
            <a:pPr defTabSz="495300">
              <a:spcBef>
                <a:spcPts val="1000"/>
              </a:spcBef>
              <a:defRPr sz="3300" b="1" spc="-33"/>
            </a:pPr>
            <a:r>
              <a:t>    return {</a:t>
            </a:r>
          </a:p>
          <a:p>
            <a:pPr defTabSz="495300">
              <a:spcBef>
                <a:spcPts val="1000"/>
              </a:spcBef>
              <a:defRPr sz="3300" b="1" spc="-33"/>
            </a:pPr>
            <a:r>
              <a:t>        'SMILES': smiles,</a:t>
            </a:r>
          </a:p>
          <a:p>
            <a:pPr defTabSz="495300">
              <a:spcBef>
                <a:spcPts val="1000"/>
              </a:spcBef>
              <a:defRPr sz="3300" b="1" spc="-33"/>
            </a:pPr>
            <a:r>
              <a:t>        'MolWt': round(mw, 2),</a:t>
            </a:r>
          </a:p>
          <a:p>
            <a:pPr defTabSz="495300">
              <a:spcBef>
                <a:spcPts val="1000"/>
              </a:spcBef>
              <a:defRPr sz="3300" b="1" spc="-33"/>
            </a:pPr>
            <a:r>
              <a:t>        'LogP': round(logp, 2),</a:t>
            </a:r>
          </a:p>
          <a:p>
            <a:pPr defTabSz="495300">
              <a:spcBef>
                <a:spcPts val="1000"/>
              </a:spcBef>
              <a:defRPr sz="3300" b="1" spc="-33"/>
            </a:pPr>
            <a:r>
              <a:t>        'HBD': hbd,</a:t>
            </a:r>
          </a:p>
          <a:p>
            <a:pPr defTabSz="495300">
              <a:spcBef>
                <a:spcPts val="1000"/>
              </a:spcBef>
              <a:defRPr sz="3300" b="1" spc="-33"/>
            </a:pPr>
            <a:r>
              <a:t>        'HBA': hba,</a:t>
            </a:r>
          </a:p>
          <a:p>
            <a:pPr defTabSz="495300">
              <a:spcBef>
                <a:spcPts val="1000"/>
              </a:spcBef>
              <a:defRPr sz="3300" b="1" spc="-33"/>
            </a:pPr>
            <a:r>
              <a:t>        'RotatableBonds': rot_bonds,</a:t>
            </a:r>
          </a:p>
          <a:p>
            <a:pPr defTabSz="495300">
              <a:spcBef>
                <a:spcPts val="1000"/>
              </a:spcBef>
              <a:defRPr sz="3300" b="1" spc="-33"/>
            </a:pPr>
            <a:r>
              <a:t>        'TPSA': round(tpsa, 2),</a:t>
            </a:r>
          </a:p>
          <a:p>
            <a:pPr defTabSz="495300">
              <a:spcBef>
                <a:spcPts val="1000"/>
              </a:spcBef>
              <a:defRPr sz="3300" b="1" spc="-33"/>
            </a:pPr>
            <a:r>
              <a:t>        'Volume': round(mol_vol, 2),</a:t>
            </a:r>
          </a:p>
          <a:p>
            <a:pPr defTabSz="495300">
              <a:spcBef>
                <a:spcPts val="1000"/>
              </a:spcBef>
              <a:defRPr sz="3300" b="1" spc="-33"/>
            </a:pPr>
            <a:r>
              <a:t>        'LipinskiViolations': violations,</a:t>
            </a:r>
          </a:p>
          <a:p>
            <a:pPr defTabSz="495300">
              <a:spcBef>
                <a:spcPts val="1000"/>
              </a:spcBef>
              <a:defRPr sz="3300" b="1" spc="-33"/>
            </a:pPr>
            <a:r>
              <a:t>        'NumAtoms': natoms</a:t>
            </a:r>
          </a:p>
          <a:p>
            <a:pPr defTabSz="495300">
              <a:spcBef>
                <a:spcPts val="1000"/>
              </a:spcBef>
              <a:defRPr sz="3300" b="1" spc="-33"/>
            </a:pPr>
            <a:r>
              <a:t>    }</a:t>
            </a:r>
          </a:p>
        </p:txBody>
      </p:sp>
      <p:sp>
        <p:nvSpPr>
          <p:cNvPr id="197" name="# Example usage: batch process…"/>
          <p:cNvSpPr txBox="1"/>
          <p:nvPr/>
        </p:nvSpPr>
        <p:spPr>
          <a:xfrm>
            <a:off x="11728351" y="3597904"/>
            <a:ext cx="11608972" cy="9638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462280">
              <a:spcBef>
                <a:spcPts val="1000"/>
              </a:spcBef>
              <a:defRPr sz="3080" b="1" spc="-30">
                <a:solidFill>
                  <a:srgbClr val="000000"/>
                </a:solidFill>
              </a:defRPr>
            </a:pPr>
            <a:r>
              <a:t># Example usage: batch process</a:t>
            </a:r>
          </a:p>
          <a:p>
            <a:pPr algn="l" defTabSz="462280">
              <a:spcBef>
                <a:spcPts val="1000"/>
              </a:spcBef>
              <a:defRPr sz="3080" b="1" spc="-30">
                <a:solidFill>
                  <a:srgbClr val="000000"/>
                </a:solidFill>
              </a:defRPr>
            </a:pPr>
            <a:r>
              <a:t>input_file = "p38_ligands.smi"</a:t>
            </a:r>
          </a:p>
          <a:p>
            <a:pPr algn="l" defTabSz="462280">
              <a:spcBef>
                <a:spcPts val="1000"/>
              </a:spcBef>
              <a:defRPr sz="3080" b="1" spc="-30">
                <a:solidFill>
                  <a:srgbClr val="000000"/>
                </a:solidFill>
              </a:defRPr>
            </a:pPr>
            <a:r>
              <a:t>output_file = "p38_output_descriptors.csv"</a:t>
            </a:r>
          </a:p>
          <a:p>
            <a:pPr algn="l" defTabSz="462280">
              <a:spcBef>
                <a:spcPts val="1000"/>
              </a:spcBef>
              <a:defRPr sz="3080" b="1" spc="-30">
                <a:solidFill>
                  <a:srgbClr val="000000"/>
                </a:solidFill>
              </a:defRPr>
            </a:pPr>
            <a:endParaRPr/>
          </a:p>
          <a:p>
            <a:pPr algn="l" defTabSz="462280">
              <a:spcBef>
                <a:spcPts val="1000"/>
              </a:spcBef>
              <a:defRPr sz="3080" b="1" spc="-30">
                <a:solidFill>
                  <a:srgbClr val="000000"/>
                </a:solidFill>
              </a:defRPr>
            </a:pPr>
            <a:r>
              <a:t>with open(input_file) as f, open(output_file, "w") as out:</a:t>
            </a:r>
          </a:p>
          <a:p>
            <a:pPr algn="l" defTabSz="462280">
              <a:spcBef>
                <a:spcPts val="1000"/>
              </a:spcBef>
              <a:defRPr sz="3080" b="1" spc="-30">
                <a:solidFill>
                  <a:srgbClr val="000000"/>
                </a:solidFill>
              </a:defRPr>
            </a:pPr>
            <a:r>
              <a:t>    headers = ["SMILES", "MolWt", "LogP", "HBD", "HBA", "RotatableBonds", "TPSA", "Volume", "LipinskiViolations", "NumAtoms"]</a:t>
            </a:r>
          </a:p>
          <a:p>
            <a:pPr algn="l" defTabSz="462280">
              <a:spcBef>
                <a:spcPts val="1000"/>
              </a:spcBef>
              <a:defRPr sz="3080" b="1" spc="-30">
                <a:solidFill>
                  <a:srgbClr val="000000"/>
                </a:solidFill>
              </a:defRPr>
            </a:pPr>
            <a:r>
              <a:t>    out.write("\t".join(headers) + "\n")</a:t>
            </a:r>
          </a:p>
          <a:p>
            <a:pPr algn="l" defTabSz="462280">
              <a:spcBef>
                <a:spcPts val="1000"/>
              </a:spcBef>
              <a:defRPr sz="3080" b="1" spc="-30">
                <a:solidFill>
                  <a:srgbClr val="000000"/>
                </a:solidFill>
              </a:defRPr>
            </a:pPr>
            <a:endParaRPr/>
          </a:p>
          <a:p>
            <a:pPr algn="l" defTabSz="462280">
              <a:spcBef>
                <a:spcPts val="1000"/>
              </a:spcBef>
              <a:defRPr sz="3080" b="1" spc="-30">
                <a:solidFill>
                  <a:srgbClr val="000000"/>
                </a:solidFill>
              </a:defRPr>
            </a:pPr>
            <a:r>
              <a:t>    for line in f:</a:t>
            </a:r>
          </a:p>
          <a:p>
            <a:pPr algn="l" defTabSz="462280">
              <a:spcBef>
                <a:spcPts val="1000"/>
              </a:spcBef>
              <a:defRPr sz="3080" b="1" spc="-30">
                <a:solidFill>
                  <a:srgbClr val="000000"/>
                </a:solidFill>
              </a:defRPr>
            </a:pPr>
            <a:r>
              <a:t>        smiles = line.strip().split()[0]</a:t>
            </a:r>
          </a:p>
          <a:p>
            <a:pPr algn="l" defTabSz="462280">
              <a:spcBef>
                <a:spcPts val="1000"/>
              </a:spcBef>
              <a:defRPr sz="3080" b="1" spc="-30">
                <a:solidFill>
                  <a:srgbClr val="000000"/>
                </a:solidFill>
              </a:defRPr>
            </a:pPr>
            <a:r>
              <a:t>        result = calculate_descriptors(smiles)</a:t>
            </a:r>
          </a:p>
          <a:p>
            <a:pPr algn="l" defTabSz="462280">
              <a:spcBef>
                <a:spcPts val="1000"/>
              </a:spcBef>
              <a:defRPr sz="3080" b="1" spc="-30">
                <a:solidFill>
                  <a:srgbClr val="000000"/>
                </a:solidFill>
              </a:defRPr>
            </a:pPr>
            <a:r>
              <a:t>        if result:</a:t>
            </a:r>
          </a:p>
          <a:p>
            <a:pPr algn="l" defTabSz="462280">
              <a:spcBef>
                <a:spcPts val="1000"/>
              </a:spcBef>
              <a:defRPr sz="3080" b="1" spc="-30">
                <a:solidFill>
                  <a:srgbClr val="000000"/>
                </a:solidFill>
              </a:defRPr>
            </a:pPr>
            <a:r>
              <a:t>            values = [str(result[h]) for h in headers]</a:t>
            </a:r>
          </a:p>
          <a:p>
            <a:pPr algn="l" defTabSz="462280">
              <a:spcBef>
                <a:spcPts val="1000"/>
              </a:spcBef>
              <a:defRPr sz="3080" b="1" spc="-30">
                <a:solidFill>
                  <a:srgbClr val="000000"/>
                </a:solidFill>
              </a:defRPr>
            </a:pPr>
            <a:r>
              <a:t>            out.write("\t".join(values) + "\n")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onclusions and perspectives"/>
          <p:cNvSpPr txBox="1">
            <a:spLocks noGrp="1"/>
          </p:cNvSpPr>
          <p:nvPr>
            <p:ph type="title"/>
          </p:nvPr>
        </p:nvSpPr>
        <p:spPr>
          <a:xfrm>
            <a:off x="1206500" y="660400"/>
            <a:ext cx="21971000" cy="1435100"/>
          </a:xfrm>
          <a:prstGeom prst="rect">
            <a:avLst/>
          </a:prstGeom>
        </p:spPr>
        <p:txBody>
          <a:bodyPr/>
          <a:lstStyle/>
          <a:p>
            <a:r>
              <a:t>Conclusions and perspectives</a:t>
            </a:r>
          </a:p>
        </p:txBody>
      </p:sp>
      <p:sp>
        <p:nvSpPr>
          <p:cNvPr id="200" name="Subtítulo de agenda"/>
          <p:cNvSpPr txBox="1">
            <a:spLocks noGrp="1"/>
          </p:cNvSpPr>
          <p:nvPr>
            <p:ph type="body" idx="21"/>
          </p:nvPr>
        </p:nvSpPr>
        <p:spPr>
          <a:prstGeom prst="rect">
            <a:avLst/>
          </a:prstGeom>
        </p:spPr>
        <p:txBody>
          <a:bodyPr/>
          <a:lstStyle/>
          <a:p>
            <a:endParaRPr/>
          </a:p>
        </p:txBody>
      </p:sp>
      <p:sp>
        <p:nvSpPr>
          <p:cNvPr id="201" name="Key Takeaways:…"/>
          <p:cNvSpPr txBox="1"/>
          <p:nvPr/>
        </p:nvSpPr>
        <p:spPr>
          <a:xfrm>
            <a:off x="1061724" y="1925183"/>
            <a:ext cx="22260553" cy="1176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11187" indent="-611187" algn="l" defTabSz="457200">
              <a:buSzPct val="100000"/>
              <a:buAutoNum type="arabicPeriod"/>
              <a:defRPr sz="4500" b="1">
                <a:solidFill>
                  <a:srgbClr val="000000"/>
                </a:solidFill>
                <a:latin typeface="Helvetica"/>
                <a:ea typeface="Helvetica"/>
                <a:cs typeface="Helvetica"/>
                <a:sym typeface="Helvetica"/>
              </a:defRPr>
            </a:pPr>
            <a:r>
              <a:t>Key Takeaways:</a:t>
            </a:r>
          </a:p>
          <a:p>
            <a:pPr algn="l" defTabSz="457200">
              <a:defRPr sz="4500">
                <a:solidFill>
                  <a:srgbClr val="000000"/>
                </a:solidFill>
                <a:latin typeface="Helvetica"/>
                <a:ea typeface="Helvetica"/>
                <a:cs typeface="Helvetica"/>
                <a:sym typeface="Helvetica"/>
              </a:defRPr>
            </a:pPr>
            <a:endParaRPr/>
          </a:p>
          <a:p>
            <a:pPr marL="1181100" lvl="1" indent="-571500" algn="l" defTabSz="457200">
              <a:buSzPct val="40000"/>
              <a:buBlip>
                <a:blip r:embed="rId2"/>
              </a:buBlip>
              <a:defRPr sz="4500">
                <a:solidFill>
                  <a:srgbClr val="000000"/>
                </a:solidFill>
                <a:latin typeface="Helvetica"/>
                <a:ea typeface="Helvetica"/>
                <a:cs typeface="Helvetica"/>
                <a:sym typeface="Helvetica"/>
              </a:defRPr>
            </a:pPr>
            <a:r>
              <a:t>In this term project, we could use the power of Python scripting to implement statistical and supervised machine learning models on a chosen dataset.</a:t>
            </a:r>
          </a:p>
          <a:p>
            <a:pPr marL="1181100" lvl="1" indent="-571500" algn="l" defTabSz="457200">
              <a:buSzPct val="40000"/>
              <a:buBlip>
                <a:blip r:embed="rId2"/>
              </a:buBlip>
              <a:defRPr sz="4500">
                <a:solidFill>
                  <a:srgbClr val="000000"/>
                </a:solidFill>
                <a:latin typeface="Helvetica"/>
                <a:ea typeface="Helvetica"/>
                <a:cs typeface="Helvetica"/>
                <a:sym typeface="Helvetica"/>
              </a:defRPr>
            </a:pPr>
            <a:r>
              <a:t>In our case, we could study a biological dataset comprising several compounds with bioactivity for eight proteins or molecular targets.</a:t>
            </a:r>
          </a:p>
          <a:p>
            <a:pPr marL="1181100" lvl="1" indent="-571500" algn="l" defTabSz="457200">
              <a:buSzPct val="40000"/>
              <a:buBlip>
                <a:blip r:embed="rId2"/>
              </a:buBlip>
              <a:defRPr sz="4500">
                <a:solidFill>
                  <a:srgbClr val="000000"/>
                </a:solidFill>
                <a:latin typeface="Helvetica"/>
                <a:ea typeface="Helvetica"/>
                <a:cs typeface="Helvetica"/>
                <a:sym typeface="Helvetica"/>
              </a:defRPr>
            </a:pPr>
            <a:r>
              <a:t>We developed a regression model with a good Pearson coefficient correlation to compare the experimental and computational binding free energies.</a:t>
            </a:r>
          </a:p>
          <a:p>
            <a:pPr marL="1181100" lvl="1" indent="-571500" algn="l" defTabSz="457200">
              <a:buSzPct val="40000"/>
              <a:buBlip>
                <a:blip r:embed="rId2"/>
              </a:buBlip>
              <a:defRPr sz="4500">
                <a:solidFill>
                  <a:srgbClr val="000000"/>
                </a:solidFill>
                <a:latin typeface="Helvetica"/>
                <a:ea typeface="Helvetica"/>
                <a:cs typeface="Helvetica"/>
                <a:sym typeface="Helvetica"/>
              </a:defRPr>
            </a:pPr>
            <a:r>
              <a:t>s. In a more challenging exercise, the dataset was complemented with several physicochemical features to implement a supervised machine learning model named Gaussian Naive Bayes classifier.</a:t>
            </a:r>
          </a:p>
          <a:p>
            <a:pPr marL="1181100" lvl="1" indent="-571500" algn="l" defTabSz="457200">
              <a:buSzPct val="40000"/>
              <a:buBlip>
                <a:blip r:embed="rId2"/>
              </a:buBlip>
              <a:defRPr sz="4500">
                <a:solidFill>
                  <a:srgbClr val="000000"/>
                </a:solidFill>
                <a:latin typeface="Helvetica"/>
                <a:ea typeface="Helvetica"/>
                <a:cs typeface="Helvetica"/>
                <a:sym typeface="Helvetica"/>
              </a:defRPr>
            </a:pPr>
            <a:endParaRPr/>
          </a:p>
          <a:p>
            <a:pPr marL="833437" indent="-833437" algn="l" defTabSz="457200">
              <a:buSzPct val="100000"/>
              <a:buAutoNum type="arabicPeriod" startAt="2"/>
              <a:defRPr sz="3300">
                <a:solidFill>
                  <a:srgbClr val="000000"/>
                </a:solidFill>
                <a:latin typeface="Helvetica"/>
                <a:ea typeface="Helvetica"/>
                <a:cs typeface="Helvetica"/>
                <a:sym typeface="Helvetica"/>
              </a:defRPr>
            </a:pPr>
            <a:r>
              <a:rPr sz="4500" b="1"/>
              <a:t>Future Work: </a:t>
            </a:r>
          </a:p>
          <a:p>
            <a:pPr marL="1181100" lvl="1" indent="-571500" algn="l" defTabSz="457200">
              <a:buSzPct val="123000"/>
              <a:buChar char="•"/>
              <a:defRPr sz="3300">
                <a:solidFill>
                  <a:srgbClr val="000000"/>
                </a:solidFill>
                <a:latin typeface="Helvetica"/>
                <a:ea typeface="Helvetica"/>
                <a:cs typeface="Helvetica"/>
                <a:sym typeface="Helvetica"/>
              </a:defRPr>
            </a:pPr>
            <a:r>
              <a:rPr sz="4500"/>
              <a:t>The classifier can be tested using several iterations with a random number and different proportions for training and test sets.</a:t>
            </a:r>
          </a:p>
          <a:p>
            <a:pPr marL="1181100" lvl="1" indent="-571500" algn="l" defTabSz="457200">
              <a:buSzPct val="123000"/>
              <a:buChar char="•"/>
              <a:defRPr sz="3300">
                <a:solidFill>
                  <a:srgbClr val="000000"/>
                </a:solidFill>
                <a:latin typeface="Helvetica"/>
                <a:ea typeface="Helvetica"/>
                <a:cs typeface="Helvetica"/>
                <a:sym typeface="Helvetica"/>
              </a:defRPr>
            </a:pPr>
            <a:r>
              <a:rPr sz="4500"/>
              <a:t>the metrics of the Gaussian NB model will be compared against another classifier available in the literature.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108000" b="-108000"/>
          </a:stretch>
        </a:blipFill>
        <a:effectLst/>
      </p:bgPr>
    </p:bg>
    <p:spTree>
      <p:nvGrpSpPr>
        <p:cNvPr id="1" name=""/>
        <p:cNvGrpSpPr/>
        <p:nvPr/>
      </p:nvGrpSpPr>
      <p:grpSpPr>
        <a:xfrm>
          <a:off x="0" y="0"/>
          <a:ext cx="0" cy="0"/>
          <a:chOff x="0" y="0"/>
          <a:chExt cx="0" cy="0"/>
        </a:xfrm>
      </p:grpSpPr>
      <p:sp>
        <p:nvSpPr>
          <p:cNvPr id="203" name="Thanks!"/>
          <p:cNvSpPr txBox="1">
            <a:spLocks noGrp="1"/>
          </p:cNvSpPr>
          <p:nvPr>
            <p:ph type="body" idx="1"/>
          </p:nvPr>
        </p:nvSpPr>
        <p:spPr>
          <a:prstGeom prst="rect">
            <a:avLst/>
          </a:prstGeom>
        </p:spPr>
        <p:txBody>
          <a:bodyPr/>
          <a:lstStyle/>
          <a:p>
            <a:r>
              <a:rPr>
                <a:solidFill>
                  <a:schemeClr val="bg1"/>
                </a:solidFill>
              </a:rPr>
              <a:t>Thanks</a:t>
            </a:r>
            <a:r>
              <a:t>!</a:t>
            </a:r>
          </a:p>
        </p:txBody>
      </p:sp>
      <p:sp>
        <p:nvSpPr>
          <p:cNvPr id="204" name="Sprints done, we deserve a beer!"/>
          <p:cNvSpPr txBox="1">
            <a:spLocks noGrp="1"/>
          </p:cNvSpPr>
          <p:nvPr>
            <p:ph type="body" idx="21"/>
          </p:nvPr>
        </p:nvSpPr>
        <p:spPr>
          <a:xfrm>
            <a:off x="3365500" y="11521846"/>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a:solidFill>
                  <a:schemeClr val="accent4">
                    <a:lumMod val="50000"/>
                  </a:schemeClr>
                </a:solidFill>
              </a:rPr>
              <a:t>Sprints done, we deserve a beer!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Dataset &amp; Features"/>
          <p:cNvSpPr txBox="1">
            <a:spLocks noGrp="1"/>
          </p:cNvSpPr>
          <p:nvPr>
            <p:ph type="title"/>
          </p:nvPr>
        </p:nvSpPr>
        <p:spPr>
          <a:xfrm>
            <a:off x="1206500" y="892290"/>
            <a:ext cx="21971000" cy="1435101"/>
          </a:xfrm>
          <a:prstGeom prst="rect">
            <a:avLst/>
          </a:prstGeom>
        </p:spPr>
        <p:txBody>
          <a:bodyPr/>
          <a:lstStyle/>
          <a:p>
            <a:r>
              <a:t>Dataset &amp; Features</a:t>
            </a:r>
          </a:p>
        </p:txBody>
      </p:sp>
      <p:sp>
        <p:nvSpPr>
          <p:cNvPr id="156" name="Subtítulo de agenda"/>
          <p:cNvSpPr txBox="1">
            <a:spLocks noGrp="1"/>
          </p:cNvSpPr>
          <p:nvPr>
            <p:ph type="body" idx="21"/>
          </p:nvPr>
        </p:nvSpPr>
        <p:spPr>
          <a:prstGeom prst="rect">
            <a:avLst/>
          </a:prstGeom>
        </p:spPr>
        <p:txBody>
          <a:bodyPr/>
          <a:lstStyle/>
          <a:p>
            <a:endParaRPr/>
          </a:p>
        </p:txBody>
      </p:sp>
      <p:sp>
        <p:nvSpPr>
          <p:cNvPr id="157" name="Protein-ligand binding:…"/>
          <p:cNvSpPr txBox="1">
            <a:spLocks noGrp="1"/>
          </p:cNvSpPr>
          <p:nvPr>
            <p:ph type="body" sz="half" idx="1"/>
          </p:nvPr>
        </p:nvSpPr>
        <p:spPr>
          <a:xfrm>
            <a:off x="1028699" y="3636417"/>
            <a:ext cx="11784062" cy="9647716"/>
          </a:xfrm>
          <a:prstGeom prst="rect">
            <a:avLst/>
          </a:prstGeom>
        </p:spPr>
        <p:txBody>
          <a:bodyPr/>
          <a:lstStyle/>
          <a:p>
            <a:pPr algn="just" defTabSz="544830">
              <a:spcBef>
                <a:spcPts val="1100"/>
              </a:spcBef>
              <a:defRPr sz="3630" b="1" spc="-36"/>
            </a:pPr>
            <a:r>
              <a:t>Protein-ligand binding:</a:t>
            </a:r>
          </a:p>
          <a:p>
            <a:pPr marL="461010" indent="-461010" algn="just" defTabSz="544830">
              <a:spcBef>
                <a:spcPts val="1100"/>
              </a:spcBef>
              <a:buSzPct val="123000"/>
              <a:buChar char="•"/>
              <a:defRPr sz="3630" spc="-36"/>
            </a:pPr>
            <a:r>
              <a:t>Collected from a publication from J. Am. Chem. Society (</a:t>
            </a:r>
            <a:r>
              <a:rPr u="sng">
                <a:hlinkClick r:id="rId2"/>
              </a:rPr>
              <a:t>https://pubs.acs.org/doi/10.1021/ja512751q</a:t>
            </a:r>
            <a:r>
              <a:t>)</a:t>
            </a:r>
          </a:p>
          <a:p>
            <a:pPr marL="461010" indent="-461010" algn="just" defTabSz="544830">
              <a:spcBef>
                <a:spcPts val="1100"/>
              </a:spcBef>
              <a:buSzPct val="123000"/>
              <a:buChar char="•"/>
              <a:defRPr sz="3630" spc="-36"/>
            </a:pPr>
            <a:r>
              <a:t>The authors reported a dataset of 212 ligands with experimental affinity (Exp. dG)  against 8 different proteins.</a:t>
            </a:r>
          </a:p>
          <a:p>
            <a:pPr marL="461010" indent="-461010" algn="just" defTabSz="544830">
              <a:spcBef>
                <a:spcPts val="1100"/>
              </a:spcBef>
              <a:buSzPct val="123000"/>
              <a:buChar char="•"/>
              <a:defRPr sz="3630" spc="-36"/>
            </a:pPr>
            <a:r>
              <a:t>The binding free energies (Pred. dG) are obtained using computational methods like FEP (Free Energy Perturbation) and molecular dynamics simulations.</a:t>
            </a:r>
          </a:p>
          <a:p>
            <a:pPr algn="just" defTabSz="544830">
              <a:spcBef>
                <a:spcPts val="1100"/>
              </a:spcBef>
              <a:defRPr sz="3630" b="1" spc="-36"/>
            </a:pPr>
            <a:r>
              <a:t>Variables:</a:t>
            </a:r>
          </a:p>
          <a:p>
            <a:pPr marL="461010" indent="-461010" algn="just" defTabSz="544830">
              <a:spcBef>
                <a:spcPts val="1100"/>
              </a:spcBef>
              <a:buSzPct val="40000"/>
              <a:buBlip>
                <a:blip r:embed="rId3"/>
              </a:buBlip>
              <a:defRPr sz="3630" spc="-36"/>
            </a:pPr>
            <a:r>
              <a:t>Nine physicochemical features obtained with RDkit: Molecular Weight (MW), HBD, HDA, Volume, TPSA, LogP, numberAtoms, rotatablebonds, Lipinskiviolations. </a:t>
            </a:r>
          </a:p>
          <a:p>
            <a:pPr marL="461010" indent="-461010" algn="just" defTabSz="544830">
              <a:spcBef>
                <a:spcPts val="1100"/>
              </a:spcBef>
              <a:buSzPct val="40000"/>
              <a:buBlip>
                <a:blip r:embed="rId3"/>
              </a:buBlip>
              <a:defRPr sz="3630" spc="-36"/>
            </a:pPr>
            <a:r>
              <a:t>Two binding free energy features: “Exp. dG” and “Pred. dG” in kcal/mol. </a:t>
            </a:r>
          </a:p>
        </p:txBody>
      </p:sp>
      <p:pic>
        <p:nvPicPr>
          <p:cNvPr id="158" name="Imagen" descr="Imagen"/>
          <p:cNvPicPr>
            <a:picLocks noChangeAspect="1"/>
          </p:cNvPicPr>
          <p:nvPr/>
        </p:nvPicPr>
        <p:blipFill>
          <a:blip r:embed="rId4"/>
          <a:stretch>
            <a:fillRect/>
          </a:stretch>
        </p:blipFill>
        <p:spPr>
          <a:xfrm>
            <a:off x="13346213" y="4905320"/>
            <a:ext cx="10459306" cy="527149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Objectives:…"/>
          <p:cNvSpPr txBox="1"/>
          <p:nvPr/>
        </p:nvSpPr>
        <p:spPr>
          <a:xfrm>
            <a:off x="681021" y="178189"/>
            <a:ext cx="23021959" cy="698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4300" b="1">
                <a:solidFill>
                  <a:srgbClr val="000000"/>
                </a:solidFill>
                <a:latin typeface="Helvetica"/>
                <a:ea typeface="Helvetica"/>
                <a:cs typeface="Helvetica"/>
                <a:sym typeface="Helvetica"/>
              </a:defRPr>
            </a:pPr>
            <a:r>
              <a:t>Objectives: </a:t>
            </a:r>
          </a:p>
          <a:p>
            <a:pPr marL="546100" indent="-546100" algn="l" defTabSz="457200">
              <a:buSzPct val="123000"/>
              <a:buChar char="•"/>
              <a:defRPr sz="4300">
                <a:solidFill>
                  <a:srgbClr val="000000"/>
                </a:solidFill>
                <a:latin typeface="Helvetica"/>
                <a:ea typeface="Helvetica"/>
                <a:cs typeface="Helvetica"/>
                <a:sym typeface="Helvetica"/>
              </a:defRPr>
            </a:pPr>
            <a:r>
              <a:t>Scrum 1 and 2 —&gt; To select the dataset and perform some exploratory data analysis.</a:t>
            </a:r>
          </a:p>
          <a:p>
            <a:pPr lvl="8" algn="l" defTabSz="457200">
              <a:defRPr sz="4300">
                <a:solidFill>
                  <a:srgbClr val="000000"/>
                </a:solidFill>
                <a:latin typeface="Helvetica"/>
                <a:ea typeface="Helvetica"/>
                <a:cs typeface="Helvetica"/>
                <a:sym typeface="Helvetica"/>
              </a:defRPr>
            </a:pPr>
            <a:r>
              <a:t>    —&gt; To create a correlation matrix and mutual information, feature selection     and pruning.</a:t>
            </a:r>
          </a:p>
          <a:p>
            <a:pPr marL="596900" indent="-596900" algn="l" defTabSz="457200">
              <a:buSzPct val="123000"/>
              <a:buChar char="•"/>
              <a:defRPr sz="4300">
                <a:solidFill>
                  <a:srgbClr val="000000"/>
                </a:solidFill>
                <a:latin typeface="Helvetica"/>
                <a:ea typeface="Helvetica"/>
                <a:cs typeface="Helvetica"/>
                <a:sym typeface="Helvetica"/>
              </a:defRPr>
            </a:pPr>
            <a:r>
              <a:t>Scrum 3 —&gt; To apply a supervised machine learning model to classify dataset.</a:t>
            </a:r>
          </a:p>
          <a:p>
            <a:pPr algn="l" defTabSz="457200">
              <a:defRPr sz="4700">
                <a:solidFill>
                  <a:srgbClr val="000000"/>
                </a:solidFill>
                <a:latin typeface="Helvetica"/>
                <a:ea typeface="Helvetica"/>
                <a:cs typeface="Helvetica"/>
                <a:sym typeface="Helvetica"/>
              </a:defRPr>
            </a:pPr>
            <a:endParaRPr/>
          </a:p>
          <a:p>
            <a:pPr algn="l" defTabSz="457200">
              <a:defRPr sz="3800" b="1">
                <a:solidFill>
                  <a:srgbClr val="000000"/>
                </a:solidFill>
                <a:latin typeface="Helvetica"/>
                <a:ea typeface="Helvetica"/>
                <a:cs typeface="Helvetica"/>
                <a:sym typeface="Helvetica"/>
              </a:defRPr>
            </a:pPr>
            <a:r>
              <a:t>Key Topics:</a:t>
            </a:r>
          </a:p>
          <a:p>
            <a:pPr marL="1028700" lvl="1" indent="-419100" algn="l" defTabSz="457200">
              <a:buSzPct val="123000"/>
              <a:buChar char="•"/>
              <a:defRPr sz="3000">
                <a:solidFill>
                  <a:srgbClr val="000000"/>
                </a:solidFill>
                <a:latin typeface="Helvetica"/>
                <a:ea typeface="Helvetica"/>
                <a:cs typeface="Helvetica"/>
                <a:sym typeface="Helvetica"/>
              </a:defRPr>
            </a:pPr>
            <a:r>
              <a:t>Regression analysis, Correlation matrix analysis, feature selection and pruning.</a:t>
            </a:r>
            <a:br/>
            <a:endParaRPr/>
          </a:p>
          <a:p>
            <a:pPr marL="1028700" lvl="1" indent="-419100" algn="l" defTabSz="457200">
              <a:buSzPct val="123000"/>
              <a:buChar char="•"/>
              <a:defRPr sz="3000">
                <a:solidFill>
                  <a:srgbClr val="000000"/>
                </a:solidFill>
                <a:latin typeface="Helvetica"/>
                <a:ea typeface="Helvetica"/>
                <a:cs typeface="Helvetica"/>
                <a:sym typeface="Helvetica"/>
              </a:defRPr>
            </a:pPr>
            <a:r>
              <a:t>Understanding of Python scripts and handling of Python libraries. </a:t>
            </a:r>
            <a:br/>
            <a:endParaRPr/>
          </a:p>
          <a:p>
            <a:pPr marL="1028700" lvl="1" indent="-419100" algn="l" defTabSz="457200">
              <a:buSzPct val="123000"/>
              <a:buChar char="•"/>
              <a:defRPr sz="3000">
                <a:solidFill>
                  <a:srgbClr val="000000"/>
                </a:solidFill>
                <a:latin typeface="Helvetica"/>
                <a:ea typeface="Helvetica"/>
                <a:cs typeface="Helvetica"/>
                <a:sym typeface="Helvetica"/>
              </a:defRPr>
            </a:pPr>
            <a:r>
              <a:t>Application and interpretation of supervised machine learning algorithm (Gaussian Naive-Bayes classifier). </a:t>
            </a:r>
          </a:p>
        </p:txBody>
      </p:sp>
      <p:pic>
        <p:nvPicPr>
          <p:cNvPr id="161" name="Imagen" descr="Imagen"/>
          <p:cNvPicPr>
            <a:picLocks noChangeAspect="1"/>
          </p:cNvPicPr>
          <p:nvPr/>
        </p:nvPicPr>
        <p:blipFill>
          <a:blip r:embed="rId2"/>
          <a:srcRect b="57163"/>
          <a:stretch>
            <a:fillRect/>
          </a:stretch>
        </p:blipFill>
        <p:spPr>
          <a:xfrm>
            <a:off x="-514789" y="7944779"/>
            <a:ext cx="14387909" cy="5719410"/>
          </a:xfrm>
          <a:prstGeom prst="rect">
            <a:avLst/>
          </a:prstGeom>
          <a:ln w="25400">
            <a:miter lim="400000"/>
          </a:ln>
          <a:effectLst>
            <a:outerShdw blurRad="254000" dist="127000" dir="5400000" rotWithShape="0">
              <a:srgbClr val="000000">
                <a:alpha val="70000"/>
              </a:srgbClr>
            </a:outerShdw>
          </a:effectLst>
        </p:spPr>
      </p:pic>
      <p:pic>
        <p:nvPicPr>
          <p:cNvPr id="162" name="Imagen" descr="Imagen"/>
          <p:cNvPicPr>
            <a:picLocks noChangeAspect="1"/>
          </p:cNvPicPr>
          <p:nvPr/>
        </p:nvPicPr>
        <p:blipFill>
          <a:blip r:embed="rId2"/>
          <a:srcRect t="40895" r="4968" b="991"/>
          <a:stretch>
            <a:fillRect/>
          </a:stretch>
        </p:blipFill>
        <p:spPr>
          <a:xfrm>
            <a:off x="12969106" y="7223557"/>
            <a:ext cx="11490734" cy="6520647"/>
          </a:xfrm>
          <a:prstGeom prst="rect">
            <a:avLst/>
          </a:prstGeom>
          <a:ln w="25400">
            <a:miter lim="400000"/>
          </a:ln>
          <a:effectLst>
            <a:outerShdw blurRad="254000" dist="127000" dir="5400000" rotWithShape="0">
              <a:srgbClr val="000000">
                <a:alpha val="70000"/>
              </a:srgbClr>
            </a:outerShdw>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Imagen" descr="Imagen"/>
          <p:cNvPicPr>
            <a:picLocks noChangeAspect="1"/>
          </p:cNvPicPr>
          <p:nvPr/>
        </p:nvPicPr>
        <p:blipFill>
          <a:blip r:embed="rId2"/>
          <a:stretch>
            <a:fillRect/>
          </a:stretch>
        </p:blipFill>
        <p:spPr>
          <a:xfrm>
            <a:off x="4231399" y="78550"/>
            <a:ext cx="15266955" cy="13658998"/>
          </a:xfrm>
          <a:prstGeom prst="rect">
            <a:avLst/>
          </a:prstGeom>
          <a:ln w="12700">
            <a:miter lim="400000"/>
          </a:ln>
        </p:spPr>
      </p:pic>
      <p:sp>
        <p:nvSpPr>
          <p:cNvPr id="165" name="Results:"/>
          <p:cNvSpPr txBox="1">
            <a:spLocks noGrp="1"/>
          </p:cNvSpPr>
          <p:nvPr>
            <p:ph type="title" idx="4294967295"/>
          </p:nvPr>
        </p:nvSpPr>
        <p:spPr>
          <a:xfrm>
            <a:off x="551267" y="364912"/>
            <a:ext cx="21971001" cy="1424253"/>
          </a:xfrm>
          <a:prstGeom prst="rect">
            <a:avLst/>
          </a:prstGeom>
        </p:spPr>
        <p:txBody>
          <a:bodyPr/>
          <a:lstStyle/>
          <a:p>
            <a:r>
              <a:t>Results: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sults:"/>
          <p:cNvSpPr txBox="1">
            <a:spLocks noGrp="1"/>
          </p:cNvSpPr>
          <p:nvPr>
            <p:ph type="title" idx="4294967295"/>
          </p:nvPr>
        </p:nvSpPr>
        <p:spPr>
          <a:xfrm>
            <a:off x="551267" y="364912"/>
            <a:ext cx="21971001" cy="1424253"/>
          </a:xfrm>
          <a:prstGeom prst="rect">
            <a:avLst/>
          </a:prstGeom>
        </p:spPr>
        <p:txBody>
          <a:bodyPr/>
          <a:lstStyle/>
          <a:p>
            <a:r>
              <a:t>Results:</a:t>
            </a:r>
          </a:p>
        </p:txBody>
      </p:sp>
      <p:pic>
        <p:nvPicPr>
          <p:cNvPr id="168" name="Imagen" descr="Imagen"/>
          <p:cNvPicPr>
            <a:picLocks noChangeAspect="1"/>
          </p:cNvPicPr>
          <p:nvPr/>
        </p:nvPicPr>
        <p:blipFill>
          <a:blip r:embed="rId2"/>
          <a:stretch>
            <a:fillRect/>
          </a:stretch>
        </p:blipFill>
        <p:spPr>
          <a:xfrm>
            <a:off x="5006047" y="506345"/>
            <a:ext cx="17106883" cy="1270331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sults:"/>
          <p:cNvSpPr txBox="1">
            <a:spLocks noGrp="1"/>
          </p:cNvSpPr>
          <p:nvPr>
            <p:ph type="title" idx="4294967295"/>
          </p:nvPr>
        </p:nvSpPr>
        <p:spPr>
          <a:xfrm>
            <a:off x="551267" y="364912"/>
            <a:ext cx="21971001" cy="1424253"/>
          </a:xfrm>
          <a:prstGeom prst="rect">
            <a:avLst/>
          </a:prstGeom>
        </p:spPr>
        <p:txBody>
          <a:bodyPr/>
          <a:lstStyle/>
          <a:p>
            <a:r>
              <a:t>Results:</a:t>
            </a:r>
          </a:p>
        </p:txBody>
      </p:sp>
      <p:pic>
        <p:nvPicPr>
          <p:cNvPr id="171" name="Imagen" descr="Imagen"/>
          <p:cNvPicPr>
            <a:picLocks noChangeAspect="1"/>
          </p:cNvPicPr>
          <p:nvPr/>
        </p:nvPicPr>
        <p:blipFill>
          <a:blip r:embed="rId2"/>
          <a:stretch>
            <a:fillRect/>
          </a:stretch>
        </p:blipFill>
        <p:spPr>
          <a:xfrm>
            <a:off x="9150703" y="376014"/>
            <a:ext cx="12990482" cy="12963972"/>
          </a:xfrm>
          <a:prstGeom prst="rect">
            <a:avLst/>
          </a:prstGeom>
          <a:ln w="12700">
            <a:miter lim="400000"/>
          </a:ln>
        </p:spPr>
      </p:pic>
      <p:sp>
        <p:nvSpPr>
          <p:cNvPr id="172" name="Regression analysis:…"/>
          <p:cNvSpPr txBox="1">
            <a:spLocks noGrp="1"/>
          </p:cNvSpPr>
          <p:nvPr>
            <p:ph type="body" sz="half" idx="1"/>
          </p:nvPr>
        </p:nvSpPr>
        <p:spPr>
          <a:xfrm>
            <a:off x="457662" y="2497427"/>
            <a:ext cx="8716034" cy="9970453"/>
          </a:xfrm>
          <a:prstGeom prst="rect">
            <a:avLst/>
          </a:prstGeom>
        </p:spPr>
        <p:txBody>
          <a:bodyPr anchor="t"/>
          <a:lstStyle/>
          <a:p>
            <a:pPr algn="just" defTabSz="742950">
              <a:lnSpc>
                <a:spcPct val="100000"/>
              </a:lnSpc>
              <a:spcBef>
                <a:spcPts val="1600"/>
              </a:spcBef>
              <a:defRPr sz="4950" b="1" spc="-49">
                <a:latin typeface="+mn-lt"/>
                <a:ea typeface="+mn-ea"/>
                <a:cs typeface="+mn-cs"/>
                <a:sym typeface="Helvetica Neue"/>
              </a:defRPr>
            </a:pPr>
            <a:r>
              <a:t>Regression analysis:</a:t>
            </a:r>
          </a:p>
          <a:p>
            <a:pPr marL="628650" indent="-628650" algn="just" defTabSz="742950">
              <a:lnSpc>
                <a:spcPct val="100000"/>
              </a:lnSpc>
              <a:spcBef>
                <a:spcPts val="1600"/>
              </a:spcBef>
              <a:buSzPct val="123000"/>
              <a:buChar char="•"/>
              <a:defRPr sz="4950" spc="-49">
                <a:latin typeface="+mn-lt"/>
                <a:ea typeface="+mn-ea"/>
                <a:cs typeface="+mn-cs"/>
                <a:sym typeface="Helvetica Neue"/>
              </a:defRPr>
            </a:pPr>
            <a:r>
              <a:t>Two features were selected for regression analysis: “Exp.dG” and “Pred. dG”. </a:t>
            </a:r>
          </a:p>
          <a:p>
            <a:pPr marL="628650" indent="-628650" algn="just" defTabSz="742950">
              <a:lnSpc>
                <a:spcPct val="100000"/>
              </a:lnSpc>
              <a:spcBef>
                <a:spcPts val="1600"/>
              </a:spcBef>
              <a:buSzPct val="123000"/>
              <a:buChar char="•"/>
              <a:defRPr sz="4950" spc="-49">
                <a:latin typeface="+mn-lt"/>
                <a:ea typeface="+mn-ea"/>
                <a:cs typeface="+mn-cs"/>
                <a:sym typeface="Helvetica Neue"/>
              </a:defRPr>
            </a:pPr>
            <a:r>
              <a:t>Pearson correlation coefficient obtained was 0.83. </a:t>
            </a:r>
          </a:p>
          <a:p>
            <a:pPr marL="628650" indent="-628650" algn="just" defTabSz="742950">
              <a:lnSpc>
                <a:spcPct val="100000"/>
              </a:lnSpc>
              <a:spcBef>
                <a:spcPts val="1600"/>
              </a:spcBef>
              <a:buSzPct val="123000"/>
              <a:buChar char="•"/>
              <a:defRPr sz="4950" spc="-49">
                <a:latin typeface="+mn-lt"/>
                <a:ea typeface="+mn-ea"/>
                <a:cs typeface="+mn-cs"/>
                <a:sym typeface="Helvetica Neue"/>
              </a:defRPr>
            </a:pPr>
            <a:r>
              <a:t>This result means that one would predict the exp. activity of a new compound using the binding free energy obtained computationally.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sults:"/>
          <p:cNvSpPr txBox="1">
            <a:spLocks noGrp="1"/>
          </p:cNvSpPr>
          <p:nvPr>
            <p:ph type="title" idx="4294967295"/>
          </p:nvPr>
        </p:nvSpPr>
        <p:spPr>
          <a:xfrm>
            <a:off x="551267" y="364912"/>
            <a:ext cx="21971001" cy="1424253"/>
          </a:xfrm>
          <a:prstGeom prst="rect">
            <a:avLst/>
          </a:prstGeom>
        </p:spPr>
        <p:txBody>
          <a:bodyPr/>
          <a:lstStyle/>
          <a:p>
            <a:r>
              <a:t>Results:</a:t>
            </a:r>
          </a:p>
        </p:txBody>
      </p:sp>
      <p:pic>
        <p:nvPicPr>
          <p:cNvPr id="175" name="Imagen" descr="Imagen"/>
          <p:cNvPicPr>
            <a:picLocks noChangeAspect="1"/>
          </p:cNvPicPr>
          <p:nvPr/>
        </p:nvPicPr>
        <p:blipFill>
          <a:blip r:embed="rId2"/>
          <a:stretch>
            <a:fillRect/>
          </a:stretch>
        </p:blipFill>
        <p:spPr>
          <a:xfrm>
            <a:off x="-64524" y="2034686"/>
            <a:ext cx="11319945" cy="8933686"/>
          </a:xfrm>
          <a:prstGeom prst="rect">
            <a:avLst/>
          </a:prstGeom>
          <a:ln w="12700">
            <a:miter lim="400000"/>
          </a:ln>
        </p:spPr>
      </p:pic>
      <p:pic>
        <p:nvPicPr>
          <p:cNvPr id="176" name="Imagen" descr="Imagen"/>
          <p:cNvPicPr>
            <a:picLocks noChangeAspect="1"/>
          </p:cNvPicPr>
          <p:nvPr/>
        </p:nvPicPr>
        <p:blipFill>
          <a:blip r:embed="rId3"/>
          <a:stretch>
            <a:fillRect/>
          </a:stretch>
        </p:blipFill>
        <p:spPr>
          <a:xfrm>
            <a:off x="11393148" y="2018241"/>
            <a:ext cx="11602641" cy="9156790"/>
          </a:xfrm>
          <a:prstGeom prst="rect">
            <a:avLst/>
          </a:prstGeom>
          <a:ln w="12700">
            <a:miter lim="400000"/>
          </a:ln>
        </p:spPr>
      </p:pic>
      <p:sp>
        <p:nvSpPr>
          <p:cNvPr id="177" name="Variance and Covariance :…"/>
          <p:cNvSpPr txBox="1">
            <a:spLocks noGrp="1"/>
          </p:cNvSpPr>
          <p:nvPr>
            <p:ph type="body" sz="half" idx="1"/>
          </p:nvPr>
        </p:nvSpPr>
        <p:spPr>
          <a:xfrm>
            <a:off x="1300104" y="10781434"/>
            <a:ext cx="21783792" cy="3451774"/>
          </a:xfrm>
          <a:prstGeom prst="rect">
            <a:avLst/>
          </a:prstGeom>
        </p:spPr>
        <p:txBody>
          <a:bodyPr anchor="t"/>
          <a:lstStyle/>
          <a:p>
            <a:pPr algn="just" defTabSz="569594">
              <a:lnSpc>
                <a:spcPct val="100000"/>
              </a:lnSpc>
              <a:spcBef>
                <a:spcPts val="1200"/>
              </a:spcBef>
              <a:defRPr sz="3795" b="1" spc="-37">
                <a:latin typeface="+mn-lt"/>
                <a:ea typeface="+mn-ea"/>
                <a:cs typeface="+mn-cs"/>
                <a:sym typeface="Helvetica Neue"/>
              </a:defRPr>
            </a:pPr>
            <a:r>
              <a:t>Variance and Covariance :</a:t>
            </a:r>
          </a:p>
          <a:p>
            <a:pPr marL="481965" indent="-481965" algn="just" defTabSz="569594">
              <a:lnSpc>
                <a:spcPct val="100000"/>
              </a:lnSpc>
              <a:spcBef>
                <a:spcPts val="1200"/>
              </a:spcBef>
              <a:buSzPct val="123000"/>
              <a:buChar char="•"/>
              <a:defRPr sz="3795" spc="-37">
                <a:latin typeface="+mn-lt"/>
                <a:ea typeface="+mn-ea"/>
                <a:cs typeface="+mn-cs"/>
                <a:sym typeface="Helvetica Neue"/>
              </a:defRPr>
            </a:pPr>
            <a:r>
              <a:t>Two features analyzed: “Exp.dG” and “Pred. dG”.  Their variance were 1.78 and 2.60 respectively.</a:t>
            </a:r>
          </a:p>
          <a:p>
            <a:pPr marL="481965" indent="-481965" algn="just" defTabSz="569594">
              <a:lnSpc>
                <a:spcPct val="100000"/>
              </a:lnSpc>
              <a:spcBef>
                <a:spcPts val="1200"/>
              </a:spcBef>
              <a:buSzPct val="123000"/>
              <a:buChar char="•"/>
              <a:defRPr sz="3795" spc="-37">
                <a:latin typeface="+mn-lt"/>
                <a:ea typeface="+mn-ea"/>
                <a:cs typeface="+mn-cs"/>
                <a:sym typeface="Helvetica Neue"/>
              </a:defRPr>
            </a:pPr>
            <a:r>
              <a:t>Covariance for the same two features was 1.76. A positive value means a positive relationship between variables.</a:t>
            </a:r>
          </a:p>
        </p:txBody>
      </p:sp>
      <p:sp>
        <p:nvSpPr>
          <p:cNvPr id="178" name="“Exp. dG”"/>
          <p:cNvSpPr txBox="1"/>
          <p:nvPr/>
        </p:nvSpPr>
        <p:spPr>
          <a:xfrm>
            <a:off x="-114129" y="2803641"/>
            <a:ext cx="4975505" cy="1566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lvl="4" indent="1737360" algn="just" defTabSz="784225">
              <a:spcBef>
                <a:spcPts val="1700"/>
              </a:spcBef>
              <a:defRPr sz="5225" b="1" spc="-52">
                <a:solidFill>
                  <a:srgbClr val="000000"/>
                </a:solidFill>
              </a:defRPr>
            </a:pPr>
            <a:r>
              <a:t>“Exp. dG”</a:t>
            </a:r>
          </a:p>
        </p:txBody>
      </p:sp>
      <p:sp>
        <p:nvSpPr>
          <p:cNvPr id="179" name="“Pred. dG”"/>
          <p:cNvSpPr txBox="1"/>
          <p:nvPr/>
        </p:nvSpPr>
        <p:spPr>
          <a:xfrm>
            <a:off x="11268825" y="2657822"/>
            <a:ext cx="4975505" cy="1566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lvl="4" indent="1591055" algn="just" defTabSz="718184">
              <a:spcBef>
                <a:spcPts val="1500"/>
              </a:spcBef>
              <a:defRPr sz="4785" b="1" spc="-47">
                <a:solidFill>
                  <a:srgbClr val="000000"/>
                </a:solidFill>
              </a:defRPr>
            </a:pPr>
            <a:r>
              <a:t>“Pred. dG”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sults:"/>
          <p:cNvSpPr txBox="1">
            <a:spLocks noGrp="1"/>
          </p:cNvSpPr>
          <p:nvPr>
            <p:ph type="title" idx="4294967295"/>
          </p:nvPr>
        </p:nvSpPr>
        <p:spPr>
          <a:xfrm>
            <a:off x="551267" y="364912"/>
            <a:ext cx="21971001" cy="1424253"/>
          </a:xfrm>
          <a:prstGeom prst="rect">
            <a:avLst/>
          </a:prstGeom>
        </p:spPr>
        <p:txBody>
          <a:bodyPr/>
          <a:lstStyle/>
          <a:p>
            <a:r>
              <a:t>Results:</a:t>
            </a:r>
          </a:p>
        </p:txBody>
      </p:sp>
      <p:sp>
        <p:nvSpPr>
          <p:cNvPr id="182" name="Gaussian Naive-Bayes classifier:…"/>
          <p:cNvSpPr txBox="1">
            <a:spLocks noGrp="1"/>
          </p:cNvSpPr>
          <p:nvPr>
            <p:ph type="body" sz="half" idx="1"/>
          </p:nvPr>
        </p:nvSpPr>
        <p:spPr>
          <a:xfrm>
            <a:off x="1300104" y="7663792"/>
            <a:ext cx="22279120" cy="5443921"/>
          </a:xfrm>
          <a:prstGeom prst="rect">
            <a:avLst/>
          </a:prstGeom>
        </p:spPr>
        <p:txBody>
          <a:bodyPr anchor="t"/>
          <a:lstStyle/>
          <a:p>
            <a:pPr algn="just" defTabSz="470534">
              <a:lnSpc>
                <a:spcPct val="100000"/>
              </a:lnSpc>
              <a:spcBef>
                <a:spcPts val="1000"/>
              </a:spcBef>
              <a:defRPr sz="3135" b="1" spc="-31">
                <a:latin typeface="+mn-lt"/>
                <a:ea typeface="+mn-ea"/>
                <a:cs typeface="+mn-cs"/>
                <a:sym typeface="Helvetica Neue"/>
              </a:defRPr>
            </a:pPr>
            <a:r>
              <a:t>Gaussian Naive-Bayes classifier:</a:t>
            </a:r>
          </a:p>
          <a:p>
            <a:pPr marL="398145" indent="-398145" algn="just" defTabSz="470534">
              <a:lnSpc>
                <a:spcPct val="100000"/>
              </a:lnSpc>
              <a:spcBef>
                <a:spcPts val="1000"/>
              </a:spcBef>
              <a:buSzPct val="123000"/>
              <a:buChar char="•"/>
              <a:defRPr sz="3135" spc="-31">
                <a:latin typeface="+mn-lt"/>
                <a:ea typeface="+mn-ea"/>
                <a:cs typeface="+mn-cs"/>
                <a:sym typeface="Helvetica Neue"/>
              </a:defRPr>
            </a:pPr>
            <a:r>
              <a:t>The target feature "Exp. dG" was converted into a binary variable where 1 means active and 0 means inactive. To do so, we established a threshold for "Exp. dG" values, where values below -7.0 kcal/mol were considered active (value 1); otherwise, the compound is inactive (value 0).</a:t>
            </a:r>
          </a:p>
          <a:p>
            <a:pPr marL="398145" indent="-398145" algn="just" defTabSz="470534">
              <a:lnSpc>
                <a:spcPct val="100000"/>
              </a:lnSpc>
              <a:spcBef>
                <a:spcPts val="1000"/>
              </a:spcBef>
              <a:buSzPct val="123000"/>
              <a:buChar char="•"/>
              <a:defRPr sz="3135" spc="-31">
                <a:latin typeface="+mn-lt"/>
                <a:ea typeface="+mn-ea"/>
                <a:cs typeface="+mn-cs"/>
                <a:sym typeface="Helvetica Neue"/>
              </a:defRPr>
            </a:pPr>
            <a:r>
              <a:t>Some categorical and numerical features (columns) were dropped from the dataset because the Gaussian NB model deals only with numerical values. For instance, the features "SMILES", "ID", and "Pred. dG" did not take part in this analysis.</a:t>
            </a:r>
          </a:p>
          <a:p>
            <a:pPr marL="398145" indent="-398145" algn="just" defTabSz="470534">
              <a:lnSpc>
                <a:spcPct val="100000"/>
              </a:lnSpc>
              <a:spcBef>
                <a:spcPts val="1000"/>
              </a:spcBef>
              <a:buSzPct val="123000"/>
              <a:buChar char="•"/>
              <a:defRPr sz="3135" spc="-31">
                <a:latin typeface="+mn-lt"/>
                <a:ea typeface="+mn-ea"/>
                <a:cs typeface="+mn-cs"/>
                <a:sym typeface="Helvetica Neue"/>
              </a:defRPr>
            </a:pPr>
            <a:r>
              <a:t>We checked the dataset to find missing data points.</a:t>
            </a:r>
          </a:p>
          <a:p>
            <a:pPr marL="398145" indent="-398145" algn="just" defTabSz="470534">
              <a:lnSpc>
                <a:spcPct val="100000"/>
              </a:lnSpc>
              <a:spcBef>
                <a:spcPts val="1000"/>
              </a:spcBef>
              <a:buSzPct val="123000"/>
              <a:buChar char="•"/>
              <a:defRPr sz="3135" spc="-31">
                <a:latin typeface="+mn-lt"/>
                <a:ea typeface="+mn-ea"/>
                <a:cs typeface="+mn-cs"/>
                <a:sym typeface="Helvetica Neue"/>
              </a:defRPr>
            </a:pPr>
            <a:r>
              <a:t>The features were assigned to the X and Y axes. The features MolWt, LogP, HBD, HBA, RotatableBonds, TPSA, Volume, LipinskiViolations, and NumAtoms were assigned to the X-axis, and the target feature "Exp. dG" was assigned to the Y-axis.</a:t>
            </a:r>
          </a:p>
        </p:txBody>
      </p:sp>
      <p:pic>
        <p:nvPicPr>
          <p:cNvPr id="183" name="Imagen" descr="Imagen"/>
          <p:cNvPicPr>
            <a:picLocks noChangeAspect="1"/>
          </p:cNvPicPr>
          <p:nvPr/>
        </p:nvPicPr>
        <p:blipFill>
          <a:blip r:embed="rId2"/>
          <a:stretch>
            <a:fillRect/>
          </a:stretch>
        </p:blipFill>
        <p:spPr>
          <a:xfrm>
            <a:off x="1596645" y="2039982"/>
            <a:ext cx="21783792" cy="483530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sults:"/>
          <p:cNvSpPr txBox="1">
            <a:spLocks noGrp="1"/>
          </p:cNvSpPr>
          <p:nvPr>
            <p:ph type="title" idx="4294967295"/>
          </p:nvPr>
        </p:nvSpPr>
        <p:spPr>
          <a:xfrm>
            <a:off x="551267" y="364912"/>
            <a:ext cx="21971001" cy="1424253"/>
          </a:xfrm>
          <a:prstGeom prst="rect">
            <a:avLst/>
          </a:prstGeom>
        </p:spPr>
        <p:txBody>
          <a:bodyPr/>
          <a:lstStyle/>
          <a:p>
            <a:r>
              <a:t>Results:</a:t>
            </a:r>
          </a:p>
        </p:txBody>
      </p:sp>
      <p:sp>
        <p:nvSpPr>
          <p:cNvPr id="186" name="Gaussian Naive-Bayes classifier:…"/>
          <p:cNvSpPr txBox="1">
            <a:spLocks noGrp="1"/>
          </p:cNvSpPr>
          <p:nvPr>
            <p:ph type="body" sz="half" idx="1"/>
          </p:nvPr>
        </p:nvSpPr>
        <p:spPr>
          <a:xfrm>
            <a:off x="1066092" y="2421933"/>
            <a:ext cx="9958652" cy="9893915"/>
          </a:xfrm>
          <a:prstGeom prst="rect">
            <a:avLst/>
          </a:prstGeom>
        </p:spPr>
        <p:txBody>
          <a:bodyPr anchor="t"/>
          <a:lstStyle/>
          <a:p>
            <a:pPr algn="just" defTabSz="594360">
              <a:lnSpc>
                <a:spcPct val="100000"/>
              </a:lnSpc>
              <a:spcBef>
                <a:spcPts val="1200"/>
              </a:spcBef>
              <a:defRPr sz="3960" b="1" spc="-39">
                <a:latin typeface="+mn-lt"/>
                <a:ea typeface="+mn-ea"/>
                <a:cs typeface="+mn-cs"/>
                <a:sym typeface="Helvetica Neue"/>
              </a:defRPr>
            </a:pPr>
            <a:r>
              <a:t>Gaussian Naive-Bayes classifier:</a:t>
            </a:r>
          </a:p>
          <a:p>
            <a:pPr marL="502920" indent="-502920" algn="just" defTabSz="594360">
              <a:lnSpc>
                <a:spcPct val="100000"/>
              </a:lnSpc>
              <a:spcBef>
                <a:spcPts val="1200"/>
              </a:spcBef>
              <a:buSzPct val="123000"/>
              <a:buChar char="•"/>
              <a:defRPr sz="3960" spc="-39">
                <a:latin typeface="+mn-lt"/>
                <a:ea typeface="+mn-ea"/>
                <a:cs typeface="+mn-cs"/>
                <a:sym typeface="Helvetica Neue"/>
              </a:defRPr>
            </a:pPr>
            <a:r>
              <a:t>Then, the data set was split into training (70%) and test (30%) datasets, and the Gaussian NB classifier was applied to the training dataset using the scikit-learn module “sklearn.naive_bayes.”</a:t>
            </a:r>
          </a:p>
          <a:p>
            <a:pPr marL="502920" indent="-502920" algn="just" defTabSz="594360">
              <a:lnSpc>
                <a:spcPct val="100000"/>
              </a:lnSpc>
              <a:spcBef>
                <a:spcPts val="1200"/>
              </a:spcBef>
              <a:buSzPct val="123000"/>
              <a:buChar char="•"/>
              <a:defRPr sz="3960" spc="-39">
                <a:latin typeface="+mn-lt"/>
                <a:ea typeface="+mn-ea"/>
                <a:cs typeface="+mn-cs"/>
                <a:sym typeface="Helvetica Neue"/>
              </a:defRPr>
            </a:pPr>
            <a:r>
              <a:t>The results suggest that the Gaussian NB classifier is accurate 78% and has an F1 score of 72%.</a:t>
            </a:r>
          </a:p>
          <a:p>
            <a:pPr marL="502920" indent="-502920" algn="just" defTabSz="594360">
              <a:lnSpc>
                <a:spcPct val="100000"/>
              </a:lnSpc>
              <a:spcBef>
                <a:spcPts val="1200"/>
              </a:spcBef>
              <a:buSzPct val="123000"/>
              <a:buChar char="•"/>
              <a:defRPr sz="3960" spc="-39">
                <a:latin typeface="+mn-lt"/>
                <a:ea typeface="+mn-ea"/>
                <a:cs typeface="+mn-cs"/>
                <a:sym typeface="Helvetica Neue"/>
              </a:defRPr>
            </a:pPr>
            <a:r>
              <a:t>The confusion matrix can give a clearer picture of the predicted categories achieved by the Gaussian NB classifier. </a:t>
            </a:r>
          </a:p>
          <a:p>
            <a:pPr marL="502920" indent="-502920" algn="just" defTabSz="594360">
              <a:lnSpc>
                <a:spcPct val="100000"/>
              </a:lnSpc>
              <a:spcBef>
                <a:spcPts val="1200"/>
              </a:spcBef>
              <a:buSzPct val="123000"/>
              <a:buChar char="•"/>
              <a:defRPr sz="3960" spc="-39">
                <a:latin typeface="+mn-lt"/>
                <a:ea typeface="+mn-ea"/>
                <a:cs typeface="+mn-cs"/>
                <a:sym typeface="Helvetica Neue"/>
              </a:defRPr>
            </a:pPr>
            <a:r>
              <a:t>From 64 compounds in the test dataset, 49 are predicted as TP, 12 as TN, 2 as FP, and 1 as FN.</a:t>
            </a:r>
          </a:p>
        </p:txBody>
      </p:sp>
      <p:pic>
        <p:nvPicPr>
          <p:cNvPr id="187" name="Imagen" descr="Imagen"/>
          <p:cNvPicPr>
            <a:picLocks noChangeAspect="1"/>
          </p:cNvPicPr>
          <p:nvPr/>
        </p:nvPicPr>
        <p:blipFill>
          <a:blip r:embed="rId2"/>
          <a:stretch>
            <a:fillRect/>
          </a:stretch>
        </p:blipFill>
        <p:spPr>
          <a:xfrm>
            <a:off x="11200978" y="1708076"/>
            <a:ext cx="13130117" cy="11321629"/>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21_BasicWhite</vt:lpstr>
      <vt:lpstr>"Statistical and Supervised machine learning models on a protein-ligand dataset“ </vt:lpstr>
      <vt:lpstr>Dataset &amp; Features</vt:lpstr>
      <vt:lpstr>PowerPoint Presentation</vt:lpstr>
      <vt:lpstr>Results:</vt:lpstr>
      <vt:lpstr>Results:</vt:lpstr>
      <vt:lpstr>Results:</vt:lpstr>
      <vt:lpstr>Results:</vt:lpstr>
      <vt:lpstr>Results:</vt:lpstr>
      <vt:lpstr>Results:</vt:lpstr>
      <vt:lpstr>Python scripts:</vt:lpstr>
      <vt:lpstr>Python scripts:</vt:lpstr>
      <vt:lpstr>Conclusions and perspectives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and Supervised machine learning models on a protein-ligand dataset“ </dc:title>
  <cp:lastModifiedBy>Jans Alzate Morales</cp:lastModifiedBy>
  <cp:revision>1</cp:revision>
  <dcterms:modified xsi:type="dcterms:W3CDTF">2025-04-17T17:07:04Z</dcterms:modified>
</cp:coreProperties>
</file>