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62" r:id="rId5"/>
    <p:sldId id="263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274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3504-5427-40A1-8A5B-A21E1B228D27}" type="datetimeFigureOut">
              <a:rPr lang="zh-CN" altLang="en-US" smtClean="0"/>
              <a:t>2022/12/1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1348-E63D-4022-915D-05E2B6282C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364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3504-5427-40A1-8A5B-A21E1B228D27}" type="datetimeFigureOut">
              <a:rPr lang="zh-CN" altLang="en-US" smtClean="0"/>
              <a:t>2022/12/1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1348-E63D-4022-915D-05E2B6282C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076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3504-5427-40A1-8A5B-A21E1B228D27}" type="datetimeFigureOut">
              <a:rPr lang="zh-CN" altLang="en-US" smtClean="0"/>
              <a:t>2022/12/1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1348-E63D-4022-915D-05E2B6282C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818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3504-5427-40A1-8A5B-A21E1B228D27}" type="datetimeFigureOut">
              <a:rPr lang="zh-CN" altLang="en-US" smtClean="0"/>
              <a:t>2022/12/1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1348-E63D-4022-915D-05E2B6282C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010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3504-5427-40A1-8A5B-A21E1B228D27}" type="datetimeFigureOut">
              <a:rPr lang="zh-CN" altLang="en-US" smtClean="0"/>
              <a:t>2022/12/1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1348-E63D-4022-915D-05E2B6282C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77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3504-5427-40A1-8A5B-A21E1B228D27}" type="datetimeFigureOut">
              <a:rPr lang="zh-CN" altLang="en-US" smtClean="0"/>
              <a:t>2022/12/1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1348-E63D-4022-915D-05E2B6282C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031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3504-5427-40A1-8A5B-A21E1B228D27}" type="datetimeFigureOut">
              <a:rPr lang="zh-CN" altLang="en-US" smtClean="0"/>
              <a:t>2022/12/1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1348-E63D-4022-915D-05E2B6282C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12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3504-5427-40A1-8A5B-A21E1B228D27}" type="datetimeFigureOut">
              <a:rPr lang="zh-CN" altLang="en-US" smtClean="0"/>
              <a:t>2022/12/1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1348-E63D-4022-915D-05E2B6282C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785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3504-5427-40A1-8A5B-A21E1B228D27}" type="datetimeFigureOut">
              <a:rPr lang="zh-CN" altLang="en-US" smtClean="0"/>
              <a:t>2022/12/1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1348-E63D-4022-915D-05E2B6282C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96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3504-5427-40A1-8A5B-A21E1B228D27}" type="datetimeFigureOut">
              <a:rPr lang="zh-CN" altLang="en-US" smtClean="0"/>
              <a:t>2022/12/1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1348-E63D-4022-915D-05E2B6282C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000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3504-5427-40A1-8A5B-A21E1B228D27}" type="datetimeFigureOut">
              <a:rPr lang="zh-CN" altLang="en-US" smtClean="0"/>
              <a:t>2022/12/1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1348-E63D-4022-915D-05E2B6282C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46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33504-5427-40A1-8A5B-A21E1B228D27}" type="datetimeFigureOut">
              <a:rPr lang="zh-CN" altLang="en-US" smtClean="0"/>
              <a:t>2022/12/1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21348-E63D-4022-915D-05E2B6282C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418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858327" y="0"/>
            <a:ext cx="733367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817" y="450273"/>
            <a:ext cx="6856692" cy="595745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7782" y="265607"/>
            <a:ext cx="4839854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文章：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保定城区地表灰尘污染物分布特征及健康风险评价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RD005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7782" y="1392444"/>
            <a:ext cx="4221018" cy="4379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1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目标污染物</a:t>
            </a:r>
            <a:r>
              <a:rPr lang="en-US" altLang="zh-CN" sz="11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+</a:t>
            </a:r>
            <a:r>
              <a:rPr lang="zh-CN" altLang="en-US" sz="11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环境介质类型：</a:t>
            </a:r>
            <a:endParaRPr lang="en-US" altLang="zh-CN" sz="11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1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重金属和营养元素</a:t>
            </a:r>
            <a:r>
              <a:rPr lang="en-US" altLang="zh-CN" sz="11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N</a:t>
            </a:r>
            <a:r>
              <a:rPr lang="zh-CN" altLang="en-US" sz="11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、</a:t>
            </a:r>
            <a:r>
              <a:rPr lang="en-US" altLang="zh-CN" sz="11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P +</a:t>
            </a:r>
          </a:p>
          <a:p>
            <a:pPr algn="just">
              <a:lnSpc>
                <a:spcPct val="150000"/>
              </a:lnSpc>
            </a:pPr>
            <a:r>
              <a:rPr lang="zh-CN" altLang="en-US" sz="11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地表灰尘（保定城区内办公区、商业区、居住区、工业区、交通区和</a:t>
            </a:r>
            <a:r>
              <a:rPr lang="zh-CN" altLang="en-US" sz="11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屋顶</a:t>
            </a:r>
            <a:r>
              <a:rPr lang="zh-CN" altLang="en-US" sz="11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）</a:t>
            </a:r>
            <a:endParaRPr lang="en-US" altLang="zh-CN" sz="11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1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屋顶灰尘采样：</a:t>
            </a:r>
            <a:endParaRPr lang="en-US" altLang="zh-CN" sz="11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1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①位置：屋顶采样点设置在</a:t>
            </a:r>
            <a:r>
              <a:rPr lang="zh-CN" altLang="en-US" sz="11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京广线两侧</a:t>
            </a:r>
            <a:r>
              <a:rPr lang="zh-CN" altLang="en-US" sz="11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一个设在</a:t>
            </a:r>
            <a:r>
              <a:rPr lang="zh-CN" altLang="en-US" sz="1100" b="1" u="sng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市中心商业区</a:t>
            </a:r>
            <a:r>
              <a:rPr lang="zh-CN" altLang="en-US" sz="11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（顶高</a:t>
            </a:r>
            <a:r>
              <a:rPr lang="en-US" altLang="zh-CN" sz="11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30</a:t>
            </a:r>
            <a:r>
              <a:rPr lang="zh-CN" altLang="en-US" sz="11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ｍ）</a:t>
            </a:r>
            <a:r>
              <a:rPr lang="en-US" altLang="zh-CN" sz="11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,</a:t>
            </a:r>
            <a:r>
              <a:rPr lang="zh-CN" altLang="en-US" sz="11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另一个则设在</a:t>
            </a:r>
            <a:r>
              <a:rPr lang="zh-CN" altLang="en-US" sz="1100" b="1" u="sng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市郊的居民区</a:t>
            </a:r>
            <a:r>
              <a:rPr lang="zh-CN" altLang="en-US" sz="11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（顶高</a:t>
            </a:r>
            <a:r>
              <a:rPr lang="en-US" altLang="zh-CN" sz="11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20</a:t>
            </a:r>
            <a:r>
              <a:rPr lang="zh-CN" altLang="en-US" sz="11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ｍ），均为水泥顶面。</a:t>
            </a:r>
            <a:endParaRPr lang="en-US" altLang="zh-CN" sz="11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1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②时间：</a:t>
            </a:r>
            <a:r>
              <a:rPr lang="en-US" altLang="zh-CN" sz="11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2008</a:t>
            </a:r>
            <a:r>
              <a:rPr lang="zh-CN" altLang="en-US" sz="11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年</a:t>
            </a:r>
            <a:r>
              <a:rPr lang="en-US" altLang="zh-CN" sz="11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11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月</a:t>
            </a:r>
            <a:r>
              <a:rPr lang="en-US" altLang="zh-CN" sz="11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22</a:t>
            </a:r>
            <a:r>
              <a:rPr lang="zh-CN" altLang="en-US" sz="11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日、</a:t>
            </a:r>
            <a:r>
              <a:rPr lang="en-US" altLang="zh-CN" sz="11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11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月</a:t>
            </a:r>
            <a:r>
              <a:rPr lang="en-US" altLang="zh-CN" sz="11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15</a:t>
            </a:r>
            <a:r>
              <a:rPr lang="zh-CN" altLang="en-US" sz="11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日、</a:t>
            </a:r>
            <a:r>
              <a:rPr lang="en-US" altLang="zh-CN" sz="11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7</a:t>
            </a:r>
            <a:r>
              <a:rPr lang="zh-CN" altLang="en-US" sz="11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月</a:t>
            </a:r>
            <a:r>
              <a:rPr lang="en-US" altLang="zh-CN" sz="11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22</a:t>
            </a:r>
            <a:r>
              <a:rPr lang="zh-CN" altLang="en-US" sz="11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日采样</a:t>
            </a:r>
            <a:r>
              <a:rPr lang="en-US" altLang="zh-CN" sz="11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3</a:t>
            </a:r>
            <a:r>
              <a:rPr lang="zh-CN" altLang="en-US" sz="11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次，前期干燥天数分别为</a:t>
            </a:r>
            <a:r>
              <a:rPr lang="en-US" altLang="zh-CN" sz="11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7</a:t>
            </a:r>
            <a:r>
              <a:rPr lang="zh-CN" altLang="en-US" sz="11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ｄ、</a:t>
            </a:r>
            <a:r>
              <a:rPr lang="en-US" altLang="zh-CN" sz="11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11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ｄ、</a:t>
            </a:r>
            <a:r>
              <a:rPr lang="en-US" altLang="zh-CN" sz="11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7</a:t>
            </a:r>
            <a:r>
              <a:rPr lang="zh-CN" altLang="en-US" sz="11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ｄ。</a:t>
            </a:r>
            <a:endParaRPr lang="en-US" altLang="zh-CN" sz="11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1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③采样步骤：用好运达</a:t>
            </a:r>
            <a:r>
              <a:rPr lang="en-US" altLang="zh-CN" sz="11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RU101</a:t>
            </a:r>
            <a:r>
              <a:rPr lang="zh-CN" altLang="en-US" sz="11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真空吸尘器（吸力</a:t>
            </a:r>
            <a:r>
              <a:rPr lang="en-US" altLang="zh-CN" sz="11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17kPa</a:t>
            </a:r>
            <a:r>
              <a:rPr lang="zh-CN" altLang="en-US" sz="11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）干式吸取，尽量避免在吸取过程中细颗粒中的损失，吸尘器干式取样对小于</a:t>
            </a:r>
            <a:r>
              <a:rPr lang="en-US" altLang="zh-CN" sz="11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50μ</a:t>
            </a:r>
            <a:r>
              <a:rPr lang="zh-CN" altLang="en-US" sz="11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ｍ的颗粒吸取率高达</a:t>
            </a:r>
            <a:r>
              <a:rPr lang="en-US" altLang="zh-CN" sz="11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84</a:t>
            </a:r>
            <a:r>
              <a:rPr lang="zh-CN" altLang="en-US" sz="11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％以上。采样在</a:t>
            </a:r>
            <a:r>
              <a:rPr lang="zh-CN" altLang="en-US" sz="11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至少连续</a:t>
            </a:r>
            <a:r>
              <a:rPr lang="en-US" altLang="zh-CN" sz="11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7</a:t>
            </a:r>
            <a:r>
              <a:rPr lang="zh-CN" altLang="en-US" sz="11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ｄ不降雨后</a:t>
            </a:r>
            <a:r>
              <a:rPr lang="zh-CN" altLang="en-US" sz="11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进行，以确保样品的代表性。每个采样点的范围约在</a:t>
            </a:r>
            <a:r>
              <a:rPr lang="en-US" altLang="zh-CN" sz="11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10</a:t>
            </a:r>
            <a:r>
              <a:rPr lang="zh-CN" altLang="en-US" sz="11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ｍ</a:t>
            </a:r>
            <a:r>
              <a:rPr lang="en-US" altLang="zh-CN" sz="11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r>
              <a:rPr lang="zh-CN" altLang="en-US" sz="11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以内</a:t>
            </a:r>
            <a:r>
              <a:rPr lang="zh-CN" altLang="en-US" sz="11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，每次采样时间约为</a:t>
            </a:r>
            <a:r>
              <a:rPr lang="en-US" altLang="zh-CN" sz="11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5~10min</a:t>
            </a:r>
            <a:r>
              <a:rPr lang="zh-CN" altLang="en-US" sz="11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，采集样品质量约为</a:t>
            </a:r>
            <a:r>
              <a:rPr lang="en-US" altLang="zh-CN" sz="11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300</a:t>
            </a:r>
            <a:r>
              <a:rPr lang="zh-CN" altLang="en-US" sz="11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ｇ，样品采集后放入干净的自封袋中密封保存</a:t>
            </a:r>
            <a:r>
              <a:rPr lang="zh-CN" altLang="en-US" sz="1100" dirty="0">
                <a:latin typeface="Arial" panose="020B0604020202020204" pitchFamily="34" charset="0"/>
                <a:ea typeface="微软雅黑" panose="020B0503020204020204" pitchFamily="34" charset="-122"/>
              </a:rPr>
              <a:t>。</a:t>
            </a:r>
            <a:endParaRPr lang="en-US" altLang="zh-CN" sz="11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9570027" y="3528291"/>
            <a:ext cx="258618" cy="2586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355733" y="1994765"/>
            <a:ext cx="338859" cy="33885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84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858327" y="0"/>
            <a:ext cx="733367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817" y="450273"/>
            <a:ext cx="6856692" cy="595745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7782" y="265607"/>
            <a:ext cx="4839854" cy="953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文章：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保定城区地表灰尘污染物分布特征及健康风险评价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RD005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7782" y="1392444"/>
            <a:ext cx="4221018" cy="4379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目标污染物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环境介质类型：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重金属和营养元素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 +</a:t>
            </a:r>
          </a:p>
          <a:p>
            <a:pPr algn="just">
              <a:lnSpc>
                <a:spcPct val="150000"/>
              </a:lnSpc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地表灰尘（保定城区内办公区、商业区、居住区、工业区、交通区和</a:t>
            </a:r>
            <a:r>
              <a:rPr lang="zh-CN" altLang="en-US" sz="1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屋顶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屋顶灰尘采样：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①位置：屋顶采样点设置在</a:t>
            </a:r>
            <a:r>
              <a:rPr lang="zh-CN" altLang="en-US" sz="1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京广线两侧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一个设在</a:t>
            </a:r>
            <a:r>
              <a:rPr lang="zh-CN" altLang="en-US" sz="1100" b="1" u="sng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市中心商业区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（顶高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ｍ）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另一个则设在</a:t>
            </a:r>
            <a:r>
              <a:rPr lang="zh-CN" altLang="en-US" sz="1100" b="1" u="sng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市郊的居民区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（顶高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ｍ），均为水泥顶面。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②时间：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2008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日、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日、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日采样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次，前期干燥天数分别为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ｄ、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ｄ、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ｄ。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③采样步骤：用好运达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RU101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真空吸尘器（吸力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17kPa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）干式吸取，尽量避免在吸取过程中细颗粒中的损失，吸尘器干式取样对小于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50μ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ｍ的颗粒吸取率高达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84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％以上。采样在</a:t>
            </a:r>
            <a:r>
              <a:rPr lang="zh-CN" altLang="en-US" sz="11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至少连续</a:t>
            </a:r>
            <a:r>
              <a:rPr lang="en-US" altLang="zh-CN" sz="11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1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ｄ不降雨后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进行，以确保样品的代表性。每个采样点的范围约在</a:t>
            </a:r>
            <a:r>
              <a:rPr lang="en-US" altLang="zh-CN" sz="11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1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ｍ</a:t>
            </a:r>
            <a:r>
              <a:rPr lang="en-US" altLang="zh-CN" sz="11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1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以内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，每次采样时间约为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5~10min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，采集样品质量约为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ｇ，样品采集后放入干净的自封袋中密封保存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9570027" y="3528291"/>
            <a:ext cx="258618" cy="2586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355733" y="1994765"/>
            <a:ext cx="338859" cy="33885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06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858327" y="0"/>
            <a:ext cx="733367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47782" y="265607"/>
            <a:ext cx="4839854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文章：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Multimedia Distribution and Transfer of Per- and 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Polyfluoroalkyl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Substances (PFASs) Surrounding Two 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Fluorochemical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Manufacturing Facilities in Fuxin, </a:t>
            </a:r>
            <a:r>
              <a:rPr lang="en-US" altLang="zh-CN" sz="16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China</a:t>
            </a:r>
          </a:p>
          <a:p>
            <a:pPr>
              <a:lnSpc>
                <a:spcPct val="120000"/>
              </a:lnSpc>
            </a:pPr>
            <a:r>
              <a:rPr lang="en-US" altLang="zh-CN" sz="16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RD003</a:t>
            </a:r>
            <a:endParaRPr lang="en-US" altLang="zh-CN" sz="1600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7782" y="2537753"/>
            <a:ext cx="42210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1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研究目标：</a:t>
            </a:r>
          </a:p>
          <a:p>
            <a:pPr algn="just">
              <a:lnSpc>
                <a:spcPct val="150000"/>
              </a:lnSpc>
            </a:pPr>
            <a:r>
              <a:rPr lang="en-US" altLang="zh-CN" sz="11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Provide 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</a:rPr>
              <a:t>a fundamental basis for the understanding of media distribution and transport of PFASs from a point source to the surrounding </a:t>
            </a:r>
            <a:r>
              <a:rPr lang="en-US" altLang="zh-CN" sz="11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environment.</a:t>
            </a:r>
            <a:endParaRPr lang="en-US" altLang="zh-CN" sz="11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766" y="361403"/>
            <a:ext cx="6610795" cy="3715266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5219766" y="4172415"/>
            <a:ext cx="6809864" cy="1754326"/>
            <a:chOff x="5219766" y="4172415"/>
            <a:chExt cx="6809864" cy="1754326"/>
          </a:xfrm>
        </p:grpSpPr>
        <p:sp>
          <p:nvSpPr>
            <p:cNvPr id="10" name="文本框 9"/>
            <p:cNvSpPr txBox="1"/>
            <p:nvPr/>
          </p:nvSpPr>
          <p:spPr>
            <a:xfrm>
              <a:off x="5219766" y="4172415"/>
              <a:ext cx="456286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p"/>
              </a:pPr>
              <a:r>
                <a:rPr lang="en-US" altLang="zh-CN" sz="12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air (n = 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8)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p"/>
              </a:pPr>
              <a:r>
                <a:rPr lang="en-US" altLang="zh-CN" sz="12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rainwater </a:t>
              </a:r>
              <a:r>
                <a:rPr lang="en-US" altLang="zh-CN" sz="12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(n = 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3)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p"/>
              </a:pPr>
              <a:r>
                <a:rPr lang="en-US" altLang="zh-CN" sz="12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surface </a:t>
              </a:r>
              <a:r>
                <a:rPr lang="en-US" altLang="zh-CN" sz="12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river water (n = 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15)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p"/>
              </a:pPr>
              <a:r>
                <a:rPr lang="en-US" altLang="zh-CN" sz="12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surface </a:t>
              </a:r>
              <a:r>
                <a:rPr lang="en-US" altLang="zh-CN" sz="12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reservoir water (n = 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2)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p"/>
              </a:pPr>
              <a:r>
                <a:rPr lang="en-US" altLang="zh-CN" sz="12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shallow </a:t>
              </a:r>
              <a:r>
                <a:rPr lang="en-US" altLang="zh-CN" sz="12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groundwater (n = 4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)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p"/>
              </a:pPr>
              <a:r>
                <a:rPr lang="en-US" altLang="zh-CN" sz="12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surface river and reservoir sediment (n = 13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)</a:t>
              </a:r>
              <a:endParaRPr lang="en-US" altLang="zh-CN" sz="12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8258506" y="4172415"/>
              <a:ext cx="377112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p"/>
              </a:pPr>
              <a:r>
                <a:rPr lang="en-US" altLang="zh-CN" sz="1200" b="1" dirty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outdoor settled dust (n = 12</a:t>
              </a:r>
              <a:r>
                <a:rPr lang="en-US" altLang="zh-CN" sz="1200" b="1" dirty="0" smtClean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)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p"/>
              </a:pPr>
              <a:r>
                <a:rPr lang="en-US" altLang="zh-CN" sz="12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soil </a:t>
              </a:r>
              <a:r>
                <a:rPr lang="en-US" altLang="zh-CN" sz="12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(n = 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21)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p"/>
              </a:pPr>
              <a:r>
                <a:rPr lang="en-US" altLang="zh-CN" sz="12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willow </a:t>
              </a:r>
              <a:r>
                <a:rPr lang="en-US" altLang="zh-CN" sz="12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leaves (Salix </a:t>
              </a:r>
              <a:r>
                <a:rPr lang="en-US" altLang="zh-CN" sz="1200" b="1" dirty="0" err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babylonica</a:t>
              </a:r>
              <a:r>
                <a:rPr lang="en-US" altLang="zh-CN" sz="12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, n = 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7)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p"/>
              </a:pPr>
              <a:r>
                <a:rPr lang="en-US" altLang="zh-CN" sz="12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maize </a:t>
              </a:r>
              <a:r>
                <a:rPr lang="en-US" altLang="zh-CN" sz="12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leaves (</a:t>
              </a:r>
              <a:r>
                <a:rPr lang="en-US" altLang="zh-CN" sz="1200" b="1" dirty="0" err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Zea</a:t>
              </a:r>
              <a:r>
                <a:rPr lang="en-US" altLang="zh-CN" sz="12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 mays, n = 7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)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p"/>
              </a:pPr>
              <a:r>
                <a:rPr lang="en-US" altLang="zh-CN" sz="1200" b="1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pyramidalis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 </a:t>
              </a:r>
              <a:r>
                <a:rPr lang="en-US" altLang="zh-CN" sz="12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needles (Sabina </a:t>
              </a:r>
              <a:r>
                <a:rPr lang="en-US" altLang="zh-CN" sz="1200" b="1" dirty="0" err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chinensis</a:t>
              </a:r>
              <a:r>
                <a:rPr lang="en-US" altLang="zh-CN" sz="12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, n = 2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)</a:t>
              </a:r>
              <a:endParaRPr lang="en-US" altLang="zh-CN" sz="1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47782" y="4076669"/>
            <a:ext cx="42210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1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Outdoor settled dust</a:t>
            </a:r>
            <a:r>
              <a:rPr lang="zh-CN" altLang="en-US" sz="11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：</a:t>
            </a:r>
            <a:endParaRPr lang="zh-CN" altLang="en-US" sz="11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</a:rPr>
              <a:t>Outdoor settled dust was collected from the outer surface of walls or roofs of a building at least 1 m above the ground using a disposable wool brush and a polypropylene (PP) tube.</a:t>
            </a:r>
            <a:endParaRPr lang="en-US" altLang="zh-CN" sz="11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654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858327" y="0"/>
            <a:ext cx="733367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47782" y="265607"/>
            <a:ext cx="4839854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文章：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Multimedia Distribution and Transfer of Per- and 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Polyfluoroalkyl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Substances (PFASs) Surrounding Two 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Fluorochemical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Manufacturing Facilities in Fuxin, </a:t>
            </a:r>
            <a:r>
              <a:rPr lang="en-US" altLang="zh-CN" sz="16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China</a:t>
            </a:r>
          </a:p>
          <a:p>
            <a:pPr>
              <a:lnSpc>
                <a:spcPct val="120000"/>
              </a:lnSpc>
            </a:pPr>
            <a:r>
              <a:rPr lang="en-US" altLang="zh-CN" sz="16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RD003</a:t>
            </a:r>
            <a:endParaRPr lang="en-US" altLang="zh-CN" sz="1600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7782" y="2537753"/>
            <a:ext cx="42210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1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研究目标：</a:t>
            </a:r>
          </a:p>
          <a:p>
            <a:pPr algn="just">
              <a:lnSpc>
                <a:spcPct val="150000"/>
              </a:lnSpc>
            </a:pPr>
            <a:r>
              <a:rPr lang="en-US" altLang="zh-CN" sz="11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Provide 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</a:rPr>
              <a:t>a fundamental basis for the understanding of media distribution and transport of PFASs from a point source to the surrounding </a:t>
            </a:r>
            <a:r>
              <a:rPr lang="en-US" altLang="zh-CN" sz="11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environment.</a:t>
            </a:r>
            <a:endParaRPr lang="en-US" altLang="zh-CN" sz="11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218" y="66662"/>
            <a:ext cx="6169891" cy="672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11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" y="0"/>
            <a:ext cx="12192000" cy="43978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872" y="254918"/>
            <a:ext cx="9332258" cy="388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4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386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94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899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683</Words>
  <Application>Microsoft Office PowerPoint</Application>
  <PresentationFormat>宽屏</PresentationFormat>
  <Paragraphs>45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11</cp:revision>
  <dcterms:created xsi:type="dcterms:W3CDTF">2022-12-01T03:03:45Z</dcterms:created>
  <dcterms:modified xsi:type="dcterms:W3CDTF">2022-12-01T12:43:24Z</dcterms:modified>
</cp:coreProperties>
</file>