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1"/>
  </p:notesMasterIdLst>
  <p:handoutMasterIdLst>
    <p:handoutMasterId r:id="rId32"/>
  </p:handoutMasterIdLst>
  <p:sldIdLst>
    <p:sldId id="281" r:id="rId5"/>
    <p:sldId id="362" r:id="rId6"/>
    <p:sldId id="365" r:id="rId7"/>
    <p:sldId id="369" r:id="rId8"/>
    <p:sldId id="363" r:id="rId9"/>
    <p:sldId id="364" r:id="rId10"/>
    <p:sldId id="366" r:id="rId11"/>
    <p:sldId id="368" r:id="rId12"/>
    <p:sldId id="367" r:id="rId13"/>
    <p:sldId id="370" r:id="rId14"/>
    <p:sldId id="371" r:id="rId15"/>
    <p:sldId id="372" r:id="rId16"/>
    <p:sldId id="373" r:id="rId17"/>
    <p:sldId id="375" r:id="rId18"/>
    <p:sldId id="374" r:id="rId19"/>
    <p:sldId id="376" r:id="rId20"/>
    <p:sldId id="381" r:id="rId21"/>
    <p:sldId id="382" r:id="rId22"/>
    <p:sldId id="377" r:id="rId23"/>
    <p:sldId id="383" r:id="rId24"/>
    <p:sldId id="387" r:id="rId25"/>
    <p:sldId id="379" r:id="rId26"/>
    <p:sldId id="384" r:id="rId27"/>
    <p:sldId id="385" r:id="rId28"/>
    <p:sldId id="380" r:id="rId29"/>
    <p:sldId id="386" r:id="rId3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76E27F-ECB6-488E-91AF-FFF40050CA5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2021/6/22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A6548A-A6DF-4E6D-A063-343A6E919A1C}" type="datetime1">
              <a:rPr lang="zh-TW" altLang="en-US" smtClean="0"/>
              <a:pPr/>
              <a:t>2021/6/22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AAAB6-A2C6-4A85-A3A1-98EFBA61C967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ID=d924773e-9a16-4d6d-9803-8cb819e99682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Recipe=text_billboard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Type=TextOnly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Variant=0
FamilyID=AccentBoxWalbaum_Zero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zh-TW" smtClean="0"/>
              <a:pPr/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780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zh-TW" smtClean="0"/>
              <a:pPr/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021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zh-TW" smtClean="0"/>
              <a:pPr/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0683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zh-TW" smtClean="0"/>
              <a:pPr/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9262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zh-TW" smtClean="0"/>
              <a:pPr/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96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zh-TW" smtClean="0"/>
              <a:pPr/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3892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zh-TW" smtClean="0"/>
              <a:pPr/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977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zh-TW" smtClean="0"/>
              <a:pPr/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08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zh-TW" smtClean="0"/>
              <a:pPr/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49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zh-TW" smtClean="0"/>
              <a:pPr/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959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zh-TW" smtClean="0"/>
              <a:pPr/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227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zh-TW" smtClean="0"/>
              <a:pPr/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8194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zh-TW" smtClean="0"/>
              <a:pPr/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9048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zh-TW" smtClean="0"/>
              <a:pPr/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3239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zh-TW" smtClean="0"/>
              <a:pPr/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01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3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4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版面配置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4" name="圖片版面配置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5" name="圖片版面配置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20XX/9/4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2" name="圖片版面配置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33" name="圖片版面配置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37" name="文字版面配置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8" name="文字版面配置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9" name="文字版面配置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0" name="文字版面配置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1" name="文字版面配置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4" name="文字預留位置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內容預留位置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78219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 sz="1800" dirty="0"/>
              <a:t>​第五組</a:t>
            </a:r>
          </a:p>
          <a:p>
            <a:r>
              <a:rPr lang="zh-TW" altLang="en-US" sz="1800" dirty="0"/>
              <a:t>資訊</a:t>
            </a:r>
            <a:r>
              <a:rPr lang="en-US" altLang="zh-TW" sz="1800" dirty="0"/>
              <a:t>112 </a:t>
            </a:r>
            <a:r>
              <a:rPr lang="zh-TW" altLang="en-US" sz="1800" dirty="0"/>
              <a:t>劉宗翰 資訊</a:t>
            </a:r>
            <a:r>
              <a:rPr lang="en-US" altLang="zh-TW" sz="1800" dirty="0"/>
              <a:t>112 </a:t>
            </a:r>
            <a:r>
              <a:rPr lang="zh-TW" altLang="en-US" sz="1800" dirty="0"/>
              <a:t>黃振嘉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DEAAC-D41A-44A3-9D7B-B252A3C7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Faster-RCNN</a:t>
            </a:r>
            <a:r>
              <a:rPr lang="zh-TW" altLang="en-US" dirty="0"/>
              <a:t>介紹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736FF5-9B65-4A3A-977F-9BA4B2D2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TW" smtClean="0"/>
              <a:pPr/>
              <a:t>10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049D23-9047-403B-8111-3B3BF379562D}"/>
              </a:ext>
            </a:extLst>
          </p:cNvPr>
          <p:cNvSpPr txBox="1"/>
          <p:nvPr/>
        </p:nvSpPr>
        <p:spPr>
          <a:xfrm>
            <a:off x="458944" y="2846557"/>
            <a:ext cx="5071000" cy="207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sz="28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Classification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從</a:t>
            </a:r>
            <a:r>
              <a:rPr lang="en-US" altLang="zh-TW" sz="2000" dirty="0" err="1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RoI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pooling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後得到</a:t>
            </a:r>
            <a:r>
              <a:rPr lang="en-US" altLang="zh-TW" sz="2000" b="0" i="0" dirty="0">
                <a:solidFill>
                  <a:srgbClr val="121212"/>
                </a:solidFill>
                <a:effectLst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proposal 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的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feature map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後送入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Fully Connect layer 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分別計算出</a:t>
            </a:r>
            <a:r>
              <a:rPr lang="en-US" altLang="zh-TW" sz="2000" dirty="0" err="1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bbox_pred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 (regression)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和 </a:t>
            </a:r>
            <a:r>
              <a:rPr lang="en-US" altLang="zh-TW" sz="2000" dirty="0" err="1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cls_prob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。</a:t>
            </a:r>
            <a:endParaRPr lang="en-US" altLang="zh-TW" sz="2000" dirty="0"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A045295-43DC-4728-9291-FF72A2A8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81" y="3308858"/>
            <a:ext cx="6372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0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1F7923-D949-4F63-8167-D1F487AE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11</a:t>
            </a:fld>
            <a:endParaRPr lang="zh-TW" altLang="en-US" noProof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12C2626-9073-4585-8862-A1A2A275EA72}"/>
              </a:ext>
            </a:extLst>
          </p:cNvPr>
          <p:cNvGrpSpPr/>
          <p:nvPr/>
        </p:nvGrpSpPr>
        <p:grpSpPr>
          <a:xfrm>
            <a:off x="2241148" y="2810841"/>
            <a:ext cx="8052059" cy="1737024"/>
            <a:chOff x="3009325" y="2544141"/>
            <a:chExt cx="8052059" cy="1737024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9D0FD189-2031-40FB-837A-6CA3E66A2D93}"/>
                </a:ext>
              </a:extLst>
            </p:cNvPr>
            <p:cNvGrpSpPr/>
            <p:nvPr/>
          </p:nvGrpSpPr>
          <p:grpSpPr>
            <a:xfrm>
              <a:off x="3090648" y="2544141"/>
              <a:ext cx="7718192" cy="1089319"/>
              <a:chOff x="2993293" y="2863000"/>
              <a:chExt cx="7270620" cy="991521"/>
            </a:xfrm>
          </p:grpSpPr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E71FECE-E05B-40AD-AF38-E889B39AE498}"/>
                  </a:ext>
                </a:extLst>
              </p:cNvPr>
              <p:cNvCxnSpPr>
                <a:stCxn id="34" idx="6"/>
                <a:endCxn id="37" idx="2"/>
              </p:cNvCxnSpPr>
              <p:nvPr/>
            </p:nvCxnSpPr>
            <p:spPr>
              <a:xfrm flipV="1">
                <a:off x="4010665" y="3354520"/>
                <a:ext cx="5235877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275814B7-91CB-4F46-9297-3D35C39C35D8}"/>
                  </a:ext>
                </a:extLst>
              </p:cNvPr>
              <p:cNvSpPr/>
              <p:nvPr/>
            </p:nvSpPr>
            <p:spPr>
              <a:xfrm>
                <a:off x="2993293" y="2863002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  <a:endParaRPr lang="zh-TW" altLang="en-US" sz="3600" dirty="0">
                  <a:latin typeface="Segoe UI Black" panose="020B0A02040204020203" pitchFamily="34" charset="0"/>
                </a:endParaRPr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03AFDD16-446E-47A4-AE39-415F0A3527D2}"/>
                  </a:ext>
                </a:extLst>
              </p:cNvPr>
              <p:cNvSpPr/>
              <p:nvPr/>
            </p:nvSpPr>
            <p:spPr>
              <a:xfrm>
                <a:off x="5034455" y="2871482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2</a:t>
                </a:r>
                <a:endParaRPr lang="zh-TW" altLang="en-US" sz="3600" dirty="0">
                  <a:latin typeface="Segoe UI Black" panose="020B0A02040204020203" pitchFamily="34" charset="0"/>
                </a:endParaRPr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92403F97-A4EA-45DF-A335-8E864F65B91C}"/>
                  </a:ext>
                </a:extLst>
              </p:cNvPr>
              <p:cNvSpPr/>
              <p:nvPr/>
            </p:nvSpPr>
            <p:spPr>
              <a:xfrm>
                <a:off x="7055005" y="2871482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3</a:t>
                </a:r>
                <a:endParaRPr lang="zh-TW" altLang="en-US" sz="3600" dirty="0">
                  <a:latin typeface="Segoe UI Black" panose="020B0A02040204020203" pitchFamily="34" charset="0"/>
                </a:endParaRPr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3FEDB26A-4FD4-47F0-9F2E-2CF29C67714C}"/>
                  </a:ext>
                </a:extLst>
              </p:cNvPr>
              <p:cNvSpPr/>
              <p:nvPr/>
            </p:nvSpPr>
            <p:spPr>
              <a:xfrm>
                <a:off x="9246541" y="2863000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4</a:t>
                </a:r>
                <a:endParaRPr lang="zh-TW" altLang="en-US" sz="3600" dirty="0">
                  <a:latin typeface="Segoe UI Black" panose="020B0A02040204020203" pitchFamily="34" charset="0"/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E76F62B4-D5A2-49B1-876C-3AABE2815673}"/>
                </a:ext>
              </a:extLst>
            </p:cNvPr>
            <p:cNvSpPr txBox="1"/>
            <p:nvPr/>
          </p:nvSpPr>
          <p:spPr>
            <a:xfrm>
              <a:off x="3009325" y="3911833"/>
              <a:ext cx="124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</a:rPr>
                <a:t>模型介紹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553C9E2C-AA9F-4082-AE50-A5BBB63B3996}"/>
                </a:ext>
              </a:extLst>
            </p:cNvPr>
            <p:cNvSpPr txBox="1"/>
            <p:nvPr/>
          </p:nvSpPr>
          <p:spPr>
            <a:xfrm>
              <a:off x="5257462" y="3872436"/>
              <a:ext cx="1161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  <a:latin typeface="Segoe UI Black" panose="020B0A02040204020203" pitchFamily="34" charset="0"/>
                </a:rPr>
                <a:t>實驗方法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4D8CA05-A1F4-4706-9E4A-91C1330A53EB}"/>
                </a:ext>
              </a:extLst>
            </p:cNvPr>
            <p:cNvSpPr txBox="1"/>
            <p:nvPr/>
          </p:nvSpPr>
          <p:spPr>
            <a:xfrm>
              <a:off x="7402395" y="3907626"/>
              <a:ext cx="1332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</a:rPr>
                <a:t>未來展望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E340F43-1EC6-441A-B4B1-AD9C665A35E9}"/>
                </a:ext>
              </a:extLst>
            </p:cNvPr>
            <p:cNvSpPr txBox="1"/>
            <p:nvPr/>
          </p:nvSpPr>
          <p:spPr>
            <a:xfrm>
              <a:off x="9728840" y="3907626"/>
              <a:ext cx="1332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</a:rPr>
                <a:t>工作分配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4FFDE97-0DDC-479F-BEE7-7EE8AEC41D8C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實驗方法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2696ED-3502-4D80-8E49-6379E1B2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zh-TW" noProof="0" smtClean="0"/>
              <a:pPr>
                <a:spcAft>
                  <a:spcPts val="600"/>
                </a:spcAft>
              </a:pPr>
              <a:t>12</a:t>
            </a:fld>
            <a:endParaRPr lang="zh-TW" altLang="en-US" noProof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5550EBB-C07D-4C9A-BA9A-4110CC79EB17}"/>
              </a:ext>
            </a:extLst>
          </p:cNvPr>
          <p:cNvSpPr txBox="1"/>
          <p:nvPr/>
        </p:nvSpPr>
        <p:spPr>
          <a:xfrm>
            <a:off x="2646535" y="3117593"/>
            <a:ext cx="7837714" cy="222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200" kern="100" dirty="0">
                <a:effectLst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資料準備</a:t>
            </a:r>
            <a:endParaRPr lang="en-US" altLang="zh-TW" sz="3200" kern="100" dirty="0">
              <a:effectLst/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200" kern="100" dirty="0">
                <a:effectLst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Fine tuning</a:t>
            </a:r>
            <a:r>
              <a:rPr lang="zh-TW" altLang="en-US" sz="3200" kern="100" dirty="0">
                <a:effectLst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預訓練模型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+ </a:t>
            </a:r>
            <a:r>
              <a:rPr lang="zh-TW" altLang="en-US" sz="3200" kern="100" dirty="0">
                <a:effectLst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改變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anchors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200" kern="100" dirty="0">
                <a:effectLst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替換掉模型中的骨干網路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(backbone)</a:t>
            </a:r>
            <a:endParaRPr lang="zh-TW" altLang="zh-TW" sz="3200" kern="100" dirty="0">
              <a:effectLst/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3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4FFDE97-0DDC-479F-BEE7-7EE8AEC41D8C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實驗方法</a:t>
            </a:r>
            <a:r>
              <a:rPr lang="en-US" altLang="zh-TW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-</a:t>
            </a: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資料準備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2696ED-3502-4D80-8E49-6379E1B2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zh-TW" noProof="0" smtClean="0"/>
              <a:pPr>
                <a:spcAft>
                  <a:spcPts val="600"/>
                </a:spcAft>
              </a:pPr>
              <a:t>13</a:t>
            </a:fld>
            <a:endParaRPr lang="zh-TW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F552EFF-B06B-4304-8B13-0E9876B926B4}"/>
                  </a:ext>
                </a:extLst>
              </p:cNvPr>
              <p:cNvSpPr txBox="1"/>
              <p:nvPr/>
            </p:nvSpPr>
            <p:spPr>
              <a:xfrm>
                <a:off x="1619794" y="2490558"/>
                <a:ext cx="9762309" cy="3818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/>
                  <a:t>資料前處理</a:t>
                </a:r>
                <a:r>
                  <a:rPr lang="en-US" altLang="zh-TW" sz="2000" dirty="0"/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讀出</a:t>
                </a:r>
                <a:r>
                  <a:rPr lang="en-US" altLang="zh-TW" sz="2000" dirty="0"/>
                  <a:t>pixel array</a:t>
                </a:r>
                <a:r>
                  <a:rPr lang="zh-TW" altLang="en-US" sz="2000" dirty="0"/>
                  <a:t> 且把影像縮小成</a:t>
                </a:r>
                <a:r>
                  <a:rPr lang="en-US" altLang="zh-TW" sz="2000" dirty="0"/>
                  <a:t>224</a:t>
                </a:r>
                <a:r>
                  <a:rPr lang="zh-TW" altLang="en-US" sz="2000" dirty="0"/>
                  <a:t>*</a:t>
                </a:r>
                <a:r>
                  <a:rPr lang="en-US" altLang="zh-TW" sz="2000" dirty="0"/>
                  <a:t>224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壓成</a:t>
                </a:r>
                <a:r>
                  <a:rPr lang="en-US" altLang="zh-TW" sz="2000" dirty="0"/>
                  <a:t>pickle</a:t>
                </a:r>
                <a:r>
                  <a:rPr lang="zh-TW" altLang="en-US" sz="2000" dirty="0"/>
                  <a:t>儲存</a:t>
                </a:r>
                <a:endParaRPr lang="en-US" altLang="zh-TW" sz="20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/>
                  <a:t>資料增強</a:t>
                </a:r>
                <a:r>
                  <a:rPr lang="en-US" altLang="zh-TW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使用</a:t>
                </a:r>
                <a:r>
                  <a:rPr lang="en-US" altLang="zh-TW" sz="2000" dirty="0" err="1"/>
                  <a:t>pytorch</a:t>
                </a:r>
                <a:r>
                  <a:rPr lang="zh-TW" altLang="en-US" sz="2000" dirty="0"/>
                  <a:t>官方提供的</a:t>
                </a:r>
                <a:r>
                  <a:rPr lang="en-US" altLang="zh-TW" sz="2000" dirty="0"/>
                  <a:t>transform</a:t>
                </a:r>
                <a:r>
                  <a:rPr lang="zh-TW" altLang="en-US" sz="2000" dirty="0"/>
                  <a:t>對影像做水平翻轉（</a:t>
                </a:r>
                <a:r>
                  <a:rPr lang="en-US" altLang="zh-TW" sz="2000" dirty="0" err="1"/>
                  <a:t>RandomHorizontalFlip</a:t>
                </a:r>
                <a:r>
                  <a:rPr lang="zh-TW" altLang="en-US" sz="2000" dirty="0"/>
                  <a:t>）的同時也對</a:t>
                </a:r>
                <a:r>
                  <a:rPr lang="en-US" altLang="zh-TW" sz="2000" dirty="0"/>
                  <a:t>target</a:t>
                </a:r>
                <a:r>
                  <a:rPr lang="zh-TW" altLang="en-US" sz="2000" dirty="0"/>
                  <a:t>（</a:t>
                </a:r>
                <a:r>
                  <a:rPr lang="en-US" altLang="zh-TW" sz="2000" dirty="0" err="1"/>
                  <a:t>bbox</a:t>
                </a:r>
                <a:r>
                  <a:rPr lang="zh-TW" altLang="en-US" sz="2000" dirty="0"/>
                  <a:t>）做變換</a:t>
                </a:r>
                <a:endParaRPr lang="en-US" altLang="zh-TW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(</a:t>
                </a:r>
                <a:r>
                  <a:rPr lang="zh-TW" altLang="en-US" dirty="0"/>
                  <a:t>因為影像已被事先調整成</a:t>
                </a:r>
                <a:r>
                  <a:rPr lang="en-US" altLang="zh-TW" dirty="0"/>
                  <a:t>224*224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target(</a:t>
                </a:r>
                <a:r>
                  <a:rPr lang="en-US" altLang="zh-TW" dirty="0" err="1"/>
                  <a:t>bbox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座標、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座標、</a:t>
                </a:r>
                <a:r>
                  <a:rPr lang="en-US" altLang="zh-TW" dirty="0"/>
                  <a:t>height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width</a:t>
                </a:r>
                <a:r>
                  <a:rPr lang="zh-TW" altLang="en-US" dirty="0"/>
                  <a:t>讀進來時也都乘以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224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1024</m:t>
                        </m:r>
                      </m:den>
                    </m:f>
                  </m:oMath>
                </a14:m>
                <a:r>
                  <a:rPr lang="zh-TW" altLang="en-US" dirty="0"/>
                  <a:t> 等比例縮小</a:t>
                </a:r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F552EFF-B06B-4304-8B13-0E9876B92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794" y="2490558"/>
                <a:ext cx="9762309" cy="3818802"/>
              </a:xfrm>
              <a:prstGeom prst="rect">
                <a:avLst/>
              </a:prstGeom>
              <a:blipFill>
                <a:blip r:embed="rId3"/>
                <a:stretch>
                  <a:fillRect l="-687" r="-3186" b="-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63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4FFDE97-0DDC-479F-BEE7-7EE8AEC41D8C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實驗方法</a:t>
            </a:r>
            <a:r>
              <a:rPr lang="en-US" altLang="zh-TW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-</a:t>
            </a: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資料準備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2696ED-3502-4D80-8E49-6379E1B2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zh-TW" noProof="0" smtClean="0"/>
              <a:pPr>
                <a:spcAft>
                  <a:spcPts val="600"/>
                </a:spcAft>
              </a:pPr>
              <a:t>14</a:t>
            </a:fld>
            <a:endParaRPr lang="zh-TW" altLang="en-US" noProof="0"/>
          </a:p>
        </p:txBody>
      </p:sp>
      <p:pic>
        <p:nvPicPr>
          <p:cNvPr id="5" name="圖片 4" descr="一張含有 文字, X 光片, 模糊 的圖片&#10;&#10;自動產生的描述">
            <a:extLst>
              <a:ext uri="{FF2B5EF4-FFF2-40B4-BE49-F238E27FC236}">
                <a16:creationId xmlns:a16="http://schemas.microsoft.com/office/drawing/2014/main" id="{9330BB0E-1A26-4298-8CE6-AE849F9CC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15" y="2699657"/>
            <a:ext cx="3240000" cy="324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7E85D7C-600B-4D7E-8B69-9383A1677E63}"/>
              </a:ext>
            </a:extLst>
          </p:cNvPr>
          <p:cNvSpPr txBox="1"/>
          <p:nvPr/>
        </p:nvSpPr>
        <p:spPr>
          <a:xfrm>
            <a:off x="6933241" y="6006856"/>
            <a:ext cx="2690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224</a:t>
            </a:r>
            <a:r>
              <a:rPr lang="zh-TW" altLang="en-US" sz="2000" dirty="0"/>
              <a:t>*</a:t>
            </a:r>
            <a:r>
              <a:rPr lang="en-US" altLang="zh-TW" sz="2000" dirty="0"/>
              <a:t>224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E653B60-160A-4573-8C78-574E917DBA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55732" y="2699657"/>
            <a:ext cx="3240000" cy="3240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10BEDC3-4F28-4F28-A494-ABDDD25E52D6}"/>
              </a:ext>
            </a:extLst>
          </p:cNvPr>
          <p:cNvSpPr txBox="1"/>
          <p:nvPr/>
        </p:nvSpPr>
        <p:spPr>
          <a:xfrm>
            <a:off x="2130258" y="6006856"/>
            <a:ext cx="2690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1024</a:t>
            </a:r>
            <a:r>
              <a:rPr lang="zh-TW" altLang="en-US" sz="2000" dirty="0"/>
              <a:t>*</a:t>
            </a:r>
            <a:r>
              <a:rPr lang="en-US" altLang="zh-TW" sz="2000" dirty="0"/>
              <a:t>1024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869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4FFDE97-0DDC-479F-BEE7-7EE8AEC41D8C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實驗方法</a:t>
            </a:r>
            <a:r>
              <a:rPr lang="en-US" altLang="zh-TW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-</a:t>
            </a:r>
            <a:r>
              <a:rPr lang="en-US" altLang="zh-TW" sz="4000" kern="100" dirty="0">
                <a:effectLst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Fine tuning</a:t>
            </a:r>
            <a:r>
              <a:rPr lang="zh-TW" altLang="en-US" sz="4000" kern="100" dirty="0">
                <a:effectLst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預訓練模型</a:t>
            </a:r>
            <a:endParaRPr lang="en-US" altLang="zh-TW" sz="4000" kern="100" dirty="0">
              <a:effectLst/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2696ED-3502-4D80-8E49-6379E1B2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zh-TW" noProof="0" smtClean="0"/>
              <a:pPr>
                <a:spcAft>
                  <a:spcPts val="600"/>
                </a:spcAft>
              </a:pPr>
              <a:t>15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9DBED2-D050-44AA-8F5D-48A861E905F6}"/>
              </a:ext>
            </a:extLst>
          </p:cNvPr>
          <p:cNvSpPr txBox="1"/>
          <p:nvPr/>
        </p:nvSpPr>
        <p:spPr>
          <a:xfrm>
            <a:off x="1598457" y="2161545"/>
            <a:ext cx="8313639" cy="4195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從</a:t>
            </a:r>
            <a:r>
              <a:rPr lang="en-US" altLang="zh-TW" sz="2000" dirty="0" err="1"/>
              <a:t>torchvision</a:t>
            </a:r>
            <a:r>
              <a:rPr lang="en-US" altLang="zh-TW" sz="2000" dirty="0"/>
              <a:t>/models/detection</a:t>
            </a:r>
            <a:r>
              <a:rPr lang="zh-TW" altLang="en-US" sz="2000" dirty="0"/>
              <a:t>取用</a:t>
            </a:r>
            <a:r>
              <a:rPr lang="en-US" altLang="zh-TW" sz="2000" dirty="0"/>
              <a:t>fasterrcnn_resnet50_fpn</a:t>
            </a:r>
            <a:r>
              <a:rPr lang="zh-TW" altLang="en-US" sz="2000" dirty="0"/>
              <a:t>預訓練模型，替換模型最後一層，將輸出特徵大小改為</a:t>
            </a:r>
            <a:r>
              <a:rPr lang="en-US" altLang="zh-TW" sz="2000" dirty="0"/>
              <a:t>2(Lung Opacity or No Lung Opacity)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將</a:t>
            </a:r>
            <a:r>
              <a:rPr lang="en-US" altLang="zh-TW" sz="2000" dirty="0"/>
              <a:t>anchor size :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           	(32,), (64,), (128,), (256,), (512,)</a:t>
            </a:r>
          </a:p>
          <a:p>
            <a:pPr>
              <a:lnSpc>
                <a:spcPct val="150000"/>
              </a:lnSpc>
            </a:pPr>
            <a:r>
              <a:rPr lang="zh-TW" altLang="en-US" sz="2000" dirty="0"/>
              <a:t>  </a:t>
            </a:r>
            <a:r>
              <a:rPr lang="en-US" altLang="zh-TW" sz="2000" dirty="0"/>
              <a:t>	</a:t>
            </a:r>
            <a:r>
              <a:rPr lang="en-US" altLang="zh-TW" sz="2000" dirty="0">
                <a:solidFill>
                  <a:srgbClr val="FF0000"/>
                </a:solidFill>
              </a:rPr>
              <a:t>(16,)</a:t>
            </a:r>
            <a:r>
              <a:rPr lang="en-US" altLang="zh-TW" sz="2000" dirty="0"/>
              <a:t>, (32,), (64,), (128,), (256,), (512,)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         aspect ratio(</a:t>
            </a:r>
            <a:r>
              <a:rPr lang="zh-TW" altLang="en-US" sz="2000" dirty="0"/>
              <a:t>寬高比</a:t>
            </a:r>
            <a:r>
              <a:rPr lang="en-US" altLang="zh-TW" sz="2000" dirty="0"/>
              <a:t>): 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	(0.5, 1.0, 2.0)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	(</a:t>
            </a:r>
            <a:r>
              <a:rPr lang="en-US" altLang="zh-TW" sz="2000" dirty="0">
                <a:solidFill>
                  <a:srgbClr val="FF0000"/>
                </a:solidFill>
              </a:rPr>
              <a:t>0.25</a:t>
            </a:r>
            <a:r>
              <a:rPr lang="en-US" altLang="zh-TW" sz="2000" dirty="0"/>
              <a:t>,0.5,1.0,2.0)</a:t>
            </a:r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05DD8E-4062-49F1-9E65-83AA4711D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30" r="25000"/>
          <a:stretch/>
        </p:blipFill>
        <p:spPr>
          <a:xfrm>
            <a:off x="9042258" y="4006505"/>
            <a:ext cx="2813441" cy="2384244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24F2F1B9-4B0A-42A8-B58D-66E4482A80EA}"/>
              </a:ext>
            </a:extLst>
          </p:cNvPr>
          <p:cNvSpPr/>
          <p:nvPr/>
        </p:nvSpPr>
        <p:spPr>
          <a:xfrm>
            <a:off x="1975322" y="4640890"/>
            <a:ext cx="435428" cy="252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F9F07A29-E7A1-43E5-ABF8-44356FC28355}"/>
              </a:ext>
            </a:extLst>
          </p:cNvPr>
          <p:cNvSpPr/>
          <p:nvPr/>
        </p:nvSpPr>
        <p:spPr>
          <a:xfrm>
            <a:off x="1975322" y="6008008"/>
            <a:ext cx="435428" cy="252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C66E2196-14A9-48A5-941D-CDBB415449D5}"/>
              </a:ext>
            </a:extLst>
          </p:cNvPr>
          <p:cNvSpPr/>
          <p:nvPr/>
        </p:nvSpPr>
        <p:spPr>
          <a:xfrm>
            <a:off x="6871063" y="4259203"/>
            <a:ext cx="435428" cy="200135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786A3E-040C-4346-AECF-B2D5270204D5}"/>
              </a:ext>
            </a:extLst>
          </p:cNvPr>
          <p:cNvSpPr txBox="1"/>
          <p:nvPr/>
        </p:nvSpPr>
        <p:spPr>
          <a:xfrm>
            <a:off x="7306491" y="4208591"/>
            <a:ext cx="1619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5*3=15</a:t>
            </a:r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6*4 =24 </a:t>
            </a:r>
            <a:r>
              <a:rPr lang="en-US" altLang="zh-TW" sz="2400" dirty="0"/>
              <a:t>anchors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5366B34B-93D6-427C-87F1-E94C3C222C41}"/>
              </a:ext>
            </a:extLst>
          </p:cNvPr>
          <p:cNvSpPr/>
          <p:nvPr/>
        </p:nvSpPr>
        <p:spPr>
          <a:xfrm>
            <a:off x="7843374" y="4893438"/>
            <a:ext cx="546027" cy="610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1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4FFDE97-0DDC-479F-BEE7-7EE8AEC41D8C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實驗方法</a:t>
            </a:r>
            <a:r>
              <a:rPr lang="en-US" altLang="zh-TW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-Fine tuning</a:t>
            </a: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預訓練模型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2696ED-3502-4D80-8E49-6379E1B2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zh-TW" noProof="0" smtClean="0"/>
              <a:pPr>
                <a:spcAft>
                  <a:spcPts val="600"/>
                </a:spcAft>
              </a:pPr>
              <a:t>16</a:t>
            </a:fld>
            <a:endParaRPr lang="zh-TW" altLang="en-US" noProof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F9C08F-40DE-40B7-9D46-2AB542696A6E}"/>
              </a:ext>
            </a:extLst>
          </p:cNvPr>
          <p:cNvSpPr txBox="1"/>
          <p:nvPr/>
        </p:nvSpPr>
        <p:spPr>
          <a:xfrm>
            <a:off x="940525" y="2352127"/>
            <a:ext cx="9762309" cy="16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2400" dirty="0"/>
              <a:t>結果呈現</a:t>
            </a:r>
            <a:r>
              <a:rPr lang="en-US" altLang="zh-TW" sz="24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	Valid Loss:</a:t>
            </a:r>
          </a:p>
          <a:p>
            <a:pPr>
              <a:lnSpc>
                <a:spcPct val="150000"/>
              </a:lnSpc>
            </a:pPr>
            <a:endParaRPr lang="en-US" altLang="zh-TW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37CF13-870C-445B-8029-7D7AEC6C7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96" y="3794871"/>
            <a:ext cx="4371703" cy="218585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7C2F2CE-A622-45E7-A5E3-9B4551A0148C}"/>
              </a:ext>
            </a:extLst>
          </p:cNvPr>
          <p:cNvSpPr txBox="1"/>
          <p:nvPr/>
        </p:nvSpPr>
        <p:spPr>
          <a:xfrm>
            <a:off x="3161212" y="6171684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Default anchors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912D089-2263-476F-B6AF-35DF6016D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589" y="3827529"/>
            <a:ext cx="4306387" cy="215319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1B6F4D-EDC0-4346-B023-8EE3ACD14137}"/>
              </a:ext>
            </a:extLst>
          </p:cNvPr>
          <p:cNvSpPr txBox="1"/>
          <p:nvPr/>
        </p:nvSpPr>
        <p:spPr>
          <a:xfrm>
            <a:off x="8203474" y="6171684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modified anchors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35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4FFDE97-0DDC-479F-BEE7-7EE8AEC41D8C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實驗方法</a:t>
            </a:r>
            <a:r>
              <a:rPr lang="en-US" altLang="zh-TW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-</a:t>
            </a: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 </a:t>
            </a:r>
            <a:r>
              <a:rPr lang="en-US" altLang="zh-TW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backbone</a:t>
            </a:r>
            <a:endParaRPr lang="zh-TW" altLang="en-US" sz="4000" kern="1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B9DB51F-5C3D-46D9-8879-B3A3F2DA2D4F}"/>
              </a:ext>
            </a:extLst>
          </p:cNvPr>
          <p:cNvSpPr txBox="1"/>
          <p:nvPr/>
        </p:nvSpPr>
        <p:spPr>
          <a:xfrm>
            <a:off x="753034" y="2339042"/>
            <a:ext cx="106859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我們使用的是ResNet-50-FPN backbone</a:t>
            </a:r>
            <a:r>
              <a:rPr lang="zh-TW" altLang="zh-TW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​</a:t>
            </a:r>
            <a:endParaRPr lang="zh-TW" altLang="zh-TW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也可以選擇任何ImageNet來替換</a:t>
            </a:r>
            <a:r>
              <a:rPr lang="zh-TW" altLang="zh-TW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​</a:t>
            </a:r>
            <a:endParaRPr lang="zh-TW" altLang="zh-TW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zh-TW" altLang="zh-TW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​</a:t>
            </a:r>
            <a:endParaRPr lang="zh-TW" altLang="zh-TW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altLang="zh-TW" sz="2800" b="0" i="0" u="none" strike="noStrike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pretrained_backbone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 </a:t>
            </a:r>
            <a:r>
              <a:rPr lang="en-US" altLang="zh-TW" sz="2800" b="0" i="0" u="none" strike="noStrike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(bool):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 </a:t>
            </a:r>
            <a:r>
              <a:rPr lang="zh-TW" altLang="zh-TW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​</a:t>
            </a:r>
            <a:endParaRPr lang="zh-TW" altLang="zh-TW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altLang="zh-TW" sz="2800" b="0" i="0" u="none" strike="noStrike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 </a:t>
            </a:r>
            <a:r>
              <a:rPr lang="en-US" altLang="zh-TW" sz="2800" b="0" i="0" u="none" strike="noStrike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True,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 </a:t>
            </a:r>
            <a:r>
              <a:rPr lang="en-US" altLang="zh-TW" sz="2800" b="0" i="0" u="none" strike="noStrike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 </a:t>
            </a:r>
            <a:r>
              <a:rPr lang="en-US" altLang="zh-TW" sz="2800" b="0" i="0" u="none" strike="noStrike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 </a:t>
            </a:r>
            <a:r>
              <a:rPr lang="en-US" altLang="zh-TW" sz="2800" b="0" i="0" u="none" strike="noStrike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 </a:t>
            </a:r>
            <a:r>
              <a:rPr lang="en-US" altLang="zh-TW" sz="2800" b="0" i="0" u="none" strike="noStrike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 </a:t>
            </a:r>
            <a:r>
              <a:rPr lang="en-US" altLang="zh-TW" sz="2800" b="0" i="0" u="none" strike="noStrike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backbone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 </a:t>
            </a:r>
            <a:r>
              <a:rPr lang="en-US" altLang="zh-TW" sz="2800" b="0" i="0" u="none" strike="noStrike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pretrained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 </a:t>
            </a:r>
            <a:r>
              <a:rPr lang="en-US" altLang="zh-TW" sz="2800" b="0" i="0" u="none" strike="noStrike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 </a:t>
            </a:r>
            <a:r>
              <a:rPr lang="en-US" altLang="zh-TW" sz="2800" b="0" i="0" u="none" strike="noStrike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Imagenet</a:t>
            </a:r>
            <a:r>
              <a:rPr lang="zh-TW" altLang="zh-TW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​</a:t>
            </a:r>
            <a:endParaRPr lang="zh-TW" altLang="zh-TW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trainable_backbone_layers (int): 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endParaRPr lang="en-US" altLang="zh-TW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number of trainable (not frozen) resnet layers starting from final block.</a:t>
            </a:r>
            <a:endParaRPr lang="zh-TW" altLang="zh-TW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378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4FFDE97-0DDC-479F-BEE7-7EE8AEC41D8C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實驗方法</a:t>
            </a:r>
            <a:r>
              <a:rPr lang="en-US" altLang="zh-TW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-</a:t>
            </a: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 </a:t>
            </a:r>
            <a:r>
              <a:rPr lang="en-US" altLang="zh-TW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backbone</a:t>
            </a:r>
            <a:endParaRPr lang="zh-TW" altLang="en-US" sz="4000" kern="1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5380E1-85D3-4BE4-BC27-97D1B6520616}"/>
              </a:ext>
            </a:extLst>
          </p:cNvPr>
          <p:cNvSpPr txBox="1"/>
          <p:nvPr/>
        </p:nvSpPr>
        <p:spPr>
          <a:xfrm>
            <a:off x="963706" y="2740550"/>
            <a:ext cx="977601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檢查</a:t>
            </a:r>
            <a:r>
              <a:rPr lang="en-US" altLang="zh-TW" sz="2800" b="0" i="0" u="none" strike="noStrike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rainable_backbone_layers參數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，必須在0~5之間，表示從最後一層開始計數，</a:t>
            </a:r>
            <a:r>
              <a:rPr lang="zh-TW" altLang="zh-TW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​</a:t>
            </a:r>
            <a:endParaRPr lang="en-US" altLang="zh-TW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 fontAlgn="base"/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有基層在訓練中是可優化的；</a:t>
            </a:r>
            <a:r>
              <a:rPr lang="zh-TW" altLang="zh-TW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​</a:t>
            </a:r>
            <a:endParaRPr lang="zh-TW" altLang="zh-TW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/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檢查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pretrained和pretrained_backbone參數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，如果整個模型都設為</a:t>
            </a:r>
            <a:r>
              <a:rPr lang="zh-TW" altLang="en-US" sz="28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預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訓練的，</a:t>
            </a:r>
            <a:r>
              <a:rPr lang="zh-TW" altLang="zh-TW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​</a:t>
            </a:r>
            <a:endParaRPr lang="zh-TW" altLang="zh-TW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/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那就當然沒必要在單獨下載預訓練的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backbone了</a:t>
            </a:r>
            <a:r>
              <a:rPr lang="zh-TW" altLang="zh-TW" sz="28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，把整個Faster R-CNN模組都載入預訓練參數即可</a:t>
            </a:r>
            <a:endParaRPr lang="en-US" altLang="zh-TW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79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4FFDE97-0DDC-479F-BEE7-7EE8AEC41D8C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實驗方法</a:t>
            </a:r>
            <a:r>
              <a:rPr lang="en-US" altLang="zh-TW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- backbone</a:t>
            </a:r>
            <a:endParaRPr lang="zh-TW" altLang="en-US" sz="4000" kern="1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2696ED-3502-4D80-8E49-6379E1B2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zh-TW" noProof="0" smtClean="0"/>
              <a:pPr>
                <a:spcAft>
                  <a:spcPts val="600"/>
                </a:spcAft>
              </a:pPr>
              <a:t>19</a:t>
            </a:fld>
            <a:endParaRPr lang="zh-TW" altLang="en-US" noProof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F9C08F-40DE-40B7-9D46-2AB542696A6E}"/>
              </a:ext>
            </a:extLst>
          </p:cNvPr>
          <p:cNvSpPr txBox="1"/>
          <p:nvPr/>
        </p:nvSpPr>
        <p:spPr>
          <a:xfrm>
            <a:off x="1115568" y="2067289"/>
            <a:ext cx="8385483" cy="2717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/>
              <a:t>IoU</a:t>
            </a:r>
            <a:r>
              <a:rPr lang="en-US" altLang="zh-TW" sz="2800" dirty="0"/>
              <a:t>(Intersection over Union):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	</a:t>
            </a:r>
            <a:r>
              <a:rPr lang="zh-CN" altLang="en-US" sz="2000" dirty="0"/>
              <a:t>是一</a:t>
            </a:r>
            <a:r>
              <a:rPr lang="zh-TW" altLang="en-US" sz="2000" dirty="0"/>
              <a:t>種測</a:t>
            </a:r>
            <a:r>
              <a:rPr lang="zh-CN" altLang="en-US" sz="2000" dirty="0"/>
              <a:t>量在特定</a:t>
            </a:r>
            <a:r>
              <a:rPr lang="zh-TW" altLang="en-US" sz="2000" dirty="0"/>
              <a:t>數據</a:t>
            </a:r>
            <a:r>
              <a:rPr lang="zh-CN" altLang="en-US" sz="2000" dirty="0"/>
              <a:t>集中</a:t>
            </a:r>
            <a:r>
              <a:rPr lang="zh-TW" altLang="en-US" sz="2000" dirty="0"/>
              <a:t>檢測</a:t>
            </a:r>
            <a:r>
              <a:rPr lang="zh-CN" altLang="en-US" sz="2000" dirty="0"/>
              <a:t>相</a:t>
            </a:r>
            <a:r>
              <a:rPr lang="zh-TW" altLang="en-US" sz="2000" dirty="0"/>
              <a:t>應</a:t>
            </a:r>
            <a:r>
              <a:rPr lang="zh-CN" altLang="en-US" sz="2000" dirty="0"/>
              <a:t>物</a:t>
            </a:r>
            <a:r>
              <a:rPr lang="zh-TW" altLang="en-US" sz="2000" dirty="0"/>
              <a:t>體準確</a:t>
            </a:r>
            <a:r>
              <a:rPr lang="zh-CN" altLang="en-US" sz="2000" dirty="0"/>
              <a:t>度的一</a:t>
            </a:r>
            <a:r>
              <a:rPr lang="zh-TW" altLang="en-US" sz="2000" dirty="0"/>
              <a:t>個簡單標準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	</a:t>
            </a:r>
            <a:r>
              <a:rPr lang="zh-CN" altLang="en-US" sz="2000" dirty="0"/>
              <a:t>只要是在</a:t>
            </a:r>
            <a:r>
              <a:rPr lang="zh-TW" altLang="en-US" sz="2000" dirty="0"/>
              <a:t>輸</a:t>
            </a:r>
            <a:r>
              <a:rPr lang="zh-CN" altLang="en-US" sz="2000" dirty="0"/>
              <a:t>出中得出一</a:t>
            </a:r>
            <a:r>
              <a:rPr lang="zh-TW" altLang="en-US" sz="2000" dirty="0"/>
              <a:t>個預測範圍</a:t>
            </a:r>
            <a:r>
              <a:rPr lang="en-US" altLang="zh-CN" sz="2000" dirty="0"/>
              <a:t>(bounding boxes)</a:t>
            </a:r>
            <a:r>
              <a:rPr lang="zh-CN" altLang="en-US" sz="2000" dirty="0"/>
              <a:t>的任</a:t>
            </a:r>
            <a:r>
              <a:rPr lang="zh-TW" altLang="en-US" sz="2000" dirty="0"/>
              <a:t>務</a:t>
            </a:r>
            <a:r>
              <a:rPr lang="zh-CN" altLang="en-US" sz="2000" dirty="0"/>
              <a:t>都可</a:t>
            </a:r>
            <a:r>
              <a:rPr lang="en-US" altLang="zh-CN" sz="2000" dirty="0"/>
              <a:t>	</a:t>
            </a:r>
            <a:r>
              <a:rPr lang="zh-CN" altLang="en-US" sz="2000" dirty="0"/>
              <a:t>以用</a:t>
            </a:r>
            <a:r>
              <a:rPr lang="en-US" altLang="zh-CN" sz="2000" dirty="0" err="1"/>
              <a:t>IoU</a:t>
            </a:r>
            <a:r>
              <a:rPr lang="zh-CN" altLang="en-US" sz="2000" dirty="0"/>
              <a:t>来</a:t>
            </a:r>
            <a:r>
              <a:rPr lang="zh-TW" altLang="en-US" sz="2000" dirty="0"/>
              <a:t>進</a:t>
            </a:r>
            <a:r>
              <a:rPr lang="zh-CN" altLang="en-US" sz="2000" dirty="0"/>
              <a:t>行</a:t>
            </a:r>
            <a:r>
              <a:rPr lang="zh-TW" altLang="en-US" sz="2000" dirty="0"/>
              <a:t>測</a:t>
            </a:r>
            <a:r>
              <a:rPr lang="zh-CN" altLang="en-US" sz="2000" dirty="0"/>
              <a:t>量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E0D1445-CA48-47B6-82D2-81157A1FD5FE}"/>
                  </a:ext>
                </a:extLst>
              </p:cNvPr>
              <p:cNvSpPr txBox="1"/>
              <p:nvPr/>
            </p:nvSpPr>
            <p:spPr>
              <a:xfrm>
                <a:off x="3110896" y="5339553"/>
                <a:ext cx="11864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𝐼𝑜𝑈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3200" dirty="0"/>
                  <a:t> 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E0D1445-CA48-47B6-82D2-81157A1FD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896" y="5339553"/>
                <a:ext cx="118641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群組 32">
            <a:extLst>
              <a:ext uri="{FF2B5EF4-FFF2-40B4-BE49-F238E27FC236}">
                <a16:creationId xmlns:a16="http://schemas.microsoft.com/office/drawing/2014/main" id="{FE2BA1E1-1192-47D2-B841-CDD74AC62FAB}"/>
              </a:ext>
            </a:extLst>
          </p:cNvPr>
          <p:cNvGrpSpPr/>
          <p:nvPr/>
        </p:nvGrpSpPr>
        <p:grpSpPr>
          <a:xfrm>
            <a:off x="4576070" y="4380059"/>
            <a:ext cx="3466011" cy="2238113"/>
            <a:chOff x="3866606" y="4483362"/>
            <a:chExt cx="3466011" cy="2238113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9E86FC-4C55-4DA0-A4CB-0C72B7AD4C26}"/>
                </a:ext>
              </a:extLst>
            </p:cNvPr>
            <p:cNvGrpSpPr/>
            <p:nvPr/>
          </p:nvGrpSpPr>
          <p:grpSpPr>
            <a:xfrm>
              <a:off x="4155013" y="4483362"/>
              <a:ext cx="1092926" cy="959494"/>
              <a:chOff x="6779623" y="4529304"/>
              <a:chExt cx="1322832" cy="1205715"/>
            </a:xfrm>
          </p:grpSpPr>
          <p:sp>
            <p:nvSpPr>
              <p:cNvPr id="19" name="手繪多邊形: 圖案 18">
                <a:extLst>
                  <a:ext uri="{FF2B5EF4-FFF2-40B4-BE49-F238E27FC236}">
                    <a16:creationId xmlns:a16="http://schemas.microsoft.com/office/drawing/2014/main" id="{4882600F-15AF-49D7-B2E9-342FB2856080}"/>
                  </a:ext>
                </a:extLst>
              </p:cNvPr>
              <p:cNvSpPr/>
              <p:nvPr/>
            </p:nvSpPr>
            <p:spPr>
              <a:xfrm>
                <a:off x="7266432" y="4940914"/>
                <a:ext cx="349214" cy="382495"/>
              </a:xfrm>
              <a:custGeom>
                <a:avLst/>
                <a:gdLst>
                  <a:gd name="connsiteX0" fmla="*/ 0 w 349214"/>
                  <a:gd name="connsiteY0" fmla="*/ 0 h 382495"/>
                  <a:gd name="connsiteX1" fmla="*/ 349214 w 349214"/>
                  <a:gd name="connsiteY1" fmla="*/ 0 h 382495"/>
                  <a:gd name="connsiteX2" fmla="*/ 349214 w 349214"/>
                  <a:gd name="connsiteY2" fmla="*/ 382495 h 382495"/>
                  <a:gd name="connsiteX3" fmla="*/ 0 w 349214"/>
                  <a:gd name="connsiteY3" fmla="*/ 382495 h 38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214" h="382495">
                    <a:moveTo>
                      <a:pt x="0" y="0"/>
                    </a:moveTo>
                    <a:lnTo>
                      <a:pt x="349214" y="0"/>
                    </a:lnTo>
                    <a:lnTo>
                      <a:pt x="349214" y="382495"/>
                    </a:lnTo>
                    <a:lnTo>
                      <a:pt x="0" y="38249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EB17071-BA19-4A0E-9670-EDEC96B6D106}"/>
                  </a:ext>
                </a:extLst>
              </p:cNvPr>
              <p:cNvSpPr/>
              <p:nvPr/>
            </p:nvSpPr>
            <p:spPr>
              <a:xfrm>
                <a:off x="6779623" y="4529304"/>
                <a:ext cx="836023" cy="7941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98AA2B8-7C04-4402-8785-831BDFAE30DA}"/>
                  </a:ext>
                </a:extLst>
              </p:cNvPr>
              <p:cNvSpPr/>
              <p:nvPr/>
            </p:nvSpPr>
            <p:spPr>
              <a:xfrm>
                <a:off x="7266432" y="4940914"/>
                <a:ext cx="836023" cy="7941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29F006C9-994D-4007-81A1-4FBAF9901F1F}"/>
                </a:ext>
              </a:extLst>
            </p:cNvPr>
            <p:cNvSpPr/>
            <p:nvPr/>
          </p:nvSpPr>
          <p:spPr>
            <a:xfrm>
              <a:off x="4299273" y="5761981"/>
              <a:ext cx="1092926" cy="959494"/>
            </a:xfrm>
            <a:custGeom>
              <a:avLst/>
              <a:gdLst>
                <a:gd name="connsiteX0" fmla="*/ 0 w 1092926"/>
                <a:gd name="connsiteY0" fmla="*/ 0 h 959494"/>
                <a:gd name="connsiteX1" fmla="*/ 690724 w 1092926"/>
                <a:gd name="connsiteY1" fmla="*/ 0 h 959494"/>
                <a:gd name="connsiteX2" fmla="*/ 690724 w 1092926"/>
                <a:gd name="connsiteY2" fmla="*/ 327554 h 959494"/>
                <a:gd name="connsiteX3" fmla="*/ 1092926 w 1092926"/>
                <a:gd name="connsiteY3" fmla="*/ 327554 h 959494"/>
                <a:gd name="connsiteX4" fmla="*/ 1092926 w 1092926"/>
                <a:gd name="connsiteY4" fmla="*/ 959494 h 959494"/>
                <a:gd name="connsiteX5" fmla="*/ 402202 w 1092926"/>
                <a:gd name="connsiteY5" fmla="*/ 959494 h 959494"/>
                <a:gd name="connsiteX6" fmla="*/ 402202 w 1092926"/>
                <a:gd name="connsiteY6" fmla="*/ 631940 h 959494"/>
                <a:gd name="connsiteX7" fmla="*/ 0 w 1092926"/>
                <a:gd name="connsiteY7" fmla="*/ 631940 h 95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2926" h="959494">
                  <a:moveTo>
                    <a:pt x="0" y="0"/>
                  </a:moveTo>
                  <a:lnTo>
                    <a:pt x="690724" y="0"/>
                  </a:lnTo>
                  <a:lnTo>
                    <a:pt x="690724" y="327554"/>
                  </a:lnTo>
                  <a:lnTo>
                    <a:pt x="1092926" y="327554"/>
                  </a:lnTo>
                  <a:lnTo>
                    <a:pt x="1092926" y="959494"/>
                  </a:lnTo>
                  <a:lnTo>
                    <a:pt x="402202" y="959494"/>
                  </a:lnTo>
                  <a:lnTo>
                    <a:pt x="402202" y="631940"/>
                  </a:lnTo>
                  <a:lnTo>
                    <a:pt x="0" y="63194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492F88D3-B221-49BF-9F4B-B27165F12E23}"/>
                </a:ext>
              </a:extLst>
            </p:cNvPr>
            <p:cNvCxnSpPr/>
            <p:nvPr/>
          </p:nvCxnSpPr>
          <p:spPr>
            <a:xfrm>
              <a:off x="3866606" y="5586200"/>
              <a:ext cx="34660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B1CE11C-1A31-4A55-903F-5E0EA7E7BA73}"/>
                    </a:ext>
                  </a:extLst>
                </p:cNvPr>
                <p:cNvSpPr txBox="1"/>
                <p:nvPr/>
              </p:nvSpPr>
              <p:spPr>
                <a:xfrm>
                  <a:off x="5450998" y="4982208"/>
                  <a:ext cx="17544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𝑂𝑣𝑒𝑟𝑙𝑎𝑝</m:t>
                        </m:r>
                      </m:oMath>
                    </m:oMathPara>
                  </a14:m>
                  <a:endParaRPr lang="en-US" altLang="zh-TW" b="0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B1CE11C-1A31-4A55-903F-5E0EA7E7B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98" y="4982208"/>
                  <a:ext cx="175445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87" r="-4530" b="-3478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051313F-1F15-4052-A91D-F5E111E935BB}"/>
                    </a:ext>
                  </a:extLst>
                </p:cNvPr>
                <p:cNvSpPr txBox="1"/>
                <p:nvPr/>
              </p:nvSpPr>
              <p:spPr>
                <a:xfrm>
                  <a:off x="5539387" y="5821393"/>
                  <a:ext cx="15456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𝑈𝑛𝑖𝑜𝑛</m:t>
                        </m:r>
                      </m:oMath>
                    </m:oMathPara>
                  </a14:m>
                  <a:endParaRPr lang="en-US" altLang="zh-TW" b="0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051313F-1F15-4052-A91D-F5E111E93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387" y="5821393"/>
                  <a:ext cx="154561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56" r="-3150" b="-3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5" name="圖片 34">
            <a:extLst>
              <a:ext uri="{FF2B5EF4-FFF2-40B4-BE49-F238E27FC236}">
                <a16:creationId xmlns:a16="http://schemas.microsoft.com/office/drawing/2014/main" id="{D13F8DEC-6E41-40F6-ABAB-D9B82DB8E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4283" y="4902873"/>
            <a:ext cx="3466011" cy="143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6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B94FC5-AF34-43F2-BCE0-4139A705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2</a:t>
            </a:fld>
            <a:endParaRPr lang="zh-TW" altLang="en-US" noProof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D63A53-03C5-4A56-B2F6-9C05BB5D041A}"/>
              </a:ext>
            </a:extLst>
          </p:cNvPr>
          <p:cNvSpPr txBox="1"/>
          <p:nvPr/>
        </p:nvSpPr>
        <p:spPr>
          <a:xfrm>
            <a:off x="1451762" y="1460045"/>
            <a:ext cx="1015663" cy="32668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5400" dirty="0"/>
              <a:t>目錄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4DB74BF-E2B3-42C8-AD1D-C5E564DDCBA2}"/>
              </a:ext>
            </a:extLst>
          </p:cNvPr>
          <p:cNvSpPr txBox="1"/>
          <p:nvPr/>
        </p:nvSpPr>
        <p:spPr>
          <a:xfrm>
            <a:off x="885601" y="1889891"/>
            <a:ext cx="513410" cy="300668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6CA7C1E-594E-449E-A274-3D1E815F95C3}"/>
              </a:ext>
            </a:extLst>
          </p:cNvPr>
          <p:cNvGrpSpPr/>
          <p:nvPr/>
        </p:nvGrpSpPr>
        <p:grpSpPr>
          <a:xfrm>
            <a:off x="3070942" y="2544141"/>
            <a:ext cx="7996005" cy="1739003"/>
            <a:chOff x="3070942" y="2544141"/>
            <a:chExt cx="7996005" cy="1739003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98F775B1-B2D7-4092-998E-7E94DA565A49}"/>
                </a:ext>
              </a:extLst>
            </p:cNvPr>
            <p:cNvGrpSpPr/>
            <p:nvPr/>
          </p:nvGrpSpPr>
          <p:grpSpPr>
            <a:xfrm>
              <a:off x="3090648" y="2544141"/>
              <a:ext cx="7718192" cy="1089319"/>
              <a:chOff x="2993293" y="2863000"/>
              <a:chExt cx="7270620" cy="991521"/>
            </a:xfrm>
          </p:grpSpPr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8B644D3-565F-483D-81E5-CB51CEA34B79}"/>
                  </a:ext>
                </a:extLst>
              </p:cNvPr>
              <p:cNvCxnSpPr>
                <a:stCxn id="15" idx="6"/>
                <a:endCxn id="18" idx="2"/>
              </p:cNvCxnSpPr>
              <p:nvPr/>
            </p:nvCxnSpPr>
            <p:spPr>
              <a:xfrm flipV="1">
                <a:off x="4010665" y="3354520"/>
                <a:ext cx="5235877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8706E001-357B-4429-97EC-5E7968041FEB}"/>
                  </a:ext>
                </a:extLst>
              </p:cNvPr>
              <p:cNvSpPr/>
              <p:nvPr/>
            </p:nvSpPr>
            <p:spPr>
              <a:xfrm>
                <a:off x="2993293" y="2863002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  <a:endParaRPr lang="zh-TW" altLang="en-US" sz="3600" dirty="0">
                  <a:latin typeface="Segoe UI Black" panose="020B0A02040204020203" pitchFamily="34" charset="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28364BB9-D15E-4C88-B9E0-CF534E7A1436}"/>
                  </a:ext>
                </a:extLst>
              </p:cNvPr>
              <p:cNvSpPr/>
              <p:nvPr/>
            </p:nvSpPr>
            <p:spPr>
              <a:xfrm>
                <a:off x="5034455" y="2871482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2</a:t>
                </a:r>
                <a:endParaRPr lang="zh-TW" altLang="en-US" sz="3600" dirty="0">
                  <a:latin typeface="Segoe UI Black" panose="020B0A02040204020203" pitchFamily="34" charset="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17256CDC-E6CE-4188-817E-3D19FD6ECA59}"/>
                  </a:ext>
                </a:extLst>
              </p:cNvPr>
              <p:cNvSpPr/>
              <p:nvPr/>
            </p:nvSpPr>
            <p:spPr>
              <a:xfrm>
                <a:off x="7055005" y="2871482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3</a:t>
                </a:r>
                <a:endParaRPr lang="zh-TW" altLang="en-US" sz="3600" dirty="0">
                  <a:latin typeface="Segoe UI Black" panose="020B0A02040204020203" pitchFamily="34" charset="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7515B649-E5E5-42EA-93B9-6DE5C39363A8}"/>
                  </a:ext>
                </a:extLst>
              </p:cNvPr>
              <p:cNvSpPr/>
              <p:nvPr/>
            </p:nvSpPr>
            <p:spPr>
              <a:xfrm>
                <a:off x="9246541" y="2863000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4</a:t>
                </a:r>
                <a:endParaRPr lang="zh-TW" altLang="en-US" sz="3600" dirty="0">
                  <a:latin typeface="Segoe UI Black" panose="020B0A02040204020203" pitchFamily="34" charset="0"/>
                  <a:ea typeface="Microsoft JhengHei UI" panose="020B0604030504040204" pitchFamily="34" charset="-120"/>
                </a:endParaRP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BC26638-0C9F-48C2-8DD9-98D07261E838}"/>
                </a:ext>
              </a:extLst>
            </p:cNvPr>
            <p:cNvSpPr txBox="1"/>
            <p:nvPr/>
          </p:nvSpPr>
          <p:spPr>
            <a:xfrm>
              <a:off x="3070942" y="3907626"/>
              <a:ext cx="124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  <a:ea typeface="Microsoft JhengHei UI" panose="020B0604030504040204" pitchFamily="34" charset="-120"/>
                </a:rPr>
                <a:t>模型介紹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B217719-1616-4542-ADDD-6B1C0E9AB018}"/>
                </a:ext>
              </a:extLst>
            </p:cNvPr>
            <p:cNvSpPr txBox="1"/>
            <p:nvPr/>
          </p:nvSpPr>
          <p:spPr>
            <a:xfrm>
              <a:off x="5257462" y="3913812"/>
              <a:ext cx="1161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  <a:ea typeface="Microsoft JhengHei UI" panose="020B0604030504040204" pitchFamily="34" charset="-120"/>
                </a:rPr>
                <a:t>實驗方法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DC55AA4-7426-41E5-97AC-C1869178AE92}"/>
                </a:ext>
              </a:extLst>
            </p:cNvPr>
            <p:cNvSpPr txBox="1"/>
            <p:nvPr/>
          </p:nvSpPr>
          <p:spPr>
            <a:xfrm>
              <a:off x="7402395" y="3907626"/>
              <a:ext cx="1332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  <a:ea typeface="Microsoft JhengHei UI" panose="020B0604030504040204" pitchFamily="34" charset="-120"/>
                </a:rPr>
                <a:t>未來展望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1F9EE3A-6734-4612-91B4-029981D41A89}"/>
                </a:ext>
              </a:extLst>
            </p:cNvPr>
            <p:cNvSpPr txBox="1"/>
            <p:nvPr/>
          </p:nvSpPr>
          <p:spPr>
            <a:xfrm>
              <a:off x="9734403" y="3881427"/>
              <a:ext cx="1332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  <a:ea typeface="Microsoft JhengHei UI" panose="020B0604030504040204" pitchFamily="34" charset="-120"/>
                </a:rPr>
                <a:t>工作分配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8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4FFDE97-0DDC-479F-BEE7-7EE8AEC41D8C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實驗方法</a:t>
            </a:r>
            <a:r>
              <a:rPr lang="en-US" altLang="zh-TW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-</a:t>
            </a: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 </a:t>
            </a:r>
            <a:r>
              <a:rPr lang="en-US" altLang="zh-TW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backbone</a:t>
            </a:r>
            <a:endParaRPr lang="zh-TW" altLang="en-US" sz="4000" kern="1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67A9901-1CA4-46A8-BDD8-07A801BFB7E2}"/>
              </a:ext>
            </a:extLst>
          </p:cNvPr>
          <p:cNvSpPr txBox="1"/>
          <p:nvPr/>
        </p:nvSpPr>
        <p:spPr>
          <a:xfrm>
            <a:off x="779929" y="233441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i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Our Prediction </a:t>
            </a:r>
            <a:r>
              <a:rPr lang="en-US" altLang="zh-TW" sz="2800" b="0" i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IoU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4D0117-CFDB-41E9-9C93-E7FC80BE8839}"/>
              </a:ext>
            </a:extLst>
          </p:cNvPr>
          <p:cNvSpPr txBox="1"/>
          <p:nvPr/>
        </p:nvSpPr>
        <p:spPr>
          <a:xfrm>
            <a:off x="875672" y="3005947"/>
            <a:ext cx="104080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After 5 </a:t>
            </a:r>
            <a:r>
              <a:rPr lang="en-US" altLang="zh-TW" dirty="0" err="1"/>
              <a:t>epoches</a:t>
            </a:r>
            <a:r>
              <a:rPr lang="en-US" altLang="zh-TW" dirty="0"/>
              <a:t> of training​</a:t>
            </a:r>
          </a:p>
          <a:p>
            <a:endParaRPr lang="en-US" altLang="zh-TW" dirty="0"/>
          </a:p>
          <a:p>
            <a:r>
              <a:rPr lang="en-US" altLang="zh-TW" dirty="0"/>
              <a:t>Layer  = 5    valid loss 1.357 </a:t>
            </a:r>
            <a:r>
              <a:rPr lang="en-US" altLang="zh-TW" dirty="0" err="1"/>
              <a:t>IoU</a:t>
            </a:r>
            <a:r>
              <a:rPr lang="en-US" altLang="zh-TW" dirty="0"/>
              <a:t> average 0.02105373556329659​</a:t>
            </a:r>
          </a:p>
          <a:p>
            <a:endParaRPr lang="en-US" altLang="zh-TW" dirty="0"/>
          </a:p>
          <a:p>
            <a:r>
              <a:rPr lang="en-US" altLang="zh-TW" dirty="0"/>
              <a:t>Layer  = 4    valid loss 0.181 </a:t>
            </a:r>
            <a:r>
              <a:rPr lang="en-US" altLang="zh-TW" dirty="0" err="1"/>
              <a:t>IoU</a:t>
            </a:r>
            <a:r>
              <a:rPr lang="en-US" altLang="zh-TW" dirty="0"/>
              <a:t> average 0.37901761737087963​</a:t>
            </a:r>
          </a:p>
          <a:p>
            <a:endParaRPr lang="en-US" altLang="zh-TW" dirty="0"/>
          </a:p>
          <a:p>
            <a:r>
              <a:rPr lang="en-US" altLang="zh-TW" dirty="0"/>
              <a:t>Layer  = 3    valid loss 0.184​</a:t>
            </a:r>
          </a:p>
          <a:p>
            <a:endParaRPr lang="en-US" altLang="zh-TW" dirty="0"/>
          </a:p>
          <a:p>
            <a:r>
              <a:rPr lang="en-US" altLang="zh-TW" dirty="0"/>
              <a:t>Layer  = 2    valid loss 0.195 ​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8746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4FFDE97-0DDC-479F-BEE7-7EE8AEC41D8C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實驗方法</a:t>
            </a:r>
            <a:r>
              <a:rPr lang="en-US" altLang="zh-TW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-</a:t>
            </a: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 </a:t>
            </a:r>
            <a:r>
              <a:rPr lang="en-US" altLang="zh-TW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backbone</a:t>
            </a:r>
            <a:endParaRPr lang="zh-TW" altLang="en-US" sz="4000" kern="1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4E3260-0387-428E-B754-C2B9B8FF75F1}"/>
              </a:ext>
            </a:extLst>
          </p:cNvPr>
          <p:cNvSpPr txBox="1"/>
          <p:nvPr/>
        </p:nvSpPr>
        <p:spPr>
          <a:xfrm>
            <a:off x="1016957" y="2340984"/>
            <a:ext cx="9762309" cy="16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結果呈現</a:t>
            </a:r>
            <a:r>
              <a:rPr lang="en-US" altLang="zh-TW" sz="24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	</a:t>
            </a:r>
          </a:p>
          <a:p>
            <a:pPr>
              <a:lnSpc>
                <a:spcPct val="150000"/>
              </a:lnSpc>
            </a:pPr>
            <a:endParaRPr lang="en-US" altLang="zh-TW" sz="2400" dirty="0"/>
          </a:p>
        </p:txBody>
      </p:sp>
      <p:pic>
        <p:nvPicPr>
          <p:cNvPr id="11" name="圖片 10" descr="一張含有 室內 的圖片&#10;&#10;自動產生的描述">
            <a:extLst>
              <a:ext uri="{FF2B5EF4-FFF2-40B4-BE49-F238E27FC236}">
                <a16:creationId xmlns:a16="http://schemas.microsoft.com/office/drawing/2014/main" id="{37D4126A-454E-4A0D-A66E-D06B219A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3" y="3257550"/>
            <a:ext cx="3371570" cy="3371570"/>
          </a:xfrm>
          <a:prstGeom prst="rect">
            <a:avLst/>
          </a:prstGeom>
        </p:spPr>
      </p:pic>
      <p:pic>
        <p:nvPicPr>
          <p:cNvPr id="13" name="圖片 12" descr="一張含有 室內 的圖片&#10;&#10;自動產生的描述">
            <a:extLst>
              <a:ext uri="{FF2B5EF4-FFF2-40B4-BE49-F238E27FC236}">
                <a16:creationId xmlns:a16="http://schemas.microsoft.com/office/drawing/2014/main" id="{69625BBD-8E93-4F2A-BF11-B24609D87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369" y="3257549"/>
            <a:ext cx="3371571" cy="337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72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1F7923-D949-4F63-8167-D1F487AE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22</a:t>
            </a:fld>
            <a:endParaRPr lang="zh-TW" altLang="en-US" noProof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12C2626-9073-4585-8862-A1A2A275EA72}"/>
              </a:ext>
            </a:extLst>
          </p:cNvPr>
          <p:cNvGrpSpPr/>
          <p:nvPr/>
        </p:nvGrpSpPr>
        <p:grpSpPr>
          <a:xfrm>
            <a:off x="2241148" y="2810841"/>
            <a:ext cx="8052059" cy="1737024"/>
            <a:chOff x="3009325" y="2544141"/>
            <a:chExt cx="8052059" cy="1737024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9D0FD189-2031-40FB-837A-6CA3E66A2D93}"/>
                </a:ext>
              </a:extLst>
            </p:cNvPr>
            <p:cNvGrpSpPr/>
            <p:nvPr/>
          </p:nvGrpSpPr>
          <p:grpSpPr>
            <a:xfrm>
              <a:off x="3090648" y="2544141"/>
              <a:ext cx="7718192" cy="1089319"/>
              <a:chOff x="2993293" y="2863000"/>
              <a:chExt cx="7270620" cy="991521"/>
            </a:xfrm>
          </p:grpSpPr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E71FECE-E05B-40AD-AF38-E889B39AE498}"/>
                  </a:ext>
                </a:extLst>
              </p:cNvPr>
              <p:cNvCxnSpPr>
                <a:stCxn id="34" idx="6"/>
                <a:endCxn id="37" idx="2"/>
              </p:cNvCxnSpPr>
              <p:nvPr/>
            </p:nvCxnSpPr>
            <p:spPr>
              <a:xfrm flipV="1">
                <a:off x="4010665" y="3354520"/>
                <a:ext cx="5235877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275814B7-91CB-4F46-9297-3D35C39C35D8}"/>
                  </a:ext>
                </a:extLst>
              </p:cNvPr>
              <p:cNvSpPr/>
              <p:nvPr/>
            </p:nvSpPr>
            <p:spPr>
              <a:xfrm>
                <a:off x="2993293" y="2863002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  <a:endParaRPr lang="zh-TW" altLang="en-US" sz="3600" dirty="0">
                  <a:latin typeface="Segoe UI Black" panose="020B0A02040204020203" pitchFamily="34" charset="0"/>
                </a:endParaRPr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03AFDD16-446E-47A4-AE39-415F0A3527D2}"/>
                  </a:ext>
                </a:extLst>
              </p:cNvPr>
              <p:cNvSpPr/>
              <p:nvPr/>
            </p:nvSpPr>
            <p:spPr>
              <a:xfrm>
                <a:off x="5034455" y="2871482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2</a:t>
                </a:r>
                <a:endParaRPr lang="zh-TW" altLang="en-US" sz="3600" dirty="0">
                  <a:latin typeface="Segoe UI Black" panose="020B0A02040204020203" pitchFamily="34" charset="0"/>
                </a:endParaRPr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92403F97-A4EA-45DF-A335-8E864F65B91C}"/>
                  </a:ext>
                </a:extLst>
              </p:cNvPr>
              <p:cNvSpPr/>
              <p:nvPr/>
            </p:nvSpPr>
            <p:spPr>
              <a:xfrm>
                <a:off x="7055005" y="2871482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3</a:t>
                </a:r>
                <a:endParaRPr lang="zh-TW" altLang="en-US" sz="3600" dirty="0">
                  <a:latin typeface="Segoe UI Black" panose="020B0A02040204020203" pitchFamily="34" charset="0"/>
                </a:endParaRPr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3FEDB26A-4FD4-47F0-9F2E-2CF29C67714C}"/>
                  </a:ext>
                </a:extLst>
              </p:cNvPr>
              <p:cNvSpPr/>
              <p:nvPr/>
            </p:nvSpPr>
            <p:spPr>
              <a:xfrm>
                <a:off x="9246541" y="2863000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4</a:t>
                </a:r>
                <a:endParaRPr lang="zh-TW" altLang="en-US" sz="3600" dirty="0">
                  <a:latin typeface="Segoe UI Black" panose="020B0A02040204020203" pitchFamily="34" charset="0"/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E76F62B4-D5A2-49B1-876C-3AABE2815673}"/>
                </a:ext>
              </a:extLst>
            </p:cNvPr>
            <p:cNvSpPr txBox="1"/>
            <p:nvPr/>
          </p:nvSpPr>
          <p:spPr>
            <a:xfrm>
              <a:off x="3009325" y="3911833"/>
              <a:ext cx="124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</a:rPr>
                <a:t>模型介紹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553C9E2C-AA9F-4082-AE50-A5BBB63B3996}"/>
                </a:ext>
              </a:extLst>
            </p:cNvPr>
            <p:cNvSpPr txBox="1"/>
            <p:nvPr/>
          </p:nvSpPr>
          <p:spPr>
            <a:xfrm>
              <a:off x="5176139" y="3911833"/>
              <a:ext cx="1161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</a:rPr>
                <a:t>實驗方法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4D8CA05-A1F4-4706-9E4A-91C1330A53EB}"/>
                </a:ext>
              </a:extLst>
            </p:cNvPr>
            <p:cNvSpPr txBox="1"/>
            <p:nvPr/>
          </p:nvSpPr>
          <p:spPr>
            <a:xfrm>
              <a:off x="7402395" y="3907626"/>
              <a:ext cx="1332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  <a:latin typeface="Segoe UI Black" panose="020B0A02040204020203" pitchFamily="34" charset="0"/>
                </a:rPr>
                <a:t>未來展望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E340F43-1EC6-441A-B4B1-AD9C665A35E9}"/>
                </a:ext>
              </a:extLst>
            </p:cNvPr>
            <p:cNvSpPr txBox="1"/>
            <p:nvPr/>
          </p:nvSpPr>
          <p:spPr>
            <a:xfrm>
              <a:off x="9728840" y="3907626"/>
              <a:ext cx="1332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</a:rPr>
                <a:t>工作分配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54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C98B8-1756-45D3-82FA-3E309C1E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0" i="0" dirty="0">
                <a:solidFill>
                  <a:srgbClr val="404040"/>
                </a:solidFill>
                <a:effectLst/>
                <a:ea typeface="Calibri Light" panose="020F0302020204030204" pitchFamily="34" charset="0"/>
              </a:rPr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B045D6-3D87-4FA3-AF52-687D2EAF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zh-TW" altLang="zh-TW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Yolo(You only look once)</a:t>
            </a:r>
            <a:r>
              <a:rPr lang="zh-TW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​</a:t>
            </a:r>
            <a:endParaRPr lang="zh-TW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zh-TW" altLang="zh-TW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Yolo 最大的特色是直接 end-to-end 做物件偵測，利用整張圖片作為神經網路的輸入，直接預測 bounding box 坐標位置、bounding box 含物體的 confidence 和物體所屬的類別。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zh-TW" altLang="zh-TW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YOLO 是一個即時物件偵測(object detection)的模型，它處理速度可達 30 FPS，可以用在視訊上偵測移動的物體，平均準確度(</a:t>
            </a:r>
            <a:r>
              <a:rPr lang="en-US" altLang="zh-TW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(Mean</a:t>
            </a:r>
            <a:r>
              <a:rPr lang="zh-TW" altLang="zh-TW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altLang="zh-TW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Average</a:t>
            </a:r>
            <a:r>
              <a:rPr lang="zh-TW" altLang="zh-TW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altLang="zh-TW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Precision)</a:t>
            </a:r>
            <a:r>
              <a:rPr lang="zh-TW" altLang="zh-TW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)可達 43.5%。</a:t>
            </a:r>
            <a:endParaRPr lang="zh-TW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980786-4C63-43B3-A2C1-8A001E90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TW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207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C98B8-1756-45D3-82FA-3E309C1E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zh-TW" altLang="zh-TW" b="0" i="0">
                <a:effectLst/>
              </a:rPr>
              <a:t>Future work</a:t>
            </a:r>
            <a:r>
              <a:rPr lang="zh-TW" altLang="en-US" b="0" i="0">
                <a:effectLst/>
              </a:rPr>
              <a:t> </a:t>
            </a:r>
            <a:r>
              <a:rPr lang="en-US" altLang="zh-TW" b="0" i="0">
                <a:effectLst/>
              </a:rPr>
              <a:t>- </a:t>
            </a:r>
            <a:r>
              <a:rPr lang="zh-TW" altLang="zh-TW" b="0" i="0">
                <a:effectLst/>
              </a:rPr>
              <a:t>mAP比較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68B2C2-005F-4148-9804-9F27502EC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056077" y="2478024"/>
            <a:ext cx="8079846" cy="387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Slide Number Placeholder 5">
            <a:extLst>
              <a:ext uri="{FF2B5EF4-FFF2-40B4-BE49-F238E27FC236}">
                <a16:creationId xmlns:a16="http://schemas.microsoft.com/office/drawing/2014/main" id="{E0FCD71D-DA31-42E3-B929-419AF0EC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zh-TW" smtClean="0"/>
              <a:pPr>
                <a:spcAft>
                  <a:spcPts val="600"/>
                </a:spcAft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203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1F7923-D949-4F63-8167-D1F487AE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25</a:t>
            </a:fld>
            <a:endParaRPr lang="zh-TW" altLang="en-US" noProof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12C2626-9073-4585-8862-A1A2A275EA72}"/>
              </a:ext>
            </a:extLst>
          </p:cNvPr>
          <p:cNvGrpSpPr/>
          <p:nvPr/>
        </p:nvGrpSpPr>
        <p:grpSpPr>
          <a:xfrm>
            <a:off x="2241148" y="2810841"/>
            <a:ext cx="8052059" cy="1737024"/>
            <a:chOff x="3009325" y="2544141"/>
            <a:chExt cx="8052059" cy="1737024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9D0FD189-2031-40FB-837A-6CA3E66A2D93}"/>
                </a:ext>
              </a:extLst>
            </p:cNvPr>
            <p:cNvGrpSpPr/>
            <p:nvPr/>
          </p:nvGrpSpPr>
          <p:grpSpPr>
            <a:xfrm>
              <a:off x="3090648" y="2544141"/>
              <a:ext cx="7718192" cy="1089319"/>
              <a:chOff x="2993293" y="2863000"/>
              <a:chExt cx="7270620" cy="991521"/>
            </a:xfrm>
          </p:grpSpPr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E71FECE-E05B-40AD-AF38-E889B39AE498}"/>
                  </a:ext>
                </a:extLst>
              </p:cNvPr>
              <p:cNvCxnSpPr>
                <a:stCxn id="34" idx="6"/>
                <a:endCxn id="37" idx="2"/>
              </p:cNvCxnSpPr>
              <p:nvPr/>
            </p:nvCxnSpPr>
            <p:spPr>
              <a:xfrm flipV="1">
                <a:off x="4010665" y="3354520"/>
                <a:ext cx="5235877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275814B7-91CB-4F46-9297-3D35C39C35D8}"/>
                  </a:ext>
                </a:extLst>
              </p:cNvPr>
              <p:cNvSpPr/>
              <p:nvPr/>
            </p:nvSpPr>
            <p:spPr>
              <a:xfrm>
                <a:off x="2993293" y="2863002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  <a:endParaRPr lang="zh-TW" altLang="en-US" sz="3600" dirty="0">
                  <a:latin typeface="Segoe UI Black" panose="020B0A02040204020203" pitchFamily="34" charset="0"/>
                </a:endParaRPr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03AFDD16-446E-47A4-AE39-415F0A3527D2}"/>
                  </a:ext>
                </a:extLst>
              </p:cNvPr>
              <p:cNvSpPr/>
              <p:nvPr/>
            </p:nvSpPr>
            <p:spPr>
              <a:xfrm>
                <a:off x="5034455" y="2871482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2</a:t>
                </a:r>
                <a:endParaRPr lang="zh-TW" altLang="en-US" sz="3600" dirty="0">
                  <a:latin typeface="Segoe UI Black" panose="020B0A02040204020203" pitchFamily="34" charset="0"/>
                </a:endParaRPr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92403F97-A4EA-45DF-A335-8E864F65B91C}"/>
                  </a:ext>
                </a:extLst>
              </p:cNvPr>
              <p:cNvSpPr/>
              <p:nvPr/>
            </p:nvSpPr>
            <p:spPr>
              <a:xfrm>
                <a:off x="7055005" y="2871482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3</a:t>
                </a:r>
                <a:endParaRPr lang="zh-TW" altLang="en-US" sz="3600" dirty="0">
                  <a:latin typeface="Segoe UI Black" panose="020B0A02040204020203" pitchFamily="34" charset="0"/>
                </a:endParaRPr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3FEDB26A-4FD4-47F0-9F2E-2CF29C67714C}"/>
                  </a:ext>
                </a:extLst>
              </p:cNvPr>
              <p:cNvSpPr/>
              <p:nvPr/>
            </p:nvSpPr>
            <p:spPr>
              <a:xfrm>
                <a:off x="9246541" y="2863000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4</a:t>
                </a:r>
                <a:endParaRPr lang="zh-TW" altLang="en-US" sz="3600" dirty="0">
                  <a:latin typeface="Segoe UI Black" panose="020B0A02040204020203" pitchFamily="34" charset="0"/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E76F62B4-D5A2-49B1-876C-3AABE2815673}"/>
                </a:ext>
              </a:extLst>
            </p:cNvPr>
            <p:cNvSpPr txBox="1"/>
            <p:nvPr/>
          </p:nvSpPr>
          <p:spPr>
            <a:xfrm>
              <a:off x="3009325" y="3911833"/>
              <a:ext cx="124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</a:rPr>
                <a:t>模型介紹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553C9E2C-AA9F-4082-AE50-A5BBB63B3996}"/>
                </a:ext>
              </a:extLst>
            </p:cNvPr>
            <p:cNvSpPr txBox="1"/>
            <p:nvPr/>
          </p:nvSpPr>
          <p:spPr>
            <a:xfrm>
              <a:off x="5176139" y="3911833"/>
              <a:ext cx="1161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</a:rPr>
                <a:t>實驗方法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4D8CA05-A1F4-4706-9E4A-91C1330A53EB}"/>
                </a:ext>
              </a:extLst>
            </p:cNvPr>
            <p:cNvSpPr txBox="1"/>
            <p:nvPr/>
          </p:nvSpPr>
          <p:spPr>
            <a:xfrm>
              <a:off x="7337272" y="3907626"/>
              <a:ext cx="1332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</a:rPr>
                <a:t>未來展望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E340F43-1EC6-441A-B4B1-AD9C665A35E9}"/>
                </a:ext>
              </a:extLst>
            </p:cNvPr>
            <p:cNvSpPr txBox="1"/>
            <p:nvPr/>
          </p:nvSpPr>
          <p:spPr>
            <a:xfrm>
              <a:off x="9728840" y="3907626"/>
              <a:ext cx="1332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  <a:latin typeface="Segoe UI Black" panose="020B0A02040204020203" pitchFamily="34" charset="0"/>
                </a:rPr>
                <a:t>工作分配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814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C98B8-1756-45D3-82FA-3E309C1E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工作分配</a:t>
            </a:r>
          </a:p>
        </p:txBody>
      </p:sp>
      <p:sp>
        <p:nvSpPr>
          <p:cNvPr id="135" name="Slide Number Placeholder 5">
            <a:extLst>
              <a:ext uri="{FF2B5EF4-FFF2-40B4-BE49-F238E27FC236}">
                <a16:creationId xmlns:a16="http://schemas.microsoft.com/office/drawing/2014/main" id="{E0FCD71D-DA31-42E3-B929-419AF0EC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zh-TW" smtClean="0"/>
              <a:pPr>
                <a:spcAft>
                  <a:spcPts val="600"/>
                </a:spcAft>
              </a:pPr>
              <a:t>26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A94D5C-EF82-44CD-9A9F-4C0A36AE914B}"/>
              </a:ext>
            </a:extLst>
          </p:cNvPr>
          <p:cNvSpPr txBox="1"/>
          <p:nvPr/>
        </p:nvSpPr>
        <p:spPr>
          <a:xfrm>
            <a:off x="1783977" y="2888121"/>
            <a:ext cx="84088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zh-TW" altLang="zh-TW" sz="24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zh-TW" altLang="zh-TW" sz="24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劉宗翰:</a:t>
            </a:r>
            <a:r>
              <a:rPr lang="en-US" altLang="zh-TW" sz="24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altLang="zh-TW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zh-TW" altLang="zh-TW" sz="24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   </a:t>
            </a:r>
            <a:r>
              <a:rPr lang="en-US" altLang="zh-TW" sz="24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altLang="zh-TW" sz="2400" dirty="0" err="1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Dataloador</a:t>
            </a:r>
            <a:r>
              <a:rPr lang="zh-TW" altLang="en-US" sz="24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、模型</a:t>
            </a:r>
            <a:r>
              <a:rPr lang="en-US" altLang="zh-TW" sz="24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finetuning</a:t>
            </a:r>
            <a:r>
              <a:rPr lang="zh-TW" altLang="en-US" sz="24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、修改</a:t>
            </a:r>
            <a:r>
              <a:rPr lang="en-US" altLang="zh-TW" sz="2400" dirty="0" err="1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anchor_generator</a:t>
            </a:r>
            <a:r>
              <a:rPr lang="zh-TW" altLang="zh-TW" sz="24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，</a:t>
            </a:r>
            <a:r>
              <a:rPr lang="en-US" altLang="zh-TW" sz="24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zh-TW" altLang="zh-TW" sz="2400" dirty="0">
                <a:solidFill>
                  <a:srgbClr val="40404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撰寫IoU來檢視成果，簡報前半段</a:t>
            </a:r>
            <a:endParaRPr lang="zh-TW" altLang="zh-TW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/>
            <a:r>
              <a:rPr lang="en-US" altLang="zh-TW" sz="24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r>
              <a:rPr lang="zh-TW" altLang="zh-TW" sz="24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黃振嘉:</a:t>
            </a:r>
            <a:r>
              <a:rPr lang="zh-TW" altLang="zh-TW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​</a:t>
            </a:r>
            <a:endParaRPr lang="zh-TW" altLang="zh-TW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zh-TW" altLang="zh-TW" sz="24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   </a:t>
            </a:r>
            <a:r>
              <a:rPr lang="en-US" altLang="zh-TW" sz="24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backbone </a:t>
            </a:r>
            <a:r>
              <a:rPr lang="zh-TW" altLang="en-US" sz="24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實驗、</a:t>
            </a:r>
            <a:r>
              <a:rPr lang="zh-TW" altLang="zh-TW" sz="24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模組參數調整，簡報後半段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altLang="zh-TW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zh-TW" altLang="zh-TW" sz="2400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zh-TW" altLang="zh-TW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1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1F7923-D949-4F63-8167-D1F487AE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3</a:t>
            </a:fld>
            <a:endParaRPr lang="zh-TW" altLang="en-US" noProof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7821CA15-55F0-421E-9860-DACB0BB0DC5A}"/>
              </a:ext>
            </a:extLst>
          </p:cNvPr>
          <p:cNvGrpSpPr/>
          <p:nvPr/>
        </p:nvGrpSpPr>
        <p:grpSpPr>
          <a:xfrm>
            <a:off x="2204600" y="2666061"/>
            <a:ext cx="8061474" cy="1739003"/>
            <a:chOff x="3070942" y="2544141"/>
            <a:chExt cx="8061474" cy="1739003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E73DDD69-580C-4D2E-9BCA-3FEC1C70E8CB}"/>
                </a:ext>
              </a:extLst>
            </p:cNvPr>
            <p:cNvGrpSpPr/>
            <p:nvPr/>
          </p:nvGrpSpPr>
          <p:grpSpPr>
            <a:xfrm>
              <a:off x="3090648" y="2544141"/>
              <a:ext cx="7718192" cy="1089319"/>
              <a:chOff x="2993293" y="2863000"/>
              <a:chExt cx="7270620" cy="991521"/>
            </a:xfrm>
          </p:grpSpPr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193E680-C8DF-4A46-B89D-67837C063563}"/>
                  </a:ext>
                </a:extLst>
              </p:cNvPr>
              <p:cNvCxnSpPr>
                <a:stCxn id="45" idx="6"/>
                <a:endCxn id="48" idx="2"/>
              </p:cNvCxnSpPr>
              <p:nvPr/>
            </p:nvCxnSpPr>
            <p:spPr>
              <a:xfrm flipV="1">
                <a:off x="4010665" y="3354520"/>
                <a:ext cx="5235877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0FC06A7A-234D-4255-A799-9A5BBF63F9A2}"/>
                  </a:ext>
                </a:extLst>
              </p:cNvPr>
              <p:cNvSpPr/>
              <p:nvPr/>
            </p:nvSpPr>
            <p:spPr>
              <a:xfrm>
                <a:off x="2993293" y="2863002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  <a:endParaRPr lang="zh-TW" altLang="en-US" sz="3600" dirty="0">
                  <a:latin typeface="Segoe UI Black" panose="020B0A02040204020203" pitchFamily="34" charset="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75E4FF0A-3B84-4F54-9FB2-E4D57844A824}"/>
                  </a:ext>
                </a:extLst>
              </p:cNvPr>
              <p:cNvSpPr/>
              <p:nvPr/>
            </p:nvSpPr>
            <p:spPr>
              <a:xfrm>
                <a:off x="5034455" y="2871482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2</a:t>
                </a:r>
                <a:endParaRPr lang="zh-TW" altLang="en-US" sz="3600" dirty="0">
                  <a:latin typeface="Segoe UI Black" panose="020B0A02040204020203" pitchFamily="34" charset="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D15182E7-39D5-421A-872A-CDBD9CBBFE9C}"/>
                  </a:ext>
                </a:extLst>
              </p:cNvPr>
              <p:cNvSpPr/>
              <p:nvPr/>
            </p:nvSpPr>
            <p:spPr>
              <a:xfrm>
                <a:off x="7055005" y="2871482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3</a:t>
                </a:r>
                <a:endParaRPr lang="zh-TW" altLang="en-US" sz="3600" dirty="0">
                  <a:latin typeface="Segoe UI Black" panose="020B0A02040204020203" pitchFamily="34" charset="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B757B7CE-CBA1-43CF-A83E-39031C23B39A}"/>
                  </a:ext>
                </a:extLst>
              </p:cNvPr>
              <p:cNvSpPr/>
              <p:nvPr/>
            </p:nvSpPr>
            <p:spPr>
              <a:xfrm>
                <a:off x="9246541" y="2863000"/>
                <a:ext cx="1017372" cy="9830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4</a:t>
                </a:r>
                <a:endParaRPr lang="zh-TW" altLang="en-US" sz="3600" dirty="0">
                  <a:latin typeface="Segoe UI Black" panose="020B0A02040204020203" pitchFamily="34" charset="0"/>
                  <a:ea typeface="Microsoft JhengHei UI" panose="020B0604030504040204" pitchFamily="34" charset="-120"/>
                </a:endParaRPr>
              </a:p>
            </p:txBody>
          </p:sp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8CC28AC-94C5-4A1D-8E41-F0D7A6A830B9}"/>
                </a:ext>
              </a:extLst>
            </p:cNvPr>
            <p:cNvSpPr txBox="1"/>
            <p:nvPr/>
          </p:nvSpPr>
          <p:spPr>
            <a:xfrm>
              <a:off x="3070942" y="3907626"/>
              <a:ext cx="1242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  <a:latin typeface="Segoe UI Black" panose="020B0A02040204020203" pitchFamily="34" charset="0"/>
                  <a:ea typeface="Microsoft JhengHei UI" panose="020B0604030504040204" pitchFamily="34" charset="-120"/>
                </a:rPr>
                <a:t>模型介紹</a:t>
              </a: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BDF92588-D1D1-4B3F-82C0-F620AC99E6A5}"/>
                </a:ext>
              </a:extLst>
            </p:cNvPr>
            <p:cNvSpPr txBox="1"/>
            <p:nvPr/>
          </p:nvSpPr>
          <p:spPr>
            <a:xfrm>
              <a:off x="5257462" y="3913812"/>
              <a:ext cx="1161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  <a:ea typeface="Microsoft JhengHei UI" panose="020B0604030504040204" pitchFamily="34" charset="-120"/>
                </a:rPr>
                <a:t>實驗方法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6738D44C-D426-4497-B02B-D7EA25C18E32}"/>
                </a:ext>
              </a:extLst>
            </p:cNvPr>
            <p:cNvSpPr txBox="1"/>
            <p:nvPr/>
          </p:nvSpPr>
          <p:spPr>
            <a:xfrm>
              <a:off x="7402395" y="3907626"/>
              <a:ext cx="1332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  <a:ea typeface="Microsoft JhengHei UI" panose="020B0604030504040204" pitchFamily="34" charset="-120"/>
                </a:rPr>
                <a:t>未來展望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F05E9532-2EEE-4BDE-8784-E5C44D6CF6A8}"/>
                </a:ext>
              </a:extLst>
            </p:cNvPr>
            <p:cNvSpPr txBox="1"/>
            <p:nvPr/>
          </p:nvSpPr>
          <p:spPr>
            <a:xfrm>
              <a:off x="9799872" y="3907626"/>
              <a:ext cx="1332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Segoe UI Black" panose="020B0A02040204020203" pitchFamily="34" charset="0"/>
                  <a:ea typeface="Microsoft JhengHei UI" panose="020B0604030504040204" pitchFamily="34" charset="-120"/>
                </a:rPr>
                <a:t>工作分配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26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4FFDE97-0DDC-479F-BEE7-7EE8AEC41D8C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000" kern="12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Faster-RCNN  = Fast-RCNN + RPN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B686C9-9B60-4FD3-8BDA-B97818B63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2" b="91696" l="7215" r="89863">
                        <a14:foregroundMark x1="27397" y1="76125" x2="76073" y2="82353"/>
                        <a14:foregroundMark x1="76073" y1="82353" x2="84749" y2="76125"/>
                        <a14:foregroundMark x1="84749" y1="76125" x2="85023" y2="74221"/>
                        <a14:foregroundMark x1="7854" y1="59689" x2="7215" y2="73183"/>
                        <a14:foregroundMark x1="9680" y1="57612" x2="15982" y2="63841"/>
                        <a14:foregroundMark x1="15982" y1="63841" x2="15982" y2="73702"/>
                        <a14:foregroundMark x1="40183" y1="20934" x2="43105" y2="23356"/>
                        <a14:foregroundMark x1="37169" y1="17993" x2="44110" y2="25433"/>
                        <a14:foregroundMark x1="44110" y1="25433" x2="38265" y2="16263"/>
                        <a14:foregroundMark x1="38265" y1="16263" x2="36712" y2="16609"/>
                        <a14:foregroundMark x1="91324" y1="39273" x2="90868" y2="84429"/>
                        <a14:foregroundMark x1="90868" y1="84429" x2="84658" y2="91696"/>
                        <a14:foregroundMark x1="84658" y1="91696" x2="21826" y2="91003"/>
                        <a14:foregroundMark x1="12055" y1="63322" x2="10868" y2="73010"/>
                        <a14:foregroundMark x1="49772" y1="13322" x2="49863" y2="24740"/>
                        <a14:foregroundMark x1="49863" y1="24740" x2="57534" y2="32007"/>
                        <a14:foregroundMark x1="57534" y1="32007" x2="60731" y2="17301"/>
                        <a14:foregroundMark x1="60731" y1="17301" x2="54886" y2="12630"/>
                        <a14:foregroundMark x1="54886" y1="12630" x2="48767" y2="13149"/>
                        <a14:foregroundMark x1="45753" y1="22664" x2="50228" y2="22318"/>
                        <a14:foregroundMark x1="46210" y1="21626" x2="48858" y2="217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237" y="1961499"/>
            <a:ext cx="9282466" cy="4896501"/>
          </a:xfrm>
          <a:prstGeom prst="rect">
            <a:avLst/>
          </a:prstGeom>
          <a:noFill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2696ED-3502-4D80-8E49-6379E1B2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zh-TW" noProof="0" smtClean="0"/>
              <a:pPr>
                <a:spcAft>
                  <a:spcPts val="600"/>
                </a:spcAft>
              </a:pPr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2251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DEAAC-D41A-44A3-9D7B-B252A3C7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Faster-RCNN</a:t>
            </a:r>
            <a:r>
              <a:rPr lang="zh-TW" altLang="en-US" dirty="0"/>
              <a:t>介紹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5C5B130-1821-44D4-9E83-27AA76390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9033" y="2513533"/>
            <a:ext cx="4127499" cy="3694112"/>
          </a:xfr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736FF5-9B65-4A3A-977F-9BA4B2D2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TW" smtClean="0"/>
              <a:pPr/>
              <a:t>5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049D23-9047-403B-8111-3B3BF379562D}"/>
              </a:ext>
            </a:extLst>
          </p:cNvPr>
          <p:cNvSpPr txBox="1"/>
          <p:nvPr/>
        </p:nvSpPr>
        <p:spPr>
          <a:xfrm>
            <a:off x="1448237" y="2411818"/>
            <a:ext cx="5817326" cy="389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主要分四個部分</a:t>
            </a:r>
            <a:r>
              <a:rPr lang="en-US" altLang="zh-TW" sz="2800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Conv layer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RPN(Region Proposal Network)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Roi Pooling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Classification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831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DEAAC-D41A-44A3-9D7B-B252A3C7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Faster-RCNN</a:t>
            </a:r>
            <a:r>
              <a:rPr lang="zh-TW" altLang="en-US" dirty="0"/>
              <a:t>介紹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736FF5-9B65-4A3A-977F-9BA4B2D2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TW" smtClean="0"/>
              <a:pPr/>
              <a:t>6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049D23-9047-403B-8111-3B3BF379562D}"/>
              </a:ext>
            </a:extLst>
          </p:cNvPr>
          <p:cNvSpPr txBox="1"/>
          <p:nvPr/>
        </p:nvSpPr>
        <p:spPr>
          <a:xfrm>
            <a:off x="1738666" y="2596463"/>
            <a:ext cx="8921931" cy="2533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Conv layer: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一開始會先將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input image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縮小成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default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大小</a:t>
            </a:r>
            <a:endParaRPr lang="en-US" altLang="zh-TW" sz="2000" dirty="0"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使用一组基礎的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conv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+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 err="1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relu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+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pooling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層提取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image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的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feature maps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，該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feature map 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會被後面的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RPN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和全連接層共用</a:t>
            </a:r>
            <a:endParaRPr lang="en-US" altLang="zh-TW" sz="2000" dirty="0"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7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DEAAC-D41A-44A3-9D7B-B252A3C7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Faster-RCNN</a:t>
            </a:r>
            <a:r>
              <a:rPr lang="zh-TW" altLang="en-US" dirty="0"/>
              <a:t>介紹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736FF5-9B65-4A3A-977F-9BA4B2D2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TW" smtClean="0"/>
              <a:pPr/>
              <a:t>7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049D23-9047-403B-8111-3B3BF379562D}"/>
              </a:ext>
            </a:extLst>
          </p:cNvPr>
          <p:cNvSpPr txBox="1"/>
          <p:nvPr/>
        </p:nvSpPr>
        <p:spPr>
          <a:xfrm>
            <a:off x="841761" y="2369191"/>
            <a:ext cx="8225245" cy="484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sz="28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RPN(Region Proposal Network):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Input 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是之前 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CNN 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輸出的 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feature map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，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output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是一個 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bounding box 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以及該 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bounding box 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包含一個物體的機率</a:t>
            </a:r>
            <a:endParaRPr lang="en-US" altLang="zh-TW" sz="2000" dirty="0"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用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3*3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的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sliding window(kernel)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與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feature map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做卷積運算</a:t>
            </a:r>
            <a:endParaRPr lang="en-US" altLang="zh-TW" sz="2000" dirty="0"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每個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kernel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會生成具有不同形狀和尺寸的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k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個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anchor box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在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Faster-RCNN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預設是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3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種尺度（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128,256,512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）、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3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種長寬比（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1:1,1:2,2:1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）來生成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anchors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，產生了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k=9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個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anchors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4F7AC6-225B-43BC-97AB-4DC134EDF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062" y="4173437"/>
            <a:ext cx="39814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9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DEAAC-D41A-44A3-9D7B-B252A3C7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Faster-RCNN</a:t>
            </a:r>
            <a:r>
              <a:rPr lang="zh-TW" altLang="en-US" dirty="0"/>
              <a:t>介紹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736FF5-9B65-4A3A-977F-9BA4B2D2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TW" smtClean="0"/>
              <a:pPr/>
              <a:t>8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049D23-9047-403B-8111-3B3BF379562D}"/>
              </a:ext>
            </a:extLst>
          </p:cNvPr>
          <p:cNvSpPr txBox="1"/>
          <p:nvPr/>
        </p:nvSpPr>
        <p:spPr>
          <a:xfrm>
            <a:off x="819478" y="2267790"/>
            <a:ext cx="7009528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sz="28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RPN(Region Proposal Network):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Anchor box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一組預先定義的框的集合，用來標識出被檢測到的物體</a:t>
            </a:r>
            <a:endParaRPr lang="en-US" altLang="zh-TW" sz="2000" dirty="0"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對每個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anchor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，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RPN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都會預測：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anchor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是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object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的概率（不考慮類別）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anchor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經過調整能更合適目標物體的迴歸邊界</a:t>
            </a:r>
            <a:endParaRPr lang="en-US" altLang="zh-TW" sz="2000" dirty="0"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經過</a:t>
            </a:r>
            <a:r>
              <a:rPr lang="en-US" altLang="zh-TW" sz="24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Proposal layer </a:t>
            </a:r>
            <a:r>
              <a:rPr lang="zh-TW" altLang="en-US" sz="24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生成</a:t>
            </a:r>
            <a:r>
              <a:rPr lang="en-US" altLang="zh-TW" sz="24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proposals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42E763-4180-4607-96C2-8191184DA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78" t="-555" r="22"/>
          <a:stretch/>
        </p:blipFill>
        <p:spPr>
          <a:xfrm>
            <a:off x="7585166" y="2288657"/>
            <a:ext cx="4386507" cy="36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3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DEAAC-D41A-44A3-9D7B-B252A3C7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Faster-RCNN</a:t>
            </a:r>
            <a:r>
              <a:rPr lang="zh-TW" altLang="en-US" dirty="0"/>
              <a:t>介紹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736FF5-9B65-4A3A-977F-9BA4B2D2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TW" smtClean="0"/>
              <a:pPr/>
              <a:t>9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049D23-9047-403B-8111-3B3BF379562D}"/>
              </a:ext>
            </a:extLst>
          </p:cNvPr>
          <p:cNvSpPr txBox="1"/>
          <p:nvPr/>
        </p:nvSpPr>
        <p:spPr>
          <a:xfrm>
            <a:off x="1180882" y="2825072"/>
            <a:ext cx="5018750" cy="253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sz="2800" dirty="0" err="1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RoI</a:t>
            </a:r>
            <a:r>
              <a:rPr lang="en-US" altLang="zh-TW" sz="28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 Pooling: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把從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RPN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產生的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proposals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映射到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Feature Maps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上得到</a:t>
            </a:r>
            <a:r>
              <a:rPr lang="en-US" altLang="zh-TW" sz="2000" dirty="0" err="1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RoI</a:t>
            </a:r>
            <a:r>
              <a:rPr lang="en-US" altLang="zh-TW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 (Region of Internet)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透過</a:t>
            </a:r>
            <a:r>
              <a:rPr lang="en-US" altLang="zh-CN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 Pooling</a:t>
            </a:r>
            <a:r>
              <a:rPr lang="zh-CN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的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操</a:t>
            </a:r>
            <a:r>
              <a:rPr lang="zh-CN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作把大小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形狀</a:t>
            </a:r>
            <a:r>
              <a:rPr lang="zh-CN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各不相同的</a:t>
            </a:r>
            <a:r>
              <a:rPr lang="en-US" altLang="zh-TW" sz="2000" dirty="0" err="1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RoI</a:t>
            </a:r>
            <a:r>
              <a:rPr lang="zh-CN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歸一</a:t>
            </a:r>
            <a:r>
              <a:rPr lang="zh-CN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化</a:t>
            </a:r>
            <a:r>
              <a:rPr lang="zh-TW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為</a:t>
            </a:r>
            <a:r>
              <a:rPr lang="zh-CN" altLang="en-US" sz="2000" dirty="0"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固定尺寸</a:t>
            </a:r>
            <a:endParaRPr lang="en-US" altLang="zh-TW" sz="2000" dirty="0">
              <a:latin typeface="Calibri" panose="020F0502020204030204" pitchFamily="34" charset="0"/>
              <a:ea typeface="Microsoft JhengHei U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682B367A-D143-402E-A369-8B3DB85B4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5227" y="2402977"/>
            <a:ext cx="4694903" cy="4201939"/>
          </a:xfrm>
        </p:spPr>
      </p:pic>
    </p:spTree>
    <p:extLst>
      <p:ext uri="{BB962C8B-B14F-4D97-AF65-F5344CB8AC3E}">
        <p14:creationId xmlns:p14="http://schemas.microsoft.com/office/powerpoint/2010/main" val="23645254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72_TF89213316_Win32" id="{383ED126-3325-4608-AA12-8ABF5411E01A}" vid="{C35C8160-B903-4372-84AE-5953110B00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醒目色塊簡報</Template>
  <TotalTime>2143</TotalTime>
  <Words>1184</Words>
  <Application>Microsoft Office PowerPoint</Application>
  <PresentationFormat>寬螢幕</PresentationFormat>
  <Paragraphs>194</Paragraphs>
  <Slides>26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Microsoft JhengHei UI</vt:lpstr>
      <vt:lpstr>Arial</vt:lpstr>
      <vt:lpstr>Avenir Next LT Pro</vt:lpstr>
      <vt:lpstr>Calibri</vt:lpstr>
      <vt:lpstr>Cambria Math</vt:lpstr>
      <vt:lpstr>Consolas</vt:lpstr>
      <vt:lpstr>Segoe UI Black</vt:lpstr>
      <vt:lpstr>AccentBoxVTI</vt:lpstr>
      <vt:lpstr>Final Project</vt:lpstr>
      <vt:lpstr>PowerPoint 簡報</vt:lpstr>
      <vt:lpstr>PowerPoint 簡報</vt:lpstr>
      <vt:lpstr>PowerPoint 簡報</vt:lpstr>
      <vt:lpstr>Faster-RCNN介紹</vt:lpstr>
      <vt:lpstr>Faster-RCNN介紹</vt:lpstr>
      <vt:lpstr>Faster-RCNN介紹</vt:lpstr>
      <vt:lpstr>Faster-RCNN介紹</vt:lpstr>
      <vt:lpstr>Faster-RCNN介紹</vt:lpstr>
      <vt:lpstr>Faster-RCNN介紹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Future work</vt:lpstr>
      <vt:lpstr>Future work - mAP比較</vt:lpstr>
      <vt:lpstr>PowerPoint 簡報</vt:lpstr>
      <vt:lpstr>工作分配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宗翰 劉</dc:creator>
  <cp:lastModifiedBy>宗翰 劉</cp:lastModifiedBy>
  <cp:revision>63</cp:revision>
  <dcterms:created xsi:type="dcterms:W3CDTF">2021-06-20T13:56:40Z</dcterms:created>
  <dcterms:modified xsi:type="dcterms:W3CDTF">2021-06-22T05:38:22Z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