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7" r:id="rId4"/>
    <p:sldId id="258" r:id="rId5"/>
    <p:sldId id="259" r:id="rId6"/>
    <p:sldId id="262" r:id="rId7"/>
    <p:sldId id="260"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75822" autoAdjust="0"/>
  </p:normalViewPr>
  <p:slideViewPr>
    <p:cSldViewPr snapToGrid="0">
      <p:cViewPr varScale="1">
        <p:scale>
          <a:sx n="66" d="100"/>
          <a:sy n="66"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94508-6B14-4B4C-9449-A70401ABE670}" type="datetimeFigureOut">
              <a:rPr lang="zh-TW" altLang="en-US" smtClean="0"/>
              <a:t>2022/5/19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DFA26-9BE1-465F-887C-E466BEE0FA31}" type="slidenum">
              <a:rPr lang="zh-TW" altLang="en-US" smtClean="0"/>
              <a:t>‹#›</a:t>
            </a:fld>
            <a:endParaRPr lang="zh-TW" altLang="en-US"/>
          </a:p>
        </p:txBody>
      </p:sp>
    </p:spTree>
    <p:extLst>
      <p:ext uri="{BB962C8B-B14F-4D97-AF65-F5344CB8AC3E}">
        <p14:creationId xmlns:p14="http://schemas.microsoft.com/office/powerpoint/2010/main" val="964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000000"/>
                </a:solidFill>
                <a:effectLst/>
                <a:latin typeface="Linux Libertine"/>
              </a:rPr>
              <a:t>Cooperative Patent Classification</a:t>
            </a:r>
          </a:p>
          <a:p>
            <a:endParaRPr lang="en-US" altLang="zh-TW" dirty="0"/>
          </a:p>
          <a:p>
            <a:r>
              <a:rPr lang="en-US" altLang="zh-TW" dirty="0"/>
              <a:t>A: Human Necessities</a:t>
            </a:r>
          </a:p>
          <a:p>
            <a:r>
              <a:rPr lang="en-US" altLang="zh-TW" dirty="0"/>
              <a:t>B: Operations and Transport</a:t>
            </a:r>
          </a:p>
          <a:p>
            <a:r>
              <a:rPr lang="en-US" altLang="zh-TW" dirty="0"/>
              <a:t>C: Chemistry and Metallurgy</a:t>
            </a:r>
          </a:p>
          <a:p>
            <a:r>
              <a:rPr lang="en-US" altLang="zh-TW" dirty="0"/>
              <a:t>D: Textiles</a:t>
            </a:r>
          </a:p>
          <a:p>
            <a:r>
              <a:rPr lang="en-US" altLang="zh-TW" dirty="0"/>
              <a:t>E: Fixed Constructions</a:t>
            </a:r>
          </a:p>
          <a:p>
            <a:r>
              <a:rPr lang="en-US" altLang="zh-TW" dirty="0"/>
              <a:t>F: Mechanical Engineering</a:t>
            </a:r>
          </a:p>
          <a:p>
            <a:r>
              <a:rPr lang="en-US" altLang="zh-TW" dirty="0"/>
              <a:t>G: Physics</a:t>
            </a:r>
          </a:p>
          <a:p>
            <a:r>
              <a:rPr lang="en-US" altLang="zh-TW" dirty="0"/>
              <a:t>H: Electricity</a:t>
            </a:r>
          </a:p>
          <a:p>
            <a:r>
              <a:rPr lang="en-US" altLang="zh-TW" dirty="0"/>
              <a:t>Y: Emerging Cross-Sectional Technologies</a:t>
            </a:r>
          </a:p>
          <a:p>
            <a:endParaRPr lang="en-US" altLang="zh-TW" dirty="0"/>
          </a:p>
          <a:p>
            <a:r>
              <a:rPr lang="en-US" altLang="zh-TW" b="0" i="0" dirty="0">
                <a:solidFill>
                  <a:srgbClr val="202122"/>
                </a:solidFill>
                <a:effectLst/>
                <a:latin typeface="Arial" panose="020B0604020202020204" pitchFamily="34" charset="0"/>
              </a:rPr>
              <a:t>This is followed by a two-digit number to give a "class symbol" ("A01" represents "Agriculture; forestry; animal husbandry; trapping; fishing"). The final letter makes up the "subclass" (A01B represents "Soil working in agriculture or forestry, parts, details, or accessories of agricultural machines or implements, in general"). The subclass is then followed by a 1- to 3-digit "group" number, an oblique stroke and a number of at least two digits representing a "main group" ("00") or "subgroup".</a:t>
            </a:r>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5</a:t>
            </a:fld>
            <a:endParaRPr lang="zh-TW" altLang="en-US"/>
          </a:p>
        </p:txBody>
      </p:sp>
    </p:spTree>
    <p:extLst>
      <p:ext uri="{BB962C8B-B14F-4D97-AF65-F5344CB8AC3E}">
        <p14:creationId xmlns:p14="http://schemas.microsoft.com/office/powerpoint/2010/main" val="69006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17</a:t>
            </a:fld>
            <a:endParaRPr lang="zh-TW" altLang="en-US"/>
          </a:p>
        </p:txBody>
      </p:sp>
    </p:spTree>
    <p:extLst>
      <p:ext uri="{BB962C8B-B14F-4D97-AF65-F5344CB8AC3E}">
        <p14:creationId xmlns:p14="http://schemas.microsoft.com/office/powerpoint/2010/main" val="385698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sz="1200" dirty="0"/>
              <a:t>各個</a:t>
            </a:r>
            <a:r>
              <a:rPr lang="en-US" altLang="zh-TW" sz="1200" dirty="0"/>
              <a:t>score</a:t>
            </a:r>
            <a:r>
              <a:rPr lang="zh-TW" altLang="en-US" sz="1200" dirty="0"/>
              <a:t>的長條圖</a:t>
            </a:r>
            <a:endParaRPr lang="en-US" altLang="zh-TW" sz="1200" dirty="0"/>
          </a:p>
          <a:p>
            <a:pPr marL="0" indent="0">
              <a:buNone/>
            </a:pPr>
            <a:r>
              <a:rPr lang="zh-TW" altLang="en-US" sz="1200" dirty="0"/>
              <a:t>橫軸</a:t>
            </a:r>
            <a:r>
              <a:rPr lang="en-US" altLang="zh-TW" sz="1200" dirty="0"/>
              <a:t>: score</a:t>
            </a:r>
          </a:p>
          <a:p>
            <a:pPr marL="0" indent="0">
              <a:buNone/>
            </a:pPr>
            <a:r>
              <a:rPr lang="zh-TW" altLang="en-US" sz="1200" dirty="0"/>
              <a:t>縱軸</a:t>
            </a:r>
            <a:r>
              <a:rPr lang="en-US" altLang="zh-TW" sz="1200" dirty="0"/>
              <a:t>:</a:t>
            </a:r>
            <a:r>
              <a:rPr lang="zh-TW" altLang="en-US" sz="1200" dirty="0"/>
              <a:t> 數量</a:t>
            </a:r>
            <a:endParaRPr lang="en-US" altLang="zh-TW" sz="1200" dirty="0"/>
          </a:p>
          <a:p>
            <a:pPr marL="0" indent="0">
              <a:buNone/>
            </a:pPr>
            <a:endParaRPr lang="en-US" altLang="zh-TW" sz="1200" dirty="0"/>
          </a:p>
          <a:p>
            <a:pPr marL="0" indent="0">
              <a:buNone/>
            </a:pPr>
            <a:r>
              <a:rPr lang="zh-TW" altLang="en-US" sz="1200" dirty="0"/>
              <a:t>觀察</a:t>
            </a:r>
            <a:r>
              <a:rPr lang="en-US" altLang="zh-TW" sz="1200" dirty="0"/>
              <a:t>:1.0</a:t>
            </a:r>
            <a:r>
              <a:rPr lang="zh-TW" altLang="en-US" sz="1200" dirty="0"/>
              <a:t> 和 </a:t>
            </a:r>
            <a:r>
              <a:rPr lang="en-US" altLang="zh-TW" sz="1200" dirty="0"/>
              <a:t>0.75</a:t>
            </a:r>
            <a:r>
              <a:rPr lang="zh-TW" altLang="en-US" sz="1200" dirty="0"/>
              <a:t>的較少</a:t>
            </a:r>
            <a:r>
              <a:rPr lang="en-US" altLang="zh-TW" sz="1200" dirty="0"/>
              <a:t>(</a:t>
            </a:r>
            <a:r>
              <a:rPr lang="zh-TW" altLang="en-US" sz="1200" dirty="0"/>
              <a:t>特別是</a:t>
            </a:r>
            <a:r>
              <a:rPr lang="en-US" altLang="zh-TW" sz="1200" dirty="0"/>
              <a:t>score = 1.0 </a:t>
            </a:r>
            <a:r>
              <a:rPr lang="zh-TW" altLang="en-US" sz="1200" dirty="0"/>
              <a:t>的</a:t>
            </a:r>
            <a:r>
              <a:rPr lang="en-US" altLang="zh-TW" sz="1200" dirty="0"/>
              <a:t>)</a:t>
            </a:r>
            <a:endParaRPr lang="zh-TW" altLang="en-US" sz="1200" dirty="0"/>
          </a:p>
          <a:p>
            <a:r>
              <a:rPr lang="zh-TW" altLang="en-US" dirty="0"/>
              <a:t>這之後要解決 利用增加資料量或者調整權重</a:t>
            </a:r>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7</a:t>
            </a:fld>
            <a:endParaRPr lang="zh-TW" altLang="en-US"/>
          </a:p>
        </p:txBody>
      </p:sp>
    </p:spTree>
    <p:extLst>
      <p:ext uri="{BB962C8B-B14F-4D97-AF65-F5344CB8AC3E}">
        <p14:creationId xmlns:p14="http://schemas.microsoft.com/office/powerpoint/2010/main" val="88564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sz="1200" dirty="0"/>
              <a:t>前</a:t>
            </a:r>
            <a:r>
              <a:rPr lang="en-US" altLang="zh-TW" sz="1200" dirty="0"/>
              <a:t>50</a:t>
            </a:r>
            <a:r>
              <a:rPr lang="zh-TW" altLang="en-US" sz="1200" dirty="0"/>
              <a:t>多種的</a:t>
            </a:r>
            <a:r>
              <a:rPr lang="en-US" altLang="zh-TW" sz="1200" dirty="0"/>
              <a:t>anchor</a:t>
            </a:r>
            <a:r>
              <a:rPr lang="zh-TW" altLang="en-US" sz="1200" dirty="0"/>
              <a:t>的</a:t>
            </a:r>
            <a:r>
              <a:rPr lang="en-US" altLang="zh-TW" sz="1200" dirty="0" err="1"/>
              <a:t>barplot</a:t>
            </a:r>
            <a:endParaRPr lang="en-US" altLang="zh-TW" sz="1200" dirty="0"/>
          </a:p>
          <a:p>
            <a:pPr marL="0" indent="0">
              <a:buNone/>
            </a:pPr>
            <a:endParaRPr lang="en-US" altLang="zh-TW" sz="1200" dirty="0"/>
          </a:p>
          <a:p>
            <a:pPr marL="0" indent="0">
              <a:buNone/>
            </a:pPr>
            <a:r>
              <a:rPr lang="zh-TW" altLang="en-US" sz="1200" dirty="0"/>
              <a:t>橫軸</a:t>
            </a:r>
            <a:r>
              <a:rPr lang="en-US" altLang="zh-TW" sz="1200" dirty="0"/>
              <a:t>:</a:t>
            </a:r>
            <a:r>
              <a:rPr lang="zh-TW" altLang="en-US" sz="1200" dirty="0"/>
              <a:t> </a:t>
            </a:r>
            <a:r>
              <a:rPr lang="en-US" altLang="zh-TW" sz="1200" dirty="0"/>
              <a:t>anchor</a:t>
            </a:r>
          </a:p>
          <a:p>
            <a:pPr marL="0" indent="0">
              <a:buNone/>
            </a:pPr>
            <a:r>
              <a:rPr lang="zh-TW" altLang="en-US" sz="1200" dirty="0"/>
              <a:t>縱軸</a:t>
            </a:r>
            <a:r>
              <a:rPr lang="en-US" altLang="zh-TW" sz="1200" dirty="0"/>
              <a:t>:</a:t>
            </a:r>
            <a:r>
              <a:rPr lang="zh-TW" altLang="en-US" sz="1200" dirty="0"/>
              <a:t> 數量</a:t>
            </a:r>
            <a:endParaRPr lang="en-US" altLang="zh-TW" sz="1200" dirty="0"/>
          </a:p>
          <a:p>
            <a:pPr marL="0" indent="0">
              <a:buNone/>
            </a:pPr>
            <a:endParaRPr lang="en-US" altLang="zh-TW" sz="1200" dirty="0"/>
          </a:p>
          <a:p>
            <a:pPr marL="0" indent="0">
              <a:buNone/>
            </a:pPr>
            <a:r>
              <a:rPr lang="zh-TW" altLang="en-US" sz="1200" dirty="0"/>
              <a:t>觀察</a:t>
            </a:r>
            <a:r>
              <a:rPr lang="en-US" altLang="zh-TW" sz="1200" dirty="0"/>
              <a:t>:</a:t>
            </a:r>
            <a:r>
              <a:rPr lang="zh-TW" altLang="en-US" sz="1200" dirty="0"/>
              <a:t> 前</a:t>
            </a:r>
            <a:r>
              <a:rPr lang="en-US" altLang="zh-TW" sz="1200" dirty="0"/>
              <a:t>50</a:t>
            </a:r>
            <a:r>
              <a:rPr lang="zh-TW" altLang="en-US" sz="1200" dirty="0"/>
              <a:t>多的大多落在</a:t>
            </a:r>
            <a:r>
              <a:rPr lang="en-US" altLang="zh-TW" sz="1200" dirty="0"/>
              <a:t>100</a:t>
            </a:r>
            <a:r>
              <a:rPr lang="zh-TW" altLang="en-US" sz="1200" dirty="0"/>
              <a:t>到</a:t>
            </a:r>
            <a:r>
              <a:rPr lang="en-US" altLang="zh-TW" sz="1200" dirty="0"/>
              <a:t>100</a:t>
            </a:r>
            <a:r>
              <a:rPr lang="zh-TW" altLang="en-US" sz="1200" dirty="0"/>
              <a:t>多之間</a:t>
            </a:r>
            <a:endParaRPr lang="en-US" altLang="zh-TW" sz="1200" dirty="0"/>
          </a:p>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8</a:t>
            </a:fld>
            <a:endParaRPr lang="zh-TW" altLang="en-US"/>
          </a:p>
        </p:txBody>
      </p:sp>
    </p:spTree>
    <p:extLst>
      <p:ext uri="{BB962C8B-B14F-4D97-AF65-F5344CB8AC3E}">
        <p14:creationId xmlns:p14="http://schemas.microsoft.com/office/powerpoint/2010/main" val="312311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sz="1200" dirty="0"/>
              <a:t>Anchor</a:t>
            </a:r>
            <a:r>
              <a:rPr lang="zh-TW" altLang="en-US" sz="1200" dirty="0"/>
              <a:t>的字數長條圖</a:t>
            </a:r>
            <a:endParaRPr lang="en-US" altLang="zh-TW" sz="1200" dirty="0"/>
          </a:p>
          <a:p>
            <a:pPr marL="0" indent="0">
              <a:buNone/>
            </a:pPr>
            <a:r>
              <a:rPr lang="zh-TW" altLang="en-US" sz="1200" dirty="0"/>
              <a:t>觀察</a:t>
            </a:r>
            <a:r>
              <a:rPr lang="en-US" altLang="zh-TW" sz="1200" dirty="0"/>
              <a:t>:</a:t>
            </a:r>
            <a:r>
              <a:rPr lang="zh-TW" altLang="en-US" sz="1200" dirty="0"/>
              <a:t> 兩個字的比例最多</a:t>
            </a:r>
          </a:p>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9</a:t>
            </a:fld>
            <a:endParaRPr lang="zh-TW" altLang="en-US"/>
          </a:p>
        </p:txBody>
      </p:sp>
    </p:spTree>
    <p:extLst>
      <p:ext uri="{BB962C8B-B14F-4D97-AF65-F5344CB8AC3E}">
        <p14:creationId xmlns:p14="http://schemas.microsoft.com/office/powerpoint/2010/main" val="190263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Target</a:t>
            </a:r>
            <a:r>
              <a:rPr lang="zh-TW" altLang="en-US" sz="1200" dirty="0"/>
              <a:t> 比較長有到</a:t>
            </a:r>
            <a:r>
              <a:rPr lang="en-US" altLang="zh-TW" sz="1200" dirty="0"/>
              <a:t>15</a:t>
            </a:r>
            <a:r>
              <a:rPr lang="zh-TW" altLang="en-US" sz="1200" dirty="0"/>
              <a:t>個字的</a:t>
            </a:r>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10</a:t>
            </a:fld>
            <a:endParaRPr lang="zh-TW" altLang="en-US"/>
          </a:p>
        </p:txBody>
      </p:sp>
    </p:spTree>
    <p:extLst>
      <p:ext uri="{BB962C8B-B14F-4D97-AF65-F5344CB8AC3E}">
        <p14:creationId xmlns:p14="http://schemas.microsoft.com/office/powerpoint/2010/main" val="75112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Context</a:t>
            </a:r>
            <a:r>
              <a:rPr lang="zh-TW" altLang="en-US" sz="1200" dirty="0"/>
              <a:t>的</a:t>
            </a:r>
            <a:r>
              <a:rPr lang="en-US" altLang="zh-TW" sz="1200" dirty="0"/>
              <a:t>Section</a:t>
            </a:r>
            <a:r>
              <a:rPr lang="zh-TW" altLang="en-US" sz="1200" dirty="0"/>
              <a:t>分類</a:t>
            </a:r>
            <a:endParaRPr lang="en-US" altLang="zh-TW" sz="1200" dirty="0"/>
          </a:p>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11</a:t>
            </a:fld>
            <a:endParaRPr lang="zh-TW" altLang="en-US"/>
          </a:p>
        </p:txBody>
      </p:sp>
    </p:spTree>
    <p:extLst>
      <p:ext uri="{BB962C8B-B14F-4D97-AF65-F5344CB8AC3E}">
        <p14:creationId xmlns:p14="http://schemas.microsoft.com/office/powerpoint/2010/main" val="50976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不同</a:t>
            </a:r>
            <a:r>
              <a:rPr lang="en-US" altLang="zh-TW" dirty="0"/>
              <a:t>section</a:t>
            </a:r>
            <a:r>
              <a:rPr lang="zh-TW" altLang="en-US" dirty="0"/>
              <a:t>在各個</a:t>
            </a:r>
            <a:r>
              <a:rPr lang="en-US" altLang="zh-TW" dirty="0"/>
              <a:t>Score</a:t>
            </a:r>
            <a:r>
              <a:rPr lang="zh-TW" altLang="en-US" dirty="0"/>
              <a:t>的裡面的比例</a:t>
            </a:r>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12</a:t>
            </a:fld>
            <a:endParaRPr lang="zh-TW" altLang="en-US"/>
          </a:p>
        </p:txBody>
      </p:sp>
    </p:spTree>
    <p:extLst>
      <p:ext uri="{BB962C8B-B14F-4D97-AF65-F5344CB8AC3E}">
        <p14:creationId xmlns:p14="http://schemas.microsoft.com/office/powerpoint/2010/main" val="36446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i="0" dirty="0">
                <a:solidFill>
                  <a:srgbClr val="202122"/>
                </a:solidFill>
                <a:effectLst/>
                <a:latin typeface="Arial" panose="020B0604020202020204" pitchFamily="34" charset="0"/>
              </a:rPr>
              <a:t>基於變換器的雙向編碼器</a:t>
            </a:r>
            <a:r>
              <a:rPr lang="zh-TW" altLang="en-US" b="1" i="0">
                <a:solidFill>
                  <a:srgbClr val="202122"/>
                </a:solidFill>
                <a:effectLst/>
                <a:latin typeface="Arial" panose="020B0604020202020204" pitchFamily="34" charset="0"/>
              </a:rPr>
              <a:t>表示技術</a:t>
            </a:r>
            <a:r>
              <a:rPr lang="zh-TW" altLang="en-US" b="0" i="0" dirty="0">
                <a:solidFill>
                  <a:srgbClr val="202122"/>
                </a:solidFill>
                <a:effectLst/>
                <a:latin typeface="Arial" panose="020B0604020202020204" pitchFamily="34" charset="0"/>
              </a:rPr>
              <a:t> </a:t>
            </a:r>
            <a:r>
              <a:rPr lang="zh-TW" altLang="en-US" b="0" i="0">
                <a:solidFill>
                  <a:srgbClr val="202122"/>
                </a:solidFill>
                <a:effectLst/>
                <a:latin typeface="Arial" panose="020B0604020202020204" pitchFamily="34" charset="0"/>
              </a:rPr>
              <a:t>英語</a:t>
            </a:r>
            <a:r>
              <a:rPr lang="zh-TW" altLang="en-US" b="0" i="0" dirty="0">
                <a:solidFill>
                  <a:srgbClr val="202122"/>
                </a:solidFill>
                <a:effectLst/>
                <a:latin typeface="Arial" panose="020B0604020202020204" pitchFamily="34" charset="0"/>
              </a:rPr>
              <a:t>：</a:t>
            </a:r>
            <a:r>
              <a:rPr lang="en-US" altLang="zh-TW" b="0" i="0" dirty="0">
                <a:solidFill>
                  <a:srgbClr val="202122"/>
                </a:solidFill>
                <a:effectLst/>
                <a:latin typeface="Arial" panose="020B0604020202020204" pitchFamily="34" charset="0"/>
              </a:rPr>
              <a:t>Bidirectional Encoder Representations from Transformers</a:t>
            </a:r>
            <a:endParaRPr lang="en-US" altLang="zh-TW" dirty="0"/>
          </a:p>
          <a:p>
            <a:endParaRPr lang="en-US" altLang="zh-TW" dirty="0"/>
          </a:p>
          <a:p>
            <a:r>
              <a:rPr lang="en-US" altLang="zh-TW" dirty="0"/>
              <a:t>Model</a:t>
            </a:r>
            <a:r>
              <a:rPr lang="zh-TW" altLang="en-US" dirty="0"/>
              <a:t> </a:t>
            </a:r>
            <a:r>
              <a:rPr lang="en-US" altLang="zh-TW" dirty="0"/>
              <a:t>:</a:t>
            </a:r>
            <a:r>
              <a:rPr lang="zh-TW" altLang="en-US" dirty="0"/>
              <a:t> </a:t>
            </a:r>
            <a:r>
              <a:rPr lang="en-US" altLang="zh-TW" dirty="0"/>
              <a:t>Bert base cased(pre-trained)</a:t>
            </a:r>
          </a:p>
          <a:p>
            <a:r>
              <a:rPr lang="en-US" altLang="zh-TW" dirty="0"/>
              <a:t>Fine-tuned : </a:t>
            </a:r>
            <a:r>
              <a:rPr lang="en-US" altLang="zh-TW" dirty="0" err="1"/>
              <a:t>BertForSequenceClassification</a:t>
            </a:r>
            <a:endParaRPr lang="zh-TW" altLang="en-US" dirty="0"/>
          </a:p>
          <a:p>
            <a:endParaRPr lang="en-US" altLang="zh-CN" b="0" i="0" dirty="0">
              <a:solidFill>
                <a:srgbClr val="333333"/>
              </a:solidFill>
              <a:effectLst/>
              <a:latin typeface="verdana" panose="020B0604030504040204" pitchFamily="34" charset="0"/>
            </a:endParaRPr>
          </a:p>
          <a:p>
            <a:r>
              <a:rPr lang="en-US" altLang="zh-CN" b="0" i="0" dirty="0">
                <a:solidFill>
                  <a:srgbClr val="333333"/>
                </a:solidFill>
                <a:effectLst/>
                <a:latin typeface="verdana" panose="020B0604030504040204" pitchFamily="34" charset="0"/>
              </a:rPr>
              <a:t>Sequential layer + activation function</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14</a:t>
            </a:fld>
            <a:endParaRPr lang="zh-TW" altLang="en-US"/>
          </a:p>
        </p:txBody>
      </p:sp>
    </p:spTree>
    <p:extLst>
      <p:ext uri="{BB962C8B-B14F-4D97-AF65-F5344CB8AC3E}">
        <p14:creationId xmlns:p14="http://schemas.microsoft.com/office/powerpoint/2010/main" val="396701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ADFA26-9BE1-465F-887C-E466BEE0FA31}" type="slidenum">
              <a:rPr lang="zh-TW" altLang="en-US" smtClean="0"/>
              <a:t>15</a:t>
            </a:fld>
            <a:endParaRPr lang="zh-TW" altLang="en-US"/>
          </a:p>
        </p:txBody>
      </p:sp>
    </p:spTree>
    <p:extLst>
      <p:ext uri="{BB962C8B-B14F-4D97-AF65-F5344CB8AC3E}">
        <p14:creationId xmlns:p14="http://schemas.microsoft.com/office/powerpoint/2010/main" val="182097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5DE80-B136-3ADA-78EF-73FC8B25F4C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BAB170F-CC5D-1BB4-2E93-0D08F202F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73A1732-6EFB-CFB3-0B5E-5FF52CA33074}"/>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5772C38C-7D4A-747C-916C-61FA3E407F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AE27F32-0376-FE27-DBD7-0541F5E7EA96}"/>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100399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D8805-75C1-F3D8-9F89-598BF3B43CE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4E549AF-18AB-E82C-4768-81536E454C2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461AB3A-2FCE-9E60-7E1D-F471973EE1FB}"/>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40E425F5-450A-F4A5-C92D-1FCCF5CE2A5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495186-1655-DDE5-D042-BC97B3C6CA3F}"/>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209991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606CEEA-EB71-64EF-9BC7-764DA3A9B95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E8784BE-AF8A-82BB-FFBA-F25D932DFBF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67BC07-236B-203E-F5C3-A2F112D1C435}"/>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C3AE4F59-32A2-16C1-2CEE-F3F9F3FE63A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A27AA1-8FDD-8AD2-A101-CA7D10A46E76}"/>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78823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13D2A-EB31-CF6B-F136-6B9737D445C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27B8E31-6B02-F15B-CC79-2E5AFE08F68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9252C5-5264-3257-AB39-8D7445FA6445}"/>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0760B0EB-A984-E97B-B7D6-2E2F405B1F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A971322-627B-A816-6B6D-C56EF75B0E4B}"/>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294918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FE8931-B447-1EC5-845F-08EA5695EAC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2260F41-1F7B-A628-26F8-135BBBF43F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74851C4-A130-C92A-2B36-1A991A313ED6}"/>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4C3D5BEF-9797-FCD2-5AF4-F62FB5D181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1DE010-AB3B-4D6B-6CA0-E645EEFE3C30}"/>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361345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F558EE-3004-5D79-38B8-738E2EB6E1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4FF15A-AF19-FD15-B961-F9909268553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C85B1B2-72EF-E676-63C5-F9504FB1B4A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E94382E-3E20-719C-A5FF-E697F4AEE058}"/>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6" name="頁尾版面配置區 5">
            <a:extLst>
              <a:ext uri="{FF2B5EF4-FFF2-40B4-BE49-F238E27FC236}">
                <a16:creationId xmlns:a16="http://schemas.microsoft.com/office/drawing/2014/main" id="{A49EEA20-89DF-EF9C-2295-20800CAEF4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652E8F0-D131-2265-A2E7-66254FBAABB1}"/>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36075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F350AB-77C0-39CF-FE84-3429157A246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29ADC6D-5824-8BD1-C715-E81151C90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6CBAD3E-1C2F-BC24-F72F-69C48D93349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82770C0-A86D-D22A-AC5B-A0D8B7144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187B692-2EE0-E537-F180-0A8BC9937BC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2C42798-E5CF-A181-088C-F5D557D7289F}"/>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8" name="頁尾版面配置區 7">
            <a:extLst>
              <a:ext uri="{FF2B5EF4-FFF2-40B4-BE49-F238E27FC236}">
                <a16:creationId xmlns:a16="http://schemas.microsoft.com/office/drawing/2014/main" id="{0DBEDDEB-8DE1-1B71-CFCD-7BF1599D1F4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4E53B3C-180C-FB51-7753-7C1AFDD8130F}"/>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321350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B28F08-BE54-6541-B257-D78F4B89CCA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528404A-8B23-3362-8D5A-39C172603F82}"/>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4" name="頁尾版面配置區 3">
            <a:extLst>
              <a:ext uri="{FF2B5EF4-FFF2-40B4-BE49-F238E27FC236}">
                <a16:creationId xmlns:a16="http://schemas.microsoft.com/office/drawing/2014/main" id="{08F711BD-8AAF-DCB6-CB9D-75D04DB909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2BB4AD6-404C-E8A6-E88B-703F3D048804}"/>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182304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00D1664-4CE9-13C4-56AF-BC88FE2AD693}"/>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3" name="頁尾版面配置區 2">
            <a:extLst>
              <a:ext uri="{FF2B5EF4-FFF2-40B4-BE49-F238E27FC236}">
                <a16:creationId xmlns:a16="http://schemas.microsoft.com/office/drawing/2014/main" id="{786BE2C0-CDC4-0E61-27AA-F8037BE2ED5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9BDCB90-F939-2655-E7A1-2E5A6E3009A6}"/>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96090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4E56DF-2AA0-8A82-C838-A90BB55A318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B9D62C8-E6B8-DCB4-2888-9769C24F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D57C40F-8E9D-2F66-AC36-F14BAABBB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109E57D-A14E-4869-0D5F-F460252360EF}"/>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6" name="頁尾版面配置區 5">
            <a:extLst>
              <a:ext uri="{FF2B5EF4-FFF2-40B4-BE49-F238E27FC236}">
                <a16:creationId xmlns:a16="http://schemas.microsoft.com/office/drawing/2014/main" id="{BE865EC6-54CF-AD7B-9F49-3171B1DDFEE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D9980FB-F1F9-05AE-550F-F0C6C0755EDA}"/>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141343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702A4-FC72-BC48-ACD6-90F556D10D5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9A56A70-3012-C29C-4E1D-35D75D0C1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B6125C8-2492-0456-C8DD-87AEE6B75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ECAFF31-B902-0054-0BE2-B487CAF296C6}"/>
              </a:ext>
            </a:extLst>
          </p:cNvPr>
          <p:cNvSpPr>
            <a:spLocks noGrp="1"/>
          </p:cNvSpPr>
          <p:nvPr>
            <p:ph type="dt" sz="half" idx="10"/>
          </p:nvPr>
        </p:nvSpPr>
        <p:spPr/>
        <p:txBody>
          <a:bodyPr/>
          <a:lstStyle/>
          <a:p>
            <a:fld id="{9A2B2510-B48F-4E09-BBBD-5A627A2E516A}" type="datetimeFigureOut">
              <a:rPr lang="zh-TW" altLang="en-US" smtClean="0"/>
              <a:t>2022/5/19</a:t>
            </a:fld>
            <a:endParaRPr lang="zh-TW" altLang="en-US"/>
          </a:p>
        </p:txBody>
      </p:sp>
      <p:sp>
        <p:nvSpPr>
          <p:cNvPr id="6" name="頁尾版面配置區 5">
            <a:extLst>
              <a:ext uri="{FF2B5EF4-FFF2-40B4-BE49-F238E27FC236}">
                <a16:creationId xmlns:a16="http://schemas.microsoft.com/office/drawing/2014/main" id="{755DD4D7-B992-BBC5-279D-53E9631A791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2DCBA8C-57F3-7A2A-137C-51B8056A8E7E}"/>
              </a:ext>
            </a:extLst>
          </p:cNvPr>
          <p:cNvSpPr>
            <a:spLocks noGrp="1"/>
          </p:cNvSpPr>
          <p:nvPr>
            <p:ph type="sldNum" sz="quarter" idx="12"/>
          </p:nvPr>
        </p:nvSpPr>
        <p:spPr/>
        <p:txBody>
          <a:body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401260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D3410B7-00E6-732E-8589-99D132CF4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A331A7-8B00-9790-FD3D-935309B46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536DB2-BA85-7892-BEDB-2F5DD2249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B2510-B48F-4E09-BBBD-5A627A2E516A}" type="datetimeFigureOut">
              <a:rPr lang="zh-TW" altLang="en-US" smtClean="0"/>
              <a:t>2022/5/19</a:t>
            </a:fld>
            <a:endParaRPr lang="zh-TW" altLang="en-US"/>
          </a:p>
        </p:txBody>
      </p:sp>
      <p:sp>
        <p:nvSpPr>
          <p:cNvPr id="5" name="頁尾版面配置區 4">
            <a:extLst>
              <a:ext uri="{FF2B5EF4-FFF2-40B4-BE49-F238E27FC236}">
                <a16:creationId xmlns:a16="http://schemas.microsoft.com/office/drawing/2014/main" id="{CB9BC408-1D1D-355B-B124-74F40E70C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8FF1D5B-2E6D-5302-C6A2-94EE23B5A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A0713-1E5E-442E-943B-531923092A1C}" type="slidenum">
              <a:rPr lang="zh-TW" altLang="en-US" smtClean="0"/>
              <a:t>‹#›</a:t>
            </a:fld>
            <a:endParaRPr lang="zh-TW" altLang="en-US"/>
          </a:p>
        </p:txBody>
      </p:sp>
    </p:spTree>
    <p:extLst>
      <p:ext uri="{BB962C8B-B14F-4D97-AF65-F5344CB8AC3E}">
        <p14:creationId xmlns:p14="http://schemas.microsoft.com/office/powerpoint/2010/main" val="672116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BCE1-23FF-5FC0-F023-3975DBF8CF47}"/>
              </a:ext>
            </a:extLst>
          </p:cNvPr>
          <p:cNvSpPr>
            <a:spLocks noGrp="1"/>
          </p:cNvSpPr>
          <p:nvPr>
            <p:ph type="ctrTitle"/>
          </p:nvPr>
        </p:nvSpPr>
        <p:spPr>
          <a:xfrm>
            <a:off x="3230882" y="1647232"/>
            <a:ext cx="9144000" cy="2387600"/>
          </a:xfrm>
        </p:spPr>
        <p:txBody>
          <a:bodyPr>
            <a:normAutofit/>
          </a:bodyPr>
          <a:lstStyle/>
          <a:p>
            <a:r>
              <a:rPr lang="en-US" altLang="zh-TW" dirty="0"/>
              <a:t>Kaggle – U.S. Patent </a:t>
            </a:r>
            <a:br>
              <a:rPr lang="en-US" altLang="zh-TW" dirty="0"/>
            </a:br>
            <a:r>
              <a:rPr lang="en-US" altLang="zh-TW" dirty="0"/>
              <a:t>Phrase to Phrase Matching</a:t>
            </a:r>
            <a:endParaRPr lang="zh-TW" altLang="en-US" dirty="0"/>
          </a:p>
        </p:txBody>
      </p:sp>
      <p:sp>
        <p:nvSpPr>
          <p:cNvPr id="3" name="副標題 2">
            <a:extLst>
              <a:ext uri="{FF2B5EF4-FFF2-40B4-BE49-F238E27FC236}">
                <a16:creationId xmlns:a16="http://schemas.microsoft.com/office/drawing/2014/main" id="{32A5292A-5C9A-99AF-FF58-EF17A9B12E59}"/>
              </a:ext>
            </a:extLst>
          </p:cNvPr>
          <p:cNvSpPr>
            <a:spLocks noGrp="1"/>
          </p:cNvSpPr>
          <p:nvPr>
            <p:ph type="subTitle" idx="1"/>
          </p:nvPr>
        </p:nvSpPr>
        <p:spPr>
          <a:xfrm>
            <a:off x="5195117" y="4671935"/>
            <a:ext cx="6397752" cy="1380744"/>
          </a:xfrm>
        </p:spPr>
        <p:txBody>
          <a:bodyPr/>
          <a:lstStyle/>
          <a:p>
            <a:r>
              <a:rPr lang="zh-TW" altLang="en-US" b="1" dirty="0"/>
              <a:t>組長 </a:t>
            </a:r>
            <a:r>
              <a:rPr lang="en-US" altLang="zh-TW" b="1" dirty="0"/>
              <a:t>:</a:t>
            </a:r>
            <a:r>
              <a:rPr lang="zh-TW" altLang="en-US" b="1" dirty="0"/>
              <a:t> 吳逸邦</a:t>
            </a:r>
            <a:endParaRPr lang="en-US" altLang="zh-TW" b="1" dirty="0"/>
          </a:p>
          <a:p>
            <a:r>
              <a:rPr lang="zh-TW" altLang="en-US" b="1" dirty="0"/>
              <a:t>組員 </a:t>
            </a:r>
            <a:r>
              <a:rPr lang="en-US" altLang="zh-TW" b="1" dirty="0"/>
              <a:t>:</a:t>
            </a:r>
            <a:r>
              <a:rPr lang="zh-TW" altLang="en-US" b="1" dirty="0"/>
              <a:t> 黃振嘉 楊智翔 許紘碩</a:t>
            </a:r>
          </a:p>
        </p:txBody>
      </p:sp>
      <p:sp>
        <p:nvSpPr>
          <p:cNvPr id="4" name="文字方塊 3">
            <a:extLst>
              <a:ext uri="{FF2B5EF4-FFF2-40B4-BE49-F238E27FC236}">
                <a16:creationId xmlns:a16="http://schemas.microsoft.com/office/drawing/2014/main" id="{1F356917-E58C-9A67-A827-723FC38C9629}"/>
              </a:ext>
            </a:extLst>
          </p:cNvPr>
          <p:cNvSpPr txBox="1"/>
          <p:nvPr/>
        </p:nvSpPr>
        <p:spPr>
          <a:xfrm>
            <a:off x="599131" y="-433596"/>
            <a:ext cx="3497381" cy="7725192"/>
          </a:xfrm>
          <a:prstGeom prst="rect">
            <a:avLst/>
          </a:prstGeom>
          <a:noFill/>
        </p:spPr>
        <p:txBody>
          <a:bodyPr wrap="square" rtlCol="0">
            <a:spAutoFit/>
          </a:bodyPr>
          <a:lstStyle/>
          <a:p>
            <a:r>
              <a:rPr lang="en-US" altLang="zh-TW" sz="49600" dirty="0">
                <a:solidFill>
                  <a:schemeClr val="accent1">
                    <a:lumMod val="75000"/>
                  </a:schemeClr>
                </a:solidFill>
                <a:latin typeface="Comic Sans MS" panose="030F0702030302020204" pitchFamily="66" charset="0"/>
                <a:cs typeface="Aharoni" panose="02010803020104030203" pitchFamily="2" charset="-79"/>
              </a:rPr>
              <a:t>K</a:t>
            </a:r>
            <a:endParaRPr lang="zh-TW" altLang="en-US" sz="49600" dirty="0">
              <a:solidFill>
                <a:schemeClr val="accent1">
                  <a:lumMod val="75000"/>
                </a:schemeClr>
              </a:solidFill>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37670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8285D9DE-2339-E6C3-CB48-8552D0C99726}"/>
              </a:ext>
            </a:extLst>
          </p:cNvPr>
          <p:cNvPicPr>
            <a:picLocks noGrp="1" noChangeAspect="1"/>
          </p:cNvPicPr>
          <p:nvPr>
            <p:ph idx="1"/>
          </p:nvPr>
        </p:nvPicPr>
        <p:blipFill>
          <a:blip r:embed="rId3"/>
          <a:stretch>
            <a:fillRect/>
          </a:stretch>
        </p:blipFill>
        <p:spPr>
          <a:xfrm>
            <a:off x="643467" y="1013791"/>
            <a:ext cx="10905066" cy="5049078"/>
          </a:xfrm>
          <a:prstGeom prst="rect">
            <a:avLst/>
          </a:prstGeom>
        </p:spPr>
      </p:pic>
    </p:spTree>
    <p:extLst>
      <p:ext uri="{BB962C8B-B14F-4D97-AF65-F5344CB8AC3E}">
        <p14:creationId xmlns:p14="http://schemas.microsoft.com/office/powerpoint/2010/main" val="313166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EB1938F1-CB2F-EC48-CA61-34A7A52F51CA}"/>
              </a:ext>
            </a:extLst>
          </p:cNvPr>
          <p:cNvPicPr>
            <a:picLocks noGrp="1" noChangeAspect="1"/>
          </p:cNvPicPr>
          <p:nvPr>
            <p:ph idx="1"/>
          </p:nvPr>
        </p:nvPicPr>
        <p:blipFill>
          <a:blip r:embed="rId3"/>
          <a:stretch>
            <a:fillRect/>
          </a:stretch>
        </p:blipFill>
        <p:spPr>
          <a:xfrm>
            <a:off x="643467" y="1113183"/>
            <a:ext cx="10905066" cy="4960294"/>
          </a:xfrm>
          <a:prstGeom prst="rect">
            <a:avLst/>
          </a:prstGeom>
        </p:spPr>
      </p:pic>
    </p:spTree>
    <p:extLst>
      <p:ext uri="{BB962C8B-B14F-4D97-AF65-F5344CB8AC3E}">
        <p14:creationId xmlns:p14="http://schemas.microsoft.com/office/powerpoint/2010/main" val="353525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B224098B-5288-AC6C-F8EE-767F7006103E}"/>
              </a:ext>
            </a:extLst>
          </p:cNvPr>
          <p:cNvPicPr>
            <a:picLocks noGrp="1" noChangeAspect="1"/>
          </p:cNvPicPr>
          <p:nvPr>
            <p:ph idx="1"/>
          </p:nvPr>
        </p:nvPicPr>
        <p:blipFill>
          <a:blip r:embed="rId3"/>
          <a:stretch>
            <a:fillRect/>
          </a:stretch>
        </p:blipFill>
        <p:spPr>
          <a:xfrm>
            <a:off x="643467" y="1202635"/>
            <a:ext cx="10905066" cy="5059018"/>
          </a:xfrm>
          <a:prstGeom prst="rect">
            <a:avLst/>
          </a:prstGeom>
        </p:spPr>
      </p:pic>
    </p:spTree>
    <p:extLst>
      <p:ext uri="{BB962C8B-B14F-4D97-AF65-F5344CB8AC3E}">
        <p14:creationId xmlns:p14="http://schemas.microsoft.com/office/powerpoint/2010/main" val="159381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BCE1-23FF-5FC0-F023-3975DBF8CF47}"/>
              </a:ext>
            </a:extLst>
          </p:cNvPr>
          <p:cNvSpPr>
            <a:spLocks noGrp="1"/>
          </p:cNvSpPr>
          <p:nvPr>
            <p:ph type="ctrTitle"/>
          </p:nvPr>
        </p:nvSpPr>
        <p:spPr>
          <a:xfrm>
            <a:off x="3230882" y="1647232"/>
            <a:ext cx="9144000" cy="2387600"/>
          </a:xfrm>
        </p:spPr>
        <p:txBody>
          <a:bodyPr>
            <a:normAutofit/>
          </a:bodyPr>
          <a:lstStyle/>
          <a:p>
            <a:r>
              <a:rPr lang="zh-TW" altLang="en-US" dirty="0"/>
              <a:t>目前進度</a:t>
            </a:r>
          </a:p>
        </p:txBody>
      </p:sp>
      <p:sp>
        <p:nvSpPr>
          <p:cNvPr id="4" name="文字方塊 3">
            <a:extLst>
              <a:ext uri="{FF2B5EF4-FFF2-40B4-BE49-F238E27FC236}">
                <a16:creationId xmlns:a16="http://schemas.microsoft.com/office/drawing/2014/main" id="{1F356917-E58C-9A67-A827-723FC38C9629}"/>
              </a:ext>
            </a:extLst>
          </p:cNvPr>
          <p:cNvSpPr txBox="1"/>
          <p:nvPr/>
        </p:nvSpPr>
        <p:spPr>
          <a:xfrm>
            <a:off x="599131" y="-433596"/>
            <a:ext cx="3497381" cy="7725192"/>
          </a:xfrm>
          <a:prstGeom prst="rect">
            <a:avLst/>
          </a:prstGeom>
          <a:noFill/>
        </p:spPr>
        <p:txBody>
          <a:bodyPr wrap="square" rtlCol="0">
            <a:spAutoFit/>
          </a:bodyPr>
          <a:lstStyle/>
          <a:p>
            <a:r>
              <a:rPr lang="en-US" altLang="zh-TW" sz="49600" dirty="0">
                <a:solidFill>
                  <a:schemeClr val="accent1">
                    <a:lumMod val="75000"/>
                  </a:schemeClr>
                </a:solidFill>
                <a:latin typeface="Comic Sans MS" panose="030F0702030302020204" pitchFamily="66" charset="0"/>
                <a:cs typeface="Aharoni" panose="02010803020104030203" pitchFamily="2" charset="-79"/>
              </a:rPr>
              <a:t>K</a:t>
            </a:r>
            <a:endParaRPr lang="zh-TW" altLang="en-US" sz="49600" dirty="0">
              <a:solidFill>
                <a:schemeClr val="accent1">
                  <a:lumMod val="75000"/>
                </a:schemeClr>
              </a:solidFill>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322686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5DF50E4B-A255-D905-FC8F-BF48BA9E55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288" t="19393" r="19177" b="7736"/>
          <a:stretch/>
        </p:blipFill>
        <p:spPr>
          <a:xfrm>
            <a:off x="2069690" y="970344"/>
            <a:ext cx="8052620" cy="5278395"/>
          </a:xfrm>
        </p:spPr>
      </p:pic>
    </p:spTree>
    <p:extLst>
      <p:ext uri="{BB962C8B-B14F-4D97-AF65-F5344CB8AC3E}">
        <p14:creationId xmlns:p14="http://schemas.microsoft.com/office/powerpoint/2010/main" val="366702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078BE54A-129F-B9A7-60AA-01F0D2682564}"/>
              </a:ext>
            </a:extLst>
          </p:cNvPr>
          <p:cNvPicPr>
            <a:picLocks noChangeAspect="1"/>
          </p:cNvPicPr>
          <p:nvPr/>
        </p:nvPicPr>
        <p:blipFill>
          <a:blip r:embed="rId3"/>
          <a:stretch>
            <a:fillRect/>
          </a:stretch>
        </p:blipFill>
        <p:spPr>
          <a:xfrm>
            <a:off x="643467" y="1343406"/>
            <a:ext cx="10905066" cy="4171186"/>
          </a:xfrm>
          <a:prstGeom prst="rect">
            <a:avLst/>
          </a:prstGeom>
        </p:spPr>
      </p:pic>
    </p:spTree>
    <p:extLst>
      <p:ext uri="{BB962C8B-B14F-4D97-AF65-F5344CB8AC3E}">
        <p14:creationId xmlns:p14="http://schemas.microsoft.com/office/powerpoint/2010/main" val="2096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BCE1-23FF-5FC0-F023-3975DBF8CF47}"/>
              </a:ext>
            </a:extLst>
          </p:cNvPr>
          <p:cNvSpPr>
            <a:spLocks noGrp="1"/>
          </p:cNvSpPr>
          <p:nvPr>
            <p:ph type="ctrTitle"/>
          </p:nvPr>
        </p:nvSpPr>
        <p:spPr>
          <a:xfrm>
            <a:off x="3230882" y="1647232"/>
            <a:ext cx="9144000" cy="2387600"/>
          </a:xfrm>
        </p:spPr>
        <p:txBody>
          <a:bodyPr>
            <a:normAutofit/>
          </a:bodyPr>
          <a:lstStyle/>
          <a:p>
            <a:r>
              <a:rPr lang="zh-TW" altLang="en-US" dirty="0"/>
              <a:t>未來方向</a:t>
            </a:r>
          </a:p>
        </p:txBody>
      </p:sp>
      <p:sp>
        <p:nvSpPr>
          <p:cNvPr id="4" name="文字方塊 3">
            <a:extLst>
              <a:ext uri="{FF2B5EF4-FFF2-40B4-BE49-F238E27FC236}">
                <a16:creationId xmlns:a16="http://schemas.microsoft.com/office/drawing/2014/main" id="{1F356917-E58C-9A67-A827-723FC38C9629}"/>
              </a:ext>
            </a:extLst>
          </p:cNvPr>
          <p:cNvSpPr txBox="1"/>
          <p:nvPr/>
        </p:nvSpPr>
        <p:spPr>
          <a:xfrm>
            <a:off x="599131" y="-433596"/>
            <a:ext cx="3497381" cy="7725192"/>
          </a:xfrm>
          <a:prstGeom prst="rect">
            <a:avLst/>
          </a:prstGeom>
          <a:noFill/>
        </p:spPr>
        <p:txBody>
          <a:bodyPr wrap="square" rtlCol="0">
            <a:spAutoFit/>
          </a:bodyPr>
          <a:lstStyle/>
          <a:p>
            <a:r>
              <a:rPr lang="en-US" altLang="zh-TW" sz="49600" dirty="0">
                <a:solidFill>
                  <a:schemeClr val="accent1">
                    <a:lumMod val="75000"/>
                  </a:schemeClr>
                </a:solidFill>
                <a:latin typeface="Comic Sans MS" panose="030F0702030302020204" pitchFamily="66" charset="0"/>
                <a:cs typeface="Aharoni" panose="02010803020104030203" pitchFamily="2" charset="-79"/>
              </a:rPr>
              <a:t>K</a:t>
            </a:r>
            <a:endParaRPr lang="zh-TW" altLang="en-US" sz="49600" dirty="0">
              <a:solidFill>
                <a:schemeClr val="accent1">
                  <a:lumMod val="75000"/>
                </a:schemeClr>
              </a:solidFill>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51701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A466D7-AD1D-86C8-6A40-26CF48B3F82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8132E2E-CA9D-24A4-023A-C0397CEB3D08}"/>
              </a:ext>
            </a:extLst>
          </p:cNvPr>
          <p:cNvSpPr>
            <a:spLocks noGrp="1"/>
          </p:cNvSpPr>
          <p:nvPr>
            <p:ph idx="1"/>
          </p:nvPr>
        </p:nvSpPr>
        <p:spPr/>
        <p:txBody>
          <a:bodyPr/>
          <a:lstStyle/>
          <a:p>
            <a:r>
              <a:rPr lang="zh-TW" altLang="en-US" dirty="0"/>
              <a:t>前處理再多一些詞性處理</a:t>
            </a:r>
            <a:endParaRPr lang="en-US" altLang="zh-TW" dirty="0"/>
          </a:p>
          <a:p>
            <a:pPr marL="0" indent="0">
              <a:buNone/>
            </a:pPr>
            <a:endParaRPr lang="en-US" altLang="zh-TW" dirty="0"/>
          </a:p>
          <a:p>
            <a:r>
              <a:rPr lang="zh-TW" altLang="en-US" dirty="0"/>
              <a:t>多嘗試各種模型也持續調整參數</a:t>
            </a:r>
          </a:p>
        </p:txBody>
      </p:sp>
    </p:spTree>
    <p:extLst>
      <p:ext uri="{BB962C8B-B14F-4D97-AF65-F5344CB8AC3E}">
        <p14:creationId xmlns:p14="http://schemas.microsoft.com/office/powerpoint/2010/main" val="196468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BCE1-23FF-5FC0-F023-3975DBF8CF47}"/>
              </a:ext>
            </a:extLst>
          </p:cNvPr>
          <p:cNvSpPr>
            <a:spLocks noGrp="1"/>
          </p:cNvSpPr>
          <p:nvPr>
            <p:ph type="ctrTitle"/>
          </p:nvPr>
        </p:nvSpPr>
        <p:spPr>
          <a:xfrm>
            <a:off x="3230882" y="1647232"/>
            <a:ext cx="9144000" cy="2387600"/>
          </a:xfrm>
        </p:spPr>
        <p:txBody>
          <a:bodyPr>
            <a:normAutofit/>
          </a:bodyPr>
          <a:lstStyle/>
          <a:p>
            <a:r>
              <a:rPr lang="en-US" altLang="zh-TW" dirty="0"/>
              <a:t>Data </a:t>
            </a:r>
            <a:r>
              <a:rPr lang="zh-TW" altLang="en-US" dirty="0"/>
              <a:t>說明</a:t>
            </a:r>
          </a:p>
        </p:txBody>
      </p:sp>
      <p:sp>
        <p:nvSpPr>
          <p:cNvPr id="4" name="文字方塊 3">
            <a:extLst>
              <a:ext uri="{FF2B5EF4-FFF2-40B4-BE49-F238E27FC236}">
                <a16:creationId xmlns:a16="http://schemas.microsoft.com/office/drawing/2014/main" id="{1F356917-E58C-9A67-A827-723FC38C9629}"/>
              </a:ext>
            </a:extLst>
          </p:cNvPr>
          <p:cNvSpPr txBox="1"/>
          <p:nvPr/>
        </p:nvSpPr>
        <p:spPr>
          <a:xfrm>
            <a:off x="599131" y="-433596"/>
            <a:ext cx="3497381" cy="7725192"/>
          </a:xfrm>
          <a:prstGeom prst="rect">
            <a:avLst/>
          </a:prstGeom>
          <a:noFill/>
        </p:spPr>
        <p:txBody>
          <a:bodyPr wrap="square" rtlCol="0">
            <a:spAutoFit/>
          </a:bodyPr>
          <a:lstStyle/>
          <a:p>
            <a:r>
              <a:rPr lang="en-US" altLang="zh-TW" sz="49600" dirty="0">
                <a:solidFill>
                  <a:schemeClr val="accent1">
                    <a:lumMod val="75000"/>
                  </a:schemeClr>
                </a:solidFill>
                <a:latin typeface="Comic Sans MS" panose="030F0702030302020204" pitchFamily="66" charset="0"/>
                <a:cs typeface="Aharoni" panose="02010803020104030203" pitchFamily="2" charset="-79"/>
              </a:rPr>
              <a:t>K</a:t>
            </a:r>
            <a:endParaRPr lang="zh-TW" altLang="en-US" sz="49600" dirty="0">
              <a:solidFill>
                <a:schemeClr val="accent1">
                  <a:lumMod val="75000"/>
                </a:schemeClr>
              </a:solidFill>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3327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F0916-B537-7497-CEB4-A5887D44B99D}"/>
              </a:ext>
            </a:extLst>
          </p:cNvPr>
          <p:cNvSpPr>
            <a:spLocks noGrp="1"/>
          </p:cNvSpPr>
          <p:nvPr>
            <p:ph type="title"/>
          </p:nvPr>
        </p:nvSpPr>
        <p:spPr/>
        <p:txBody>
          <a:bodyPr>
            <a:normAutofit/>
          </a:bodyPr>
          <a:lstStyle/>
          <a:p>
            <a:r>
              <a:rPr lang="en-US" altLang="zh-TW" sz="4800" b="1" dirty="0"/>
              <a:t>Anchor vs target</a:t>
            </a:r>
            <a:endParaRPr lang="zh-TW" altLang="en-US" sz="4800" b="1" dirty="0"/>
          </a:p>
        </p:txBody>
      </p:sp>
      <p:grpSp>
        <p:nvGrpSpPr>
          <p:cNvPr id="14" name="群組 13">
            <a:extLst>
              <a:ext uri="{FF2B5EF4-FFF2-40B4-BE49-F238E27FC236}">
                <a16:creationId xmlns:a16="http://schemas.microsoft.com/office/drawing/2014/main" id="{98808DE2-644D-8C57-4873-D8BC0E831A64}"/>
              </a:ext>
            </a:extLst>
          </p:cNvPr>
          <p:cNvGrpSpPr/>
          <p:nvPr/>
        </p:nvGrpSpPr>
        <p:grpSpPr>
          <a:xfrm>
            <a:off x="912628" y="2434911"/>
            <a:ext cx="10515600" cy="1988177"/>
            <a:chOff x="1252869" y="2354110"/>
            <a:chExt cx="10581168" cy="1988177"/>
          </a:xfrm>
        </p:grpSpPr>
        <p:sp>
          <p:nvSpPr>
            <p:cNvPr id="4" name="矩形 3">
              <a:extLst>
                <a:ext uri="{FF2B5EF4-FFF2-40B4-BE49-F238E27FC236}">
                  <a16:creationId xmlns:a16="http://schemas.microsoft.com/office/drawing/2014/main" id="{FB084DB8-DAC8-24E5-D1F2-B2136B112197}"/>
                </a:ext>
              </a:extLst>
            </p:cNvPr>
            <p:cNvSpPr/>
            <p:nvPr/>
          </p:nvSpPr>
          <p:spPr>
            <a:xfrm>
              <a:off x="2083982" y="3179135"/>
              <a:ext cx="8739963" cy="499730"/>
            </a:xfrm>
            <a:prstGeom prst="rect">
              <a:avLst/>
            </a:prstGeom>
            <a:gradFill flip="none" rotWithShape="1">
              <a:gsLst>
                <a:gs pos="0">
                  <a:schemeClr val="bg1">
                    <a:lumMod val="85000"/>
                  </a:schemeClr>
                </a:gs>
                <a:gs pos="100000">
                  <a:srgbClr val="FF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2BF29C8-9D9C-0767-F5F8-BDD3E0560D38}"/>
                </a:ext>
              </a:extLst>
            </p:cNvPr>
            <p:cNvSpPr txBox="1"/>
            <p:nvPr/>
          </p:nvSpPr>
          <p:spPr>
            <a:xfrm>
              <a:off x="1775637" y="3819067"/>
              <a:ext cx="616690" cy="523220"/>
            </a:xfrm>
            <a:prstGeom prst="rect">
              <a:avLst/>
            </a:prstGeom>
            <a:noFill/>
          </p:spPr>
          <p:txBody>
            <a:bodyPr wrap="square" rtlCol="0">
              <a:spAutoFit/>
            </a:bodyPr>
            <a:lstStyle/>
            <a:p>
              <a:pPr algn="ctr"/>
              <a:r>
                <a:rPr lang="en-US" altLang="zh-TW" sz="2800" dirty="0"/>
                <a:t>0</a:t>
              </a:r>
              <a:endParaRPr lang="zh-TW" altLang="en-US" sz="2800" dirty="0"/>
            </a:p>
          </p:txBody>
        </p:sp>
        <p:sp>
          <p:nvSpPr>
            <p:cNvPr id="7" name="文字方塊 6">
              <a:extLst>
                <a:ext uri="{FF2B5EF4-FFF2-40B4-BE49-F238E27FC236}">
                  <a16:creationId xmlns:a16="http://schemas.microsoft.com/office/drawing/2014/main" id="{84B1E7DD-7A22-D40A-6D68-E4515781ADDE}"/>
                </a:ext>
              </a:extLst>
            </p:cNvPr>
            <p:cNvSpPr txBox="1"/>
            <p:nvPr/>
          </p:nvSpPr>
          <p:spPr>
            <a:xfrm>
              <a:off x="9162607" y="2354110"/>
              <a:ext cx="2671430" cy="523220"/>
            </a:xfrm>
            <a:prstGeom prst="rect">
              <a:avLst/>
            </a:prstGeom>
            <a:noFill/>
          </p:spPr>
          <p:txBody>
            <a:bodyPr wrap="square">
              <a:spAutoFit/>
            </a:bodyPr>
            <a:lstStyle/>
            <a:p>
              <a:r>
                <a:rPr lang="en-US" altLang="zh-TW" sz="2800" dirty="0"/>
                <a:t>Very close match</a:t>
              </a:r>
              <a:endParaRPr lang="zh-TW" altLang="en-US" sz="2800" dirty="0"/>
            </a:p>
          </p:txBody>
        </p:sp>
        <p:sp>
          <p:nvSpPr>
            <p:cNvPr id="9" name="文字方塊 8">
              <a:extLst>
                <a:ext uri="{FF2B5EF4-FFF2-40B4-BE49-F238E27FC236}">
                  <a16:creationId xmlns:a16="http://schemas.microsoft.com/office/drawing/2014/main" id="{1A3F7835-6579-E840-EF9A-3B1719D28467}"/>
                </a:ext>
              </a:extLst>
            </p:cNvPr>
            <p:cNvSpPr txBox="1"/>
            <p:nvPr/>
          </p:nvSpPr>
          <p:spPr>
            <a:xfrm>
              <a:off x="1252869" y="2354110"/>
              <a:ext cx="6097772" cy="523220"/>
            </a:xfrm>
            <a:prstGeom prst="rect">
              <a:avLst/>
            </a:prstGeom>
            <a:noFill/>
          </p:spPr>
          <p:txBody>
            <a:bodyPr wrap="square">
              <a:spAutoFit/>
            </a:bodyPr>
            <a:lstStyle/>
            <a:p>
              <a:r>
                <a:rPr lang="en-US" altLang="zh-TW" sz="2800" dirty="0"/>
                <a:t>Unrelated</a:t>
              </a:r>
              <a:endParaRPr lang="zh-TW" altLang="en-US" sz="2800" dirty="0"/>
            </a:p>
          </p:txBody>
        </p:sp>
        <p:sp>
          <p:nvSpPr>
            <p:cNvPr id="10" name="文字方塊 9">
              <a:extLst>
                <a:ext uri="{FF2B5EF4-FFF2-40B4-BE49-F238E27FC236}">
                  <a16:creationId xmlns:a16="http://schemas.microsoft.com/office/drawing/2014/main" id="{747D8F2A-0DEA-A21A-FE55-5E0BD3A642A4}"/>
                </a:ext>
              </a:extLst>
            </p:cNvPr>
            <p:cNvSpPr txBox="1"/>
            <p:nvPr/>
          </p:nvSpPr>
          <p:spPr>
            <a:xfrm>
              <a:off x="10498322" y="3819067"/>
              <a:ext cx="723014" cy="523220"/>
            </a:xfrm>
            <a:prstGeom prst="rect">
              <a:avLst/>
            </a:prstGeom>
            <a:noFill/>
          </p:spPr>
          <p:txBody>
            <a:bodyPr wrap="square" rtlCol="0">
              <a:spAutoFit/>
            </a:bodyPr>
            <a:lstStyle/>
            <a:p>
              <a:pPr algn="ctr"/>
              <a:r>
                <a:rPr lang="en-US" altLang="zh-TW" sz="2800" dirty="0"/>
                <a:t>1</a:t>
              </a:r>
              <a:endParaRPr lang="zh-TW" altLang="en-US" sz="2800" dirty="0"/>
            </a:p>
          </p:txBody>
        </p:sp>
        <p:sp>
          <p:nvSpPr>
            <p:cNvPr id="11" name="文字方塊 10">
              <a:extLst>
                <a:ext uri="{FF2B5EF4-FFF2-40B4-BE49-F238E27FC236}">
                  <a16:creationId xmlns:a16="http://schemas.microsoft.com/office/drawing/2014/main" id="{6165D731-BBA7-DFB5-B107-D99155F0F131}"/>
                </a:ext>
              </a:extLst>
            </p:cNvPr>
            <p:cNvSpPr txBox="1"/>
            <p:nvPr/>
          </p:nvSpPr>
          <p:spPr>
            <a:xfrm>
              <a:off x="3103821" y="3819067"/>
              <a:ext cx="1520456" cy="523220"/>
            </a:xfrm>
            <a:prstGeom prst="rect">
              <a:avLst/>
            </a:prstGeom>
            <a:noFill/>
          </p:spPr>
          <p:txBody>
            <a:bodyPr wrap="square" rtlCol="0">
              <a:spAutoFit/>
            </a:bodyPr>
            <a:lstStyle/>
            <a:p>
              <a:pPr algn="ctr"/>
              <a:r>
                <a:rPr lang="en-US" altLang="zh-TW" sz="2800" dirty="0"/>
                <a:t>0.25</a:t>
              </a:r>
              <a:endParaRPr lang="zh-TW" altLang="en-US" sz="2800" dirty="0"/>
            </a:p>
          </p:txBody>
        </p:sp>
        <p:sp>
          <p:nvSpPr>
            <p:cNvPr id="12" name="文字方塊 11">
              <a:extLst>
                <a:ext uri="{FF2B5EF4-FFF2-40B4-BE49-F238E27FC236}">
                  <a16:creationId xmlns:a16="http://schemas.microsoft.com/office/drawing/2014/main" id="{2BCDFB88-405F-B847-EDE2-49B9BBE90160}"/>
                </a:ext>
              </a:extLst>
            </p:cNvPr>
            <p:cNvSpPr txBox="1"/>
            <p:nvPr/>
          </p:nvSpPr>
          <p:spPr>
            <a:xfrm>
              <a:off x="7794772" y="3819067"/>
              <a:ext cx="1765005" cy="523220"/>
            </a:xfrm>
            <a:prstGeom prst="rect">
              <a:avLst/>
            </a:prstGeom>
            <a:noFill/>
          </p:spPr>
          <p:txBody>
            <a:bodyPr wrap="square" rtlCol="0">
              <a:spAutoFit/>
            </a:bodyPr>
            <a:lstStyle/>
            <a:p>
              <a:pPr algn="ctr"/>
              <a:r>
                <a:rPr lang="en-US" altLang="zh-TW" sz="2800" dirty="0"/>
                <a:t>0.75</a:t>
              </a:r>
              <a:endParaRPr lang="zh-TW" altLang="en-US" sz="2800" dirty="0"/>
            </a:p>
          </p:txBody>
        </p:sp>
        <p:sp>
          <p:nvSpPr>
            <p:cNvPr id="13" name="文字方塊 12">
              <a:extLst>
                <a:ext uri="{FF2B5EF4-FFF2-40B4-BE49-F238E27FC236}">
                  <a16:creationId xmlns:a16="http://schemas.microsoft.com/office/drawing/2014/main" id="{EF00D341-2668-A0AF-343C-FF9FDBC16FCB}"/>
                </a:ext>
              </a:extLst>
            </p:cNvPr>
            <p:cNvSpPr txBox="1"/>
            <p:nvPr/>
          </p:nvSpPr>
          <p:spPr>
            <a:xfrm>
              <a:off x="5335772" y="3819067"/>
              <a:ext cx="1520456" cy="523220"/>
            </a:xfrm>
            <a:prstGeom prst="rect">
              <a:avLst/>
            </a:prstGeom>
            <a:noFill/>
          </p:spPr>
          <p:txBody>
            <a:bodyPr wrap="square" rtlCol="0">
              <a:spAutoFit/>
            </a:bodyPr>
            <a:lstStyle/>
            <a:p>
              <a:pPr algn="ctr"/>
              <a:r>
                <a:rPr lang="en-US" altLang="zh-TW" sz="2800" dirty="0"/>
                <a:t>0.5</a:t>
              </a:r>
              <a:endParaRPr lang="zh-TW" altLang="en-US" sz="2800" dirty="0"/>
            </a:p>
          </p:txBody>
        </p:sp>
      </p:grpSp>
    </p:spTree>
    <p:extLst>
      <p:ext uri="{BB962C8B-B14F-4D97-AF65-F5344CB8AC3E}">
        <p14:creationId xmlns:p14="http://schemas.microsoft.com/office/powerpoint/2010/main" val="13983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73" name="Rectangle 72">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1026" name="Picture 2" descr="spiderman meme 的圖片結果">
            <a:extLst>
              <a:ext uri="{FF2B5EF4-FFF2-40B4-BE49-F238E27FC236}">
                <a16:creationId xmlns:a16="http://schemas.microsoft.com/office/drawing/2014/main" id="{8F039CBE-EF6C-7CF4-69B9-E5F526C01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16" b="36663"/>
          <a:stretch/>
        </p:blipFill>
        <p:spPr bwMode="auto">
          <a:xfrm rot="21480000">
            <a:off x="1137837" y="992625"/>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1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descr="一張含有 桌 的圖片&#10;&#10;自動產生的描述">
            <a:extLst>
              <a:ext uri="{FF2B5EF4-FFF2-40B4-BE49-F238E27FC236}">
                <a16:creationId xmlns:a16="http://schemas.microsoft.com/office/drawing/2014/main" id="{FAC85A44-858F-2D9D-BE97-0CB9A950643B}"/>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圖片 20" descr="一張含有 桌 的圖片&#10;&#10;自動產生的描述">
            <a:extLst>
              <a:ext uri="{FF2B5EF4-FFF2-40B4-BE49-F238E27FC236}">
                <a16:creationId xmlns:a16="http://schemas.microsoft.com/office/drawing/2014/main" id="{B8296D8C-13FA-1904-0580-AC2067C1D1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58614" y1="51475" x2="56682" y2="59515"/>
                        <a14:foregroundMark x1="53114" y1="46182" x2="55591" y2="54788"/>
                        <a14:foregroundMark x1="55591" y1="54788" x2="60159" y2="63556"/>
                        <a14:foregroundMark x1="60159" y1="63556" x2="60864" y2="64323"/>
                        <a14:foregroundMark x1="52591" y1="43273" x2="48818" y2="55838"/>
                        <a14:foregroundMark x1="48818" y1="55838" x2="50955" y2="64970"/>
                        <a14:foregroundMark x1="50955" y1="64970" x2="58705" y2="67556"/>
                        <a14:foregroundMark x1="58705" y1="67556" x2="63614" y2="58869"/>
                        <a14:foregroundMark x1="63614" y1="58869" x2="55682" y2="52566"/>
                        <a14:foregroundMark x1="55682" y1="52566" x2="51705" y2="57818"/>
                        <a14:foregroundMark x1="51705" y1="57818" x2="55250" y2="61131"/>
                        <a14:foregroundMark x1="55250" y1="61131" x2="54568" y2="72040"/>
                        <a14:foregroundMark x1="54568" y1="72040" x2="62568" y2="66505"/>
                        <a14:foregroundMark x1="62568" y1="66505" x2="65295" y2="59273"/>
                        <a14:foregroundMark x1="65295" y1="59273" x2="59705" y2="46182"/>
                        <a14:foregroundMark x1="59705" y1="46182" x2="56250" y2="45414"/>
                      </a14:backgroundRemoval>
                    </a14:imgEffect>
                  </a14:imgLayer>
                </a14:imgProps>
              </a:ext>
              <a:ext uri="{28A0092B-C50C-407E-A947-70E740481C1C}">
                <a14:useLocalDpi xmlns:a14="http://schemas.microsoft.com/office/drawing/2010/main" val="0"/>
              </a:ext>
            </a:extLst>
          </a:blip>
          <a:stretch>
            <a:fillRect/>
          </a:stretch>
        </p:blipFill>
        <p:spPr>
          <a:xfrm>
            <a:off x="-58943" y="-1224333"/>
            <a:ext cx="14375219" cy="8086062"/>
          </a:xfrm>
          <a:prstGeom prst="rect">
            <a:avLst/>
          </a:prstGeom>
        </p:spPr>
      </p:pic>
      <p:sp>
        <p:nvSpPr>
          <p:cNvPr id="24" name="標題 1">
            <a:extLst>
              <a:ext uri="{FF2B5EF4-FFF2-40B4-BE49-F238E27FC236}">
                <a16:creationId xmlns:a16="http://schemas.microsoft.com/office/drawing/2014/main" id="{C45A15B2-0D71-DC4E-8F67-580227CBDACB}"/>
              </a:ext>
            </a:extLst>
          </p:cNvPr>
          <p:cNvSpPr>
            <a:spLocks noGrp="1"/>
          </p:cNvSpPr>
          <p:nvPr>
            <p:ph type="title"/>
          </p:nvPr>
        </p:nvSpPr>
        <p:spPr>
          <a:xfrm>
            <a:off x="838200" y="365125"/>
            <a:ext cx="10515600" cy="1325563"/>
          </a:xfrm>
        </p:spPr>
        <p:txBody>
          <a:bodyPr/>
          <a:lstStyle/>
          <a:p>
            <a:r>
              <a:rPr lang="en-US" altLang="zh-TW" sz="4800" b="1" dirty="0"/>
              <a:t>Context </a:t>
            </a:r>
            <a:r>
              <a:rPr lang="zh-TW" altLang="en-US" sz="4800" b="1" dirty="0"/>
              <a:t>代碼</a:t>
            </a:r>
          </a:p>
        </p:txBody>
      </p:sp>
      <p:sp>
        <p:nvSpPr>
          <p:cNvPr id="26" name="文字方塊 25">
            <a:extLst>
              <a:ext uri="{FF2B5EF4-FFF2-40B4-BE49-F238E27FC236}">
                <a16:creationId xmlns:a16="http://schemas.microsoft.com/office/drawing/2014/main" id="{CCB46109-6E69-3568-D4FE-D37AACFAC399}"/>
              </a:ext>
            </a:extLst>
          </p:cNvPr>
          <p:cNvSpPr txBox="1"/>
          <p:nvPr/>
        </p:nvSpPr>
        <p:spPr>
          <a:xfrm>
            <a:off x="912628" y="1545451"/>
            <a:ext cx="5775251" cy="4585871"/>
          </a:xfrm>
          <a:prstGeom prst="rect">
            <a:avLst/>
          </a:prstGeom>
          <a:noFill/>
        </p:spPr>
        <p:txBody>
          <a:bodyPr wrap="square">
            <a:spAutoFit/>
          </a:bodyPr>
          <a:lstStyle/>
          <a:p>
            <a:r>
              <a:rPr lang="en-US" altLang="zh-TW" sz="3200" b="1" dirty="0"/>
              <a:t>A</a:t>
            </a:r>
            <a:r>
              <a:rPr lang="en-US" altLang="zh-TW" sz="2800" b="1" dirty="0"/>
              <a:t>: </a:t>
            </a:r>
            <a:r>
              <a:rPr lang="en-US" altLang="zh-TW" sz="2400" b="1" dirty="0"/>
              <a:t>Human Necessities</a:t>
            </a:r>
            <a:endParaRPr lang="en-US" altLang="zh-TW" sz="2800" b="1" dirty="0"/>
          </a:p>
          <a:p>
            <a:r>
              <a:rPr lang="en-US" altLang="zh-TW" sz="3200" b="1" dirty="0"/>
              <a:t>B</a:t>
            </a:r>
            <a:r>
              <a:rPr lang="en-US" altLang="zh-TW" sz="2800" b="1" dirty="0"/>
              <a:t>: </a:t>
            </a:r>
            <a:r>
              <a:rPr lang="en-US" altLang="zh-TW" sz="2400" b="1" dirty="0"/>
              <a:t>Operations and Transport</a:t>
            </a:r>
            <a:endParaRPr lang="en-US" altLang="zh-TW" sz="2800" b="1" dirty="0"/>
          </a:p>
          <a:p>
            <a:r>
              <a:rPr lang="en-US" altLang="zh-TW" sz="3200" b="1" dirty="0"/>
              <a:t>C</a:t>
            </a:r>
            <a:r>
              <a:rPr lang="en-US" altLang="zh-TW" sz="2800" b="1" dirty="0"/>
              <a:t>: </a:t>
            </a:r>
            <a:r>
              <a:rPr lang="en-US" altLang="zh-TW" sz="2400" b="1" dirty="0"/>
              <a:t>Chemistry and Metallurgy</a:t>
            </a:r>
            <a:endParaRPr lang="en-US" altLang="zh-TW" sz="2800" b="1" dirty="0"/>
          </a:p>
          <a:p>
            <a:r>
              <a:rPr lang="en-US" altLang="zh-TW" sz="3200" b="1" dirty="0"/>
              <a:t>D</a:t>
            </a:r>
            <a:r>
              <a:rPr lang="en-US" altLang="zh-TW" sz="2800" b="1" dirty="0"/>
              <a:t>: </a:t>
            </a:r>
            <a:r>
              <a:rPr lang="en-US" altLang="zh-TW" sz="2400" b="1" dirty="0"/>
              <a:t>Textiles</a:t>
            </a:r>
            <a:endParaRPr lang="en-US" altLang="zh-TW" sz="2800" b="1" dirty="0"/>
          </a:p>
          <a:p>
            <a:r>
              <a:rPr lang="en-US" altLang="zh-TW" sz="3200" b="1" dirty="0"/>
              <a:t>E</a:t>
            </a:r>
            <a:r>
              <a:rPr lang="en-US" altLang="zh-TW" sz="2800" b="1" dirty="0"/>
              <a:t>: </a:t>
            </a:r>
            <a:r>
              <a:rPr lang="en-US" altLang="zh-TW" sz="2400" b="1" dirty="0"/>
              <a:t>Fixed Constructions</a:t>
            </a:r>
            <a:endParaRPr lang="en-US" altLang="zh-TW" sz="2800" b="1" dirty="0"/>
          </a:p>
          <a:p>
            <a:r>
              <a:rPr lang="en-US" altLang="zh-TW" sz="3200" b="1" dirty="0"/>
              <a:t>F</a:t>
            </a:r>
            <a:r>
              <a:rPr lang="en-US" altLang="zh-TW" sz="2800" b="1" dirty="0"/>
              <a:t>: </a:t>
            </a:r>
            <a:r>
              <a:rPr lang="en-US" altLang="zh-TW" sz="2400" b="1" dirty="0"/>
              <a:t>Mechanical Engineering</a:t>
            </a:r>
            <a:endParaRPr lang="en-US" altLang="zh-TW" sz="2800" b="1" dirty="0"/>
          </a:p>
          <a:p>
            <a:r>
              <a:rPr lang="en-US" altLang="zh-TW" sz="3200" b="1" dirty="0"/>
              <a:t>G</a:t>
            </a:r>
            <a:r>
              <a:rPr lang="en-US" altLang="zh-TW" sz="2800" b="1" dirty="0"/>
              <a:t>: </a:t>
            </a:r>
            <a:r>
              <a:rPr lang="en-US" altLang="zh-TW" sz="2400" b="1" dirty="0"/>
              <a:t>Physics</a:t>
            </a:r>
            <a:endParaRPr lang="en-US" altLang="zh-TW" sz="2800" b="1" dirty="0"/>
          </a:p>
          <a:p>
            <a:r>
              <a:rPr lang="en-US" altLang="zh-TW" sz="3200" b="1" dirty="0"/>
              <a:t>H</a:t>
            </a:r>
            <a:r>
              <a:rPr lang="en-US" altLang="zh-TW" sz="2800" b="1" dirty="0"/>
              <a:t>: </a:t>
            </a:r>
            <a:r>
              <a:rPr lang="en-US" altLang="zh-TW" sz="2400" b="1" dirty="0"/>
              <a:t>Electricity</a:t>
            </a:r>
            <a:endParaRPr lang="en-US" altLang="zh-TW" sz="2800" b="1" dirty="0"/>
          </a:p>
          <a:p>
            <a:r>
              <a:rPr lang="en-US" altLang="zh-TW" sz="3200" b="1" dirty="0"/>
              <a:t>Y</a:t>
            </a:r>
            <a:r>
              <a:rPr lang="en-US" altLang="zh-TW" sz="2800" b="1" dirty="0"/>
              <a:t>: </a:t>
            </a:r>
            <a:r>
              <a:rPr lang="en-US" altLang="zh-TW" sz="2400" b="1" dirty="0"/>
              <a:t>Emerging Cross-Sectional Technologies</a:t>
            </a:r>
            <a:endParaRPr lang="zh-TW" altLang="en-US" sz="2800" b="1" dirty="0"/>
          </a:p>
        </p:txBody>
      </p:sp>
      <p:sp>
        <p:nvSpPr>
          <p:cNvPr id="27" name="矩形 26">
            <a:extLst>
              <a:ext uri="{FF2B5EF4-FFF2-40B4-BE49-F238E27FC236}">
                <a16:creationId xmlns:a16="http://schemas.microsoft.com/office/drawing/2014/main" id="{2B801AFC-57F6-00B9-ACC7-B256041AF309}"/>
              </a:ext>
            </a:extLst>
          </p:cNvPr>
          <p:cNvSpPr/>
          <p:nvPr/>
        </p:nvSpPr>
        <p:spPr>
          <a:xfrm rot="2283125">
            <a:off x="9180265" y="4958261"/>
            <a:ext cx="2399674" cy="648586"/>
          </a:xfrm>
          <a:prstGeom prst="rect">
            <a:avLst/>
          </a:prstGeom>
          <a:blipFill>
            <a:blip r:embed="rId6"/>
            <a:tile tx="0" ty="0" sx="100000" sy="100000" flip="none" algn="tl"/>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546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6BCE1-23FF-5FC0-F023-3975DBF8CF47}"/>
              </a:ext>
            </a:extLst>
          </p:cNvPr>
          <p:cNvSpPr>
            <a:spLocks noGrp="1"/>
          </p:cNvSpPr>
          <p:nvPr>
            <p:ph type="ctrTitle"/>
          </p:nvPr>
        </p:nvSpPr>
        <p:spPr>
          <a:xfrm>
            <a:off x="3230882" y="1647232"/>
            <a:ext cx="9144000" cy="2387600"/>
          </a:xfrm>
        </p:spPr>
        <p:txBody>
          <a:bodyPr>
            <a:normAutofit/>
          </a:bodyPr>
          <a:lstStyle/>
          <a:p>
            <a:r>
              <a:rPr lang="zh-TW" altLang="en-US" dirty="0"/>
              <a:t>觀察與發現</a:t>
            </a:r>
          </a:p>
        </p:txBody>
      </p:sp>
      <p:sp>
        <p:nvSpPr>
          <p:cNvPr id="4" name="文字方塊 3">
            <a:extLst>
              <a:ext uri="{FF2B5EF4-FFF2-40B4-BE49-F238E27FC236}">
                <a16:creationId xmlns:a16="http://schemas.microsoft.com/office/drawing/2014/main" id="{1F356917-E58C-9A67-A827-723FC38C9629}"/>
              </a:ext>
            </a:extLst>
          </p:cNvPr>
          <p:cNvSpPr txBox="1"/>
          <p:nvPr/>
        </p:nvSpPr>
        <p:spPr>
          <a:xfrm>
            <a:off x="599131" y="-433596"/>
            <a:ext cx="3497381" cy="7725192"/>
          </a:xfrm>
          <a:prstGeom prst="rect">
            <a:avLst/>
          </a:prstGeom>
          <a:noFill/>
        </p:spPr>
        <p:txBody>
          <a:bodyPr wrap="square" rtlCol="0">
            <a:spAutoFit/>
          </a:bodyPr>
          <a:lstStyle/>
          <a:p>
            <a:r>
              <a:rPr lang="en-US" altLang="zh-TW" sz="49600" dirty="0">
                <a:solidFill>
                  <a:schemeClr val="accent1">
                    <a:lumMod val="75000"/>
                  </a:schemeClr>
                </a:solidFill>
                <a:latin typeface="Comic Sans MS" panose="030F0702030302020204" pitchFamily="66" charset="0"/>
                <a:cs typeface="Aharoni" panose="02010803020104030203" pitchFamily="2" charset="-79"/>
              </a:rPr>
              <a:t>K</a:t>
            </a:r>
            <a:endParaRPr lang="zh-TW" altLang="en-US" sz="49600" dirty="0">
              <a:solidFill>
                <a:schemeClr val="accent1">
                  <a:lumMod val="75000"/>
                </a:schemeClr>
              </a:solidFill>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331462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713D975A-8312-7E7C-DB3B-14ED8AF37914}"/>
              </a:ext>
            </a:extLst>
          </p:cNvPr>
          <p:cNvPicPr>
            <a:picLocks noGrp="1" noChangeAspect="1"/>
          </p:cNvPicPr>
          <p:nvPr>
            <p:ph idx="1"/>
          </p:nvPr>
        </p:nvPicPr>
        <p:blipFill>
          <a:blip r:embed="rId3"/>
          <a:stretch>
            <a:fillRect/>
          </a:stretch>
        </p:blipFill>
        <p:spPr>
          <a:xfrm>
            <a:off x="3132666" y="1003852"/>
            <a:ext cx="5926667" cy="5210681"/>
          </a:xfrm>
          <a:prstGeom prst="rect">
            <a:avLst/>
          </a:prstGeom>
        </p:spPr>
      </p:pic>
    </p:spTree>
    <p:extLst>
      <p:ext uri="{BB962C8B-B14F-4D97-AF65-F5344CB8AC3E}">
        <p14:creationId xmlns:p14="http://schemas.microsoft.com/office/powerpoint/2010/main" val="3075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755BD0F8-0D9B-8298-B0F9-38ACCBF25F0A}"/>
              </a:ext>
            </a:extLst>
          </p:cNvPr>
          <p:cNvPicPr>
            <a:picLocks noGrp="1" noChangeAspect="1"/>
          </p:cNvPicPr>
          <p:nvPr>
            <p:ph idx="1"/>
          </p:nvPr>
        </p:nvPicPr>
        <p:blipFill>
          <a:blip r:embed="rId3"/>
          <a:stretch>
            <a:fillRect/>
          </a:stretch>
        </p:blipFill>
        <p:spPr>
          <a:xfrm>
            <a:off x="643467" y="1441174"/>
            <a:ext cx="10905066" cy="4750903"/>
          </a:xfrm>
          <a:prstGeom prst="rect">
            <a:avLst/>
          </a:prstGeom>
        </p:spPr>
      </p:pic>
    </p:spTree>
    <p:extLst>
      <p:ext uri="{BB962C8B-B14F-4D97-AF65-F5344CB8AC3E}">
        <p14:creationId xmlns:p14="http://schemas.microsoft.com/office/powerpoint/2010/main" val="221186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957F216-BD35-B689-97EB-9D381A23AB07}"/>
              </a:ext>
            </a:extLst>
          </p:cNvPr>
          <p:cNvPicPr>
            <a:picLocks noGrp="1" noChangeAspect="1"/>
          </p:cNvPicPr>
          <p:nvPr>
            <p:ph idx="1"/>
          </p:nvPr>
        </p:nvPicPr>
        <p:blipFill>
          <a:blip r:embed="rId3"/>
          <a:stretch>
            <a:fillRect/>
          </a:stretch>
        </p:blipFill>
        <p:spPr>
          <a:xfrm>
            <a:off x="643467" y="1321904"/>
            <a:ext cx="10905066" cy="4678271"/>
          </a:xfrm>
          <a:prstGeom prst="rect">
            <a:avLst/>
          </a:prstGeom>
        </p:spPr>
      </p:pic>
    </p:spTree>
    <p:extLst>
      <p:ext uri="{BB962C8B-B14F-4D97-AF65-F5344CB8AC3E}">
        <p14:creationId xmlns:p14="http://schemas.microsoft.com/office/powerpoint/2010/main" val="35643005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387</Words>
  <Application>Microsoft Office PowerPoint</Application>
  <PresentationFormat>寬螢幕</PresentationFormat>
  <Paragraphs>79</Paragraphs>
  <Slides>17</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Linux Libertine</vt:lpstr>
      <vt:lpstr>Arial</vt:lpstr>
      <vt:lpstr>Calibri</vt:lpstr>
      <vt:lpstr>Calibri Light</vt:lpstr>
      <vt:lpstr>Comic Sans MS</vt:lpstr>
      <vt:lpstr>Impact</vt:lpstr>
      <vt:lpstr>verdana</vt:lpstr>
      <vt:lpstr>Office 佈景主題</vt:lpstr>
      <vt:lpstr>Kaggle – U.S. Patent  Phrase to Phrase Matching</vt:lpstr>
      <vt:lpstr>Data 說明</vt:lpstr>
      <vt:lpstr>Anchor vs target</vt:lpstr>
      <vt:lpstr>PowerPoint 簡報</vt:lpstr>
      <vt:lpstr>Context 代碼</vt:lpstr>
      <vt:lpstr>觀察與發現</vt:lpstr>
      <vt:lpstr>PowerPoint 簡報</vt:lpstr>
      <vt:lpstr>PowerPoint 簡報</vt:lpstr>
      <vt:lpstr>PowerPoint 簡報</vt:lpstr>
      <vt:lpstr>PowerPoint 簡報</vt:lpstr>
      <vt:lpstr>PowerPoint 簡報</vt:lpstr>
      <vt:lpstr>PowerPoint 簡報</vt:lpstr>
      <vt:lpstr>目前進度</vt:lpstr>
      <vt:lpstr>PowerPoint 簡報</vt:lpstr>
      <vt:lpstr>PowerPoint 簡報</vt:lpstr>
      <vt:lpstr>未來方向</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 U.S. Patent  Phrase to Phrase Matching</dc:title>
  <dc:creator>黃振嘉</dc:creator>
  <cp:lastModifiedBy>黃振嘉</cp:lastModifiedBy>
  <cp:revision>7</cp:revision>
  <dcterms:created xsi:type="dcterms:W3CDTF">2022-05-16T13:52:24Z</dcterms:created>
  <dcterms:modified xsi:type="dcterms:W3CDTF">2022-05-18T18:11:13Z</dcterms:modified>
</cp:coreProperties>
</file>