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illside.net/plop/2015/papers/riverhounds/17.pd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9934fde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9934f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d52dcff7_0_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d52dcff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59934fd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59934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d52dcff7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d52dcf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Start-ups</a:t>
            </a:r>
            <a:r>
              <a:rPr lang="es-419"/>
              <a:t>: Arquitecto como líder técnico. Definiciones iniciales de tecnología: lenguaje, frameworks, librerías, plataformas, conectores, estilo de arquitectura.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general: Reducir los riesgos más grandes, limitando el costo de sobrediseño. Entender y comunicar los trade-offs asociados a riesgos de gestión del proyecto. Diseñar para la escala actual, pero entender la evolución. Métricas importantes en casos de trade-off por restricciones de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 crecimiento</a:t>
            </a:r>
            <a:r>
              <a:rPr lang="es-419"/>
              <a:t>: Comunicación, iteración y estabilización. Detectar decisiones tempranas que ya no estén funcionando. Garantizar que la organización pueda escalar (transferencia de conocimiento, buenas prácticas, documentación). Mayor atención a métricas y feedback.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 escala</a:t>
            </a:r>
            <a:r>
              <a:rPr lang="es-419"/>
              <a:t>: Formalización y estandarización. Visión de los productos de la compañía y su interacción como ecosistema / plataforma. Conexión directa entre estrategia y arquitectura. Equipos con capacidad de desarrollar / innovar dentro del ecosistema: facilitar el desarrollo de nuevos productos con los estándares de calidad de la organización. Herramientas para desarrollar en la escala de la organización.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d52dcff7_0_8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d52dcff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52dcff7_0_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52dcf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Relacionar la estructura de un equipo con las estructuras de comunicación resultantes del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Monolítico: Un solo equipo, se comunica informalmente sin restricciones.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Distribuido: Múltiples equipos. Vías definidas de comunicación, dependencias más evidentes (idealmente, evitadas).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59934fde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59934f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Plantear la posibilidad de una ley inversa de Conway, en donde el diseño de la comunicación del software ayude a la reorganización de las estructuras de comunicación de la organización.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d52dcff7_0_1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d52dcf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59934fde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59934f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ee90369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ee903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d52dcff7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d52dcf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ee903690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ee9036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ee903690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ee9036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>
                <a:solidFill>
                  <a:schemeClr val="hlink"/>
                </a:solidFill>
                <a:hlinkClick r:id="rId2"/>
              </a:rPr>
              <a:t>http://hillside.net/plop/2015/papers/riverhounds/17.pdf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Stand in the shoulder of giants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Arquitectura en el backlog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Find where it hurts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Tracer bullets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Test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3c011b8e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3c011b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nos dice un diagrama así?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Podríamos inducir que existen los elementos A, B, C, D y E, y que existen relaciones entre ellos. Dada la posición de ellos en el diagrama, podríamos también deducir cierta jerarquía. Pero esto es muy informal y probablemente poco útil a la hora de entender el sistema.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d52dcff7_0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d52dcf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3c011b8e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3c011b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¿Dónde se encuentran las decisiones en el diagrama que vimos? El diagrama representa el resultado de las decisiones, no las decisiones en sí mismas.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sé qué otras alternativas se consideraron?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3c011b8e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3c011b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d52dcff7_0_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d52dcf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3c011b8e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3c011b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59934fde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59934f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la </a:t>
            </a:r>
            <a:br>
              <a:rPr lang="es-419"/>
            </a:br>
            <a:r>
              <a:rPr lang="es-419"/>
              <a:t>Arquitectura de Software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Fundamentos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 Software - Platzi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505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2921"/>
            <a:ext cx="8839197" cy="2672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69075" y="436600"/>
            <a:ext cx="6280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Flujo de datos - Flux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hace un arquitecto de </a:t>
            </a:r>
            <a:r>
              <a:rPr i="1" lang="es-419"/>
              <a:t>software</a:t>
            </a:r>
            <a:r>
              <a:rPr lang="es-419"/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92497"/>
            <a:ext cx="28080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 el contexto</a:t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207300" y="392508"/>
            <a:ext cx="28080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Posee herramientas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diseño</a:t>
            </a:r>
            <a:endParaRPr/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6102900" y="392497"/>
            <a:ext cx="28080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 la solución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866550" y="20463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311713" y="3159392"/>
            <a:ext cx="13626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Funcionales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757103" y="3151438"/>
            <a:ext cx="13626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 </a:t>
            </a: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Funcionales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853650" y="53855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Restricciones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8" name="Google Shape;138;p24"/>
          <p:cNvCxnSpPr>
            <a:stCxn id="134" idx="2"/>
            <a:endCxn id="135" idx="0"/>
          </p:cNvCxnSpPr>
          <p:nvPr/>
        </p:nvCxnSpPr>
        <p:spPr>
          <a:xfrm rot="5400000">
            <a:off x="1174650" y="2605375"/>
            <a:ext cx="372300" cy="735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>
            <a:stCxn id="134" idx="2"/>
            <a:endCxn id="136" idx="0"/>
          </p:cNvCxnSpPr>
          <p:nvPr/>
        </p:nvCxnSpPr>
        <p:spPr>
          <a:xfrm flipH="1" rot="-5400000">
            <a:off x="1901250" y="2614375"/>
            <a:ext cx="364500" cy="7098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Google Shape;140;p24"/>
          <p:cNvSpPr/>
          <p:nvPr/>
        </p:nvSpPr>
        <p:spPr>
          <a:xfrm>
            <a:off x="3709950" y="2068050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Atributos de Calidad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709950" y="3160250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Estilos de Arquitectura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3749250" y="42452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Patrones</a:t>
            </a: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de Arquitectura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3709950" y="5344650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Tácticas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6553350" y="20463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Modelo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553350" y="314577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Razonamientos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6566250" y="42452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Documentación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853650" y="4272458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Riesgos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8" name="Google Shape;148;p24"/>
          <p:cNvCxnSpPr>
            <a:stCxn id="147" idx="0"/>
            <a:endCxn id="135" idx="2"/>
          </p:cNvCxnSpPr>
          <p:nvPr/>
        </p:nvCxnSpPr>
        <p:spPr>
          <a:xfrm flipH="1" rot="5400000">
            <a:off x="1168200" y="3724958"/>
            <a:ext cx="372300" cy="7227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>
            <a:stCxn id="147" idx="0"/>
            <a:endCxn id="136" idx="2"/>
          </p:cNvCxnSpPr>
          <p:nvPr/>
        </p:nvCxnSpPr>
        <p:spPr>
          <a:xfrm rot="-5400000">
            <a:off x="1886850" y="3720908"/>
            <a:ext cx="380400" cy="7227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>
            <a:stCxn id="144" idx="3"/>
            <a:endCxn id="145" idx="3"/>
          </p:cNvCxnSpPr>
          <p:nvPr/>
        </p:nvCxnSpPr>
        <p:spPr>
          <a:xfrm>
            <a:off x="8277450" y="2416675"/>
            <a:ext cx="600" cy="10995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24"/>
          <p:cNvCxnSpPr>
            <a:stCxn id="145" idx="3"/>
            <a:endCxn id="146" idx="3"/>
          </p:cNvCxnSpPr>
          <p:nvPr/>
        </p:nvCxnSpPr>
        <p:spPr>
          <a:xfrm>
            <a:off x="8277450" y="3516125"/>
            <a:ext cx="12900" cy="1099500"/>
          </a:xfrm>
          <a:prstGeom prst="curvedConnector3">
            <a:avLst>
              <a:gd fmla="val 194593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24"/>
          <p:cNvCxnSpPr>
            <a:stCxn id="146" idx="1"/>
            <a:endCxn id="145" idx="1"/>
          </p:cNvCxnSpPr>
          <p:nvPr/>
        </p:nvCxnSpPr>
        <p:spPr>
          <a:xfrm rot="10800000">
            <a:off x="6553350" y="3516075"/>
            <a:ext cx="12900" cy="1099500"/>
          </a:xfrm>
          <a:prstGeom prst="curvedConnector3">
            <a:avLst>
              <a:gd fmla="val 194593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24"/>
          <p:cNvCxnSpPr>
            <a:stCxn id="145" idx="1"/>
            <a:endCxn id="144" idx="1"/>
          </p:cNvCxnSpPr>
          <p:nvPr/>
        </p:nvCxnSpPr>
        <p:spPr>
          <a:xfrm flipH="1" rot="10800000">
            <a:off x="6553350" y="2416625"/>
            <a:ext cx="600" cy="1099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4" name="Google Shape;154;p24"/>
          <p:cNvSpPr/>
          <p:nvPr/>
        </p:nvSpPr>
        <p:spPr>
          <a:xfrm>
            <a:off x="6566250" y="534467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Implementación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5" name="Google Shape;155;p24"/>
          <p:cNvCxnSpPr>
            <a:stCxn id="154" idx="1"/>
            <a:endCxn id="146" idx="1"/>
          </p:cNvCxnSpPr>
          <p:nvPr/>
        </p:nvCxnSpPr>
        <p:spPr>
          <a:xfrm flipH="1" rot="10800000">
            <a:off x="6566250" y="4615525"/>
            <a:ext cx="600" cy="1099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4"/>
          <p:cNvCxnSpPr>
            <a:stCxn id="146" idx="3"/>
            <a:endCxn id="154" idx="3"/>
          </p:cNvCxnSpPr>
          <p:nvPr/>
        </p:nvCxnSpPr>
        <p:spPr>
          <a:xfrm>
            <a:off x="8290350" y="4615575"/>
            <a:ext cx="600" cy="10995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5"/>
          <p:cNvCxnSpPr/>
          <p:nvPr/>
        </p:nvCxnSpPr>
        <p:spPr>
          <a:xfrm>
            <a:off x="770900" y="730850"/>
            <a:ext cx="0" cy="4815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230275" y="5095950"/>
            <a:ext cx="8329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5"/>
          <p:cNvSpPr/>
          <p:nvPr/>
        </p:nvSpPr>
        <p:spPr>
          <a:xfrm>
            <a:off x="941100" y="2613050"/>
            <a:ext cx="7158350" cy="2342725"/>
          </a:xfrm>
          <a:custGeom>
            <a:rect b="b" l="l" r="r" t="t"/>
            <a:pathLst>
              <a:path extrusionOk="0" h="93709" w="286334">
                <a:moveTo>
                  <a:pt x="0" y="93709"/>
                </a:moveTo>
                <a:lnTo>
                  <a:pt x="42850" y="79693"/>
                </a:lnTo>
                <a:lnTo>
                  <a:pt x="66077" y="86901"/>
                </a:lnTo>
                <a:lnTo>
                  <a:pt x="101719" y="49257"/>
                </a:lnTo>
                <a:lnTo>
                  <a:pt x="142566" y="65677"/>
                </a:lnTo>
                <a:lnTo>
                  <a:pt x="182212" y="25229"/>
                </a:lnTo>
                <a:lnTo>
                  <a:pt x="208643" y="40848"/>
                </a:lnTo>
                <a:lnTo>
                  <a:pt x="249090" y="2002"/>
                </a:lnTo>
                <a:lnTo>
                  <a:pt x="275121" y="17220"/>
                </a:lnTo>
                <a:lnTo>
                  <a:pt x="286334" y="0"/>
                </a:lnTo>
              </a:path>
            </a:pathLst>
          </a:cu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864763" y="3839550"/>
            <a:ext cx="22548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9CB9C"/>
                </a:solidFill>
              </a:rPr>
              <a:t>En start-ups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3207300" y="2772750"/>
            <a:ext cx="22548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E599"/>
                </a:solidFill>
              </a:rPr>
              <a:t>En crecimiento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6893775" y="1705950"/>
            <a:ext cx="13785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4C2F4"/>
                </a:solidFill>
              </a:rPr>
              <a:t>En escala</a:t>
            </a:r>
            <a:endParaRPr>
              <a:solidFill>
                <a:srgbClr val="A4C2F4"/>
              </a:solidFill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 flipH="1" rot="10800000">
            <a:off x="8099438" y="1711850"/>
            <a:ext cx="620700" cy="9012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importancia de la comunicación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2" type="body"/>
          </p:nvPr>
        </p:nvSpPr>
        <p:spPr>
          <a:xfrm>
            <a:off x="5015700" y="2328450"/>
            <a:ext cx="38370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Oswald"/>
                <a:ea typeface="Oswald"/>
                <a:cs typeface="Oswald"/>
                <a:sym typeface="Oswald"/>
              </a:rPr>
              <a:t>Sistemas distribuidos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/>
              <a:t>~ múltiples equipos independientes, múltiples sistemas intercomunicados.</a:t>
            </a:r>
            <a:endParaRPr sz="2400"/>
          </a:p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408025" y="2328450"/>
            <a:ext cx="38370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Sistemas monolíticos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</a:rPr>
              <a:t>~ un solo equipo, una sola pieza de software.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90250" y="701800"/>
            <a:ext cx="8334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“Las </a:t>
            </a:r>
            <a:r>
              <a:rPr b="1" lang="es-419" sz="3600"/>
              <a:t>organizaciones</a:t>
            </a:r>
            <a:r>
              <a:rPr lang="es-419" sz="3600"/>
              <a:t> que diseñan sistemas están limitadas a producir </a:t>
            </a:r>
            <a:r>
              <a:rPr b="1" lang="es-419" sz="3600"/>
              <a:t>diseños</a:t>
            </a:r>
            <a:r>
              <a:rPr lang="es-419" sz="3600"/>
              <a:t> que son copias de las </a:t>
            </a:r>
            <a:r>
              <a:rPr b="1" lang="es-419" sz="3600"/>
              <a:t>estructuras de comunicación</a:t>
            </a:r>
            <a:r>
              <a:rPr lang="es-419" sz="3600"/>
              <a:t> de estas organizaciones”</a:t>
            </a:r>
            <a:endParaRPr sz="3600"/>
          </a:p>
        </p:txBody>
      </p:sp>
      <p:sp>
        <p:nvSpPr>
          <p:cNvPr id="184" name="Google Shape;184;p28"/>
          <p:cNvSpPr txBox="1"/>
          <p:nvPr/>
        </p:nvSpPr>
        <p:spPr>
          <a:xfrm>
            <a:off x="400475" y="4869525"/>
            <a:ext cx="8314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Ley de Conway </a:t>
            </a:r>
            <a:r>
              <a:rPr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(Melvin Conway, 1967)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arquitecto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514075" y="14887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514075" y="10076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Cliente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2221181" y="11077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2221181" y="6266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Manager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156888" y="8791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FFE5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4156888" y="3980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Dev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5940194" y="11077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B6D7A8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5940194" y="6266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Usuario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7619950" y="14887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A4C2F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7619950" y="10076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220750" y="4042000"/>
            <a:ext cx="2427300" cy="2331300"/>
          </a:xfrm>
          <a:prstGeom prst="cube">
            <a:avLst>
              <a:gd fmla="val 18050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Sistema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5" name="Google Shape;205;p30"/>
          <p:cNvCxnSpPr>
            <a:stCxn id="194" idx="5"/>
            <a:endCxn id="204" idx="0"/>
          </p:cNvCxnSpPr>
          <p:nvPr/>
        </p:nvCxnSpPr>
        <p:spPr>
          <a:xfrm>
            <a:off x="1378042" y="2352717"/>
            <a:ext cx="3266700" cy="168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30"/>
          <p:cNvCxnSpPr>
            <a:stCxn id="196" idx="4"/>
            <a:endCxn id="204" idx="0"/>
          </p:cNvCxnSpPr>
          <p:nvPr/>
        </p:nvCxnSpPr>
        <p:spPr>
          <a:xfrm>
            <a:off x="2727281" y="2119950"/>
            <a:ext cx="1917600" cy="192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30"/>
          <p:cNvCxnSpPr>
            <a:stCxn id="198" idx="4"/>
            <a:endCxn id="204" idx="0"/>
          </p:cNvCxnSpPr>
          <p:nvPr/>
        </p:nvCxnSpPr>
        <p:spPr>
          <a:xfrm flipH="1">
            <a:off x="4644688" y="1891350"/>
            <a:ext cx="18300" cy="215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30"/>
          <p:cNvCxnSpPr>
            <a:stCxn id="200" idx="4"/>
            <a:endCxn id="204" idx="0"/>
          </p:cNvCxnSpPr>
          <p:nvPr/>
        </p:nvCxnSpPr>
        <p:spPr>
          <a:xfrm flipH="1">
            <a:off x="4644794" y="2119950"/>
            <a:ext cx="1801500" cy="192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30"/>
          <p:cNvCxnSpPr>
            <a:stCxn id="202" idx="3"/>
            <a:endCxn id="204" idx="0"/>
          </p:cNvCxnSpPr>
          <p:nvPr/>
        </p:nvCxnSpPr>
        <p:spPr>
          <a:xfrm flipH="1">
            <a:off x="4644883" y="2352717"/>
            <a:ext cx="3123300" cy="168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0" name="Google Shape;210;p30"/>
          <p:cNvSpPr/>
          <p:nvPr/>
        </p:nvSpPr>
        <p:spPr>
          <a:xfrm>
            <a:off x="514075" y="3228700"/>
            <a:ext cx="4399200" cy="2150700"/>
          </a:xfrm>
          <a:prstGeom prst="cloudCallout">
            <a:avLst>
              <a:gd fmla="val -31429" name="adj1"/>
              <a:gd fmla="val -79226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Entrega a tiempo y dentro del presupuesto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1247650" y="3153650"/>
            <a:ext cx="4399200" cy="2150700"/>
          </a:xfrm>
          <a:prstGeom prst="cloudCallout">
            <a:avLst>
              <a:gd fmla="val -9851" name="adj1"/>
              <a:gd fmla="val -89814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Permite equipos independientes y comunicación clara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2167575" y="3153650"/>
            <a:ext cx="4399200" cy="2150700"/>
          </a:xfrm>
          <a:prstGeom prst="cloudCallout">
            <a:avLst>
              <a:gd fmla="val 3105" name="adj1"/>
              <a:gd fmla="val -99862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 fácil de implementar y de mantener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3220750" y="3078600"/>
            <a:ext cx="4399200" cy="2150700"/>
          </a:xfrm>
          <a:prstGeom prst="cloudCallout">
            <a:avLst>
              <a:gd fmla="val 16134" name="adj1"/>
              <a:gd fmla="val -88969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 confiable y estará disponible cuando lo necesite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156900" y="3287850"/>
            <a:ext cx="4399200" cy="2150700"/>
          </a:xfrm>
          <a:prstGeom prst="cloudCallout">
            <a:avLst>
              <a:gd fmla="val 33892" name="adj1"/>
              <a:gd fmla="val -80718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 fácil de comprobar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y Metodologías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arquitectura de software?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217200" y="1841933"/>
            <a:ext cx="8757900" cy="3892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Etapa de diseño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1001925" y="2616400"/>
            <a:ext cx="6713400" cy="2643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06666"/>
              </a:gs>
              <a:gs pos="34000">
                <a:srgbClr val="FFD966"/>
              </a:gs>
              <a:gs pos="100000">
                <a:srgbClr val="93C47D"/>
              </a:gs>
            </a:gsLst>
            <a:lin ang="0" scaled="0"/>
          </a:gradFill>
          <a:ln cap="flat" cmpd="sng" w="9525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Metodologías tradicionales</a:t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580051" y="2947000"/>
            <a:ext cx="1584000" cy="857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Definición del </a:t>
            </a: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Problema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2814950" y="2947000"/>
            <a:ext cx="1584000" cy="857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2814950" y="4060067"/>
            <a:ext cx="1584000" cy="857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580051" y="4060067"/>
            <a:ext cx="1584000" cy="857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Restricciones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4621500" y="3350625"/>
            <a:ext cx="2136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Arquitecto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7132349" y="2947000"/>
            <a:ext cx="1584000" cy="85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Modelo de arquitectura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7132349" y="4060067"/>
            <a:ext cx="1584000" cy="85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Documentación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Metodologías Ágiles</a:t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1268500" y="3368500"/>
            <a:ext cx="1476900" cy="1112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Planeamiento del </a:t>
            </a:r>
            <a:r>
              <a:rPr i="1"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i="1"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print</a:t>
            </a:r>
            <a:endParaRPr i="1"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2920025" y="4784367"/>
            <a:ext cx="1476900" cy="1112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Retrospectivas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2920025" y="2022000"/>
            <a:ext cx="1476900" cy="1112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Prioridades del </a:t>
            </a:r>
            <a:r>
              <a:rPr i="1"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i="1"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acklog</a:t>
            </a:r>
            <a:endParaRPr i="1"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2" name="Google Shape;242;p33"/>
          <p:cNvCxnSpPr>
            <a:stCxn id="239" idx="0"/>
            <a:endCxn id="241" idx="1"/>
          </p:cNvCxnSpPr>
          <p:nvPr/>
        </p:nvCxnSpPr>
        <p:spPr>
          <a:xfrm rot="-5400000">
            <a:off x="2068300" y="2516650"/>
            <a:ext cx="790500" cy="913200"/>
          </a:xfrm>
          <a:prstGeom prst="curvedConnector2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33"/>
          <p:cNvCxnSpPr>
            <a:stCxn id="240" idx="1"/>
            <a:endCxn id="239" idx="2"/>
          </p:cNvCxnSpPr>
          <p:nvPr/>
        </p:nvCxnSpPr>
        <p:spPr>
          <a:xfrm rot="10800000">
            <a:off x="2006825" y="4480617"/>
            <a:ext cx="913200" cy="859800"/>
          </a:xfrm>
          <a:prstGeom prst="curvedConnector2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4" name="Google Shape;244;p33"/>
          <p:cNvSpPr/>
          <p:nvPr/>
        </p:nvSpPr>
        <p:spPr>
          <a:xfrm>
            <a:off x="6585775" y="3368500"/>
            <a:ext cx="1581300" cy="1112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Producto en uso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5" name="Google Shape;245;p33"/>
          <p:cNvCxnSpPr>
            <a:stCxn id="246" idx="1"/>
            <a:endCxn id="244" idx="1"/>
          </p:cNvCxnSpPr>
          <p:nvPr/>
        </p:nvCxnSpPr>
        <p:spPr>
          <a:xfrm>
            <a:off x="5282125" y="3922200"/>
            <a:ext cx="1303800" cy="2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7" name="Google Shape;247;p33"/>
          <p:cNvCxnSpPr>
            <a:stCxn id="244" idx="0"/>
            <a:endCxn id="241" idx="0"/>
          </p:cNvCxnSpPr>
          <p:nvPr/>
        </p:nvCxnSpPr>
        <p:spPr>
          <a:xfrm flipH="1" rot="5400000">
            <a:off x="4844275" y="836350"/>
            <a:ext cx="1346400" cy="3717900"/>
          </a:xfrm>
          <a:prstGeom prst="curvedConnector3">
            <a:avLst>
              <a:gd fmla="val 143256" name="adj1"/>
            </a:avLst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48" name="Google Shape;248;p33"/>
          <p:cNvSpPr txBox="1"/>
          <p:nvPr/>
        </p:nvSpPr>
        <p:spPr>
          <a:xfrm>
            <a:off x="6273750" y="1356875"/>
            <a:ext cx="204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Métricas y alertas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5282125" y="3583800"/>
            <a:ext cx="10953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Despliegue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continuo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9" name="Google Shape;249;p33"/>
          <p:cNvCxnSpPr>
            <a:stCxn id="241" idx="3"/>
            <a:endCxn id="240" idx="3"/>
          </p:cNvCxnSpPr>
          <p:nvPr/>
        </p:nvCxnSpPr>
        <p:spPr>
          <a:xfrm>
            <a:off x="4396925" y="2578050"/>
            <a:ext cx="600" cy="2762400"/>
          </a:xfrm>
          <a:prstGeom prst="curvedConnector3">
            <a:avLst>
              <a:gd fmla="val 149154167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p33"/>
          <p:cNvSpPr txBox="1"/>
          <p:nvPr/>
        </p:nvSpPr>
        <p:spPr>
          <a:xfrm>
            <a:off x="607100" y="2242367"/>
            <a:ext cx="1581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Planear la arquitectura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791550" y="5130500"/>
            <a:ext cx="1581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(re)evaluar la arquitectura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4708700" y="2451800"/>
            <a:ext cx="1581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Implementar</a:t>
            </a: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la arquitectura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200550" y="120702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324250" y="120702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324250" y="426947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390850" y="426947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57550" y="426947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5" name="Google Shape;75;p15"/>
          <p:cNvCxnSpPr>
            <a:stCxn id="70" idx="3"/>
            <a:endCxn id="71" idx="1"/>
          </p:cNvCxnSpPr>
          <p:nvPr/>
        </p:nvCxnSpPr>
        <p:spPr>
          <a:xfrm>
            <a:off x="3962750" y="1897775"/>
            <a:ext cx="2361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70" idx="2"/>
            <a:endCxn id="73" idx="0"/>
          </p:cNvCxnSpPr>
          <p:nvPr/>
        </p:nvCxnSpPr>
        <p:spPr>
          <a:xfrm flipH="1" rot="-5400000">
            <a:off x="2836400" y="2833775"/>
            <a:ext cx="1680900" cy="11904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71" idx="2"/>
            <a:endCxn id="72" idx="0"/>
          </p:cNvCxnSpPr>
          <p:nvPr/>
        </p:nvCxnSpPr>
        <p:spPr>
          <a:xfrm>
            <a:off x="7205350" y="2588525"/>
            <a:ext cx="0" cy="1680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72" idx="1"/>
            <a:endCxn id="73" idx="3"/>
          </p:cNvCxnSpPr>
          <p:nvPr/>
        </p:nvCxnSpPr>
        <p:spPr>
          <a:xfrm rot="10800000">
            <a:off x="5153050" y="4960225"/>
            <a:ext cx="1171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0" idx="2"/>
            <a:endCxn id="74" idx="0"/>
          </p:cNvCxnSpPr>
          <p:nvPr/>
        </p:nvCxnSpPr>
        <p:spPr>
          <a:xfrm rot="5400000">
            <a:off x="1669700" y="2857475"/>
            <a:ext cx="1680900" cy="11430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90250" y="701800"/>
            <a:ext cx="8224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“La estructura del sistema, compuesta por elementos de </a:t>
            </a:r>
            <a:r>
              <a:rPr i="1" lang="es-419" sz="4000"/>
              <a:t>software</a:t>
            </a:r>
            <a:r>
              <a:rPr lang="es-419" sz="4000"/>
              <a:t>, sus propiedades visibles y sus relaciones.”</a:t>
            </a:r>
            <a:endParaRPr sz="4000"/>
          </a:p>
        </p:txBody>
      </p:sp>
      <p:sp>
        <p:nvSpPr>
          <p:cNvPr id="85" name="Google Shape;85;p16"/>
          <p:cNvSpPr txBox="1"/>
          <p:nvPr/>
        </p:nvSpPr>
        <p:spPr>
          <a:xfrm>
            <a:off x="-300350" y="4869525"/>
            <a:ext cx="9015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Software Architecture in Practice</a:t>
            </a:r>
            <a:r>
              <a:rPr i="1"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Bass, Clements &amp; Kazman</a:t>
            </a:r>
            <a:r>
              <a:rPr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 2003)</a:t>
            </a:r>
            <a:endParaRPr i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90250" y="701800"/>
            <a:ext cx="8224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“El conjunto de decisiones principales de diseño tomadas para el sistema.”</a:t>
            </a:r>
            <a:endParaRPr sz="4000"/>
          </a:p>
        </p:txBody>
      </p:sp>
      <p:sp>
        <p:nvSpPr>
          <p:cNvPr id="91" name="Google Shape;91;p17"/>
          <p:cNvSpPr txBox="1"/>
          <p:nvPr/>
        </p:nvSpPr>
        <p:spPr>
          <a:xfrm>
            <a:off x="400475" y="4869525"/>
            <a:ext cx="8314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Software Architecture: Foundations, Theory and Practice </a:t>
            </a:r>
            <a:r>
              <a:rPr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Taylor</a:t>
            </a:r>
            <a:r>
              <a:rPr i="1"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r>
              <a:rPr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2010)</a:t>
            </a:r>
            <a:endParaRPr i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90250" y="701800"/>
            <a:ext cx="8224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“(...) la arquitectura se reduce a las cosas importantes, cualesquiera que sean.”</a:t>
            </a:r>
            <a:endParaRPr sz="4000"/>
          </a:p>
        </p:txBody>
      </p:sp>
      <p:sp>
        <p:nvSpPr>
          <p:cNvPr id="97" name="Google Shape;97;p18"/>
          <p:cNvSpPr txBox="1"/>
          <p:nvPr/>
        </p:nvSpPr>
        <p:spPr>
          <a:xfrm>
            <a:off x="240275" y="4869525"/>
            <a:ext cx="8474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Patterns of Enterprise Application</a:t>
            </a:r>
            <a:r>
              <a:rPr i="1"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Architecture </a:t>
            </a:r>
            <a:r>
              <a:rPr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(Fowler, 2002)</a:t>
            </a:r>
            <a:endParaRPr i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4870" l="0" r="0" t="0"/>
          <a:stretch/>
        </p:blipFill>
        <p:spPr>
          <a:xfrm>
            <a:off x="454400" y="152400"/>
            <a:ext cx="8235200" cy="65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436125" y="272700"/>
            <a:ext cx="6280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Twitter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19923" l="7893" r="0" t="0"/>
          <a:stretch/>
        </p:blipFill>
        <p:spPr>
          <a:xfrm>
            <a:off x="72225" y="686900"/>
            <a:ext cx="8999548" cy="548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0" y="556050"/>
            <a:ext cx="610500" cy="303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6170875" y="686900"/>
            <a:ext cx="2824200" cy="7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