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verag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sdn.microsoft.com/en-us/library/ee658094.aspx"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sdn.microsoft.com/en-us/library/bb402962.aspx"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hlinkClick r:id="rId2"/>
              </a:rPr>
              <a:t>https://msdn.microsoft.com/en-us/library/ee658094.aspx</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f07ce5c8_0_11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f07ce5c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Maintainability</a:t>
            </a:r>
            <a:endParaRPr/>
          </a:p>
          <a:p>
            <a:pPr indent="0" lvl="0" marL="0" rtl="0" algn="l">
              <a:lnSpc>
                <a:spcPct val="115000"/>
              </a:lnSpc>
              <a:spcBef>
                <a:spcPts val="0"/>
              </a:spcBef>
              <a:spcAft>
                <a:spcPts val="0"/>
              </a:spcAft>
              <a:buNone/>
            </a:pPr>
            <a:r>
              <a:rPr lang="es-419"/>
              <a:t>This characteristic represents the degree of effectiveness and efficiency with which a product or system can be modified to improve it, correct it or adapt it to changes in environment, and in requirements. This characteristic is composed of the following subcharacteristics: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s-419"/>
              <a:t>Modularity</a:t>
            </a:r>
            <a:r>
              <a:rPr lang="es-419"/>
              <a:t>. Degree to which a system or computer program is composed of discrete components such that a change to one component has minimal impact on other components.</a:t>
            </a:r>
            <a:endParaRPr/>
          </a:p>
          <a:p>
            <a:pPr indent="0" lvl="0" marL="0" rtl="0" algn="l">
              <a:lnSpc>
                <a:spcPct val="115000"/>
              </a:lnSpc>
              <a:spcBef>
                <a:spcPts val="0"/>
              </a:spcBef>
              <a:spcAft>
                <a:spcPts val="0"/>
              </a:spcAft>
              <a:buNone/>
            </a:pPr>
            <a:r>
              <a:rPr b="1" lang="es-419"/>
              <a:t>Reusability</a:t>
            </a:r>
            <a:r>
              <a:rPr lang="es-419"/>
              <a:t>. Degree to which an asset can be used in more than one system, or in building other assets.</a:t>
            </a:r>
            <a:endParaRPr/>
          </a:p>
          <a:p>
            <a:pPr indent="0" lvl="0" marL="0" rtl="0" algn="l">
              <a:lnSpc>
                <a:spcPct val="115000"/>
              </a:lnSpc>
              <a:spcBef>
                <a:spcPts val="0"/>
              </a:spcBef>
              <a:spcAft>
                <a:spcPts val="0"/>
              </a:spcAft>
              <a:buNone/>
            </a:pPr>
            <a:r>
              <a:rPr b="1" lang="es-419"/>
              <a:t>Analysability</a:t>
            </a:r>
            <a:r>
              <a:rPr lang="es-419"/>
              <a:t>. Degree of effectiveness and efficiency with which it is possible to assess the impact on a product or system of an intended change to one or more of its parts, or to diagnose a product for deficiencies or causes of failures, or to identify parts to be modified.</a:t>
            </a:r>
            <a:endParaRPr/>
          </a:p>
          <a:p>
            <a:pPr indent="0" lvl="0" marL="0" rtl="0" algn="l">
              <a:lnSpc>
                <a:spcPct val="115000"/>
              </a:lnSpc>
              <a:spcBef>
                <a:spcPts val="0"/>
              </a:spcBef>
              <a:spcAft>
                <a:spcPts val="0"/>
              </a:spcAft>
              <a:buNone/>
            </a:pPr>
            <a:r>
              <a:rPr b="1" lang="es-419"/>
              <a:t>Modifiability</a:t>
            </a:r>
            <a:r>
              <a:rPr lang="es-419"/>
              <a:t>. Degree to which a product or system can be effectively and efficiently modified without introducing defects or degrading existing product quality.</a:t>
            </a:r>
            <a:endParaRPr/>
          </a:p>
          <a:p>
            <a:pPr indent="0" lvl="0" marL="0" rtl="0" algn="l">
              <a:lnSpc>
                <a:spcPct val="115000"/>
              </a:lnSpc>
              <a:spcBef>
                <a:spcPts val="0"/>
              </a:spcBef>
              <a:spcAft>
                <a:spcPts val="0"/>
              </a:spcAft>
              <a:buNone/>
            </a:pPr>
            <a:r>
              <a:rPr b="1" lang="es-419"/>
              <a:t>Testability</a:t>
            </a:r>
            <a:r>
              <a:rPr lang="es-419"/>
              <a:t>. Degree of effectiveness and efficiency with which test criteria can be established for a system, product or component and tests can be performed to determine whether those criteria have been met.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Ejemplos:</a:t>
            </a:r>
            <a:endParaRPr/>
          </a:p>
          <a:p>
            <a:pPr indent="0" lvl="0" marL="0" rtl="0" algn="l">
              <a:lnSpc>
                <a:spcPct val="115000"/>
              </a:lnSpc>
              <a:spcBef>
                <a:spcPts val="0"/>
              </a:spcBef>
              <a:spcAft>
                <a:spcPts val="0"/>
              </a:spcAft>
              <a:buNone/>
            </a:pPr>
            <a:r>
              <a:rPr b="1" lang="es-419"/>
              <a:t>Modularity</a:t>
            </a:r>
            <a:r>
              <a:rPr lang="es-419"/>
              <a:t>: Patrones de arquitectura. Sistemas distribuídos.</a:t>
            </a:r>
            <a:endParaRPr/>
          </a:p>
          <a:p>
            <a:pPr indent="0" lvl="0" marL="0" rtl="0" algn="l">
              <a:lnSpc>
                <a:spcPct val="115000"/>
              </a:lnSpc>
              <a:spcBef>
                <a:spcPts val="0"/>
              </a:spcBef>
              <a:spcAft>
                <a:spcPts val="0"/>
              </a:spcAft>
              <a:buNone/>
            </a:pPr>
            <a:r>
              <a:rPr b="1" lang="es-419"/>
              <a:t>Reusability</a:t>
            </a:r>
            <a:r>
              <a:rPr lang="es-419"/>
              <a:t>: Código open-source.</a:t>
            </a:r>
            <a:endParaRPr/>
          </a:p>
          <a:p>
            <a:pPr indent="0" lvl="0" marL="0" rtl="0" algn="l">
              <a:lnSpc>
                <a:spcPct val="115000"/>
              </a:lnSpc>
              <a:spcBef>
                <a:spcPts val="0"/>
              </a:spcBef>
              <a:spcAft>
                <a:spcPts val="0"/>
              </a:spcAft>
              <a:buNone/>
            </a:pPr>
            <a:r>
              <a:rPr b="1" lang="es-419"/>
              <a:t>Analysability</a:t>
            </a:r>
            <a:r>
              <a:rPr lang="es-419"/>
              <a:t>: Conexión entre código y requerimientos (Gherkin)</a:t>
            </a:r>
            <a:endParaRPr/>
          </a:p>
          <a:p>
            <a:pPr indent="0" lvl="0" marL="0" rtl="0" algn="l">
              <a:lnSpc>
                <a:spcPct val="115000"/>
              </a:lnSpc>
              <a:spcBef>
                <a:spcPts val="0"/>
              </a:spcBef>
              <a:spcAft>
                <a:spcPts val="0"/>
              </a:spcAft>
              <a:buNone/>
            </a:pPr>
            <a:r>
              <a:rPr b="1" lang="es-419"/>
              <a:t>Modifiability</a:t>
            </a:r>
            <a:r>
              <a:rPr lang="es-419"/>
              <a:t>: Cobertura de código en tests.</a:t>
            </a:r>
            <a:endParaRPr/>
          </a:p>
          <a:p>
            <a:pPr indent="0" lvl="0" marL="0" rtl="0" algn="l">
              <a:lnSpc>
                <a:spcPct val="115000"/>
              </a:lnSpc>
              <a:spcBef>
                <a:spcPts val="0"/>
              </a:spcBef>
              <a:spcAft>
                <a:spcPts val="0"/>
              </a:spcAft>
              <a:buNone/>
            </a:pPr>
            <a:r>
              <a:rPr b="1" lang="es-419"/>
              <a:t>Testability</a:t>
            </a:r>
            <a:r>
              <a:rPr lang="es-419"/>
              <a:t>: Funciones puras: evitar efectos secundarios. Principio de responsabilidad única. Buenas prácticas de diseño.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f07ce5c8_0_1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f07ce5c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Portability</a:t>
            </a:r>
            <a:endParaRPr/>
          </a:p>
          <a:p>
            <a:pPr indent="0" lvl="0" marL="0" rtl="0" algn="l">
              <a:lnSpc>
                <a:spcPct val="115000"/>
              </a:lnSpc>
              <a:spcBef>
                <a:spcPts val="0"/>
              </a:spcBef>
              <a:spcAft>
                <a:spcPts val="0"/>
              </a:spcAft>
              <a:buNone/>
            </a:pPr>
            <a:r>
              <a:rPr lang="es-419"/>
              <a:t>Degree of effectiveness and efficiency with which a system, product or component can be transferred from one hardware, software or other operational or usage environment to another. This characteristic is composed of the following subcharacteristics: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Adaptability. Degree to which a product or system can effectively and efficiently be adapted for different or evolving hardware, software or other operational or usage environments.</a:t>
            </a:r>
            <a:endParaRPr/>
          </a:p>
          <a:p>
            <a:pPr indent="0" lvl="0" marL="0" rtl="0" algn="l">
              <a:lnSpc>
                <a:spcPct val="115000"/>
              </a:lnSpc>
              <a:spcBef>
                <a:spcPts val="0"/>
              </a:spcBef>
              <a:spcAft>
                <a:spcPts val="0"/>
              </a:spcAft>
              <a:buNone/>
            </a:pPr>
            <a:r>
              <a:rPr lang="es-419"/>
              <a:t>Installability. Degree of effectiveness and efficiency with which a product or system can be successfully installed and/or uninstalled in a specified environment.</a:t>
            </a:r>
            <a:endParaRPr/>
          </a:p>
          <a:p>
            <a:pPr indent="0" lvl="0" marL="0" rtl="0" algn="l">
              <a:lnSpc>
                <a:spcPct val="115000"/>
              </a:lnSpc>
              <a:spcBef>
                <a:spcPts val="0"/>
              </a:spcBef>
              <a:spcAft>
                <a:spcPts val="0"/>
              </a:spcAft>
              <a:buNone/>
            </a:pPr>
            <a:r>
              <a:rPr lang="es-419"/>
              <a:t>Replaceability. Degree to which a product can replace another specified software product for the same purpose in the same environment.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Ejemplos:</a:t>
            </a:r>
            <a:endParaRPr/>
          </a:p>
          <a:p>
            <a:pPr indent="0" lvl="0" marL="0" rtl="0" algn="l">
              <a:lnSpc>
                <a:spcPct val="115000"/>
              </a:lnSpc>
              <a:spcBef>
                <a:spcPts val="0"/>
              </a:spcBef>
              <a:spcAft>
                <a:spcPts val="0"/>
              </a:spcAft>
              <a:buNone/>
            </a:pPr>
            <a:r>
              <a:rPr b="1" lang="es-419"/>
              <a:t>Adaptability</a:t>
            </a:r>
            <a:r>
              <a:rPr lang="es-419"/>
              <a:t>: Arquitecturas específicas de dominio. Abstracción y separación.</a:t>
            </a:r>
            <a:endParaRPr/>
          </a:p>
          <a:p>
            <a:pPr indent="0" lvl="0" marL="0" rtl="0" algn="l">
              <a:lnSpc>
                <a:spcPct val="115000"/>
              </a:lnSpc>
              <a:spcBef>
                <a:spcPts val="0"/>
              </a:spcBef>
              <a:spcAft>
                <a:spcPts val="0"/>
              </a:spcAft>
              <a:buNone/>
            </a:pPr>
            <a:r>
              <a:rPr b="1" lang="es-419"/>
              <a:t>Installability</a:t>
            </a:r>
            <a:r>
              <a:rPr lang="es-419"/>
              <a:t>: App stores. </a:t>
            </a:r>
            <a:endParaRPr/>
          </a:p>
          <a:p>
            <a:pPr indent="0" lvl="0" marL="0" rtl="0" algn="l">
              <a:lnSpc>
                <a:spcPct val="115000"/>
              </a:lnSpc>
              <a:spcBef>
                <a:spcPts val="0"/>
              </a:spcBef>
              <a:spcAft>
                <a:spcPts val="0"/>
              </a:spcAft>
              <a:buNone/>
            </a:pPr>
            <a:r>
              <a:rPr b="1" lang="es-419"/>
              <a:t>Replaceability</a:t>
            </a:r>
            <a:r>
              <a:rPr lang="es-419"/>
              <a:t>: Sistemas distribuídos. Microservicios.</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f07ce5c8_0_13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f07ce5c8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u="sng">
                <a:solidFill>
                  <a:schemeClr val="hlink"/>
                </a:solidFill>
                <a:hlinkClick r:id="rId2"/>
              </a:rPr>
              <a:t>https://msdn.microsoft.com/en-us/library/bb402962.aspx</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ATAM: Architecture Tradeoff Analysis Method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f07ce5c8_0_5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f07ce5c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Mencionar métricas asociadas a cada atributo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069327c0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069327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f07ce5c8_0_5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f07ce5c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Functional Suitability</a:t>
            </a:r>
            <a:endParaRPr/>
          </a:p>
          <a:p>
            <a:pPr indent="0" lvl="0" marL="0" rtl="0" algn="l">
              <a:lnSpc>
                <a:spcPct val="115000"/>
              </a:lnSpc>
              <a:spcBef>
                <a:spcPts val="0"/>
              </a:spcBef>
              <a:spcAft>
                <a:spcPts val="0"/>
              </a:spcAft>
              <a:buNone/>
            </a:pPr>
            <a:r>
              <a:rPr lang="es-419"/>
              <a:t>This characteristic represents the degree to which a product or system provides functions that meet stated and implied needs when used under specified conditions. This characteristic is composed of the following subcharacteristics: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Functional completeness. Degree to which the set of functions covers all the specified tasks and user objectives.</a:t>
            </a:r>
            <a:endParaRPr/>
          </a:p>
          <a:p>
            <a:pPr indent="0" lvl="0" marL="0" rtl="0" algn="l">
              <a:lnSpc>
                <a:spcPct val="115000"/>
              </a:lnSpc>
              <a:spcBef>
                <a:spcPts val="0"/>
              </a:spcBef>
              <a:spcAft>
                <a:spcPts val="0"/>
              </a:spcAft>
              <a:buNone/>
            </a:pPr>
            <a:r>
              <a:rPr lang="es-419"/>
              <a:t>Functional correctness. Degree to which a product or system provides the correct results with the needed degree of precision.</a:t>
            </a:r>
            <a:endParaRPr/>
          </a:p>
          <a:p>
            <a:pPr indent="0" lvl="0" marL="0" rtl="0" algn="l">
              <a:lnSpc>
                <a:spcPct val="115000"/>
              </a:lnSpc>
              <a:spcBef>
                <a:spcPts val="0"/>
              </a:spcBef>
              <a:spcAft>
                <a:spcPts val="0"/>
              </a:spcAft>
              <a:buNone/>
            </a:pPr>
            <a:r>
              <a:rPr lang="es-419"/>
              <a:t>Functional appropriateness. Degree to which the functions facilitate the accomplishment of specified tasks and objectives.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Ejemplos:</a:t>
            </a:r>
            <a:endParaRPr/>
          </a:p>
          <a:p>
            <a:pPr indent="0" lvl="0" marL="0" rtl="0" algn="l">
              <a:lnSpc>
                <a:spcPct val="115000"/>
              </a:lnSpc>
              <a:spcBef>
                <a:spcPts val="0"/>
              </a:spcBef>
              <a:spcAft>
                <a:spcPts val="0"/>
              </a:spcAft>
              <a:buNone/>
            </a:pPr>
            <a:r>
              <a:rPr b="1" lang="es-419"/>
              <a:t>Completitud</a:t>
            </a:r>
            <a:r>
              <a:rPr lang="es-419"/>
              <a:t>: Login con redes sociales. ¿cuáles? implementación incremental.</a:t>
            </a:r>
            <a:endParaRPr/>
          </a:p>
          <a:p>
            <a:pPr indent="0" lvl="0" marL="0" rtl="0" algn="l">
              <a:lnSpc>
                <a:spcPct val="115000"/>
              </a:lnSpc>
              <a:spcBef>
                <a:spcPts val="0"/>
              </a:spcBef>
              <a:spcAft>
                <a:spcPts val="0"/>
              </a:spcAft>
              <a:buNone/>
            </a:pPr>
            <a:r>
              <a:rPr b="1" lang="es-419"/>
              <a:t>Exactitud</a:t>
            </a:r>
            <a:r>
              <a:rPr lang="es-419"/>
              <a:t>: Reportes históricos. Límites de análisis por volúmen de datos.</a:t>
            </a:r>
            <a:endParaRPr/>
          </a:p>
          <a:p>
            <a:pPr indent="0" lvl="0" marL="0" rtl="0" algn="l">
              <a:lnSpc>
                <a:spcPct val="115000"/>
              </a:lnSpc>
              <a:spcBef>
                <a:spcPts val="0"/>
              </a:spcBef>
              <a:spcAft>
                <a:spcPts val="0"/>
              </a:spcAft>
              <a:buNone/>
            </a:pPr>
            <a:r>
              <a:rPr b="1" lang="es-419"/>
              <a:t>Pertinencia</a:t>
            </a:r>
            <a:r>
              <a:rPr lang="es-419"/>
              <a:t>: Sistemas CRUD en su evolución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f07ce5c8_0_7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f07ce5c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Performance efficiency</a:t>
            </a:r>
            <a:br>
              <a:rPr lang="es-419"/>
            </a:br>
            <a:r>
              <a:rPr lang="es-419"/>
              <a:t>This characteristic represents the performance relative to the amount of resources used under stated conditions. This characteristic is composed of the following subcharacteristics:</a:t>
            </a:r>
            <a:br>
              <a:rPr lang="es-419"/>
            </a:br>
            <a:br>
              <a:rPr lang="es-419"/>
            </a:br>
            <a:r>
              <a:rPr lang="es-419"/>
              <a:t>Time behaviour. Degree to which the response and processing times and throughput rates of a product or system, when performing its functions, meet requirements.</a:t>
            </a:r>
            <a:br>
              <a:rPr lang="es-419"/>
            </a:br>
            <a:r>
              <a:rPr lang="es-419"/>
              <a:t>Resource utilization. Degree to which the amounts and types of resources used by a product or system, when performing its functions, meet requirements.</a:t>
            </a:r>
            <a:br>
              <a:rPr lang="es-419"/>
            </a:br>
            <a:r>
              <a:rPr lang="es-419"/>
              <a:t>Capacity. Degree to which the maximum limits of a product or system parameter meet requirements.</a:t>
            </a:r>
            <a:br>
              <a:rPr lang="es-419"/>
            </a:br>
            <a:endParaRPr/>
          </a:p>
          <a:p>
            <a:pPr indent="0" lvl="0" marL="0" rtl="0" algn="l">
              <a:spcBef>
                <a:spcPts val="0"/>
              </a:spcBef>
              <a:spcAft>
                <a:spcPts val="0"/>
              </a:spcAft>
              <a:buNone/>
            </a:pPr>
            <a:r>
              <a:rPr lang="es-419"/>
              <a:t>Ejemplos:</a:t>
            </a:r>
            <a:endParaRPr/>
          </a:p>
          <a:p>
            <a:pPr indent="0" lvl="0" marL="0" rtl="0" algn="l">
              <a:spcBef>
                <a:spcPts val="0"/>
              </a:spcBef>
              <a:spcAft>
                <a:spcPts val="0"/>
              </a:spcAft>
              <a:buNone/>
            </a:pPr>
            <a:r>
              <a:rPr b="1" lang="es-419"/>
              <a:t>Tiempo a Comportamiento</a:t>
            </a:r>
            <a:r>
              <a:rPr lang="es-419"/>
              <a:t>: Videojuegos online. Latencia.</a:t>
            </a:r>
            <a:endParaRPr/>
          </a:p>
          <a:p>
            <a:pPr indent="0" lvl="0" marL="0" rtl="0" algn="l">
              <a:spcBef>
                <a:spcPts val="0"/>
              </a:spcBef>
              <a:spcAft>
                <a:spcPts val="0"/>
              </a:spcAft>
              <a:buNone/>
            </a:pPr>
            <a:r>
              <a:rPr b="1" lang="es-419"/>
              <a:t>Uso de recursos</a:t>
            </a:r>
            <a:r>
              <a:rPr lang="es-419"/>
              <a:t>: Grandes volúmenes de datos. Reportes.</a:t>
            </a:r>
            <a:endParaRPr/>
          </a:p>
          <a:p>
            <a:pPr indent="0" lvl="0" marL="0" rtl="0" algn="l">
              <a:spcBef>
                <a:spcPts val="0"/>
              </a:spcBef>
              <a:spcAft>
                <a:spcPts val="0"/>
              </a:spcAft>
              <a:buNone/>
            </a:pPr>
            <a:r>
              <a:rPr b="1" lang="es-419"/>
              <a:t>Capacidad</a:t>
            </a:r>
            <a:r>
              <a:rPr lang="es-419"/>
              <a:t>: Email marketing. Sistemas de tickets.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f07ce5c8_0_8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f07ce5c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Compatibility</a:t>
            </a:r>
            <a:br>
              <a:rPr lang="es-419"/>
            </a:br>
            <a:r>
              <a:rPr lang="es-419"/>
              <a:t>Degree to which a product, system or component can exchange information with other products, systems or components, and/or perform its required functions, while sharing the same hardware or software environment. This characteristic is composed of the following subcharacteristics:</a:t>
            </a:r>
            <a:endParaRPr/>
          </a:p>
          <a:p>
            <a:pPr indent="0" lvl="0" marL="0" rtl="0" algn="l">
              <a:spcBef>
                <a:spcPts val="0"/>
              </a:spcBef>
              <a:spcAft>
                <a:spcPts val="0"/>
              </a:spcAft>
              <a:buNone/>
            </a:pPr>
            <a:br>
              <a:rPr lang="es-419"/>
            </a:br>
            <a:r>
              <a:rPr lang="es-419"/>
              <a:t>Interoperability. Degree to which two or more systems, products or components can exchange information and use the information that has been exchanged.</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Co-existence. Degree to which a product can perform its required functions efficiently while sharing a common environment and resources with other products, without detrimental impact on any other product.</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Ejemplos:</a:t>
            </a:r>
            <a:endParaRPr/>
          </a:p>
          <a:p>
            <a:pPr indent="0" lvl="0" marL="0" rtl="0" algn="l">
              <a:spcBef>
                <a:spcPts val="0"/>
              </a:spcBef>
              <a:spcAft>
                <a:spcPts val="0"/>
              </a:spcAft>
              <a:buNone/>
            </a:pPr>
            <a:r>
              <a:rPr b="1" lang="es-419"/>
              <a:t>Interoperabilidad</a:t>
            </a:r>
            <a:r>
              <a:rPr lang="es-419"/>
              <a:t>: APIs públicas: sistemas SaaS.</a:t>
            </a:r>
            <a:endParaRPr/>
          </a:p>
          <a:p>
            <a:pPr indent="0" lvl="0" marL="0" rtl="0" algn="l">
              <a:spcBef>
                <a:spcPts val="0"/>
              </a:spcBef>
              <a:spcAft>
                <a:spcPts val="0"/>
              </a:spcAft>
              <a:buNone/>
            </a:pPr>
            <a:r>
              <a:rPr b="1" lang="es-419"/>
              <a:t>Coexistencia</a:t>
            </a:r>
            <a:r>
              <a:rPr lang="es-419"/>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f07ce5c8_0_8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f07ce5c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Usability</a:t>
            </a:r>
            <a:endParaRPr/>
          </a:p>
          <a:p>
            <a:pPr indent="0" lvl="0" marL="0" rtl="0" algn="l">
              <a:lnSpc>
                <a:spcPct val="115000"/>
              </a:lnSpc>
              <a:spcBef>
                <a:spcPts val="0"/>
              </a:spcBef>
              <a:spcAft>
                <a:spcPts val="0"/>
              </a:spcAft>
              <a:buNone/>
            </a:pPr>
            <a:r>
              <a:rPr lang="es-419"/>
              <a:t>Degree to which a product or system can be used by specified users to achieve specified goals with effectiveness, efficiency and satisfaction in a specified context of use. This characteristic is composed of the following subcharacteristics:</a:t>
            </a:r>
            <a:endParaRPr/>
          </a:p>
          <a:p>
            <a:pPr indent="81280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Appropriateness recognizability. Degree to which users can recognize whether a product or system is appropriate for their needs.</a:t>
            </a:r>
            <a:endParaRPr/>
          </a:p>
          <a:p>
            <a:pPr indent="0" lvl="0" marL="0" rtl="0" algn="l">
              <a:lnSpc>
                <a:spcPct val="115000"/>
              </a:lnSpc>
              <a:spcBef>
                <a:spcPts val="0"/>
              </a:spcBef>
              <a:spcAft>
                <a:spcPts val="0"/>
              </a:spcAft>
              <a:buNone/>
            </a:pPr>
            <a:r>
              <a:rPr lang="es-419"/>
              <a:t>Learnability. degree to which a product or system can be used by specified users to achieve specified goals of learning to use the product or system with effectiveness, efficiency, freedom from risk and satisfaction in a specified context of use.</a:t>
            </a:r>
            <a:endParaRPr/>
          </a:p>
          <a:p>
            <a:pPr indent="0" lvl="0" marL="0" rtl="0" algn="l">
              <a:lnSpc>
                <a:spcPct val="115000"/>
              </a:lnSpc>
              <a:spcBef>
                <a:spcPts val="0"/>
              </a:spcBef>
              <a:spcAft>
                <a:spcPts val="0"/>
              </a:spcAft>
              <a:buNone/>
            </a:pPr>
            <a:r>
              <a:rPr lang="es-419"/>
              <a:t>Operability. Degree to which a product or system has attributes that make it easy to operate and control.</a:t>
            </a:r>
            <a:endParaRPr/>
          </a:p>
          <a:p>
            <a:pPr indent="0" lvl="0" marL="0" rtl="0" algn="l">
              <a:lnSpc>
                <a:spcPct val="115000"/>
              </a:lnSpc>
              <a:spcBef>
                <a:spcPts val="0"/>
              </a:spcBef>
              <a:spcAft>
                <a:spcPts val="0"/>
              </a:spcAft>
              <a:buNone/>
            </a:pPr>
            <a:r>
              <a:rPr lang="es-419"/>
              <a:t>User error protection. Degree to which a system protects users against making errors.</a:t>
            </a:r>
            <a:endParaRPr/>
          </a:p>
          <a:p>
            <a:pPr indent="0" lvl="0" marL="0" rtl="0" algn="l">
              <a:lnSpc>
                <a:spcPct val="115000"/>
              </a:lnSpc>
              <a:spcBef>
                <a:spcPts val="0"/>
              </a:spcBef>
              <a:spcAft>
                <a:spcPts val="0"/>
              </a:spcAft>
              <a:buNone/>
            </a:pPr>
            <a:r>
              <a:rPr lang="es-419"/>
              <a:t>User interface aesthetics. Degree to which a user interface enables pleasing and satisfying interaction for the user.</a:t>
            </a:r>
            <a:endParaRPr/>
          </a:p>
          <a:p>
            <a:pPr indent="0" lvl="0" marL="0" rtl="0" algn="l">
              <a:lnSpc>
                <a:spcPct val="115000"/>
              </a:lnSpc>
              <a:spcBef>
                <a:spcPts val="0"/>
              </a:spcBef>
              <a:spcAft>
                <a:spcPts val="0"/>
              </a:spcAft>
              <a:buNone/>
            </a:pPr>
            <a:r>
              <a:rPr lang="es-419"/>
              <a:t>Accessibility. Degree to which a product or system can be used by people with the widest range of characteristics and capabilities to achieve a specified goal in a specified context of use.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s-419"/>
              <a:t>Ejemplos:</a:t>
            </a:r>
            <a:endParaRPr/>
          </a:p>
          <a:p>
            <a:pPr indent="0" lvl="0" marL="0" rtl="0" algn="l">
              <a:lnSpc>
                <a:spcPct val="115000"/>
              </a:lnSpc>
              <a:spcBef>
                <a:spcPts val="0"/>
              </a:spcBef>
              <a:spcAft>
                <a:spcPts val="0"/>
              </a:spcAft>
              <a:buNone/>
            </a:pPr>
            <a:r>
              <a:rPr b="1" lang="es-419"/>
              <a:t>Appro. recog</a:t>
            </a:r>
            <a:r>
              <a:rPr lang="es-419"/>
              <a:t>: Wordpress usado para cualquier cosa que no sea un blog.</a:t>
            </a:r>
            <a:endParaRPr/>
          </a:p>
          <a:p>
            <a:pPr indent="0" lvl="0" marL="0" rtl="0" algn="l">
              <a:lnSpc>
                <a:spcPct val="115000"/>
              </a:lnSpc>
              <a:spcBef>
                <a:spcPts val="0"/>
              </a:spcBef>
              <a:spcAft>
                <a:spcPts val="0"/>
              </a:spcAft>
              <a:buNone/>
            </a:pPr>
            <a:r>
              <a:rPr b="1" lang="es-419"/>
              <a:t>Learnability</a:t>
            </a:r>
            <a:r>
              <a:rPr lang="es-419"/>
              <a:t>: Lenguaje de gestos en aplicaciones móviles.</a:t>
            </a:r>
            <a:endParaRPr/>
          </a:p>
          <a:p>
            <a:pPr indent="0" lvl="0" marL="0" rtl="0" algn="l">
              <a:lnSpc>
                <a:spcPct val="115000"/>
              </a:lnSpc>
              <a:spcBef>
                <a:spcPts val="0"/>
              </a:spcBef>
              <a:spcAft>
                <a:spcPts val="0"/>
              </a:spcAft>
              <a:buNone/>
            </a:pPr>
            <a:r>
              <a:rPr b="1" lang="es-419"/>
              <a:t>Operability</a:t>
            </a:r>
            <a:r>
              <a:rPr lang="es-419"/>
              <a:t>: Formularios largos o de múltiples pasos. Sistemas gubernamentales.</a:t>
            </a:r>
            <a:endParaRPr/>
          </a:p>
          <a:p>
            <a:pPr indent="0" lvl="0" marL="0" rtl="0" algn="l">
              <a:lnSpc>
                <a:spcPct val="115000"/>
              </a:lnSpc>
              <a:spcBef>
                <a:spcPts val="0"/>
              </a:spcBef>
              <a:spcAft>
                <a:spcPts val="0"/>
              </a:spcAft>
              <a:buNone/>
            </a:pPr>
            <a:r>
              <a:rPr b="1" lang="es-419"/>
              <a:t>Error protection</a:t>
            </a:r>
            <a:r>
              <a:rPr lang="es-419"/>
              <a:t>: Sistemas de pago, incertidumbre en el estado del pago.</a:t>
            </a:r>
            <a:endParaRPr/>
          </a:p>
          <a:p>
            <a:pPr indent="0" lvl="0" marL="0" rtl="0" algn="l">
              <a:lnSpc>
                <a:spcPct val="115000"/>
              </a:lnSpc>
              <a:spcBef>
                <a:spcPts val="0"/>
              </a:spcBef>
              <a:spcAft>
                <a:spcPts val="0"/>
              </a:spcAft>
              <a:buNone/>
            </a:pPr>
            <a:r>
              <a:rPr b="1" lang="es-419"/>
              <a:t>Aesthetics</a:t>
            </a:r>
            <a:r>
              <a:rPr lang="es-419"/>
              <a:t>: UI vs UX. </a:t>
            </a:r>
            <a:endParaRPr/>
          </a:p>
          <a:p>
            <a:pPr indent="0" lvl="0" marL="0" rtl="0" algn="l">
              <a:lnSpc>
                <a:spcPct val="115000"/>
              </a:lnSpc>
              <a:spcBef>
                <a:spcPts val="0"/>
              </a:spcBef>
              <a:spcAft>
                <a:spcPts val="0"/>
              </a:spcAft>
              <a:buNone/>
            </a:pPr>
            <a:r>
              <a:rPr b="1" lang="es-419"/>
              <a:t>Accessibility</a:t>
            </a:r>
            <a:r>
              <a:rPr lang="es-419"/>
              <a:t>: imágenes con texto, sin alt. Contenido redundante o mal markup.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f07ce5c8_0_9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f07ce5c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Reliability</a:t>
            </a:r>
            <a:br>
              <a:rPr lang="es-419"/>
            </a:br>
            <a:r>
              <a:rPr lang="es-419"/>
              <a:t>Degree to which a system, product or component performs specified functions under specified conditions for a specified period of time. This characteristic is composed of the following subcharacteristics:</a:t>
            </a:r>
            <a:br>
              <a:rPr lang="es-419"/>
            </a:br>
            <a:br>
              <a:rPr lang="es-419"/>
            </a:br>
            <a:r>
              <a:rPr b="1" lang="es-419"/>
              <a:t>Maturity</a:t>
            </a:r>
            <a:r>
              <a:rPr lang="es-419"/>
              <a:t>. Degree to which a system, product or component meets needs for reliability under normal operation.</a:t>
            </a:r>
            <a:br>
              <a:rPr lang="es-419"/>
            </a:br>
            <a:r>
              <a:rPr b="1" lang="es-419"/>
              <a:t>Availability</a:t>
            </a:r>
            <a:r>
              <a:rPr lang="es-419"/>
              <a:t>. Degree to which a system, product or component is operational and accessible when required for use.</a:t>
            </a:r>
            <a:br>
              <a:rPr lang="es-419"/>
            </a:br>
            <a:r>
              <a:rPr b="1" lang="es-419"/>
              <a:t>Fault tolerance</a:t>
            </a:r>
            <a:r>
              <a:rPr lang="es-419"/>
              <a:t>. Degree to which a system, product or component operates as intended despite the presence of hardware or software faults.</a:t>
            </a:r>
            <a:br>
              <a:rPr lang="es-419"/>
            </a:br>
            <a:r>
              <a:rPr b="1" lang="es-419"/>
              <a:t>Recoverability</a:t>
            </a:r>
            <a:r>
              <a:rPr lang="es-419"/>
              <a:t>. Degree to which, in the event of an interruption or a failure, a product or system can recover the data directly affected and re-establish the desired state of the system.</a:t>
            </a:r>
            <a:br>
              <a:rPr lang="es-419"/>
            </a:br>
            <a:endParaRPr/>
          </a:p>
          <a:p>
            <a:pPr indent="0" lvl="0" marL="0" rtl="0" algn="l">
              <a:spcBef>
                <a:spcPts val="0"/>
              </a:spcBef>
              <a:spcAft>
                <a:spcPts val="0"/>
              </a:spcAft>
              <a:buNone/>
            </a:pPr>
            <a:r>
              <a:rPr lang="es-419"/>
              <a:t>Ejemplos:</a:t>
            </a:r>
            <a:endParaRPr/>
          </a:p>
          <a:p>
            <a:pPr indent="0" lvl="0" marL="0" rtl="0" algn="l">
              <a:spcBef>
                <a:spcPts val="0"/>
              </a:spcBef>
              <a:spcAft>
                <a:spcPts val="0"/>
              </a:spcAft>
              <a:buNone/>
            </a:pPr>
            <a:r>
              <a:rPr b="1" lang="es-419"/>
              <a:t>Maturity</a:t>
            </a:r>
            <a:r>
              <a:rPr lang="es-419"/>
              <a:t>: Sistemas de compras. Sistemas bancarios.</a:t>
            </a:r>
            <a:endParaRPr/>
          </a:p>
          <a:p>
            <a:pPr indent="0" lvl="0" marL="0" rtl="0" algn="l">
              <a:spcBef>
                <a:spcPts val="0"/>
              </a:spcBef>
              <a:spcAft>
                <a:spcPts val="0"/>
              </a:spcAft>
              <a:buNone/>
            </a:pPr>
            <a:r>
              <a:rPr b="1" lang="es-419"/>
              <a:t>Availability</a:t>
            </a:r>
            <a:r>
              <a:rPr lang="es-419"/>
              <a:t>: SLAs, contratos de servicio. Sistemas con eventos de carga pico puntuales.</a:t>
            </a:r>
            <a:endParaRPr/>
          </a:p>
          <a:p>
            <a:pPr indent="0" lvl="0" marL="0" rtl="0" algn="l">
              <a:spcBef>
                <a:spcPts val="0"/>
              </a:spcBef>
              <a:spcAft>
                <a:spcPts val="0"/>
              </a:spcAft>
              <a:buNone/>
            </a:pPr>
            <a:r>
              <a:rPr b="1" lang="es-419"/>
              <a:t>Fault tolerance</a:t>
            </a:r>
            <a:r>
              <a:rPr lang="es-419"/>
              <a:t>: Aplicaciones móviles. </a:t>
            </a:r>
            <a:endParaRPr/>
          </a:p>
          <a:p>
            <a:pPr indent="0" lvl="0" marL="0" rtl="0" algn="l">
              <a:spcBef>
                <a:spcPts val="0"/>
              </a:spcBef>
              <a:spcAft>
                <a:spcPts val="0"/>
              </a:spcAft>
              <a:buNone/>
            </a:pPr>
            <a:r>
              <a:rPr b="1" lang="es-419"/>
              <a:t>Recoverability</a:t>
            </a:r>
            <a:r>
              <a:rPr lang="es-419"/>
              <a:t>: Sistemas distribuidos, configuraciones auto-escalables en la nube. Puede estar conectado a la mantenibilidad.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f07ce5c8_0_10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f07ce5c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a:t>Security</a:t>
            </a:r>
            <a:endParaRPr/>
          </a:p>
          <a:p>
            <a:pPr indent="0" lvl="0" marL="0" rtl="0" algn="l">
              <a:lnSpc>
                <a:spcPct val="115000"/>
              </a:lnSpc>
              <a:spcBef>
                <a:spcPts val="0"/>
              </a:spcBef>
              <a:spcAft>
                <a:spcPts val="0"/>
              </a:spcAft>
              <a:buNone/>
            </a:pPr>
            <a:r>
              <a:rPr lang="es-419"/>
              <a:t>degree to which a product or system protects information and data so that persons or other products or systems have the degree of data access appropriate to their types and levels of authorization. This characteristic is composed of the following subcharacteristics: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s-419"/>
              <a:t>Confidentiality</a:t>
            </a:r>
            <a:r>
              <a:rPr lang="es-419"/>
              <a:t>. Degree to which a product or system ensures that data are accessible only to those authorized to have access.</a:t>
            </a:r>
            <a:endParaRPr/>
          </a:p>
          <a:p>
            <a:pPr indent="0" lvl="0" marL="0" rtl="0" algn="l">
              <a:lnSpc>
                <a:spcPct val="115000"/>
              </a:lnSpc>
              <a:spcBef>
                <a:spcPts val="0"/>
              </a:spcBef>
              <a:spcAft>
                <a:spcPts val="0"/>
              </a:spcAft>
              <a:buNone/>
            </a:pPr>
            <a:r>
              <a:rPr b="1" lang="es-419"/>
              <a:t>Integrity</a:t>
            </a:r>
            <a:r>
              <a:rPr lang="es-419"/>
              <a:t>. Degree to which a system, product or component prevents unauthorized access to, or modification of, computer programs or data.</a:t>
            </a:r>
            <a:endParaRPr/>
          </a:p>
          <a:p>
            <a:pPr indent="0" lvl="0" marL="0" rtl="0" algn="l">
              <a:lnSpc>
                <a:spcPct val="115000"/>
              </a:lnSpc>
              <a:spcBef>
                <a:spcPts val="0"/>
              </a:spcBef>
              <a:spcAft>
                <a:spcPts val="0"/>
              </a:spcAft>
              <a:buNone/>
            </a:pPr>
            <a:r>
              <a:rPr b="1" lang="es-419"/>
              <a:t>Non-repudiation</a:t>
            </a:r>
            <a:r>
              <a:rPr lang="es-419"/>
              <a:t>. degree to which actions or events can be proven to have taken place, so that the events or actions cannot be repudiated later.</a:t>
            </a:r>
            <a:endParaRPr/>
          </a:p>
          <a:p>
            <a:pPr indent="0" lvl="0" marL="0" rtl="0" algn="l">
              <a:lnSpc>
                <a:spcPct val="115000"/>
              </a:lnSpc>
              <a:spcBef>
                <a:spcPts val="0"/>
              </a:spcBef>
              <a:spcAft>
                <a:spcPts val="0"/>
              </a:spcAft>
              <a:buNone/>
            </a:pPr>
            <a:r>
              <a:rPr b="1" lang="es-419"/>
              <a:t>Accountability</a:t>
            </a:r>
            <a:r>
              <a:rPr lang="es-419"/>
              <a:t>. Degree to which the actions of an entity can be traced uniquely to the entity.</a:t>
            </a:r>
            <a:endParaRPr/>
          </a:p>
          <a:p>
            <a:pPr indent="0" lvl="0" marL="0" rtl="0" algn="l">
              <a:lnSpc>
                <a:spcPct val="115000"/>
              </a:lnSpc>
              <a:spcBef>
                <a:spcPts val="0"/>
              </a:spcBef>
              <a:spcAft>
                <a:spcPts val="0"/>
              </a:spcAft>
              <a:buNone/>
            </a:pPr>
            <a:r>
              <a:rPr b="1" lang="es-419"/>
              <a:t>Authenticity</a:t>
            </a:r>
            <a:r>
              <a:rPr lang="es-419"/>
              <a:t>. Degree to which the identity of a subject or resource can be proved to be the one claimed.</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s-419"/>
              <a:t>Confidentiality</a:t>
            </a:r>
            <a:r>
              <a:rPr lang="es-419"/>
              <a:t>: Redes sociales.</a:t>
            </a:r>
            <a:endParaRPr/>
          </a:p>
          <a:p>
            <a:pPr indent="0" lvl="0" marL="0" rtl="0" algn="l">
              <a:lnSpc>
                <a:spcPct val="115000"/>
              </a:lnSpc>
              <a:spcBef>
                <a:spcPts val="0"/>
              </a:spcBef>
              <a:spcAft>
                <a:spcPts val="0"/>
              </a:spcAft>
              <a:buNone/>
            </a:pPr>
            <a:r>
              <a:rPr b="1" lang="es-419"/>
              <a:t>Integridad</a:t>
            </a:r>
            <a:r>
              <a:rPr lang="es-419"/>
              <a:t>: Sistemas bancarios.</a:t>
            </a:r>
            <a:endParaRPr/>
          </a:p>
          <a:p>
            <a:pPr indent="0" lvl="0" marL="0" rtl="0" algn="l">
              <a:lnSpc>
                <a:spcPct val="115000"/>
              </a:lnSpc>
              <a:spcBef>
                <a:spcPts val="0"/>
              </a:spcBef>
              <a:spcAft>
                <a:spcPts val="0"/>
              </a:spcAft>
              <a:buNone/>
            </a:pPr>
            <a:r>
              <a:rPr b="1" lang="es-419"/>
              <a:t>Non-repudiation</a:t>
            </a:r>
            <a:r>
              <a:rPr lang="es-419"/>
              <a:t>: Firmas digitales. Logs de auditoría.</a:t>
            </a:r>
            <a:endParaRPr/>
          </a:p>
          <a:p>
            <a:pPr indent="0" lvl="0" marL="0" rtl="0" algn="l">
              <a:lnSpc>
                <a:spcPct val="115000"/>
              </a:lnSpc>
              <a:spcBef>
                <a:spcPts val="0"/>
              </a:spcBef>
              <a:spcAft>
                <a:spcPts val="0"/>
              </a:spcAft>
              <a:buNone/>
            </a:pPr>
            <a:r>
              <a:rPr b="1" lang="es-419"/>
              <a:t>Accountability</a:t>
            </a:r>
            <a:r>
              <a:rPr lang="es-419"/>
              <a:t>: Logs de auditoría.</a:t>
            </a:r>
            <a:endParaRPr/>
          </a:p>
          <a:p>
            <a:pPr indent="0" lvl="0" marL="0" rtl="0" algn="l">
              <a:lnSpc>
                <a:spcPct val="115000"/>
              </a:lnSpc>
              <a:spcBef>
                <a:spcPts val="0"/>
              </a:spcBef>
              <a:spcAft>
                <a:spcPts val="0"/>
              </a:spcAft>
              <a:buNone/>
            </a:pPr>
            <a:r>
              <a:rPr b="1" lang="es-419"/>
              <a:t>Authenticity</a:t>
            </a:r>
            <a:r>
              <a:rPr lang="es-419"/>
              <a:t>: 2-factor auth. Email, número de teléfono. Datos biométricos.</a:t>
            </a:r>
            <a:endParaRPr/>
          </a:p>
          <a:p>
            <a:pPr indent="0" lvl="0" marL="0" rtl="0" algn="l">
              <a:lnSpc>
                <a:spcPct val="115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3807170"/>
            <a:ext cx="443589" cy="140843"/>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673700"/>
            <a:ext cx="8520600" cy="2520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43045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701800"/>
            <a:ext cx="6227100" cy="5454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441867"/>
            <a:ext cx="4045200" cy="228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3793601"/>
            <a:ext cx="4045200" cy="1794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965600"/>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6241346"/>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6241346"/>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321067"/>
            <a:ext cx="7801500" cy="23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Atributos de Calidad</a:t>
            </a:r>
            <a:endParaRPr/>
          </a:p>
        </p:txBody>
      </p:sp>
      <p:sp>
        <p:nvSpPr>
          <p:cNvPr id="60" name="Google Shape;60;p13"/>
          <p:cNvSpPr txBox="1"/>
          <p:nvPr>
            <p:ph idx="1" type="subTitle"/>
          </p:nvPr>
        </p:nvSpPr>
        <p:spPr>
          <a:xfrm>
            <a:off x="671250" y="4233168"/>
            <a:ext cx="78015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Curso Profesional</a:t>
            </a:r>
            <a:r>
              <a:rPr lang="es-419"/>
              <a:t> de </a:t>
            </a:r>
            <a:endParaRPr/>
          </a:p>
          <a:p>
            <a:pPr indent="0" lvl="0" marL="0" rtl="0" algn="ctr">
              <a:spcBef>
                <a:spcPts val="0"/>
              </a:spcBef>
              <a:spcAft>
                <a:spcPts val="0"/>
              </a:spcAft>
              <a:buNone/>
            </a:pPr>
            <a:r>
              <a:rPr lang="es-419"/>
              <a:t>Arquitectura de Software - Platzi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br>
              <a:rPr lang="es-419" sz="3000"/>
            </a:br>
            <a:r>
              <a:rPr lang="es-419" sz="3000"/>
              <a:t>Mantenibilidad</a:t>
            </a:r>
            <a:endParaRPr sz="3000"/>
          </a:p>
        </p:txBody>
      </p:sp>
      <p:sp>
        <p:nvSpPr>
          <p:cNvPr id="149" name="Google Shape;149;p22"/>
          <p:cNvSpPr/>
          <p:nvPr/>
        </p:nvSpPr>
        <p:spPr>
          <a:xfrm>
            <a:off x="693900" y="4133167"/>
            <a:ext cx="1875000" cy="1546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Capacidad de Modificación</a:t>
            </a:r>
            <a:endParaRPr sz="2400">
              <a:solidFill>
                <a:schemeClr val="lt1"/>
              </a:solidFill>
              <a:latin typeface="Oswald"/>
              <a:ea typeface="Oswald"/>
              <a:cs typeface="Oswald"/>
              <a:sym typeface="Oswald"/>
            </a:endParaRPr>
          </a:p>
        </p:txBody>
      </p:sp>
      <p:sp>
        <p:nvSpPr>
          <p:cNvPr id="150" name="Google Shape;150;p22"/>
          <p:cNvSpPr/>
          <p:nvPr/>
        </p:nvSpPr>
        <p:spPr>
          <a:xfrm>
            <a:off x="6522400" y="4133167"/>
            <a:ext cx="1875000" cy="1546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Capacidad de Prueba</a:t>
            </a:r>
            <a:endParaRPr sz="2400">
              <a:solidFill>
                <a:schemeClr val="lt1"/>
              </a:solidFill>
              <a:latin typeface="Oswald"/>
              <a:ea typeface="Oswald"/>
              <a:cs typeface="Oswald"/>
              <a:sym typeface="Oswald"/>
            </a:endParaRPr>
          </a:p>
        </p:txBody>
      </p:sp>
      <p:sp>
        <p:nvSpPr>
          <p:cNvPr id="151" name="Google Shape;151;p22"/>
          <p:cNvSpPr/>
          <p:nvPr/>
        </p:nvSpPr>
        <p:spPr>
          <a:xfrm>
            <a:off x="693900" y="2228733"/>
            <a:ext cx="1875000" cy="15468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Modularidad</a:t>
            </a:r>
            <a:endParaRPr sz="2400">
              <a:solidFill>
                <a:schemeClr val="lt1"/>
              </a:solidFill>
              <a:latin typeface="Oswald"/>
              <a:ea typeface="Oswald"/>
              <a:cs typeface="Oswald"/>
              <a:sym typeface="Oswald"/>
            </a:endParaRPr>
          </a:p>
        </p:txBody>
      </p:sp>
      <p:sp>
        <p:nvSpPr>
          <p:cNvPr id="152" name="Google Shape;152;p22"/>
          <p:cNvSpPr/>
          <p:nvPr/>
        </p:nvSpPr>
        <p:spPr>
          <a:xfrm>
            <a:off x="3608150" y="3152833"/>
            <a:ext cx="1875000" cy="1546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Reusabilidad</a:t>
            </a:r>
            <a:endParaRPr sz="2400">
              <a:solidFill>
                <a:schemeClr val="lt1"/>
              </a:solidFill>
              <a:latin typeface="Oswald"/>
              <a:ea typeface="Oswald"/>
              <a:cs typeface="Oswald"/>
              <a:sym typeface="Oswald"/>
            </a:endParaRPr>
          </a:p>
        </p:txBody>
      </p:sp>
      <p:sp>
        <p:nvSpPr>
          <p:cNvPr id="153" name="Google Shape;153;p22"/>
          <p:cNvSpPr/>
          <p:nvPr/>
        </p:nvSpPr>
        <p:spPr>
          <a:xfrm>
            <a:off x="6522400" y="2228733"/>
            <a:ext cx="1875000" cy="1546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Capacidad de Análisis</a:t>
            </a:r>
            <a:endParaRPr sz="2400">
              <a:solidFill>
                <a:schemeClr val="lt1"/>
              </a:solidFill>
              <a:latin typeface="Oswald"/>
              <a:ea typeface="Oswald"/>
              <a:cs typeface="Oswald"/>
              <a:sym typeface="Oswald"/>
            </a:endParaRPr>
          </a:p>
        </p:txBody>
      </p:sp>
      <p:sp>
        <p:nvSpPr>
          <p:cNvPr id="154" name="Google Shape;154;p22"/>
          <p:cNvSpPr/>
          <p:nvPr/>
        </p:nvSpPr>
        <p:spPr>
          <a:xfrm>
            <a:off x="432225" y="2070875"/>
            <a:ext cx="8074800" cy="1222800"/>
          </a:xfrm>
          <a:prstGeom prst="wedgeRoundRectCallout">
            <a:avLst>
              <a:gd fmla="val -2490" name="adj1"/>
              <a:gd fmla="val -103850"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Cobertura de código en tests y  análisis estático de código</a:t>
            </a:r>
            <a:endParaRPr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3000"/>
              <a:t>Portabilidad</a:t>
            </a:r>
            <a:endParaRPr sz="3000"/>
          </a:p>
        </p:txBody>
      </p:sp>
      <p:sp>
        <p:nvSpPr>
          <p:cNvPr id="160" name="Google Shape;160;p23"/>
          <p:cNvSpPr/>
          <p:nvPr/>
        </p:nvSpPr>
        <p:spPr>
          <a:xfrm>
            <a:off x="510700" y="3346333"/>
            <a:ext cx="2064600" cy="1546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Adaptabilidad</a:t>
            </a:r>
            <a:endParaRPr sz="2400">
              <a:solidFill>
                <a:schemeClr val="lt1"/>
              </a:solidFill>
              <a:latin typeface="Oswald"/>
              <a:ea typeface="Oswald"/>
              <a:cs typeface="Oswald"/>
              <a:sym typeface="Oswald"/>
            </a:endParaRPr>
          </a:p>
        </p:txBody>
      </p:sp>
      <p:sp>
        <p:nvSpPr>
          <p:cNvPr id="161" name="Google Shape;161;p23"/>
          <p:cNvSpPr/>
          <p:nvPr/>
        </p:nvSpPr>
        <p:spPr>
          <a:xfrm>
            <a:off x="3610575" y="3346333"/>
            <a:ext cx="1875000" cy="1546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Capacidad de Instalación</a:t>
            </a:r>
            <a:endParaRPr sz="2400">
              <a:solidFill>
                <a:schemeClr val="lt1"/>
              </a:solidFill>
              <a:latin typeface="Oswald"/>
              <a:ea typeface="Oswald"/>
              <a:cs typeface="Oswald"/>
              <a:sym typeface="Oswald"/>
            </a:endParaRPr>
          </a:p>
        </p:txBody>
      </p:sp>
      <p:sp>
        <p:nvSpPr>
          <p:cNvPr id="162" name="Google Shape;162;p23"/>
          <p:cNvSpPr/>
          <p:nvPr/>
        </p:nvSpPr>
        <p:spPr>
          <a:xfrm>
            <a:off x="510700" y="1664075"/>
            <a:ext cx="8074800" cy="1222800"/>
          </a:xfrm>
          <a:prstGeom prst="wedgeRoundRectCallout">
            <a:avLst>
              <a:gd fmla="val -34779" name="adj1"/>
              <a:gd fmla="val 73716"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Cantidad de dependencias a entornos específicos.</a:t>
            </a:r>
            <a:endParaRPr sz="2400">
              <a:solidFill>
                <a:srgbClr val="FFFFFF"/>
              </a:solidFill>
              <a:latin typeface="Oswald"/>
              <a:ea typeface="Oswald"/>
              <a:cs typeface="Oswald"/>
              <a:sym typeface="Oswald"/>
            </a:endParaRPr>
          </a:p>
        </p:txBody>
      </p:sp>
      <p:sp>
        <p:nvSpPr>
          <p:cNvPr id="163" name="Google Shape;163;p23"/>
          <p:cNvSpPr/>
          <p:nvPr/>
        </p:nvSpPr>
        <p:spPr>
          <a:xfrm>
            <a:off x="6710450" y="3346333"/>
            <a:ext cx="1875000" cy="1546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Capacidad de Reemplazo</a:t>
            </a:r>
            <a:endParaRPr sz="2400">
              <a:solidFill>
                <a:schemeClr val="lt1"/>
              </a:solidFill>
              <a:latin typeface="Oswald"/>
              <a:ea typeface="Oswald"/>
              <a:cs typeface="Oswald"/>
              <a:sym typeface="Oswald"/>
            </a:endParaRPr>
          </a:p>
        </p:txBody>
      </p:sp>
      <p:sp>
        <p:nvSpPr>
          <p:cNvPr id="164" name="Google Shape;164;p23"/>
          <p:cNvSpPr/>
          <p:nvPr/>
        </p:nvSpPr>
        <p:spPr>
          <a:xfrm>
            <a:off x="510700" y="1664075"/>
            <a:ext cx="8074800" cy="1222800"/>
          </a:xfrm>
          <a:prstGeom prst="wedgeRoundRectCallout">
            <a:avLst>
              <a:gd fmla="val -7458" name="adj1"/>
              <a:gd fmla="val 78870"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Requerimientos del entorno de despliegue</a:t>
            </a:r>
            <a:endParaRPr sz="2400">
              <a:solidFill>
                <a:srgbClr val="FFFFFF"/>
              </a:solidFill>
              <a:latin typeface="Oswald"/>
              <a:ea typeface="Oswald"/>
              <a:cs typeface="Oswald"/>
              <a:sym typeface="Oswald"/>
            </a:endParaRPr>
          </a:p>
        </p:txBody>
      </p:sp>
      <p:sp>
        <p:nvSpPr>
          <p:cNvPr id="165" name="Google Shape;165;p23"/>
          <p:cNvSpPr/>
          <p:nvPr/>
        </p:nvSpPr>
        <p:spPr>
          <a:xfrm>
            <a:off x="510700" y="1664075"/>
            <a:ext cx="8074800" cy="1222800"/>
          </a:xfrm>
          <a:prstGeom prst="wedgeRoundRectCallout">
            <a:avLst>
              <a:gd fmla="val 36725" name="adj1"/>
              <a:gd fmla="val 79901"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Estándares o herramientas de carga o conversión de datos.</a:t>
            </a:r>
            <a:endParaRPr sz="2400">
              <a:solidFill>
                <a:srgbClr val="FFFFFF"/>
              </a:solidFill>
              <a:latin typeface="Oswald"/>
              <a:ea typeface="Oswald"/>
              <a:cs typeface="Oswald"/>
              <a:sym typeface="Oswald"/>
            </a:endParaRPr>
          </a:p>
          <a:p>
            <a:pPr indent="0" lvl="0" marL="0" rtl="0" algn="ctr">
              <a:spcBef>
                <a:spcPts val="0"/>
              </a:spcBef>
              <a:spcAft>
                <a:spcPts val="0"/>
              </a:spcAft>
              <a:buNone/>
            </a:pPr>
            <a:r>
              <a:rPr lang="es-419" sz="2400">
                <a:solidFill>
                  <a:srgbClr val="FFFFFF"/>
                </a:solidFill>
                <a:latin typeface="Oswald"/>
                <a:ea typeface="Oswald"/>
                <a:cs typeface="Oswald"/>
                <a:sym typeface="Oswald"/>
              </a:rPr>
              <a:t>Implementación de interfaces comunes.</a:t>
            </a:r>
            <a:endParaRPr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Tensiones entre atributos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671250" y="2855000"/>
            <a:ext cx="7852200" cy="11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419"/>
              <a:t>¿Qué es un Atributo de Calidad?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90250" y="701800"/>
            <a:ext cx="8461200" cy="545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3600"/>
              <a:t>“Los atributos de calidad son las expectativas de usuario, en general implícitas, de cuán bien funcionará un producto.”</a:t>
            </a:r>
            <a:endParaRPr sz="3600"/>
          </a:p>
        </p:txBody>
      </p:sp>
      <p:sp>
        <p:nvSpPr>
          <p:cNvPr id="71" name="Google Shape;71;p15"/>
          <p:cNvSpPr txBox="1"/>
          <p:nvPr/>
        </p:nvSpPr>
        <p:spPr>
          <a:xfrm>
            <a:off x="400475" y="4869525"/>
            <a:ext cx="8314500" cy="69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s-419" sz="2000">
                <a:solidFill>
                  <a:srgbClr val="37474F"/>
                </a:solidFill>
                <a:latin typeface="Average"/>
                <a:ea typeface="Average"/>
                <a:cs typeface="Average"/>
                <a:sym typeface="Average"/>
              </a:rPr>
              <a:t>Software Requirements: 3rd Edition </a:t>
            </a:r>
            <a:r>
              <a:rPr lang="es-419" sz="2000">
                <a:solidFill>
                  <a:srgbClr val="37474F"/>
                </a:solidFill>
                <a:latin typeface="Average"/>
                <a:ea typeface="Average"/>
                <a:cs typeface="Average"/>
                <a:sym typeface="Average"/>
              </a:rPr>
              <a:t>(Wiegers, Betty</a:t>
            </a:r>
            <a:r>
              <a:rPr i="1" lang="es-419" sz="2000">
                <a:solidFill>
                  <a:srgbClr val="37474F"/>
                </a:solidFill>
                <a:latin typeface="Average"/>
                <a:ea typeface="Average"/>
                <a:cs typeface="Average"/>
                <a:sym typeface="Average"/>
              </a:rPr>
              <a:t>,</a:t>
            </a:r>
            <a:r>
              <a:rPr lang="es-419" sz="2000">
                <a:solidFill>
                  <a:srgbClr val="37474F"/>
                </a:solidFill>
                <a:latin typeface="Average"/>
                <a:ea typeface="Average"/>
                <a:cs typeface="Average"/>
                <a:sym typeface="Average"/>
              </a:rPr>
              <a:t> 2013)</a:t>
            </a:r>
            <a:endParaRPr i="1" sz="2000">
              <a:solidFill>
                <a:srgbClr val="37474F"/>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3000"/>
              <a:t>Idoneidad Funcional</a:t>
            </a:r>
            <a:endParaRPr sz="3000"/>
          </a:p>
        </p:txBody>
      </p:sp>
      <p:sp>
        <p:nvSpPr>
          <p:cNvPr id="77" name="Google Shape;77;p16"/>
          <p:cNvSpPr/>
          <p:nvPr/>
        </p:nvSpPr>
        <p:spPr>
          <a:xfrm>
            <a:off x="510700" y="3346333"/>
            <a:ext cx="1875000" cy="1546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Completitud Funcional</a:t>
            </a:r>
            <a:endParaRPr sz="2400">
              <a:solidFill>
                <a:schemeClr val="lt1"/>
              </a:solidFill>
              <a:latin typeface="Oswald"/>
              <a:ea typeface="Oswald"/>
              <a:cs typeface="Oswald"/>
              <a:sym typeface="Oswald"/>
            </a:endParaRPr>
          </a:p>
        </p:txBody>
      </p:sp>
      <p:sp>
        <p:nvSpPr>
          <p:cNvPr id="78" name="Google Shape;78;p16"/>
          <p:cNvSpPr/>
          <p:nvPr/>
        </p:nvSpPr>
        <p:spPr>
          <a:xfrm>
            <a:off x="3610575" y="3346333"/>
            <a:ext cx="1875000" cy="1546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Exactitud</a:t>
            </a:r>
            <a:r>
              <a:rPr lang="es-419" sz="2400">
                <a:solidFill>
                  <a:schemeClr val="lt1"/>
                </a:solidFill>
                <a:latin typeface="Oswald"/>
                <a:ea typeface="Oswald"/>
                <a:cs typeface="Oswald"/>
                <a:sym typeface="Oswald"/>
              </a:rPr>
              <a:t> Funcional</a:t>
            </a:r>
            <a:endParaRPr sz="2400">
              <a:solidFill>
                <a:schemeClr val="lt1"/>
              </a:solidFill>
              <a:latin typeface="Oswald"/>
              <a:ea typeface="Oswald"/>
              <a:cs typeface="Oswald"/>
              <a:sym typeface="Oswald"/>
            </a:endParaRPr>
          </a:p>
        </p:txBody>
      </p:sp>
      <p:sp>
        <p:nvSpPr>
          <p:cNvPr id="79" name="Google Shape;79;p16"/>
          <p:cNvSpPr/>
          <p:nvPr/>
        </p:nvSpPr>
        <p:spPr>
          <a:xfrm>
            <a:off x="6710450" y="3346333"/>
            <a:ext cx="1875000" cy="1546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Pertinencia</a:t>
            </a:r>
            <a:r>
              <a:rPr lang="es-419" sz="2400">
                <a:solidFill>
                  <a:schemeClr val="lt1"/>
                </a:solidFill>
                <a:latin typeface="Oswald"/>
                <a:ea typeface="Oswald"/>
                <a:cs typeface="Oswald"/>
                <a:sym typeface="Oswald"/>
              </a:rPr>
              <a:t> Funcional</a:t>
            </a:r>
            <a:endParaRPr sz="2400">
              <a:solidFill>
                <a:schemeClr val="lt1"/>
              </a:solidFill>
              <a:latin typeface="Oswald"/>
              <a:ea typeface="Oswald"/>
              <a:cs typeface="Oswald"/>
              <a:sym typeface="Oswald"/>
            </a:endParaRPr>
          </a:p>
        </p:txBody>
      </p:sp>
      <p:sp>
        <p:nvSpPr>
          <p:cNvPr id="80" name="Google Shape;80;p16"/>
          <p:cNvSpPr/>
          <p:nvPr/>
        </p:nvSpPr>
        <p:spPr>
          <a:xfrm>
            <a:off x="510700" y="1664075"/>
            <a:ext cx="8074800" cy="1222800"/>
          </a:xfrm>
          <a:prstGeom prst="wedgeRoundRectCallout">
            <a:avLst>
              <a:gd fmla="val -34779" name="adj1"/>
              <a:gd fmla="val 73716"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Comparación: </a:t>
            </a:r>
            <a:endParaRPr sz="2400">
              <a:solidFill>
                <a:srgbClr val="FFFFFF"/>
              </a:solidFill>
              <a:latin typeface="Oswald"/>
              <a:ea typeface="Oswald"/>
              <a:cs typeface="Oswald"/>
              <a:sym typeface="Oswald"/>
            </a:endParaRPr>
          </a:p>
          <a:p>
            <a:pPr indent="0" lvl="0" marL="0" rtl="0" algn="ctr">
              <a:spcBef>
                <a:spcPts val="0"/>
              </a:spcBef>
              <a:spcAft>
                <a:spcPts val="0"/>
              </a:spcAft>
              <a:buNone/>
            </a:pPr>
            <a:r>
              <a:rPr lang="es-419" sz="2400">
                <a:solidFill>
                  <a:srgbClr val="FFFFFF"/>
                </a:solidFill>
                <a:latin typeface="Oswald"/>
                <a:ea typeface="Oswald"/>
                <a:cs typeface="Oswald"/>
                <a:sym typeface="Oswald"/>
              </a:rPr>
              <a:t>Requerimientos Funcionales y Funcionalidades implementadas</a:t>
            </a:r>
            <a:endParaRPr sz="2400">
              <a:solidFill>
                <a:srgbClr val="FFFFFF"/>
              </a:solidFill>
              <a:latin typeface="Oswald"/>
              <a:ea typeface="Oswald"/>
              <a:cs typeface="Oswald"/>
              <a:sym typeface="Oswald"/>
            </a:endParaRPr>
          </a:p>
        </p:txBody>
      </p:sp>
      <p:sp>
        <p:nvSpPr>
          <p:cNvPr id="81" name="Google Shape;81;p16"/>
          <p:cNvSpPr/>
          <p:nvPr/>
        </p:nvSpPr>
        <p:spPr>
          <a:xfrm>
            <a:off x="510700" y="1664075"/>
            <a:ext cx="8074800" cy="1222800"/>
          </a:xfrm>
          <a:prstGeom prst="wedgeRoundRectCallout">
            <a:avLst>
              <a:gd fmla="val -7458" name="adj1"/>
              <a:gd fmla="val 78870"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Comparación: resultado esperado y resultado obtenido</a:t>
            </a:r>
            <a:endParaRPr sz="2400">
              <a:solidFill>
                <a:srgbClr val="FFFFFF"/>
              </a:solidFill>
              <a:latin typeface="Oswald"/>
              <a:ea typeface="Oswald"/>
              <a:cs typeface="Oswald"/>
              <a:sym typeface="Oswald"/>
            </a:endParaRPr>
          </a:p>
        </p:txBody>
      </p:sp>
      <p:sp>
        <p:nvSpPr>
          <p:cNvPr id="82" name="Google Shape;82;p16"/>
          <p:cNvSpPr/>
          <p:nvPr/>
        </p:nvSpPr>
        <p:spPr>
          <a:xfrm>
            <a:off x="510700" y="1664075"/>
            <a:ext cx="8074800" cy="1222800"/>
          </a:xfrm>
          <a:prstGeom prst="wedgeRoundRectCallout">
            <a:avLst>
              <a:gd fmla="val 36725" name="adj1"/>
              <a:gd fmla="val 79901"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Comparación: objetivos cumplidos y objetivos esperados</a:t>
            </a:r>
            <a:endParaRPr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3000"/>
              <a:t>Eficiencia de ejecución</a:t>
            </a:r>
            <a:endParaRPr sz="3000"/>
          </a:p>
        </p:txBody>
      </p:sp>
      <p:sp>
        <p:nvSpPr>
          <p:cNvPr id="88" name="Google Shape;88;p17"/>
          <p:cNvSpPr/>
          <p:nvPr/>
        </p:nvSpPr>
        <p:spPr>
          <a:xfrm>
            <a:off x="510700" y="3346333"/>
            <a:ext cx="2064600" cy="1546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Tiempo a Comportamiento</a:t>
            </a:r>
            <a:endParaRPr sz="2400">
              <a:solidFill>
                <a:schemeClr val="lt1"/>
              </a:solidFill>
              <a:latin typeface="Oswald"/>
              <a:ea typeface="Oswald"/>
              <a:cs typeface="Oswald"/>
              <a:sym typeface="Oswald"/>
            </a:endParaRPr>
          </a:p>
        </p:txBody>
      </p:sp>
      <p:sp>
        <p:nvSpPr>
          <p:cNvPr id="89" name="Google Shape;89;p17"/>
          <p:cNvSpPr/>
          <p:nvPr/>
        </p:nvSpPr>
        <p:spPr>
          <a:xfrm>
            <a:off x="3610575" y="3346333"/>
            <a:ext cx="1875000" cy="1546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Uso de Recursos</a:t>
            </a:r>
            <a:endParaRPr sz="2400">
              <a:solidFill>
                <a:schemeClr val="lt1"/>
              </a:solidFill>
              <a:latin typeface="Oswald"/>
              <a:ea typeface="Oswald"/>
              <a:cs typeface="Oswald"/>
              <a:sym typeface="Oswald"/>
            </a:endParaRPr>
          </a:p>
        </p:txBody>
      </p:sp>
      <p:sp>
        <p:nvSpPr>
          <p:cNvPr id="90" name="Google Shape;90;p17"/>
          <p:cNvSpPr/>
          <p:nvPr/>
        </p:nvSpPr>
        <p:spPr>
          <a:xfrm>
            <a:off x="6710450" y="3346333"/>
            <a:ext cx="1875000" cy="1546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Capacidad</a:t>
            </a:r>
            <a:endParaRPr sz="2400">
              <a:solidFill>
                <a:schemeClr val="lt1"/>
              </a:solidFill>
              <a:latin typeface="Oswald"/>
              <a:ea typeface="Oswald"/>
              <a:cs typeface="Oswald"/>
              <a:sym typeface="Oswald"/>
            </a:endParaRPr>
          </a:p>
        </p:txBody>
      </p:sp>
      <p:sp>
        <p:nvSpPr>
          <p:cNvPr id="91" name="Google Shape;91;p17"/>
          <p:cNvSpPr/>
          <p:nvPr/>
        </p:nvSpPr>
        <p:spPr>
          <a:xfrm>
            <a:off x="510700" y="1664075"/>
            <a:ext cx="8074800" cy="1222800"/>
          </a:xfrm>
          <a:prstGeom prst="wedgeRoundRectCallout">
            <a:avLst>
              <a:gd fmla="val -34779" name="adj1"/>
              <a:gd fmla="val 73716"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Comparación: Tiempo transcurrido entre pedido y respuesta y </a:t>
            </a:r>
            <a:endParaRPr sz="2400">
              <a:solidFill>
                <a:srgbClr val="FFFFFF"/>
              </a:solidFill>
              <a:latin typeface="Oswald"/>
              <a:ea typeface="Oswald"/>
              <a:cs typeface="Oswald"/>
              <a:sym typeface="Oswald"/>
            </a:endParaRPr>
          </a:p>
          <a:p>
            <a:pPr indent="0" lvl="0" marL="0" rtl="0" algn="ctr">
              <a:spcBef>
                <a:spcPts val="0"/>
              </a:spcBef>
              <a:spcAft>
                <a:spcPts val="0"/>
              </a:spcAft>
              <a:buNone/>
            </a:pPr>
            <a:r>
              <a:rPr lang="es-419" sz="2400">
                <a:solidFill>
                  <a:srgbClr val="FFFFFF"/>
                </a:solidFill>
                <a:latin typeface="Oswald"/>
                <a:ea typeface="Oswald"/>
                <a:cs typeface="Oswald"/>
                <a:sym typeface="Oswald"/>
              </a:rPr>
              <a:t>tiempo esperado o tiempo máximo tolerado</a:t>
            </a:r>
            <a:endParaRPr sz="2400">
              <a:solidFill>
                <a:srgbClr val="FFFFFF"/>
              </a:solidFill>
              <a:latin typeface="Oswald"/>
              <a:ea typeface="Oswald"/>
              <a:cs typeface="Oswald"/>
              <a:sym typeface="Oswald"/>
            </a:endParaRPr>
          </a:p>
        </p:txBody>
      </p:sp>
      <p:sp>
        <p:nvSpPr>
          <p:cNvPr id="92" name="Google Shape;92;p17"/>
          <p:cNvSpPr/>
          <p:nvPr/>
        </p:nvSpPr>
        <p:spPr>
          <a:xfrm>
            <a:off x="510700" y="1664075"/>
            <a:ext cx="8074800" cy="1222800"/>
          </a:xfrm>
          <a:prstGeom prst="wedgeRoundRectCallout">
            <a:avLst>
              <a:gd fmla="val -7458" name="adj1"/>
              <a:gd fmla="val 78870"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Comparación: Consumo de recursos y </a:t>
            </a:r>
            <a:endParaRPr sz="2400">
              <a:solidFill>
                <a:srgbClr val="FFFFFF"/>
              </a:solidFill>
              <a:latin typeface="Oswald"/>
              <a:ea typeface="Oswald"/>
              <a:cs typeface="Oswald"/>
              <a:sym typeface="Oswald"/>
            </a:endParaRPr>
          </a:p>
          <a:p>
            <a:pPr indent="0" lvl="0" marL="0" rtl="0" algn="ctr">
              <a:spcBef>
                <a:spcPts val="0"/>
              </a:spcBef>
              <a:spcAft>
                <a:spcPts val="0"/>
              </a:spcAft>
              <a:buNone/>
            </a:pPr>
            <a:r>
              <a:rPr lang="es-419" sz="2400">
                <a:solidFill>
                  <a:srgbClr val="FFFFFF"/>
                </a:solidFill>
                <a:latin typeface="Oswald"/>
                <a:ea typeface="Oswald"/>
                <a:cs typeface="Oswald"/>
                <a:sym typeface="Oswald"/>
              </a:rPr>
              <a:t>consumo esperado o tolerado de recursos</a:t>
            </a:r>
            <a:endParaRPr sz="2400">
              <a:solidFill>
                <a:srgbClr val="FFFFFF"/>
              </a:solidFill>
              <a:latin typeface="Oswald"/>
              <a:ea typeface="Oswald"/>
              <a:cs typeface="Oswald"/>
              <a:sym typeface="Oswald"/>
            </a:endParaRPr>
          </a:p>
        </p:txBody>
      </p:sp>
      <p:sp>
        <p:nvSpPr>
          <p:cNvPr id="93" name="Google Shape;93;p17"/>
          <p:cNvSpPr/>
          <p:nvPr/>
        </p:nvSpPr>
        <p:spPr>
          <a:xfrm>
            <a:off x="510700" y="1664075"/>
            <a:ext cx="8074800" cy="1222800"/>
          </a:xfrm>
          <a:prstGeom prst="wedgeRoundRectCallout">
            <a:avLst>
              <a:gd fmla="val 36725" name="adj1"/>
              <a:gd fmla="val 79901"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Comparación: Límite de tolerancia detectado y</a:t>
            </a:r>
            <a:endParaRPr sz="2400">
              <a:solidFill>
                <a:srgbClr val="FFFFFF"/>
              </a:solidFill>
              <a:latin typeface="Oswald"/>
              <a:ea typeface="Oswald"/>
              <a:cs typeface="Oswald"/>
              <a:sym typeface="Oswald"/>
            </a:endParaRPr>
          </a:p>
          <a:p>
            <a:pPr indent="0" lvl="0" marL="0" rtl="0" algn="ctr">
              <a:spcBef>
                <a:spcPts val="0"/>
              </a:spcBef>
              <a:spcAft>
                <a:spcPts val="0"/>
              </a:spcAft>
              <a:buNone/>
            </a:pPr>
            <a:r>
              <a:rPr lang="es-419" sz="2400">
                <a:solidFill>
                  <a:srgbClr val="FFFFFF"/>
                </a:solidFill>
                <a:latin typeface="Oswald"/>
                <a:ea typeface="Oswald"/>
                <a:cs typeface="Oswald"/>
                <a:sym typeface="Oswald"/>
              </a:rPr>
              <a:t>límite de tolerancia esperado</a:t>
            </a:r>
            <a:endParaRPr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9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3000"/>
              <a:t>Compatibilidad</a:t>
            </a:r>
            <a:endParaRPr sz="3000"/>
          </a:p>
        </p:txBody>
      </p:sp>
      <p:sp>
        <p:nvSpPr>
          <p:cNvPr id="99" name="Google Shape;99;p18"/>
          <p:cNvSpPr/>
          <p:nvPr/>
        </p:nvSpPr>
        <p:spPr>
          <a:xfrm>
            <a:off x="1672750" y="3346333"/>
            <a:ext cx="2232600" cy="1546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Interoperabilidad</a:t>
            </a:r>
            <a:endParaRPr sz="2400">
              <a:solidFill>
                <a:schemeClr val="lt1"/>
              </a:solidFill>
              <a:latin typeface="Oswald"/>
              <a:ea typeface="Oswald"/>
              <a:cs typeface="Oswald"/>
              <a:sym typeface="Oswald"/>
            </a:endParaRPr>
          </a:p>
        </p:txBody>
      </p:sp>
      <p:sp>
        <p:nvSpPr>
          <p:cNvPr id="100" name="Google Shape;100;p18"/>
          <p:cNvSpPr/>
          <p:nvPr/>
        </p:nvSpPr>
        <p:spPr>
          <a:xfrm>
            <a:off x="5238650" y="3346325"/>
            <a:ext cx="2232600" cy="1546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Coexistencia</a:t>
            </a:r>
            <a:endParaRPr sz="2400">
              <a:solidFill>
                <a:schemeClr val="lt1"/>
              </a:solidFill>
              <a:latin typeface="Oswald"/>
              <a:ea typeface="Oswald"/>
              <a:cs typeface="Oswald"/>
              <a:sym typeface="Oswald"/>
            </a:endParaRPr>
          </a:p>
        </p:txBody>
      </p:sp>
      <p:sp>
        <p:nvSpPr>
          <p:cNvPr id="101" name="Google Shape;101;p18"/>
          <p:cNvSpPr/>
          <p:nvPr/>
        </p:nvSpPr>
        <p:spPr>
          <a:xfrm>
            <a:off x="510700" y="1664075"/>
            <a:ext cx="8074800" cy="1222800"/>
          </a:xfrm>
          <a:prstGeom prst="wedgeRoundRectCallout">
            <a:avLst>
              <a:gd fmla="val -21147" name="adj1"/>
              <a:gd fmla="val 79576"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Implementación de estándares y disponibilidad de esquemas: HATEOAS, JSON Schema, SOAP, Open API</a:t>
            </a:r>
            <a:endParaRPr sz="2400">
              <a:solidFill>
                <a:srgbClr val="FFFFFF"/>
              </a:solidFill>
              <a:latin typeface="Oswald"/>
              <a:ea typeface="Oswald"/>
              <a:cs typeface="Oswald"/>
              <a:sym typeface="Oswald"/>
            </a:endParaRPr>
          </a:p>
        </p:txBody>
      </p:sp>
      <p:sp>
        <p:nvSpPr>
          <p:cNvPr id="102" name="Google Shape;102;p18"/>
          <p:cNvSpPr/>
          <p:nvPr/>
        </p:nvSpPr>
        <p:spPr>
          <a:xfrm>
            <a:off x="510700" y="1664075"/>
            <a:ext cx="8074800" cy="1222800"/>
          </a:xfrm>
          <a:prstGeom prst="wedgeRoundRectCallout">
            <a:avLst>
              <a:gd fmla="val 22387" name="adj1"/>
              <a:gd fmla="val 82143"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Cantidad de fallos por razones externas en un tiempo dado</a:t>
            </a:r>
            <a:endParaRPr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3634500" y="4133167"/>
            <a:ext cx="1875000" cy="1546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Estética de interfaz</a:t>
            </a:r>
            <a:endParaRPr sz="2400">
              <a:solidFill>
                <a:schemeClr val="lt1"/>
              </a:solidFill>
              <a:latin typeface="Oswald"/>
              <a:ea typeface="Oswald"/>
              <a:cs typeface="Oswald"/>
              <a:sym typeface="Oswald"/>
            </a:endParaRPr>
          </a:p>
        </p:txBody>
      </p:sp>
      <p:sp>
        <p:nvSpPr>
          <p:cNvPr id="108" name="Google Shape;108;p19"/>
          <p:cNvSpPr/>
          <p:nvPr/>
        </p:nvSpPr>
        <p:spPr>
          <a:xfrm>
            <a:off x="693900" y="4133167"/>
            <a:ext cx="1875000" cy="1546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Protección a errores</a:t>
            </a:r>
            <a:endParaRPr sz="2400">
              <a:solidFill>
                <a:schemeClr val="lt1"/>
              </a:solidFill>
              <a:latin typeface="Oswald"/>
              <a:ea typeface="Oswald"/>
              <a:cs typeface="Oswald"/>
              <a:sym typeface="Oswald"/>
            </a:endParaRPr>
          </a:p>
        </p:txBody>
      </p:sp>
      <p:sp>
        <p:nvSpPr>
          <p:cNvPr id="109" name="Google Shape;109;p19"/>
          <p:cNvSpPr/>
          <p:nvPr/>
        </p:nvSpPr>
        <p:spPr>
          <a:xfrm>
            <a:off x="693900" y="2228733"/>
            <a:ext cx="1875000" cy="15468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Reconocimiento de idoneidad</a:t>
            </a:r>
            <a:endParaRPr sz="2200">
              <a:solidFill>
                <a:schemeClr val="lt1"/>
              </a:solidFill>
              <a:latin typeface="Oswald"/>
              <a:ea typeface="Oswald"/>
              <a:cs typeface="Oswald"/>
              <a:sym typeface="Oswald"/>
            </a:endParaRPr>
          </a:p>
        </p:txBody>
      </p:sp>
      <p:sp>
        <p:nvSpPr>
          <p:cNvPr id="110" name="Google Shape;110;p19"/>
          <p:cNvSpPr/>
          <p:nvPr/>
        </p:nvSpPr>
        <p:spPr>
          <a:xfrm>
            <a:off x="6522400" y="4133167"/>
            <a:ext cx="1875000" cy="1546800"/>
          </a:xfrm>
          <a:prstGeom prst="rect">
            <a:avLst/>
          </a:prstGeom>
          <a:solidFill>
            <a:srgbClr val="D5A6B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Accesibilidad</a:t>
            </a:r>
            <a:endParaRPr sz="2400">
              <a:solidFill>
                <a:schemeClr val="lt1"/>
              </a:solidFill>
              <a:latin typeface="Oswald"/>
              <a:ea typeface="Oswald"/>
              <a:cs typeface="Oswald"/>
              <a:sym typeface="Oswald"/>
            </a:endParaRPr>
          </a:p>
        </p:txBody>
      </p:sp>
      <p:sp>
        <p:nvSpPr>
          <p:cNvPr id="111" name="Google Shape;111;p19"/>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3000"/>
              <a:t>Usabilidad</a:t>
            </a:r>
            <a:endParaRPr sz="3000"/>
          </a:p>
        </p:txBody>
      </p:sp>
      <p:sp>
        <p:nvSpPr>
          <p:cNvPr id="112" name="Google Shape;112;p19"/>
          <p:cNvSpPr/>
          <p:nvPr/>
        </p:nvSpPr>
        <p:spPr>
          <a:xfrm>
            <a:off x="6522400" y="2228733"/>
            <a:ext cx="1875000" cy="1546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Operabilidad</a:t>
            </a:r>
            <a:endParaRPr sz="2400">
              <a:solidFill>
                <a:schemeClr val="lt1"/>
              </a:solidFill>
              <a:latin typeface="Oswald"/>
              <a:ea typeface="Oswald"/>
              <a:cs typeface="Oswald"/>
              <a:sym typeface="Oswald"/>
            </a:endParaRPr>
          </a:p>
        </p:txBody>
      </p:sp>
      <p:sp>
        <p:nvSpPr>
          <p:cNvPr id="113" name="Google Shape;113;p19"/>
          <p:cNvSpPr/>
          <p:nvPr/>
        </p:nvSpPr>
        <p:spPr>
          <a:xfrm>
            <a:off x="3608150" y="2228733"/>
            <a:ext cx="1875000" cy="1546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Curva de aprendizaje</a:t>
            </a:r>
            <a:endParaRPr sz="2400">
              <a:solidFill>
                <a:schemeClr val="lt1"/>
              </a:solidFill>
              <a:latin typeface="Oswald"/>
              <a:ea typeface="Oswald"/>
              <a:cs typeface="Oswald"/>
              <a:sym typeface="Oswald"/>
            </a:endParaRPr>
          </a:p>
        </p:txBody>
      </p:sp>
      <p:sp>
        <p:nvSpPr>
          <p:cNvPr id="114" name="Google Shape;114;p19"/>
          <p:cNvSpPr/>
          <p:nvPr/>
        </p:nvSpPr>
        <p:spPr>
          <a:xfrm>
            <a:off x="510700" y="2349875"/>
            <a:ext cx="8074800" cy="1222800"/>
          </a:xfrm>
          <a:prstGeom prst="wedgeRoundRectCallout">
            <a:avLst>
              <a:gd fmla="val -34779" name="adj1"/>
              <a:gd fmla="val 73716"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Comparación: Cantidad de intentos fallidos e </a:t>
            </a:r>
            <a:endParaRPr sz="2400">
              <a:solidFill>
                <a:srgbClr val="FFFFFF"/>
              </a:solidFill>
              <a:latin typeface="Oswald"/>
              <a:ea typeface="Oswald"/>
              <a:cs typeface="Oswald"/>
              <a:sym typeface="Oswald"/>
            </a:endParaRPr>
          </a:p>
          <a:p>
            <a:pPr indent="0" lvl="0" marL="0" rtl="0" algn="ctr">
              <a:spcBef>
                <a:spcPts val="0"/>
              </a:spcBef>
              <a:spcAft>
                <a:spcPts val="0"/>
              </a:spcAft>
              <a:buNone/>
            </a:pPr>
            <a:r>
              <a:rPr lang="es-419" sz="2400">
                <a:solidFill>
                  <a:srgbClr val="FFFFFF"/>
                </a:solidFill>
                <a:latin typeface="Oswald"/>
                <a:ea typeface="Oswald"/>
                <a:cs typeface="Oswald"/>
                <a:sym typeface="Oswald"/>
              </a:rPr>
              <a:t>intentos totales de interacción.</a:t>
            </a:r>
            <a:endParaRPr sz="2400">
              <a:solidFill>
                <a:srgbClr val="FFFFFF"/>
              </a:solidFill>
              <a:latin typeface="Oswald"/>
              <a:ea typeface="Oswald"/>
              <a:cs typeface="Oswald"/>
              <a:sym typeface="Oswald"/>
            </a:endParaRPr>
          </a:p>
        </p:txBody>
      </p:sp>
      <p:sp>
        <p:nvSpPr>
          <p:cNvPr id="115" name="Google Shape;115;p19"/>
          <p:cNvSpPr/>
          <p:nvPr/>
        </p:nvSpPr>
        <p:spPr>
          <a:xfrm>
            <a:off x="510700" y="4331075"/>
            <a:ext cx="8074800" cy="1222800"/>
          </a:xfrm>
          <a:prstGeom prst="wedgeRoundRectCallout">
            <a:avLst>
              <a:gd fmla="val -34363" name="adj1"/>
              <a:gd fmla="val -76928"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Relación entre conceptos de dominio y acciones de sistema</a:t>
            </a:r>
            <a:endParaRPr sz="2400">
              <a:solidFill>
                <a:srgbClr val="FFFFFF"/>
              </a:solidFill>
              <a:latin typeface="Oswald"/>
              <a:ea typeface="Oswald"/>
              <a:cs typeface="Oswald"/>
              <a:sym typeface="Oswald"/>
            </a:endParaRPr>
          </a:p>
        </p:txBody>
      </p:sp>
      <p:sp>
        <p:nvSpPr>
          <p:cNvPr id="116" name="Google Shape;116;p19"/>
          <p:cNvSpPr/>
          <p:nvPr/>
        </p:nvSpPr>
        <p:spPr>
          <a:xfrm>
            <a:off x="510700" y="4331075"/>
            <a:ext cx="8074800" cy="1222800"/>
          </a:xfrm>
          <a:prstGeom prst="wedgeRoundRectCallout">
            <a:avLst>
              <a:gd fmla="val -6571" name="adj1"/>
              <a:gd fmla="val -78210"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Cantidad y tipo de consultas a soporte</a:t>
            </a:r>
            <a:endParaRPr sz="2400">
              <a:solidFill>
                <a:srgbClr val="FFFFFF"/>
              </a:solidFill>
              <a:latin typeface="Oswald"/>
              <a:ea typeface="Oswald"/>
              <a:cs typeface="Oswald"/>
              <a:sym typeface="Oswald"/>
            </a:endParaRPr>
          </a:p>
        </p:txBody>
      </p:sp>
      <p:sp>
        <p:nvSpPr>
          <p:cNvPr id="117" name="Google Shape;117;p19"/>
          <p:cNvSpPr/>
          <p:nvPr/>
        </p:nvSpPr>
        <p:spPr>
          <a:xfrm>
            <a:off x="510700" y="4331075"/>
            <a:ext cx="8074800" cy="1222800"/>
          </a:xfrm>
          <a:prstGeom prst="wedgeRoundRectCallout">
            <a:avLst>
              <a:gd fmla="val 36769" name="adj1"/>
              <a:gd fmla="val -78210"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Cantidad de pasos hasta lograr objetivos. </a:t>
            </a:r>
            <a:endParaRPr sz="2400">
              <a:solidFill>
                <a:srgbClr val="FFFFFF"/>
              </a:solidFill>
              <a:latin typeface="Oswald"/>
              <a:ea typeface="Oswald"/>
              <a:cs typeface="Oswald"/>
              <a:sym typeface="Oswald"/>
            </a:endParaRPr>
          </a:p>
          <a:p>
            <a:pPr indent="0" lvl="0" marL="0" rtl="0" algn="ctr">
              <a:spcBef>
                <a:spcPts val="0"/>
              </a:spcBef>
              <a:spcAft>
                <a:spcPts val="0"/>
              </a:spcAft>
              <a:buNone/>
            </a:pPr>
            <a:r>
              <a:rPr lang="es-419" sz="2400">
                <a:solidFill>
                  <a:srgbClr val="FFFFFF"/>
                </a:solidFill>
                <a:latin typeface="Oswald"/>
                <a:ea typeface="Oswald"/>
                <a:cs typeface="Oswald"/>
                <a:sym typeface="Oswald"/>
              </a:rPr>
              <a:t>Métricas de conversión.</a:t>
            </a:r>
            <a:endParaRPr sz="2400">
              <a:solidFill>
                <a:srgbClr val="FFFFFF"/>
              </a:solidFill>
              <a:latin typeface="Oswald"/>
              <a:ea typeface="Oswald"/>
              <a:cs typeface="Oswald"/>
              <a:sym typeface="Oswald"/>
            </a:endParaRPr>
          </a:p>
        </p:txBody>
      </p:sp>
      <p:sp>
        <p:nvSpPr>
          <p:cNvPr id="118" name="Google Shape;118;p19"/>
          <p:cNvSpPr/>
          <p:nvPr/>
        </p:nvSpPr>
        <p:spPr>
          <a:xfrm>
            <a:off x="510700" y="2349875"/>
            <a:ext cx="8074800" cy="1222800"/>
          </a:xfrm>
          <a:prstGeom prst="wedgeRoundRectCallout">
            <a:avLst>
              <a:gd fmla="val -7458" name="adj1"/>
              <a:gd fmla="val 78870"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Encuestas de apreciación de estética</a:t>
            </a:r>
            <a:endParaRPr sz="2400">
              <a:solidFill>
                <a:srgbClr val="FFFFFF"/>
              </a:solidFill>
              <a:latin typeface="Oswald"/>
              <a:ea typeface="Oswald"/>
              <a:cs typeface="Oswald"/>
              <a:sym typeface="Oswald"/>
            </a:endParaRPr>
          </a:p>
        </p:txBody>
      </p:sp>
      <p:sp>
        <p:nvSpPr>
          <p:cNvPr id="119" name="Google Shape;119;p19"/>
          <p:cNvSpPr/>
          <p:nvPr/>
        </p:nvSpPr>
        <p:spPr>
          <a:xfrm>
            <a:off x="510700" y="2349875"/>
            <a:ext cx="8074800" cy="1222800"/>
          </a:xfrm>
          <a:prstGeom prst="wedgeRoundRectCallout">
            <a:avLst>
              <a:gd fmla="val 36725" name="adj1"/>
              <a:gd fmla="val 79901"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Adhesión a estándares</a:t>
            </a:r>
            <a:endParaRPr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p:nvPr/>
        </p:nvSpPr>
        <p:spPr>
          <a:xfrm>
            <a:off x="5455600" y="4133167"/>
            <a:ext cx="1875000" cy="1546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Capacidad de recuperación</a:t>
            </a:r>
            <a:endParaRPr sz="2400">
              <a:solidFill>
                <a:schemeClr val="lt1"/>
              </a:solidFill>
              <a:latin typeface="Oswald"/>
              <a:ea typeface="Oswald"/>
              <a:cs typeface="Oswald"/>
              <a:sym typeface="Oswald"/>
            </a:endParaRPr>
          </a:p>
        </p:txBody>
      </p:sp>
      <p:sp>
        <p:nvSpPr>
          <p:cNvPr id="125" name="Google Shape;125;p20"/>
          <p:cNvSpPr/>
          <p:nvPr/>
        </p:nvSpPr>
        <p:spPr>
          <a:xfrm>
            <a:off x="1455900" y="2228733"/>
            <a:ext cx="1875000" cy="1546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Madurez</a:t>
            </a:r>
            <a:endParaRPr sz="2200">
              <a:solidFill>
                <a:schemeClr val="lt1"/>
              </a:solidFill>
              <a:latin typeface="Oswald"/>
              <a:ea typeface="Oswald"/>
              <a:cs typeface="Oswald"/>
              <a:sym typeface="Oswald"/>
            </a:endParaRPr>
          </a:p>
        </p:txBody>
      </p:sp>
      <p:sp>
        <p:nvSpPr>
          <p:cNvPr id="126" name="Google Shape;126;p20"/>
          <p:cNvSpPr/>
          <p:nvPr/>
        </p:nvSpPr>
        <p:spPr>
          <a:xfrm>
            <a:off x="5455600" y="2228733"/>
            <a:ext cx="1875000" cy="1546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Disponibilidad</a:t>
            </a:r>
            <a:endParaRPr sz="2400">
              <a:solidFill>
                <a:schemeClr val="lt1"/>
              </a:solidFill>
              <a:latin typeface="Oswald"/>
              <a:ea typeface="Oswald"/>
              <a:cs typeface="Oswald"/>
              <a:sym typeface="Oswald"/>
            </a:endParaRPr>
          </a:p>
        </p:txBody>
      </p:sp>
      <p:sp>
        <p:nvSpPr>
          <p:cNvPr id="127" name="Google Shape;127;p20"/>
          <p:cNvSpPr/>
          <p:nvPr/>
        </p:nvSpPr>
        <p:spPr>
          <a:xfrm>
            <a:off x="1455900" y="4133167"/>
            <a:ext cx="1875000" cy="1546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Tolerancia a fallos</a:t>
            </a:r>
            <a:endParaRPr sz="2400">
              <a:solidFill>
                <a:schemeClr val="lt1"/>
              </a:solidFill>
              <a:latin typeface="Oswald"/>
              <a:ea typeface="Oswald"/>
              <a:cs typeface="Oswald"/>
              <a:sym typeface="Oswald"/>
            </a:endParaRPr>
          </a:p>
        </p:txBody>
      </p:sp>
      <p:sp>
        <p:nvSpPr>
          <p:cNvPr id="128" name="Google Shape;128;p20"/>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3000"/>
              <a:t>Confiabilidad</a:t>
            </a:r>
            <a:endParaRPr sz="3000"/>
          </a:p>
        </p:txBody>
      </p:sp>
      <p:sp>
        <p:nvSpPr>
          <p:cNvPr id="129" name="Google Shape;129;p20"/>
          <p:cNvSpPr/>
          <p:nvPr/>
        </p:nvSpPr>
        <p:spPr>
          <a:xfrm>
            <a:off x="510700" y="4331075"/>
            <a:ext cx="8074800" cy="1222800"/>
          </a:xfrm>
          <a:prstGeom prst="wedgeRoundRectCallout">
            <a:avLst>
              <a:gd fmla="val 24525" name="adj1"/>
              <a:gd fmla="val -87195"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Cantidad de tiempo fuera de servicio</a:t>
            </a:r>
            <a:endParaRPr sz="2400">
              <a:solidFill>
                <a:srgbClr val="FFFFFF"/>
              </a:solidFill>
              <a:latin typeface="Oswald"/>
              <a:ea typeface="Oswald"/>
              <a:cs typeface="Oswald"/>
              <a:sym typeface="Oswald"/>
            </a:endParaRPr>
          </a:p>
        </p:txBody>
      </p:sp>
      <p:sp>
        <p:nvSpPr>
          <p:cNvPr id="130" name="Google Shape;130;p20"/>
          <p:cNvSpPr/>
          <p:nvPr/>
        </p:nvSpPr>
        <p:spPr>
          <a:xfrm>
            <a:off x="510700" y="4331075"/>
            <a:ext cx="8074800" cy="1222800"/>
          </a:xfrm>
          <a:prstGeom prst="wedgeRoundRectCallout">
            <a:avLst>
              <a:gd fmla="val -27561" name="adj1"/>
              <a:gd fmla="val -82062"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Tiempo medio entre averías</a:t>
            </a:r>
            <a:endParaRPr sz="2400">
              <a:solidFill>
                <a:srgbClr val="FFFFFF"/>
              </a:solidFill>
              <a:latin typeface="Oswald"/>
              <a:ea typeface="Oswald"/>
              <a:cs typeface="Oswald"/>
              <a:sym typeface="Oswald"/>
            </a:endParaRPr>
          </a:p>
        </p:txBody>
      </p:sp>
      <p:sp>
        <p:nvSpPr>
          <p:cNvPr id="131" name="Google Shape;131;p20"/>
          <p:cNvSpPr/>
          <p:nvPr/>
        </p:nvSpPr>
        <p:spPr>
          <a:xfrm>
            <a:off x="510700" y="2349875"/>
            <a:ext cx="8074800" cy="1222800"/>
          </a:xfrm>
          <a:prstGeom prst="wedgeRoundRectCallout">
            <a:avLst>
              <a:gd fmla="val -27755" name="adj1"/>
              <a:gd fmla="val 78678"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2400">
                <a:solidFill>
                  <a:srgbClr val="FFFFFF"/>
                </a:solidFill>
                <a:latin typeface="Oswald"/>
                <a:ea typeface="Oswald"/>
                <a:cs typeface="Oswald"/>
                <a:sym typeface="Oswald"/>
              </a:rPr>
              <a:t>Chaos testing</a:t>
            </a:r>
            <a:endParaRPr i="1" sz="2400">
              <a:solidFill>
                <a:srgbClr val="FFFFFF"/>
              </a:solidFill>
              <a:latin typeface="Oswald"/>
              <a:ea typeface="Oswald"/>
              <a:cs typeface="Oswald"/>
              <a:sym typeface="Oswald"/>
            </a:endParaRPr>
          </a:p>
        </p:txBody>
      </p:sp>
      <p:sp>
        <p:nvSpPr>
          <p:cNvPr id="132" name="Google Shape;132;p20"/>
          <p:cNvSpPr/>
          <p:nvPr/>
        </p:nvSpPr>
        <p:spPr>
          <a:xfrm>
            <a:off x="510700" y="2349875"/>
            <a:ext cx="8074800" cy="1222800"/>
          </a:xfrm>
          <a:prstGeom prst="wedgeRoundRectCallout">
            <a:avLst>
              <a:gd fmla="val 24719" name="adj1"/>
              <a:gd fmla="val 78678"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rgbClr val="FFFFFF"/>
                </a:solidFill>
                <a:latin typeface="Oswald"/>
                <a:ea typeface="Oswald"/>
                <a:cs typeface="Oswald"/>
                <a:sym typeface="Oswald"/>
              </a:rPr>
              <a:t>Tiempo medio hasta la recuperación</a:t>
            </a:r>
            <a:endParaRPr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p:nvPr/>
        </p:nvSpPr>
        <p:spPr>
          <a:xfrm>
            <a:off x="693900" y="2228733"/>
            <a:ext cx="1875000" cy="15468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Confidencialidad</a:t>
            </a:r>
            <a:endParaRPr sz="2200">
              <a:solidFill>
                <a:schemeClr val="lt1"/>
              </a:solidFill>
              <a:latin typeface="Oswald"/>
              <a:ea typeface="Oswald"/>
              <a:cs typeface="Oswald"/>
              <a:sym typeface="Oswald"/>
            </a:endParaRPr>
          </a:p>
        </p:txBody>
      </p:sp>
      <p:sp>
        <p:nvSpPr>
          <p:cNvPr id="138" name="Google Shape;138;p21"/>
          <p:cNvSpPr txBox="1"/>
          <p:nvPr>
            <p:ph type="title"/>
          </p:nvPr>
        </p:nvSpPr>
        <p:spPr>
          <a:xfrm>
            <a:off x="311700" y="593367"/>
            <a:ext cx="8520600" cy="7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br>
              <a:rPr lang="es-419" sz="3000"/>
            </a:br>
            <a:r>
              <a:rPr lang="es-419" sz="3000"/>
              <a:t>Seguridad</a:t>
            </a:r>
            <a:endParaRPr sz="3000"/>
          </a:p>
        </p:txBody>
      </p:sp>
      <p:sp>
        <p:nvSpPr>
          <p:cNvPr id="139" name="Google Shape;139;p21"/>
          <p:cNvSpPr/>
          <p:nvPr/>
        </p:nvSpPr>
        <p:spPr>
          <a:xfrm>
            <a:off x="6522400" y="2228733"/>
            <a:ext cx="1875000" cy="15468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Comprobación</a:t>
            </a:r>
            <a:endParaRPr sz="2400">
              <a:solidFill>
                <a:schemeClr val="lt1"/>
              </a:solidFill>
              <a:latin typeface="Oswald"/>
              <a:ea typeface="Oswald"/>
              <a:cs typeface="Oswald"/>
              <a:sym typeface="Oswald"/>
            </a:endParaRPr>
          </a:p>
          <a:p>
            <a:pPr indent="0" lvl="0" marL="0" rtl="0" algn="ctr">
              <a:spcBef>
                <a:spcPts val="0"/>
              </a:spcBef>
              <a:spcAft>
                <a:spcPts val="0"/>
              </a:spcAft>
              <a:buNone/>
            </a:pPr>
            <a:r>
              <a:rPr lang="es-419" sz="2400">
                <a:solidFill>
                  <a:schemeClr val="lt1"/>
                </a:solidFill>
                <a:latin typeface="Oswald"/>
                <a:ea typeface="Oswald"/>
                <a:cs typeface="Oswald"/>
                <a:sym typeface="Oswald"/>
              </a:rPr>
              <a:t>de Hechos</a:t>
            </a:r>
            <a:endParaRPr sz="2400">
              <a:solidFill>
                <a:schemeClr val="lt1"/>
              </a:solidFill>
              <a:latin typeface="Oswald"/>
              <a:ea typeface="Oswald"/>
              <a:cs typeface="Oswald"/>
              <a:sym typeface="Oswald"/>
            </a:endParaRPr>
          </a:p>
        </p:txBody>
      </p:sp>
      <p:sp>
        <p:nvSpPr>
          <p:cNvPr id="140" name="Google Shape;140;p21"/>
          <p:cNvSpPr/>
          <p:nvPr/>
        </p:nvSpPr>
        <p:spPr>
          <a:xfrm>
            <a:off x="693900" y="4133167"/>
            <a:ext cx="1875000" cy="1546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200">
                <a:solidFill>
                  <a:schemeClr val="lt1"/>
                </a:solidFill>
                <a:latin typeface="Oswald"/>
                <a:ea typeface="Oswald"/>
                <a:cs typeface="Oswald"/>
                <a:sym typeface="Oswald"/>
              </a:rPr>
              <a:t>Traza de responsabilidad</a:t>
            </a:r>
            <a:endParaRPr sz="2200">
              <a:solidFill>
                <a:schemeClr val="lt1"/>
              </a:solidFill>
              <a:latin typeface="Oswald"/>
              <a:ea typeface="Oswald"/>
              <a:cs typeface="Oswald"/>
              <a:sym typeface="Oswald"/>
            </a:endParaRPr>
          </a:p>
        </p:txBody>
      </p:sp>
      <p:sp>
        <p:nvSpPr>
          <p:cNvPr id="141" name="Google Shape;141;p21"/>
          <p:cNvSpPr/>
          <p:nvPr/>
        </p:nvSpPr>
        <p:spPr>
          <a:xfrm>
            <a:off x="6522400" y="4133167"/>
            <a:ext cx="1875000" cy="1546800"/>
          </a:xfrm>
          <a:prstGeom prst="rect">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Autenticidad</a:t>
            </a:r>
            <a:endParaRPr sz="2400">
              <a:solidFill>
                <a:schemeClr val="lt1"/>
              </a:solidFill>
              <a:latin typeface="Oswald"/>
              <a:ea typeface="Oswald"/>
              <a:cs typeface="Oswald"/>
              <a:sym typeface="Oswald"/>
            </a:endParaRPr>
          </a:p>
        </p:txBody>
      </p:sp>
      <p:sp>
        <p:nvSpPr>
          <p:cNvPr id="142" name="Google Shape;142;p21"/>
          <p:cNvSpPr/>
          <p:nvPr/>
        </p:nvSpPr>
        <p:spPr>
          <a:xfrm>
            <a:off x="3608150" y="3152833"/>
            <a:ext cx="1875000" cy="1546800"/>
          </a:xfrm>
          <a:prstGeom prst="rect">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419" sz="2400">
                <a:solidFill>
                  <a:schemeClr val="lt1"/>
                </a:solidFill>
                <a:latin typeface="Oswald"/>
                <a:ea typeface="Oswald"/>
                <a:cs typeface="Oswald"/>
                <a:sym typeface="Oswald"/>
              </a:rPr>
              <a:t>Integridad</a:t>
            </a:r>
            <a:endParaRPr sz="2400">
              <a:solidFill>
                <a:schemeClr val="lt1"/>
              </a:solidFill>
              <a:latin typeface="Oswald"/>
              <a:ea typeface="Oswald"/>
              <a:cs typeface="Oswald"/>
              <a:sym typeface="Oswald"/>
            </a:endParaRPr>
          </a:p>
        </p:txBody>
      </p:sp>
      <p:sp>
        <p:nvSpPr>
          <p:cNvPr id="143" name="Google Shape;143;p21"/>
          <p:cNvSpPr/>
          <p:nvPr/>
        </p:nvSpPr>
        <p:spPr>
          <a:xfrm>
            <a:off x="432225" y="2070875"/>
            <a:ext cx="8074800" cy="1222800"/>
          </a:xfrm>
          <a:prstGeom prst="wedgeRoundRectCallout">
            <a:avLst>
              <a:gd fmla="val -2490" name="adj1"/>
              <a:gd fmla="val -103850" name="adj2"/>
              <a:gd fmla="val 0" name="adj3"/>
            </a:avLst>
          </a:prstGeom>
          <a:solidFill>
            <a:schemeClr val="l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s-419" sz="2400">
                <a:solidFill>
                  <a:srgbClr val="FFFFFF"/>
                </a:solidFill>
                <a:latin typeface="Oswald"/>
                <a:ea typeface="Oswald"/>
                <a:cs typeface="Oswald"/>
                <a:sym typeface="Oswald"/>
              </a:rPr>
              <a:t>Penetration</a:t>
            </a:r>
            <a:r>
              <a:rPr i="1" lang="es-419" sz="2400">
                <a:solidFill>
                  <a:srgbClr val="FFFFFF"/>
                </a:solidFill>
                <a:latin typeface="Oswald"/>
                <a:ea typeface="Oswald"/>
                <a:cs typeface="Oswald"/>
                <a:sym typeface="Oswald"/>
              </a:rPr>
              <a:t> testing</a:t>
            </a:r>
            <a:endParaRPr i="1" sz="2400">
              <a:solidFill>
                <a:srgbClr val="FFFFFF"/>
              </a:solidFill>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