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9144000"/>
  <p:notesSz cx="6858000" cy="9144000"/>
  <p:embeddedFontLst>
    <p:embeddedFont>
      <p:font typeface="Average"/>
      <p:regular r:id="rId57"/>
    </p:embeddedFon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Average-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Oswald-bold.fntdata"/><Relationship Id="rId14" Type="http://schemas.openxmlformats.org/officeDocument/2006/relationships/slide" Target="slides/slide10.xml"/><Relationship Id="rId58"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illside.net/plop/2015/papers/riverhounds/17.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35e6167b_0_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35e616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335e6167b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35e6167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35e6167b_0_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35e6167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35e6167b_0_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35e6167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335e6167b_0_8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335e6167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335e6167b_0_9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35e6167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09ebe1a7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09ebe1a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09ebe1a7_0_8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09ebe1a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309ebe1a7_0_9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309ebe1a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09ebe1a7_0_10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09ebe1a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 lvl="0" marL="0" rtl="0" algn="l">
              <a:lnSpc>
                <a:spcPct val="115000"/>
              </a:lnSpc>
              <a:spcBef>
                <a:spcPts val="0"/>
              </a:spcBef>
              <a:spcAft>
                <a:spcPts val="0"/>
              </a:spcAft>
              <a:buNone/>
            </a:pPr>
            <a:r>
              <a:rPr lang="es-419" sz="1400"/>
              <a:t>Ping/echo. One component issues a ping and expects to receive back an echo, within a predefined time, from the component under scrutiny. This can be used within a group of components mutually responsible for one task. It can also used be used by clients to ensure that a server object and the communication path to the server are operating within the expected performance bounds. "Ping/echo" fault detectors can be organized in a hierarchy, in which a lowest-level detector pings the software processes with which it shares a processor, and the higher-level fault detectors ping lower-level ones. This uses less communications bandwidth than a remote fault detector that pings all processes.</a:t>
            </a:r>
            <a:endParaRPr sz="1400"/>
          </a:p>
          <a:p>
            <a:pPr indent="38100" lvl="0" marL="0" rtl="0" algn="l">
              <a:lnSpc>
                <a:spcPct val="115000"/>
              </a:lnSpc>
              <a:spcBef>
                <a:spcPts val="0"/>
              </a:spcBef>
              <a:spcAft>
                <a:spcPts val="0"/>
              </a:spcAft>
              <a:buNone/>
            </a:pPr>
            <a:r>
              <a:t/>
            </a:r>
            <a:endParaRPr sz="1400"/>
          </a:p>
          <a:p>
            <a:pPr indent="38100" lvl="0" marL="0" rtl="0" algn="l">
              <a:lnSpc>
                <a:spcPct val="115000"/>
              </a:lnSpc>
              <a:spcBef>
                <a:spcPts val="0"/>
              </a:spcBef>
              <a:spcAft>
                <a:spcPts val="0"/>
              </a:spcAft>
              <a:buNone/>
            </a:pPr>
            <a:r>
              <a:rPr lang="es-419" sz="1400"/>
              <a:t>Heartbeat (dead man timer). In this case one component emits a heartbeat message periodically and another component listens for it. If the heartbeat fails, the originating component is assumed to have failed and a fault correction component is notified. The heartbeat can also carry data. For example, an automated teller machine can periodically send the log of the last transaction to a server. This message not only acts as a heartbeat but also carries data to be processed.</a:t>
            </a:r>
            <a:endParaRPr sz="1400"/>
          </a:p>
          <a:p>
            <a:pPr indent="38100" lvl="0" marL="0" rtl="0" algn="l">
              <a:lnSpc>
                <a:spcPct val="115000"/>
              </a:lnSpc>
              <a:spcBef>
                <a:spcPts val="0"/>
              </a:spcBef>
              <a:spcAft>
                <a:spcPts val="0"/>
              </a:spcAft>
              <a:buNone/>
            </a:pPr>
            <a:r>
              <a:t/>
            </a:r>
            <a:endParaRPr sz="1400"/>
          </a:p>
          <a:p>
            <a:pPr indent="38100" lvl="0" marL="0" rtl="0" algn="l">
              <a:lnSpc>
                <a:spcPct val="115000"/>
              </a:lnSpc>
              <a:spcBef>
                <a:spcPts val="0"/>
              </a:spcBef>
              <a:spcAft>
                <a:spcPts val="0"/>
              </a:spcAft>
              <a:buNone/>
            </a:pPr>
            <a:r>
              <a:rPr lang="es-419" sz="1400"/>
              <a:t>Exceptions. One method for recognizing faults is to encounter an exception, which is raised when one of the fault classes we discussed in Chapter 4 is recognized. The exception handler typically executes in the same process that introduced the exception.</a:t>
            </a:r>
            <a:endParaRPr sz="1400"/>
          </a:p>
          <a:p>
            <a:pPr indent="38100" lvl="0" marL="0" rtl="0" algn="l">
              <a:lnSpc>
                <a:spcPct val="115000"/>
              </a:lnSpc>
              <a:spcBef>
                <a:spcPts val="0"/>
              </a:spcBef>
              <a:spcAft>
                <a:spcPts val="0"/>
              </a:spcAft>
              <a:buNone/>
            </a:pPr>
            <a:br>
              <a:rPr lang="es-419" sz="1400"/>
            </a:br>
            <a:r>
              <a:rPr lang="es-419" sz="1400"/>
              <a:t>The ping/echo and heartbeat tactics operate among distinct processes, and the exception tactic operates within a single process. The exception handler will usually perform a semantic transformation of the fault into a form that can be processed.</a:t>
            </a:r>
            <a:endParaRPr sz="14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06cf4060_0_11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06cf406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06cf4060_0_1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06cf406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 lvl="0" marL="0" rtl="0" algn="l">
              <a:lnSpc>
                <a:spcPct val="115000"/>
              </a:lnSpc>
              <a:spcBef>
                <a:spcPts val="0"/>
              </a:spcBef>
              <a:spcAft>
                <a:spcPts val="0"/>
              </a:spcAft>
              <a:buNone/>
            </a:pPr>
            <a:r>
              <a:rPr lang="es-419" sz="1400"/>
              <a:t>Ping/echo. One component issues a ping and expects to receive back an echo, within a predefined time, from the component under scrutiny. This can be used within a group of components mutually responsible for one task. It can also used be used by clients to ensure that a server object and the communication path to the server are operating within the expected performance bounds. "Ping/echo" fault detectors can be organized in a hierarchy, in which a lowest-level detector pings the software processes with which it shares a processor, and the higher-level fault detectors ping lower-level ones. This uses less communications bandwidth than a remote fault detector that pings all processes.</a:t>
            </a:r>
            <a:endParaRPr sz="1400"/>
          </a:p>
          <a:p>
            <a:pPr indent="38100" lvl="0" marL="0" rtl="0" algn="l">
              <a:lnSpc>
                <a:spcPct val="115000"/>
              </a:lnSpc>
              <a:spcBef>
                <a:spcPts val="0"/>
              </a:spcBef>
              <a:spcAft>
                <a:spcPts val="0"/>
              </a:spcAft>
              <a:buNone/>
            </a:pPr>
            <a:r>
              <a:t/>
            </a:r>
            <a:endParaRPr sz="1400"/>
          </a:p>
          <a:p>
            <a:pPr indent="38100" lvl="0" marL="0" rtl="0" algn="l">
              <a:lnSpc>
                <a:spcPct val="115000"/>
              </a:lnSpc>
              <a:spcBef>
                <a:spcPts val="0"/>
              </a:spcBef>
              <a:spcAft>
                <a:spcPts val="0"/>
              </a:spcAft>
              <a:buNone/>
            </a:pPr>
            <a:r>
              <a:rPr lang="es-419" sz="1400"/>
              <a:t>Heartbeat (dead man timer). In this case one component emits a heartbeat message periodically and another component listens for it. If the heartbeat fails, the originating component is assumed to have failed and a fault correction component is notified. The heartbeat can also carry data. For example, an automated teller machine can periodically send the log of the last transaction to a server. This message not only acts as a heartbeat but also carries data to be processed.</a:t>
            </a:r>
            <a:endParaRPr sz="1400"/>
          </a:p>
          <a:p>
            <a:pPr indent="38100" lvl="0" marL="0" rtl="0" algn="l">
              <a:lnSpc>
                <a:spcPct val="115000"/>
              </a:lnSpc>
              <a:spcBef>
                <a:spcPts val="0"/>
              </a:spcBef>
              <a:spcAft>
                <a:spcPts val="0"/>
              </a:spcAft>
              <a:buNone/>
            </a:pPr>
            <a:r>
              <a:t/>
            </a:r>
            <a:endParaRPr sz="1400"/>
          </a:p>
          <a:p>
            <a:pPr indent="38100" lvl="0" marL="0" rtl="0" algn="l">
              <a:lnSpc>
                <a:spcPct val="115000"/>
              </a:lnSpc>
              <a:spcBef>
                <a:spcPts val="0"/>
              </a:spcBef>
              <a:spcAft>
                <a:spcPts val="0"/>
              </a:spcAft>
              <a:buNone/>
            </a:pPr>
            <a:r>
              <a:rPr lang="es-419" sz="1400"/>
              <a:t>Exceptions. One method for recognizing faults is to encounter an exception, which is raised when one of the fault classes we discussed in Chapter 4 is recognized. The exception handler typically executes in the same process that introduced the exception.</a:t>
            </a:r>
            <a:endParaRPr sz="1400"/>
          </a:p>
          <a:p>
            <a:pPr indent="38100" lvl="0" marL="0" rtl="0" algn="l">
              <a:lnSpc>
                <a:spcPct val="115000"/>
              </a:lnSpc>
              <a:spcBef>
                <a:spcPts val="0"/>
              </a:spcBef>
              <a:spcAft>
                <a:spcPts val="0"/>
              </a:spcAft>
              <a:buNone/>
            </a:pPr>
            <a:br>
              <a:rPr lang="es-419" sz="1400"/>
            </a:br>
            <a:r>
              <a:rPr lang="es-419" sz="1400"/>
              <a:t>The ping/echo and heartbeat tactics operate among distinct processes, and the exception tactic operates within a single process. The exception handler will usually perform a semantic transformation of the fault into a form that can be processed.</a:t>
            </a:r>
            <a:endParaRPr sz="1400"/>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309ebe1a7_0_11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309ebe1a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 lvl="0" marL="0" rtl="0" algn="l">
              <a:lnSpc>
                <a:spcPct val="115000"/>
              </a:lnSpc>
              <a:spcBef>
                <a:spcPts val="0"/>
              </a:spcBef>
              <a:spcAft>
                <a:spcPts val="0"/>
              </a:spcAft>
              <a:buNone/>
            </a:pPr>
            <a:r>
              <a:rPr lang="es-419" sz="1400"/>
              <a:t>Fault recovery consists of preparing for recovery and making the system repair. Some preparation and repair tactics follow.</a:t>
            </a:r>
            <a:endParaRPr sz="1400"/>
          </a:p>
          <a:p>
            <a:pPr indent="3810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s-419" sz="1400"/>
              <a:t>Voting. Processes running on redundant processors each take equivalent input and compute a simple output value that is sent to a voter. If the voter detects deviant behavior from a single processor, it fails it. The voting algorithm can be "majority rules" or "preferred component" or some other algorithm. This method is used to correct faulty operation of algorithms or failure of a processor and is often used in control systems. If all of the processors utilize the same algorithms, the redundancy detects only a processor fault and not an algorithm fault. Thus, if the consequence of a failure is extreme, such as potential loss of life, the redundant components can be diverse.</a:t>
            </a:r>
            <a:endParaRPr sz="1400"/>
          </a:p>
          <a:p>
            <a:pPr indent="38100" lvl="0" marL="0" rtl="0" algn="l">
              <a:lnSpc>
                <a:spcPct val="115000"/>
              </a:lnSpc>
              <a:spcBef>
                <a:spcPts val="0"/>
              </a:spcBef>
              <a:spcAft>
                <a:spcPts val="0"/>
              </a:spcAft>
              <a:buNone/>
            </a:pPr>
            <a:r>
              <a:t/>
            </a:r>
            <a:endParaRPr sz="1400"/>
          </a:p>
          <a:p>
            <a:pPr indent="38100" lvl="0" marL="0" rtl="0" algn="l">
              <a:lnSpc>
                <a:spcPct val="115000"/>
              </a:lnSpc>
              <a:spcBef>
                <a:spcPts val="0"/>
              </a:spcBef>
              <a:spcAft>
                <a:spcPts val="0"/>
              </a:spcAft>
              <a:buNone/>
            </a:pPr>
            <a:r>
              <a:rPr lang="es-419" sz="1400"/>
              <a:t>One extreme of diversity is that the software for each redundant component is developed by different teams and executes on dissimilar platforms. Less extreme is to develop a single software component on dissimilar platforms. Diversity is expensive to develop and maintain and is used only in exceptional circumstances, such as the control of surfaces on aircraft. It is usually used for control systems in which the outputs to the voter are straightforward and easy to classify as equivalent or deviant, the computations are cyclic, and all redundant components receive equivalent inputs from sensors. Diversity has no downtime when a failure occurs since the voter continues to operate. Variations on this approach include the Simplex approach, which uses the results of a "preferred" component unless they deviate from those of a "trusted" component, to which it defers. Synchronization among the redundant components is automatic since they are all assumed to be computing on the same set of inputs in parallel.</a:t>
            </a:r>
            <a:endParaRPr sz="1400"/>
          </a:p>
          <a:p>
            <a:pPr indent="38100" lvl="0" marL="0" rtl="0" algn="l">
              <a:lnSpc>
                <a:spcPct val="115000"/>
              </a:lnSpc>
              <a:spcBef>
                <a:spcPts val="0"/>
              </a:spcBef>
              <a:spcAft>
                <a:spcPts val="0"/>
              </a:spcAft>
              <a:buNone/>
            </a:pPr>
            <a:r>
              <a:t/>
            </a:r>
            <a:endParaRPr sz="1400"/>
          </a:p>
          <a:p>
            <a:pPr indent="38100" lvl="0" marL="0" rtl="0" algn="l">
              <a:lnSpc>
                <a:spcPct val="115000"/>
              </a:lnSpc>
              <a:spcBef>
                <a:spcPts val="0"/>
              </a:spcBef>
              <a:spcAft>
                <a:spcPts val="0"/>
              </a:spcAft>
              <a:buNone/>
            </a:pPr>
            <a:r>
              <a:rPr lang="es-419" sz="1400"/>
              <a:t>Active redundancy (hot restart). All redundant components respond to events in parallel. Consequently, they are all in the same state. The response from only one component is used (usually the first to respond), and the rest are discarded. When a fault occurs, the downtime of systems using this tactic is usually milliseconds since the backup is current and the only time to recover is the switching time. Active redundancy is often used in a client/server configuration, such as database management systems, where quick responses are necessary even when a fault occurs. In a highly available distributed system, the redundancy may be in the communication paths. For example, it may be desirable to use a LAN with a number of parallel paths and place each redundant component in a separate path. In this case, a single bridge or path failure will not make all of the system's components unavailable.</a:t>
            </a:r>
            <a:endParaRPr sz="1400"/>
          </a:p>
          <a:p>
            <a:pPr indent="38100" lvl="0" marL="0" rtl="0" algn="l">
              <a:lnSpc>
                <a:spcPct val="115000"/>
              </a:lnSpc>
              <a:spcBef>
                <a:spcPts val="0"/>
              </a:spcBef>
              <a:spcAft>
                <a:spcPts val="0"/>
              </a:spcAft>
              <a:buNone/>
            </a:pPr>
            <a:r>
              <a:t/>
            </a:r>
            <a:endParaRPr sz="1400"/>
          </a:p>
          <a:p>
            <a:pPr indent="38100" lvl="0" marL="0" rtl="0" algn="l">
              <a:lnSpc>
                <a:spcPct val="115000"/>
              </a:lnSpc>
              <a:spcBef>
                <a:spcPts val="0"/>
              </a:spcBef>
              <a:spcAft>
                <a:spcPts val="0"/>
              </a:spcAft>
              <a:buNone/>
            </a:pPr>
            <a:r>
              <a:rPr lang="es-419" sz="1400"/>
              <a:t>Synchronization is performed by ensuring that all messages to any redundant component are sent to all redundant components. If communication has a possibility of being lost (because of noisy or overloaded communication lines), a reliable transmission protocol can be used to recover. A reliable transmission protocol requires all recipients to acknowledge receipt together with some integrity indication such as a checksum. If the sender cannot verify that all recipients have received the message, it will resend the message to those components not acknowledging receipt. The resending of unreceived messages (possibly over different communication paths) continues until the sender marks the recipient as out of service.</a:t>
            </a:r>
            <a:endParaRPr sz="1400"/>
          </a:p>
          <a:p>
            <a:pPr indent="38100" lvl="0" marL="0" rtl="0" algn="l">
              <a:lnSpc>
                <a:spcPct val="115000"/>
              </a:lnSpc>
              <a:spcBef>
                <a:spcPts val="0"/>
              </a:spcBef>
              <a:spcAft>
                <a:spcPts val="0"/>
              </a:spcAft>
              <a:buNone/>
            </a:pPr>
            <a:r>
              <a:t/>
            </a:r>
            <a:endParaRPr sz="1400"/>
          </a:p>
          <a:p>
            <a:pPr indent="38100" lvl="0" marL="0" rtl="0" algn="l">
              <a:lnSpc>
                <a:spcPct val="115000"/>
              </a:lnSpc>
              <a:spcBef>
                <a:spcPts val="0"/>
              </a:spcBef>
              <a:spcAft>
                <a:spcPts val="0"/>
              </a:spcAft>
              <a:buNone/>
            </a:pPr>
            <a:r>
              <a:rPr lang="es-419" sz="1400"/>
              <a:t>Passive redundancy (warm restart/dual redundancy/triple redundancy). One component (the primary) responds to events and informs the other components (the standbys) of state updates they must make. When a fault occurs, the system must first ensure that the backup state is sufficiently fresh before resuming services. This approach is also used in control systems, often when the inputs come over communication channels or from sensors and have to be switched from the primary to the backup on failure. Chapter 6, describing an air traffic control example, shows a system using it. In the air traffic control system, the secondary decides when to take over from the primary, but in other systems this decision can be done in other components. This tactic depends on the standby components taking over reliably. Forcing switchovers periodically—for example, once a day or once a week—increases the availability of the system. Some database systems force a switch with storage of every new data item. The new data item is stored in a shadow page and the old page becomes a backup for recovery. In this case, the downtime can usually be limited to seconds.</a:t>
            </a:r>
            <a:endParaRPr sz="1400"/>
          </a:p>
          <a:p>
            <a:pPr indent="38100" lvl="0" marL="0" rtl="0" algn="l">
              <a:lnSpc>
                <a:spcPct val="115000"/>
              </a:lnSpc>
              <a:spcBef>
                <a:spcPts val="0"/>
              </a:spcBef>
              <a:spcAft>
                <a:spcPts val="0"/>
              </a:spcAft>
              <a:buNone/>
            </a:pPr>
            <a:r>
              <a:t/>
            </a:r>
            <a:endParaRPr sz="1400"/>
          </a:p>
          <a:p>
            <a:pPr indent="38100" lvl="0" marL="0" rtl="0" algn="l">
              <a:lnSpc>
                <a:spcPct val="115000"/>
              </a:lnSpc>
              <a:spcBef>
                <a:spcPts val="0"/>
              </a:spcBef>
              <a:spcAft>
                <a:spcPts val="0"/>
              </a:spcAft>
              <a:buNone/>
            </a:pPr>
            <a:r>
              <a:rPr lang="es-419" sz="1400"/>
              <a:t>Synchronization is the responsibility of the primary component, which may use atomic broadcasts to the secondaries to guarantee synchronization.</a:t>
            </a:r>
            <a:endParaRPr sz="1400"/>
          </a:p>
          <a:p>
            <a:pPr indent="3810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s-419" sz="1400"/>
              <a:t>Spare. A standby spare computing platform is configured to replace many different failed components. It must be rebooted to the appropriate software configuration and have its state initialized when a failure occurs. Making a checkpoint of the system state to a persistent device periodically and logging all state changes to a persistent device allows for the spare to be set to the appropriate state. This is often used as the standby client workstation, where the user can move when a failure occurs. The downtime for this tactic is usually minutes.</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309ebe1a7_0_1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309ebe1a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400">
                <a:solidFill>
                  <a:srgbClr val="37474F"/>
                </a:solidFill>
              </a:rPr>
              <a:t>There are tactics for repair that rely on component reintroduction. When a redundant component fails, it may be reintroduced after it has been corrected. Such tactics are shadow operation, state resynchronization, and rollback.</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Shadow operation. A previously failed component may be run in "shadow mode" for a short time to make sure that it mimics the behavior of the working components before restoring it to service.</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State resynchronization. The passive and active redundancy tactics require the component being restored to have its state upgraded before its return to service. The updating approach will depend on the downtime that can be sustained, the size of the update, and the number of messages required for the update. A single message containing the state is preferable, if possible. Incremental state upgrades, with periods of service between increments, lead to complicated software.</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Checkpoint/rollback. A checkpoint is a recording of a consistent state created either periodically or in response to specific events. Sometimes a system fails in an unusual manner, with a detectably inconsistent state. In this case, the system should be restored using a previous checkpoint of a consistent state and a log of the transactions that occurred since the snapshot was taken.</a:t>
            </a:r>
            <a:endParaRPr sz="1400">
              <a:solidFill>
                <a:srgbClr val="37474F"/>
              </a:solidFill>
            </a:endParaRPr>
          </a:p>
          <a:p>
            <a:pPr indent="749300" lvl="0" marL="0" rtl="0" algn="l">
              <a:lnSpc>
                <a:spcPct val="115000"/>
              </a:lnSpc>
              <a:spcBef>
                <a:spcPts val="0"/>
              </a:spcBef>
              <a:spcAft>
                <a:spcPts val="0"/>
              </a:spcAft>
              <a:buNone/>
            </a:pPr>
            <a:r>
              <a:t/>
            </a:r>
            <a:endParaRPr sz="1400">
              <a:solidFill>
                <a:srgbClr val="37474F"/>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09ebe1a7_0_13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309ebe1a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400">
                <a:solidFill>
                  <a:srgbClr val="37474F"/>
                </a:solidFill>
              </a:rPr>
              <a:t>The following are some fault prevention tactics.</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Removal from service. This tactic removes a component of the system from operation to undergo some activities to prevent anticipated failures. One example is rebooting a component to prevent memory leaks from causing a failure. If this removal from service is automatic, an architectural strategy can be designed to support it. If it is manual, the system must be designed to support it.</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Transactions. A transaction is the bundling of several sequential steps such that the entire bundle can be undone at once. Transactions are used to prevent any data from being affected if one step in a process fails and also to prevent collisions among several simultaneous threads accessing the same data.</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Process monitor. Once a fault in a process has been detected, a monitoring process can delete the nonperforming process and create a new instance of it, initialized to some appropriate state as in the spare tactic</a:t>
            </a:r>
            <a:endParaRPr sz="1400">
              <a:solidFill>
                <a:srgbClr val="37474F"/>
              </a:solidFill>
            </a:endParaRPr>
          </a:p>
          <a:p>
            <a:pPr indent="0" lvl="0" marL="0" rtl="0" algn="l">
              <a:spcBef>
                <a:spcPts val="0"/>
              </a:spcBef>
              <a:spcAft>
                <a:spcPts val="0"/>
              </a:spcAft>
              <a:buNone/>
            </a:pPr>
            <a:r>
              <a:t/>
            </a:r>
            <a:endParaRPr sz="1400">
              <a:solidFill>
                <a:srgbClr val="37474F"/>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09ebe1a7_0_14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09ebe1a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09ebe1a7_0_1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09ebe1a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400"/>
              <a:t>LOCALIZE MODIFICATIONS</a:t>
            </a:r>
            <a:endParaRPr b="1" sz="1400"/>
          </a:p>
          <a:p>
            <a:pPr indent="0" lvl="0" marL="0" rtl="0" algn="l">
              <a:lnSpc>
                <a:spcPct val="115000"/>
              </a:lnSpc>
              <a:spcBef>
                <a:spcPts val="0"/>
              </a:spcBef>
              <a:spcAft>
                <a:spcPts val="0"/>
              </a:spcAft>
              <a:buNone/>
            </a:pPr>
            <a:r>
              <a:rPr lang="es-419" sz="1400"/>
              <a:t>Although there is not necessarily a precise relationship between the number of modules affected by a set of changes and the cost of implementing those changes, restricting modifications to a small set of modules will generally reduce the cost. The goal of tactics in this set is to assign responsibilities to modules during design such that anticipated changes will be limited in scope.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s-419" sz="1400"/>
              <a:t>PREVENT RIPPLE EFFECTS</a:t>
            </a:r>
            <a:endParaRPr b="1" sz="1400"/>
          </a:p>
          <a:p>
            <a:pPr indent="0" lvl="0" marL="0" rtl="0" algn="l">
              <a:lnSpc>
                <a:spcPct val="115000"/>
              </a:lnSpc>
              <a:spcBef>
                <a:spcPts val="0"/>
              </a:spcBef>
              <a:spcAft>
                <a:spcPts val="0"/>
              </a:spcAft>
              <a:buNone/>
            </a:pPr>
            <a:r>
              <a:rPr lang="es-419" sz="1400"/>
              <a:t>A ripple effect from a modification is the necessity of making changes to modules not directly affected by it. For instance, if module A is changed to accomplish a particular modification, then module B is changed only because of the change to module A. B has to be modified because it depends, in some sense, on A.</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rPr b="1" lang="es-419" sz="1400"/>
              <a:t>DEFER BINDING TIME</a:t>
            </a:r>
            <a:endParaRPr b="1" sz="1400"/>
          </a:p>
          <a:p>
            <a:pPr indent="0" lvl="0" marL="0" rtl="0" algn="l">
              <a:lnSpc>
                <a:spcPct val="115000"/>
              </a:lnSpc>
              <a:spcBef>
                <a:spcPts val="0"/>
              </a:spcBef>
              <a:spcAft>
                <a:spcPts val="0"/>
              </a:spcAft>
              <a:buNone/>
            </a:pPr>
            <a:r>
              <a:rPr lang="es-419" sz="1400"/>
              <a:t>The two tactic categories we have discussed thus far are designed to minimize the number of modules that require changing to implement modifications. Our modifiability scenarios include two elements that are not satisfied by reducing the number of modules to be changed—time to deploy and allowing non-developers to make changes. Deferring binding time supports both of those scenarios at the cost of requiring additional infrastructure to support the late binding.</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0f1d67a4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10f1d67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400">
                <a:solidFill>
                  <a:srgbClr val="37474F"/>
                </a:solidFill>
              </a:rPr>
              <a:t>Maintain semantic coherence. Semantic coherence refers to the relationships among responsibilities in a module. The goal is to ensure that all of these responsibilities work together without excessive reliance on other modules. Achievement of this goal comes from choosing responsibilities that have semantic coherence. Coupling and cohesion metrics are an attempt to measure semantic coherence, but they are missing the context of a change. Instead, semantic coherence should be measured against a set of anticipated changes. </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One subtactic is to abstract common services. Providing common services through specialized modules is usually viewed as supporting re-use. This is correct, but abstracting common services also supports modifiability. If common services have been abstracted, modifications to them will need to be made only once rather than in each module where the services are used. Furthermore, modification to the modules using those services will not impact other users. This tactic, then, supports not only localizing modifications but also the prevention of ripple effects. Examples of abstracting common services are the use of application frameworks and the use of other middleware software.</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Anticipate expected changes. Considering the set of envisioned changes provides a way to evaluate a particular assignment of responsibilities. The basic question is "For each change, does the proposed decomposition limit the set of modules that need to be modified to accomplish it?" An associated question is "Do fundamentally different changes affect the same modules?" How is this different from semantic coherence? Assigning responsibilities based on semantic coherence assumes that expected changes will be semantically coherent. The tactic of anticipating expected changes does not concern itself with the coherence of a module's responsibilities but rather with minimizing the effects of the changes. In reality this tactic is difficult to use by itself since it is not possible to anticipate all changes. For that reason, it is usually used in conjunction with semantic coherence.</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Generalize the module. Making a module more general allows it to compute a broader range of functions based on input. The input can be thought of as defining a language for the module, which can be as simple as making constants input parameters or as complicated as implementing the module as an interpreter and making the input parameters be a program in the interpreter's language. The more general a module, the more likely that requested changes can be made by adjusting the input language rather than by modifying the module.</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Limit possible options. Modifications, especially within a product line, may be far ranging and hence affect many modules. Restricting the possible options will reduce the effect of these modifications. For example, a variation point in a product line may be allowing for a change of processor. Restricting processor changes to members of the same family limits the possible options.</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309ebe1a7_0_1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309ebe1a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400">
                <a:solidFill>
                  <a:srgbClr val="37474F"/>
                </a:solidFill>
              </a:rPr>
              <a:t>We begin our discussion of the ripple effect by discussing the various types of dependencies that one module can have on another. We identify eight types:</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1. Syntax of</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data. For B to compile (or execute) correctly, the type (or format) of the data that is produced by A and consumed by B must be consistent with the type (or format) of data assumed by B.</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service. For B to compile and execute correctly, the signature of services provided by A and invoked by B must be consistent with the assumptions of B.</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2. Semantics of</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data. For B to execute correctly, the semantics of the data produced by A and consumed by B must be consistent with the assumptions of B.</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service. For B to execute correctly, the semantics of the services produced by A and used by B must be consistent with the assumptions of B.</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3. Sequence of</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data. For B to execute correctly, it must receive the data produced by A in a fixed sequence. For example, a data packet's header must precede its body in order of reception (as opposed to protocols that have the sequence number built into the data).</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control. For B to execute correctly, A must have executed previously within certain timing constraints. For example, A must have executed no longer than 5ms before B executes.</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4. Identity of an interface of A. A may have multiple interfaces. For B to compile and execute correctly, the identity (name or handle) of the interface must be consistent with the assumptions of B.</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5. Location of A (runtime). For B to execute correctly, the runtime location of A must be consistent with the assumptions of B. For example, B may assume that A is located in a different process on the same processor.</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6. Quality of service/data provided by A. For B to execute correctly, some property involving the quality of the data or service provided by A must be consistent with B's assumptions. For example, data provided by a particular sensor must have a certain accuracy in order for the algorithms of B to work correctly.</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7. Existence of A. For B to execute correctly, A must exist. For example, if B is requesting a service from an object A, and A does not exist and cannot be dynamically created, then B will not execute correctly.</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8. Resource behavior of A. For B to execute correctly, the resource behavior of A must be consistent with B's assumptions. This can be either resource usage of A (A uses the same memory as B) or resource ownership (B reserves a resource that A believes it owns).</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With this understanding of dependency types, we can now discuss tactics available to the architect for preventing the ripple effect for certain types.</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Notice that none of our tactics necessarily prevent the ripple of semantic changes. We begin with discussion of those that are relevant to the interfaces of a particular module—information hiding and maintaining existing interfaces—and follow with one that breaks a dependency chain—use of an intermediary.</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Hide information. Information hiding is the decomposition of the responsibilities for an entity (a system or some decomposition of a system) into smaller pieces and choosing which information to make private and which to make public. The public responsibilities are available through specified interfaces. The goal is to isolate changes within one module and prevent changes from propagating to others. This is the oldest technique for preventing changes from propagating. It is strongly related to "anticipate expected changes" because it uses those changes as the basis for decomposition.</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Maintain existing interfaces. If B depends on the name and signature of an interface of A, maintaining this interface and its syntax allows B to remain unchanged. Of course, this tactic will not necessarily work if B has a semantic dependency on A, since changes to the meaning of data and services are difficult to mask. Also, it is difficult to mask dependencies on quality of data or quality of service, resource usage, or resource ownership. Interface stability can also be achieved by separating the interface from the implementation. This allows the creation of abstract interfaces that mask variations. Variations can be embodied within the existing responsibilities, or they can be embodied by replacing one implementation of a module with another.</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Patterns that implement this tactic include</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adding interfaces. Most programming languages allow multiple interfaces. Newly visible services or data can be made available through new interfaces, allowing existing interfaces to remain unchanged and provide the same signature.</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adding adapter. Add an adapter to A that wraps A and provides the signature of the original A.</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providing a stub A. If the modification calls for the deletion of A, then providing a stub for A will allow B to remain unchanged if B depends only on A's signature.</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Restrict communication paths. Restrict the modules with which a given module shares data. That is, reduce the number of modules that consume data produced by the given module and the number of modules that produce data consumed by it. This will reduce the ripple effect since data production/consumption introduces dependencies that cause ripples. Chapter 8 (Flight Simulation) discusses a pattern that uses this tactic.</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Use an intermediary. If B has any type of dependency on A other than semantic, it is possible to insert an intermediary between B and A that manages activities associated with the dependency. All of these intermediaries go by different names, but we will discuss each in terms of the dependency types we have enumerated. As before, in the worst case, an intermediary cannot compensate for semantic changes. </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The intermediaries are</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data (syntax). Repositories (both blackboard and passive) act as intermediaries between the producer and consumer of data. The repositories can convert the syntax produced by A into that assumed by B. Some publish/subscribe patterns (those that have data flowing through a central component) can also convert the syntax into that assumed by B. The MVC and PAC patterns convert data in one formalism (input or output device) into another (that used by the model in MVC or the abstraction in PAC).</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service (syntax). The facade, bridge, mediator, strategy, proxy, and factory patterns all provide intermediaries that convert the syntax of a service from one form into another. Hence, they can all be used to prevent changes in A from propagating to B.</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identity of an interface of A. A broker pattern can be used to mask changes in the identity of an interface. If B depends on the identity of an interface of A and that identity changes, by adding that identity to the broker and having the broker make the connection to the new identity of A, B can remain unchanged.</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location of A (runtime). A name server enables the location of A to be changed without affecting B. A is responsible for registering its current location with the name server, and B retrieves that location from the name server.</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resource behavior of A or resource controlled by A. A resource manager is an intermediary that is responsible for resource allocation. Certain resource managers (e.g., those based on Rate Monotonic Analysis in real-time systems) can guarantee the satisfaction of all requests within certain constraints. A, of course, must give up control of the resource to the resource manager.</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    - existence of A. The factory pattern has the ability to create instances as needed, and thus the dependence of B on the existence of A is satisfied by actions of the factory.</a:t>
            </a:r>
            <a:endParaRPr sz="1400">
              <a:solidFill>
                <a:srgbClr val="37474F"/>
              </a:solidFill>
            </a:endParaRPr>
          </a:p>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309ebe1a7_0_1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309ebe1a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400">
                <a:solidFill>
                  <a:srgbClr val="37474F"/>
                </a:solidFill>
              </a:rPr>
              <a:t>Decisions can be bound into the executing system at various times. We discuss those that affect deployment time. The deployment of a system is dictated by some process. When a modification is made by the developer, there is usually a testing and distribution process that determines the time lag between the making of the change and the availability of that change to the end user. Binding at runtime means that the system has been prepared for that binding and all of the testing and distribution steps have been completed. Deferring binding time also supports allowing the end user or system administrator to make settings or provide input that affects behavior.</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Many tactics are intended to have impact at loadtime or runtime, such as the following.</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Runtime registration supports plug-and-play operation at the cost of additional overhead to manage the registration. Publish/subscribe registration, for example, can be implemented at either runtime or load time.</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Configuration files are intended to set parameters at startup.</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Polymorphism allows late binding of method calls.</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Component replacement allows load time binding.</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Adherence to defined protocols allows runtime binding of independent processes.</a:t>
            </a:r>
            <a:endParaRPr sz="1400">
              <a:solidFill>
                <a:srgbClr val="37474F"/>
              </a:solidFill>
            </a:endParaRPr>
          </a:p>
          <a:p>
            <a:pPr indent="0" lvl="0" marL="0" rtl="0" algn="l">
              <a:spcBef>
                <a:spcPts val="0"/>
              </a:spcBef>
              <a:spcAft>
                <a:spcPts val="0"/>
              </a:spcAft>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309ebe1a7_0_19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309ebe1a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309ebe1a7_0_5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09ebe1a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09ebe1a7_0_20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309ebe1a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t>RESOURCE DEMAND</a:t>
            </a:r>
            <a:br>
              <a:rPr lang="es-419" sz="1400"/>
            </a:br>
            <a:r>
              <a:rPr lang="es-419" sz="1400"/>
              <a:t>Event streams are the source of resource demand. Two characteristics of demand are the time between events in a resource stream (how often a request is made in a stream) and how much of a resource is consumed by each request.</a:t>
            </a:r>
            <a:endParaRPr sz="1400"/>
          </a:p>
          <a:p>
            <a:pPr indent="0" lvl="0" marL="0" rtl="0" algn="l">
              <a:spcBef>
                <a:spcPts val="0"/>
              </a:spcBef>
              <a:spcAft>
                <a:spcPts val="0"/>
              </a:spcAft>
              <a:buNone/>
            </a:pPr>
            <a:r>
              <a:t/>
            </a:r>
            <a:endParaRPr sz="1400"/>
          </a:p>
          <a:p>
            <a:pPr indent="0" lvl="0" marL="0" rtl="0" algn="l">
              <a:lnSpc>
                <a:spcPct val="115000"/>
              </a:lnSpc>
              <a:spcBef>
                <a:spcPts val="0"/>
              </a:spcBef>
              <a:spcAft>
                <a:spcPts val="0"/>
              </a:spcAft>
              <a:buNone/>
            </a:pPr>
            <a:r>
              <a:rPr lang="es-419" sz="1400"/>
              <a:t>RESOURCE MANAGEMENT</a:t>
            </a:r>
            <a:endParaRPr sz="1400"/>
          </a:p>
          <a:p>
            <a:pPr indent="0" lvl="0" marL="0" rtl="0" algn="l">
              <a:lnSpc>
                <a:spcPct val="115000"/>
              </a:lnSpc>
              <a:spcBef>
                <a:spcPts val="0"/>
              </a:spcBef>
              <a:spcAft>
                <a:spcPts val="0"/>
              </a:spcAft>
              <a:buNone/>
            </a:pPr>
            <a:r>
              <a:rPr lang="es-419" sz="1400"/>
              <a:t>Even though the demand for resources may not be controllable, the management of these resources affects response times. Some resource management tactics are:</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rPr lang="es-419" sz="1400"/>
              <a:t>RESOURCE ARBITRATION</a:t>
            </a:r>
            <a:endParaRPr sz="1400"/>
          </a:p>
          <a:p>
            <a:pPr indent="0" lvl="0" marL="0" rtl="0" algn="l">
              <a:spcBef>
                <a:spcPts val="0"/>
              </a:spcBef>
              <a:spcAft>
                <a:spcPts val="0"/>
              </a:spcAft>
              <a:buNone/>
            </a:pPr>
            <a:r>
              <a:rPr lang="es-419" sz="1400"/>
              <a:t>Whenever there is contention for a resource, the resource must be scheduled. Processors are scheduled, buffers are scheduled, and networks are scheduled. The architect's goal is to understand the characteristics of each resource's use and choose the scheduling strategy that is compatible with it.</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0f1d67a4_0_1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10f1d67a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t>Increase computational efficiency. One step in the processing of an event or a message is applying some algorithm. Improving the algorithms used in critical areas will decrease latency. Sometimes one resource can be traded for another. For example, intermediate data may be kept in a repository or it may be regenerated depending on time and space resource availability. This tactic is usually applied to the processor but is also effective when applied to other resources such as a disk.</a:t>
            </a:r>
            <a:endParaRPr sz="1400"/>
          </a:p>
          <a:p>
            <a:pPr indent="0" lvl="0" marL="0" rtl="0" algn="l">
              <a:spcBef>
                <a:spcPts val="0"/>
              </a:spcBef>
              <a:spcAft>
                <a:spcPts val="0"/>
              </a:spcAft>
              <a:buNone/>
            </a:pPr>
            <a:br>
              <a:rPr lang="es-419" sz="1400"/>
            </a:br>
            <a:r>
              <a:rPr lang="es-419" sz="1400"/>
              <a:t>Reduce computational overhead. If there is no request for a resource, processing needs are reduced. InChapter 17, we will see an example of using Java classes rather than Remote Method Invocation (RMI) because the former reduces communication requirements. The use of intermediaries (so important for modifiability) increases the resources consumed in processing an event stream, and so removing them improves latency. This is a classic modifiability/performance tradeoff.</a:t>
            </a:r>
            <a:endParaRPr sz="1400"/>
          </a:p>
          <a:p>
            <a:pPr indent="0" lvl="0" marL="0" rtl="0" algn="l">
              <a:spcBef>
                <a:spcPts val="0"/>
              </a:spcBef>
              <a:spcAft>
                <a:spcPts val="0"/>
              </a:spcAft>
              <a:buNone/>
            </a:pPr>
            <a:br>
              <a:rPr lang="es-419" sz="1400"/>
            </a:br>
            <a:r>
              <a:rPr lang="es-419" sz="1400"/>
              <a:t>Another tactic for reducing latency is to reduce the number of events processed. This can be done in one of two fashions.</a:t>
            </a:r>
            <a:br>
              <a:rPr lang="es-419" sz="1400"/>
            </a:br>
            <a:endParaRPr sz="1400"/>
          </a:p>
          <a:p>
            <a:pPr indent="0" lvl="0" marL="0" rtl="0" algn="l">
              <a:spcBef>
                <a:spcPts val="0"/>
              </a:spcBef>
              <a:spcAft>
                <a:spcPts val="0"/>
              </a:spcAft>
              <a:buNone/>
            </a:pPr>
            <a:r>
              <a:rPr lang="es-419" sz="1400"/>
              <a:t>Manage event rate. If it is possible to reduce the sampling frequency at which environmental variables are monitored, demand can be reduced. Sometimes this is possible if the system was overengineered. Other times an unnecessarily high sampling rate is used to establish harmonic periods between multiple streams. That is, some stream or streams of events are oversampled so that they can be synchronized.</a:t>
            </a:r>
            <a:br>
              <a:rPr lang="es-419" sz="1400"/>
            </a:br>
            <a:endParaRPr sz="1400"/>
          </a:p>
          <a:p>
            <a:pPr indent="0" lvl="0" marL="0" rtl="0" algn="l">
              <a:spcBef>
                <a:spcPts val="0"/>
              </a:spcBef>
              <a:spcAft>
                <a:spcPts val="0"/>
              </a:spcAft>
              <a:buNone/>
            </a:pPr>
            <a:r>
              <a:rPr lang="es-419" sz="1400"/>
              <a:t>Control frequency of sampling. If there is no control over the arrival of externally generated events, queued requests can be sampled at a lower frequency, possibly resulting in the loss of requests.</a:t>
            </a:r>
            <a:br>
              <a:rPr lang="es-419" sz="1400"/>
            </a:br>
            <a:endParaRPr sz="1400"/>
          </a:p>
          <a:p>
            <a:pPr indent="0" lvl="0" marL="0" rtl="0" algn="l">
              <a:spcBef>
                <a:spcPts val="0"/>
              </a:spcBef>
              <a:spcAft>
                <a:spcPts val="0"/>
              </a:spcAft>
              <a:buNone/>
            </a:pPr>
            <a:r>
              <a:rPr lang="es-419" sz="1400"/>
              <a:t>Other tactics for reducing or managing demand involve controlling the use of resources.</a:t>
            </a:r>
            <a:br>
              <a:rPr lang="es-419" sz="1400"/>
            </a:br>
            <a:endParaRPr sz="1400"/>
          </a:p>
          <a:p>
            <a:pPr indent="0" lvl="0" marL="0" rtl="0" algn="l">
              <a:spcBef>
                <a:spcPts val="0"/>
              </a:spcBef>
              <a:spcAft>
                <a:spcPts val="0"/>
              </a:spcAft>
              <a:buNone/>
            </a:pPr>
            <a:r>
              <a:rPr lang="es-419" sz="1400"/>
              <a:t>Bound execution times. Place a limit on how much execution time is used to respond to an event. Sometimes this makes sense and sometimes it does not. For iterative, data-dependent algorithms, limiting the number of iterations is a method for bounding execution times.</a:t>
            </a:r>
            <a:br>
              <a:rPr lang="es-419" sz="1400"/>
            </a:br>
            <a:r>
              <a:rPr lang="es-419" sz="1400"/>
              <a:t>Bound queue sizes. This controls the maximum number of queued arrivals and consequently the resources used to process the arrivals.</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309ebe1a7_0_21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09ebe1a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RESOURCE MANAGEMENT</a:t>
            </a:r>
            <a:endParaRPr/>
          </a:p>
          <a:p>
            <a:pPr indent="0" lvl="0" marL="0" rtl="0" algn="l">
              <a:lnSpc>
                <a:spcPct val="115000"/>
              </a:lnSpc>
              <a:spcBef>
                <a:spcPts val="0"/>
              </a:spcBef>
              <a:spcAft>
                <a:spcPts val="0"/>
              </a:spcAft>
              <a:buNone/>
            </a:pPr>
            <a:r>
              <a:rPr lang="es-419"/>
              <a:t>Even though the demand for resources may not be controllable, the management of these resources affects response times. Some resource management tactics are: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Introduce concurrency. If requests can be processed in parallel, the blocked time can be reduced. Concurrency can be introduced by processing different streams of events on different threads or by creating additional threads to process different sets of activities. Once concurrency has been introduced, appropriately allocating the threads to resources (load balancing) is important in order to maximally exploit the concurrency.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Maintain multiple copies of either data or computations. Clients in a client-server pattern are replicas of the computation. The purpose of replicas is to reduce the contention that would occur if all computations took place on a central server. Caching is a tactic in which data is replicated, either on different speed repositories or on separate repositories, to reduce contention. Since the data being cached is usually a copy of existing data, keeping the copies consistent and synchronized becomes a responsibility that the system must assume.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Increase available resources. Faster processors, additional processors, additional memory, and faster networks all have the potential for reducing latency. Cost is usually a consideration in the choice of resources, but increasing the resources is definitely a tactic to reduce latency.</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309ebe1a7_0_22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309ebe1a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solidFill>
                  <a:srgbClr val="37474F"/>
                </a:solidFill>
              </a:rPr>
              <a:t>RESOURCE ARBITRATION</a:t>
            </a:r>
            <a:endParaRPr sz="1400">
              <a:solidFill>
                <a:srgbClr val="37474F"/>
              </a:solidFill>
            </a:endParaRPr>
          </a:p>
          <a:p>
            <a:pPr indent="0" lvl="0" marL="0" rtl="0" algn="l">
              <a:spcBef>
                <a:spcPts val="0"/>
              </a:spcBef>
              <a:spcAft>
                <a:spcPts val="0"/>
              </a:spcAft>
              <a:buNone/>
            </a:pPr>
            <a:r>
              <a:t/>
            </a:r>
            <a:endParaRPr sz="1400">
              <a:solidFill>
                <a:srgbClr val="37474F"/>
              </a:solidFill>
            </a:endParaRPr>
          </a:p>
          <a:p>
            <a:pPr indent="0" lvl="0" marL="0" rtl="0" algn="l">
              <a:spcBef>
                <a:spcPts val="0"/>
              </a:spcBef>
              <a:spcAft>
                <a:spcPts val="0"/>
              </a:spcAft>
              <a:buNone/>
            </a:pPr>
            <a:r>
              <a:rPr lang="es-419" sz="1400">
                <a:solidFill>
                  <a:srgbClr val="37474F"/>
                </a:solidFill>
              </a:rPr>
              <a:t>Whenever there is contention for a resource, the resource must be scheduled. Processors are scheduled, buffers are scheduled, and networks are scheduled. The architect's goal is to understand the characteristics of each resource's use and choose the scheduling strategy that is compatible with it.</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A scheduling policy conceptually has two parts: a priority assignment and dispatching. All scheduling policies assign priorities. In some cases the assignment is as simple as first-in/first-out. In other cases, it can be tied to the deadline of the request or its semantic importance. Competing criteria for scheduling include optimal resource usage, request importance, minimizing the number of resources used, minimizing latency, maximizing throughput, preventing starvation to ensure fairness, and so forth. The architect needs to be aware of these possibly conflicting criteria and the effect that the chosen tactic has on meeting them.</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A high-priority event stream can be dispatched only if the resource to which it is being assigned is available. Sometimes this depends on pre-empting the current user of the resource. Possible preemption options are as follows: can occur anytime; can occur only at specific pre-emption points; and executing processes cannot be pre-empted. Some common scheduling policies are:</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1. First-in/First-out. FIFO queues treat all requests for resources as equals and satisfy them in turn. One possibility with a FIFO queue is that one request will be stuck behind another one that takes a long time to generate a response. As long as all of the requests are truly equal, this is not a problem, but if some requests are of higher priority than others, it is problematic.</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2. Fixed-priority scheduling. Fixed-priority scheduling assigns each source of resource requests a particular priority and assigns the resources in that priority order. This strategy insures better service for higher-priority requests but admits the possibility of a low-priority, but important, request taking an arbitrarily long time to be serviced because it is stuck behind a series of higher-priority requests. Three common prioritization strategies are</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  - semantic importance. Each stream is assigned a priority statically according to some domain characteristic of the task that generates it. This type of scheduling is used in mainframe systems where the domain characteristic is the time of task initiation.</a:t>
            </a:r>
            <a:br>
              <a:rPr lang="es-419" sz="1400">
                <a:solidFill>
                  <a:srgbClr val="37474F"/>
                </a:solidFill>
              </a:rPr>
            </a:br>
            <a:r>
              <a:rPr lang="es-419" sz="1400">
                <a:solidFill>
                  <a:srgbClr val="37474F"/>
                </a:solidFill>
              </a:rPr>
              <a:t>  </a:t>
            </a:r>
            <a:endParaRPr sz="1400">
              <a:solidFill>
                <a:srgbClr val="37474F"/>
              </a:solidFill>
            </a:endParaRPr>
          </a:p>
          <a:p>
            <a:pPr indent="0" lvl="0" marL="0" rtl="0" algn="l">
              <a:spcBef>
                <a:spcPts val="0"/>
              </a:spcBef>
              <a:spcAft>
                <a:spcPts val="0"/>
              </a:spcAft>
              <a:buNone/>
            </a:pPr>
            <a:r>
              <a:rPr lang="es-419" sz="1400">
                <a:solidFill>
                  <a:srgbClr val="37474F"/>
                </a:solidFill>
              </a:rPr>
              <a:t>  - deadline monotonic. Deadline monotonic is a static priority assignment that assigns higher priority to streams with shorter deadlines. This scheduling policy is used when streams of different priorities with real-time deadlines are to be scheduled.</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  - rate monotonic. Rate monotonic is a static priority assignment for periodic streams that assigns higher priority to streams with shorter periods. This scheduling policy is a special case of deadline monotonic but is better known and more likely to be supported by the operating system.</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3. Dynamic priority scheduling:</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  - round robin. Round robin is a scheduling strategy that orders the requests and then, at every assignment possibility, assigns the resource to the next request in that order. A special form of round robin is a cyclic executive where assignment possibilities are at fixed time intervals.</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  - earliest deadline first. Earliest deadline first assigns priorities based on the pending requests with the earliest deadline.</a:t>
            </a:r>
            <a:br>
              <a:rPr lang="es-419" sz="1400">
                <a:solidFill>
                  <a:srgbClr val="37474F"/>
                </a:solidFill>
              </a:rPr>
            </a:br>
            <a:endParaRPr sz="1400">
              <a:solidFill>
                <a:srgbClr val="37474F"/>
              </a:solidFill>
            </a:endParaRPr>
          </a:p>
          <a:p>
            <a:pPr indent="0" lvl="0" marL="0" rtl="0" algn="l">
              <a:spcBef>
                <a:spcPts val="0"/>
              </a:spcBef>
              <a:spcAft>
                <a:spcPts val="0"/>
              </a:spcAft>
              <a:buNone/>
            </a:pPr>
            <a:r>
              <a:rPr lang="es-419" sz="1400">
                <a:solidFill>
                  <a:srgbClr val="37474F"/>
                </a:solidFill>
              </a:rPr>
              <a:t>4. Static scheduling. A cyclic executive schedule is a scheduling strategy where the pre-emption points and the sequence of assignment to the resource are determined offline.</a:t>
            </a:r>
            <a:br>
              <a:rPr lang="es-419" sz="1400">
                <a:solidFill>
                  <a:srgbClr val="37474F"/>
                </a:solidFill>
              </a:rPr>
            </a:br>
            <a:endParaRPr sz="1400">
              <a:solidFill>
                <a:srgbClr val="37474F"/>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309ebe1a7_0_23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309ebe1a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309ebe1a7_0_25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309ebe1a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t>DETECTING ATTACKS</a:t>
            </a:r>
            <a:br>
              <a:rPr lang="es-419" sz="1400"/>
            </a:br>
            <a:r>
              <a:rPr lang="es-419" sz="1400"/>
              <a:t>The detection of an attack is usually through an intrusion detection system. Such systems work by comparing network traffic patterns to a database. In the case of misuse detection, the traffic pattern is compared to historic patterns of known attacks. In the case of anomaly detection, the traffic pattern is compared to a historical baseline of itself. Frequently, the packets must be filtered in order to make comparisons. Filtering can be on the basis of protocol, TCP flags, payload sizes, source or destination address, or port number.</a:t>
            </a:r>
            <a:endParaRPr sz="1400"/>
          </a:p>
          <a:p>
            <a:pPr indent="0" lvl="0" marL="0" rtl="0" algn="l">
              <a:spcBef>
                <a:spcPts val="0"/>
              </a:spcBef>
              <a:spcAft>
                <a:spcPts val="0"/>
              </a:spcAft>
              <a:buNone/>
            </a:pPr>
            <a:r>
              <a:t/>
            </a:r>
            <a:endParaRPr sz="1400"/>
          </a:p>
          <a:p>
            <a:pPr indent="0" lvl="0" marL="0" rtl="0" algn="l">
              <a:lnSpc>
                <a:spcPct val="115000"/>
              </a:lnSpc>
              <a:spcBef>
                <a:spcPts val="0"/>
              </a:spcBef>
              <a:spcAft>
                <a:spcPts val="0"/>
              </a:spcAft>
              <a:buNone/>
            </a:pPr>
            <a:r>
              <a:rPr lang="es-419" sz="1400"/>
              <a:t>RESISTING ATTACKS</a:t>
            </a:r>
            <a:endParaRPr sz="1400"/>
          </a:p>
          <a:p>
            <a:pPr indent="0" lvl="0" marL="0" rtl="0" algn="l">
              <a:lnSpc>
                <a:spcPct val="115000"/>
              </a:lnSpc>
              <a:spcBef>
                <a:spcPts val="0"/>
              </a:spcBef>
              <a:spcAft>
                <a:spcPts val="0"/>
              </a:spcAft>
              <a:buNone/>
            </a:pPr>
            <a:r>
              <a:rPr lang="es-419" sz="1400"/>
              <a:t>In Chapter 4, we identified non-repudiation, confidentiality, integrity, and assurance as goals in our security characterization. The following tactics can be used in combination to achieve these goals.</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rPr lang="es-419" sz="1400"/>
              <a:t>RECOVERING FROM ATTACKS</a:t>
            </a:r>
            <a:br>
              <a:rPr lang="es-419" sz="1400"/>
            </a:br>
            <a:r>
              <a:rPr lang="es-419" sz="1400"/>
              <a:t>Tactics involved in recovering from an attack can be divided into those concerned with restoring state and those concerned with attacker identification (for either preventive or punitive purposes).</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0f1d67a4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0f1d67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solidFill>
                  <a:srgbClr val="37474F"/>
                </a:solidFill>
              </a:rPr>
              <a:t>DETECTING ATTACKS</a:t>
            </a:r>
            <a:br>
              <a:rPr lang="es-419" sz="1400">
                <a:solidFill>
                  <a:srgbClr val="37474F"/>
                </a:solidFill>
              </a:rPr>
            </a:br>
            <a:r>
              <a:rPr lang="es-419" sz="1400">
                <a:solidFill>
                  <a:srgbClr val="37474F"/>
                </a:solidFill>
              </a:rPr>
              <a:t>The detection of an attack is usually through an intrusion detection system. Such systems work by comparing network traffic patterns to a database. In the case of misuse detection, the traffic pattern is compared to historic patterns of known attacks. In the case of anomaly detection, the traffic pattern is compared to a historical baseline of itself. Frequently, the packets must be filtered in order to make comparisons. Filtering can be on the basis of protocol, TCP flags, payload sizes, source or destination address, or port number.</a:t>
            </a:r>
            <a:endParaRPr sz="1400">
              <a:solidFill>
                <a:srgbClr val="37474F"/>
              </a:solidFill>
            </a:endParaRPr>
          </a:p>
          <a:p>
            <a:pPr indent="0" lvl="0" marL="0" rtl="0" algn="l">
              <a:spcBef>
                <a:spcPts val="0"/>
              </a:spcBef>
              <a:spcAft>
                <a:spcPts val="0"/>
              </a:spcAft>
              <a:buNone/>
            </a:pPr>
            <a:r>
              <a:t/>
            </a:r>
            <a:endParaRPr sz="1400">
              <a:solidFill>
                <a:srgbClr val="37474F"/>
              </a:solidFill>
            </a:endParaRPr>
          </a:p>
          <a:p>
            <a:pPr indent="0" lvl="0" marL="0" rtl="0" algn="l">
              <a:spcBef>
                <a:spcPts val="0"/>
              </a:spcBef>
              <a:spcAft>
                <a:spcPts val="0"/>
              </a:spcAft>
              <a:buNone/>
            </a:pPr>
            <a:r>
              <a:rPr lang="es-419" sz="1400">
                <a:solidFill>
                  <a:srgbClr val="37474F"/>
                </a:solidFill>
              </a:rPr>
              <a:t>Intrusion detectors must have some sort of sensor to detect attacks, managers to do sensor fusion, databases for storing events for later analysis, tools for offline reporting and analysis, and a control console so that the analyst can modify intrusion detection actions.</a:t>
            </a:r>
            <a:endParaRPr sz="1400">
              <a:solidFill>
                <a:srgbClr val="37474F"/>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309ebe1a7_0_24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309ebe1a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RESISTING ATTACKS</a:t>
            </a:r>
            <a:endParaRPr/>
          </a:p>
          <a:p>
            <a:pPr indent="0" lvl="0" marL="0" rtl="0" algn="l">
              <a:lnSpc>
                <a:spcPct val="115000"/>
              </a:lnSpc>
              <a:spcBef>
                <a:spcPts val="0"/>
              </a:spcBef>
              <a:spcAft>
                <a:spcPts val="0"/>
              </a:spcAft>
              <a:buNone/>
            </a:pPr>
            <a:r>
              <a:rPr lang="es-419"/>
              <a:t>In Chapter 4, we identified nonrepudiation, confidentiality, integrity, and assurance as goals in our security characterization. The following tactics can be used in combination to achieve these goals.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Authenticate users. Authentication is ensuring that a user or remote computer is actually who it purports to be. Passwords, one-time passwords, digital certificates, and biometric identifications provide authentication.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Authorize users. Authorization is ensuring that an authenticated user has the rights to access and modify either data or services. This is usually managed by providing some access control patterns within a system. Access control can be by user or by user class. Classes of users can be defined by user groups, by user roles, or by lists of individuals.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Maintain data confidentiality. Data should be protected from unauthorized access. Confidentiality is usually achieved by applying some form of encryption to data and to communication links. Encryption provides extra protection to persistently maintained data beyond that available from authorization. Communication links, on the other hand, typically do not have authorization controls. Encryption is the only protection for passing data over publicly accessible communication links. The link can be implemented by a virtual private network (VPN) or by a Secure Sockets Layer (SSL) for a Web-based link. Encryption can be symmetric (both parties use the same key) or asymmetric (public and private keys).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Maintain integrity. Data should be delivered as intended. It can have redundant information encoded in it, such as checksums or hash results, which can be encrypted either along with or independently from the original data.</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Limit exposure. Attacks typically depend on exploiting a single weakness to attack all data and services on a host. The architect can design the allocation of services to hosts so that limited services are available on each host.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Limit access. Firewalls restrict access based on message source or destination port. Messages from unknown sources may be a form of an attack. It is not always possible to limit access to known sources. A public Web site, for example, can expect to get requests from unknown sources. One configuration used in this case is the so-called demilitarized zone (DMZ). A DMZ is used when access must be provided to Internet services but not to a private network. It sits between the Internet and a firewall in front of the internal network. The DMZ contains devices expected to receive messages from arbitrary sources such as Web services, e-mail, and domain name services.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309ebe1a7_0_26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309ebe1a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RECOVERING FROM ATTACKS</a:t>
            </a:r>
            <a:br>
              <a:rPr lang="es-419"/>
            </a:br>
            <a:r>
              <a:rPr lang="es-419"/>
              <a:t>Tactics involved in recovering from an attack can be divided into those concerned with restoring state and those concerned with attacker identification (for either preventive or punitive purposes).</a:t>
            </a:r>
            <a:br>
              <a:rPr lang="es-419"/>
            </a:br>
            <a:endParaRPr/>
          </a:p>
          <a:p>
            <a:pPr indent="0" lvl="0" marL="0" rtl="0" algn="l">
              <a:spcBef>
                <a:spcPts val="0"/>
              </a:spcBef>
              <a:spcAft>
                <a:spcPts val="0"/>
              </a:spcAft>
              <a:buNone/>
            </a:pPr>
            <a:r>
              <a:rPr lang="es-419"/>
              <a:t>The tactics used in restoring the system or data to a correct state overlap with those used for availability since they are both concerned with recovering a consistent state from an inconsistent state. One difference is that special attention is paid to maintaining redundant copies of system administrative data such as passwords, access control lists, domain name services, and user profile data.</a:t>
            </a:r>
            <a:br>
              <a:rPr lang="es-419"/>
            </a:br>
            <a:endParaRPr/>
          </a:p>
          <a:p>
            <a:pPr indent="0" lvl="0" marL="0" rtl="0" algn="l">
              <a:spcBef>
                <a:spcPts val="0"/>
              </a:spcBef>
              <a:spcAft>
                <a:spcPts val="0"/>
              </a:spcAft>
              <a:buNone/>
            </a:pPr>
            <a:r>
              <a:rPr lang="es-419"/>
              <a:t>The tactic for identifying an attacker is to maintain an audit trail. An audit trail is a copy of each transaction applied to the data in the system together with identifying information. Audit information can be used to trace the actions of an attacker, support nonrepudiation (it provides evidence that a particular request was made), and support system recovery. Audit trails are often attack targets themselves and therefore should be maintained in a trusted fashion.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309ebe1a7_0_28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309ebe1a7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09ebe1a7_0_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09ebe1a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309ebe1a7_0_29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309ebe1a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400">
                <a:solidFill>
                  <a:srgbClr val="37474F"/>
                </a:solidFill>
              </a:rPr>
              <a:t>INPUT/OUTPUT</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There are three tactics for managing input and output for testing.</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Record/playback. Record/playback refers to both capturing information crossing an interface and using it as input into the test harness. The information crossing an interface during normal operation is saved in some repository and represents output from one component and input to another. Recording this information allows test input for one of the components to be generated and test output for later comparison to be saved.</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Separate interface from implementation. Separating the interface from the implementation allows substitution of implementations for various testing purposes. Stubbing implementations allows the remainder of the system to be tested in the absence of the component being stubbed. Substituting a specialized component allows the component being replaced to act as a test harness for the remainder of the system.</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Specialize access routes/interfaces. Having specialized testing interfaces allows the capturing or specification of variable values for a component through a test harness as well as independently from its normal execution. For example, metadata might be made available through a specialized interface that a test harness would use to drive its activities. Specialized access routes and interfaces should be kept separate from the access routes and interfaces for required functionality. Having a hierarchy of test interfaces in the architecture means that test cases can be applied at any level in the architecture and that the testing functionality is in place to observe the response.</a:t>
            </a:r>
            <a:endParaRPr sz="1400">
              <a:solidFill>
                <a:srgbClr val="37474F"/>
              </a:solidFill>
            </a:endParaRPr>
          </a:p>
          <a:p>
            <a:pPr indent="1295400" lvl="0" marL="0" rtl="0" algn="l">
              <a:lnSpc>
                <a:spcPct val="115000"/>
              </a:lnSpc>
              <a:spcBef>
                <a:spcPts val="0"/>
              </a:spcBef>
              <a:spcAft>
                <a:spcPts val="0"/>
              </a:spcAft>
              <a:buNone/>
            </a:pPr>
            <a:r>
              <a:t/>
            </a:r>
            <a:endParaRPr sz="1400">
              <a:solidFill>
                <a:srgbClr val="37474F"/>
              </a:solidFill>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2114eb68d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2114eb6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400">
                <a:solidFill>
                  <a:srgbClr val="37474F"/>
                </a:solidFill>
              </a:rPr>
              <a:t>INPUT/OUTPUT</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There are three tactics for managing input and output for testing.</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Record/playback. Record/playback refers to both capturing information crossing an interface and using it as input into the test harness. The information crossing an interface during normal operation is saved in some repository and represents output from one component and input to another. Recording this information allows test input for one of the components to be generated and test output for later comparison to be saved.</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Separate interface from implementation. Separating the interface from the implementation allows substitution of implementations for various testing purposes. Stubbing implementations allows the remainder of the system to be tested in the absence of the component being stubbed. Substituting a specialized component allows the component being replaced to act as a test harness for the remainder of the system.</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Specialize access routes/interfaces. Having specialized testing interfaces allows the capturing or specification of variable values for a component through a test harness as well as independently from its normal execution. For example, metadata might be made available through a specialized interface that a test harness would use to drive its activities. Specialized access routes and interfaces should be kept separate from the access routes and interfaces for required functionality. Having a hierarchy of test interfaces in the architecture means that test cases can be applied at any level in the architecture and that the testing functionality is in place to observe the response.</a:t>
            </a:r>
            <a:endParaRPr sz="1400">
              <a:solidFill>
                <a:srgbClr val="37474F"/>
              </a:solidFill>
            </a:endParaRPr>
          </a:p>
          <a:p>
            <a:pPr indent="1295400" lvl="0" marL="0" rtl="0" algn="l">
              <a:lnSpc>
                <a:spcPct val="115000"/>
              </a:lnSpc>
              <a:spcBef>
                <a:spcPts val="0"/>
              </a:spcBef>
              <a:spcAft>
                <a:spcPts val="0"/>
              </a:spcAft>
              <a:buNone/>
            </a:pPr>
            <a:r>
              <a:t/>
            </a:r>
            <a:endParaRPr sz="1400">
              <a:solidFill>
                <a:srgbClr val="37474F"/>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309ebe1a7_0_28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309ebe1a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400">
                <a:solidFill>
                  <a:srgbClr val="37474F"/>
                </a:solidFill>
              </a:rPr>
              <a:t>INTERNAL MONITORING</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A component can implement tactics based on internal state to support the testing process.</a:t>
            </a:r>
            <a:endParaRPr sz="1400">
              <a:solidFill>
                <a:srgbClr val="37474F"/>
              </a:solidFill>
            </a:endParaRPr>
          </a:p>
          <a:p>
            <a:pPr indent="0" lvl="0" marL="0" rtl="0" algn="l">
              <a:lnSpc>
                <a:spcPct val="115000"/>
              </a:lnSpc>
              <a:spcBef>
                <a:spcPts val="0"/>
              </a:spcBef>
              <a:spcAft>
                <a:spcPts val="0"/>
              </a:spcAft>
              <a:buNone/>
            </a:pPr>
            <a:r>
              <a:t/>
            </a:r>
            <a:endParaRPr sz="1400">
              <a:solidFill>
                <a:srgbClr val="37474F"/>
              </a:solidFill>
            </a:endParaRPr>
          </a:p>
          <a:p>
            <a:pPr indent="0" lvl="0" marL="0" rtl="0" algn="l">
              <a:lnSpc>
                <a:spcPct val="115000"/>
              </a:lnSpc>
              <a:spcBef>
                <a:spcPts val="0"/>
              </a:spcBef>
              <a:spcAft>
                <a:spcPts val="0"/>
              </a:spcAft>
              <a:buNone/>
            </a:pPr>
            <a:r>
              <a:rPr lang="es-419" sz="1400">
                <a:solidFill>
                  <a:srgbClr val="37474F"/>
                </a:solidFill>
              </a:rPr>
              <a:t>Built-in monitors. The component can maintain state, performance load, capacity, security, or other information accessible through an interface. This interface can be a permanent interface of the component or it can be introduced temporarily via an instrumentation technique such as aspect-oriented programming or preprocessor macros. A common technique is to record events when monitoring states have been activated. Monitoring states can actually increase the testing effort since tests may have to be repeated with the monitoring turned off. Increased visibility into the activities of the component usually more than outweigh the cost of the additional testing.</a:t>
            </a:r>
            <a:endParaRPr sz="1400">
              <a:solidFill>
                <a:srgbClr val="37474F"/>
              </a:solidFill>
            </a:endParaRPr>
          </a:p>
          <a:p>
            <a:pPr indent="0" lvl="0" marL="0" rtl="0" algn="l">
              <a:spcBef>
                <a:spcPts val="0"/>
              </a:spcBef>
              <a:spcAft>
                <a:spcPts val="0"/>
              </a:spcAft>
              <a:buNone/>
            </a:pPr>
            <a:r>
              <a:t/>
            </a:r>
            <a:endParaRPr sz="1400">
              <a:solidFill>
                <a:srgbClr val="37474F"/>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309ebe1a7_0_30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309ebe1a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2114eb68d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2114eb6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RUNTIME TACTICS</a:t>
            </a:r>
            <a:br>
              <a:rPr lang="es-419"/>
            </a:br>
            <a:endParaRPr/>
          </a:p>
          <a:p>
            <a:pPr indent="0" lvl="0" marL="0" rtl="0" algn="l">
              <a:spcBef>
                <a:spcPts val="0"/>
              </a:spcBef>
              <a:spcAft>
                <a:spcPts val="0"/>
              </a:spcAft>
              <a:buNone/>
            </a:pPr>
            <a:r>
              <a:rPr lang="es-419"/>
              <a:t>Once a system is executing, usability is enhanced by giving the user feedback as to what the system is doing and by providing the user with the ability to issue usability-based commands such as those we saw in Chapter 4. For example, cancel, undo, aggregate, and show multiple views support the user in either error correction or more efficient operations.</a:t>
            </a:r>
            <a:br>
              <a:rPr lang="es-419"/>
            </a:br>
            <a:endParaRPr/>
          </a:p>
          <a:p>
            <a:pPr indent="0" lvl="0" marL="0" rtl="0" algn="l">
              <a:spcBef>
                <a:spcPts val="0"/>
              </a:spcBef>
              <a:spcAft>
                <a:spcPts val="0"/>
              </a:spcAft>
              <a:buNone/>
            </a:pPr>
            <a:r>
              <a:rPr lang="es-419"/>
              <a:t>Researchers in human–computer interaction have used the terms "user intiative," "system initiative," and "mixed initiative" to describe which of the human–computer pair takes the initiative in performing certain actions and how the interaction proceeds. The usability scenarios we enumerated in Chapter 4, Understanding Quality Attributes, combine initiatives from both perspectives. For example, when canceling a command the user issues a cancel—"user initiative"—and the system responds. During the cancel, however, the system may put up a progress indicator—"system initiative." Thus, cancel demonstrates "mixed initiative." We use this distinction between user and system initiative to discuss the tactics that the architect uses to achieve the various scenarios.</a:t>
            </a:r>
            <a:br>
              <a:rPr lang="es-419"/>
            </a:br>
            <a:endParaRPr/>
          </a:p>
          <a:p>
            <a:pPr indent="0" lvl="0" marL="0" rtl="0" algn="l">
              <a:spcBef>
                <a:spcPts val="0"/>
              </a:spcBef>
              <a:spcAft>
                <a:spcPts val="0"/>
              </a:spcAft>
              <a:buNone/>
            </a:pPr>
            <a:r>
              <a:rPr lang="es-419"/>
              <a:t>When the user takes the initiative, the architect designs a response as if for any other piece of functionality. The architect must enumerate the responsibilities of the system to respond to the user command. To use the cancel example again: When the user issues a cancel command, the system must be listening for it (thus, there is the responsibility to have a constant listener that is not blocked by the actions of whatever is being canceled); the command to cancel must be killed; any resources being used by the canceled command must be freed; and components that are collaborating with the canceled command must be informed so that they can also take appropriate action.</a:t>
            </a:r>
            <a:br>
              <a:rPr lang="es-419"/>
            </a:b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309ebe1a7_0_31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309ebe1a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User interfaces are typically revised frequently during the testing process. That is, the usability engineer will give the developers revisions to the current user interface design and the developers will implement them. This leads to a tactic that is a refinement of the modifiability tactic of semantic coherence: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Separate the user interface from the rest of the application.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Localizing expected changes is the rationale for semantic coherence. Since the user interface is expected to change frequently both during the development and after deployment, maintaining the user interface code separately will localize changes to it. The software architecture patterns developed to implement this tactic and to support the modification of the user interface are: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  - Model-View-Controller</a:t>
            </a:r>
            <a:endParaRPr/>
          </a:p>
          <a:p>
            <a:pPr indent="0" lvl="0" marL="0" rtl="0" algn="l">
              <a:lnSpc>
                <a:spcPct val="115000"/>
              </a:lnSpc>
              <a:spcBef>
                <a:spcPts val="0"/>
              </a:spcBef>
              <a:spcAft>
                <a:spcPts val="0"/>
              </a:spcAft>
              <a:buNone/>
            </a:pPr>
            <a:r>
              <a:rPr lang="es-419"/>
              <a:t>  - Presentation-Abstraction-Control </a:t>
            </a:r>
            <a:endParaRPr/>
          </a:p>
          <a:p>
            <a:pPr indent="0" lvl="0" marL="0" rtl="0" algn="l">
              <a:lnSpc>
                <a:spcPct val="115000"/>
              </a:lnSpc>
              <a:spcBef>
                <a:spcPts val="0"/>
              </a:spcBef>
              <a:spcAft>
                <a:spcPts val="0"/>
              </a:spcAft>
              <a:buNone/>
            </a:pPr>
            <a:r>
              <a:rPr lang="es-419"/>
              <a:t>  - Seeheim</a:t>
            </a:r>
            <a:endParaRPr/>
          </a:p>
          <a:p>
            <a:pPr indent="0" lvl="0" marL="0" rtl="0" algn="l">
              <a:lnSpc>
                <a:spcPct val="115000"/>
              </a:lnSpc>
              <a:spcBef>
                <a:spcPts val="0"/>
              </a:spcBef>
              <a:spcAft>
                <a:spcPts val="0"/>
              </a:spcAft>
              <a:buNone/>
            </a:pPr>
            <a:r>
              <a:rPr lang="es-419"/>
              <a:t>  - Arch/Slinky</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309ebe1a7_0_32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309ebe1a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RUNTIME TACTICS</a:t>
            </a:r>
            <a:br>
              <a:rPr lang="es-419"/>
            </a:br>
            <a:endParaRPr/>
          </a:p>
          <a:p>
            <a:pPr indent="0" lvl="0" marL="0" rtl="0" algn="l">
              <a:spcBef>
                <a:spcPts val="0"/>
              </a:spcBef>
              <a:spcAft>
                <a:spcPts val="0"/>
              </a:spcAft>
              <a:buNone/>
            </a:pPr>
            <a:r>
              <a:rPr lang="es-419"/>
              <a:t>Once a system is executing, usability is enhanced by giving the user feedback as to what the system is doing and by providing the user with the ability to issue usability-based commands such as those we saw in Chapter 4. For example, cancel, undo, aggregate, and show multiple views support the user in either error correction or more efficient operations.</a:t>
            </a:r>
            <a:br>
              <a:rPr lang="es-419"/>
            </a:br>
            <a:endParaRPr/>
          </a:p>
          <a:p>
            <a:pPr indent="0" lvl="0" marL="0" rtl="0" algn="l">
              <a:spcBef>
                <a:spcPts val="0"/>
              </a:spcBef>
              <a:spcAft>
                <a:spcPts val="0"/>
              </a:spcAft>
              <a:buNone/>
            </a:pPr>
            <a:r>
              <a:rPr lang="es-419"/>
              <a:t>Researchers in human–computer interaction have used the terms "user intiative," "system initiative," and "mixed initiative" to describe which of the human–computer pair takes the initiative in performing certain actions and how the interaction proceeds. The usability scenarios we enumerated in Chapter 4, Understanding Quality Attributes, combine initiatives from both perspectives. For example, when canceling a command the user issues a cancel—"user initiative"—and the system responds. During the cancel, however, the system may put up a progress indicator—"system initiative." Thus, cancel demonstrates "mixed initiative." We use this distinction between user and system initiative to discuss the tactics that the architect uses to achieve the various scenarios.</a:t>
            </a:r>
            <a:br>
              <a:rPr lang="es-419"/>
            </a:br>
            <a:endParaRPr/>
          </a:p>
          <a:p>
            <a:pPr indent="0" lvl="0" marL="0" rtl="0" algn="l">
              <a:spcBef>
                <a:spcPts val="0"/>
              </a:spcBef>
              <a:spcAft>
                <a:spcPts val="0"/>
              </a:spcAft>
              <a:buNone/>
            </a:pPr>
            <a:r>
              <a:rPr lang="es-419"/>
              <a:t>When the user takes the initiative, the architect designs a response as if for any other piece of functionality. The architect must enumerate the responsibilities of the system to respond to the user command. To use the cancel example again: When the user issues a cancel command, the system must be listening for it (thus, there is the responsibility to have a constant listener that is not blocked by the actions of whatever is being canceled); the command to cancel must be killed; any resources being used by the canceled command must be freed; and components that are collaborating with the canceled command must be informed so that they can also take appropriate action.</a:t>
            </a:r>
            <a:br>
              <a:rPr lang="es-419"/>
            </a:b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309ebe1a7_0_33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309ebe1a7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When the system takes the initiative, it must rely on some information—a model—about the user, the task being undertaken by the user, or the system state itself. Each model requires various types of input to accomplish its initiative. The system initiative tactics are those that identify the models the system uses to predict either its own behavior or the user's intention. Encapsulating this information will enable an architect to more easily tailor and modify those models. Tailoring and modification can be either dynamically based on past user behavior or offline during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Maintain a model of the user. In this case, the model maintained is of the user. It determines the user's knowledge of the system, the user's behavior in terms of expected response time, and other aspects specific to a user or a class of users. For example, maintaining a user model allows the system to pace scrolling so that pages do not fly past faster than they can be read.</a:t>
            </a:r>
            <a:br>
              <a:rPr lang="es-419"/>
            </a:br>
            <a:endParaRPr/>
          </a:p>
          <a:p>
            <a:pPr indent="0" lvl="0" marL="0" rtl="0" algn="l">
              <a:spcBef>
                <a:spcPts val="0"/>
              </a:spcBef>
              <a:spcAft>
                <a:spcPts val="0"/>
              </a:spcAft>
              <a:buNone/>
            </a:pPr>
            <a:r>
              <a:rPr lang="es-419"/>
              <a:t>Maintain a model of the system. In this case, the model maintained is that of the system. It determines the expected system behavior so that appropriate feedback can be given to the user. The system model predicts items such as the time needed to complete current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Maintain a model of the task. In this case, the model maintained is that of the task. The task model is used to determine context so the system can have some idea of what the user is attempting and provide various kinds of assistance. For example, knowing that sentences usually start with capital letters would allow an application to correct a lower-case letter in that position.</a:t>
            </a:r>
            <a:br>
              <a:rPr lang="es-419"/>
            </a:b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309ebe1a7_0_35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309ebe1a7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106cf4060_0_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106cf406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09ebe1a7_0_6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09ebe1a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309ebe1a7_0_3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309ebe1a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309ebe1a7_0_36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309ebe1a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10f1d67a4_0_3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10f1d67a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u="sng">
                <a:solidFill>
                  <a:schemeClr val="hlink"/>
                </a:solidFill>
                <a:hlinkClick r:id="rId2"/>
              </a:rPr>
              <a:t>http://hillside.net/plop/2015/papers/riverhounds/17.pdf</a:t>
            </a:r>
            <a:endParaRPr sz="1400"/>
          </a:p>
          <a:p>
            <a:pPr indent="0" lvl="0" marL="0" rtl="0" algn="l">
              <a:spcBef>
                <a:spcPts val="0"/>
              </a:spcBef>
              <a:spcAft>
                <a:spcPts val="0"/>
              </a:spcAft>
              <a:buNone/>
            </a:pPr>
            <a:r>
              <a:t/>
            </a:r>
            <a:endParaRPr sz="1400"/>
          </a:p>
          <a:p>
            <a:pPr indent="-298450" lvl="0" marL="457200" rtl="0" algn="l">
              <a:spcBef>
                <a:spcPts val="0"/>
              </a:spcBef>
              <a:spcAft>
                <a:spcPts val="0"/>
              </a:spcAft>
              <a:buSzPts val="1100"/>
              <a:buChar char="-"/>
            </a:pPr>
            <a:r>
              <a:rPr lang="es-419"/>
              <a:t>Stand in the shoulder of giants</a:t>
            </a:r>
            <a:endParaRPr/>
          </a:p>
          <a:p>
            <a:pPr indent="-298450" lvl="0" marL="457200" rtl="0" algn="l">
              <a:spcBef>
                <a:spcPts val="0"/>
              </a:spcBef>
              <a:spcAft>
                <a:spcPts val="0"/>
              </a:spcAft>
              <a:buSzPts val="1100"/>
              <a:buChar char="-"/>
            </a:pPr>
            <a:r>
              <a:rPr lang="es-419"/>
              <a:t>Arquitectura en el backlog</a:t>
            </a:r>
            <a:endParaRPr/>
          </a:p>
          <a:p>
            <a:pPr indent="-298450" lvl="0" marL="457200" rtl="0" algn="l">
              <a:spcBef>
                <a:spcPts val="0"/>
              </a:spcBef>
              <a:spcAft>
                <a:spcPts val="0"/>
              </a:spcAft>
              <a:buSzPts val="1100"/>
              <a:buChar char="-"/>
            </a:pPr>
            <a:r>
              <a:rPr lang="es-419"/>
              <a:t>Find where it hurts</a:t>
            </a:r>
            <a:endParaRPr/>
          </a:p>
          <a:p>
            <a:pPr indent="-298450" lvl="0" marL="457200" rtl="0" algn="l">
              <a:spcBef>
                <a:spcPts val="0"/>
              </a:spcBef>
              <a:spcAft>
                <a:spcPts val="0"/>
              </a:spcAft>
              <a:buSzPts val="1100"/>
              <a:buChar char="-"/>
            </a:pPr>
            <a:r>
              <a:rPr lang="es-419"/>
              <a:t>Tracer bullets</a:t>
            </a:r>
            <a:endParaRPr/>
          </a:p>
          <a:p>
            <a:pPr indent="-298450" lvl="0" marL="457200" rtl="0" algn="l">
              <a:spcBef>
                <a:spcPts val="0"/>
              </a:spcBef>
              <a:spcAft>
                <a:spcPts val="0"/>
              </a:spcAft>
              <a:buSzPts val="1100"/>
              <a:buChar char="-"/>
            </a:pPr>
            <a:r>
              <a:rPr lang="es-419"/>
              <a:t>Test architecture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09ebe1a7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09ebe1a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4ed523cb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4ed523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35e6167b_0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35e6167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35e6167b_0_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35e6167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3807170"/>
            <a:ext cx="443589"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43045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6227100" cy="545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Diseño de una Arquitectura</a:t>
            </a:r>
            <a:endParaRPr/>
          </a:p>
        </p:txBody>
      </p:sp>
      <p:sp>
        <p:nvSpPr>
          <p:cNvPr id="60" name="Google Shape;60;p13"/>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Curso Profesional de </a:t>
            </a:r>
            <a:endParaRPr/>
          </a:p>
          <a:p>
            <a:pPr indent="0" lvl="0" marL="0" rtl="0" algn="ctr">
              <a:spcBef>
                <a:spcPts val="0"/>
              </a:spcBef>
              <a:spcAft>
                <a:spcPts val="0"/>
              </a:spcAft>
              <a:buNone/>
            </a:pPr>
            <a:r>
              <a:rPr lang="es-419"/>
              <a:t>Arquitectura de Software - Platzi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nvSpPr>
        <p:spPr>
          <a:xfrm>
            <a:off x="2696530" y="1356896"/>
            <a:ext cx="3750900" cy="25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Cliente / Servidor</a:t>
            </a:r>
            <a:endParaRPr sz="4800">
              <a:solidFill>
                <a:srgbClr val="FFFFFF"/>
              </a:solidFill>
              <a:latin typeface="Oswald"/>
              <a:ea typeface="Oswald"/>
              <a:cs typeface="Oswald"/>
              <a:sym typeface="Oswald"/>
            </a:endParaRPr>
          </a:p>
        </p:txBody>
      </p:sp>
      <p:sp>
        <p:nvSpPr>
          <p:cNvPr id="139" name="Google Shape;139;p22"/>
          <p:cNvSpPr/>
          <p:nvPr/>
        </p:nvSpPr>
        <p:spPr>
          <a:xfrm>
            <a:off x="2311900" y="4268431"/>
            <a:ext cx="1232700" cy="1232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A</a:t>
            </a:r>
            <a:endParaRPr sz="4800">
              <a:solidFill>
                <a:srgbClr val="FFFFFF"/>
              </a:solidFill>
              <a:latin typeface="Oswald"/>
              <a:ea typeface="Oswald"/>
              <a:cs typeface="Oswald"/>
              <a:sym typeface="Oswald"/>
            </a:endParaRPr>
          </a:p>
        </p:txBody>
      </p:sp>
      <p:sp>
        <p:nvSpPr>
          <p:cNvPr id="140" name="Google Shape;140;p22"/>
          <p:cNvSpPr/>
          <p:nvPr/>
        </p:nvSpPr>
        <p:spPr>
          <a:xfrm>
            <a:off x="5599351" y="4268431"/>
            <a:ext cx="1232700" cy="1232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B</a:t>
            </a:r>
            <a:endParaRPr sz="4800">
              <a:solidFill>
                <a:srgbClr val="FFFFFF"/>
              </a:solidFill>
              <a:latin typeface="Oswald"/>
              <a:ea typeface="Oswald"/>
              <a:cs typeface="Oswald"/>
              <a:sym typeface="Oswald"/>
            </a:endParaRPr>
          </a:p>
        </p:txBody>
      </p:sp>
      <p:cxnSp>
        <p:nvCxnSpPr>
          <p:cNvPr id="141" name="Google Shape;141;p22"/>
          <p:cNvCxnSpPr>
            <a:stCxn id="139" idx="6"/>
          </p:cNvCxnSpPr>
          <p:nvPr/>
        </p:nvCxnSpPr>
        <p:spPr>
          <a:xfrm>
            <a:off x="3544600" y="4884781"/>
            <a:ext cx="1873500" cy="0"/>
          </a:xfrm>
          <a:prstGeom prst="straightConnector1">
            <a:avLst/>
          </a:prstGeom>
          <a:noFill/>
          <a:ln cap="flat" cmpd="sng" w="38100">
            <a:solidFill>
              <a:srgbClr val="FFFFFF"/>
            </a:solidFill>
            <a:prstDash val="dash"/>
            <a:round/>
            <a:headEnd len="med" w="med" type="none"/>
            <a:tailEnd len="med" w="med" type="none"/>
          </a:ln>
        </p:spPr>
      </p:cxnSp>
      <p:sp>
        <p:nvSpPr>
          <p:cNvPr id="142" name="Google Shape;142;p22"/>
          <p:cNvSpPr/>
          <p:nvPr/>
        </p:nvSpPr>
        <p:spPr>
          <a:xfrm>
            <a:off x="5408575" y="4738275"/>
            <a:ext cx="194475" cy="284250"/>
          </a:xfrm>
          <a:custGeom>
            <a:rect b="b" l="l" r="r" t="t"/>
            <a:pathLst>
              <a:path extrusionOk="0" h="11370" w="7779">
                <a:moveTo>
                  <a:pt x="7683" y="0"/>
                </a:moveTo>
                <a:lnTo>
                  <a:pt x="0" y="5801"/>
                </a:lnTo>
                <a:lnTo>
                  <a:pt x="7779" y="11370"/>
                </a:lnTo>
              </a:path>
            </a:pathLst>
          </a:custGeom>
          <a:noFill/>
          <a:ln cap="flat" cmpd="sng" w="38100">
            <a:solidFill>
              <a:srgbClr val="FFFFFF"/>
            </a:solidFill>
            <a:prstDash val="solid"/>
            <a:round/>
            <a:headEnd len="med" w="med" type="none"/>
            <a:tailEnd len="med" w="med" type="none"/>
          </a:ln>
        </p:spPr>
      </p:sp>
      <p:sp>
        <p:nvSpPr>
          <p:cNvPr id="143" name="Google Shape;143;p22"/>
          <p:cNvSpPr txBox="1"/>
          <p:nvPr/>
        </p:nvSpPr>
        <p:spPr>
          <a:xfrm>
            <a:off x="2013609"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Cliente</a:t>
            </a:r>
            <a:endParaRPr sz="2400">
              <a:solidFill>
                <a:srgbClr val="FFFFFF"/>
              </a:solidFill>
              <a:latin typeface="Oswald"/>
              <a:ea typeface="Oswald"/>
              <a:cs typeface="Oswald"/>
              <a:sym typeface="Oswald"/>
            </a:endParaRPr>
          </a:p>
        </p:txBody>
      </p:sp>
      <p:sp>
        <p:nvSpPr>
          <p:cNvPr id="144" name="Google Shape;144;p22"/>
          <p:cNvSpPr txBox="1"/>
          <p:nvPr/>
        </p:nvSpPr>
        <p:spPr>
          <a:xfrm>
            <a:off x="5309664"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Servidor</a:t>
            </a:r>
            <a:endParaRPr sz="2400">
              <a:solidFill>
                <a:srgbClr val="FFFFFF"/>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nvSpPr>
        <p:spPr>
          <a:xfrm>
            <a:off x="2696530" y="1356896"/>
            <a:ext cx="3750900" cy="25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Enrutador</a:t>
            </a:r>
            <a:endParaRPr sz="4800">
              <a:solidFill>
                <a:srgbClr val="FFFFFF"/>
              </a:solidFill>
              <a:latin typeface="Oswald"/>
              <a:ea typeface="Oswald"/>
              <a:cs typeface="Oswald"/>
              <a:sym typeface="Oswald"/>
            </a:endParaRPr>
          </a:p>
        </p:txBody>
      </p:sp>
      <p:sp>
        <p:nvSpPr>
          <p:cNvPr id="150" name="Google Shape;150;p23"/>
          <p:cNvSpPr/>
          <p:nvPr/>
        </p:nvSpPr>
        <p:spPr>
          <a:xfrm>
            <a:off x="2311900" y="4268431"/>
            <a:ext cx="1232794" cy="1232794"/>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A</a:t>
            </a:r>
            <a:endParaRPr sz="4800">
              <a:solidFill>
                <a:srgbClr val="FFFFFF"/>
              </a:solidFill>
              <a:latin typeface="Oswald"/>
              <a:ea typeface="Oswald"/>
              <a:cs typeface="Oswald"/>
              <a:sym typeface="Oswald"/>
            </a:endParaRPr>
          </a:p>
        </p:txBody>
      </p:sp>
      <p:sp>
        <p:nvSpPr>
          <p:cNvPr id="151" name="Google Shape;151;p23"/>
          <p:cNvSpPr/>
          <p:nvPr/>
        </p:nvSpPr>
        <p:spPr>
          <a:xfrm>
            <a:off x="5599351" y="4268431"/>
            <a:ext cx="1232794" cy="1232794"/>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B</a:t>
            </a:r>
            <a:endParaRPr sz="4800">
              <a:solidFill>
                <a:srgbClr val="FFFFFF"/>
              </a:solidFill>
              <a:latin typeface="Oswald"/>
              <a:ea typeface="Oswald"/>
              <a:cs typeface="Oswald"/>
              <a:sym typeface="Oswald"/>
            </a:endParaRPr>
          </a:p>
        </p:txBody>
      </p:sp>
      <p:cxnSp>
        <p:nvCxnSpPr>
          <p:cNvPr id="152" name="Google Shape;152;p23"/>
          <p:cNvCxnSpPr>
            <a:stCxn id="150" idx="6"/>
            <a:endCxn id="151" idx="2"/>
          </p:cNvCxnSpPr>
          <p:nvPr/>
        </p:nvCxnSpPr>
        <p:spPr>
          <a:xfrm>
            <a:off x="3544694" y="4884828"/>
            <a:ext cx="2054700" cy="0"/>
          </a:xfrm>
          <a:prstGeom prst="straightConnector1">
            <a:avLst/>
          </a:prstGeom>
          <a:noFill/>
          <a:ln cap="flat" cmpd="sng" w="38100">
            <a:solidFill>
              <a:srgbClr val="FFFFFF"/>
            </a:solidFill>
            <a:prstDash val="solid"/>
            <a:round/>
            <a:headEnd len="med" w="med" type="none"/>
            <a:tailEnd len="med" w="med" type="triangle"/>
          </a:ln>
        </p:spPr>
      </p:cxnSp>
      <p:cxnSp>
        <p:nvCxnSpPr>
          <p:cNvPr id="153" name="Google Shape;153;p23"/>
          <p:cNvCxnSpPr>
            <a:stCxn id="150" idx="6"/>
          </p:cNvCxnSpPr>
          <p:nvPr/>
        </p:nvCxnSpPr>
        <p:spPr>
          <a:xfrm>
            <a:off x="3544694" y="4884828"/>
            <a:ext cx="1844400" cy="0"/>
          </a:xfrm>
          <a:prstGeom prst="straightConnector1">
            <a:avLst/>
          </a:prstGeom>
          <a:noFill/>
          <a:ln cap="flat" cmpd="sng" w="38100">
            <a:solidFill>
              <a:srgbClr val="FFFFFF"/>
            </a:solidFill>
            <a:prstDash val="solid"/>
            <a:round/>
            <a:headEnd len="med" w="med" type="none"/>
            <a:tailEnd len="med" w="med" type="triangle"/>
          </a:ln>
        </p:spPr>
      </p:cxnSp>
      <p:sp>
        <p:nvSpPr>
          <p:cNvPr id="154" name="Google Shape;154;p23"/>
          <p:cNvSpPr txBox="1"/>
          <p:nvPr/>
        </p:nvSpPr>
        <p:spPr>
          <a:xfrm>
            <a:off x="2013609"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Emisor</a:t>
            </a:r>
            <a:endParaRPr sz="2400">
              <a:solidFill>
                <a:srgbClr val="FFFFFF"/>
              </a:solidFill>
              <a:latin typeface="Oswald"/>
              <a:ea typeface="Oswald"/>
              <a:cs typeface="Oswald"/>
              <a:sym typeface="Oswald"/>
            </a:endParaRPr>
          </a:p>
        </p:txBody>
      </p:sp>
      <p:sp>
        <p:nvSpPr>
          <p:cNvPr id="155" name="Google Shape;155;p23"/>
          <p:cNvSpPr txBox="1"/>
          <p:nvPr/>
        </p:nvSpPr>
        <p:spPr>
          <a:xfrm>
            <a:off x="5309664"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Receptor</a:t>
            </a:r>
            <a:endParaRPr sz="2400">
              <a:solidFill>
                <a:srgbClr val="FFFFF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nvSpPr>
        <p:spPr>
          <a:xfrm>
            <a:off x="2696530" y="1356896"/>
            <a:ext cx="3750900" cy="25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Difusión</a:t>
            </a:r>
            <a:endParaRPr sz="4800">
              <a:solidFill>
                <a:srgbClr val="FFFFFF"/>
              </a:solidFill>
              <a:latin typeface="Oswald"/>
              <a:ea typeface="Oswald"/>
              <a:cs typeface="Oswald"/>
              <a:sym typeface="Oswald"/>
            </a:endParaRPr>
          </a:p>
        </p:txBody>
      </p:sp>
      <p:sp>
        <p:nvSpPr>
          <p:cNvPr id="161" name="Google Shape;161;p24"/>
          <p:cNvSpPr/>
          <p:nvPr/>
        </p:nvSpPr>
        <p:spPr>
          <a:xfrm>
            <a:off x="2311900" y="4268431"/>
            <a:ext cx="1232700" cy="1232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A</a:t>
            </a:r>
            <a:endParaRPr sz="4800">
              <a:solidFill>
                <a:srgbClr val="FFFFFF"/>
              </a:solidFill>
              <a:latin typeface="Oswald"/>
              <a:ea typeface="Oswald"/>
              <a:cs typeface="Oswald"/>
              <a:sym typeface="Oswald"/>
            </a:endParaRPr>
          </a:p>
        </p:txBody>
      </p:sp>
      <p:sp>
        <p:nvSpPr>
          <p:cNvPr id="162" name="Google Shape;162;p24"/>
          <p:cNvSpPr/>
          <p:nvPr/>
        </p:nvSpPr>
        <p:spPr>
          <a:xfrm>
            <a:off x="5599351" y="4268431"/>
            <a:ext cx="1232700" cy="1232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B</a:t>
            </a:r>
            <a:endParaRPr sz="4800">
              <a:solidFill>
                <a:srgbClr val="FFFFFF"/>
              </a:solidFill>
              <a:latin typeface="Oswald"/>
              <a:ea typeface="Oswald"/>
              <a:cs typeface="Oswald"/>
              <a:sym typeface="Oswald"/>
            </a:endParaRPr>
          </a:p>
        </p:txBody>
      </p:sp>
      <p:cxnSp>
        <p:nvCxnSpPr>
          <p:cNvPr id="163" name="Google Shape;163;p24"/>
          <p:cNvCxnSpPr>
            <a:stCxn id="161" idx="6"/>
            <a:endCxn id="162" idx="2"/>
          </p:cNvCxnSpPr>
          <p:nvPr/>
        </p:nvCxnSpPr>
        <p:spPr>
          <a:xfrm>
            <a:off x="3544600" y="4884781"/>
            <a:ext cx="2054700" cy="0"/>
          </a:xfrm>
          <a:prstGeom prst="straightConnector1">
            <a:avLst/>
          </a:prstGeom>
          <a:noFill/>
          <a:ln cap="flat" cmpd="sng" w="38100">
            <a:solidFill>
              <a:srgbClr val="FFFFFF"/>
            </a:solidFill>
            <a:prstDash val="dash"/>
            <a:round/>
            <a:headEnd len="med" w="med" type="none"/>
            <a:tailEnd len="med" w="med" type="triangle"/>
          </a:ln>
        </p:spPr>
      </p:cxnSp>
      <p:cxnSp>
        <p:nvCxnSpPr>
          <p:cNvPr id="164" name="Google Shape;164;p24"/>
          <p:cNvCxnSpPr>
            <a:stCxn id="161" idx="6"/>
          </p:cNvCxnSpPr>
          <p:nvPr/>
        </p:nvCxnSpPr>
        <p:spPr>
          <a:xfrm>
            <a:off x="3544600" y="4884781"/>
            <a:ext cx="1844400" cy="0"/>
          </a:xfrm>
          <a:prstGeom prst="straightConnector1">
            <a:avLst/>
          </a:prstGeom>
          <a:noFill/>
          <a:ln cap="flat" cmpd="sng" w="38100">
            <a:solidFill>
              <a:srgbClr val="FFFFFF"/>
            </a:solidFill>
            <a:prstDash val="dash"/>
            <a:round/>
            <a:headEnd len="med" w="med" type="none"/>
            <a:tailEnd len="med" w="med" type="triangle"/>
          </a:ln>
        </p:spPr>
      </p:cxnSp>
      <p:sp>
        <p:nvSpPr>
          <p:cNvPr id="165" name="Google Shape;165;p24"/>
          <p:cNvSpPr txBox="1"/>
          <p:nvPr/>
        </p:nvSpPr>
        <p:spPr>
          <a:xfrm>
            <a:off x="2013609"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Emisor</a:t>
            </a:r>
            <a:endParaRPr sz="2400">
              <a:solidFill>
                <a:srgbClr val="FFFFFF"/>
              </a:solidFill>
              <a:latin typeface="Oswald"/>
              <a:ea typeface="Oswald"/>
              <a:cs typeface="Oswald"/>
              <a:sym typeface="Oswald"/>
            </a:endParaRPr>
          </a:p>
        </p:txBody>
      </p:sp>
      <p:sp>
        <p:nvSpPr>
          <p:cNvPr id="166" name="Google Shape;166;p24"/>
          <p:cNvSpPr txBox="1"/>
          <p:nvPr/>
        </p:nvSpPr>
        <p:spPr>
          <a:xfrm>
            <a:off x="5309664"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Receptor</a:t>
            </a:r>
            <a:endParaRPr sz="2400">
              <a:solidFill>
                <a:srgbClr val="FFFFFF"/>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nvSpPr>
        <p:spPr>
          <a:xfrm>
            <a:off x="2696530" y="1356896"/>
            <a:ext cx="3750900" cy="25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Cola</a:t>
            </a:r>
            <a:endParaRPr sz="4800">
              <a:solidFill>
                <a:srgbClr val="FFFFFF"/>
              </a:solidFill>
              <a:latin typeface="Oswald"/>
              <a:ea typeface="Oswald"/>
              <a:cs typeface="Oswald"/>
              <a:sym typeface="Oswald"/>
            </a:endParaRPr>
          </a:p>
        </p:txBody>
      </p:sp>
      <p:sp>
        <p:nvSpPr>
          <p:cNvPr id="172" name="Google Shape;172;p25"/>
          <p:cNvSpPr/>
          <p:nvPr/>
        </p:nvSpPr>
        <p:spPr>
          <a:xfrm>
            <a:off x="2311900" y="4268431"/>
            <a:ext cx="1232700" cy="1232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A</a:t>
            </a:r>
            <a:endParaRPr sz="4800">
              <a:solidFill>
                <a:srgbClr val="FFFFFF"/>
              </a:solidFill>
              <a:latin typeface="Oswald"/>
              <a:ea typeface="Oswald"/>
              <a:cs typeface="Oswald"/>
              <a:sym typeface="Oswald"/>
            </a:endParaRPr>
          </a:p>
        </p:txBody>
      </p:sp>
      <p:sp>
        <p:nvSpPr>
          <p:cNvPr id="173" name="Google Shape;173;p25"/>
          <p:cNvSpPr/>
          <p:nvPr/>
        </p:nvSpPr>
        <p:spPr>
          <a:xfrm>
            <a:off x="5599351" y="4268431"/>
            <a:ext cx="1232700" cy="1232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B</a:t>
            </a:r>
            <a:endParaRPr sz="4800">
              <a:solidFill>
                <a:srgbClr val="FFFFFF"/>
              </a:solidFill>
              <a:latin typeface="Oswald"/>
              <a:ea typeface="Oswald"/>
              <a:cs typeface="Oswald"/>
              <a:sym typeface="Oswald"/>
            </a:endParaRPr>
          </a:p>
        </p:txBody>
      </p:sp>
      <p:grpSp>
        <p:nvGrpSpPr>
          <p:cNvPr id="174" name="Google Shape;174;p25"/>
          <p:cNvGrpSpPr/>
          <p:nvPr/>
        </p:nvGrpSpPr>
        <p:grpSpPr>
          <a:xfrm>
            <a:off x="3544600" y="4763875"/>
            <a:ext cx="1099400" cy="237300"/>
            <a:chOff x="3544600" y="4763875"/>
            <a:chExt cx="1099400" cy="237300"/>
          </a:xfrm>
        </p:grpSpPr>
        <p:cxnSp>
          <p:nvCxnSpPr>
            <p:cNvPr id="175" name="Google Shape;175;p25"/>
            <p:cNvCxnSpPr>
              <a:stCxn id="172" idx="6"/>
            </p:cNvCxnSpPr>
            <p:nvPr/>
          </p:nvCxnSpPr>
          <p:spPr>
            <a:xfrm>
              <a:off x="3544600" y="4884781"/>
              <a:ext cx="1076100" cy="0"/>
            </a:xfrm>
            <a:prstGeom prst="straightConnector1">
              <a:avLst/>
            </a:prstGeom>
            <a:noFill/>
            <a:ln cap="flat" cmpd="sng" w="38100">
              <a:solidFill>
                <a:srgbClr val="FFFFFF"/>
              </a:solidFill>
              <a:prstDash val="solid"/>
              <a:round/>
              <a:headEnd len="med" w="med" type="none"/>
              <a:tailEnd len="med" w="med" type="oval"/>
            </a:ln>
          </p:spPr>
        </p:cxnSp>
        <p:sp>
          <p:nvSpPr>
            <p:cNvPr id="176" name="Google Shape;176;p25"/>
            <p:cNvSpPr/>
            <p:nvPr/>
          </p:nvSpPr>
          <p:spPr>
            <a:xfrm>
              <a:off x="4533900" y="4763875"/>
              <a:ext cx="110100" cy="23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7" name="Google Shape;177;p25"/>
          <p:cNvCxnSpPr>
            <a:stCxn id="173" idx="2"/>
          </p:cNvCxnSpPr>
          <p:nvPr/>
        </p:nvCxnSpPr>
        <p:spPr>
          <a:xfrm rot="10800000">
            <a:off x="4558951" y="4884781"/>
            <a:ext cx="1040400" cy="0"/>
          </a:xfrm>
          <a:prstGeom prst="straightConnector1">
            <a:avLst/>
          </a:prstGeom>
          <a:noFill/>
          <a:ln cap="flat" cmpd="sng" w="38100">
            <a:solidFill>
              <a:srgbClr val="FFFFFF"/>
            </a:solidFill>
            <a:prstDash val="solid"/>
            <a:round/>
            <a:headEnd len="med" w="med" type="none"/>
            <a:tailEnd len="med" w="med" type="oval"/>
          </a:ln>
        </p:spPr>
      </p:cxnSp>
      <p:sp>
        <p:nvSpPr>
          <p:cNvPr id="178" name="Google Shape;178;p25"/>
          <p:cNvSpPr txBox="1"/>
          <p:nvPr/>
        </p:nvSpPr>
        <p:spPr>
          <a:xfrm>
            <a:off x="2013609"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Productor</a:t>
            </a:r>
            <a:endParaRPr sz="2400">
              <a:solidFill>
                <a:srgbClr val="FFFFFF"/>
              </a:solidFill>
              <a:latin typeface="Oswald"/>
              <a:ea typeface="Oswald"/>
              <a:cs typeface="Oswald"/>
              <a:sym typeface="Oswald"/>
            </a:endParaRPr>
          </a:p>
        </p:txBody>
      </p:sp>
      <p:sp>
        <p:nvSpPr>
          <p:cNvPr id="179" name="Google Shape;179;p25"/>
          <p:cNvSpPr txBox="1"/>
          <p:nvPr/>
        </p:nvSpPr>
        <p:spPr>
          <a:xfrm>
            <a:off x="5309664"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Consumidor</a:t>
            </a:r>
            <a:endParaRPr sz="2400">
              <a:solidFill>
                <a:srgbClr val="FFFFFF"/>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nvSpPr>
        <p:spPr>
          <a:xfrm>
            <a:off x="2696530" y="1356896"/>
            <a:ext cx="3750900" cy="25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Repositorio / Pizarra</a:t>
            </a:r>
            <a:endParaRPr sz="4800">
              <a:solidFill>
                <a:srgbClr val="FFFFFF"/>
              </a:solidFill>
              <a:latin typeface="Oswald"/>
              <a:ea typeface="Oswald"/>
              <a:cs typeface="Oswald"/>
              <a:sym typeface="Oswald"/>
            </a:endParaRPr>
          </a:p>
        </p:txBody>
      </p:sp>
      <p:sp>
        <p:nvSpPr>
          <p:cNvPr id="185" name="Google Shape;185;p26"/>
          <p:cNvSpPr/>
          <p:nvPr/>
        </p:nvSpPr>
        <p:spPr>
          <a:xfrm>
            <a:off x="3837538" y="4606050"/>
            <a:ext cx="1468875" cy="1089500"/>
          </a:xfrm>
          <a:prstGeom prst="flowChartMagneticDisk">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6"/>
          <p:cNvCxnSpPr>
            <a:endCxn id="185" idx="2"/>
          </p:cNvCxnSpPr>
          <p:nvPr/>
        </p:nvCxnSpPr>
        <p:spPr>
          <a:xfrm>
            <a:off x="1872538" y="5150800"/>
            <a:ext cx="1965000" cy="0"/>
          </a:xfrm>
          <a:prstGeom prst="straightConnector1">
            <a:avLst/>
          </a:prstGeom>
          <a:noFill/>
          <a:ln cap="flat" cmpd="sng" w="38100">
            <a:solidFill>
              <a:srgbClr val="FFFFFF"/>
            </a:solidFill>
            <a:prstDash val="dot"/>
            <a:round/>
            <a:headEnd len="med" w="med" type="none"/>
            <a:tailEnd len="med" w="med" type="stealth"/>
          </a:ln>
        </p:spPr>
      </p:cxnSp>
      <p:cxnSp>
        <p:nvCxnSpPr>
          <p:cNvPr id="187" name="Google Shape;187;p26"/>
          <p:cNvCxnSpPr/>
          <p:nvPr/>
        </p:nvCxnSpPr>
        <p:spPr>
          <a:xfrm>
            <a:off x="5330750" y="5150800"/>
            <a:ext cx="1955400" cy="0"/>
          </a:xfrm>
          <a:prstGeom prst="straightConnector1">
            <a:avLst/>
          </a:prstGeom>
          <a:noFill/>
          <a:ln cap="flat" cmpd="sng" w="38100">
            <a:solidFill>
              <a:srgbClr val="FFFFFF"/>
            </a:solidFill>
            <a:prstDash val="dot"/>
            <a:round/>
            <a:headEnd len="med" w="med" type="none"/>
            <a:tailEnd len="med" w="med" type="stealth"/>
          </a:ln>
        </p:spPr>
      </p:cxnSp>
      <p:sp>
        <p:nvSpPr>
          <p:cNvPr id="188" name="Google Shape;188;p26"/>
          <p:cNvSpPr txBox="1"/>
          <p:nvPr/>
        </p:nvSpPr>
        <p:spPr>
          <a:xfrm>
            <a:off x="2013609"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Escritura</a:t>
            </a:r>
            <a:endParaRPr sz="2400">
              <a:solidFill>
                <a:srgbClr val="FFFFFF"/>
              </a:solidFill>
              <a:latin typeface="Oswald"/>
              <a:ea typeface="Oswald"/>
              <a:cs typeface="Oswald"/>
              <a:sym typeface="Oswald"/>
            </a:endParaRPr>
          </a:p>
        </p:txBody>
      </p:sp>
      <p:sp>
        <p:nvSpPr>
          <p:cNvPr id="189" name="Google Shape;189;p26"/>
          <p:cNvSpPr txBox="1"/>
          <p:nvPr/>
        </p:nvSpPr>
        <p:spPr>
          <a:xfrm>
            <a:off x="5309664"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Lectura</a:t>
            </a:r>
            <a:endParaRPr sz="2400">
              <a:solidFill>
                <a:srgbClr val="FFFFFF"/>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nvSpPr>
        <p:spPr>
          <a:xfrm>
            <a:off x="2696530" y="1356896"/>
            <a:ext cx="3750900" cy="25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Publicar</a:t>
            </a:r>
            <a:r>
              <a:rPr lang="es-419" sz="4800">
                <a:solidFill>
                  <a:srgbClr val="FFFFFF"/>
                </a:solidFill>
                <a:latin typeface="Oswald"/>
                <a:ea typeface="Oswald"/>
                <a:cs typeface="Oswald"/>
                <a:sym typeface="Oswald"/>
              </a:rPr>
              <a:t> / Suscribir</a:t>
            </a:r>
            <a:endParaRPr sz="4800">
              <a:solidFill>
                <a:srgbClr val="FFFFFF"/>
              </a:solidFill>
              <a:latin typeface="Oswald"/>
              <a:ea typeface="Oswald"/>
              <a:cs typeface="Oswald"/>
              <a:sym typeface="Oswald"/>
            </a:endParaRPr>
          </a:p>
        </p:txBody>
      </p:sp>
      <p:sp>
        <p:nvSpPr>
          <p:cNvPr id="195" name="Google Shape;195;p27"/>
          <p:cNvSpPr/>
          <p:nvPr/>
        </p:nvSpPr>
        <p:spPr>
          <a:xfrm>
            <a:off x="3346325" y="4721150"/>
            <a:ext cx="2451300" cy="690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Bus de eventos</a:t>
            </a:r>
            <a:endParaRPr sz="2400">
              <a:solidFill>
                <a:srgbClr val="FFFFFF"/>
              </a:solidFill>
              <a:latin typeface="Oswald"/>
              <a:ea typeface="Oswald"/>
              <a:cs typeface="Oswald"/>
              <a:sym typeface="Oswald"/>
            </a:endParaRPr>
          </a:p>
        </p:txBody>
      </p:sp>
      <p:cxnSp>
        <p:nvCxnSpPr>
          <p:cNvPr id="196" name="Google Shape;196;p27"/>
          <p:cNvCxnSpPr>
            <a:endCxn id="195" idx="0"/>
          </p:cNvCxnSpPr>
          <p:nvPr/>
        </p:nvCxnSpPr>
        <p:spPr>
          <a:xfrm>
            <a:off x="3209975" y="4270550"/>
            <a:ext cx="1362000" cy="450600"/>
          </a:xfrm>
          <a:prstGeom prst="bentConnector2">
            <a:avLst/>
          </a:prstGeom>
          <a:noFill/>
          <a:ln cap="flat" cmpd="sng" w="38100">
            <a:solidFill>
              <a:srgbClr val="FFFFFF"/>
            </a:solidFill>
            <a:prstDash val="solid"/>
            <a:round/>
            <a:headEnd len="med" w="med" type="none"/>
            <a:tailEnd len="med" w="med" type="stealth"/>
          </a:ln>
        </p:spPr>
      </p:cxnSp>
      <p:cxnSp>
        <p:nvCxnSpPr>
          <p:cNvPr id="197" name="Google Shape;197;p27"/>
          <p:cNvCxnSpPr>
            <a:stCxn id="195" idx="2"/>
          </p:cNvCxnSpPr>
          <p:nvPr/>
        </p:nvCxnSpPr>
        <p:spPr>
          <a:xfrm flipH="1" rot="-5400000">
            <a:off x="5059925" y="4923800"/>
            <a:ext cx="570900" cy="1546800"/>
          </a:xfrm>
          <a:prstGeom prst="bentConnector2">
            <a:avLst/>
          </a:prstGeom>
          <a:noFill/>
          <a:ln cap="flat" cmpd="sng" w="38100">
            <a:solidFill>
              <a:srgbClr val="FFFFFF"/>
            </a:solidFill>
            <a:prstDash val="solid"/>
            <a:round/>
            <a:headEnd len="med" w="med" type="diamond"/>
            <a:tailEnd len="med" w="med" type="none"/>
          </a:ln>
        </p:spPr>
      </p:cxnSp>
      <p:sp>
        <p:nvSpPr>
          <p:cNvPr id="198" name="Google Shape;198;p27"/>
          <p:cNvSpPr txBox="1"/>
          <p:nvPr/>
        </p:nvSpPr>
        <p:spPr>
          <a:xfrm>
            <a:off x="2013609" y="3717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Publicador</a:t>
            </a:r>
            <a:endParaRPr sz="2400">
              <a:solidFill>
                <a:srgbClr val="FFFFFF"/>
              </a:solidFill>
              <a:latin typeface="Oswald"/>
              <a:ea typeface="Oswald"/>
              <a:cs typeface="Oswald"/>
              <a:sym typeface="Oswald"/>
            </a:endParaRPr>
          </a:p>
        </p:txBody>
      </p:sp>
      <p:sp>
        <p:nvSpPr>
          <p:cNvPr id="199" name="Google Shape;199;p27"/>
          <p:cNvSpPr txBox="1"/>
          <p:nvPr/>
        </p:nvSpPr>
        <p:spPr>
          <a:xfrm>
            <a:off x="5309664" y="59274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Suscriptor</a:t>
            </a:r>
            <a:endParaRPr sz="2400">
              <a:solidFill>
                <a:srgbClr val="FFFFFF"/>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Escenarios y Tácticas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p:nvPr/>
        </p:nvSpPr>
        <p:spPr>
          <a:xfrm>
            <a:off x="704700" y="1068600"/>
            <a:ext cx="7734600" cy="4720800"/>
          </a:xfrm>
          <a:prstGeom prst="rect">
            <a:avLst/>
          </a:prstGeom>
          <a:noFill/>
          <a:ln cap="flat" cmpd="sng" w="19050">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chemeClr val="accent6"/>
                </a:solidFill>
                <a:latin typeface="Oswald"/>
                <a:ea typeface="Oswald"/>
                <a:cs typeface="Oswald"/>
                <a:sym typeface="Oswald"/>
              </a:rPr>
              <a:t>Escenario: Atributo de Calidad X</a:t>
            </a:r>
            <a:endParaRPr sz="2400">
              <a:solidFill>
                <a:schemeClr val="accent6"/>
              </a:solidFill>
              <a:latin typeface="Oswald"/>
              <a:ea typeface="Oswald"/>
              <a:cs typeface="Oswald"/>
              <a:sym typeface="Oswald"/>
            </a:endParaRPr>
          </a:p>
        </p:txBody>
      </p:sp>
      <p:sp>
        <p:nvSpPr>
          <p:cNvPr id="210" name="Google Shape;210;p29"/>
          <p:cNvSpPr/>
          <p:nvPr/>
        </p:nvSpPr>
        <p:spPr>
          <a:xfrm>
            <a:off x="3250650" y="2458867"/>
            <a:ext cx="2538300" cy="2344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Tácticas para controlar </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la respuesta</a:t>
            </a:r>
            <a:endParaRPr sz="2000">
              <a:solidFill>
                <a:schemeClr val="lt1"/>
              </a:solidFill>
              <a:latin typeface="Oswald"/>
              <a:ea typeface="Oswald"/>
              <a:cs typeface="Oswald"/>
              <a:sym typeface="Oswald"/>
            </a:endParaRPr>
          </a:p>
        </p:txBody>
      </p:sp>
      <p:sp>
        <p:nvSpPr>
          <p:cNvPr id="211" name="Google Shape;211;p29"/>
          <p:cNvSpPr/>
          <p:nvPr/>
        </p:nvSpPr>
        <p:spPr>
          <a:xfrm>
            <a:off x="883850" y="2324067"/>
            <a:ext cx="2241000" cy="2614500"/>
          </a:xfrm>
          <a:prstGeom prst="rightArrow">
            <a:avLst>
              <a:gd fmla="val 50000" name="adj1"/>
              <a:gd fmla="val 35317"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chemeClr val="lt1"/>
                </a:solidFill>
                <a:latin typeface="Oswald"/>
                <a:ea typeface="Oswald"/>
                <a:cs typeface="Oswald"/>
                <a:sym typeface="Oswald"/>
              </a:rPr>
              <a:t>Estímulo</a:t>
            </a:r>
            <a:endParaRPr sz="1800">
              <a:solidFill>
                <a:schemeClr val="lt1"/>
              </a:solidFill>
              <a:latin typeface="Oswald"/>
              <a:ea typeface="Oswald"/>
              <a:cs typeface="Oswald"/>
              <a:sym typeface="Oswald"/>
            </a:endParaRPr>
          </a:p>
        </p:txBody>
      </p:sp>
      <p:sp>
        <p:nvSpPr>
          <p:cNvPr id="212" name="Google Shape;212;p29"/>
          <p:cNvSpPr/>
          <p:nvPr/>
        </p:nvSpPr>
        <p:spPr>
          <a:xfrm>
            <a:off x="6030575" y="2396667"/>
            <a:ext cx="2241000" cy="2614500"/>
          </a:xfrm>
          <a:prstGeom prst="rightArrow">
            <a:avLst>
              <a:gd fmla="val 50000" name="adj1"/>
              <a:gd fmla="val 35317"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chemeClr val="lt1"/>
                </a:solidFill>
                <a:latin typeface="Oswald"/>
                <a:ea typeface="Oswald"/>
                <a:cs typeface="Oswald"/>
                <a:sym typeface="Oswald"/>
              </a:rPr>
              <a:t>Respuesta</a:t>
            </a:r>
            <a:endParaRPr sz="1800">
              <a:solidFill>
                <a:schemeClr val="lt1"/>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p:nvPr/>
        </p:nvSpPr>
        <p:spPr>
          <a:xfrm>
            <a:off x="704700" y="1068600"/>
            <a:ext cx="7734600" cy="4720800"/>
          </a:xfrm>
          <a:prstGeom prst="rect">
            <a:avLst/>
          </a:prstGeom>
          <a:noFill/>
          <a:ln cap="flat" cmpd="sng" w="19050">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chemeClr val="accent6"/>
                </a:solidFill>
                <a:latin typeface="Oswald"/>
                <a:ea typeface="Oswald"/>
                <a:cs typeface="Oswald"/>
                <a:sym typeface="Oswald"/>
              </a:rPr>
              <a:t>Escenario: Disponibilidad</a:t>
            </a:r>
            <a:endParaRPr sz="2400">
              <a:solidFill>
                <a:schemeClr val="accent6"/>
              </a:solidFill>
              <a:latin typeface="Oswald"/>
              <a:ea typeface="Oswald"/>
              <a:cs typeface="Oswald"/>
              <a:sym typeface="Oswald"/>
            </a:endParaRPr>
          </a:p>
        </p:txBody>
      </p:sp>
      <p:sp>
        <p:nvSpPr>
          <p:cNvPr id="218" name="Google Shape;218;p30"/>
          <p:cNvSpPr/>
          <p:nvPr/>
        </p:nvSpPr>
        <p:spPr>
          <a:xfrm>
            <a:off x="883850" y="2324067"/>
            <a:ext cx="2241000" cy="2614500"/>
          </a:xfrm>
          <a:prstGeom prst="rightArrow">
            <a:avLst>
              <a:gd fmla="val 50000" name="adj1"/>
              <a:gd fmla="val 35317"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chemeClr val="lt1"/>
                </a:solidFill>
                <a:latin typeface="Oswald"/>
                <a:ea typeface="Oswald"/>
                <a:cs typeface="Oswald"/>
                <a:sym typeface="Oswald"/>
              </a:rPr>
              <a:t>Falla</a:t>
            </a:r>
            <a:endParaRPr sz="1800">
              <a:solidFill>
                <a:schemeClr val="lt1"/>
              </a:solidFill>
              <a:latin typeface="Oswald"/>
              <a:ea typeface="Oswald"/>
              <a:cs typeface="Oswald"/>
              <a:sym typeface="Oswald"/>
            </a:endParaRPr>
          </a:p>
        </p:txBody>
      </p:sp>
      <p:sp>
        <p:nvSpPr>
          <p:cNvPr id="219" name="Google Shape;219;p30"/>
          <p:cNvSpPr/>
          <p:nvPr/>
        </p:nvSpPr>
        <p:spPr>
          <a:xfrm>
            <a:off x="3250650" y="2458867"/>
            <a:ext cx="2538300" cy="2344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Tácticas para controlar </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la </a:t>
            </a:r>
            <a:r>
              <a:rPr lang="es-419" sz="2000" u="sng">
                <a:solidFill>
                  <a:schemeClr val="lt1"/>
                </a:solidFill>
                <a:latin typeface="Oswald"/>
                <a:ea typeface="Oswald"/>
                <a:cs typeface="Oswald"/>
                <a:sym typeface="Oswald"/>
              </a:rPr>
              <a:t>disponibilidad</a:t>
            </a:r>
            <a:endParaRPr sz="2000" u="sng">
              <a:solidFill>
                <a:schemeClr val="lt1"/>
              </a:solidFill>
              <a:latin typeface="Oswald"/>
              <a:ea typeface="Oswald"/>
              <a:cs typeface="Oswald"/>
              <a:sym typeface="Oswald"/>
            </a:endParaRPr>
          </a:p>
        </p:txBody>
      </p:sp>
      <p:sp>
        <p:nvSpPr>
          <p:cNvPr id="220" name="Google Shape;220;p30"/>
          <p:cNvSpPr/>
          <p:nvPr/>
        </p:nvSpPr>
        <p:spPr>
          <a:xfrm>
            <a:off x="6030575" y="2396667"/>
            <a:ext cx="2241000" cy="2614500"/>
          </a:xfrm>
          <a:prstGeom prst="rightArrow">
            <a:avLst>
              <a:gd fmla="val 50000" name="adj1"/>
              <a:gd fmla="val 35317"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chemeClr val="lt1"/>
                </a:solidFill>
                <a:latin typeface="Oswald"/>
                <a:ea typeface="Oswald"/>
                <a:cs typeface="Oswald"/>
                <a:sym typeface="Oswald"/>
              </a:rPr>
              <a:t>Falla ocultada o sistema reparado</a:t>
            </a:r>
            <a:endParaRPr sz="1800">
              <a:solidFill>
                <a:schemeClr val="lt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1541750" y="3047250"/>
            <a:ext cx="2341800" cy="7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Disponibilidad</a:t>
            </a:r>
            <a:endParaRPr/>
          </a:p>
        </p:txBody>
      </p:sp>
      <p:sp>
        <p:nvSpPr>
          <p:cNvPr id="226" name="Google Shape;226;p31"/>
          <p:cNvSpPr/>
          <p:nvPr/>
        </p:nvSpPr>
        <p:spPr>
          <a:xfrm>
            <a:off x="5262650" y="467175"/>
            <a:ext cx="1681500" cy="996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Detección</a:t>
            </a:r>
            <a:endParaRPr>
              <a:solidFill>
                <a:schemeClr val="lt1"/>
              </a:solidFill>
            </a:endParaRPr>
          </a:p>
        </p:txBody>
      </p:sp>
      <p:sp>
        <p:nvSpPr>
          <p:cNvPr id="227" name="Google Shape;227;p31"/>
          <p:cNvSpPr/>
          <p:nvPr/>
        </p:nvSpPr>
        <p:spPr>
          <a:xfrm>
            <a:off x="4154750" y="467175"/>
            <a:ext cx="836700" cy="5871000"/>
          </a:xfrm>
          <a:prstGeom prst="leftBrace">
            <a:avLst>
              <a:gd fmla="val 48909" name="adj1"/>
              <a:gd fmla="val 50289"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28" name="Google Shape;228;p31"/>
          <p:cNvSpPr/>
          <p:nvPr/>
        </p:nvSpPr>
        <p:spPr>
          <a:xfrm>
            <a:off x="5262649" y="2092217"/>
            <a:ext cx="1681500" cy="996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Recuperación:</a:t>
            </a:r>
            <a:endParaRPr>
              <a:solidFill>
                <a:schemeClr val="lt1"/>
              </a:solidFill>
            </a:endParaRPr>
          </a:p>
          <a:p>
            <a:pPr indent="0" lvl="0" marL="0" rtl="0" algn="ctr">
              <a:spcBef>
                <a:spcPts val="0"/>
              </a:spcBef>
              <a:spcAft>
                <a:spcPts val="0"/>
              </a:spcAft>
              <a:buNone/>
            </a:pPr>
            <a:r>
              <a:rPr lang="es-419">
                <a:solidFill>
                  <a:schemeClr val="lt1"/>
                </a:solidFill>
              </a:rPr>
              <a:t>Preparar / Reparar</a:t>
            </a:r>
            <a:endParaRPr>
              <a:solidFill>
                <a:schemeClr val="lt1"/>
              </a:solidFill>
            </a:endParaRPr>
          </a:p>
        </p:txBody>
      </p:sp>
      <p:sp>
        <p:nvSpPr>
          <p:cNvPr id="229" name="Google Shape;229;p31"/>
          <p:cNvSpPr/>
          <p:nvPr/>
        </p:nvSpPr>
        <p:spPr>
          <a:xfrm>
            <a:off x="5262650" y="3717275"/>
            <a:ext cx="1681500" cy="996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Recuperación: Reintroducción</a:t>
            </a:r>
            <a:endParaRPr>
              <a:solidFill>
                <a:schemeClr val="lt1"/>
              </a:solidFill>
            </a:endParaRPr>
          </a:p>
        </p:txBody>
      </p:sp>
      <p:sp>
        <p:nvSpPr>
          <p:cNvPr id="230" name="Google Shape;230;p31"/>
          <p:cNvSpPr/>
          <p:nvPr/>
        </p:nvSpPr>
        <p:spPr>
          <a:xfrm>
            <a:off x="5262650" y="5342325"/>
            <a:ext cx="1681500" cy="996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Prevención</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Pararse en hombros de gigantes</a:t>
            </a:r>
            <a:endParaRPr/>
          </a:p>
        </p:txBody>
      </p:sp>
      <p:sp>
        <p:nvSpPr>
          <p:cNvPr id="66" name="Google Shape;66;p14"/>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Aprovechar el conocimiento existente para nuestra solución.</a:t>
            </a:r>
            <a:endParaRPr/>
          </a:p>
        </p:txBody>
      </p:sp>
      <p:sp>
        <p:nvSpPr>
          <p:cNvPr id="67" name="Google Shape;67;p14"/>
          <p:cNvSpPr/>
          <p:nvPr/>
        </p:nvSpPr>
        <p:spPr>
          <a:xfrm>
            <a:off x="6905464" y="2112977"/>
            <a:ext cx="1747500" cy="1268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Frameworks</a:t>
            </a:r>
            <a:endParaRPr sz="1800">
              <a:solidFill>
                <a:schemeClr val="lt1"/>
              </a:solidFill>
              <a:latin typeface="Oswald"/>
              <a:ea typeface="Oswald"/>
              <a:cs typeface="Oswald"/>
              <a:sym typeface="Oswald"/>
            </a:endParaRPr>
          </a:p>
        </p:txBody>
      </p:sp>
      <p:sp>
        <p:nvSpPr>
          <p:cNvPr id="68" name="Google Shape;68;p14"/>
          <p:cNvSpPr/>
          <p:nvPr/>
        </p:nvSpPr>
        <p:spPr>
          <a:xfrm>
            <a:off x="5034195" y="2112977"/>
            <a:ext cx="1747500" cy="1268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Productos </a:t>
            </a:r>
            <a:endParaRPr sz="1800">
              <a:solidFill>
                <a:schemeClr val="lt1"/>
              </a:solidFill>
              <a:latin typeface="Oswald"/>
              <a:ea typeface="Oswald"/>
              <a:cs typeface="Oswald"/>
              <a:sym typeface="Oswald"/>
            </a:endParaRPr>
          </a:p>
          <a:p>
            <a:pPr indent="0" lvl="0" marL="0" rtl="0" algn="ctr">
              <a:spcBef>
                <a:spcPts val="0"/>
              </a:spcBef>
              <a:spcAft>
                <a:spcPts val="0"/>
              </a:spcAft>
              <a:buNone/>
            </a:pPr>
            <a:r>
              <a:rPr lang="es-419" sz="1800">
                <a:solidFill>
                  <a:schemeClr val="lt1"/>
                </a:solidFill>
                <a:latin typeface="Oswald"/>
                <a:ea typeface="Oswald"/>
                <a:cs typeface="Oswald"/>
                <a:sym typeface="Oswald"/>
              </a:rPr>
              <a:t>“de la estantería”</a:t>
            </a:r>
            <a:endParaRPr sz="1800">
              <a:solidFill>
                <a:schemeClr val="lt1"/>
              </a:solidFill>
              <a:latin typeface="Oswald"/>
              <a:ea typeface="Oswald"/>
              <a:cs typeface="Oswald"/>
              <a:sym typeface="Oswald"/>
            </a:endParaRPr>
          </a:p>
        </p:txBody>
      </p:sp>
      <p:sp>
        <p:nvSpPr>
          <p:cNvPr id="69" name="Google Shape;69;p14"/>
          <p:cNvSpPr/>
          <p:nvPr/>
        </p:nvSpPr>
        <p:spPr>
          <a:xfrm>
            <a:off x="5034195" y="3515933"/>
            <a:ext cx="1747500" cy="12681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Arquitecturas específicas del dominio</a:t>
            </a:r>
            <a:endParaRPr sz="1800">
              <a:solidFill>
                <a:schemeClr val="lt1"/>
              </a:solidFill>
              <a:latin typeface="Oswald"/>
              <a:ea typeface="Oswald"/>
              <a:cs typeface="Oswald"/>
              <a:sym typeface="Oswald"/>
            </a:endParaRPr>
          </a:p>
        </p:txBody>
      </p:sp>
      <p:sp>
        <p:nvSpPr>
          <p:cNvPr id="70" name="Google Shape;70;p14"/>
          <p:cNvSpPr/>
          <p:nvPr/>
        </p:nvSpPr>
        <p:spPr>
          <a:xfrm>
            <a:off x="6905464" y="3515933"/>
            <a:ext cx="1747500" cy="12681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Patrones de arquitectura</a:t>
            </a:r>
            <a:endParaRPr sz="1800">
              <a:solidFill>
                <a:schemeClr val="lt1"/>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Disponibilidad</a:t>
            </a:r>
            <a:endParaRPr/>
          </a:p>
        </p:txBody>
      </p:sp>
      <p:sp>
        <p:nvSpPr>
          <p:cNvPr id="236" name="Google Shape;236;p32"/>
          <p:cNvSpPr/>
          <p:nvPr/>
        </p:nvSpPr>
        <p:spPr>
          <a:xfrm>
            <a:off x="2646526" y="3454967"/>
            <a:ext cx="11982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Detección</a:t>
            </a:r>
            <a:endParaRPr>
              <a:solidFill>
                <a:schemeClr val="lt1"/>
              </a:solidFill>
            </a:endParaRPr>
          </a:p>
        </p:txBody>
      </p:sp>
      <p:sp>
        <p:nvSpPr>
          <p:cNvPr id="237" name="Google Shape;237;p32"/>
          <p:cNvSpPr/>
          <p:nvPr/>
        </p:nvSpPr>
        <p:spPr>
          <a:xfrm>
            <a:off x="5299274" y="1707633"/>
            <a:ext cx="11982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Ping / Eco</a:t>
            </a:r>
            <a:endParaRPr>
              <a:solidFill>
                <a:schemeClr val="lt1"/>
              </a:solidFill>
            </a:endParaRPr>
          </a:p>
        </p:txBody>
      </p:sp>
      <p:sp>
        <p:nvSpPr>
          <p:cNvPr id="238" name="Google Shape;238;p32"/>
          <p:cNvSpPr/>
          <p:nvPr/>
        </p:nvSpPr>
        <p:spPr>
          <a:xfrm>
            <a:off x="5299274" y="3454967"/>
            <a:ext cx="11982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Latido</a:t>
            </a:r>
            <a:endParaRPr>
              <a:solidFill>
                <a:schemeClr val="lt1"/>
              </a:solidFill>
            </a:endParaRPr>
          </a:p>
        </p:txBody>
      </p:sp>
      <p:sp>
        <p:nvSpPr>
          <p:cNvPr id="239" name="Google Shape;239;p32"/>
          <p:cNvSpPr/>
          <p:nvPr/>
        </p:nvSpPr>
        <p:spPr>
          <a:xfrm>
            <a:off x="5299274" y="5202300"/>
            <a:ext cx="11982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Excepciones</a:t>
            </a:r>
            <a:endParaRPr>
              <a:solidFill>
                <a:schemeClr val="lt1"/>
              </a:solidFill>
            </a:endParaRPr>
          </a:p>
        </p:txBody>
      </p:sp>
      <p:sp>
        <p:nvSpPr>
          <p:cNvPr id="240" name="Google Shape;240;p32"/>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Disponibilidad</a:t>
            </a:r>
            <a:endParaRPr/>
          </a:p>
        </p:txBody>
      </p:sp>
      <p:sp>
        <p:nvSpPr>
          <p:cNvPr id="246" name="Google Shape;246;p33"/>
          <p:cNvSpPr/>
          <p:nvPr/>
        </p:nvSpPr>
        <p:spPr>
          <a:xfrm>
            <a:off x="2163249" y="3454967"/>
            <a:ext cx="16815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Recuperación:</a:t>
            </a:r>
            <a:endParaRPr>
              <a:solidFill>
                <a:schemeClr val="lt1"/>
              </a:solidFill>
            </a:endParaRPr>
          </a:p>
          <a:p>
            <a:pPr indent="0" lvl="0" marL="0" rtl="0" algn="ctr">
              <a:spcBef>
                <a:spcPts val="0"/>
              </a:spcBef>
              <a:spcAft>
                <a:spcPts val="0"/>
              </a:spcAft>
              <a:buNone/>
            </a:pPr>
            <a:r>
              <a:rPr lang="es-419">
                <a:solidFill>
                  <a:schemeClr val="lt1"/>
                </a:solidFill>
              </a:rPr>
              <a:t>Preparar / Reparar</a:t>
            </a:r>
            <a:endParaRPr>
              <a:solidFill>
                <a:schemeClr val="lt1"/>
              </a:solidFill>
            </a:endParaRPr>
          </a:p>
        </p:txBody>
      </p:sp>
      <p:sp>
        <p:nvSpPr>
          <p:cNvPr id="247" name="Google Shape;247;p33"/>
          <p:cNvSpPr/>
          <p:nvPr/>
        </p:nvSpPr>
        <p:spPr>
          <a:xfrm>
            <a:off x="5299275" y="1301233"/>
            <a:ext cx="14319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Votación</a:t>
            </a:r>
            <a:endParaRPr>
              <a:solidFill>
                <a:schemeClr val="lt1"/>
              </a:solidFill>
            </a:endParaRPr>
          </a:p>
        </p:txBody>
      </p:sp>
      <p:sp>
        <p:nvSpPr>
          <p:cNvPr id="248" name="Google Shape;248;p33"/>
          <p:cNvSpPr/>
          <p:nvPr/>
        </p:nvSpPr>
        <p:spPr>
          <a:xfrm>
            <a:off x="5299275" y="2669322"/>
            <a:ext cx="14319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Redundancia activa</a:t>
            </a:r>
            <a:endParaRPr>
              <a:solidFill>
                <a:schemeClr val="lt1"/>
              </a:solidFill>
            </a:endParaRPr>
          </a:p>
        </p:txBody>
      </p:sp>
      <p:sp>
        <p:nvSpPr>
          <p:cNvPr id="249" name="Google Shape;249;p33"/>
          <p:cNvSpPr/>
          <p:nvPr/>
        </p:nvSpPr>
        <p:spPr>
          <a:xfrm>
            <a:off x="5299275" y="5405500"/>
            <a:ext cx="14319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Repuesto</a:t>
            </a:r>
            <a:endParaRPr>
              <a:solidFill>
                <a:schemeClr val="lt1"/>
              </a:solidFill>
            </a:endParaRPr>
          </a:p>
        </p:txBody>
      </p:sp>
      <p:sp>
        <p:nvSpPr>
          <p:cNvPr id="250" name="Google Shape;250;p33"/>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51" name="Google Shape;251;p33"/>
          <p:cNvSpPr/>
          <p:nvPr/>
        </p:nvSpPr>
        <p:spPr>
          <a:xfrm>
            <a:off x="5299275" y="4037411"/>
            <a:ext cx="1431900" cy="996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Redundancia pasiva</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Disponibilidad</a:t>
            </a:r>
            <a:endParaRPr/>
          </a:p>
        </p:txBody>
      </p:sp>
      <p:sp>
        <p:nvSpPr>
          <p:cNvPr id="257" name="Google Shape;257;p34"/>
          <p:cNvSpPr/>
          <p:nvPr/>
        </p:nvSpPr>
        <p:spPr>
          <a:xfrm>
            <a:off x="2256075"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Recuperación: Reintroducción</a:t>
            </a:r>
            <a:endParaRPr>
              <a:solidFill>
                <a:schemeClr val="lt1"/>
              </a:solidFill>
            </a:endParaRPr>
          </a:p>
        </p:txBody>
      </p:sp>
      <p:sp>
        <p:nvSpPr>
          <p:cNvPr id="258" name="Google Shape;258;p34"/>
          <p:cNvSpPr/>
          <p:nvPr/>
        </p:nvSpPr>
        <p:spPr>
          <a:xfrm>
            <a:off x="5299275" y="1707633"/>
            <a:ext cx="14874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Modo Sombra</a:t>
            </a:r>
            <a:endParaRPr>
              <a:solidFill>
                <a:schemeClr val="lt1"/>
              </a:solidFill>
            </a:endParaRPr>
          </a:p>
        </p:txBody>
      </p:sp>
      <p:sp>
        <p:nvSpPr>
          <p:cNvPr id="259" name="Google Shape;259;p34"/>
          <p:cNvSpPr/>
          <p:nvPr/>
        </p:nvSpPr>
        <p:spPr>
          <a:xfrm>
            <a:off x="5299275" y="3454967"/>
            <a:ext cx="14874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Sincronización de Estado</a:t>
            </a:r>
            <a:endParaRPr>
              <a:solidFill>
                <a:schemeClr val="lt1"/>
              </a:solidFill>
            </a:endParaRPr>
          </a:p>
        </p:txBody>
      </p:sp>
      <p:sp>
        <p:nvSpPr>
          <p:cNvPr id="260" name="Google Shape;260;p34"/>
          <p:cNvSpPr/>
          <p:nvPr/>
        </p:nvSpPr>
        <p:spPr>
          <a:xfrm>
            <a:off x="5299275" y="5202300"/>
            <a:ext cx="14874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Punto de Control / Retroceso</a:t>
            </a:r>
            <a:endParaRPr>
              <a:solidFill>
                <a:schemeClr val="lt1"/>
              </a:solidFill>
            </a:endParaRPr>
          </a:p>
        </p:txBody>
      </p:sp>
      <p:sp>
        <p:nvSpPr>
          <p:cNvPr id="261" name="Google Shape;261;p34"/>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Disponibilidad</a:t>
            </a:r>
            <a:endParaRPr/>
          </a:p>
        </p:txBody>
      </p:sp>
      <p:sp>
        <p:nvSpPr>
          <p:cNvPr id="267" name="Google Shape;267;p35"/>
          <p:cNvSpPr/>
          <p:nvPr/>
        </p:nvSpPr>
        <p:spPr>
          <a:xfrm>
            <a:off x="2256075"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Prevención</a:t>
            </a:r>
            <a:endParaRPr>
              <a:solidFill>
                <a:schemeClr val="lt1"/>
              </a:solidFill>
            </a:endParaRPr>
          </a:p>
        </p:txBody>
      </p:sp>
      <p:sp>
        <p:nvSpPr>
          <p:cNvPr id="268" name="Google Shape;268;p35"/>
          <p:cNvSpPr/>
          <p:nvPr/>
        </p:nvSpPr>
        <p:spPr>
          <a:xfrm>
            <a:off x="5299275" y="1707633"/>
            <a:ext cx="14874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Quitar de servicio</a:t>
            </a:r>
            <a:endParaRPr>
              <a:solidFill>
                <a:schemeClr val="lt1"/>
              </a:solidFill>
            </a:endParaRPr>
          </a:p>
        </p:txBody>
      </p:sp>
      <p:sp>
        <p:nvSpPr>
          <p:cNvPr id="269" name="Google Shape;269;p35"/>
          <p:cNvSpPr/>
          <p:nvPr/>
        </p:nvSpPr>
        <p:spPr>
          <a:xfrm>
            <a:off x="5299275" y="3454967"/>
            <a:ext cx="14874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Transacciones</a:t>
            </a:r>
            <a:endParaRPr>
              <a:solidFill>
                <a:schemeClr val="lt1"/>
              </a:solidFill>
            </a:endParaRPr>
          </a:p>
        </p:txBody>
      </p:sp>
      <p:sp>
        <p:nvSpPr>
          <p:cNvPr id="270" name="Google Shape;270;p35"/>
          <p:cNvSpPr/>
          <p:nvPr/>
        </p:nvSpPr>
        <p:spPr>
          <a:xfrm>
            <a:off x="5299275" y="5202300"/>
            <a:ext cx="14874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Monitoreo de procesos</a:t>
            </a:r>
            <a:endParaRPr>
              <a:solidFill>
                <a:schemeClr val="lt1"/>
              </a:solidFill>
            </a:endParaRPr>
          </a:p>
        </p:txBody>
      </p:sp>
      <p:sp>
        <p:nvSpPr>
          <p:cNvPr id="271" name="Google Shape;271;p35"/>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p:nvPr/>
        </p:nvSpPr>
        <p:spPr>
          <a:xfrm>
            <a:off x="704700" y="1068600"/>
            <a:ext cx="7734600" cy="4720800"/>
          </a:xfrm>
          <a:prstGeom prst="rect">
            <a:avLst/>
          </a:prstGeom>
          <a:noFill/>
          <a:ln cap="flat" cmpd="sng" w="19050">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chemeClr val="accent6"/>
                </a:solidFill>
                <a:latin typeface="Oswald"/>
                <a:ea typeface="Oswald"/>
                <a:cs typeface="Oswald"/>
                <a:sym typeface="Oswald"/>
              </a:rPr>
              <a:t>Escenario: Mantenibilidad</a:t>
            </a:r>
            <a:endParaRPr sz="2400">
              <a:solidFill>
                <a:schemeClr val="accent6"/>
              </a:solidFill>
              <a:latin typeface="Oswald"/>
              <a:ea typeface="Oswald"/>
              <a:cs typeface="Oswald"/>
              <a:sym typeface="Oswald"/>
            </a:endParaRPr>
          </a:p>
        </p:txBody>
      </p:sp>
      <p:sp>
        <p:nvSpPr>
          <p:cNvPr id="277" name="Google Shape;277;p36"/>
          <p:cNvSpPr/>
          <p:nvPr/>
        </p:nvSpPr>
        <p:spPr>
          <a:xfrm>
            <a:off x="883850" y="2324067"/>
            <a:ext cx="2241000" cy="2614500"/>
          </a:xfrm>
          <a:prstGeom prst="rightArrow">
            <a:avLst>
              <a:gd fmla="val 50000" name="adj1"/>
              <a:gd fmla="val 35317"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chemeClr val="lt1"/>
                </a:solidFill>
                <a:latin typeface="Oswald"/>
                <a:ea typeface="Oswald"/>
                <a:cs typeface="Oswald"/>
                <a:sym typeface="Oswald"/>
              </a:rPr>
              <a:t>Pedido de cambio</a:t>
            </a:r>
            <a:endParaRPr sz="1800">
              <a:solidFill>
                <a:schemeClr val="lt1"/>
              </a:solidFill>
              <a:latin typeface="Oswald"/>
              <a:ea typeface="Oswald"/>
              <a:cs typeface="Oswald"/>
              <a:sym typeface="Oswald"/>
            </a:endParaRPr>
          </a:p>
        </p:txBody>
      </p:sp>
      <p:sp>
        <p:nvSpPr>
          <p:cNvPr id="278" name="Google Shape;278;p36"/>
          <p:cNvSpPr/>
          <p:nvPr/>
        </p:nvSpPr>
        <p:spPr>
          <a:xfrm>
            <a:off x="3250650" y="2458867"/>
            <a:ext cx="2538300" cy="2344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Tácticas para controlar </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la </a:t>
            </a:r>
            <a:r>
              <a:rPr lang="es-419" sz="2000" u="sng">
                <a:solidFill>
                  <a:schemeClr val="lt1"/>
                </a:solidFill>
                <a:latin typeface="Oswald"/>
                <a:ea typeface="Oswald"/>
                <a:cs typeface="Oswald"/>
                <a:sym typeface="Oswald"/>
              </a:rPr>
              <a:t>mantenibilidad</a:t>
            </a:r>
            <a:endParaRPr sz="2000" u="sng">
              <a:solidFill>
                <a:schemeClr val="lt1"/>
              </a:solidFill>
              <a:latin typeface="Oswald"/>
              <a:ea typeface="Oswald"/>
              <a:cs typeface="Oswald"/>
              <a:sym typeface="Oswald"/>
            </a:endParaRPr>
          </a:p>
        </p:txBody>
      </p:sp>
      <p:sp>
        <p:nvSpPr>
          <p:cNvPr id="279" name="Google Shape;279;p36"/>
          <p:cNvSpPr/>
          <p:nvPr/>
        </p:nvSpPr>
        <p:spPr>
          <a:xfrm>
            <a:off x="6030575" y="2396667"/>
            <a:ext cx="2241000" cy="2614500"/>
          </a:xfrm>
          <a:prstGeom prst="rightArrow">
            <a:avLst>
              <a:gd fmla="val 50000" name="adj1"/>
              <a:gd fmla="val 35317"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800">
                <a:solidFill>
                  <a:schemeClr val="lt1"/>
                </a:solidFill>
                <a:latin typeface="Oswald"/>
                <a:ea typeface="Oswald"/>
                <a:cs typeface="Oswald"/>
                <a:sym typeface="Oswald"/>
              </a:rPr>
              <a:t>Cambio hecho, probado y desplegado</a:t>
            </a:r>
            <a:endParaRPr sz="1800">
              <a:solidFill>
                <a:schemeClr val="lt1"/>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1652825" y="3436873"/>
            <a:ext cx="23400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Mantenibilidad</a:t>
            </a:r>
            <a:endParaRPr/>
          </a:p>
        </p:txBody>
      </p:sp>
      <p:sp>
        <p:nvSpPr>
          <p:cNvPr id="285" name="Google Shape;285;p37"/>
          <p:cNvSpPr/>
          <p:nvPr/>
        </p:nvSpPr>
        <p:spPr>
          <a:xfrm>
            <a:off x="5211249" y="1111042"/>
            <a:ext cx="16815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Confinar modificaciones</a:t>
            </a:r>
            <a:endParaRPr>
              <a:solidFill>
                <a:schemeClr val="lt1"/>
              </a:solidFill>
            </a:endParaRPr>
          </a:p>
        </p:txBody>
      </p:sp>
      <p:sp>
        <p:nvSpPr>
          <p:cNvPr id="286" name="Google Shape;286;p37"/>
          <p:cNvSpPr/>
          <p:nvPr/>
        </p:nvSpPr>
        <p:spPr>
          <a:xfrm>
            <a:off x="4154750" y="793233"/>
            <a:ext cx="836700" cy="5811600"/>
          </a:xfrm>
          <a:prstGeom prst="leftBrace">
            <a:avLst>
              <a:gd fmla="val 48909" name="adj1"/>
              <a:gd fmla="val 51804"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87" name="Google Shape;287;p37"/>
          <p:cNvSpPr/>
          <p:nvPr/>
        </p:nvSpPr>
        <p:spPr>
          <a:xfrm>
            <a:off x="5211249" y="3245629"/>
            <a:ext cx="16815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Prevenir </a:t>
            </a:r>
            <a:endParaRPr>
              <a:solidFill>
                <a:schemeClr val="lt1"/>
              </a:solidFill>
            </a:endParaRPr>
          </a:p>
          <a:p>
            <a:pPr indent="0" lvl="0" marL="0" rtl="0" algn="ctr">
              <a:spcBef>
                <a:spcPts val="0"/>
              </a:spcBef>
              <a:spcAft>
                <a:spcPts val="0"/>
              </a:spcAft>
              <a:buNone/>
            </a:pPr>
            <a:r>
              <a:rPr lang="es-419">
                <a:solidFill>
                  <a:schemeClr val="lt1"/>
                </a:solidFill>
              </a:rPr>
              <a:t>efectos dominó</a:t>
            </a:r>
            <a:endParaRPr>
              <a:solidFill>
                <a:schemeClr val="lt1"/>
              </a:solidFill>
            </a:endParaRPr>
          </a:p>
        </p:txBody>
      </p:sp>
      <p:sp>
        <p:nvSpPr>
          <p:cNvPr id="288" name="Google Shape;288;p37"/>
          <p:cNvSpPr/>
          <p:nvPr/>
        </p:nvSpPr>
        <p:spPr>
          <a:xfrm>
            <a:off x="5211249" y="5380217"/>
            <a:ext cx="16815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Diferir enlace</a:t>
            </a: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Mantenibilidad</a:t>
            </a:r>
            <a:endParaRPr/>
          </a:p>
        </p:txBody>
      </p:sp>
      <p:sp>
        <p:nvSpPr>
          <p:cNvPr id="294" name="Google Shape;294;p38"/>
          <p:cNvSpPr/>
          <p:nvPr/>
        </p:nvSpPr>
        <p:spPr>
          <a:xfrm>
            <a:off x="2163249" y="3454967"/>
            <a:ext cx="16815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Confinar modificaciones</a:t>
            </a:r>
            <a:endParaRPr>
              <a:solidFill>
                <a:schemeClr val="lt1"/>
              </a:solidFill>
            </a:endParaRPr>
          </a:p>
        </p:txBody>
      </p:sp>
      <p:sp>
        <p:nvSpPr>
          <p:cNvPr id="295" name="Google Shape;295;p38"/>
          <p:cNvSpPr/>
          <p:nvPr/>
        </p:nvSpPr>
        <p:spPr>
          <a:xfrm>
            <a:off x="5299275" y="793233"/>
            <a:ext cx="1431900" cy="996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Coherencia semántica</a:t>
            </a:r>
            <a:endParaRPr>
              <a:solidFill>
                <a:schemeClr val="lt1"/>
              </a:solidFill>
            </a:endParaRPr>
          </a:p>
        </p:txBody>
      </p:sp>
      <p:sp>
        <p:nvSpPr>
          <p:cNvPr id="296" name="Google Shape;296;p38"/>
          <p:cNvSpPr/>
          <p:nvPr/>
        </p:nvSpPr>
        <p:spPr>
          <a:xfrm>
            <a:off x="5299275" y="5608675"/>
            <a:ext cx="14319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Anticipar cambios</a:t>
            </a:r>
            <a:endParaRPr>
              <a:solidFill>
                <a:schemeClr val="lt1"/>
              </a:solidFill>
            </a:endParaRPr>
          </a:p>
        </p:txBody>
      </p:sp>
      <p:sp>
        <p:nvSpPr>
          <p:cNvPr id="297" name="Google Shape;297;p38"/>
          <p:cNvSpPr/>
          <p:nvPr/>
        </p:nvSpPr>
        <p:spPr>
          <a:xfrm>
            <a:off x="5299275" y="4003528"/>
            <a:ext cx="1431900" cy="996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Limitar opciones</a:t>
            </a:r>
            <a:endParaRPr>
              <a:solidFill>
                <a:schemeClr val="lt1"/>
              </a:solidFill>
            </a:endParaRPr>
          </a:p>
        </p:txBody>
      </p:sp>
      <p:sp>
        <p:nvSpPr>
          <p:cNvPr id="298" name="Google Shape;298;p38"/>
          <p:cNvSpPr/>
          <p:nvPr/>
        </p:nvSpPr>
        <p:spPr>
          <a:xfrm>
            <a:off x="4154750" y="793233"/>
            <a:ext cx="836700" cy="5811600"/>
          </a:xfrm>
          <a:prstGeom prst="leftBrace">
            <a:avLst>
              <a:gd fmla="val 48909" name="adj1"/>
              <a:gd fmla="val 53988"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99" name="Google Shape;299;p38"/>
          <p:cNvSpPr/>
          <p:nvPr/>
        </p:nvSpPr>
        <p:spPr>
          <a:xfrm>
            <a:off x="5299275" y="2398381"/>
            <a:ext cx="14319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Generalizar</a:t>
            </a:r>
            <a:endParaRPr>
              <a:solidFill>
                <a:schemeClr val="lt1"/>
              </a:solidFill>
            </a:endParaRPr>
          </a:p>
        </p:txBody>
      </p:sp>
      <p:sp>
        <p:nvSpPr>
          <p:cNvPr id="300" name="Google Shape;300;p38"/>
          <p:cNvSpPr/>
          <p:nvPr/>
        </p:nvSpPr>
        <p:spPr>
          <a:xfrm>
            <a:off x="7267600" y="793225"/>
            <a:ext cx="14319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Abstraer servicios comunes</a:t>
            </a:r>
            <a:endParaRPr>
              <a:solidFill>
                <a:schemeClr val="lt1"/>
              </a:solidFill>
            </a:endParaRPr>
          </a:p>
        </p:txBody>
      </p:sp>
      <p:cxnSp>
        <p:nvCxnSpPr>
          <p:cNvPr id="301" name="Google Shape;301;p38"/>
          <p:cNvCxnSpPr>
            <a:stCxn id="295" idx="3"/>
            <a:endCxn id="300" idx="1"/>
          </p:cNvCxnSpPr>
          <p:nvPr/>
        </p:nvCxnSpPr>
        <p:spPr>
          <a:xfrm>
            <a:off x="6731175" y="1291233"/>
            <a:ext cx="536400" cy="0"/>
          </a:xfrm>
          <a:prstGeom prst="straightConnector1">
            <a:avLst/>
          </a:prstGeom>
          <a:noFill/>
          <a:ln cap="flat" cmpd="sng" w="19050">
            <a:solidFill>
              <a:srgbClr val="FFFFFF"/>
            </a:solidFill>
            <a:prstDash val="solid"/>
            <a:round/>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Mantenibilidad</a:t>
            </a:r>
            <a:endParaRPr/>
          </a:p>
        </p:txBody>
      </p:sp>
      <p:sp>
        <p:nvSpPr>
          <p:cNvPr id="307" name="Google Shape;307;p39"/>
          <p:cNvSpPr/>
          <p:nvPr/>
        </p:nvSpPr>
        <p:spPr>
          <a:xfrm>
            <a:off x="2163249" y="3454967"/>
            <a:ext cx="16815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Prevenir </a:t>
            </a:r>
            <a:endParaRPr>
              <a:solidFill>
                <a:schemeClr val="lt1"/>
              </a:solidFill>
            </a:endParaRPr>
          </a:p>
          <a:p>
            <a:pPr indent="0" lvl="0" marL="0" rtl="0" algn="ctr">
              <a:spcBef>
                <a:spcPts val="0"/>
              </a:spcBef>
              <a:spcAft>
                <a:spcPts val="0"/>
              </a:spcAft>
              <a:buNone/>
            </a:pPr>
            <a:r>
              <a:rPr lang="es-419">
                <a:solidFill>
                  <a:schemeClr val="lt1"/>
                </a:solidFill>
              </a:rPr>
              <a:t>efectos dominó</a:t>
            </a:r>
            <a:endParaRPr>
              <a:solidFill>
                <a:schemeClr val="lt1"/>
              </a:solidFill>
            </a:endParaRPr>
          </a:p>
        </p:txBody>
      </p:sp>
      <p:sp>
        <p:nvSpPr>
          <p:cNvPr id="308" name="Google Shape;308;p39"/>
          <p:cNvSpPr/>
          <p:nvPr/>
        </p:nvSpPr>
        <p:spPr>
          <a:xfrm>
            <a:off x="5299275" y="1301233"/>
            <a:ext cx="14319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Ocultar información</a:t>
            </a:r>
            <a:endParaRPr>
              <a:solidFill>
                <a:schemeClr val="lt1"/>
              </a:solidFill>
            </a:endParaRPr>
          </a:p>
        </p:txBody>
      </p:sp>
      <p:sp>
        <p:nvSpPr>
          <p:cNvPr id="309" name="Google Shape;309;p39"/>
          <p:cNvSpPr/>
          <p:nvPr/>
        </p:nvSpPr>
        <p:spPr>
          <a:xfrm>
            <a:off x="5299275" y="2669322"/>
            <a:ext cx="14319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Mantener la interfaz</a:t>
            </a:r>
            <a:endParaRPr>
              <a:solidFill>
                <a:schemeClr val="lt1"/>
              </a:solidFill>
            </a:endParaRPr>
          </a:p>
        </p:txBody>
      </p:sp>
      <p:sp>
        <p:nvSpPr>
          <p:cNvPr id="310" name="Google Shape;310;p39"/>
          <p:cNvSpPr/>
          <p:nvPr/>
        </p:nvSpPr>
        <p:spPr>
          <a:xfrm>
            <a:off x="5299275" y="5405500"/>
            <a:ext cx="14319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Intermediarios</a:t>
            </a:r>
            <a:endParaRPr>
              <a:solidFill>
                <a:schemeClr val="lt1"/>
              </a:solidFill>
            </a:endParaRPr>
          </a:p>
        </p:txBody>
      </p:sp>
      <p:sp>
        <p:nvSpPr>
          <p:cNvPr id="311" name="Google Shape;311;p39"/>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12" name="Google Shape;312;p39"/>
          <p:cNvSpPr/>
          <p:nvPr/>
        </p:nvSpPr>
        <p:spPr>
          <a:xfrm>
            <a:off x="5299275" y="4037411"/>
            <a:ext cx="1431900" cy="996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Restringir comunicación</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Mantenibilidad</a:t>
            </a:r>
            <a:endParaRPr/>
          </a:p>
        </p:txBody>
      </p:sp>
      <p:sp>
        <p:nvSpPr>
          <p:cNvPr id="318" name="Google Shape;318;p40"/>
          <p:cNvSpPr/>
          <p:nvPr/>
        </p:nvSpPr>
        <p:spPr>
          <a:xfrm>
            <a:off x="2163249" y="3454967"/>
            <a:ext cx="16815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Diferir enlace</a:t>
            </a:r>
            <a:endParaRPr>
              <a:solidFill>
                <a:schemeClr val="lt1"/>
              </a:solidFill>
            </a:endParaRPr>
          </a:p>
        </p:txBody>
      </p:sp>
      <p:sp>
        <p:nvSpPr>
          <p:cNvPr id="319" name="Google Shape;319;p40"/>
          <p:cNvSpPr/>
          <p:nvPr/>
        </p:nvSpPr>
        <p:spPr>
          <a:xfrm>
            <a:off x="5299275" y="793233"/>
            <a:ext cx="1431900" cy="996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Registro en ejecución</a:t>
            </a:r>
            <a:endParaRPr>
              <a:solidFill>
                <a:schemeClr val="lt1"/>
              </a:solidFill>
            </a:endParaRPr>
          </a:p>
        </p:txBody>
      </p:sp>
      <p:sp>
        <p:nvSpPr>
          <p:cNvPr id="320" name="Google Shape;320;p40"/>
          <p:cNvSpPr/>
          <p:nvPr/>
        </p:nvSpPr>
        <p:spPr>
          <a:xfrm>
            <a:off x="5299275" y="1997100"/>
            <a:ext cx="14319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Archivos de configuración</a:t>
            </a:r>
            <a:endParaRPr>
              <a:solidFill>
                <a:schemeClr val="lt1"/>
              </a:solidFill>
            </a:endParaRPr>
          </a:p>
        </p:txBody>
      </p:sp>
      <p:sp>
        <p:nvSpPr>
          <p:cNvPr id="321" name="Google Shape;321;p40"/>
          <p:cNvSpPr/>
          <p:nvPr/>
        </p:nvSpPr>
        <p:spPr>
          <a:xfrm>
            <a:off x="5299275" y="4404833"/>
            <a:ext cx="1431900" cy="996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Reemplazo de componentes</a:t>
            </a:r>
            <a:endParaRPr>
              <a:solidFill>
                <a:schemeClr val="lt1"/>
              </a:solidFill>
            </a:endParaRPr>
          </a:p>
        </p:txBody>
      </p:sp>
      <p:sp>
        <p:nvSpPr>
          <p:cNvPr id="322" name="Google Shape;322;p40"/>
          <p:cNvSpPr/>
          <p:nvPr/>
        </p:nvSpPr>
        <p:spPr>
          <a:xfrm>
            <a:off x="4154750" y="793233"/>
            <a:ext cx="836700" cy="5811600"/>
          </a:xfrm>
          <a:prstGeom prst="leftBrace">
            <a:avLst>
              <a:gd fmla="val 48909" name="adj1"/>
              <a:gd fmla="val 53988"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23" name="Google Shape;323;p40"/>
          <p:cNvSpPr/>
          <p:nvPr/>
        </p:nvSpPr>
        <p:spPr>
          <a:xfrm>
            <a:off x="5299275" y="3200967"/>
            <a:ext cx="14319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Polimorfismo</a:t>
            </a:r>
            <a:endParaRPr>
              <a:solidFill>
                <a:schemeClr val="lt1"/>
              </a:solidFill>
            </a:endParaRPr>
          </a:p>
        </p:txBody>
      </p:sp>
      <p:sp>
        <p:nvSpPr>
          <p:cNvPr id="324" name="Google Shape;324;p40"/>
          <p:cNvSpPr/>
          <p:nvPr/>
        </p:nvSpPr>
        <p:spPr>
          <a:xfrm>
            <a:off x="5299275" y="5608700"/>
            <a:ext cx="14319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Adherir a protocolos</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p:nvPr/>
        </p:nvSpPr>
        <p:spPr>
          <a:xfrm>
            <a:off x="704700" y="1068600"/>
            <a:ext cx="7734600" cy="4720800"/>
          </a:xfrm>
          <a:prstGeom prst="rect">
            <a:avLst/>
          </a:prstGeom>
          <a:noFill/>
          <a:ln cap="flat" cmpd="sng" w="19050">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chemeClr val="accent6"/>
                </a:solidFill>
                <a:latin typeface="Oswald"/>
                <a:ea typeface="Oswald"/>
                <a:cs typeface="Oswald"/>
                <a:sym typeface="Oswald"/>
              </a:rPr>
              <a:t>Escenario: Eficiencia de ejecución</a:t>
            </a:r>
            <a:endParaRPr sz="2400">
              <a:solidFill>
                <a:schemeClr val="accent6"/>
              </a:solidFill>
              <a:latin typeface="Oswald"/>
              <a:ea typeface="Oswald"/>
              <a:cs typeface="Oswald"/>
              <a:sym typeface="Oswald"/>
            </a:endParaRPr>
          </a:p>
        </p:txBody>
      </p:sp>
      <p:sp>
        <p:nvSpPr>
          <p:cNvPr id="330" name="Google Shape;330;p41"/>
          <p:cNvSpPr/>
          <p:nvPr/>
        </p:nvSpPr>
        <p:spPr>
          <a:xfrm>
            <a:off x="883850" y="2324067"/>
            <a:ext cx="2241000" cy="2614500"/>
          </a:xfrm>
          <a:prstGeom prst="rightArrow">
            <a:avLst>
              <a:gd fmla="val 50000" name="adj1"/>
              <a:gd fmla="val 35317"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chemeClr val="lt1"/>
                </a:solidFill>
                <a:latin typeface="Oswald"/>
                <a:ea typeface="Oswald"/>
                <a:cs typeface="Oswald"/>
                <a:sym typeface="Oswald"/>
              </a:rPr>
              <a:t>Eventos</a:t>
            </a:r>
            <a:endParaRPr sz="1800">
              <a:solidFill>
                <a:schemeClr val="lt1"/>
              </a:solidFill>
              <a:latin typeface="Oswald"/>
              <a:ea typeface="Oswald"/>
              <a:cs typeface="Oswald"/>
              <a:sym typeface="Oswald"/>
            </a:endParaRPr>
          </a:p>
        </p:txBody>
      </p:sp>
      <p:sp>
        <p:nvSpPr>
          <p:cNvPr id="331" name="Google Shape;331;p41"/>
          <p:cNvSpPr/>
          <p:nvPr/>
        </p:nvSpPr>
        <p:spPr>
          <a:xfrm>
            <a:off x="3250650" y="2458867"/>
            <a:ext cx="2538300" cy="2344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Tácticas para controlar </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la </a:t>
            </a:r>
            <a:r>
              <a:rPr lang="es-419" sz="2000" u="sng">
                <a:solidFill>
                  <a:schemeClr val="lt1"/>
                </a:solidFill>
                <a:latin typeface="Oswald"/>
                <a:ea typeface="Oswald"/>
                <a:cs typeface="Oswald"/>
                <a:sym typeface="Oswald"/>
              </a:rPr>
              <a:t>eficiencia</a:t>
            </a:r>
            <a:endParaRPr sz="2000" u="sng">
              <a:solidFill>
                <a:schemeClr val="lt1"/>
              </a:solidFill>
              <a:latin typeface="Oswald"/>
              <a:ea typeface="Oswald"/>
              <a:cs typeface="Oswald"/>
              <a:sym typeface="Oswald"/>
            </a:endParaRPr>
          </a:p>
        </p:txBody>
      </p:sp>
      <p:sp>
        <p:nvSpPr>
          <p:cNvPr id="332" name="Google Shape;332;p41"/>
          <p:cNvSpPr/>
          <p:nvPr/>
        </p:nvSpPr>
        <p:spPr>
          <a:xfrm>
            <a:off x="6030575" y="2396667"/>
            <a:ext cx="2241000" cy="2614500"/>
          </a:xfrm>
          <a:prstGeom prst="rightArrow">
            <a:avLst>
              <a:gd fmla="val 50000" name="adj1"/>
              <a:gd fmla="val 35317"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800">
                <a:solidFill>
                  <a:schemeClr val="lt1"/>
                </a:solidFill>
                <a:latin typeface="Oswald"/>
                <a:ea typeface="Oswald"/>
                <a:cs typeface="Oswald"/>
                <a:sym typeface="Oswald"/>
              </a:rPr>
              <a:t>Respuesta dentro</a:t>
            </a:r>
            <a:endParaRPr sz="1800">
              <a:solidFill>
                <a:schemeClr val="lt1"/>
              </a:solidFill>
              <a:latin typeface="Oswald"/>
              <a:ea typeface="Oswald"/>
              <a:cs typeface="Oswald"/>
              <a:sym typeface="Oswald"/>
            </a:endParaRPr>
          </a:p>
          <a:p>
            <a:pPr indent="0" lvl="0" marL="0" rtl="0" algn="ctr">
              <a:lnSpc>
                <a:spcPct val="100000"/>
              </a:lnSpc>
              <a:spcBef>
                <a:spcPts val="0"/>
              </a:spcBef>
              <a:spcAft>
                <a:spcPts val="0"/>
              </a:spcAft>
              <a:buNone/>
            </a:pPr>
            <a:r>
              <a:rPr lang="es-419" sz="1800">
                <a:solidFill>
                  <a:schemeClr val="lt1"/>
                </a:solidFill>
                <a:latin typeface="Oswald"/>
                <a:ea typeface="Oswald"/>
                <a:cs typeface="Oswald"/>
                <a:sym typeface="Oswald"/>
              </a:rPr>
              <a:t>del tiempo esperado</a:t>
            </a:r>
            <a:endParaRPr sz="1800">
              <a:solidFill>
                <a:schemeClr val="lt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Las Herramientas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501450" y="3527674"/>
            <a:ext cx="3402000" cy="71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Eficiencia de ejecución</a:t>
            </a:r>
            <a:endParaRPr/>
          </a:p>
        </p:txBody>
      </p:sp>
      <p:sp>
        <p:nvSpPr>
          <p:cNvPr id="338" name="Google Shape;338;p42"/>
          <p:cNvSpPr/>
          <p:nvPr/>
        </p:nvSpPr>
        <p:spPr>
          <a:xfrm>
            <a:off x="5253424" y="1585467"/>
            <a:ext cx="16815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Demanda de recursos</a:t>
            </a:r>
            <a:endParaRPr>
              <a:solidFill>
                <a:schemeClr val="lt1"/>
              </a:solidFill>
            </a:endParaRPr>
          </a:p>
        </p:txBody>
      </p:sp>
      <p:sp>
        <p:nvSpPr>
          <p:cNvPr id="339" name="Google Shape;339;p42"/>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40" name="Google Shape;340;p42"/>
          <p:cNvSpPr/>
          <p:nvPr/>
        </p:nvSpPr>
        <p:spPr>
          <a:xfrm>
            <a:off x="5242750" y="338561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Gestión de recursos</a:t>
            </a:r>
            <a:endParaRPr>
              <a:solidFill>
                <a:schemeClr val="lt1"/>
              </a:solidFill>
            </a:endParaRPr>
          </a:p>
        </p:txBody>
      </p:sp>
      <p:sp>
        <p:nvSpPr>
          <p:cNvPr id="341" name="Google Shape;341;p42"/>
          <p:cNvSpPr/>
          <p:nvPr/>
        </p:nvSpPr>
        <p:spPr>
          <a:xfrm>
            <a:off x="5299775" y="51857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Arbitraje de recursos</a:t>
            </a:r>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Eficiencia de ejecución</a:t>
            </a:r>
            <a:endParaRPr/>
          </a:p>
        </p:txBody>
      </p:sp>
      <p:sp>
        <p:nvSpPr>
          <p:cNvPr id="347" name="Google Shape;347;p43"/>
          <p:cNvSpPr/>
          <p:nvPr/>
        </p:nvSpPr>
        <p:spPr>
          <a:xfrm>
            <a:off x="2163249" y="3454967"/>
            <a:ext cx="16815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Demanda de recursos</a:t>
            </a:r>
            <a:endParaRPr>
              <a:solidFill>
                <a:schemeClr val="lt1"/>
              </a:solidFill>
            </a:endParaRPr>
          </a:p>
        </p:txBody>
      </p:sp>
      <p:sp>
        <p:nvSpPr>
          <p:cNvPr id="348" name="Google Shape;348;p43"/>
          <p:cNvSpPr/>
          <p:nvPr/>
        </p:nvSpPr>
        <p:spPr>
          <a:xfrm>
            <a:off x="5299275" y="1301233"/>
            <a:ext cx="14319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Mejorar la eficiencia computacional</a:t>
            </a:r>
            <a:endParaRPr>
              <a:solidFill>
                <a:schemeClr val="lt1"/>
              </a:solidFill>
            </a:endParaRPr>
          </a:p>
        </p:txBody>
      </p:sp>
      <p:sp>
        <p:nvSpPr>
          <p:cNvPr id="349" name="Google Shape;349;p43"/>
          <p:cNvSpPr/>
          <p:nvPr/>
        </p:nvSpPr>
        <p:spPr>
          <a:xfrm>
            <a:off x="5299275" y="2669322"/>
            <a:ext cx="14319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Reducir sobrecarga</a:t>
            </a:r>
            <a:endParaRPr>
              <a:solidFill>
                <a:schemeClr val="lt1"/>
              </a:solidFill>
            </a:endParaRPr>
          </a:p>
        </p:txBody>
      </p:sp>
      <p:sp>
        <p:nvSpPr>
          <p:cNvPr id="350" name="Google Shape;350;p43"/>
          <p:cNvSpPr/>
          <p:nvPr/>
        </p:nvSpPr>
        <p:spPr>
          <a:xfrm>
            <a:off x="5299275" y="5405500"/>
            <a:ext cx="14319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Frecuencia de muestreo</a:t>
            </a:r>
            <a:endParaRPr>
              <a:solidFill>
                <a:schemeClr val="lt1"/>
              </a:solidFill>
            </a:endParaRPr>
          </a:p>
        </p:txBody>
      </p:sp>
      <p:sp>
        <p:nvSpPr>
          <p:cNvPr id="351" name="Google Shape;351;p43"/>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52" name="Google Shape;352;p43"/>
          <p:cNvSpPr/>
          <p:nvPr/>
        </p:nvSpPr>
        <p:spPr>
          <a:xfrm>
            <a:off x="5299275" y="4037411"/>
            <a:ext cx="1431900" cy="996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Manejar tasa de eventos</a:t>
            </a: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Eficiencia de ejecución</a:t>
            </a:r>
            <a:endParaRPr/>
          </a:p>
        </p:txBody>
      </p:sp>
      <p:sp>
        <p:nvSpPr>
          <p:cNvPr id="358" name="Google Shape;358;p44"/>
          <p:cNvSpPr/>
          <p:nvPr/>
        </p:nvSpPr>
        <p:spPr>
          <a:xfrm>
            <a:off x="2256075"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Gestión de recursos</a:t>
            </a:r>
            <a:endParaRPr>
              <a:solidFill>
                <a:schemeClr val="lt1"/>
              </a:solidFill>
            </a:endParaRPr>
          </a:p>
        </p:txBody>
      </p:sp>
      <p:sp>
        <p:nvSpPr>
          <p:cNvPr id="359" name="Google Shape;359;p44"/>
          <p:cNvSpPr/>
          <p:nvPr/>
        </p:nvSpPr>
        <p:spPr>
          <a:xfrm>
            <a:off x="5299275" y="1707633"/>
            <a:ext cx="14874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Concurrencia</a:t>
            </a:r>
            <a:endParaRPr>
              <a:solidFill>
                <a:schemeClr val="lt1"/>
              </a:solidFill>
            </a:endParaRPr>
          </a:p>
        </p:txBody>
      </p:sp>
      <p:sp>
        <p:nvSpPr>
          <p:cNvPr id="360" name="Google Shape;360;p44"/>
          <p:cNvSpPr/>
          <p:nvPr/>
        </p:nvSpPr>
        <p:spPr>
          <a:xfrm>
            <a:off x="5299275" y="3454967"/>
            <a:ext cx="14874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Réplicas</a:t>
            </a:r>
            <a:endParaRPr>
              <a:solidFill>
                <a:schemeClr val="lt1"/>
              </a:solidFill>
            </a:endParaRPr>
          </a:p>
        </p:txBody>
      </p:sp>
      <p:sp>
        <p:nvSpPr>
          <p:cNvPr id="361" name="Google Shape;361;p44"/>
          <p:cNvSpPr/>
          <p:nvPr/>
        </p:nvSpPr>
        <p:spPr>
          <a:xfrm>
            <a:off x="5299275" y="5202300"/>
            <a:ext cx="14874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Aumentar recursos</a:t>
            </a:r>
            <a:endParaRPr>
              <a:solidFill>
                <a:schemeClr val="lt1"/>
              </a:solidFill>
            </a:endParaRPr>
          </a:p>
        </p:txBody>
      </p:sp>
      <p:sp>
        <p:nvSpPr>
          <p:cNvPr id="362" name="Google Shape;362;p44"/>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Eficiencia de ejecución</a:t>
            </a:r>
            <a:endParaRPr/>
          </a:p>
        </p:txBody>
      </p:sp>
      <p:sp>
        <p:nvSpPr>
          <p:cNvPr id="368" name="Google Shape;368;p45"/>
          <p:cNvSpPr/>
          <p:nvPr/>
        </p:nvSpPr>
        <p:spPr>
          <a:xfrm>
            <a:off x="2256075"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Arbitraje de recursos</a:t>
            </a:r>
            <a:endParaRPr>
              <a:solidFill>
                <a:schemeClr val="lt1"/>
              </a:solidFill>
            </a:endParaRPr>
          </a:p>
        </p:txBody>
      </p:sp>
      <p:sp>
        <p:nvSpPr>
          <p:cNvPr id="369" name="Google Shape;369;p45"/>
          <p:cNvSpPr/>
          <p:nvPr/>
        </p:nvSpPr>
        <p:spPr>
          <a:xfrm>
            <a:off x="5301325" y="3385667"/>
            <a:ext cx="14874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Políticas de planificación de tareas</a:t>
            </a:r>
            <a:endParaRPr>
              <a:solidFill>
                <a:schemeClr val="lt1"/>
              </a:solidFill>
            </a:endParaRPr>
          </a:p>
        </p:txBody>
      </p:sp>
      <p:sp>
        <p:nvSpPr>
          <p:cNvPr id="370" name="Google Shape;370;p45"/>
          <p:cNvSpPr/>
          <p:nvPr/>
        </p:nvSpPr>
        <p:spPr>
          <a:xfrm>
            <a:off x="4154750" y="2794467"/>
            <a:ext cx="836700" cy="2178300"/>
          </a:xfrm>
          <a:prstGeom prst="leftBrace">
            <a:avLst>
              <a:gd fmla="val 26251"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p:nvPr/>
        </p:nvSpPr>
        <p:spPr>
          <a:xfrm>
            <a:off x="704700" y="1068600"/>
            <a:ext cx="7734600" cy="4720800"/>
          </a:xfrm>
          <a:prstGeom prst="rect">
            <a:avLst/>
          </a:prstGeom>
          <a:noFill/>
          <a:ln cap="flat" cmpd="sng" w="19050">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chemeClr val="accent6"/>
                </a:solidFill>
                <a:latin typeface="Oswald"/>
                <a:ea typeface="Oswald"/>
                <a:cs typeface="Oswald"/>
                <a:sym typeface="Oswald"/>
              </a:rPr>
              <a:t>Escenario: Seguridad</a:t>
            </a:r>
            <a:endParaRPr sz="2400">
              <a:solidFill>
                <a:schemeClr val="accent6"/>
              </a:solidFill>
              <a:latin typeface="Oswald"/>
              <a:ea typeface="Oswald"/>
              <a:cs typeface="Oswald"/>
              <a:sym typeface="Oswald"/>
            </a:endParaRPr>
          </a:p>
        </p:txBody>
      </p:sp>
      <p:sp>
        <p:nvSpPr>
          <p:cNvPr id="376" name="Google Shape;376;p46"/>
          <p:cNvSpPr/>
          <p:nvPr/>
        </p:nvSpPr>
        <p:spPr>
          <a:xfrm>
            <a:off x="883850" y="2324067"/>
            <a:ext cx="2241000" cy="2614500"/>
          </a:xfrm>
          <a:prstGeom prst="rightArrow">
            <a:avLst>
              <a:gd fmla="val 50000" name="adj1"/>
              <a:gd fmla="val 35317"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chemeClr val="lt1"/>
                </a:solidFill>
                <a:latin typeface="Oswald"/>
                <a:ea typeface="Oswald"/>
                <a:cs typeface="Oswald"/>
                <a:sym typeface="Oswald"/>
              </a:rPr>
              <a:t>Ataque</a:t>
            </a:r>
            <a:endParaRPr sz="1800">
              <a:solidFill>
                <a:schemeClr val="lt1"/>
              </a:solidFill>
              <a:latin typeface="Oswald"/>
              <a:ea typeface="Oswald"/>
              <a:cs typeface="Oswald"/>
              <a:sym typeface="Oswald"/>
            </a:endParaRPr>
          </a:p>
        </p:txBody>
      </p:sp>
      <p:sp>
        <p:nvSpPr>
          <p:cNvPr id="377" name="Google Shape;377;p46"/>
          <p:cNvSpPr/>
          <p:nvPr/>
        </p:nvSpPr>
        <p:spPr>
          <a:xfrm>
            <a:off x="3250650" y="2458867"/>
            <a:ext cx="2538300" cy="2344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Tácticas para controlar </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la </a:t>
            </a:r>
            <a:r>
              <a:rPr lang="es-419" sz="2000" u="sng">
                <a:solidFill>
                  <a:schemeClr val="lt1"/>
                </a:solidFill>
                <a:latin typeface="Oswald"/>
                <a:ea typeface="Oswald"/>
                <a:cs typeface="Oswald"/>
                <a:sym typeface="Oswald"/>
              </a:rPr>
              <a:t>seguridad</a:t>
            </a:r>
            <a:endParaRPr sz="2000" u="sng">
              <a:solidFill>
                <a:schemeClr val="lt1"/>
              </a:solidFill>
              <a:latin typeface="Oswald"/>
              <a:ea typeface="Oswald"/>
              <a:cs typeface="Oswald"/>
              <a:sym typeface="Oswald"/>
            </a:endParaRPr>
          </a:p>
        </p:txBody>
      </p:sp>
      <p:sp>
        <p:nvSpPr>
          <p:cNvPr id="378" name="Google Shape;378;p46"/>
          <p:cNvSpPr/>
          <p:nvPr/>
        </p:nvSpPr>
        <p:spPr>
          <a:xfrm>
            <a:off x="6030575" y="2396667"/>
            <a:ext cx="2241000" cy="2614500"/>
          </a:xfrm>
          <a:prstGeom prst="rightArrow">
            <a:avLst>
              <a:gd fmla="val 50000" name="adj1"/>
              <a:gd fmla="val 35317"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800">
                <a:solidFill>
                  <a:schemeClr val="lt1"/>
                </a:solidFill>
                <a:latin typeface="Oswald"/>
                <a:ea typeface="Oswald"/>
                <a:cs typeface="Oswald"/>
                <a:sym typeface="Oswald"/>
              </a:rPr>
              <a:t>Detección, resistencia o recuperación</a:t>
            </a:r>
            <a:endParaRPr sz="1800">
              <a:solidFill>
                <a:schemeClr val="lt1"/>
              </a:solidFill>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title"/>
          </p:nvPr>
        </p:nvSpPr>
        <p:spPr>
          <a:xfrm>
            <a:off x="2442350" y="3513575"/>
            <a:ext cx="1712400" cy="74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Seguridad</a:t>
            </a:r>
            <a:endParaRPr/>
          </a:p>
        </p:txBody>
      </p:sp>
      <p:sp>
        <p:nvSpPr>
          <p:cNvPr id="384" name="Google Shape;384;p47"/>
          <p:cNvSpPr/>
          <p:nvPr/>
        </p:nvSpPr>
        <p:spPr>
          <a:xfrm>
            <a:off x="5375500" y="17984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Detectar ataques</a:t>
            </a:r>
            <a:endParaRPr>
              <a:solidFill>
                <a:schemeClr val="lt1"/>
              </a:solidFill>
            </a:endParaRPr>
          </a:p>
        </p:txBody>
      </p:sp>
      <p:sp>
        <p:nvSpPr>
          <p:cNvPr id="385" name="Google Shape;385;p47"/>
          <p:cNvSpPr/>
          <p:nvPr/>
        </p:nvSpPr>
        <p:spPr>
          <a:xfrm>
            <a:off x="4154750" y="1798474"/>
            <a:ext cx="836700" cy="4170300"/>
          </a:xfrm>
          <a:prstGeom prst="leftBrace">
            <a:avLst>
              <a:gd fmla="val 26251"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386" name="Google Shape;386;p47"/>
          <p:cNvSpPr/>
          <p:nvPr/>
        </p:nvSpPr>
        <p:spPr>
          <a:xfrm>
            <a:off x="5375511" y="49727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Resistencia al ataque</a:t>
            </a:r>
            <a:endParaRPr>
              <a:solidFill>
                <a:schemeClr val="lt1"/>
              </a:solidFill>
            </a:endParaRPr>
          </a:p>
        </p:txBody>
      </p:sp>
      <p:sp>
        <p:nvSpPr>
          <p:cNvPr id="387" name="Google Shape;387;p47"/>
          <p:cNvSpPr/>
          <p:nvPr/>
        </p:nvSpPr>
        <p:spPr>
          <a:xfrm>
            <a:off x="5375494" y="338561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Recuperación de ataques</a:t>
            </a:r>
            <a:endParaRPr>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Seguridad</a:t>
            </a:r>
            <a:endParaRPr/>
          </a:p>
        </p:txBody>
      </p:sp>
      <p:sp>
        <p:nvSpPr>
          <p:cNvPr id="393" name="Google Shape;393;p48"/>
          <p:cNvSpPr/>
          <p:nvPr/>
        </p:nvSpPr>
        <p:spPr>
          <a:xfrm>
            <a:off x="2256075"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Detectar ataques</a:t>
            </a:r>
            <a:endParaRPr>
              <a:solidFill>
                <a:schemeClr val="lt1"/>
              </a:solidFill>
            </a:endParaRPr>
          </a:p>
        </p:txBody>
      </p:sp>
      <p:sp>
        <p:nvSpPr>
          <p:cNvPr id="394" name="Google Shape;394;p48"/>
          <p:cNvSpPr/>
          <p:nvPr/>
        </p:nvSpPr>
        <p:spPr>
          <a:xfrm>
            <a:off x="5301325" y="3385667"/>
            <a:ext cx="14874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Detectores de intrusos</a:t>
            </a:r>
            <a:endParaRPr>
              <a:solidFill>
                <a:schemeClr val="lt1"/>
              </a:solidFill>
            </a:endParaRPr>
          </a:p>
        </p:txBody>
      </p:sp>
      <p:sp>
        <p:nvSpPr>
          <p:cNvPr id="395" name="Google Shape;395;p48"/>
          <p:cNvSpPr/>
          <p:nvPr/>
        </p:nvSpPr>
        <p:spPr>
          <a:xfrm>
            <a:off x="4154750" y="2794467"/>
            <a:ext cx="836700" cy="2178300"/>
          </a:xfrm>
          <a:prstGeom prst="leftBrace">
            <a:avLst>
              <a:gd fmla="val 26251"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Seguridad</a:t>
            </a:r>
            <a:endParaRPr/>
          </a:p>
        </p:txBody>
      </p:sp>
      <p:sp>
        <p:nvSpPr>
          <p:cNvPr id="401" name="Google Shape;401;p49"/>
          <p:cNvSpPr/>
          <p:nvPr/>
        </p:nvSpPr>
        <p:spPr>
          <a:xfrm>
            <a:off x="1412286"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Resistencia al ataque</a:t>
            </a:r>
            <a:endParaRPr>
              <a:solidFill>
                <a:schemeClr val="lt1"/>
              </a:solidFill>
            </a:endParaRPr>
          </a:p>
        </p:txBody>
      </p:sp>
      <p:sp>
        <p:nvSpPr>
          <p:cNvPr id="402" name="Google Shape;402;p49"/>
          <p:cNvSpPr/>
          <p:nvPr/>
        </p:nvSpPr>
        <p:spPr>
          <a:xfrm>
            <a:off x="4303086" y="1504433"/>
            <a:ext cx="15378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Autenticación</a:t>
            </a:r>
            <a:endParaRPr>
              <a:solidFill>
                <a:schemeClr val="lt1"/>
              </a:solidFill>
            </a:endParaRPr>
          </a:p>
        </p:txBody>
      </p:sp>
      <p:sp>
        <p:nvSpPr>
          <p:cNvPr id="403" name="Google Shape;403;p49"/>
          <p:cNvSpPr/>
          <p:nvPr/>
        </p:nvSpPr>
        <p:spPr>
          <a:xfrm>
            <a:off x="4303086" y="3048567"/>
            <a:ext cx="15378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Confidencialidad de datos</a:t>
            </a:r>
            <a:endParaRPr>
              <a:solidFill>
                <a:schemeClr val="lt1"/>
              </a:solidFill>
            </a:endParaRPr>
          </a:p>
        </p:txBody>
      </p:sp>
      <p:sp>
        <p:nvSpPr>
          <p:cNvPr id="404" name="Google Shape;404;p49"/>
          <p:cNvSpPr/>
          <p:nvPr/>
        </p:nvSpPr>
        <p:spPr>
          <a:xfrm>
            <a:off x="4303086" y="4592700"/>
            <a:ext cx="15378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Limitar exposición</a:t>
            </a:r>
            <a:endParaRPr>
              <a:solidFill>
                <a:schemeClr val="lt1"/>
              </a:solidFill>
            </a:endParaRPr>
          </a:p>
        </p:txBody>
      </p:sp>
      <p:sp>
        <p:nvSpPr>
          <p:cNvPr id="405" name="Google Shape;405;p49"/>
          <p:cNvSpPr/>
          <p:nvPr/>
        </p:nvSpPr>
        <p:spPr>
          <a:xfrm>
            <a:off x="3310963"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406" name="Google Shape;406;p49"/>
          <p:cNvSpPr/>
          <p:nvPr/>
        </p:nvSpPr>
        <p:spPr>
          <a:xfrm>
            <a:off x="6193914" y="2114033"/>
            <a:ext cx="15378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Autorización</a:t>
            </a:r>
            <a:endParaRPr>
              <a:solidFill>
                <a:schemeClr val="lt1"/>
              </a:solidFill>
            </a:endParaRPr>
          </a:p>
        </p:txBody>
      </p:sp>
      <p:sp>
        <p:nvSpPr>
          <p:cNvPr id="407" name="Google Shape;407;p49"/>
          <p:cNvSpPr/>
          <p:nvPr/>
        </p:nvSpPr>
        <p:spPr>
          <a:xfrm>
            <a:off x="6193914" y="3658167"/>
            <a:ext cx="15378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Integridad</a:t>
            </a:r>
            <a:endParaRPr>
              <a:solidFill>
                <a:schemeClr val="lt1"/>
              </a:solidFill>
            </a:endParaRPr>
          </a:p>
        </p:txBody>
      </p:sp>
      <p:sp>
        <p:nvSpPr>
          <p:cNvPr id="408" name="Google Shape;408;p49"/>
          <p:cNvSpPr/>
          <p:nvPr/>
        </p:nvSpPr>
        <p:spPr>
          <a:xfrm>
            <a:off x="6193914" y="5202300"/>
            <a:ext cx="15378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Limitar acceso</a:t>
            </a:r>
            <a:endParaRPr>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Seguridad</a:t>
            </a:r>
            <a:endParaRPr/>
          </a:p>
        </p:txBody>
      </p:sp>
      <p:sp>
        <p:nvSpPr>
          <p:cNvPr id="414" name="Google Shape;414;p50"/>
          <p:cNvSpPr/>
          <p:nvPr/>
        </p:nvSpPr>
        <p:spPr>
          <a:xfrm>
            <a:off x="1125944"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Recuperación de ataques</a:t>
            </a:r>
            <a:endParaRPr>
              <a:solidFill>
                <a:schemeClr val="lt1"/>
              </a:solidFill>
            </a:endParaRPr>
          </a:p>
        </p:txBody>
      </p:sp>
      <p:sp>
        <p:nvSpPr>
          <p:cNvPr id="415" name="Google Shape;415;p50"/>
          <p:cNvSpPr/>
          <p:nvPr/>
        </p:nvSpPr>
        <p:spPr>
          <a:xfrm>
            <a:off x="4018800" y="2342200"/>
            <a:ext cx="15888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Restauración</a:t>
            </a:r>
            <a:endParaRPr>
              <a:solidFill>
                <a:schemeClr val="lt1"/>
              </a:solidFill>
            </a:endParaRPr>
          </a:p>
        </p:txBody>
      </p:sp>
      <p:sp>
        <p:nvSpPr>
          <p:cNvPr id="416" name="Google Shape;416;p50"/>
          <p:cNvSpPr/>
          <p:nvPr/>
        </p:nvSpPr>
        <p:spPr>
          <a:xfrm>
            <a:off x="6530644" y="2342200"/>
            <a:ext cx="1487400" cy="996000"/>
          </a:xfrm>
          <a:prstGeom prst="rect">
            <a:avLst/>
          </a:prstGeom>
          <a:noFill/>
          <a:ln cap="flat"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419" sz="1800">
                <a:solidFill>
                  <a:srgbClr val="FFFFFF"/>
                </a:solidFill>
                <a:latin typeface="Oswald"/>
                <a:ea typeface="Oswald"/>
                <a:cs typeface="Oswald"/>
                <a:sym typeface="Oswald"/>
              </a:rPr>
              <a:t>Disponibilidad</a:t>
            </a:r>
            <a:endParaRPr sz="1800">
              <a:solidFill>
                <a:srgbClr val="FFFFFF"/>
              </a:solidFill>
              <a:latin typeface="Oswald"/>
              <a:ea typeface="Oswald"/>
              <a:cs typeface="Oswald"/>
              <a:sym typeface="Oswald"/>
            </a:endParaRPr>
          </a:p>
        </p:txBody>
      </p:sp>
      <p:sp>
        <p:nvSpPr>
          <p:cNvPr id="417" name="Google Shape;417;p50"/>
          <p:cNvSpPr/>
          <p:nvPr/>
        </p:nvSpPr>
        <p:spPr>
          <a:xfrm>
            <a:off x="3024620"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418" name="Google Shape;418;p50"/>
          <p:cNvSpPr/>
          <p:nvPr/>
        </p:nvSpPr>
        <p:spPr>
          <a:xfrm>
            <a:off x="5704302" y="2614400"/>
            <a:ext cx="729600" cy="451500"/>
          </a:xfrm>
          <a:prstGeom prst="notchedRightArrow">
            <a:avLst>
              <a:gd fmla="val 31074"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0"/>
          <p:cNvSpPr/>
          <p:nvPr/>
        </p:nvSpPr>
        <p:spPr>
          <a:xfrm>
            <a:off x="4018606" y="4496133"/>
            <a:ext cx="15888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Identificación</a:t>
            </a:r>
            <a:endParaRPr>
              <a:solidFill>
                <a:schemeClr val="lt1"/>
              </a:solidFill>
            </a:endParaRPr>
          </a:p>
        </p:txBody>
      </p:sp>
      <p:sp>
        <p:nvSpPr>
          <p:cNvPr id="420" name="Google Shape;420;p50"/>
          <p:cNvSpPr/>
          <p:nvPr/>
        </p:nvSpPr>
        <p:spPr>
          <a:xfrm>
            <a:off x="6530656" y="4496133"/>
            <a:ext cx="1487400" cy="996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Traza de auditoría</a:t>
            </a:r>
            <a:endParaRPr>
              <a:solidFill>
                <a:schemeClr val="lt1"/>
              </a:solidFill>
            </a:endParaRPr>
          </a:p>
        </p:txBody>
      </p:sp>
      <p:sp>
        <p:nvSpPr>
          <p:cNvPr id="421" name="Google Shape;421;p50"/>
          <p:cNvSpPr/>
          <p:nvPr/>
        </p:nvSpPr>
        <p:spPr>
          <a:xfrm>
            <a:off x="5898781" y="4185567"/>
            <a:ext cx="340500" cy="1617300"/>
          </a:xfrm>
          <a:prstGeom prst="leftBrace">
            <a:avLst>
              <a:gd fmla="val 26251"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1"/>
          <p:cNvSpPr/>
          <p:nvPr/>
        </p:nvSpPr>
        <p:spPr>
          <a:xfrm>
            <a:off x="704700" y="1068600"/>
            <a:ext cx="7734600" cy="4720800"/>
          </a:xfrm>
          <a:prstGeom prst="rect">
            <a:avLst/>
          </a:prstGeom>
          <a:noFill/>
          <a:ln cap="flat" cmpd="sng" w="19050">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chemeClr val="accent6"/>
                </a:solidFill>
                <a:latin typeface="Oswald"/>
                <a:ea typeface="Oswald"/>
                <a:cs typeface="Oswald"/>
                <a:sym typeface="Oswald"/>
              </a:rPr>
              <a:t>Escenario: Capacidad de prueba</a:t>
            </a:r>
            <a:endParaRPr sz="2400">
              <a:solidFill>
                <a:schemeClr val="accent6"/>
              </a:solidFill>
              <a:latin typeface="Oswald"/>
              <a:ea typeface="Oswald"/>
              <a:cs typeface="Oswald"/>
              <a:sym typeface="Oswald"/>
            </a:endParaRPr>
          </a:p>
        </p:txBody>
      </p:sp>
      <p:sp>
        <p:nvSpPr>
          <p:cNvPr id="427" name="Google Shape;427;p51"/>
          <p:cNvSpPr/>
          <p:nvPr/>
        </p:nvSpPr>
        <p:spPr>
          <a:xfrm>
            <a:off x="883850" y="2324067"/>
            <a:ext cx="2241000" cy="2614500"/>
          </a:xfrm>
          <a:prstGeom prst="rightArrow">
            <a:avLst>
              <a:gd fmla="val 50000" name="adj1"/>
              <a:gd fmla="val 35317"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chemeClr val="lt1"/>
                </a:solidFill>
                <a:latin typeface="Oswald"/>
                <a:ea typeface="Oswald"/>
                <a:cs typeface="Oswald"/>
                <a:sym typeface="Oswald"/>
              </a:rPr>
              <a:t>Funcionalidad</a:t>
            </a:r>
            <a:endParaRPr sz="1800">
              <a:solidFill>
                <a:schemeClr val="lt1"/>
              </a:solidFill>
              <a:latin typeface="Oswald"/>
              <a:ea typeface="Oswald"/>
              <a:cs typeface="Oswald"/>
              <a:sym typeface="Oswald"/>
            </a:endParaRPr>
          </a:p>
        </p:txBody>
      </p:sp>
      <p:sp>
        <p:nvSpPr>
          <p:cNvPr id="428" name="Google Shape;428;p51"/>
          <p:cNvSpPr/>
          <p:nvPr/>
        </p:nvSpPr>
        <p:spPr>
          <a:xfrm>
            <a:off x="3250650" y="2458867"/>
            <a:ext cx="2538300" cy="2344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Tácticas para controlar </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la </a:t>
            </a:r>
            <a:r>
              <a:rPr lang="es-419" sz="2000" u="sng">
                <a:solidFill>
                  <a:schemeClr val="lt1"/>
                </a:solidFill>
                <a:latin typeface="Oswald"/>
                <a:ea typeface="Oswald"/>
                <a:cs typeface="Oswald"/>
                <a:sym typeface="Oswald"/>
              </a:rPr>
              <a:t>capacidad de prueba</a:t>
            </a:r>
            <a:endParaRPr sz="2000" u="sng">
              <a:solidFill>
                <a:schemeClr val="lt1"/>
              </a:solidFill>
              <a:latin typeface="Oswald"/>
              <a:ea typeface="Oswald"/>
              <a:cs typeface="Oswald"/>
              <a:sym typeface="Oswald"/>
            </a:endParaRPr>
          </a:p>
        </p:txBody>
      </p:sp>
      <p:sp>
        <p:nvSpPr>
          <p:cNvPr id="429" name="Google Shape;429;p51"/>
          <p:cNvSpPr/>
          <p:nvPr/>
        </p:nvSpPr>
        <p:spPr>
          <a:xfrm>
            <a:off x="6030575" y="2396667"/>
            <a:ext cx="2241000" cy="2614500"/>
          </a:xfrm>
          <a:prstGeom prst="rightArrow">
            <a:avLst>
              <a:gd fmla="val 50000" name="adj1"/>
              <a:gd fmla="val 35317"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800">
                <a:solidFill>
                  <a:schemeClr val="lt1"/>
                </a:solidFill>
                <a:latin typeface="Oswald"/>
                <a:ea typeface="Oswald"/>
                <a:cs typeface="Oswald"/>
                <a:sym typeface="Oswald"/>
              </a:rPr>
              <a:t>Fallas detectadas</a:t>
            </a:r>
            <a:endParaRPr sz="1800">
              <a:solidFill>
                <a:schemeClr val="lt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241225" y="2528300"/>
            <a:ext cx="6917700" cy="1680900"/>
          </a:xfrm>
          <a:prstGeom prst="rightArrow">
            <a:avLst>
              <a:gd fmla="val 50000" name="adj1"/>
              <a:gd fmla="val 50000" name="adj2"/>
            </a:avLst>
          </a:prstGeom>
          <a:gradFill>
            <a:gsLst>
              <a:gs pos="0">
                <a:srgbClr val="E06666"/>
              </a:gs>
              <a:gs pos="34000">
                <a:srgbClr val="FFD966"/>
              </a:gs>
              <a:gs pos="100000">
                <a:srgbClr val="93C47D"/>
              </a:gs>
            </a:gsLst>
            <a:lin ang="0"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Oswald"/>
              <a:ea typeface="Oswald"/>
              <a:cs typeface="Oswald"/>
              <a:sym typeface="Oswald"/>
            </a:endParaRPr>
          </a:p>
        </p:txBody>
      </p:sp>
      <p:sp>
        <p:nvSpPr>
          <p:cNvPr id="81" name="Google Shape;81;p16"/>
          <p:cNvSpPr/>
          <p:nvPr/>
        </p:nvSpPr>
        <p:spPr>
          <a:xfrm>
            <a:off x="397725" y="2173000"/>
            <a:ext cx="1641900" cy="1089600"/>
          </a:xfrm>
          <a:prstGeom prst="rect">
            <a:avLst/>
          </a:prstGeom>
          <a:solidFill>
            <a:srgbClr val="EA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Requerimientos</a:t>
            </a:r>
            <a:endParaRPr sz="1800">
              <a:solidFill>
                <a:schemeClr val="lt1"/>
              </a:solidFill>
              <a:latin typeface="Oswald"/>
              <a:ea typeface="Oswald"/>
              <a:cs typeface="Oswald"/>
              <a:sym typeface="Oswald"/>
            </a:endParaRPr>
          </a:p>
        </p:txBody>
      </p:sp>
      <p:sp>
        <p:nvSpPr>
          <p:cNvPr id="82" name="Google Shape;82;p16"/>
          <p:cNvSpPr/>
          <p:nvPr/>
        </p:nvSpPr>
        <p:spPr>
          <a:xfrm>
            <a:off x="397725" y="3595400"/>
            <a:ext cx="1641900" cy="1089600"/>
          </a:xfrm>
          <a:prstGeom prst="rect">
            <a:avLst/>
          </a:prstGeom>
          <a:solidFill>
            <a:srgbClr val="EA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Restricciones</a:t>
            </a:r>
            <a:endParaRPr sz="1800">
              <a:solidFill>
                <a:schemeClr val="lt1"/>
              </a:solidFill>
              <a:latin typeface="Oswald"/>
              <a:ea typeface="Oswald"/>
              <a:cs typeface="Oswald"/>
              <a:sym typeface="Oswald"/>
            </a:endParaRPr>
          </a:p>
        </p:txBody>
      </p:sp>
      <p:sp>
        <p:nvSpPr>
          <p:cNvPr id="83" name="Google Shape;83;p16"/>
          <p:cNvSpPr/>
          <p:nvPr/>
        </p:nvSpPr>
        <p:spPr>
          <a:xfrm>
            <a:off x="2406950" y="2173000"/>
            <a:ext cx="1641900" cy="1089600"/>
          </a:xfrm>
          <a:prstGeom prst="rect">
            <a:avLst/>
          </a:pr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Atributos de Calidad</a:t>
            </a:r>
            <a:endParaRPr sz="1800">
              <a:solidFill>
                <a:schemeClr val="lt1"/>
              </a:solidFill>
              <a:latin typeface="Oswald"/>
              <a:ea typeface="Oswald"/>
              <a:cs typeface="Oswald"/>
              <a:sym typeface="Oswald"/>
            </a:endParaRPr>
          </a:p>
        </p:txBody>
      </p:sp>
      <p:sp>
        <p:nvSpPr>
          <p:cNvPr id="84" name="Google Shape;84;p16"/>
          <p:cNvSpPr/>
          <p:nvPr/>
        </p:nvSpPr>
        <p:spPr>
          <a:xfrm>
            <a:off x="2406950" y="3595400"/>
            <a:ext cx="1641900" cy="1089600"/>
          </a:xfrm>
          <a:prstGeom prst="rect">
            <a:avLst/>
          </a:pr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Estilo</a:t>
            </a:r>
            <a:endParaRPr sz="1800">
              <a:solidFill>
                <a:schemeClr val="lt1"/>
              </a:solidFill>
              <a:latin typeface="Oswald"/>
              <a:ea typeface="Oswald"/>
              <a:cs typeface="Oswald"/>
              <a:sym typeface="Oswald"/>
            </a:endParaRPr>
          </a:p>
        </p:txBody>
      </p:sp>
      <p:sp>
        <p:nvSpPr>
          <p:cNvPr id="85" name="Google Shape;85;p16"/>
          <p:cNvSpPr/>
          <p:nvPr/>
        </p:nvSpPr>
        <p:spPr>
          <a:xfrm>
            <a:off x="4339975" y="3595400"/>
            <a:ext cx="1641900" cy="1089600"/>
          </a:xfrm>
          <a:prstGeom prst="rect">
            <a:avLst/>
          </a:prstGeom>
          <a:solidFill>
            <a:srgbClr val="A4C2F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Patrones de Arquitectura</a:t>
            </a:r>
            <a:endParaRPr sz="1800">
              <a:solidFill>
                <a:schemeClr val="lt1"/>
              </a:solidFill>
              <a:latin typeface="Oswald"/>
              <a:ea typeface="Oswald"/>
              <a:cs typeface="Oswald"/>
              <a:sym typeface="Oswald"/>
            </a:endParaRPr>
          </a:p>
        </p:txBody>
      </p:sp>
      <p:sp>
        <p:nvSpPr>
          <p:cNvPr id="86" name="Google Shape;86;p16"/>
          <p:cNvSpPr/>
          <p:nvPr/>
        </p:nvSpPr>
        <p:spPr>
          <a:xfrm>
            <a:off x="4339975" y="2173000"/>
            <a:ext cx="1641900" cy="1089600"/>
          </a:xfrm>
          <a:prstGeom prst="rect">
            <a:avLst/>
          </a:prstGeom>
          <a:solidFill>
            <a:srgbClr val="A4C2F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Escenarios y </a:t>
            </a:r>
            <a:r>
              <a:rPr lang="es-419" sz="1800">
                <a:solidFill>
                  <a:schemeClr val="lt1"/>
                </a:solidFill>
                <a:latin typeface="Oswald"/>
                <a:ea typeface="Oswald"/>
                <a:cs typeface="Oswald"/>
                <a:sym typeface="Oswald"/>
              </a:rPr>
              <a:t>Tácticas</a:t>
            </a:r>
            <a:endParaRPr sz="1800">
              <a:solidFill>
                <a:schemeClr val="lt1"/>
              </a:solidFill>
              <a:latin typeface="Oswald"/>
              <a:ea typeface="Oswald"/>
              <a:cs typeface="Oswald"/>
              <a:sym typeface="Oswald"/>
            </a:endParaRPr>
          </a:p>
        </p:txBody>
      </p:sp>
      <p:sp>
        <p:nvSpPr>
          <p:cNvPr id="87" name="Google Shape;87;p16"/>
          <p:cNvSpPr/>
          <p:nvPr/>
        </p:nvSpPr>
        <p:spPr>
          <a:xfrm>
            <a:off x="7262550" y="2823900"/>
            <a:ext cx="1641900" cy="1089600"/>
          </a:xfrm>
          <a:prstGeom prst="rect">
            <a:avLst/>
          </a:prstGeom>
          <a:solidFill>
            <a:srgbClr val="B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Arquitectura</a:t>
            </a:r>
            <a:endParaRPr sz="1800">
              <a:solidFill>
                <a:schemeClr val="lt1"/>
              </a:solidFill>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2"/>
          <p:cNvSpPr txBox="1"/>
          <p:nvPr>
            <p:ph type="title"/>
          </p:nvPr>
        </p:nvSpPr>
        <p:spPr>
          <a:xfrm>
            <a:off x="1010450" y="3501875"/>
            <a:ext cx="3144300" cy="7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Capacidad de prueba</a:t>
            </a:r>
            <a:endParaRPr/>
          </a:p>
        </p:txBody>
      </p:sp>
      <p:sp>
        <p:nvSpPr>
          <p:cNvPr id="435" name="Google Shape;435;p52"/>
          <p:cNvSpPr/>
          <p:nvPr/>
        </p:nvSpPr>
        <p:spPr>
          <a:xfrm>
            <a:off x="4991450" y="2362642"/>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Entradas y salidas</a:t>
            </a:r>
            <a:endParaRPr>
              <a:solidFill>
                <a:schemeClr val="lt1"/>
              </a:solidFill>
            </a:endParaRPr>
          </a:p>
        </p:txBody>
      </p:sp>
      <p:sp>
        <p:nvSpPr>
          <p:cNvPr id="436" name="Google Shape;436;p52"/>
          <p:cNvSpPr/>
          <p:nvPr/>
        </p:nvSpPr>
        <p:spPr>
          <a:xfrm>
            <a:off x="4154750" y="2286000"/>
            <a:ext cx="709800" cy="2895600"/>
          </a:xfrm>
          <a:prstGeom prst="leftBrace">
            <a:avLst>
              <a:gd fmla="val 26227" name="adj1"/>
              <a:gd fmla="val 54947"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437" name="Google Shape;437;p52"/>
          <p:cNvSpPr/>
          <p:nvPr/>
        </p:nvSpPr>
        <p:spPr>
          <a:xfrm>
            <a:off x="4991450" y="418541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Monitoreo interno</a:t>
            </a:r>
            <a:endParaRPr>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Capacidad de prueba</a:t>
            </a:r>
            <a:endParaRPr/>
          </a:p>
        </p:txBody>
      </p:sp>
      <p:sp>
        <p:nvSpPr>
          <p:cNvPr id="443" name="Google Shape;443;p53"/>
          <p:cNvSpPr/>
          <p:nvPr/>
        </p:nvSpPr>
        <p:spPr>
          <a:xfrm>
            <a:off x="2256075"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Entradas y salidas</a:t>
            </a:r>
            <a:endParaRPr>
              <a:solidFill>
                <a:schemeClr val="lt1"/>
              </a:solidFill>
            </a:endParaRPr>
          </a:p>
        </p:txBody>
      </p:sp>
      <p:sp>
        <p:nvSpPr>
          <p:cNvPr id="444" name="Google Shape;444;p53"/>
          <p:cNvSpPr/>
          <p:nvPr/>
        </p:nvSpPr>
        <p:spPr>
          <a:xfrm>
            <a:off x="5299275" y="1707633"/>
            <a:ext cx="14874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Captura y reproducción</a:t>
            </a:r>
            <a:endParaRPr>
              <a:solidFill>
                <a:schemeClr val="lt1"/>
              </a:solidFill>
            </a:endParaRPr>
          </a:p>
        </p:txBody>
      </p:sp>
      <p:sp>
        <p:nvSpPr>
          <p:cNvPr id="445" name="Google Shape;445;p53"/>
          <p:cNvSpPr/>
          <p:nvPr/>
        </p:nvSpPr>
        <p:spPr>
          <a:xfrm>
            <a:off x="5299275" y="3454967"/>
            <a:ext cx="14874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Separar interfaz de implementación</a:t>
            </a:r>
            <a:endParaRPr>
              <a:solidFill>
                <a:schemeClr val="lt1"/>
              </a:solidFill>
            </a:endParaRPr>
          </a:p>
        </p:txBody>
      </p:sp>
      <p:sp>
        <p:nvSpPr>
          <p:cNvPr id="446" name="Google Shape;446;p53"/>
          <p:cNvSpPr/>
          <p:nvPr/>
        </p:nvSpPr>
        <p:spPr>
          <a:xfrm>
            <a:off x="5299275" y="5202300"/>
            <a:ext cx="14874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Acceso exclusivo para pruebas</a:t>
            </a:r>
            <a:endParaRPr>
              <a:solidFill>
                <a:schemeClr val="lt1"/>
              </a:solidFill>
            </a:endParaRPr>
          </a:p>
        </p:txBody>
      </p:sp>
      <p:sp>
        <p:nvSpPr>
          <p:cNvPr id="447" name="Google Shape;447;p53"/>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Capacidad de prueba</a:t>
            </a:r>
            <a:endParaRPr/>
          </a:p>
        </p:txBody>
      </p:sp>
      <p:sp>
        <p:nvSpPr>
          <p:cNvPr id="453" name="Google Shape;453;p54"/>
          <p:cNvSpPr/>
          <p:nvPr/>
        </p:nvSpPr>
        <p:spPr>
          <a:xfrm>
            <a:off x="2256075"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Monitoreo interno</a:t>
            </a:r>
            <a:endParaRPr>
              <a:solidFill>
                <a:schemeClr val="lt1"/>
              </a:solidFill>
            </a:endParaRPr>
          </a:p>
        </p:txBody>
      </p:sp>
      <p:sp>
        <p:nvSpPr>
          <p:cNvPr id="454" name="Google Shape;454;p54"/>
          <p:cNvSpPr/>
          <p:nvPr/>
        </p:nvSpPr>
        <p:spPr>
          <a:xfrm>
            <a:off x="5301325" y="3385667"/>
            <a:ext cx="14874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Monitoreo incorporado</a:t>
            </a:r>
            <a:endParaRPr>
              <a:solidFill>
                <a:schemeClr val="lt1"/>
              </a:solidFill>
            </a:endParaRPr>
          </a:p>
        </p:txBody>
      </p:sp>
      <p:sp>
        <p:nvSpPr>
          <p:cNvPr id="455" name="Google Shape;455;p54"/>
          <p:cNvSpPr/>
          <p:nvPr/>
        </p:nvSpPr>
        <p:spPr>
          <a:xfrm>
            <a:off x="4154750" y="2794467"/>
            <a:ext cx="836700" cy="2178300"/>
          </a:xfrm>
          <a:prstGeom prst="leftBrace">
            <a:avLst>
              <a:gd fmla="val 26251"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5"/>
          <p:cNvSpPr/>
          <p:nvPr/>
        </p:nvSpPr>
        <p:spPr>
          <a:xfrm>
            <a:off x="704700" y="1068600"/>
            <a:ext cx="7734600" cy="4720800"/>
          </a:xfrm>
          <a:prstGeom prst="rect">
            <a:avLst/>
          </a:prstGeom>
          <a:noFill/>
          <a:ln cap="flat" cmpd="sng" w="19050">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chemeClr val="accent6"/>
                </a:solidFill>
                <a:latin typeface="Oswald"/>
                <a:ea typeface="Oswald"/>
                <a:cs typeface="Oswald"/>
                <a:sym typeface="Oswald"/>
              </a:rPr>
              <a:t>Escenario: Usabilidad</a:t>
            </a:r>
            <a:endParaRPr sz="2400">
              <a:solidFill>
                <a:schemeClr val="accent6"/>
              </a:solidFill>
              <a:latin typeface="Oswald"/>
              <a:ea typeface="Oswald"/>
              <a:cs typeface="Oswald"/>
              <a:sym typeface="Oswald"/>
            </a:endParaRPr>
          </a:p>
        </p:txBody>
      </p:sp>
      <p:sp>
        <p:nvSpPr>
          <p:cNvPr id="461" name="Google Shape;461;p55"/>
          <p:cNvSpPr/>
          <p:nvPr/>
        </p:nvSpPr>
        <p:spPr>
          <a:xfrm>
            <a:off x="883850" y="2324067"/>
            <a:ext cx="2241000" cy="2614500"/>
          </a:xfrm>
          <a:prstGeom prst="rightArrow">
            <a:avLst>
              <a:gd fmla="val 50000" name="adj1"/>
              <a:gd fmla="val 35317"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chemeClr val="lt1"/>
                </a:solidFill>
                <a:latin typeface="Oswald"/>
                <a:ea typeface="Oswald"/>
                <a:cs typeface="Oswald"/>
                <a:sym typeface="Oswald"/>
              </a:rPr>
              <a:t>Pedido de un usuario</a:t>
            </a:r>
            <a:endParaRPr sz="1800">
              <a:solidFill>
                <a:schemeClr val="lt1"/>
              </a:solidFill>
              <a:latin typeface="Oswald"/>
              <a:ea typeface="Oswald"/>
              <a:cs typeface="Oswald"/>
              <a:sym typeface="Oswald"/>
            </a:endParaRPr>
          </a:p>
        </p:txBody>
      </p:sp>
      <p:sp>
        <p:nvSpPr>
          <p:cNvPr id="462" name="Google Shape;462;p55"/>
          <p:cNvSpPr/>
          <p:nvPr/>
        </p:nvSpPr>
        <p:spPr>
          <a:xfrm>
            <a:off x="3250650" y="2458867"/>
            <a:ext cx="2538300" cy="2344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latin typeface="Oswald"/>
                <a:ea typeface="Oswald"/>
                <a:cs typeface="Oswald"/>
                <a:sym typeface="Oswald"/>
              </a:rPr>
              <a:t>Tácticas para controlar </a:t>
            </a:r>
            <a:endParaRPr sz="2000">
              <a:solidFill>
                <a:schemeClr val="lt1"/>
              </a:solidFill>
              <a:latin typeface="Oswald"/>
              <a:ea typeface="Oswald"/>
              <a:cs typeface="Oswald"/>
              <a:sym typeface="Oswald"/>
            </a:endParaRPr>
          </a:p>
          <a:p>
            <a:pPr indent="0" lvl="0" marL="0" rtl="0" algn="ctr">
              <a:spcBef>
                <a:spcPts val="0"/>
              </a:spcBef>
              <a:spcAft>
                <a:spcPts val="0"/>
              </a:spcAft>
              <a:buNone/>
            </a:pPr>
            <a:r>
              <a:rPr lang="es-419" sz="2000">
                <a:solidFill>
                  <a:schemeClr val="lt1"/>
                </a:solidFill>
                <a:latin typeface="Oswald"/>
                <a:ea typeface="Oswald"/>
                <a:cs typeface="Oswald"/>
                <a:sym typeface="Oswald"/>
              </a:rPr>
              <a:t>la </a:t>
            </a:r>
            <a:r>
              <a:rPr lang="es-419" sz="2000" u="sng">
                <a:solidFill>
                  <a:schemeClr val="lt1"/>
                </a:solidFill>
                <a:latin typeface="Oswald"/>
                <a:ea typeface="Oswald"/>
                <a:cs typeface="Oswald"/>
                <a:sym typeface="Oswald"/>
              </a:rPr>
              <a:t>usabilidad</a:t>
            </a:r>
            <a:endParaRPr sz="2000" u="sng">
              <a:solidFill>
                <a:schemeClr val="lt1"/>
              </a:solidFill>
              <a:latin typeface="Oswald"/>
              <a:ea typeface="Oswald"/>
              <a:cs typeface="Oswald"/>
              <a:sym typeface="Oswald"/>
            </a:endParaRPr>
          </a:p>
        </p:txBody>
      </p:sp>
      <p:sp>
        <p:nvSpPr>
          <p:cNvPr id="463" name="Google Shape;463;p55"/>
          <p:cNvSpPr/>
          <p:nvPr/>
        </p:nvSpPr>
        <p:spPr>
          <a:xfrm>
            <a:off x="6030575" y="2396667"/>
            <a:ext cx="2241000" cy="2614500"/>
          </a:xfrm>
          <a:prstGeom prst="rightArrow">
            <a:avLst>
              <a:gd fmla="val 50000" name="adj1"/>
              <a:gd fmla="val 35317"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800">
                <a:solidFill>
                  <a:schemeClr val="lt1"/>
                </a:solidFill>
                <a:latin typeface="Oswald"/>
                <a:ea typeface="Oswald"/>
                <a:cs typeface="Oswald"/>
                <a:sym typeface="Oswald"/>
              </a:rPr>
              <a:t>Información y asistencia adecuada al usuario</a:t>
            </a:r>
            <a:endParaRPr sz="1800">
              <a:solidFill>
                <a:schemeClr val="lt1"/>
              </a:solidFill>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6"/>
          <p:cNvSpPr txBox="1"/>
          <p:nvPr>
            <p:ph type="title"/>
          </p:nvPr>
        </p:nvSpPr>
        <p:spPr>
          <a:xfrm>
            <a:off x="2319350" y="3633350"/>
            <a:ext cx="1694400" cy="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Usabilidad</a:t>
            </a:r>
            <a:endParaRPr/>
          </a:p>
        </p:txBody>
      </p:sp>
      <p:sp>
        <p:nvSpPr>
          <p:cNvPr id="469" name="Google Shape;469;p56"/>
          <p:cNvSpPr/>
          <p:nvPr/>
        </p:nvSpPr>
        <p:spPr>
          <a:xfrm>
            <a:off x="5056250" y="3454967"/>
            <a:ext cx="15837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Iniciativas del usuario</a:t>
            </a:r>
            <a:endParaRPr>
              <a:solidFill>
                <a:schemeClr val="lt1"/>
              </a:solidFill>
            </a:endParaRPr>
          </a:p>
        </p:txBody>
      </p:sp>
      <p:sp>
        <p:nvSpPr>
          <p:cNvPr id="470" name="Google Shape;470;p56"/>
          <p:cNvSpPr/>
          <p:nvPr/>
        </p:nvSpPr>
        <p:spPr>
          <a:xfrm>
            <a:off x="4002350" y="1933875"/>
            <a:ext cx="836700" cy="40383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471" name="Google Shape;471;p56"/>
          <p:cNvSpPr/>
          <p:nvPr/>
        </p:nvSpPr>
        <p:spPr>
          <a:xfrm>
            <a:off x="5056250" y="1933875"/>
            <a:ext cx="15837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419">
                <a:solidFill>
                  <a:schemeClr val="lt1"/>
                </a:solidFill>
              </a:rPr>
              <a:t>Separar la interfaz de usuario</a:t>
            </a:r>
            <a:endParaRPr>
              <a:solidFill>
                <a:schemeClr val="lt1"/>
              </a:solidFill>
            </a:endParaRPr>
          </a:p>
        </p:txBody>
      </p:sp>
      <p:sp>
        <p:nvSpPr>
          <p:cNvPr id="472" name="Google Shape;472;p56"/>
          <p:cNvSpPr/>
          <p:nvPr/>
        </p:nvSpPr>
        <p:spPr>
          <a:xfrm>
            <a:off x="5053700" y="49760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Iniciativas del sistema</a:t>
            </a:r>
            <a:endParaRPr>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Usabilidad</a:t>
            </a:r>
            <a:endParaRPr/>
          </a:p>
        </p:txBody>
      </p:sp>
      <p:sp>
        <p:nvSpPr>
          <p:cNvPr id="478" name="Google Shape;478;p57"/>
          <p:cNvSpPr/>
          <p:nvPr/>
        </p:nvSpPr>
        <p:spPr>
          <a:xfrm>
            <a:off x="1619450" y="2471600"/>
            <a:ext cx="2346000" cy="1914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rPr>
              <a:t>Separar la interfaz de usuario</a:t>
            </a:r>
            <a:endParaRPr sz="2200">
              <a:solidFill>
                <a:schemeClr val="lt1"/>
              </a:solidFill>
            </a:endParaRPr>
          </a:p>
        </p:txBody>
      </p:sp>
      <p:sp>
        <p:nvSpPr>
          <p:cNvPr id="479" name="Google Shape;479;p57"/>
          <p:cNvSpPr/>
          <p:nvPr/>
        </p:nvSpPr>
        <p:spPr>
          <a:xfrm>
            <a:off x="5328324" y="2471600"/>
            <a:ext cx="2196300" cy="1914900"/>
          </a:xfrm>
          <a:prstGeom prst="rect">
            <a:avLst/>
          </a:prstGeom>
          <a:noFill/>
          <a:ln cap="flat"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419" sz="2200">
                <a:solidFill>
                  <a:srgbClr val="FFFFFF"/>
                </a:solidFill>
                <a:latin typeface="Oswald"/>
                <a:ea typeface="Oswald"/>
                <a:cs typeface="Oswald"/>
                <a:sym typeface="Oswald"/>
              </a:rPr>
              <a:t>Mantenibilidad:</a:t>
            </a:r>
            <a:endParaRPr sz="2200">
              <a:solidFill>
                <a:srgbClr val="FFFFFF"/>
              </a:solidFill>
              <a:latin typeface="Oswald"/>
              <a:ea typeface="Oswald"/>
              <a:cs typeface="Oswald"/>
              <a:sym typeface="Oswald"/>
            </a:endParaRPr>
          </a:p>
          <a:p>
            <a:pPr indent="0" lvl="0" marL="0" marR="0" rtl="0" algn="ctr">
              <a:lnSpc>
                <a:spcPct val="100000"/>
              </a:lnSpc>
              <a:spcBef>
                <a:spcPts val="0"/>
              </a:spcBef>
              <a:spcAft>
                <a:spcPts val="0"/>
              </a:spcAft>
              <a:buNone/>
            </a:pPr>
            <a:r>
              <a:rPr lang="es-419" sz="1800">
                <a:solidFill>
                  <a:srgbClr val="FFFFFF"/>
                </a:solidFill>
                <a:latin typeface="Oswald"/>
                <a:ea typeface="Oswald"/>
                <a:cs typeface="Oswald"/>
                <a:sym typeface="Oswald"/>
              </a:rPr>
              <a:t>Coherencia semántica</a:t>
            </a:r>
            <a:r>
              <a:rPr lang="es-419" sz="2200">
                <a:solidFill>
                  <a:srgbClr val="FFFFFF"/>
                </a:solidFill>
                <a:latin typeface="Oswald"/>
                <a:ea typeface="Oswald"/>
                <a:cs typeface="Oswald"/>
                <a:sym typeface="Oswald"/>
              </a:rPr>
              <a:t> </a:t>
            </a:r>
            <a:endParaRPr sz="2200">
              <a:solidFill>
                <a:srgbClr val="FFFFFF"/>
              </a:solidFill>
              <a:latin typeface="Oswald"/>
              <a:ea typeface="Oswald"/>
              <a:cs typeface="Oswald"/>
              <a:sym typeface="Oswald"/>
            </a:endParaRPr>
          </a:p>
        </p:txBody>
      </p:sp>
      <p:sp>
        <p:nvSpPr>
          <p:cNvPr id="480" name="Google Shape;480;p57"/>
          <p:cNvSpPr/>
          <p:nvPr/>
        </p:nvSpPr>
        <p:spPr>
          <a:xfrm>
            <a:off x="4108185" y="2994843"/>
            <a:ext cx="1077300" cy="867900"/>
          </a:xfrm>
          <a:prstGeom prst="notchedRightArrow">
            <a:avLst>
              <a:gd fmla="val 31074"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Usabilidad</a:t>
            </a:r>
            <a:endParaRPr/>
          </a:p>
        </p:txBody>
      </p:sp>
      <p:sp>
        <p:nvSpPr>
          <p:cNvPr id="486" name="Google Shape;486;p58"/>
          <p:cNvSpPr/>
          <p:nvPr/>
        </p:nvSpPr>
        <p:spPr>
          <a:xfrm>
            <a:off x="2261100" y="3454967"/>
            <a:ext cx="15837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Iniciativas del usuario</a:t>
            </a:r>
            <a:endParaRPr>
              <a:solidFill>
                <a:schemeClr val="lt1"/>
              </a:solidFill>
            </a:endParaRPr>
          </a:p>
        </p:txBody>
      </p:sp>
      <p:sp>
        <p:nvSpPr>
          <p:cNvPr id="487" name="Google Shape;487;p58"/>
          <p:cNvSpPr/>
          <p:nvPr/>
        </p:nvSpPr>
        <p:spPr>
          <a:xfrm>
            <a:off x="5299275" y="1301233"/>
            <a:ext cx="14319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Cancelar</a:t>
            </a:r>
            <a:endParaRPr>
              <a:solidFill>
                <a:schemeClr val="lt1"/>
              </a:solidFill>
            </a:endParaRPr>
          </a:p>
        </p:txBody>
      </p:sp>
      <p:sp>
        <p:nvSpPr>
          <p:cNvPr id="488" name="Google Shape;488;p58"/>
          <p:cNvSpPr/>
          <p:nvPr/>
        </p:nvSpPr>
        <p:spPr>
          <a:xfrm>
            <a:off x="5299275" y="2669322"/>
            <a:ext cx="14319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Deshacer</a:t>
            </a:r>
            <a:endParaRPr>
              <a:solidFill>
                <a:schemeClr val="lt1"/>
              </a:solidFill>
            </a:endParaRPr>
          </a:p>
        </p:txBody>
      </p:sp>
      <p:sp>
        <p:nvSpPr>
          <p:cNvPr id="489" name="Google Shape;489;p58"/>
          <p:cNvSpPr/>
          <p:nvPr/>
        </p:nvSpPr>
        <p:spPr>
          <a:xfrm>
            <a:off x="5299275" y="5405500"/>
            <a:ext cx="14319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Múltiples vistas</a:t>
            </a:r>
            <a:endParaRPr>
              <a:solidFill>
                <a:schemeClr val="lt1"/>
              </a:solidFill>
            </a:endParaRPr>
          </a:p>
        </p:txBody>
      </p:sp>
      <p:sp>
        <p:nvSpPr>
          <p:cNvPr id="490" name="Google Shape;490;p58"/>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491" name="Google Shape;491;p58"/>
          <p:cNvSpPr/>
          <p:nvPr/>
        </p:nvSpPr>
        <p:spPr>
          <a:xfrm>
            <a:off x="5299275" y="4037411"/>
            <a:ext cx="1431900" cy="996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Agregación</a:t>
            </a:r>
            <a:endParaRPr>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Usabilidad</a:t>
            </a:r>
            <a:endParaRPr/>
          </a:p>
        </p:txBody>
      </p:sp>
      <p:sp>
        <p:nvSpPr>
          <p:cNvPr id="497" name="Google Shape;497;p59"/>
          <p:cNvSpPr/>
          <p:nvPr/>
        </p:nvSpPr>
        <p:spPr>
          <a:xfrm>
            <a:off x="2256075" y="3454967"/>
            <a:ext cx="1588800" cy="996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Iniciativas del sistema</a:t>
            </a:r>
            <a:endParaRPr>
              <a:solidFill>
                <a:schemeClr val="lt1"/>
              </a:solidFill>
            </a:endParaRPr>
          </a:p>
        </p:txBody>
      </p:sp>
      <p:sp>
        <p:nvSpPr>
          <p:cNvPr id="498" name="Google Shape;498;p59"/>
          <p:cNvSpPr/>
          <p:nvPr/>
        </p:nvSpPr>
        <p:spPr>
          <a:xfrm>
            <a:off x="5299275" y="1707633"/>
            <a:ext cx="1487400" cy="99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Modelo del usuario</a:t>
            </a:r>
            <a:endParaRPr>
              <a:solidFill>
                <a:schemeClr val="lt1"/>
              </a:solidFill>
            </a:endParaRPr>
          </a:p>
        </p:txBody>
      </p:sp>
      <p:sp>
        <p:nvSpPr>
          <p:cNvPr id="499" name="Google Shape;499;p59"/>
          <p:cNvSpPr/>
          <p:nvPr/>
        </p:nvSpPr>
        <p:spPr>
          <a:xfrm>
            <a:off x="5299275" y="3454967"/>
            <a:ext cx="1487400" cy="99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Modelo del sistema</a:t>
            </a:r>
            <a:endParaRPr>
              <a:solidFill>
                <a:schemeClr val="lt1"/>
              </a:solidFill>
            </a:endParaRPr>
          </a:p>
        </p:txBody>
      </p:sp>
      <p:sp>
        <p:nvSpPr>
          <p:cNvPr id="500" name="Google Shape;500;p59"/>
          <p:cNvSpPr/>
          <p:nvPr/>
        </p:nvSpPr>
        <p:spPr>
          <a:xfrm>
            <a:off x="5299275" y="5202300"/>
            <a:ext cx="1487400" cy="996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Modelo de la </a:t>
            </a:r>
            <a:endParaRPr>
              <a:solidFill>
                <a:schemeClr val="lt1"/>
              </a:solidFill>
            </a:endParaRPr>
          </a:p>
          <a:p>
            <a:pPr indent="0" lvl="0" marL="0" rtl="0" algn="ctr">
              <a:spcBef>
                <a:spcPts val="0"/>
              </a:spcBef>
              <a:spcAft>
                <a:spcPts val="0"/>
              </a:spcAft>
              <a:buNone/>
            </a:pPr>
            <a:r>
              <a:rPr lang="es-419">
                <a:solidFill>
                  <a:schemeClr val="lt1"/>
                </a:solidFill>
              </a:rPr>
              <a:t>tarea</a:t>
            </a:r>
            <a:endParaRPr>
              <a:solidFill>
                <a:schemeClr val="lt1"/>
              </a:solidFill>
            </a:endParaRPr>
          </a:p>
        </p:txBody>
      </p:sp>
      <p:sp>
        <p:nvSpPr>
          <p:cNvPr id="501" name="Google Shape;501;p59"/>
          <p:cNvSpPr/>
          <p:nvPr/>
        </p:nvSpPr>
        <p:spPr>
          <a:xfrm>
            <a:off x="4154751" y="1305267"/>
            <a:ext cx="836700" cy="5156700"/>
          </a:xfrm>
          <a:prstGeom prst="leftBrace">
            <a:avLst>
              <a:gd fmla="val 48909" name="adj1"/>
              <a:gd fmla="val 50000"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0"/>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Validar las decisiones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1"/>
          <p:cNvSpPr/>
          <p:nvPr/>
        </p:nvSpPr>
        <p:spPr>
          <a:xfrm>
            <a:off x="1047900" y="7366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Objetivos de negocio</a:t>
            </a:r>
            <a:endParaRPr sz="1800">
              <a:solidFill>
                <a:srgbClr val="37474F"/>
              </a:solidFill>
              <a:latin typeface="Oswald"/>
              <a:ea typeface="Oswald"/>
              <a:cs typeface="Oswald"/>
              <a:sym typeface="Oswald"/>
            </a:endParaRPr>
          </a:p>
        </p:txBody>
      </p:sp>
      <p:sp>
        <p:nvSpPr>
          <p:cNvPr id="512" name="Google Shape;512;p61"/>
          <p:cNvSpPr/>
          <p:nvPr/>
        </p:nvSpPr>
        <p:spPr>
          <a:xfrm>
            <a:off x="1047900" y="16510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Arquitectura de software</a:t>
            </a:r>
            <a:endParaRPr sz="1800">
              <a:solidFill>
                <a:srgbClr val="37474F"/>
              </a:solidFill>
              <a:latin typeface="Oswald"/>
              <a:ea typeface="Oswald"/>
              <a:cs typeface="Oswald"/>
              <a:sym typeface="Oswald"/>
            </a:endParaRPr>
          </a:p>
        </p:txBody>
      </p:sp>
      <p:sp>
        <p:nvSpPr>
          <p:cNvPr id="513" name="Google Shape;513;p61"/>
          <p:cNvSpPr/>
          <p:nvPr/>
        </p:nvSpPr>
        <p:spPr>
          <a:xfrm>
            <a:off x="3240975" y="7366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Atributos de calidad</a:t>
            </a:r>
            <a:endParaRPr sz="1800">
              <a:solidFill>
                <a:srgbClr val="37474F"/>
              </a:solidFill>
              <a:latin typeface="Oswald"/>
              <a:ea typeface="Oswald"/>
              <a:cs typeface="Oswald"/>
              <a:sym typeface="Oswald"/>
            </a:endParaRPr>
          </a:p>
        </p:txBody>
      </p:sp>
      <p:sp>
        <p:nvSpPr>
          <p:cNvPr id="514" name="Google Shape;514;p61"/>
          <p:cNvSpPr/>
          <p:nvPr/>
        </p:nvSpPr>
        <p:spPr>
          <a:xfrm>
            <a:off x="3240975" y="16510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Estrategias de arquitectura</a:t>
            </a:r>
            <a:endParaRPr sz="1800">
              <a:solidFill>
                <a:srgbClr val="37474F"/>
              </a:solidFill>
              <a:latin typeface="Oswald"/>
              <a:ea typeface="Oswald"/>
              <a:cs typeface="Oswald"/>
              <a:sym typeface="Oswald"/>
            </a:endParaRPr>
          </a:p>
        </p:txBody>
      </p:sp>
      <p:sp>
        <p:nvSpPr>
          <p:cNvPr id="515" name="Google Shape;515;p61"/>
          <p:cNvSpPr/>
          <p:nvPr/>
        </p:nvSpPr>
        <p:spPr>
          <a:xfrm>
            <a:off x="5434050" y="7366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Escenarios</a:t>
            </a:r>
            <a:endParaRPr sz="1800">
              <a:solidFill>
                <a:srgbClr val="37474F"/>
              </a:solidFill>
              <a:latin typeface="Oswald"/>
              <a:ea typeface="Oswald"/>
              <a:cs typeface="Oswald"/>
              <a:sym typeface="Oswald"/>
            </a:endParaRPr>
          </a:p>
        </p:txBody>
      </p:sp>
      <p:sp>
        <p:nvSpPr>
          <p:cNvPr id="516" name="Google Shape;516;p61"/>
          <p:cNvSpPr/>
          <p:nvPr/>
        </p:nvSpPr>
        <p:spPr>
          <a:xfrm>
            <a:off x="5434050" y="1651050"/>
            <a:ext cx="1566600" cy="695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Decisiones de Arquitectura</a:t>
            </a:r>
            <a:endParaRPr sz="1800">
              <a:solidFill>
                <a:srgbClr val="37474F"/>
              </a:solidFill>
              <a:latin typeface="Oswald"/>
              <a:ea typeface="Oswald"/>
              <a:cs typeface="Oswald"/>
              <a:sym typeface="Oswald"/>
            </a:endParaRPr>
          </a:p>
        </p:txBody>
      </p:sp>
      <p:sp>
        <p:nvSpPr>
          <p:cNvPr id="517" name="Google Shape;517;p61"/>
          <p:cNvSpPr/>
          <p:nvPr/>
        </p:nvSpPr>
        <p:spPr>
          <a:xfrm>
            <a:off x="5434050" y="2709325"/>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Trade-offs</a:t>
            </a:r>
            <a:endParaRPr sz="1800">
              <a:solidFill>
                <a:srgbClr val="37474F"/>
              </a:solidFill>
              <a:latin typeface="Oswald"/>
              <a:ea typeface="Oswald"/>
              <a:cs typeface="Oswald"/>
              <a:sym typeface="Oswald"/>
            </a:endParaRPr>
          </a:p>
        </p:txBody>
      </p:sp>
      <p:sp>
        <p:nvSpPr>
          <p:cNvPr id="518" name="Google Shape;518;p61"/>
          <p:cNvSpPr/>
          <p:nvPr/>
        </p:nvSpPr>
        <p:spPr>
          <a:xfrm>
            <a:off x="5434050" y="3577600"/>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Puntos sensibles</a:t>
            </a:r>
            <a:endParaRPr sz="1800">
              <a:solidFill>
                <a:srgbClr val="37474F"/>
              </a:solidFill>
              <a:latin typeface="Oswald"/>
              <a:ea typeface="Oswald"/>
              <a:cs typeface="Oswald"/>
              <a:sym typeface="Oswald"/>
            </a:endParaRPr>
          </a:p>
        </p:txBody>
      </p:sp>
      <p:sp>
        <p:nvSpPr>
          <p:cNvPr id="519" name="Google Shape;519;p61"/>
          <p:cNvSpPr/>
          <p:nvPr/>
        </p:nvSpPr>
        <p:spPr>
          <a:xfrm>
            <a:off x="5434050" y="4445875"/>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No-Riesgos</a:t>
            </a:r>
            <a:endParaRPr sz="1800">
              <a:solidFill>
                <a:srgbClr val="37474F"/>
              </a:solidFill>
              <a:latin typeface="Oswald"/>
              <a:ea typeface="Oswald"/>
              <a:cs typeface="Oswald"/>
              <a:sym typeface="Oswald"/>
            </a:endParaRPr>
          </a:p>
        </p:txBody>
      </p:sp>
      <p:sp>
        <p:nvSpPr>
          <p:cNvPr id="520" name="Google Shape;520;p61"/>
          <p:cNvSpPr/>
          <p:nvPr/>
        </p:nvSpPr>
        <p:spPr>
          <a:xfrm>
            <a:off x="5434050" y="5314150"/>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Riesgos</a:t>
            </a:r>
            <a:endParaRPr sz="1800">
              <a:solidFill>
                <a:srgbClr val="37474F"/>
              </a:solidFill>
              <a:latin typeface="Oswald"/>
              <a:ea typeface="Oswald"/>
              <a:cs typeface="Oswald"/>
              <a:sym typeface="Oswald"/>
            </a:endParaRPr>
          </a:p>
        </p:txBody>
      </p:sp>
      <p:sp>
        <p:nvSpPr>
          <p:cNvPr id="521" name="Google Shape;521;p61"/>
          <p:cNvSpPr/>
          <p:nvPr/>
        </p:nvSpPr>
        <p:spPr>
          <a:xfrm>
            <a:off x="1047900" y="5314150"/>
            <a:ext cx="1566600" cy="695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Tipos de riesgos</a:t>
            </a:r>
            <a:endParaRPr sz="1800">
              <a:solidFill>
                <a:srgbClr val="37474F"/>
              </a:solidFill>
              <a:latin typeface="Oswald"/>
              <a:ea typeface="Oswald"/>
              <a:cs typeface="Oswald"/>
              <a:sym typeface="Oswald"/>
            </a:endParaRPr>
          </a:p>
        </p:txBody>
      </p:sp>
      <p:sp>
        <p:nvSpPr>
          <p:cNvPr id="522" name="Google Shape;522;p61"/>
          <p:cNvSpPr/>
          <p:nvPr/>
        </p:nvSpPr>
        <p:spPr>
          <a:xfrm>
            <a:off x="7470125" y="923401"/>
            <a:ext cx="1245000" cy="1245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37474F"/>
                </a:solidFill>
                <a:latin typeface="Oswald"/>
                <a:ea typeface="Oswald"/>
                <a:cs typeface="Oswald"/>
                <a:sym typeface="Oswald"/>
              </a:rPr>
              <a:t>Análisis</a:t>
            </a:r>
            <a:endParaRPr sz="1800">
              <a:solidFill>
                <a:srgbClr val="37474F"/>
              </a:solidFill>
              <a:latin typeface="Oswald"/>
              <a:ea typeface="Oswald"/>
              <a:cs typeface="Oswald"/>
              <a:sym typeface="Oswald"/>
            </a:endParaRPr>
          </a:p>
        </p:txBody>
      </p:sp>
      <p:cxnSp>
        <p:nvCxnSpPr>
          <p:cNvPr id="523" name="Google Shape;523;p61"/>
          <p:cNvCxnSpPr>
            <a:stCxn id="521" idx="1"/>
            <a:endCxn id="512" idx="1"/>
          </p:cNvCxnSpPr>
          <p:nvPr/>
        </p:nvCxnSpPr>
        <p:spPr>
          <a:xfrm flipH="1" rot="10800000">
            <a:off x="1047900" y="1998700"/>
            <a:ext cx="600" cy="3663000"/>
          </a:xfrm>
          <a:prstGeom prst="bentConnector3">
            <a:avLst>
              <a:gd fmla="val -105558333" name="adj1"/>
            </a:avLst>
          </a:prstGeom>
          <a:noFill/>
          <a:ln cap="flat" cmpd="sng" w="28575">
            <a:solidFill>
              <a:srgbClr val="FFFFFF"/>
            </a:solidFill>
            <a:prstDash val="solid"/>
            <a:round/>
            <a:headEnd len="med" w="med" type="none"/>
            <a:tailEnd len="med" w="med" type="triangle"/>
          </a:ln>
        </p:spPr>
      </p:cxnSp>
      <p:cxnSp>
        <p:nvCxnSpPr>
          <p:cNvPr id="524" name="Google Shape;524;p61"/>
          <p:cNvCxnSpPr>
            <a:stCxn id="521" idx="1"/>
            <a:endCxn id="511" idx="1"/>
          </p:cNvCxnSpPr>
          <p:nvPr/>
        </p:nvCxnSpPr>
        <p:spPr>
          <a:xfrm flipH="1" rot="10800000">
            <a:off x="1047900" y="1084300"/>
            <a:ext cx="600" cy="4577400"/>
          </a:xfrm>
          <a:prstGeom prst="bentConnector3">
            <a:avLst>
              <a:gd fmla="val -105483333" name="adj1"/>
            </a:avLst>
          </a:prstGeom>
          <a:noFill/>
          <a:ln cap="flat" cmpd="sng" w="28575">
            <a:solidFill>
              <a:srgbClr val="FFFFFF"/>
            </a:solidFill>
            <a:prstDash val="solid"/>
            <a:round/>
            <a:headEnd len="med" w="med" type="none"/>
            <a:tailEnd len="med" w="med" type="triangle"/>
          </a:ln>
        </p:spPr>
      </p:cxnSp>
      <p:cxnSp>
        <p:nvCxnSpPr>
          <p:cNvPr id="525" name="Google Shape;525;p61"/>
          <p:cNvCxnSpPr>
            <a:stCxn id="511" idx="3"/>
            <a:endCxn id="513" idx="1"/>
          </p:cNvCxnSpPr>
          <p:nvPr/>
        </p:nvCxnSpPr>
        <p:spPr>
          <a:xfrm>
            <a:off x="2614500" y="1084200"/>
            <a:ext cx="626400" cy="600"/>
          </a:xfrm>
          <a:prstGeom prst="bentConnector3">
            <a:avLst>
              <a:gd fmla="val 50006" name="adj1"/>
            </a:avLst>
          </a:prstGeom>
          <a:noFill/>
          <a:ln cap="flat" cmpd="sng" w="28575">
            <a:solidFill>
              <a:srgbClr val="FFFFFF"/>
            </a:solidFill>
            <a:prstDash val="solid"/>
            <a:round/>
            <a:headEnd len="med" w="med" type="none"/>
            <a:tailEnd len="med" w="med" type="triangle"/>
          </a:ln>
        </p:spPr>
      </p:cxnSp>
      <p:cxnSp>
        <p:nvCxnSpPr>
          <p:cNvPr id="526" name="Google Shape;526;p61"/>
          <p:cNvCxnSpPr>
            <a:stCxn id="512" idx="3"/>
            <a:endCxn id="514" idx="1"/>
          </p:cNvCxnSpPr>
          <p:nvPr/>
        </p:nvCxnSpPr>
        <p:spPr>
          <a:xfrm>
            <a:off x="2614500" y="1998600"/>
            <a:ext cx="626400" cy="600"/>
          </a:xfrm>
          <a:prstGeom prst="bentConnector3">
            <a:avLst>
              <a:gd fmla="val 50006" name="adj1"/>
            </a:avLst>
          </a:prstGeom>
          <a:noFill/>
          <a:ln cap="flat" cmpd="sng" w="28575">
            <a:solidFill>
              <a:srgbClr val="FFFFFF"/>
            </a:solidFill>
            <a:prstDash val="solid"/>
            <a:round/>
            <a:headEnd len="med" w="med" type="none"/>
            <a:tailEnd len="med" w="med" type="triangle"/>
          </a:ln>
        </p:spPr>
      </p:cxnSp>
      <p:cxnSp>
        <p:nvCxnSpPr>
          <p:cNvPr id="527" name="Google Shape;527;p61"/>
          <p:cNvCxnSpPr>
            <a:stCxn id="513" idx="3"/>
            <a:endCxn id="515" idx="1"/>
          </p:cNvCxnSpPr>
          <p:nvPr/>
        </p:nvCxnSpPr>
        <p:spPr>
          <a:xfrm>
            <a:off x="4807575" y="1084200"/>
            <a:ext cx="626400" cy="600"/>
          </a:xfrm>
          <a:prstGeom prst="bentConnector3">
            <a:avLst>
              <a:gd fmla="val 50006" name="adj1"/>
            </a:avLst>
          </a:prstGeom>
          <a:noFill/>
          <a:ln cap="flat" cmpd="sng" w="28575">
            <a:solidFill>
              <a:srgbClr val="FFFFFF"/>
            </a:solidFill>
            <a:prstDash val="solid"/>
            <a:round/>
            <a:headEnd len="med" w="med" type="none"/>
            <a:tailEnd len="med" w="med" type="triangle"/>
          </a:ln>
        </p:spPr>
      </p:cxnSp>
      <p:cxnSp>
        <p:nvCxnSpPr>
          <p:cNvPr id="528" name="Google Shape;528;p61"/>
          <p:cNvCxnSpPr>
            <a:stCxn id="514" idx="3"/>
            <a:endCxn id="516" idx="1"/>
          </p:cNvCxnSpPr>
          <p:nvPr/>
        </p:nvCxnSpPr>
        <p:spPr>
          <a:xfrm>
            <a:off x="4807575" y="1998600"/>
            <a:ext cx="626400" cy="600"/>
          </a:xfrm>
          <a:prstGeom prst="bentConnector3">
            <a:avLst>
              <a:gd fmla="val 50006" name="adj1"/>
            </a:avLst>
          </a:prstGeom>
          <a:noFill/>
          <a:ln cap="flat" cmpd="sng" w="28575">
            <a:solidFill>
              <a:srgbClr val="FFFFFF"/>
            </a:solidFill>
            <a:prstDash val="solid"/>
            <a:round/>
            <a:headEnd len="med" w="med" type="none"/>
            <a:tailEnd len="med" w="med" type="triangle"/>
          </a:ln>
        </p:spPr>
      </p:cxnSp>
      <p:cxnSp>
        <p:nvCxnSpPr>
          <p:cNvPr id="529" name="Google Shape;529;p61"/>
          <p:cNvCxnSpPr>
            <a:stCxn id="522" idx="4"/>
            <a:endCxn id="517" idx="3"/>
          </p:cNvCxnSpPr>
          <p:nvPr/>
        </p:nvCxnSpPr>
        <p:spPr>
          <a:xfrm rot="5400000">
            <a:off x="7102325" y="2066701"/>
            <a:ext cx="888600" cy="1092000"/>
          </a:xfrm>
          <a:prstGeom prst="bentConnector2">
            <a:avLst/>
          </a:prstGeom>
          <a:noFill/>
          <a:ln cap="flat" cmpd="sng" w="28575">
            <a:solidFill>
              <a:srgbClr val="FFFFFF"/>
            </a:solidFill>
            <a:prstDash val="solid"/>
            <a:round/>
            <a:headEnd len="med" w="med" type="none"/>
            <a:tailEnd len="med" w="med" type="triangle"/>
          </a:ln>
        </p:spPr>
      </p:cxnSp>
      <p:cxnSp>
        <p:nvCxnSpPr>
          <p:cNvPr id="530" name="Google Shape;530;p61"/>
          <p:cNvCxnSpPr>
            <a:stCxn id="522" idx="4"/>
            <a:endCxn id="518" idx="3"/>
          </p:cNvCxnSpPr>
          <p:nvPr/>
        </p:nvCxnSpPr>
        <p:spPr>
          <a:xfrm rot="5400000">
            <a:off x="6668225" y="2500801"/>
            <a:ext cx="1756800" cy="1092000"/>
          </a:xfrm>
          <a:prstGeom prst="bentConnector2">
            <a:avLst/>
          </a:prstGeom>
          <a:noFill/>
          <a:ln cap="flat" cmpd="sng" w="28575">
            <a:solidFill>
              <a:srgbClr val="FFFFFF"/>
            </a:solidFill>
            <a:prstDash val="solid"/>
            <a:round/>
            <a:headEnd len="med" w="med" type="none"/>
            <a:tailEnd len="med" w="med" type="triangle"/>
          </a:ln>
        </p:spPr>
      </p:cxnSp>
      <p:cxnSp>
        <p:nvCxnSpPr>
          <p:cNvPr id="531" name="Google Shape;531;p61"/>
          <p:cNvCxnSpPr>
            <a:stCxn id="522" idx="4"/>
            <a:endCxn id="519" idx="3"/>
          </p:cNvCxnSpPr>
          <p:nvPr/>
        </p:nvCxnSpPr>
        <p:spPr>
          <a:xfrm rot="5400000">
            <a:off x="6234125" y="2934901"/>
            <a:ext cx="2625000" cy="1092000"/>
          </a:xfrm>
          <a:prstGeom prst="bentConnector2">
            <a:avLst/>
          </a:prstGeom>
          <a:noFill/>
          <a:ln cap="flat" cmpd="sng" w="28575">
            <a:solidFill>
              <a:srgbClr val="FFFFFF"/>
            </a:solidFill>
            <a:prstDash val="solid"/>
            <a:round/>
            <a:headEnd len="med" w="med" type="none"/>
            <a:tailEnd len="med" w="med" type="triangle"/>
          </a:ln>
        </p:spPr>
      </p:cxnSp>
      <p:cxnSp>
        <p:nvCxnSpPr>
          <p:cNvPr id="532" name="Google Shape;532;p61"/>
          <p:cNvCxnSpPr>
            <a:stCxn id="522" idx="4"/>
            <a:endCxn id="520" idx="3"/>
          </p:cNvCxnSpPr>
          <p:nvPr/>
        </p:nvCxnSpPr>
        <p:spPr>
          <a:xfrm rot="5400000">
            <a:off x="5800025" y="3369001"/>
            <a:ext cx="3493200" cy="1092000"/>
          </a:xfrm>
          <a:prstGeom prst="bentConnector2">
            <a:avLst/>
          </a:prstGeom>
          <a:noFill/>
          <a:ln cap="flat" cmpd="sng" w="28575">
            <a:solidFill>
              <a:srgbClr val="FFFFFF"/>
            </a:solidFill>
            <a:prstDash val="solid"/>
            <a:round/>
            <a:headEnd len="med" w="med" type="none"/>
            <a:tailEnd len="med" w="med" type="triangle"/>
          </a:ln>
        </p:spPr>
      </p:cxnSp>
      <p:cxnSp>
        <p:nvCxnSpPr>
          <p:cNvPr id="533" name="Google Shape;533;p61"/>
          <p:cNvCxnSpPr>
            <a:stCxn id="520" idx="1"/>
            <a:endCxn id="521" idx="3"/>
          </p:cNvCxnSpPr>
          <p:nvPr/>
        </p:nvCxnSpPr>
        <p:spPr>
          <a:xfrm flipH="1">
            <a:off x="2614650" y="5661700"/>
            <a:ext cx="2819400" cy="600"/>
          </a:xfrm>
          <a:prstGeom prst="bentConnector3">
            <a:avLst>
              <a:gd fmla="val 49997" name="adj1"/>
            </a:avLst>
          </a:prstGeom>
          <a:noFill/>
          <a:ln cap="flat" cmpd="sng" w="28575">
            <a:solidFill>
              <a:srgbClr val="FFFFFF"/>
            </a:solidFill>
            <a:prstDash val="solid"/>
            <a:round/>
            <a:headEnd len="med" w="med" type="none"/>
            <a:tailEnd len="med" w="med" type="triangle"/>
          </a:ln>
        </p:spPr>
      </p:cxnSp>
      <p:cxnSp>
        <p:nvCxnSpPr>
          <p:cNvPr id="534" name="Google Shape;534;p61"/>
          <p:cNvCxnSpPr>
            <a:stCxn id="515" idx="3"/>
          </p:cNvCxnSpPr>
          <p:nvPr/>
        </p:nvCxnSpPr>
        <p:spPr>
          <a:xfrm>
            <a:off x="7000650" y="1084200"/>
            <a:ext cx="526200" cy="263400"/>
          </a:xfrm>
          <a:prstGeom prst="straightConnector1">
            <a:avLst/>
          </a:prstGeom>
          <a:noFill/>
          <a:ln cap="flat" cmpd="sng" w="28575">
            <a:solidFill>
              <a:srgbClr val="FFFFFF"/>
            </a:solidFill>
            <a:prstDash val="solid"/>
            <a:round/>
            <a:headEnd len="med" w="med" type="none"/>
            <a:tailEnd len="med" w="med" type="triangle"/>
          </a:ln>
        </p:spPr>
      </p:cxnSp>
      <p:cxnSp>
        <p:nvCxnSpPr>
          <p:cNvPr id="535" name="Google Shape;535;p61"/>
          <p:cNvCxnSpPr>
            <a:stCxn id="516" idx="3"/>
          </p:cNvCxnSpPr>
          <p:nvPr/>
        </p:nvCxnSpPr>
        <p:spPr>
          <a:xfrm flipH="1" rot="10800000">
            <a:off x="7000650" y="1796700"/>
            <a:ext cx="526200" cy="201900"/>
          </a:xfrm>
          <a:prstGeom prst="straightConnector1">
            <a:avLst/>
          </a:prstGeom>
          <a:noFill/>
          <a:ln cap="flat" cmpd="sng" w="28575">
            <a:solidFill>
              <a:srgbClr val="FFFFFF"/>
            </a:solidFill>
            <a:prstDash val="solid"/>
            <a:round/>
            <a:headEnd len="med" w="med" type="none"/>
            <a:tailEnd len="med" w="med" type="triangle"/>
          </a:ln>
        </p:spPr>
      </p:cxnSp>
      <p:sp>
        <p:nvSpPr>
          <p:cNvPr id="536" name="Google Shape;536;p61"/>
          <p:cNvSpPr txBox="1"/>
          <p:nvPr/>
        </p:nvSpPr>
        <p:spPr>
          <a:xfrm>
            <a:off x="494425" y="3389125"/>
            <a:ext cx="11232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419" sz="1800">
                <a:solidFill>
                  <a:srgbClr val="FFFFFF"/>
                </a:solidFill>
                <a:latin typeface="Oswald"/>
                <a:ea typeface="Oswald"/>
                <a:cs typeface="Oswald"/>
                <a:sym typeface="Oswald"/>
              </a:rPr>
              <a:t>Impacta</a:t>
            </a:r>
            <a:endParaRPr i="1" sz="1800">
              <a:solidFill>
                <a:srgbClr val="FFFFFF"/>
              </a:solidFill>
              <a:latin typeface="Oswald"/>
              <a:ea typeface="Oswald"/>
              <a:cs typeface="Oswald"/>
              <a:sym typeface="Oswald"/>
            </a:endParaRPr>
          </a:p>
        </p:txBody>
      </p:sp>
      <p:sp>
        <p:nvSpPr>
          <p:cNvPr id="537" name="Google Shape;537;p61"/>
          <p:cNvSpPr txBox="1"/>
          <p:nvPr/>
        </p:nvSpPr>
        <p:spPr>
          <a:xfrm>
            <a:off x="3393025" y="5262249"/>
            <a:ext cx="13524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419" sz="1800">
                <a:solidFill>
                  <a:srgbClr val="FFFFFF"/>
                </a:solidFill>
                <a:latin typeface="Oswald"/>
                <a:ea typeface="Oswald"/>
                <a:cs typeface="Oswald"/>
                <a:sym typeface="Oswald"/>
              </a:rPr>
              <a:t>Destilado en</a:t>
            </a:r>
            <a:endParaRPr i="1" sz="1800">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Partes de una arquitectura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2"/>
          <p:cNvSpPr/>
          <p:nvPr/>
        </p:nvSpPr>
        <p:spPr>
          <a:xfrm>
            <a:off x="2048960" y="3369006"/>
            <a:ext cx="1702500" cy="1211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Métricas</a:t>
            </a:r>
            <a:endParaRPr sz="2200">
              <a:solidFill>
                <a:schemeClr val="lt1"/>
              </a:solidFill>
              <a:latin typeface="Oswald"/>
              <a:ea typeface="Oswald"/>
              <a:cs typeface="Oswald"/>
              <a:sym typeface="Oswald"/>
            </a:endParaRPr>
          </a:p>
        </p:txBody>
      </p:sp>
      <p:sp>
        <p:nvSpPr>
          <p:cNvPr id="543" name="Google Shape;543;p62"/>
          <p:cNvSpPr/>
          <p:nvPr/>
        </p:nvSpPr>
        <p:spPr>
          <a:xfrm>
            <a:off x="5392540" y="3369006"/>
            <a:ext cx="1702500" cy="1211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Umbrales</a:t>
            </a:r>
            <a:endParaRPr sz="2200">
              <a:solidFill>
                <a:schemeClr val="lt1"/>
              </a:solidFill>
              <a:latin typeface="Oswald"/>
              <a:ea typeface="Oswald"/>
              <a:cs typeface="Oswald"/>
              <a:sym typeface="Oswald"/>
            </a:endParaRPr>
          </a:p>
        </p:txBody>
      </p:sp>
      <p:sp>
        <p:nvSpPr>
          <p:cNvPr id="544" name="Google Shape;544;p62"/>
          <p:cNvSpPr/>
          <p:nvPr/>
        </p:nvSpPr>
        <p:spPr>
          <a:xfrm>
            <a:off x="3747011" y="1285232"/>
            <a:ext cx="1702500" cy="1211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Pruebas automatizadas</a:t>
            </a:r>
            <a:endParaRPr sz="2200">
              <a:solidFill>
                <a:schemeClr val="lt1"/>
              </a:solidFill>
              <a:latin typeface="Oswald"/>
              <a:ea typeface="Oswald"/>
              <a:cs typeface="Oswald"/>
              <a:sym typeface="Oswald"/>
            </a:endParaRPr>
          </a:p>
        </p:txBody>
      </p:sp>
      <p:cxnSp>
        <p:nvCxnSpPr>
          <p:cNvPr id="545" name="Google Shape;545;p62"/>
          <p:cNvCxnSpPr>
            <a:stCxn id="542" idx="0"/>
            <a:endCxn id="544" idx="1"/>
          </p:cNvCxnSpPr>
          <p:nvPr/>
        </p:nvCxnSpPr>
        <p:spPr>
          <a:xfrm rot="-5400000">
            <a:off x="2584760" y="2206656"/>
            <a:ext cx="1477800" cy="846900"/>
          </a:xfrm>
          <a:prstGeom prst="curvedConnector2">
            <a:avLst/>
          </a:prstGeom>
          <a:noFill/>
          <a:ln cap="flat" cmpd="sng" w="38100">
            <a:solidFill>
              <a:srgbClr val="FFFFFF"/>
            </a:solidFill>
            <a:prstDash val="solid"/>
            <a:round/>
            <a:headEnd len="med" w="med" type="none"/>
            <a:tailEnd len="med" w="med" type="stealth"/>
          </a:ln>
        </p:spPr>
      </p:cxnSp>
      <p:cxnSp>
        <p:nvCxnSpPr>
          <p:cNvPr id="546" name="Google Shape;546;p62"/>
          <p:cNvCxnSpPr>
            <a:stCxn id="544" idx="3"/>
            <a:endCxn id="543" idx="0"/>
          </p:cNvCxnSpPr>
          <p:nvPr/>
        </p:nvCxnSpPr>
        <p:spPr>
          <a:xfrm>
            <a:off x="5449511" y="1891082"/>
            <a:ext cx="794400" cy="1477800"/>
          </a:xfrm>
          <a:prstGeom prst="curvedConnector2">
            <a:avLst/>
          </a:prstGeom>
          <a:noFill/>
          <a:ln cap="flat" cmpd="sng" w="38100">
            <a:solidFill>
              <a:srgbClr val="FFFFFF"/>
            </a:solidFill>
            <a:prstDash val="solid"/>
            <a:round/>
            <a:headEnd len="med" w="med" type="none"/>
            <a:tailEnd len="med" w="med" type="stealth"/>
          </a:ln>
        </p:spPr>
      </p:cxnSp>
      <p:cxnSp>
        <p:nvCxnSpPr>
          <p:cNvPr id="547" name="Google Shape;547;p62"/>
          <p:cNvCxnSpPr>
            <a:stCxn id="543" idx="2"/>
            <a:endCxn id="542" idx="2"/>
          </p:cNvCxnSpPr>
          <p:nvPr/>
        </p:nvCxnSpPr>
        <p:spPr>
          <a:xfrm rot="5400000">
            <a:off x="4571740" y="2909256"/>
            <a:ext cx="600" cy="3343500"/>
          </a:xfrm>
          <a:prstGeom prst="curvedConnector3">
            <a:avLst>
              <a:gd fmla="val 156632623" name="adj1"/>
            </a:avLst>
          </a:prstGeom>
          <a:noFill/>
          <a:ln cap="flat" cmpd="sng" w="38100">
            <a:solidFill>
              <a:srgbClr val="FFFFFF"/>
            </a:solidFill>
            <a:prstDash val="solid"/>
            <a:round/>
            <a:headEnd len="med" w="med" type="none"/>
            <a:tailEnd len="med" w="med" type="stealth"/>
          </a:ln>
        </p:spPr>
      </p:cxnSp>
      <p:sp>
        <p:nvSpPr>
          <p:cNvPr id="548" name="Google Shape;548;p62"/>
          <p:cNvSpPr/>
          <p:nvPr/>
        </p:nvSpPr>
        <p:spPr>
          <a:xfrm>
            <a:off x="318532" y="3323408"/>
            <a:ext cx="1630200" cy="1302900"/>
          </a:xfrm>
          <a:prstGeom prst="rightArrow">
            <a:avLst>
              <a:gd fmla="val 64901" name="adj1"/>
              <a:gd fmla="val 35479" name="adj2"/>
            </a:avLst>
          </a:prstGeom>
          <a:noFill/>
          <a:ln cap="flat"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FFFFFF"/>
                </a:solidFill>
                <a:latin typeface="Oswald"/>
                <a:ea typeface="Oswald"/>
                <a:cs typeface="Oswald"/>
                <a:sym typeface="Oswald"/>
              </a:rPr>
              <a:t>Atributos </a:t>
            </a:r>
            <a:endParaRPr sz="1800">
              <a:solidFill>
                <a:srgbClr val="FFFFFF"/>
              </a:solidFill>
              <a:latin typeface="Oswald"/>
              <a:ea typeface="Oswald"/>
              <a:cs typeface="Oswald"/>
              <a:sym typeface="Oswald"/>
            </a:endParaRPr>
          </a:p>
          <a:p>
            <a:pPr indent="0" lvl="0" marL="0" rtl="0" algn="ctr">
              <a:spcBef>
                <a:spcPts val="0"/>
              </a:spcBef>
              <a:spcAft>
                <a:spcPts val="0"/>
              </a:spcAft>
              <a:buNone/>
            </a:pPr>
            <a:r>
              <a:rPr lang="es-419" sz="1800">
                <a:solidFill>
                  <a:srgbClr val="FFFFFF"/>
                </a:solidFill>
                <a:latin typeface="Oswald"/>
                <a:ea typeface="Oswald"/>
                <a:cs typeface="Oswald"/>
                <a:sym typeface="Oswald"/>
              </a:rPr>
              <a:t>de calidad</a:t>
            </a:r>
            <a:endParaRPr sz="1800">
              <a:solidFill>
                <a:srgbClr val="FFFFFF"/>
              </a:solidFill>
              <a:latin typeface="Oswald"/>
              <a:ea typeface="Oswald"/>
              <a:cs typeface="Oswald"/>
              <a:sym typeface="Oswald"/>
            </a:endParaRPr>
          </a:p>
        </p:txBody>
      </p:sp>
      <p:sp>
        <p:nvSpPr>
          <p:cNvPr id="549" name="Google Shape;549;p62"/>
          <p:cNvSpPr/>
          <p:nvPr/>
        </p:nvSpPr>
        <p:spPr>
          <a:xfrm>
            <a:off x="7195382" y="3323408"/>
            <a:ext cx="1630200" cy="1302900"/>
          </a:xfrm>
          <a:prstGeom prst="rightArrow">
            <a:avLst>
              <a:gd fmla="val 64901" name="adj1"/>
              <a:gd fmla="val 35479" name="adj2"/>
            </a:avLst>
          </a:prstGeom>
          <a:noFill/>
          <a:ln cap="flat"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FFFFFF"/>
                </a:solidFill>
                <a:latin typeface="Oswald"/>
                <a:ea typeface="Oswald"/>
                <a:cs typeface="Oswald"/>
                <a:sym typeface="Oswald"/>
              </a:rPr>
              <a:t>Revisión</a:t>
            </a:r>
            <a:endParaRPr sz="1800">
              <a:solidFill>
                <a:srgbClr val="FFFFFF"/>
              </a:solidFill>
              <a:latin typeface="Oswald"/>
              <a:ea typeface="Oswald"/>
              <a:cs typeface="Oswald"/>
              <a:sym typeface="Oswa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3"/>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Arquitectura en evolución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Arquitectura en evolución</a:t>
            </a:r>
            <a:endParaRPr/>
          </a:p>
        </p:txBody>
      </p:sp>
      <p:sp>
        <p:nvSpPr>
          <p:cNvPr id="560" name="Google Shape;560;p64"/>
          <p:cNvSpPr/>
          <p:nvPr/>
        </p:nvSpPr>
        <p:spPr>
          <a:xfrm>
            <a:off x="1268500" y="3368500"/>
            <a:ext cx="1476900" cy="1112100"/>
          </a:xfrm>
          <a:prstGeom prst="rect">
            <a:avLst/>
          </a:prstGeom>
          <a:solidFill>
            <a:srgbClr val="EA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Planeamiento del </a:t>
            </a:r>
            <a:r>
              <a:rPr i="1" lang="es-419" sz="1800">
                <a:solidFill>
                  <a:schemeClr val="lt1"/>
                </a:solidFill>
                <a:latin typeface="Oswald"/>
                <a:ea typeface="Oswald"/>
                <a:cs typeface="Oswald"/>
                <a:sym typeface="Oswald"/>
              </a:rPr>
              <a:t>sprint</a:t>
            </a:r>
            <a:endParaRPr i="1" sz="1800">
              <a:solidFill>
                <a:schemeClr val="lt1"/>
              </a:solidFill>
              <a:latin typeface="Oswald"/>
              <a:ea typeface="Oswald"/>
              <a:cs typeface="Oswald"/>
              <a:sym typeface="Oswald"/>
            </a:endParaRPr>
          </a:p>
        </p:txBody>
      </p:sp>
      <p:sp>
        <p:nvSpPr>
          <p:cNvPr id="561" name="Google Shape;561;p64"/>
          <p:cNvSpPr/>
          <p:nvPr/>
        </p:nvSpPr>
        <p:spPr>
          <a:xfrm>
            <a:off x="2920025" y="4784367"/>
            <a:ext cx="1476900" cy="1112100"/>
          </a:xfrm>
          <a:prstGeom prst="rect">
            <a:avLst/>
          </a:prstGeom>
          <a:solidFill>
            <a:srgbClr val="B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Retrospectivas</a:t>
            </a:r>
            <a:endParaRPr sz="1800">
              <a:solidFill>
                <a:schemeClr val="lt1"/>
              </a:solidFill>
              <a:latin typeface="Oswald"/>
              <a:ea typeface="Oswald"/>
              <a:cs typeface="Oswald"/>
              <a:sym typeface="Oswald"/>
            </a:endParaRPr>
          </a:p>
        </p:txBody>
      </p:sp>
      <p:sp>
        <p:nvSpPr>
          <p:cNvPr id="562" name="Google Shape;562;p64"/>
          <p:cNvSpPr/>
          <p:nvPr/>
        </p:nvSpPr>
        <p:spPr>
          <a:xfrm>
            <a:off x="2920025" y="2022000"/>
            <a:ext cx="1476900" cy="1112100"/>
          </a:xfrm>
          <a:prstGeom prst="rect">
            <a:avLst/>
          </a:pr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Prioridades del </a:t>
            </a:r>
            <a:r>
              <a:rPr i="1" lang="es-419" sz="1800">
                <a:solidFill>
                  <a:schemeClr val="lt1"/>
                </a:solidFill>
                <a:latin typeface="Oswald"/>
                <a:ea typeface="Oswald"/>
                <a:cs typeface="Oswald"/>
                <a:sym typeface="Oswald"/>
              </a:rPr>
              <a:t>backlog</a:t>
            </a:r>
            <a:endParaRPr i="1" sz="1800">
              <a:solidFill>
                <a:schemeClr val="lt1"/>
              </a:solidFill>
              <a:latin typeface="Oswald"/>
              <a:ea typeface="Oswald"/>
              <a:cs typeface="Oswald"/>
              <a:sym typeface="Oswald"/>
            </a:endParaRPr>
          </a:p>
        </p:txBody>
      </p:sp>
      <p:cxnSp>
        <p:nvCxnSpPr>
          <p:cNvPr id="563" name="Google Shape;563;p64"/>
          <p:cNvCxnSpPr>
            <a:stCxn id="560" idx="0"/>
            <a:endCxn id="562" idx="1"/>
          </p:cNvCxnSpPr>
          <p:nvPr/>
        </p:nvCxnSpPr>
        <p:spPr>
          <a:xfrm rot="-5400000">
            <a:off x="2068300" y="2516650"/>
            <a:ext cx="790500" cy="913200"/>
          </a:xfrm>
          <a:prstGeom prst="curvedConnector2">
            <a:avLst/>
          </a:prstGeom>
          <a:noFill/>
          <a:ln cap="flat" cmpd="sng" w="38100">
            <a:solidFill>
              <a:srgbClr val="FFFFFF"/>
            </a:solidFill>
            <a:prstDash val="solid"/>
            <a:round/>
            <a:headEnd len="med" w="med" type="none"/>
            <a:tailEnd len="med" w="med" type="stealth"/>
          </a:ln>
        </p:spPr>
      </p:cxnSp>
      <p:cxnSp>
        <p:nvCxnSpPr>
          <p:cNvPr id="564" name="Google Shape;564;p64"/>
          <p:cNvCxnSpPr>
            <a:stCxn id="561" idx="1"/>
            <a:endCxn id="560" idx="2"/>
          </p:cNvCxnSpPr>
          <p:nvPr/>
        </p:nvCxnSpPr>
        <p:spPr>
          <a:xfrm rot="10800000">
            <a:off x="2006825" y="4480617"/>
            <a:ext cx="913200" cy="859800"/>
          </a:xfrm>
          <a:prstGeom prst="curvedConnector2">
            <a:avLst/>
          </a:prstGeom>
          <a:noFill/>
          <a:ln cap="flat" cmpd="sng" w="38100">
            <a:solidFill>
              <a:srgbClr val="FFFFFF"/>
            </a:solidFill>
            <a:prstDash val="solid"/>
            <a:round/>
            <a:headEnd len="med" w="med" type="none"/>
            <a:tailEnd len="med" w="med" type="stealth"/>
          </a:ln>
        </p:spPr>
      </p:cxnSp>
      <p:sp>
        <p:nvSpPr>
          <p:cNvPr id="565" name="Google Shape;565;p64"/>
          <p:cNvSpPr/>
          <p:nvPr/>
        </p:nvSpPr>
        <p:spPr>
          <a:xfrm>
            <a:off x="6585775" y="3368500"/>
            <a:ext cx="1581300" cy="1112100"/>
          </a:xfrm>
          <a:prstGeom prst="rect">
            <a:avLst/>
          </a:prstGeom>
          <a:solidFill>
            <a:srgbClr val="9FC5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chemeClr val="lt1"/>
                </a:solidFill>
                <a:latin typeface="Oswald"/>
                <a:ea typeface="Oswald"/>
                <a:cs typeface="Oswald"/>
                <a:sym typeface="Oswald"/>
              </a:rPr>
              <a:t>Producto en uso</a:t>
            </a:r>
            <a:endParaRPr sz="1800">
              <a:solidFill>
                <a:schemeClr val="lt1"/>
              </a:solidFill>
              <a:latin typeface="Oswald"/>
              <a:ea typeface="Oswald"/>
              <a:cs typeface="Oswald"/>
              <a:sym typeface="Oswald"/>
            </a:endParaRPr>
          </a:p>
        </p:txBody>
      </p:sp>
      <p:cxnSp>
        <p:nvCxnSpPr>
          <p:cNvPr id="566" name="Google Shape;566;p64"/>
          <p:cNvCxnSpPr>
            <a:stCxn id="567" idx="1"/>
            <a:endCxn id="565" idx="1"/>
          </p:cNvCxnSpPr>
          <p:nvPr/>
        </p:nvCxnSpPr>
        <p:spPr>
          <a:xfrm>
            <a:off x="5282125" y="3922200"/>
            <a:ext cx="1303800" cy="2400"/>
          </a:xfrm>
          <a:prstGeom prst="straightConnector1">
            <a:avLst/>
          </a:prstGeom>
          <a:noFill/>
          <a:ln cap="flat" cmpd="sng" w="28575">
            <a:solidFill>
              <a:srgbClr val="FFFFFF"/>
            </a:solidFill>
            <a:prstDash val="dash"/>
            <a:round/>
            <a:headEnd len="med" w="med" type="none"/>
            <a:tailEnd len="med" w="med" type="stealth"/>
          </a:ln>
        </p:spPr>
      </p:cxnSp>
      <p:cxnSp>
        <p:nvCxnSpPr>
          <p:cNvPr id="568" name="Google Shape;568;p64"/>
          <p:cNvCxnSpPr>
            <a:stCxn id="565" idx="0"/>
            <a:endCxn id="562" idx="0"/>
          </p:cNvCxnSpPr>
          <p:nvPr/>
        </p:nvCxnSpPr>
        <p:spPr>
          <a:xfrm flipH="1" rot="5400000">
            <a:off x="4844275" y="836350"/>
            <a:ext cx="1346400" cy="3717900"/>
          </a:xfrm>
          <a:prstGeom prst="curvedConnector3">
            <a:avLst>
              <a:gd fmla="val 143256" name="adj1"/>
            </a:avLst>
          </a:prstGeom>
          <a:noFill/>
          <a:ln cap="flat" cmpd="sng" w="28575">
            <a:solidFill>
              <a:srgbClr val="FFFFFF"/>
            </a:solidFill>
            <a:prstDash val="dash"/>
            <a:round/>
            <a:headEnd len="med" w="med" type="none"/>
            <a:tailEnd len="med" w="med" type="stealth"/>
          </a:ln>
        </p:spPr>
      </p:cxnSp>
      <p:sp>
        <p:nvSpPr>
          <p:cNvPr id="569" name="Google Shape;569;p64"/>
          <p:cNvSpPr txBox="1"/>
          <p:nvPr/>
        </p:nvSpPr>
        <p:spPr>
          <a:xfrm>
            <a:off x="6273750" y="1356875"/>
            <a:ext cx="2045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FFFFFF"/>
                </a:solidFill>
                <a:latin typeface="Oswald"/>
                <a:ea typeface="Oswald"/>
                <a:cs typeface="Oswald"/>
                <a:sym typeface="Oswald"/>
              </a:rPr>
              <a:t>Métricas y alertas</a:t>
            </a:r>
            <a:endParaRPr sz="1800">
              <a:solidFill>
                <a:srgbClr val="FFFFFF"/>
              </a:solidFill>
              <a:latin typeface="Oswald"/>
              <a:ea typeface="Oswald"/>
              <a:cs typeface="Oswald"/>
              <a:sym typeface="Oswald"/>
            </a:endParaRPr>
          </a:p>
        </p:txBody>
      </p:sp>
      <p:sp>
        <p:nvSpPr>
          <p:cNvPr id="567" name="Google Shape;567;p64"/>
          <p:cNvSpPr txBox="1"/>
          <p:nvPr/>
        </p:nvSpPr>
        <p:spPr>
          <a:xfrm>
            <a:off x="5282125" y="3583800"/>
            <a:ext cx="1095300" cy="676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419" sz="1800">
                <a:solidFill>
                  <a:srgbClr val="FFFFFF"/>
                </a:solidFill>
                <a:latin typeface="Oswald"/>
                <a:ea typeface="Oswald"/>
                <a:cs typeface="Oswald"/>
                <a:sym typeface="Oswald"/>
              </a:rPr>
              <a:t>Despliegue</a:t>
            </a:r>
            <a:endParaRPr sz="1800">
              <a:solidFill>
                <a:srgbClr val="FFFFFF"/>
              </a:solidFill>
              <a:latin typeface="Oswald"/>
              <a:ea typeface="Oswald"/>
              <a:cs typeface="Oswald"/>
              <a:sym typeface="Oswald"/>
            </a:endParaRPr>
          </a:p>
          <a:p>
            <a:pPr indent="0" lvl="0" marL="0" rtl="0" algn="ctr">
              <a:lnSpc>
                <a:spcPct val="115000"/>
              </a:lnSpc>
              <a:spcBef>
                <a:spcPts val="0"/>
              </a:spcBef>
              <a:spcAft>
                <a:spcPts val="0"/>
              </a:spcAft>
              <a:buNone/>
            </a:pPr>
            <a:r>
              <a:rPr lang="es-419" sz="1800">
                <a:solidFill>
                  <a:srgbClr val="FFFFFF"/>
                </a:solidFill>
                <a:latin typeface="Oswald"/>
                <a:ea typeface="Oswald"/>
                <a:cs typeface="Oswald"/>
                <a:sym typeface="Oswald"/>
              </a:rPr>
              <a:t>continuo</a:t>
            </a:r>
            <a:endParaRPr sz="1800">
              <a:solidFill>
                <a:srgbClr val="FFFFFF"/>
              </a:solidFill>
              <a:latin typeface="Oswald"/>
              <a:ea typeface="Oswald"/>
              <a:cs typeface="Oswald"/>
              <a:sym typeface="Oswald"/>
            </a:endParaRPr>
          </a:p>
        </p:txBody>
      </p:sp>
      <p:cxnSp>
        <p:nvCxnSpPr>
          <p:cNvPr id="570" name="Google Shape;570;p64"/>
          <p:cNvCxnSpPr>
            <a:stCxn id="562" idx="3"/>
            <a:endCxn id="561" idx="3"/>
          </p:cNvCxnSpPr>
          <p:nvPr/>
        </p:nvCxnSpPr>
        <p:spPr>
          <a:xfrm>
            <a:off x="4396925" y="2578050"/>
            <a:ext cx="600" cy="2762400"/>
          </a:xfrm>
          <a:prstGeom prst="curvedConnector3">
            <a:avLst>
              <a:gd fmla="val 149154167" name="adj1"/>
            </a:avLst>
          </a:prstGeom>
          <a:noFill/>
          <a:ln cap="flat" cmpd="sng" w="38100">
            <a:solidFill>
              <a:srgbClr val="FFFFFF"/>
            </a:solidFill>
            <a:prstDash val="solid"/>
            <a:round/>
            <a:headEnd len="med" w="med" type="none"/>
            <a:tailEnd len="med" w="med" type="stealth"/>
          </a:ln>
        </p:spPr>
      </p:cxnSp>
      <p:sp>
        <p:nvSpPr>
          <p:cNvPr id="571" name="Google Shape;571;p64"/>
          <p:cNvSpPr txBox="1"/>
          <p:nvPr/>
        </p:nvSpPr>
        <p:spPr>
          <a:xfrm>
            <a:off x="607100" y="2242367"/>
            <a:ext cx="1581300" cy="86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419" sz="1800">
                <a:solidFill>
                  <a:srgbClr val="FFFFFF"/>
                </a:solidFill>
                <a:latin typeface="Oswald"/>
                <a:ea typeface="Oswald"/>
                <a:cs typeface="Oswald"/>
                <a:sym typeface="Oswald"/>
              </a:rPr>
              <a:t>Planear la arquitectura</a:t>
            </a:r>
            <a:endParaRPr sz="1800">
              <a:solidFill>
                <a:srgbClr val="FFFFFF"/>
              </a:solidFill>
              <a:latin typeface="Oswald"/>
              <a:ea typeface="Oswald"/>
              <a:cs typeface="Oswald"/>
              <a:sym typeface="Oswald"/>
            </a:endParaRPr>
          </a:p>
        </p:txBody>
      </p:sp>
      <p:sp>
        <p:nvSpPr>
          <p:cNvPr id="572" name="Google Shape;572;p64"/>
          <p:cNvSpPr txBox="1"/>
          <p:nvPr/>
        </p:nvSpPr>
        <p:spPr>
          <a:xfrm>
            <a:off x="791550" y="5130500"/>
            <a:ext cx="1581300" cy="86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419" sz="1800">
                <a:solidFill>
                  <a:srgbClr val="FFFFFF"/>
                </a:solidFill>
                <a:latin typeface="Oswald"/>
                <a:ea typeface="Oswald"/>
                <a:cs typeface="Oswald"/>
                <a:sym typeface="Oswald"/>
              </a:rPr>
              <a:t>(re)evaluar la arquitectura</a:t>
            </a:r>
            <a:endParaRPr sz="1800">
              <a:solidFill>
                <a:srgbClr val="FFFFFF"/>
              </a:solidFill>
              <a:latin typeface="Oswald"/>
              <a:ea typeface="Oswald"/>
              <a:cs typeface="Oswald"/>
              <a:sym typeface="Oswald"/>
            </a:endParaRPr>
          </a:p>
        </p:txBody>
      </p:sp>
      <p:sp>
        <p:nvSpPr>
          <p:cNvPr id="573" name="Google Shape;573;p64"/>
          <p:cNvSpPr txBox="1"/>
          <p:nvPr/>
        </p:nvSpPr>
        <p:spPr>
          <a:xfrm>
            <a:off x="4708700" y="2451800"/>
            <a:ext cx="1581300" cy="86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419" sz="1800">
                <a:solidFill>
                  <a:srgbClr val="FFFFFF"/>
                </a:solidFill>
                <a:latin typeface="Oswald"/>
                <a:ea typeface="Oswald"/>
                <a:cs typeface="Oswald"/>
                <a:sym typeface="Oswald"/>
              </a:rPr>
              <a:t>Implementar la arquitectura</a:t>
            </a:r>
            <a:endParaRPr sz="1800">
              <a:solidFill>
                <a:srgbClr val="FFFFFF"/>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Componentes</a:t>
            </a:r>
            <a:endParaRPr/>
          </a:p>
        </p:txBody>
      </p:sp>
      <p:sp>
        <p:nvSpPr>
          <p:cNvPr id="98" name="Google Shape;98;p18"/>
          <p:cNvSpPr txBox="1"/>
          <p:nvPr>
            <p:ph type="title"/>
          </p:nvPr>
        </p:nvSpPr>
        <p:spPr>
          <a:xfrm>
            <a:off x="4837500" y="1441867"/>
            <a:ext cx="4045200" cy="22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solidFill>
                  <a:schemeClr val="lt1"/>
                </a:solidFill>
              </a:rPr>
              <a:t>Conectores</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Tipos de conectores</a:t>
            </a:r>
            <a:endParaRPr/>
          </a:p>
        </p:txBody>
      </p:sp>
      <p:sp>
        <p:nvSpPr>
          <p:cNvPr id="104" name="Google Shape;104;p19"/>
          <p:cNvSpPr/>
          <p:nvPr/>
        </p:nvSpPr>
        <p:spPr>
          <a:xfrm>
            <a:off x="457200" y="2318425"/>
            <a:ext cx="2004000" cy="1332600"/>
          </a:xfrm>
          <a:prstGeom prst="rect">
            <a:avLst/>
          </a:prstGeom>
          <a:solidFill>
            <a:srgbClr val="EA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Llamado a procedimiento</a:t>
            </a:r>
            <a:endParaRPr sz="2200">
              <a:solidFill>
                <a:schemeClr val="lt1"/>
              </a:solidFill>
              <a:latin typeface="Oswald"/>
              <a:ea typeface="Oswald"/>
              <a:cs typeface="Oswald"/>
              <a:sym typeface="Oswald"/>
            </a:endParaRPr>
          </a:p>
        </p:txBody>
      </p:sp>
      <p:sp>
        <p:nvSpPr>
          <p:cNvPr id="105" name="Google Shape;105;p19"/>
          <p:cNvSpPr/>
          <p:nvPr/>
        </p:nvSpPr>
        <p:spPr>
          <a:xfrm>
            <a:off x="4704600" y="2318425"/>
            <a:ext cx="2004000" cy="1332600"/>
          </a:xfrm>
          <a:prstGeom prst="rect">
            <a:avLst/>
          </a:pr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Evento</a:t>
            </a:r>
            <a:endParaRPr sz="2200">
              <a:solidFill>
                <a:schemeClr val="lt1"/>
              </a:solidFill>
              <a:latin typeface="Oswald"/>
              <a:ea typeface="Oswald"/>
              <a:cs typeface="Oswald"/>
              <a:sym typeface="Oswald"/>
            </a:endParaRPr>
          </a:p>
        </p:txBody>
      </p:sp>
      <p:sp>
        <p:nvSpPr>
          <p:cNvPr id="106" name="Google Shape;106;p19"/>
          <p:cNvSpPr/>
          <p:nvPr/>
        </p:nvSpPr>
        <p:spPr>
          <a:xfrm>
            <a:off x="457189" y="4182900"/>
            <a:ext cx="2004000" cy="1332600"/>
          </a:xfrm>
          <a:prstGeom prst="rect">
            <a:avLst/>
          </a:prstGeom>
          <a:solidFill>
            <a:srgbClr val="B6D7A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Acceso a datos</a:t>
            </a:r>
            <a:endParaRPr sz="2200">
              <a:solidFill>
                <a:schemeClr val="lt1"/>
              </a:solidFill>
              <a:latin typeface="Oswald"/>
              <a:ea typeface="Oswald"/>
              <a:cs typeface="Oswald"/>
              <a:sym typeface="Oswald"/>
            </a:endParaRPr>
          </a:p>
        </p:txBody>
      </p:sp>
      <p:sp>
        <p:nvSpPr>
          <p:cNvPr id="107" name="Google Shape;107;p19"/>
          <p:cNvSpPr/>
          <p:nvPr/>
        </p:nvSpPr>
        <p:spPr>
          <a:xfrm>
            <a:off x="2580900" y="2318425"/>
            <a:ext cx="2004000" cy="1332600"/>
          </a:xfrm>
          <a:prstGeom prst="rect">
            <a:avLst/>
          </a:prstGeom>
          <a:solidFill>
            <a:srgbClr val="F9CB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Enlace</a:t>
            </a:r>
            <a:endParaRPr sz="2200">
              <a:solidFill>
                <a:schemeClr val="lt1"/>
              </a:solidFill>
              <a:latin typeface="Oswald"/>
              <a:ea typeface="Oswald"/>
              <a:cs typeface="Oswald"/>
              <a:sym typeface="Oswald"/>
            </a:endParaRPr>
          </a:p>
        </p:txBody>
      </p:sp>
      <p:sp>
        <p:nvSpPr>
          <p:cNvPr id="108" name="Google Shape;108;p19"/>
          <p:cNvSpPr/>
          <p:nvPr/>
        </p:nvSpPr>
        <p:spPr>
          <a:xfrm>
            <a:off x="2579280" y="4182900"/>
            <a:ext cx="2004000" cy="1332600"/>
          </a:xfrm>
          <a:prstGeom prst="rect">
            <a:avLst/>
          </a:prstGeom>
          <a:solidFill>
            <a:srgbClr val="B4A7D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Flujo</a:t>
            </a:r>
            <a:endParaRPr sz="2200">
              <a:solidFill>
                <a:schemeClr val="lt1"/>
              </a:solidFill>
              <a:latin typeface="Oswald"/>
              <a:ea typeface="Oswald"/>
              <a:cs typeface="Oswald"/>
              <a:sym typeface="Oswald"/>
            </a:endParaRPr>
          </a:p>
        </p:txBody>
      </p:sp>
      <p:sp>
        <p:nvSpPr>
          <p:cNvPr id="109" name="Google Shape;109;p19"/>
          <p:cNvSpPr/>
          <p:nvPr/>
        </p:nvSpPr>
        <p:spPr>
          <a:xfrm>
            <a:off x="4701370" y="4182900"/>
            <a:ext cx="2004000" cy="1332600"/>
          </a:xfrm>
          <a:prstGeom prst="rect">
            <a:avLst/>
          </a:prstGeom>
          <a:solidFill>
            <a:srgbClr val="A2C4C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Arbitraje</a:t>
            </a:r>
            <a:endParaRPr sz="2200">
              <a:solidFill>
                <a:schemeClr val="lt1"/>
              </a:solidFill>
              <a:latin typeface="Oswald"/>
              <a:ea typeface="Oswald"/>
              <a:cs typeface="Oswald"/>
              <a:sym typeface="Oswald"/>
            </a:endParaRPr>
          </a:p>
        </p:txBody>
      </p:sp>
      <p:sp>
        <p:nvSpPr>
          <p:cNvPr id="110" name="Google Shape;110;p19"/>
          <p:cNvSpPr/>
          <p:nvPr/>
        </p:nvSpPr>
        <p:spPr>
          <a:xfrm>
            <a:off x="6828300" y="2318425"/>
            <a:ext cx="2004000" cy="1332600"/>
          </a:xfrm>
          <a:prstGeom prst="rect">
            <a:avLst/>
          </a:prstGeom>
          <a:solidFill>
            <a:srgbClr val="A4C2F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Adaptador</a:t>
            </a:r>
            <a:endParaRPr sz="2200">
              <a:solidFill>
                <a:schemeClr val="lt1"/>
              </a:solidFill>
              <a:latin typeface="Oswald"/>
              <a:ea typeface="Oswald"/>
              <a:cs typeface="Oswald"/>
              <a:sym typeface="Oswald"/>
            </a:endParaRPr>
          </a:p>
        </p:txBody>
      </p:sp>
      <p:sp>
        <p:nvSpPr>
          <p:cNvPr id="111" name="Google Shape;111;p19"/>
          <p:cNvSpPr/>
          <p:nvPr/>
        </p:nvSpPr>
        <p:spPr>
          <a:xfrm>
            <a:off x="6823461" y="4182900"/>
            <a:ext cx="2004000" cy="1332600"/>
          </a:xfrm>
          <a:prstGeom prst="rect">
            <a:avLst/>
          </a:prstGeom>
          <a:solidFill>
            <a:srgbClr val="D5A6B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Distribuidor</a:t>
            </a:r>
            <a:endParaRPr sz="2200">
              <a:solidFill>
                <a:schemeClr val="lt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nvSpPr>
        <p:spPr>
          <a:xfrm>
            <a:off x="2696530" y="1356896"/>
            <a:ext cx="3750900" cy="25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Llamado</a:t>
            </a:r>
            <a:endParaRPr sz="4800">
              <a:solidFill>
                <a:srgbClr val="FFFFFF"/>
              </a:solidFill>
              <a:latin typeface="Oswald"/>
              <a:ea typeface="Oswald"/>
              <a:cs typeface="Oswald"/>
              <a:sym typeface="Oswald"/>
            </a:endParaRPr>
          </a:p>
          <a:p>
            <a:pPr indent="0" lvl="0" marL="0" rtl="0" algn="ctr">
              <a:spcBef>
                <a:spcPts val="0"/>
              </a:spcBef>
              <a:spcAft>
                <a:spcPts val="0"/>
              </a:spcAft>
              <a:buNone/>
            </a:pPr>
            <a:r>
              <a:rPr lang="es-419" sz="4800">
                <a:solidFill>
                  <a:srgbClr val="FFFFFF"/>
                </a:solidFill>
                <a:latin typeface="Oswald"/>
                <a:ea typeface="Oswald"/>
                <a:cs typeface="Oswald"/>
                <a:sym typeface="Oswald"/>
              </a:rPr>
              <a:t>asincrónico</a:t>
            </a:r>
            <a:endParaRPr sz="4800">
              <a:solidFill>
                <a:srgbClr val="FFFFFF"/>
              </a:solidFill>
              <a:latin typeface="Oswald"/>
              <a:ea typeface="Oswald"/>
              <a:cs typeface="Oswald"/>
              <a:sym typeface="Oswald"/>
            </a:endParaRPr>
          </a:p>
        </p:txBody>
      </p:sp>
      <p:grpSp>
        <p:nvGrpSpPr>
          <p:cNvPr id="117" name="Google Shape;117;p20"/>
          <p:cNvGrpSpPr/>
          <p:nvPr/>
        </p:nvGrpSpPr>
        <p:grpSpPr>
          <a:xfrm>
            <a:off x="2311900" y="4268431"/>
            <a:ext cx="4520245" cy="1232794"/>
            <a:chOff x="573925" y="2944250"/>
            <a:chExt cx="1676400" cy="457200"/>
          </a:xfrm>
        </p:grpSpPr>
        <p:sp>
          <p:nvSpPr>
            <p:cNvPr id="118" name="Google Shape;118;p20"/>
            <p:cNvSpPr/>
            <p:nvPr/>
          </p:nvSpPr>
          <p:spPr>
            <a:xfrm>
              <a:off x="573925" y="2944250"/>
              <a:ext cx="457200" cy="4572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A</a:t>
              </a:r>
              <a:endParaRPr sz="4800">
                <a:solidFill>
                  <a:srgbClr val="FFFFFF"/>
                </a:solidFill>
                <a:latin typeface="Oswald"/>
                <a:ea typeface="Oswald"/>
                <a:cs typeface="Oswald"/>
                <a:sym typeface="Oswald"/>
              </a:endParaRPr>
            </a:p>
          </p:txBody>
        </p:sp>
        <p:sp>
          <p:nvSpPr>
            <p:cNvPr id="119" name="Google Shape;119;p20"/>
            <p:cNvSpPr/>
            <p:nvPr/>
          </p:nvSpPr>
          <p:spPr>
            <a:xfrm>
              <a:off x="1793125" y="2944250"/>
              <a:ext cx="457200" cy="4572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B</a:t>
              </a:r>
              <a:endParaRPr sz="4800">
                <a:solidFill>
                  <a:srgbClr val="FFFFFF"/>
                </a:solidFill>
                <a:latin typeface="Oswald"/>
                <a:ea typeface="Oswald"/>
                <a:cs typeface="Oswald"/>
                <a:sym typeface="Oswald"/>
              </a:endParaRPr>
            </a:p>
          </p:txBody>
        </p:sp>
        <p:cxnSp>
          <p:nvCxnSpPr>
            <p:cNvPr id="120" name="Google Shape;120;p20"/>
            <p:cNvCxnSpPr>
              <a:stCxn id="118" idx="6"/>
              <a:endCxn id="119" idx="2"/>
            </p:cNvCxnSpPr>
            <p:nvPr/>
          </p:nvCxnSpPr>
          <p:spPr>
            <a:xfrm>
              <a:off x="1031125" y="3172850"/>
              <a:ext cx="762000" cy="0"/>
            </a:xfrm>
            <a:prstGeom prst="straightConnector1">
              <a:avLst/>
            </a:prstGeom>
            <a:noFill/>
            <a:ln cap="flat" cmpd="sng" w="38100">
              <a:solidFill>
                <a:srgbClr val="FFFFFF"/>
              </a:solidFill>
              <a:prstDash val="solid"/>
              <a:round/>
              <a:headEnd len="med" w="med" type="none"/>
              <a:tailEnd len="med" w="med" type="stealth"/>
            </a:ln>
          </p:spPr>
        </p:cxnSp>
      </p:grpSp>
      <p:sp>
        <p:nvSpPr>
          <p:cNvPr id="121" name="Google Shape;121;p20"/>
          <p:cNvSpPr txBox="1"/>
          <p:nvPr/>
        </p:nvSpPr>
        <p:spPr>
          <a:xfrm>
            <a:off x="2013609"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Emisor</a:t>
            </a:r>
            <a:endParaRPr sz="2400">
              <a:solidFill>
                <a:srgbClr val="FFFFFF"/>
              </a:solidFill>
              <a:latin typeface="Oswald"/>
              <a:ea typeface="Oswald"/>
              <a:cs typeface="Oswald"/>
              <a:sym typeface="Oswald"/>
            </a:endParaRPr>
          </a:p>
        </p:txBody>
      </p:sp>
      <p:sp>
        <p:nvSpPr>
          <p:cNvPr id="122" name="Google Shape;122;p20"/>
          <p:cNvSpPr txBox="1"/>
          <p:nvPr/>
        </p:nvSpPr>
        <p:spPr>
          <a:xfrm>
            <a:off x="5309664"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Receptor</a:t>
            </a:r>
            <a:endParaRPr sz="2400">
              <a:solidFill>
                <a:srgbClr val="FFFFFF"/>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nvSpPr>
        <p:spPr>
          <a:xfrm>
            <a:off x="2696530" y="1356896"/>
            <a:ext cx="3750900" cy="25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Llamado</a:t>
            </a:r>
            <a:endParaRPr sz="4800">
              <a:solidFill>
                <a:srgbClr val="FFFFFF"/>
              </a:solidFill>
              <a:latin typeface="Oswald"/>
              <a:ea typeface="Oswald"/>
              <a:cs typeface="Oswald"/>
              <a:sym typeface="Oswald"/>
            </a:endParaRPr>
          </a:p>
          <a:p>
            <a:pPr indent="0" lvl="0" marL="0" rtl="0" algn="ctr">
              <a:spcBef>
                <a:spcPts val="0"/>
              </a:spcBef>
              <a:spcAft>
                <a:spcPts val="0"/>
              </a:spcAft>
              <a:buNone/>
            </a:pPr>
            <a:r>
              <a:rPr lang="es-419" sz="4800">
                <a:solidFill>
                  <a:srgbClr val="FFFFFF"/>
                </a:solidFill>
                <a:latin typeface="Oswald"/>
                <a:ea typeface="Oswald"/>
                <a:cs typeface="Oswald"/>
                <a:sym typeface="Oswald"/>
              </a:rPr>
              <a:t>sincrónico</a:t>
            </a:r>
            <a:endParaRPr sz="4800">
              <a:solidFill>
                <a:srgbClr val="FFFFFF"/>
              </a:solidFill>
              <a:latin typeface="Oswald"/>
              <a:ea typeface="Oswald"/>
              <a:cs typeface="Oswald"/>
              <a:sym typeface="Oswald"/>
            </a:endParaRPr>
          </a:p>
        </p:txBody>
      </p:sp>
      <p:sp>
        <p:nvSpPr>
          <p:cNvPr id="128" name="Google Shape;128;p21"/>
          <p:cNvSpPr/>
          <p:nvPr/>
        </p:nvSpPr>
        <p:spPr>
          <a:xfrm>
            <a:off x="2311900" y="4268431"/>
            <a:ext cx="1232794" cy="1232794"/>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A</a:t>
            </a:r>
            <a:endParaRPr sz="4800">
              <a:solidFill>
                <a:srgbClr val="FFFFFF"/>
              </a:solidFill>
              <a:latin typeface="Oswald"/>
              <a:ea typeface="Oswald"/>
              <a:cs typeface="Oswald"/>
              <a:sym typeface="Oswald"/>
            </a:endParaRPr>
          </a:p>
        </p:txBody>
      </p:sp>
      <p:sp>
        <p:nvSpPr>
          <p:cNvPr id="129" name="Google Shape;129;p21"/>
          <p:cNvSpPr/>
          <p:nvPr/>
        </p:nvSpPr>
        <p:spPr>
          <a:xfrm>
            <a:off x="5599351" y="4268431"/>
            <a:ext cx="1232794" cy="1232794"/>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4800">
                <a:solidFill>
                  <a:srgbClr val="FFFFFF"/>
                </a:solidFill>
                <a:latin typeface="Oswald"/>
                <a:ea typeface="Oswald"/>
                <a:cs typeface="Oswald"/>
                <a:sym typeface="Oswald"/>
              </a:rPr>
              <a:t>B</a:t>
            </a:r>
            <a:endParaRPr sz="4800">
              <a:solidFill>
                <a:srgbClr val="FFFFFF"/>
              </a:solidFill>
              <a:latin typeface="Oswald"/>
              <a:ea typeface="Oswald"/>
              <a:cs typeface="Oswald"/>
              <a:sym typeface="Oswald"/>
            </a:endParaRPr>
          </a:p>
        </p:txBody>
      </p:sp>
      <p:cxnSp>
        <p:nvCxnSpPr>
          <p:cNvPr id="130" name="Google Shape;130;p21"/>
          <p:cNvCxnSpPr>
            <a:stCxn id="128" idx="6"/>
          </p:cNvCxnSpPr>
          <p:nvPr/>
        </p:nvCxnSpPr>
        <p:spPr>
          <a:xfrm>
            <a:off x="3544694" y="4884828"/>
            <a:ext cx="1873500" cy="0"/>
          </a:xfrm>
          <a:prstGeom prst="straightConnector1">
            <a:avLst/>
          </a:prstGeom>
          <a:noFill/>
          <a:ln cap="flat" cmpd="sng" w="38100">
            <a:solidFill>
              <a:srgbClr val="FFFFFF"/>
            </a:solidFill>
            <a:prstDash val="solid"/>
            <a:round/>
            <a:headEnd len="med" w="med" type="none"/>
            <a:tailEnd len="med" w="med" type="none"/>
          </a:ln>
        </p:spPr>
      </p:cxnSp>
      <p:sp>
        <p:nvSpPr>
          <p:cNvPr id="131" name="Google Shape;131;p21"/>
          <p:cNvSpPr/>
          <p:nvPr/>
        </p:nvSpPr>
        <p:spPr>
          <a:xfrm>
            <a:off x="5408575" y="4738275"/>
            <a:ext cx="194475" cy="284250"/>
          </a:xfrm>
          <a:custGeom>
            <a:rect b="b" l="l" r="r" t="t"/>
            <a:pathLst>
              <a:path extrusionOk="0" h="11370" w="7779">
                <a:moveTo>
                  <a:pt x="7683" y="0"/>
                </a:moveTo>
                <a:lnTo>
                  <a:pt x="0" y="5801"/>
                </a:lnTo>
                <a:lnTo>
                  <a:pt x="7779" y="11370"/>
                </a:lnTo>
              </a:path>
            </a:pathLst>
          </a:custGeom>
          <a:noFill/>
          <a:ln cap="flat" cmpd="sng" w="38100">
            <a:solidFill>
              <a:srgbClr val="FFFFFF"/>
            </a:solidFill>
            <a:prstDash val="solid"/>
            <a:round/>
            <a:headEnd len="med" w="med" type="none"/>
            <a:tailEnd len="med" w="med" type="none"/>
          </a:ln>
        </p:spPr>
      </p:sp>
      <p:sp>
        <p:nvSpPr>
          <p:cNvPr id="132" name="Google Shape;132;p21"/>
          <p:cNvSpPr txBox="1"/>
          <p:nvPr/>
        </p:nvSpPr>
        <p:spPr>
          <a:xfrm>
            <a:off x="2013609"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Emisor</a:t>
            </a:r>
            <a:endParaRPr sz="2400">
              <a:solidFill>
                <a:srgbClr val="FFFFFF"/>
              </a:solidFill>
              <a:latin typeface="Oswald"/>
              <a:ea typeface="Oswald"/>
              <a:cs typeface="Oswald"/>
              <a:sym typeface="Oswald"/>
            </a:endParaRPr>
          </a:p>
        </p:txBody>
      </p:sp>
      <p:sp>
        <p:nvSpPr>
          <p:cNvPr id="133" name="Google Shape;133;p21"/>
          <p:cNvSpPr txBox="1"/>
          <p:nvPr/>
        </p:nvSpPr>
        <p:spPr>
          <a:xfrm>
            <a:off x="5309664" y="5622617"/>
            <a:ext cx="1819200" cy="5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Receptor</a:t>
            </a:r>
            <a:endParaRPr sz="2400">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